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88"/>
  </p:notesMasterIdLst>
  <p:sldIdLst>
    <p:sldId id="256" r:id="rId2"/>
    <p:sldId id="2120" r:id="rId3"/>
    <p:sldId id="264" r:id="rId4"/>
    <p:sldId id="2119" r:id="rId5"/>
    <p:sldId id="386" r:id="rId6"/>
    <p:sldId id="2108" r:id="rId7"/>
    <p:sldId id="2109" r:id="rId8"/>
    <p:sldId id="285" r:id="rId9"/>
    <p:sldId id="286" r:id="rId10"/>
    <p:sldId id="287" r:id="rId11"/>
    <p:sldId id="2118" r:id="rId12"/>
    <p:sldId id="384" r:id="rId13"/>
    <p:sldId id="288" r:id="rId14"/>
    <p:sldId id="831" r:id="rId15"/>
    <p:sldId id="291" r:id="rId16"/>
    <p:sldId id="898" r:id="rId17"/>
    <p:sldId id="899" r:id="rId18"/>
    <p:sldId id="900" r:id="rId19"/>
    <p:sldId id="901" r:id="rId20"/>
    <p:sldId id="395" r:id="rId21"/>
    <p:sldId id="835" r:id="rId22"/>
    <p:sldId id="836" r:id="rId23"/>
    <p:sldId id="832" r:id="rId24"/>
    <p:sldId id="837" r:id="rId25"/>
    <p:sldId id="874" r:id="rId26"/>
    <p:sldId id="878" r:id="rId27"/>
    <p:sldId id="875" r:id="rId28"/>
    <p:sldId id="2110" r:id="rId29"/>
    <p:sldId id="2117" r:id="rId30"/>
    <p:sldId id="852" r:id="rId31"/>
    <p:sldId id="870" r:id="rId32"/>
    <p:sldId id="872" r:id="rId33"/>
    <p:sldId id="871" r:id="rId34"/>
    <p:sldId id="294" r:id="rId35"/>
    <p:sldId id="873" r:id="rId36"/>
    <p:sldId id="879" r:id="rId37"/>
    <p:sldId id="297" r:id="rId38"/>
    <p:sldId id="833" r:id="rId39"/>
    <p:sldId id="295" r:id="rId40"/>
    <p:sldId id="296" r:id="rId41"/>
    <p:sldId id="882" r:id="rId42"/>
    <p:sldId id="883" r:id="rId43"/>
    <p:sldId id="867" r:id="rId44"/>
    <p:sldId id="866" r:id="rId45"/>
    <p:sldId id="838" r:id="rId46"/>
    <p:sldId id="884" r:id="rId47"/>
    <p:sldId id="885" r:id="rId48"/>
    <p:sldId id="886" r:id="rId49"/>
    <p:sldId id="2116" r:id="rId50"/>
    <p:sldId id="2111" r:id="rId51"/>
    <p:sldId id="393" r:id="rId52"/>
    <p:sldId id="839" r:id="rId53"/>
    <p:sldId id="394" r:id="rId54"/>
    <p:sldId id="298" r:id="rId55"/>
    <p:sldId id="2115" r:id="rId56"/>
    <p:sldId id="904" r:id="rId57"/>
    <p:sldId id="415" r:id="rId58"/>
    <p:sldId id="416" r:id="rId59"/>
    <p:sldId id="421" r:id="rId60"/>
    <p:sldId id="912" r:id="rId61"/>
    <p:sldId id="2114" r:id="rId62"/>
    <p:sldId id="446" r:id="rId63"/>
    <p:sldId id="457" r:id="rId64"/>
    <p:sldId id="461" r:id="rId65"/>
    <p:sldId id="466" r:id="rId66"/>
    <p:sldId id="463" r:id="rId67"/>
    <p:sldId id="465" r:id="rId68"/>
    <p:sldId id="464" r:id="rId69"/>
    <p:sldId id="462" r:id="rId70"/>
    <p:sldId id="467" r:id="rId71"/>
    <p:sldId id="492" r:id="rId72"/>
    <p:sldId id="491" r:id="rId73"/>
    <p:sldId id="265" r:id="rId74"/>
    <p:sldId id="494" r:id="rId75"/>
    <p:sldId id="501" r:id="rId76"/>
    <p:sldId id="502" r:id="rId77"/>
    <p:sldId id="2113" r:id="rId78"/>
    <p:sldId id="876" r:id="rId79"/>
    <p:sldId id="877" r:id="rId80"/>
    <p:sldId id="887" r:id="rId81"/>
    <p:sldId id="268" r:id="rId82"/>
    <p:sldId id="2121" r:id="rId83"/>
    <p:sldId id="2122" r:id="rId84"/>
    <p:sldId id="888" r:id="rId85"/>
    <p:sldId id="392" r:id="rId86"/>
    <p:sldId id="906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120"/>
            <p14:sldId id="264"/>
          </p14:sldIdLst>
        </p14:section>
        <p14:section name="Synchronization Bugs" id="{B55B8E8C-5EAB-4A1E-A4E9-AE5E896E46FA}">
          <p14:sldIdLst>
            <p14:sldId id="2119"/>
            <p14:sldId id="386"/>
            <p14:sldId id="2108"/>
            <p14:sldId id="2109"/>
            <p14:sldId id="285"/>
            <p14:sldId id="286"/>
            <p14:sldId id="287"/>
          </p14:sldIdLst>
        </p14:section>
        <p14:section name="Deadlock" id="{CDECF94A-544D-4A51-8B8A-1C3CD0D4741A}">
          <p14:sldIdLst>
            <p14:sldId id="2118"/>
            <p14:sldId id="384"/>
            <p14:sldId id="288"/>
            <p14:sldId id="831"/>
            <p14:sldId id="291"/>
            <p14:sldId id="898"/>
            <p14:sldId id="899"/>
            <p14:sldId id="900"/>
            <p14:sldId id="901"/>
            <p14:sldId id="395"/>
            <p14:sldId id="835"/>
            <p14:sldId id="836"/>
            <p14:sldId id="832"/>
            <p14:sldId id="837"/>
            <p14:sldId id="874"/>
            <p14:sldId id="878"/>
            <p14:sldId id="875"/>
            <p14:sldId id="2110"/>
          </p14:sldIdLst>
        </p14:section>
        <p14:section name="Dealing with Deadlock" id="{0541303D-2CBC-42BB-B0E2-67250CDE8470}">
          <p14:sldIdLst>
            <p14:sldId id="2117"/>
            <p14:sldId id="852"/>
            <p14:sldId id="870"/>
            <p14:sldId id="872"/>
            <p14:sldId id="871"/>
            <p14:sldId id="294"/>
            <p14:sldId id="873"/>
            <p14:sldId id="879"/>
            <p14:sldId id="297"/>
            <p14:sldId id="833"/>
            <p14:sldId id="295"/>
            <p14:sldId id="296"/>
            <p14:sldId id="882"/>
            <p14:sldId id="883"/>
            <p14:sldId id="867"/>
            <p14:sldId id="866"/>
            <p14:sldId id="838"/>
            <p14:sldId id="884"/>
            <p14:sldId id="885"/>
            <p14:sldId id="886"/>
          </p14:sldIdLst>
        </p14:section>
        <p14:section name="Livelock" id="{B6CC591A-2BBC-41FB-9E8C-31F7E3F4B761}">
          <p14:sldIdLst>
            <p14:sldId id="2116"/>
            <p14:sldId id="2111"/>
            <p14:sldId id="393"/>
            <p14:sldId id="839"/>
            <p14:sldId id="394"/>
            <p14:sldId id="298"/>
          </p14:sldIdLst>
        </p14:section>
        <p14:section name="Priority Inversion" id="{1AB53453-5811-4CD1-9664-46421BEEE286}">
          <p14:sldIdLst>
            <p14:sldId id="2115"/>
            <p14:sldId id="904"/>
            <p14:sldId id="415"/>
            <p14:sldId id="416"/>
            <p14:sldId id="421"/>
            <p14:sldId id="912"/>
          </p14:sldIdLst>
        </p14:section>
        <p14:section name="Concurrent Data Structures" id="{DD0C5B2A-7AAE-41DE-B002-EA368C35B02A}">
          <p14:sldIdLst>
            <p14:sldId id="2114"/>
            <p14:sldId id="446"/>
            <p14:sldId id="457"/>
            <p14:sldId id="461"/>
            <p14:sldId id="466"/>
            <p14:sldId id="463"/>
            <p14:sldId id="465"/>
            <p14:sldId id="464"/>
            <p14:sldId id="462"/>
            <p14:sldId id="467"/>
            <p14:sldId id="492"/>
            <p14:sldId id="491"/>
            <p14:sldId id="265"/>
            <p14:sldId id="494"/>
            <p14:sldId id="501"/>
            <p14:sldId id="502"/>
          </p14:sldIdLst>
        </p14:section>
        <p14:section name="Other Languages" id="{7AE92F62-192D-4E53-AA26-7E727587835E}">
          <p14:sldIdLst>
            <p14:sldId id="2113"/>
            <p14:sldId id="876"/>
            <p14:sldId id="877"/>
            <p14:sldId id="887"/>
            <p14:sldId id="268"/>
            <p14:sldId id="2121"/>
            <p14:sldId id="2122"/>
            <p14:sldId id="888"/>
          </p14:sldIdLst>
        </p14:section>
        <p14:section name="Wrapup" id="{29A7F866-9DA9-446B-8359-CE426CB89C7A}">
          <p14:sldIdLst>
            <p14:sldId id="392"/>
            <p14:sldId id="9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78543" autoAdjust="0"/>
  </p:normalViewPr>
  <p:slideViewPr>
    <p:cSldViewPr snapToGrid="0">
      <p:cViewPr varScale="1">
        <p:scale>
          <a:sx n="100" d="100"/>
          <a:sy n="100" d="100"/>
        </p:scale>
        <p:origin x="408" y="60"/>
      </p:cViewPr>
      <p:guideLst/>
    </p:cSldViewPr>
  </p:slideViewPr>
  <p:outlineViewPr>
    <p:cViewPr>
      <p:scale>
        <a:sx n="33" d="100"/>
        <a:sy n="33" d="100"/>
      </p:scale>
      <p:origin x="0" y="-8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Glenn Reeves is the guy at JPL who wrote up the report on this</a:t>
            </a:r>
          </a:p>
          <a:p>
            <a:endParaRPr lang="en-US" dirty="0"/>
          </a:p>
          <a:p>
            <a:r>
              <a:rPr lang="en-US" dirty="0"/>
              <a:t>Still there working on flight software as of 2013 (and happy to talk to summer interns about it!)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5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7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761C4F76-CF07-4335-8CF8-D1B9F001B034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E5D3-1BD9-43E2-9400-3EBA8D8037E6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DDFD-260D-46C4-AB00-A9D8E96AC2F1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63F2-308F-49F5-BBD0-33EB06A57360}" type="datetime1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8694-A6FD-44A2-B44F-6CF6C88FC5B1}" type="datetime1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0C3092-E3A5-4031-8534-96E3B7B05F99}" type="datetime1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6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1792E4-9E67-4014-A726-5F630623A837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clang.llvm.org/docs/ThreadSanitizer.html" TargetMode="External"/><Relationship Id="rId2" Type="http://schemas.openxmlformats.org/officeDocument/2006/relationships/hyperlink" Target="http://valgrind.org/docs/manual/hg-manual.html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7.org/linux/man-pages/man3/malloc.3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abseil.io/docs/cpp/atomic_danger" TargetMode="External"/><Relationship Id="rId2" Type="http://schemas.openxmlformats.org/officeDocument/2006/relationships/hyperlink" Target="https://www.cs.cmu.edu/~410-s05/lectures/L31_LockFree.pdf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ocs.python.org/3/library/concurrency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hackernoon.com/concurrent-programming-in-python-is-not-what-you-think-it-is-b6439c3f3e6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ps.python.org/pep-0703/" TargetMode="Externa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en.cppreference.com/w/cpp/thread/unique_loc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en.cppreference.com/w/cpp/io/cerr" TargetMode="External"/><Relationship Id="rId4" Type="http://schemas.openxmlformats.org/officeDocument/2006/relationships/hyperlink" Target="http://en.cppreference.com/w/cpp/thread/mutex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ust-lang.org/2015/04/10/Fearless-Concurrency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06:</a:t>
            </a:r>
            <a:br>
              <a:rPr lang="en-US" dirty="0"/>
            </a:br>
            <a:r>
              <a:rPr lang="en-US" dirty="0"/>
              <a:t>Synchronization Bugs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Some slides borrowed from:</a:t>
            </a:r>
            <a:br>
              <a:rPr lang="en-US" sz="1400" dirty="0"/>
            </a:br>
            <a:r>
              <a:rPr lang="en-US" sz="1400" dirty="0"/>
              <a:t>Stephen </a:t>
            </a:r>
            <a:r>
              <a:rPr lang="en-US" sz="1400" dirty="0" err="1"/>
              <a:t>Tarzia</a:t>
            </a:r>
            <a:r>
              <a:rPr lang="en-US" sz="1400" dirty="0"/>
              <a:t> (Northwestern), Harsha </a:t>
            </a:r>
            <a:r>
              <a:rPr lang="en-US" sz="1400" dirty="0" err="1"/>
              <a:t>Madhyastha</a:t>
            </a:r>
            <a:r>
              <a:rPr lang="en-US" sz="1400" dirty="0"/>
              <a:t> (Michigan), Shivaram Venkataraman (Wisconsin),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granularity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Coarse grained lock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Use one (or a few) locks to protect all (or large chunks of) shared state</a:t>
            </a:r>
          </a:p>
          <a:p>
            <a:pPr lvl="1"/>
            <a:r>
              <a:rPr lang="en-US" dirty="0"/>
              <a:t>Linux kernel &lt; version </a:t>
            </a:r>
            <a:r>
              <a:rPr lang="hr-HR" dirty="0"/>
              <a:t>2.6.39 </a:t>
            </a:r>
            <a:r>
              <a:rPr lang="hr-HR" dirty="0" err="1"/>
              <a:t>used</a:t>
            </a:r>
            <a:r>
              <a:rPr lang="hr-HR" dirty="0"/>
              <a:t> one “Big </a:t>
            </a:r>
            <a:r>
              <a:rPr lang="hr-HR" dirty="0" err="1"/>
              <a:t>Kernel</a:t>
            </a:r>
            <a:r>
              <a:rPr lang="hr-HR" dirty="0"/>
              <a:t> </a:t>
            </a:r>
            <a:r>
              <a:rPr lang="hr-HR" dirty="0" err="1"/>
              <a:t>Lock</a:t>
            </a:r>
            <a:r>
              <a:rPr lang="hr-HR" dirty="0"/>
              <a:t>”</a:t>
            </a:r>
            <a:endParaRPr lang="en-US" dirty="0"/>
          </a:p>
          <a:p>
            <a:pPr lvl="1"/>
            <a:r>
              <a:rPr lang="en-US" dirty="0"/>
              <a:t>Essentially only one thread (CPU core) could run kernel code</a:t>
            </a:r>
          </a:p>
          <a:p>
            <a:pPr lvl="1"/>
            <a:r>
              <a:rPr lang="en-US" dirty="0"/>
              <a:t>It’s simple but there is much contention for this lock, and concurrency is limited</a:t>
            </a:r>
          </a:p>
          <a:p>
            <a:pPr lvl="1"/>
            <a:endParaRPr lang="en-US" dirty="0"/>
          </a:p>
          <a:p>
            <a:r>
              <a:rPr lang="en-US" b="1" i="1" dirty="0"/>
              <a:t>Fine grained locks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Use many locks, each protecting small chunks of related shared state</a:t>
            </a:r>
          </a:p>
          <a:p>
            <a:pPr lvl="1"/>
            <a:r>
              <a:rPr lang="en-US" dirty="0"/>
              <a:t>Leads to more concurrency and better performance</a:t>
            </a:r>
          </a:p>
          <a:p>
            <a:pPr lvl="1"/>
            <a:r>
              <a:rPr lang="en-US" dirty="0"/>
              <a:t>However, there is greater risk of </a:t>
            </a:r>
            <a:r>
              <a:rPr lang="en-US" b="1" i="1" dirty="0"/>
              <a:t>deadlock</a:t>
            </a:r>
            <a:endParaRPr lang="hr-HR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2EF3E-5083-4779-8C0C-68B6C8A2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78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Synchronization bugs</a:t>
            </a:r>
          </a:p>
          <a:p>
            <a:pPr lvl="1"/>
            <a:r>
              <a:rPr lang="en-US" b="1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0706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life\pmchen\class\482\11.fall\lectures\deadlock.jpg">
            <a:extLst>
              <a:ext uri="{FF2B5EF4-FFF2-40B4-BE49-F238E27FC236}">
                <a16:creationId xmlns:a16="http://schemas.microsoft.com/office/drawing/2014/main" id="{E85E8346-DE8F-4322-989D-92579F405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10004" b="1615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9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concurrency bug arising when:</a:t>
            </a:r>
          </a:p>
          <a:p>
            <a:pPr lvl="1"/>
            <a:r>
              <a:rPr lang="en-US" dirty="0"/>
              <a:t>Two threads are each waiting for the other to release a resource.</a:t>
            </a:r>
          </a:p>
          <a:p>
            <a:pPr lvl="1"/>
            <a:r>
              <a:rPr lang="en-US" dirty="0"/>
              <a:t>While waiting, the threads cannot release the resource already held.</a:t>
            </a:r>
          </a:p>
          <a:p>
            <a:pPr lvl="2"/>
            <a:r>
              <a:rPr lang="en-US" dirty="0"/>
              <a:t>Or at least </a:t>
            </a:r>
            <a:r>
              <a:rPr lang="en-US" i="1" dirty="0"/>
              <a:t>do not</a:t>
            </a:r>
            <a:r>
              <a:rPr lang="en-US" dirty="0"/>
              <a:t> release it</a:t>
            </a:r>
          </a:p>
          <a:p>
            <a:pPr lvl="1"/>
            <a:r>
              <a:rPr lang="en-US" dirty="0"/>
              <a:t>So the two threads </a:t>
            </a:r>
            <a:r>
              <a:rPr lang="en-US" b="1" i="1" dirty="0"/>
              <a:t>wait forever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Can arise when </a:t>
            </a:r>
            <a:r>
              <a:rPr lang="en-US" b="1" i="1" dirty="0"/>
              <a:t>multiple</a:t>
            </a:r>
            <a:r>
              <a:rPr lang="en-US" dirty="0"/>
              <a:t> shared resources are used.</a:t>
            </a:r>
          </a:p>
          <a:p>
            <a:pPr lvl="1"/>
            <a:r>
              <a:rPr lang="en-US" dirty="0"/>
              <a:t>For example, acquiring two or more locks.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551DB-7D4C-4384-B5DD-D361A8E2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48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50143-2722-40E0-88B9-96E5CD5D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versus 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09795-C947-43B5-8AFA-E5774EA68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Each segment of road can be viewed as a resource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Car must own the segment under them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Must acquire segment that they are moving into</a:t>
            </a:r>
          </a:p>
          <a:p>
            <a:pPr lvl="1">
              <a:lnSpc>
                <a:spcPct val="80000"/>
              </a:lnSpc>
            </a:pPr>
            <a:endParaRPr lang="en-US" altLang="ko-KR" dirty="0">
              <a:ea typeface="굴림" panose="020B0600000101010101" pitchFamily="34" charset="-127"/>
            </a:endParaRPr>
          </a:p>
          <a:p>
            <a:r>
              <a:rPr lang="en-US" b="1" dirty="0"/>
              <a:t>Deadlock:</a:t>
            </a:r>
            <a:r>
              <a:rPr lang="en-US" dirty="0"/>
              <a:t> Two cars in opposite directions meet in middle</a:t>
            </a:r>
          </a:p>
          <a:p>
            <a:r>
              <a:rPr lang="en-US" b="1" dirty="0"/>
              <a:t>Starvation</a:t>
            </a:r>
            <a:r>
              <a:rPr lang="en-US" dirty="0"/>
              <a:t> (not deadlock): Eastbound traffic doesn’t stop for westbound traffic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15581-AB04-45CF-A5F9-0656770F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Group 461">
            <a:extLst>
              <a:ext uri="{FF2B5EF4-FFF2-40B4-BE49-F238E27FC236}">
                <a16:creationId xmlns:a16="http://schemas.microsoft.com/office/drawing/2014/main" id="{DAD9152E-89D6-4655-AED6-091FBAD37EB8}"/>
              </a:ext>
            </a:extLst>
          </p:cNvPr>
          <p:cNvGrpSpPr>
            <a:grpSpLocks/>
          </p:cNvGrpSpPr>
          <p:nvPr/>
        </p:nvGrpSpPr>
        <p:grpSpPr bwMode="auto">
          <a:xfrm>
            <a:off x="2870338" y="1390374"/>
            <a:ext cx="6276975" cy="1484313"/>
            <a:chOff x="808" y="400"/>
            <a:chExt cx="3954" cy="935"/>
          </a:xfrm>
        </p:grpSpPr>
        <p:grpSp>
          <p:nvGrpSpPr>
            <p:cNvPr id="8" name="Group 454">
              <a:extLst>
                <a:ext uri="{FF2B5EF4-FFF2-40B4-BE49-F238E27FC236}">
                  <a16:creationId xmlns:a16="http://schemas.microsoft.com/office/drawing/2014/main" id="{0DF5611A-9AD9-4AA9-9B85-0C57BAA033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8" y="471"/>
              <a:ext cx="3954" cy="864"/>
              <a:chOff x="816" y="432"/>
              <a:chExt cx="3954" cy="864"/>
            </a:xfrm>
          </p:grpSpPr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id="{32B6731E-B2FE-4FA7-B29C-3D339EE4BE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432"/>
                <a:ext cx="3936" cy="240"/>
                <a:chOff x="672" y="1008"/>
                <a:chExt cx="3936" cy="240"/>
              </a:xfrm>
            </p:grpSpPr>
            <p:sp>
              <p:nvSpPr>
                <p:cNvPr id="267" name="Line 6">
                  <a:extLst>
                    <a:ext uri="{FF2B5EF4-FFF2-40B4-BE49-F238E27FC236}">
                      <a16:creationId xmlns:a16="http://schemas.microsoft.com/office/drawing/2014/main" id="{CE04F835-50D2-4489-B74D-7A108804F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" name="Line 7">
                  <a:extLst>
                    <a:ext uri="{FF2B5EF4-FFF2-40B4-BE49-F238E27FC236}">
                      <a16:creationId xmlns:a16="http://schemas.microsoft.com/office/drawing/2014/main" id="{E099199A-5784-4F35-84EB-7F2DF71E78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Line 8">
                  <a:extLst>
                    <a:ext uri="{FF2B5EF4-FFF2-40B4-BE49-F238E27FC236}">
                      <a16:creationId xmlns:a16="http://schemas.microsoft.com/office/drawing/2014/main" id="{38A5753D-5019-421F-BBD9-3F4E3A9587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Line 9">
                  <a:extLst>
                    <a:ext uri="{FF2B5EF4-FFF2-40B4-BE49-F238E27FC236}">
                      <a16:creationId xmlns:a16="http://schemas.microsoft.com/office/drawing/2014/main" id="{11114985-6E7E-4620-9B1E-9E28B840CC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Line 10">
                  <a:extLst>
                    <a:ext uri="{FF2B5EF4-FFF2-40B4-BE49-F238E27FC236}">
                      <a16:creationId xmlns:a16="http://schemas.microsoft.com/office/drawing/2014/main" id="{D1437567-8FA1-4581-8E11-A4C823449E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1">
                <a:extLst>
                  <a:ext uri="{FF2B5EF4-FFF2-40B4-BE49-F238E27FC236}">
                    <a16:creationId xmlns:a16="http://schemas.microsoft.com/office/drawing/2014/main" id="{C22E598B-0530-4A17-B6C1-1E144CBE1F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834" y="1056"/>
                <a:ext cx="3936" cy="240"/>
                <a:chOff x="672" y="1008"/>
                <a:chExt cx="3936" cy="240"/>
              </a:xfrm>
            </p:grpSpPr>
            <p:sp>
              <p:nvSpPr>
                <p:cNvPr id="262" name="Line 12">
                  <a:extLst>
                    <a:ext uri="{FF2B5EF4-FFF2-40B4-BE49-F238E27FC236}">
                      <a16:creationId xmlns:a16="http://schemas.microsoft.com/office/drawing/2014/main" id="{BC8BE31E-8400-44FA-A059-D7E2FFA87A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Line 13">
                  <a:extLst>
                    <a:ext uri="{FF2B5EF4-FFF2-40B4-BE49-F238E27FC236}">
                      <a16:creationId xmlns:a16="http://schemas.microsoft.com/office/drawing/2014/main" id="{D2A52ECD-1A45-4354-9086-448F39F13D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" name="Line 14">
                  <a:extLst>
                    <a:ext uri="{FF2B5EF4-FFF2-40B4-BE49-F238E27FC236}">
                      <a16:creationId xmlns:a16="http://schemas.microsoft.com/office/drawing/2014/main" id="{36337ECC-5B47-4734-BB84-593B6C4B4A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Line 15">
                  <a:extLst>
                    <a:ext uri="{FF2B5EF4-FFF2-40B4-BE49-F238E27FC236}">
                      <a16:creationId xmlns:a16="http://schemas.microsoft.com/office/drawing/2014/main" id="{A226683D-4831-4755-853B-5C21D29E49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" name="Line 16">
                  <a:extLst>
                    <a:ext uri="{FF2B5EF4-FFF2-40B4-BE49-F238E27FC236}">
                      <a16:creationId xmlns:a16="http://schemas.microsoft.com/office/drawing/2014/main" id="{6F4D999C-EACE-462C-B75D-099E76A092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Line 20">
                <a:extLst>
                  <a:ext uri="{FF2B5EF4-FFF2-40B4-BE49-F238E27FC236}">
                    <a16:creationId xmlns:a16="http://schemas.microsoft.com/office/drawing/2014/main" id="{F37F0D17-6AFA-4A7F-889D-14458277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852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21">
                <a:extLst>
                  <a:ext uri="{FF2B5EF4-FFF2-40B4-BE49-F238E27FC236}">
                    <a16:creationId xmlns:a16="http://schemas.microsoft.com/office/drawing/2014/main" id="{7E80A4A2-D557-4E43-82CD-5D652BF5A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2" y="846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8" name="Picture 64" descr="j0212957">
                <a:extLst>
                  <a:ext uri="{FF2B5EF4-FFF2-40B4-BE49-F238E27FC236}">
                    <a16:creationId xmlns:a16="http://schemas.microsoft.com/office/drawing/2014/main" id="{D7397567-3BAA-4950-85B5-095E1A4094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720"/>
                <a:ext cx="480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5" descr="MCj03914140000[1]">
                <a:extLst>
                  <a:ext uri="{FF2B5EF4-FFF2-40B4-BE49-F238E27FC236}">
                    <a16:creationId xmlns:a16="http://schemas.microsoft.com/office/drawing/2014/main" id="{AB30DE0A-D484-4FBF-A611-C96262FA0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576"/>
                <a:ext cx="48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" name="Group 224">
                <a:extLst>
                  <a:ext uri="{FF2B5EF4-FFF2-40B4-BE49-F238E27FC236}">
                    <a16:creationId xmlns:a16="http://schemas.microsoft.com/office/drawing/2014/main" id="{47027879-454F-4BDA-9643-A774F0EA8C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6" y="528"/>
                <a:ext cx="520" cy="303"/>
                <a:chOff x="4464" y="1825"/>
                <a:chExt cx="520" cy="303"/>
              </a:xfrm>
            </p:grpSpPr>
            <p:sp>
              <p:nvSpPr>
                <p:cNvPr id="228" name="Freeform 188">
                  <a:extLst>
                    <a:ext uri="{FF2B5EF4-FFF2-40B4-BE49-F238E27FC236}">
                      <a16:creationId xmlns:a16="http://schemas.microsoft.com/office/drawing/2014/main" id="{DAEB3213-7902-4515-A816-4D55D3C2F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4" y="1825"/>
                  <a:ext cx="520" cy="303"/>
                </a:xfrm>
                <a:custGeom>
                  <a:avLst/>
                  <a:gdLst>
                    <a:gd name="T0" fmla="*/ 236 w 1141"/>
                    <a:gd name="T1" fmla="*/ 86 h 663"/>
                    <a:gd name="T2" fmla="*/ 234 w 1141"/>
                    <a:gd name="T3" fmla="*/ 82 h 663"/>
                    <a:gd name="T4" fmla="*/ 230 w 1141"/>
                    <a:gd name="T5" fmla="*/ 78 h 663"/>
                    <a:gd name="T6" fmla="*/ 230 w 1141"/>
                    <a:gd name="T7" fmla="*/ 51 h 663"/>
                    <a:gd name="T8" fmla="*/ 220 w 1141"/>
                    <a:gd name="T9" fmla="*/ 14 h 663"/>
                    <a:gd name="T10" fmla="*/ 216 w 1141"/>
                    <a:gd name="T11" fmla="*/ 6 h 663"/>
                    <a:gd name="T12" fmla="*/ 209 w 1141"/>
                    <a:gd name="T13" fmla="*/ 1 h 663"/>
                    <a:gd name="T14" fmla="*/ 201 w 1141"/>
                    <a:gd name="T15" fmla="*/ 0 h 663"/>
                    <a:gd name="T16" fmla="*/ 186 w 1141"/>
                    <a:gd name="T17" fmla="*/ 0 h 663"/>
                    <a:gd name="T18" fmla="*/ 160 w 1141"/>
                    <a:gd name="T19" fmla="*/ 0 h 663"/>
                    <a:gd name="T20" fmla="*/ 131 w 1141"/>
                    <a:gd name="T21" fmla="*/ 0 h 663"/>
                    <a:gd name="T22" fmla="*/ 108 w 1141"/>
                    <a:gd name="T23" fmla="*/ 0 h 663"/>
                    <a:gd name="T24" fmla="*/ 98 w 1141"/>
                    <a:gd name="T25" fmla="*/ 0 h 663"/>
                    <a:gd name="T26" fmla="*/ 85 w 1141"/>
                    <a:gd name="T27" fmla="*/ 3 h 663"/>
                    <a:gd name="T28" fmla="*/ 77 w 1141"/>
                    <a:gd name="T29" fmla="*/ 7 h 663"/>
                    <a:gd name="T30" fmla="*/ 76 w 1141"/>
                    <a:gd name="T31" fmla="*/ 10 h 663"/>
                    <a:gd name="T32" fmla="*/ 76 w 1141"/>
                    <a:gd name="T33" fmla="*/ 10 h 663"/>
                    <a:gd name="T34" fmla="*/ 75 w 1141"/>
                    <a:gd name="T35" fmla="*/ 10 h 663"/>
                    <a:gd name="T36" fmla="*/ 71 w 1141"/>
                    <a:gd name="T37" fmla="*/ 15 h 663"/>
                    <a:gd name="T38" fmla="*/ 58 w 1141"/>
                    <a:gd name="T39" fmla="*/ 27 h 663"/>
                    <a:gd name="T40" fmla="*/ 50 w 1141"/>
                    <a:gd name="T41" fmla="*/ 37 h 663"/>
                    <a:gd name="T42" fmla="*/ 40 w 1141"/>
                    <a:gd name="T43" fmla="*/ 40 h 663"/>
                    <a:gd name="T44" fmla="*/ 27 w 1141"/>
                    <a:gd name="T45" fmla="*/ 44 h 663"/>
                    <a:gd name="T46" fmla="*/ 23 w 1141"/>
                    <a:gd name="T47" fmla="*/ 46 h 663"/>
                    <a:gd name="T48" fmla="*/ 13 w 1141"/>
                    <a:gd name="T49" fmla="*/ 53 h 663"/>
                    <a:gd name="T50" fmla="*/ 8 w 1141"/>
                    <a:gd name="T51" fmla="*/ 64 h 663"/>
                    <a:gd name="T52" fmla="*/ 8 w 1141"/>
                    <a:gd name="T53" fmla="*/ 70 h 663"/>
                    <a:gd name="T54" fmla="*/ 8 w 1141"/>
                    <a:gd name="T55" fmla="*/ 71 h 663"/>
                    <a:gd name="T56" fmla="*/ 8 w 1141"/>
                    <a:gd name="T57" fmla="*/ 74 h 663"/>
                    <a:gd name="T58" fmla="*/ 5 w 1141"/>
                    <a:gd name="T59" fmla="*/ 79 h 663"/>
                    <a:gd name="T60" fmla="*/ 2 w 1141"/>
                    <a:gd name="T61" fmla="*/ 83 h 663"/>
                    <a:gd name="T62" fmla="*/ 0 w 1141"/>
                    <a:gd name="T63" fmla="*/ 87 h 663"/>
                    <a:gd name="T64" fmla="*/ 0 w 1141"/>
                    <a:gd name="T65" fmla="*/ 88 h 663"/>
                    <a:gd name="T66" fmla="*/ 0 w 1141"/>
                    <a:gd name="T67" fmla="*/ 101 h 663"/>
                    <a:gd name="T68" fmla="*/ 3 w 1141"/>
                    <a:gd name="T69" fmla="*/ 111 h 663"/>
                    <a:gd name="T70" fmla="*/ 10 w 1141"/>
                    <a:gd name="T71" fmla="*/ 117 h 663"/>
                    <a:gd name="T72" fmla="*/ 15 w 1141"/>
                    <a:gd name="T73" fmla="*/ 119 h 663"/>
                    <a:gd name="T74" fmla="*/ 16 w 1141"/>
                    <a:gd name="T75" fmla="*/ 119 h 663"/>
                    <a:gd name="T76" fmla="*/ 21 w 1141"/>
                    <a:gd name="T77" fmla="*/ 121 h 663"/>
                    <a:gd name="T78" fmla="*/ 26 w 1141"/>
                    <a:gd name="T79" fmla="*/ 122 h 663"/>
                    <a:gd name="T80" fmla="*/ 35 w 1141"/>
                    <a:gd name="T81" fmla="*/ 131 h 663"/>
                    <a:gd name="T82" fmla="*/ 46 w 1141"/>
                    <a:gd name="T83" fmla="*/ 137 h 663"/>
                    <a:gd name="T84" fmla="*/ 59 w 1141"/>
                    <a:gd name="T85" fmla="*/ 138 h 663"/>
                    <a:gd name="T86" fmla="*/ 71 w 1141"/>
                    <a:gd name="T87" fmla="*/ 134 h 663"/>
                    <a:gd name="T88" fmla="*/ 80 w 1141"/>
                    <a:gd name="T89" fmla="*/ 127 h 663"/>
                    <a:gd name="T90" fmla="*/ 87 w 1141"/>
                    <a:gd name="T91" fmla="*/ 123 h 663"/>
                    <a:gd name="T92" fmla="*/ 99 w 1141"/>
                    <a:gd name="T93" fmla="*/ 123 h 663"/>
                    <a:gd name="T94" fmla="*/ 117 w 1141"/>
                    <a:gd name="T95" fmla="*/ 123 h 663"/>
                    <a:gd name="T96" fmla="*/ 134 w 1141"/>
                    <a:gd name="T97" fmla="*/ 123 h 663"/>
                    <a:gd name="T98" fmla="*/ 146 w 1141"/>
                    <a:gd name="T99" fmla="*/ 123 h 663"/>
                    <a:gd name="T100" fmla="*/ 153 w 1141"/>
                    <a:gd name="T101" fmla="*/ 127 h 663"/>
                    <a:gd name="T102" fmla="*/ 162 w 1141"/>
                    <a:gd name="T103" fmla="*/ 134 h 663"/>
                    <a:gd name="T104" fmla="*/ 174 w 1141"/>
                    <a:gd name="T105" fmla="*/ 138 h 663"/>
                    <a:gd name="T106" fmla="*/ 187 w 1141"/>
                    <a:gd name="T107" fmla="*/ 137 h 663"/>
                    <a:gd name="T108" fmla="*/ 198 w 1141"/>
                    <a:gd name="T109" fmla="*/ 131 h 663"/>
                    <a:gd name="T110" fmla="*/ 206 w 1141"/>
                    <a:gd name="T111" fmla="*/ 121 h 663"/>
                    <a:gd name="T112" fmla="*/ 214 w 1141"/>
                    <a:gd name="T113" fmla="*/ 120 h 663"/>
                    <a:gd name="T114" fmla="*/ 222 w 1141"/>
                    <a:gd name="T115" fmla="*/ 119 h 663"/>
                    <a:gd name="T116" fmla="*/ 226 w 1141"/>
                    <a:gd name="T117" fmla="*/ 118 h 663"/>
                    <a:gd name="T118" fmla="*/ 232 w 1141"/>
                    <a:gd name="T119" fmla="*/ 114 h 663"/>
                    <a:gd name="T120" fmla="*/ 237 w 1141"/>
                    <a:gd name="T121" fmla="*/ 106 h 663"/>
                    <a:gd name="T122" fmla="*/ 237 w 1141"/>
                    <a:gd name="T123" fmla="*/ 89 h 66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141" h="663">
                      <a:moveTo>
                        <a:pt x="1140" y="427"/>
                      </a:moveTo>
                      <a:lnTo>
                        <a:pt x="1138" y="420"/>
                      </a:lnTo>
                      <a:lnTo>
                        <a:pt x="1136" y="413"/>
                      </a:lnTo>
                      <a:lnTo>
                        <a:pt x="1133" y="406"/>
                      </a:lnTo>
                      <a:lnTo>
                        <a:pt x="1129" y="400"/>
                      </a:lnTo>
                      <a:lnTo>
                        <a:pt x="1125" y="393"/>
                      </a:lnTo>
                      <a:lnTo>
                        <a:pt x="1119" y="386"/>
                      </a:lnTo>
                      <a:lnTo>
                        <a:pt x="1112" y="379"/>
                      </a:lnTo>
                      <a:lnTo>
                        <a:pt x="1105" y="373"/>
                      </a:lnTo>
                      <a:lnTo>
                        <a:pt x="1105" y="338"/>
                      </a:lnTo>
                      <a:lnTo>
                        <a:pt x="1105" y="289"/>
                      </a:lnTo>
                      <a:lnTo>
                        <a:pt x="1105" y="245"/>
                      </a:lnTo>
                      <a:lnTo>
                        <a:pt x="1105" y="227"/>
                      </a:lnTo>
                      <a:lnTo>
                        <a:pt x="1059" y="67"/>
                      </a:lnTo>
                      <a:lnTo>
                        <a:pt x="1054" y="54"/>
                      </a:lnTo>
                      <a:lnTo>
                        <a:pt x="1047" y="41"/>
                      </a:lnTo>
                      <a:lnTo>
                        <a:pt x="1039" y="30"/>
                      </a:lnTo>
                      <a:lnTo>
                        <a:pt x="1029" y="19"/>
                      </a:lnTo>
                      <a:lnTo>
                        <a:pt x="1016" y="11"/>
                      </a:lnTo>
                      <a:lnTo>
                        <a:pt x="1004" y="5"/>
                      </a:lnTo>
                      <a:lnTo>
                        <a:pt x="989" y="1"/>
                      </a:lnTo>
                      <a:lnTo>
                        <a:pt x="972" y="0"/>
                      </a:lnTo>
                      <a:lnTo>
                        <a:pt x="967" y="0"/>
                      </a:lnTo>
                      <a:lnTo>
                        <a:pt x="951" y="0"/>
                      </a:lnTo>
                      <a:lnTo>
                        <a:pt x="926" y="0"/>
                      </a:lnTo>
                      <a:lnTo>
                        <a:pt x="895" y="0"/>
                      </a:lnTo>
                      <a:lnTo>
                        <a:pt x="857" y="0"/>
                      </a:lnTo>
                      <a:lnTo>
                        <a:pt x="815" y="0"/>
                      </a:lnTo>
                      <a:lnTo>
                        <a:pt x="770" y="0"/>
                      </a:lnTo>
                      <a:lnTo>
                        <a:pt x="724" y="0"/>
                      </a:lnTo>
                      <a:lnTo>
                        <a:pt x="678" y="0"/>
                      </a:lnTo>
                      <a:lnTo>
                        <a:pt x="633" y="0"/>
                      </a:lnTo>
                      <a:lnTo>
                        <a:pt x="590" y="0"/>
                      </a:lnTo>
                      <a:lnTo>
                        <a:pt x="553" y="0"/>
                      </a:lnTo>
                      <a:lnTo>
                        <a:pt x="521" y="0"/>
                      </a:lnTo>
                      <a:lnTo>
                        <a:pt x="497" y="0"/>
                      </a:lnTo>
                      <a:lnTo>
                        <a:pt x="480" y="0"/>
                      </a:lnTo>
                      <a:lnTo>
                        <a:pt x="475" y="0"/>
                      </a:lnTo>
                      <a:lnTo>
                        <a:pt x="451" y="1"/>
                      </a:lnTo>
                      <a:lnTo>
                        <a:pt x="430" y="6"/>
                      </a:lnTo>
                      <a:lnTo>
                        <a:pt x="411" y="13"/>
                      </a:lnTo>
                      <a:lnTo>
                        <a:pt x="396" y="21"/>
                      </a:lnTo>
                      <a:lnTo>
                        <a:pt x="384" y="29"/>
                      </a:lnTo>
                      <a:lnTo>
                        <a:pt x="374" y="36"/>
                      </a:lnTo>
                      <a:lnTo>
                        <a:pt x="368" y="41"/>
                      </a:lnTo>
                      <a:lnTo>
                        <a:pt x="364" y="45"/>
                      </a:lnTo>
                      <a:lnTo>
                        <a:pt x="365" y="45"/>
                      </a:lnTo>
                      <a:lnTo>
                        <a:pt x="364" y="46"/>
                      </a:lnTo>
                      <a:lnTo>
                        <a:pt x="362" y="47"/>
                      </a:lnTo>
                      <a:lnTo>
                        <a:pt x="361" y="49"/>
                      </a:lnTo>
                      <a:lnTo>
                        <a:pt x="358" y="51"/>
                      </a:lnTo>
                      <a:lnTo>
                        <a:pt x="354" y="55"/>
                      </a:lnTo>
                      <a:lnTo>
                        <a:pt x="341" y="69"/>
                      </a:lnTo>
                      <a:lnTo>
                        <a:pt x="323" y="87"/>
                      </a:lnTo>
                      <a:lnTo>
                        <a:pt x="302" y="110"/>
                      </a:lnTo>
                      <a:lnTo>
                        <a:pt x="280" y="132"/>
                      </a:lnTo>
                      <a:lnTo>
                        <a:pt x="262" y="153"/>
                      </a:lnTo>
                      <a:lnTo>
                        <a:pt x="247" y="169"/>
                      </a:lnTo>
                      <a:lnTo>
                        <a:pt x="239" y="177"/>
                      </a:lnTo>
                      <a:lnTo>
                        <a:pt x="229" y="181"/>
                      </a:lnTo>
                      <a:lnTo>
                        <a:pt x="213" y="185"/>
                      </a:lnTo>
                      <a:lnTo>
                        <a:pt x="194" y="192"/>
                      </a:lnTo>
                      <a:lnTo>
                        <a:pt x="172" y="199"/>
                      </a:lnTo>
                      <a:lnTo>
                        <a:pt x="150" y="206"/>
                      </a:lnTo>
                      <a:lnTo>
                        <a:pt x="131" y="212"/>
                      </a:lnTo>
                      <a:lnTo>
                        <a:pt x="119" y="216"/>
                      </a:lnTo>
                      <a:lnTo>
                        <a:pt x="114" y="218"/>
                      </a:lnTo>
                      <a:lnTo>
                        <a:pt x="112" y="219"/>
                      </a:lnTo>
                      <a:lnTo>
                        <a:pt x="92" y="229"/>
                      </a:lnTo>
                      <a:lnTo>
                        <a:pt x="77" y="242"/>
                      </a:lnTo>
                      <a:lnTo>
                        <a:pt x="63" y="257"/>
                      </a:lnTo>
                      <a:lnTo>
                        <a:pt x="54" y="272"/>
                      </a:lnTo>
                      <a:lnTo>
                        <a:pt x="46" y="288"/>
                      </a:lnTo>
                      <a:lnTo>
                        <a:pt x="40" y="305"/>
                      </a:lnTo>
                      <a:lnTo>
                        <a:pt x="38" y="321"/>
                      </a:lnTo>
                      <a:lnTo>
                        <a:pt x="37" y="337"/>
                      </a:lnTo>
                      <a:lnTo>
                        <a:pt x="37" y="338"/>
                      </a:lnTo>
                      <a:lnTo>
                        <a:pt x="37" y="340"/>
                      </a:lnTo>
                      <a:lnTo>
                        <a:pt x="37" y="342"/>
                      </a:lnTo>
                      <a:lnTo>
                        <a:pt x="37" y="348"/>
                      </a:lnTo>
                      <a:lnTo>
                        <a:pt x="37" y="356"/>
                      </a:lnTo>
                      <a:lnTo>
                        <a:pt x="37" y="366"/>
                      </a:lnTo>
                      <a:lnTo>
                        <a:pt x="29" y="371"/>
                      </a:lnTo>
                      <a:lnTo>
                        <a:pt x="22" y="376"/>
                      </a:lnTo>
                      <a:lnTo>
                        <a:pt x="16" y="383"/>
                      </a:lnTo>
                      <a:lnTo>
                        <a:pt x="12" y="390"/>
                      </a:lnTo>
                      <a:lnTo>
                        <a:pt x="8" y="397"/>
                      </a:lnTo>
                      <a:lnTo>
                        <a:pt x="5" y="404"/>
                      </a:lnTo>
                      <a:lnTo>
                        <a:pt x="2" y="411"/>
                      </a:lnTo>
                      <a:lnTo>
                        <a:pt x="1" y="418"/>
                      </a:lnTo>
                      <a:lnTo>
                        <a:pt x="1" y="419"/>
                      </a:lnTo>
                      <a:lnTo>
                        <a:pt x="0" y="421"/>
                      </a:lnTo>
                      <a:lnTo>
                        <a:pt x="0" y="485"/>
                      </a:lnTo>
                      <a:lnTo>
                        <a:pt x="0" y="486"/>
                      </a:lnTo>
                      <a:lnTo>
                        <a:pt x="2" y="502"/>
                      </a:lnTo>
                      <a:lnTo>
                        <a:pt x="7" y="517"/>
                      </a:lnTo>
                      <a:lnTo>
                        <a:pt x="14" y="530"/>
                      </a:lnTo>
                      <a:lnTo>
                        <a:pt x="23" y="541"/>
                      </a:lnTo>
                      <a:lnTo>
                        <a:pt x="33" y="552"/>
                      </a:lnTo>
                      <a:lnTo>
                        <a:pt x="45" y="560"/>
                      </a:lnTo>
                      <a:lnTo>
                        <a:pt x="56" y="565"/>
                      </a:lnTo>
                      <a:lnTo>
                        <a:pt x="69" y="570"/>
                      </a:lnTo>
                      <a:lnTo>
                        <a:pt x="70" y="570"/>
                      </a:lnTo>
                      <a:lnTo>
                        <a:pt x="71" y="571"/>
                      </a:lnTo>
                      <a:lnTo>
                        <a:pt x="73" y="571"/>
                      </a:lnTo>
                      <a:lnTo>
                        <a:pt x="77" y="572"/>
                      </a:lnTo>
                      <a:lnTo>
                        <a:pt x="84" y="573"/>
                      </a:lnTo>
                      <a:lnTo>
                        <a:pt x="92" y="575"/>
                      </a:lnTo>
                      <a:lnTo>
                        <a:pt x="101" y="577"/>
                      </a:lnTo>
                      <a:lnTo>
                        <a:pt x="111" y="578"/>
                      </a:lnTo>
                      <a:lnTo>
                        <a:pt x="120" y="580"/>
                      </a:lnTo>
                      <a:lnTo>
                        <a:pt x="128" y="581"/>
                      </a:lnTo>
                      <a:lnTo>
                        <a:pt x="139" y="599"/>
                      </a:lnTo>
                      <a:lnTo>
                        <a:pt x="153" y="615"/>
                      </a:lnTo>
                      <a:lnTo>
                        <a:pt x="168" y="629"/>
                      </a:lnTo>
                      <a:lnTo>
                        <a:pt x="184" y="641"/>
                      </a:lnTo>
                      <a:lnTo>
                        <a:pt x="203" y="651"/>
                      </a:lnTo>
                      <a:lnTo>
                        <a:pt x="222" y="657"/>
                      </a:lnTo>
                      <a:lnTo>
                        <a:pt x="243" y="662"/>
                      </a:lnTo>
                      <a:lnTo>
                        <a:pt x="265" y="663"/>
                      </a:lnTo>
                      <a:lnTo>
                        <a:pt x="285" y="662"/>
                      </a:lnTo>
                      <a:lnTo>
                        <a:pt x="304" y="659"/>
                      </a:lnTo>
                      <a:lnTo>
                        <a:pt x="323" y="652"/>
                      </a:lnTo>
                      <a:lnTo>
                        <a:pt x="340" y="644"/>
                      </a:lnTo>
                      <a:lnTo>
                        <a:pt x="356" y="633"/>
                      </a:lnTo>
                      <a:lnTo>
                        <a:pt x="371" y="621"/>
                      </a:lnTo>
                      <a:lnTo>
                        <a:pt x="384" y="607"/>
                      </a:lnTo>
                      <a:lnTo>
                        <a:pt x="395" y="591"/>
                      </a:lnTo>
                      <a:lnTo>
                        <a:pt x="404" y="591"/>
                      </a:lnTo>
                      <a:lnTo>
                        <a:pt x="417" y="591"/>
                      </a:lnTo>
                      <a:lnTo>
                        <a:pt x="434" y="591"/>
                      </a:lnTo>
                      <a:lnTo>
                        <a:pt x="456" y="591"/>
                      </a:lnTo>
                      <a:lnTo>
                        <a:pt x="479" y="591"/>
                      </a:lnTo>
                      <a:lnTo>
                        <a:pt x="506" y="591"/>
                      </a:lnTo>
                      <a:lnTo>
                        <a:pt x="532" y="591"/>
                      </a:lnTo>
                      <a:lnTo>
                        <a:pt x="561" y="591"/>
                      </a:lnTo>
                      <a:lnTo>
                        <a:pt x="589" y="591"/>
                      </a:lnTo>
                      <a:lnTo>
                        <a:pt x="615" y="591"/>
                      </a:lnTo>
                      <a:lnTo>
                        <a:pt x="642" y="591"/>
                      </a:lnTo>
                      <a:lnTo>
                        <a:pt x="665" y="591"/>
                      </a:lnTo>
                      <a:lnTo>
                        <a:pt x="687" y="591"/>
                      </a:lnTo>
                      <a:lnTo>
                        <a:pt x="704" y="591"/>
                      </a:lnTo>
                      <a:lnTo>
                        <a:pt x="717" y="591"/>
                      </a:lnTo>
                      <a:lnTo>
                        <a:pt x="726" y="591"/>
                      </a:lnTo>
                      <a:lnTo>
                        <a:pt x="737" y="607"/>
                      </a:lnTo>
                      <a:lnTo>
                        <a:pt x="750" y="621"/>
                      </a:lnTo>
                      <a:lnTo>
                        <a:pt x="765" y="633"/>
                      </a:lnTo>
                      <a:lnTo>
                        <a:pt x="781" y="644"/>
                      </a:lnTo>
                      <a:lnTo>
                        <a:pt x="800" y="652"/>
                      </a:lnTo>
                      <a:lnTo>
                        <a:pt x="818" y="659"/>
                      </a:lnTo>
                      <a:lnTo>
                        <a:pt x="838" y="662"/>
                      </a:lnTo>
                      <a:lnTo>
                        <a:pt x="857" y="663"/>
                      </a:lnTo>
                      <a:lnTo>
                        <a:pt x="878" y="662"/>
                      </a:lnTo>
                      <a:lnTo>
                        <a:pt x="899" y="657"/>
                      </a:lnTo>
                      <a:lnTo>
                        <a:pt x="918" y="651"/>
                      </a:lnTo>
                      <a:lnTo>
                        <a:pt x="937" y="640"/>
                      </a:lnTo>
                      <a:lnTo>
                        <a:pt x="954" y="629"/>
                      </a:lnTo>
                      <a:lnTo>
                        <a:pt x="969" y="614"/>
                      </a:lnTo>
                      <a:lnTo>
                        <a:pt x="983" y="598"/>
                      </a:lnTo>
                      <a:lnTo>
                        <a:pt x="994" y="580"/>
                      </a:lnTo>
                      <a:lnTo>
                        <a:pt x="1005" y="579"/>
                      </a:lnTo>
                      <a:lnTo>
                        <a:pt x="1017" y="577"/>
                      </a:lnTo>
                      <a:lnTo>
                        <a:pt x="1031" y="575"/>
                      </a:lnTo>
                      <a:lnTo>
                        <a:pt x="1045" y="572"/>
                      </a:lnTo>
                      <a:lnTo>
                        <a:pt x="1057" y="571"/>
                      </a:lnTo>
                      <a:lnTo>
                        <a:pt x="1068" y="569"/>
                      </a:lnTo>
                      <a:lnTo>
                        <a:pt x="1075" y="568"/>
                      </a:lnTo>
                      <a:lnTo>
                        <a:pt x="1077" y="568"/>
                      </a:lnTo>
                      <a:lnTo>
                        <a:pt x="1089" y="565"/>
                      </a:lnTo>
                      <a:lnTo>
                        <a:pt x="1100" y="560"/>
                      </a:lnTo>
                      <a:lnTo>
                        <a:pt x="1111" y="554"/>
                      </a:lnTo>
                      <a:lnTo>
                        <a:pt x="1120" y="545"/>
                      </a:lnTo>
                      <a:lnTo>
                        <a:pt x="1128" y="534"/>
                      </a:lnTo>
                      <a:lnTo>
                        <a:pt x="1135" y="522"/>
                      </a:lnTo>
                      <a:lnTo>
                        <a:pt x="1138" y="508"/>
                      </a:lnTo>
                      <a:lnTo>
                        <a:pt x="1141" y="492"/>
                      </a:lnTo>
                      <a:lnTo>
                        <a:pt x="1141" y="432"/>
                      </a:lnTo>
                      <a:lnTo>
                        <a:pt x="1140" y="4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Freeform 190">
                  <a:extLst>
                    <a:ext uri="{FF2B5EF4-FFF2-40B4-BE49-F238E27FC236}">
                      <a16:creationId xmlns:a16="http://schemas.microsoft.com/office/drawing/2014/main" id="{9EA20662-56C9-4A55-BE43-B88316DD0B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9" y="1839"/>
                  <a:ext cx="490" cy="274"/>
                </a:xfrm>
                <a:custGeom>
                  <a:avLst/>
                  <a:gdLst>
                    <a:gd name="T0" fmla="*/ 220 w 1076"/>
                    <a:gd name="T1" fmla="*/ 78 h 599"/>
                    <a:gd name="T2" fmla="*/ 216 w 1076"/>
                    <a:gd name="T3" fmla="*/ 46 h 599"/>
                    <a:gd name="T4" fmla="*/ 203 w 1076"/>
                    <a:gd name="T5" fmla="*/ 3 h 599"/>
                    <a:gd name="T6" fmla="*/ 88 w 1076"/>
                    <a:gd name="T7" fmla="*/ 0 h 599"/>
                    <a:gd name="T8" fmla="*/ 74 w 1076"/>
                    <a:gd name="T9" fmla="*/ 7 h 599"/>
                    <a:gd name="T10" fmla="*/ 56 w 1076"/>
                    <a:gd name="T11" fmla="*/ 25 h 599"/>
                    <a:gd name="T12" fmla="*/ 37 w 1076"/>
                    <a:gd name="T13" fmla="*/ 39 h 599"/>
                    <a:gd name="T14" fmla="*/ 20 w 1076"/>
                    <a:gd name="T15" fmla="*/ 45 h 599"/>
                    <a:gd name="T16" fmla="*/ 8 w 1076"/>
                    <a:gd name="T17" fmla="*/ 60 h 599"/>
                    <a:gd name="T18" fmla="*/ 7 w 1076"/>
                    <a:gd name="T19" fmla="*/ 64 h 599"/>
                    <a:gd name="T20" fmla="*/ 5 w 1076"/>
                    <a:gd name="T21" fmla="*/ 76 h 599"/>
                    <a:gd name="T22" fmla="*/ 0 w 1076"/>
                    <a:gd name="T23" fmla="*/ 82 h 599"/>
                    <a:gd name="T24" fmla="*/ 4 w 1076"/>
                    <a:gd name="T25" fmla="*/ 103 h 599"/>
                    <a:gd name="T26" fmla="*/ 25 w 1076"/>
                    <a:gd name="T27" fmla="*/ 109 h 599"/>
                    <a:gd name="T28" fmla="*/ 41 w 1076"/>
                    <a:gd name="T29" fmla="*/ 124 h 599"/>
                    <a:gd name="T30" fmla="*/ 62 w 1076"/>
                    <a:gd name="T31" fmla="*/ 121 h 599"/>
                    <a:gd name="T32" fmla="*/ 149 w 1076"/>
                    <a:gd name="T33" fmla="*/ 113 h 599"/>
                    <a:gd name="T34" fmla="*/ 168 w 1076"/>
                    <a:gd name="T35" fmla="*/ 125 h 599"/>
                    <a:gd name="T36" fmla="*/ 189 w 1076"/>
                    <a:gd name="T37" fmla="*/ 118 h 599"/>
                    <a:gd name="T38" fmla="*/ 218 w 1076"/>
                    <a:gd name="T39" fmla="*/ 105 h 599"/>
                    <a:gd name="T40" fmla="*/ 223 w 1076"/>
                    <a:gd name="T41" fmla="*/ 96 h 599"/>
                    <a:gd name="T42" fmla="*/ 14 w 1076"/>
                    <a:gd name="T43" fmla="*/ 64 h 599"/>
                    <a:gd name="T44" fmla="*/ 16 w 1076"/>
                    <a:gd name="T45" fmla="*/ 56 h 599"/>
                    <a:gd name="T46" fmla="*/ 31 w 1076"/>
                    <a:gd name="T47" fmla="*/ 48 h 599"/>
                    <a:gd name="T48" fmla="*/ 79 w 1076"/>
                    <a:gd name="T49" fmla="*/ 12 h 599"/>
                    <a:gd name="T50" fmla="*/ 86 w 1076"/>
                    <a:gd name="T51" fmla="*/ 7 h 599"/>
                    <a:gd name="T52" fmla="*/ 200 w 1076"/>
                    <a:gd name="T53" fmla="*/ 11 h 599"/>
                    <a:gd name="T54" fmla="*/ 206 w 1076"/>
                    <a:gd name="T55" fmla="*/ 31 h 599"/>
                    <a:gd name="T56" fmla="*/ 209 w 1076"/>
                    <a:gd name="T57" fmla="*/ 68 h 599"/>
                    <a:gd name="T58" fmla="*/ 178 w 1076"/>
                    <a:gd name="T59" fmla="*/ 75 h 599"/>
                    <a:gd name="T60" fmla="*/ 168 w 1076"/>
                    <a:gd name="T61" fmla="*/ 74 h 599"/>
                    <a:gd name="T62" fmla="*/ 158 w 1076"/>
                    <a:gd name="T63" fmla="*/ 77 h 599"/>
                    <a:gd name="T64" fmla="*/ 53 w 1076"/>
                    <a:gd name="T65" fmla="*/ 74 h 599"/>
                    <a:gd name="T66" fmla="*/ 43 w 1076"/>
                    <a:gd name="T67" fmla="*/ 74 h 599"/>
                    <a:gd name="T68" fmla="*/ 14 w 1076"/>
                    <a:gd name="T69" fmla="*/ 77 h 599"/>
                    <a:gd name="T70" fmla="*/ 17 w 1076"/>
                    <a:gd name="T71" fmla="*/ 101 h 599"/>
                    <a:gd name="T72" fmla="*/ 10 w 1076"/>
                    <a:gd name="T73" fmla="*/ 99 h 599"/>
                    <a:gd name="T74" fmla="*/ 7 w 1076"/>
                    <a:gd name="T75" fmla="*/ 85 h 599"/>
                    <a:gd name="T76" fmla="*/ 12 w 1076"/>
                    <a:gd name="T77" fmla="*/ 81 h 599"/>
                    <a:gd name="T78" fmla="*/ 25 w 1076"/>
                    <a:gd name="T79" fmla="*/ 89 h 599"/>
                    <a:gd name="T80" fmla="*/ 23 w 1076"/>
                    <a:gd name="T81" fmla="*/ 101 h 599"/>
                    <a:gd name="T82" fmla="*/ 37 w 1076"/>
                    <a:gd name="T83" fmla="*/ 115 h 599"/>
                    <a:gd name="T84" fmla="*/ 30 w 1076"/>
                    <a:gd name="T85" fmla="*/ 96 h 599"/>
                    <a:gd name="T86" fmla="*/ 42 w 1076"/>
                    <a:gd name="T87" fmla="*/ 81 h 599"/>
                    <a:gd name="T88" fmla="*/ 62 w 1076"/>
                    <a:gd name="T89" fmla="*/ 86 h 599"/>
                    <a:gd name="T90" fmla="*/ 66 w 1076"/>
                    <a:gd name="T91" fmla="*/ 107 h 599"/>
                    <a:gd name="T92" fmla="*/ 48 w 1076"/>
                    <a:gd name="T93" fmla="*/ 118 h 599"/>
                    <a:gd name="T94" fmla="*/ 74 w 1076"/>
                    <a:gd name="T95" fmla="*/ 99 h 599"/>
                    <a:gd name="T96" fmla="*/ 69 w 1076"/>
                    <a:gd name="T97" fmla="*/ 84 h 599"/>
                    <a:gd name="T98" fmla="*/ 149 w 1076"/>
                    <a:gd name="T99" fmla="*/ 86 h 599"/>
                    <a:gd name="T100" fmla="*/ 145 w 1076"/>
                    <a:gd name="T101" fmla="*/ 100 h 599"/>
                    <a:gd name="T102" fmla="*/ 164 w 1076"/>
                    <a:gd name="T103" fmla="*/ 117 h 599"/>
                    <a:gd name="T104" fmla="*/ 152 w 1076"/>
                    <a:gd name="T105" fmla="*/ 99 h 599"/>
                    <a:gd name="T106" fmla="*/ 162 w 1076"/>
                    <a:gd name="T107" fmla="*/ 82 h 599"/>
                    <a:gd name="T108" fmla="*/ 183 w 1076"/>
                    <a:gd name="T109" fmla="*/ 84 h 599"/>
                    <a:gd name="T110" fmla="*/ 189 w 1076"/>
                    <a:gd name="T111" fmla="*/ 103 h 599"/>
                    <a:gd name="T112" fmla="*/ 175 w 1076"/>
                    <a:gd name="T113" fmla="*/ 118 h 599"/>
                    <a:gd name="T114" fmla="*/ 215 w 1076"/>
                    <a:gd name="T115" fmla="*/ 99 h 599"/>
                    <a:gd name="T116" fmla="*/ 202 w 1076"/>
                    <a:gd name="T117" fmla="*/ 101 h 599"/>
                    <a:gd name="T118" fmla="*/ 197 w 1076"/>
                    <a:gd name="T119" fmla="*/ 99 h 599"/>
                    <a:gd name="T120" fmla="*/ 192 w 1076"/>
                    <a:gd name="T121" fmla="*/ 84 h 599"/>
                    <a:gd name="T122" fmla="*/ 216 w 1076"/>
                    <a:gd name="T123" fmla="*/ 83 h 599"/>
                    <a:gd name="T124" fmla="*/ 216 w 1076"/>
                    <a:gd name="T125" fmla="*/ 96 h 5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76" h="599">
                      <a:moveTo>
                        <a:pt x="1076" y="401"/>
                      </a:moveTo>
                      <a:lnTo>
                        <a:pt x="1075" y="396"/>
                      </a:lnTo>
                      <a:lnTo>
                        <a:pt x="1073" y="391"/>
                      </a:lnTo>
                      <a:lnTo>
                        <a:pt x="1071" y="386"/>
                      </a:lnTo>
                      <a:lnTo>
                        <a:pt x="1066" y="380"/>
                      </a:lnTo>
                      <a:lnTo>
                        <a:pt x="1061" y="374"/>
                      </a:lnTo>
                      <a:lnTo>
                        <a:pt x="1056" y="369"/>
                      </a:lnTo>
                      <a:lnTo>
                        <a:pt x="1049" y="364"/>
                      </a:lnTo>
                      <a:lnTo>
                        <a:pt x="1041" y="359"/>
                      </a:lnTo>
                      <a:lnTo>
                        <a:pt x="1041" y="326"/>
                      </a:lnTo>
                      <a:lnTo>
                        <a:pt x="1041" y="272"/>
                      </a:lnTo>
                      <a:lnTo>
                        <a:pt x="1041" y="221"/>
                      </a:lnTo>
                      <a:lnTo>
                        <a:pt x="1041" y="199"/>
                      </a:lnTo>
                      <a:lnTo>
                        <a:pt x="997" y="44"/>
                      </a:lnTo>
                      <a:lnTo>
                        <a:pt x="995" y="37"/>
                      </a:lnTo>
                      <a:lnTo>
                        <a:pt x="990" y="30"/>
                      </a:lnTo>
                      <a:lnTo>
                        <a:pt x="985" y="22"/>
                      </a:lnTo>
                      <a:lnTo>
                        <a:pt x="980" y="15"/>
                      </a:lnTo>
                      <a:lnTo>
                        <a:pt x="972" y="9"/>
                      </a:lnTo>
                      <a:lnTo>
                        <a:pt x="962" y="4"/>
                      </a:lnTo>
                      <a:lnTo>
                        <a:pt x="952" y="1"/>
                      </a:lnTo>
                      <a:lnTo>
                        <a:pt x="940" y="0"/>
                      </a:lnTo>
                      <a:lnTo>
                        <a:pt x="443" y="0"/>
                      </a:lnTo>
                      <a:lnTo>
                        <a:pt x="423" y="1"/>
                      </a:lnTo>
                      <a:lnTo>
                        <a:pt x="407" y="5"/>
                      </a:lnTo>
                      <a:lnTo>
                        <a:pt x="392" y="11"/>
                      </a:lnTo>
                      <a:lnTo>
                        <a:pt x="379" y="16"/>
                      </a:lnTo>
                      <a:lnTo>
                        <a:pt x="370" y="22"/>
                      </a:lnTo>
                      <a:lnTo>
                        <a:pt x="362" y="28"/>
                      </a:lnTo>
                      <a:lnTo>
                        <a:pt x="357" y="32"/>
                      </a:lnTo>
                      <a:lnTo>
                        <a:pt x="355" y="35"/>
                      </a:lnTo>
                      <a:lnTo>
                        <a:pt x="351" y="39"/>
                      </a:lnTo>
                      <a:lnTo>
                        <a:pt x="338" y="53"/>
                      </a:lnTo>
                      <a:lnTo>
                        <a:pt x="319" y="73"/>
                      </a:lnTo>
                      <a:lnTo>
                        <a:pt x="296" y="96"/>
                      </a:lnTo>
                      <a:lnTo>
                        <a:pt x="273" y="120"/>
                      </a:lnTo>
                      <a:lnTo>
                        <a:pt x="253" y="143"/>
                      </a:lnTo>
                      <a:lnTo>
                        <a:pt x="235" y="161"/>
                      </a:lnTo>
                      <a:lnTo>
                        <a:pt x="224" y="173"/>
                      </a:lnTo>
                      <a:lnTo>
                        <a:pt x="216" y="175"/>
                      </a:lnTo>
                      <a:lnTo>
                        <a:pt x="201" y="181"/>
                      </a:lnTo>
                      <a:lnTo>
                        <a:pt x="180" y="188"/>
                      </a:lnTo>
                      <a:lnTo>
                        <a:pt x="156" y="195"/>
                      </a:lnTo>
                      <a:lnTo>
                        <a:pt x="133" y="203"/>
                      </a:lnTo>
                      <a:lnTo>
                        <a:pt x="113" y="209"/>
                      </a:lnTo>
                      <a:lnTo>
                        <a:pt x="99" y="213"/>
                      </a:lnTo>
                      <a:lnTo>
                        <a:pt x="94" y="216"/>
                      </a:lnTo>
                      <a:lnTo>
                        <a:pt x="76" y="226"/>
                      </a:lnTo>
                      <a:lnTo>
                        <a:pt x="62" y="237"/>
                      </a:lnTo>
                      <a:lnTo>
                        <a:pt x="52" y="251"/>
                      </a:lnTo>
                      <a:lnTo>
                        <a:pt x="45" y="264"/>
                      </a:lnTo>
                      <a:lnTo>
                        <a:pt x="41" y="278"/>
                      </a:lnTo>
                      <a:lnTo>
                        <a:pt x="37" y="289"/>
                      </a:lnTo>
                      <a:lnTo>
                        <a:pt x="36" y="298"/>
                      </a:lnTo>
                      <a:lnTo>
                        <a:pt x="36" y="305"/>
                      </a:lnTo>
                      <a:lnTo>
                        <a:pt x="36" y="306"/>
                      </a:lnTo>
                      <a:lnTo>
                        <a:pt x="36" y="308"/>
                      </a:lnTo>
                      <a:lnTo>
                        <a:pt x="36" y="315"/>
                      </a:lnTo>
                      <a:lnTo>
                        <a:pt x="36" y="326"/>
                      </a:lnTo>
                      <a:lnTo>
                        <a:pt x="36" y="341"/>
                      </a:lnTo>
                      <a:lnTo>
                        <a:pt x="36" y="355"/>
                      </a:lnTo>
                      <a:lnTo>
                        <a:pt x="28" y="357"/>
                      </a:lnTo>
                      <a:lnTo>
                        <a:pt x="21" y="362"/>
                      </a:lnTo>
                      <a:lnTo>
                        <a:pt x="14" y="366"/>
                      </a:lnTo>
                      <a:lnTo>
                        <a:pt x="9" y="371"/>
                      </a:lnTo>
                      <a:lnTo>
                        <a:pt x="6" y="377"/>
                      </a:lnTo>
                      <a:lnTo>
                        <a:pt x="4" y="381"/>
                      </a:lnTo>
                      <a:lnTo>
                        <a:pt x="1" y="386"/>
                      </a:lnTo>
                      <a:lnTo>
                        <a:pt x="0" y="391"/>
                      </a:lnTo>
                      <a:lnTo>
                        <a:pt x="0" y="392"/>
                      </a:lnTo>
                      <a:lnTo>
                        <a:pt x="0" y="453"/>
                      </a:lnTo>
                      <a:lnTo>
                        <a:pt x="1" y="464"/>
                      </a:lnTo>
                      <a:lnTo>
                        <a:pt x="6" y="475"/>
                      </a:lnTo>
                      <a:lnTo>
                        <a:pt x="11" y="484"/>
                      </a:lnTo>
                      <a:lnTo>
                        <a:pt x="18" y="491"/>
                      </a:lnTo>
                      <a:lnTo>
                        <a:pt x="24" y="497"/>
                      </a:lnTo>
                      <a:lnTo>
                        <a:pt x="31" y="501"/>
                      </a:lnTo>
                      <a:lnTo>
                        <a:pt x="38" y="505"/>
                      </a:lnTo>
                      <a:lnTo>
                        <a:pt x="45" y="507"/>
                      </a:lnTo>
                      <a:lnTo>
                        <a:pt x="46" y="508"/>
                      </a:lnTo>
                      <a:lnTo>
                        <a:pt x="118" y="521"/>
                      </a:lnTo>
                      <a:lnTo>
                        <a:pt x="126" y="537"/>
                      </a:lnTo>
                      <a:lnTo>
                        <a:pt x="136" y="552"/>
                      </a:lnTo>
                      <a:lnTo>
                        <a:pt x="149" y="566"/>
                      </a:lnTo>
                      <a:lnTo>
                        <a:pt x="163" y="577"/>
                      </a:lnTo>
                      <a:lnTo>
                        <a:pt x="178" y="586"/>
                      </a:lnTo>
                      <a:lnTo>
                        <a:pt x="195" y="593"/>
                      </a:lnTo>
                      <a:lnTo>
                        <a:pt x="213" y="598"/>
                      </a:lnTo>
                      <a:lnTo>
                        <a:pt x="233" y="599"/>
                      </a:lnTo>
                      <a:lnTo>
                        <a:pt x="251" y="598"/>
                      </a:lnTo>
                      <a:lnTo>
                        <a:pt x="269" y="593"/>
                      </a:lnTo>
                      <a:lnTo>
                        <a:pt x="285" y="587"/>
                      </a:lnTo>
                      <a:lnTo>
                        <a:pt x="300" y="578"/>
                      </a:lnTo>
                      <a:lnTo>
                        <a:pt x="314" y="568"/>
                      </a:lnTo>
                      <a:lnTo>
                        <a:pt x="326" y="555"/>
                      </a:lnTo>
                      <a:lnTo>
                        <a:pt x="337" y="541"/>
                      </a:lnTo>
                      <a:lnTo>
                        <a:pt x="345" y="526"/>
                      </a:lnTo>
                      <a:lnTo>
                        <a:pt x="712" y="526"/>
                      </a:lnTo>
                      <a:lnTo>
                        <a:pt x="720" y="541"/>
                      </a:lnTo>
                      <a:lnTo>
                        <a:pt x="731" y="555"/>
                      </a:lnTo>
                      <a:lnTo>
                        <a:pt x="743" y="568"/>
                      </a:lnTo>
                      <a:lnTo>
                        <a:pt x="757" y="578"/>
                      </a:lnTo>
                      <a:lnTo>
                        <a:pt x="772" y="587"/>
                      </a:lnTo>
                      <a:lnTo>
                        <a:pt x="790" y="593"/>
                      </a:lnTo>
                      <a:lnTo>
                        <a:pt x="807" y="598"/>
                      </a:lnTo>
                      <a:lnTo>
                        <a:pt x="825" y="599"/>
                      </a:lnTo>
                      <a:lnTo>
                        <a:pt x="845" y="598"/>
                      </a:lnTo>
                      <a:lnTo>
                        <a:pt x="863" y="593"/>
                      </a:lnTo>
                      <a:lnTo>
                        <a:pt x="879" y="586"/>
                      </a:lnTo>
                      <a:lnTo>
                        <a:pt x="896" y="576"/>
                      </a:lnTo>
                      <a:lnTo>
                        <a:pt x="911" y="564"/>
                      </a:lnTo>
                      <a:lnTo>
                        <a:pt x="922" y="551"/>
                      </a:lnTo>
                      <a:lnTo>
                        <a:pt x="932" y="536"/>
                      </a:lnTo>
                      <a:lnTo>
                        <a:pt x="940" y="518"/>
                      </a:lnTo>
                      <a:lnTo>
                        <a:pt x="1041" y="505"/>
                      </a:lnTo>
                      <a:lnTo>
                        <a:pt x="1045" y="503"/>
                      </a:lnTo>
                      <a:lnTo>
                        <a:pt x="1051" y="501"/>
                      </a:lnTo>
                      <a:lnTo>
                        <a:pt x="1058" y="498"/>
                      </a:lnTo>
                      <a:lnTo>
                        <a:pt x="1064" y="493"/>
                      </a:lnTo>
                      <a:lnTo>
                        <a:pt x="1068" y="487"/>
                      </a:lnTo>
                      <a:lnTo>
                        <a:pt x="1073" y="479"/>
                      </a:lnTo>
                      <a:lnTo>
                        <a:pt x="1075" y="470"/>
                      </a:lnTo>
                      <a:lnTo>
                        <a:pt x="1076" y="460"/>
                      </a:lnTo>
                      <a:lnTo>
                        <a:pt x="1076" y="402"/>
                      </a:lnTo>
                      <a:lnTo>
                        <a:pt x="1076" y="401"/>
                      </a:lnTo>
                      <a:close/>
                      <a:moveTo>
                        <a:pt x="68" y="306"/>
                      </a:moveTo>
                      <a:lnTo>
                        <a:pt x="68" y="306"/>
                      </a:lnTo>
                      <a:lnTo>
                        <a:pt x="68" y="305"/>
                      </a:lnTo>
                      <a:lnTo>
                        <a:pt x="68" y="304"/>
                      </a:lnTo>
                      <a:lnTo>
                        <a:pt x="68" y="300"/>
                      </a:lnTo>
                      <a:lnTo>
                        <a:pt x="69" y="294"/>
                      </a:lnTo>
                      <a:lnTo>
                        <a:pt x="71" y="286"/>
                      </a:lnTo>
                      <a:lnTo>
                        <a:pt x="74" y="278"/>
                      </a:lnTo>
                      <a:lnTo>
                        <a:pt x="79" y="268"/>
                      </a:lnTo>
                      <a:lnTo>
                        <a:pt x="86" y="259"/>
                      </a:lnTo>
                      <a:lnTo>
                        <a:pt x="95" y="251"/>
                      </a:lnTo>
                      <a:lnTo>
                        <a:pt x="106" y="244"/>
                      </a:lnTo>
                      <a:lnTo>
                        <a:pt x="113" y="242"/>
                      </a:lnTo>
                      <a:lnTo>
                        <a:pt x="128" y="237"/>
                      </a:lnTo>
                      <a:lnTo>
                        <a:pt x="150" y="230"/>
                      </a:lnTo>
                      <a:lnTo>
                        <a:pt x="174" y="222"/>
                      </a:lnTo>
                      <a:lnTo>
                        <a:pt x="200" y="214"/>
                      </a:lnTo>
                      <a:lnTo>
                        <a:pt x="220" y="207"/>
                      </a:lnTo>
                      <a:lnTo>
                        <a:pt x="235" y="203"/>
                      </a:lnTo>
                      <a:lnTo>
                        <a:pt x="241" y="201"/>
                      </a:lnTo>
                      <a:lnTo>
                        <a:pt x="379" y="57"/>
                      </a:lnTo>
                      <a:lnTo>
                        <a:pt x="381" y="55"/>
                      </a:lnTo>
                      <a:lnTo>
                        <a:pt x="384" y="52"/>
                      </a:lnTo>
                      <a:lnTo>
                        <a:pt x="390" y="49"/>
                      </a:lnTo>
                      <a:lnTo>
                        <a:pt x="397" y="44"/>
                      </a:lnTo>
                      <a:lnTo>
                        <a:pt x="406" y="39"/>
                      </a:lnTo>
                      <a:lnTo>
                        <a:pt x="416" y="36"/>
                      </a:lnTo>
                      <a:lnTo>
                        <a:pt x="429" y="34"/>
                      </a:lnTo>
                      <a:lnTo>
                        <a:pt x="443" y="32"/>
                      </a:lnTo>
                      <a:lnTo>
                        <a:pt x="942" y="32"/>
                      </a:lnTo>
                      <a:lnTo>
                        <a:pt x="953" y="35"/>
                      </a:lnTo>
                      <a:lnTo>
                        <a:pt x="960" y="43"/>
                      </a:lnTo>
                      <a:lnTo>
                        <a:pt x="965" y="50"/>
                      </a:lnTo>
                      <a:lnTo>
                        <a:pt x="966" y="53"/>
                      </a:lnTo>
                      <a:lnTo>
                        <a:pt x="967" y="59"/>
                      </a:lnTo>
                      <a:lnTo>
                        <a:pt x="972" y="74"/>
                      </a:lnTo>
                      <a:lnTo>
                        <a:pt x="979" y="96"/>
                      </a:lnTo>
                      <a:lnTo>
                        <a:pt x="985" y="121"/>
                      </a:lnTo>
                      <a:lnTo>
                        <a:pt x="993" y="149"/>
                      </a:lnTo>
                      <a:lnTo>
                        <a:pt x="1000" y="173"/>
                      </a:lnTo>
                      <a:lnTo>
                        <a:pt x="1005" y="192"/>
                      </a:lnTo>
                      <a:lnTo>
                        <a:pt x="1008" y="204"/>
                      </a:lnTo>
                      <a:lnTo>
                        <a:pt x="1008" y="225"/>
                      </a:lnTo>
                      <a:lnTo>
                        <a:pt x="1008" y="272"/>
                      </a:lnTo>
                      <a:lnTo>
                        <a:pt x="1008" y="325"/>
                      </a:lnTo>
                      <a:lnTo>
                        <a:pt x="1008" y="368"/>
                      </a:lnTo>
                      <a:lnTo>
                        <a:pt x="886" y="368"/>
                      </a:lnTo>
                      <a:lnTo>
                        <a:pt x="879" y="364"/>
                      </a:lnTo>
                      <a:lnTo>
                        <a:pt x="873" y="361"/>
                      </a:lnTo>
                      <a:lnTo>
                        <a:pt x="866" y="358"/>
                      </a:lnTo>
                      <a:lnTo>
                        <a:pt x="858" y="356"/>
                      </a:lnTo>
                      <a:lnTo>
                        <a:pt x="849" y="354"/>
                      </a:lnTo>
                      <a:lnTo>
                        <a:pt x="841" y="353"/>
                      </a:lnTo>
                      <a:lnTo>
                        <a:pt x="833" y="351"/>
                      </a:lnTo>
                      <a:lnTo>
                        <a:pt x="825" y="351"/>
                      </a:lnTo>
                      <a:lnTo>
                        <a:pt x="817" y="351"/>
                      </a:lnTo>
                      <a:lnTo>
                        <a:pt x="808" y="353"/>
                      </a:lnTo>
                      <a:lnTo>
                        <a:pt x="800" y="354"/>
                      </a:lnTo>
                      <a:lnTo>
                        <a:pt x="792" y="356"/>
                      </a:lnTo>
                      <a:lnTo>
                        <a:pt x="784" y="358"/>
                      </a:lnTo>
                      <a:lnTo>
                        <a:pt x="777" y="361"/>
                      </a:lnTo>
                      <a:lnTo>
                        <a:pt x="770" y="364"/>
                      </a:lnTo>
                      <a:lnTo>
                        <a:pt x="763" y="368"/>
                      </a:lnTo>
                      <a:lnTo>
                        <a:pt x="294" y="368"/>
                      </a:lnTo>
                      <a:lnTo>
                        <a:pt x="287" y="364"/>
                      </a:lnTo>
                      <a:lnTo>
                        <a:pt x="280" y="361"/>
                      </a:lnTo>
                      <a:lnTo>
                        <a:pt x="273" y="358"/>
                      </a:lnTo>
                      <a:lnTo>
                        <a:pt x="265" y="356"/>
                      </a:lnTo>
                      <a:lnTo>
                        <a:pt x="257" y="354"/>
                      </a:lnTo>
                      <a:lnTo>
                        <a:pt x="249" y="353"/>
                      </a:lnTo>
                      <a:lnTo>
                        <a:pt x="241" y="351"/>
                      </a:lnTo>
                      <a:lnTo>
                        <a:pt x="233" y="351"/>
                      </a:lnTo>
                      <a:lnTo>
                        <a:pt x="225" y="351"/>
                      </a:lnTo>
                      <a:lnTo>
                        <a:pt x="216" y="353"/>
                      </a:lnTo>
                      <a:lnTo>
                        <a:pt x="208" y="354"/>
                      </a:lnTo>
                      <a:lnTo>
                        <a:pt x="200" y="356"/>
                      </a:lnTo>
                      <a:lnTo>
                        <a:pt x="192" y="358"/>
                      </a:lnTo>
                      <a:lnTo>
                        <a:pt x="185" y="361"/>
                      </a:lnTo>
                      <a:lnTo>
                        <a:pt x="178" y="364"/>
                      </a:lnTo>
                      <a:lnTo>
                        <a:pt x="171" y="368"/>
                      </a:lnTo>
                      <a:lnTo>
                        <a:pt x="68" y="368"/>
                      </a:lnTo>
                      <a:lnTo>
                        <a:pt x="68" y="306"/>
                      </a:lnTo>
                      <a:close/>
                      <a:moveTo>
                        <a:pt x="109" y="487"/>
                      </a:moveTo>
                      <a:lnTo>
                        <a:pt x="101" y="485"/>
                      </a:lnTo>
                      <a:lnTo>
                        <a:pt x="91" y="484"/>
                      </a:lnTo>
                      <a:lnTo>
                        <a:pt x="82" y="482"/>
                      </a:lnTo>
                      <a:lnTo>
                        <a:pt x="74" y="480"/>
                      </a:lnTo>
                      <a:lnTo>
                        <a:pt x="66" y="479"/>
                      </a:lnTo>
                      <a:lnTo>
                        <a:pt x="59" y="477"/>
                      </a:lnTo>
                      <a:lnTo>
                        <a:pt x="56" y="477"/>
                      </a:lnTo>
                      <a:lnTo>
                        <a:pt x="53" y="476"/>
                      </a:lnTo>
                      <a:lnTo>
                        <a:pt x="49" y="475"/>
                      </a:lnTo>
                      <a:lnTo>
                        <a:pt x="42" y="470"/>
                      </a:lnTo>
                      <a:lnTo>
                        <a:pt x="36" y="463"/>
                      </a:lnTo>
                      <a:lnTo>
                        <a:pt x="33" y="452"/>
                      </a:lnTo>
                      <a:lnTo>
                        <a:pt x="33" y="444"/>
                      </a:lnTo>
                      <a:lnTo>
                        <a:pt x="33" y="425"/>
                      </a:lnTo>
                      <a:lnTo>
                        <a:pt x="33" y="406"/>
                      </a:lnTo>
                      <a:lnTo>
                        <a:pt x="33" y="395"/>
                      </a:lnTo>
                      <a:lnTo>
                        <a:pt x="34" y="392"/>
                      </a:lnTo>
                      <a:lnTo>
                        <a:pt x="37" y="388"/>
                      </a:lnTo>
                      <a:lnTo>
                        <a:pt x="43" y="386"/>
                      </a:lnTo>
                      <a:lnTo>
                        <a:pt x="53" y="384"/>
                      </a:lnTo>
                      <a:lnTo>
                        <a:pt x="58" y="384"/>
                      </a:lnTo>
                      <a:lnTo>
                        <a:pt x="149" y="384"/>
                      </a:lnTo>
                      <a:lnTo>
                        <a:pt x="140" y="393"/>
                      </a:lnTo>
                      <a:lnTo>
                        <a:pt x="132" y="402"/>
                      </a:lnTo>
                      <a:lnTo>
                        <a:pt x="125" y="414"/>
                      </a:lnTo>
                      <a:lnTo>
                        <a:pt x="119" y="424"/>
                      </a:lnTo>
                      <a:lnTo>
                        <a:pt x="114" y="437"/>
                      </a:lnTo>
                      <a:lnTo>
                        <a:pt x="111" y="448"/>
                      </a:lnTo>
                      <a:lnTo>
                        <a:pt x="110" y="462"/>
                      </a:lnTo>
                      <a:lnTo>
                        <a:pt x="109" y="475"/>
                      </a:lnTo>
                      <a:lnTo>
                        <a:pt x="109" y="478"/>
                      </a:lnTo>
                      <a:lnTo>
                        <a:pt x="109" y="480"/>
                      </a:lnTo>
                      <a:lnTo>
                        <a:pt x="109" y="484"/>
                      </a:lnTo>
                      <a:lnTo>
                        <a:pt x="109" y="487"/>
                      </a:lnTo>
                      <a:close/>
                      <a:moveTo>
                        <a:pt x="233" y="567"/>
                      </a:moveTo>
                      <a:lnTo>
                        <a:pt x="215" y="564"/>
                      </a:lnTo>
                      <a:lnTo>
                        <a:pt x="197" y="560"/>
                      </a:lnTo>
                      <a:lnTo>
                        <a:pt x="181" y="551"/>
                      </a:lnTo>
                      <a:lnTo>
                        <a:pt x="167" y="539"/>
                      </a:lnTo>
                      <a:lnTo>
                        <a:pt x="156" y="526"/>
                      </a:lnTo>
                      <a:lnTo>
                        <a:pt x="148" y="510"/>
                      </a:lnTo>
                      <a:lnTo>
                        <a:pt x="143" y="493"/>
                      </a:lnTo>
                      <a:lnTo>
                        <a:pt x="141" y="475"/>
                      </a:lnTo>
                      <a:lnTo>
                        <a:pt x="142" y="457"/>
                      </a:lnTo>
                      <a:lnTo>
                        <a:pt x="147" y="441"/>
                      </a:lnTo>
                      <a:lnTo>
                        <a:pt x="155" y="427"/>
                      </a:lnTo>
                      <a:lnTo>
                        <a:pt x="164" y="414"/>
                      </a:lnTo>
                      <a:lnTo>
                        <a:pt x="175" y="403"/>
                      </a:lnTo>
                      <a:lnTo>
                        <a:pt x="189" y="394"/>
                      </a:lnTo>
                      <a:lnTo>
                        <a:pt x="204" y="387"/>
                      </a:lnTo>
                      <a:lnTo>
                        <a:pt x="220" y="384"/>
                      </a:lnTo>
                      <a:lnTo>
                        <a:pt x="245" y="384"/>
                      </a:lnTo>
                      <a:lnTo>
                        <a:pt x="261" y="387"/>
                      </a:lnTo>
                      <a:lnTo>
                        <a:pt x="276" y="394"/>
                      </a:lnTo>
                      <a:lnTo>
                        <a:pt x="289" y="403"/>
                      </a:lnTo>
                      <a:lnTo>
                        <a:pt x="301" y="414"/>
                      </a:lnTo>
                      <a:lnTo>
                        <a:pt x="310" y="427"/>
                      </a:lnTo>
                      <a:lnTo>
                        <a:pt x="318" y="441"/>
                      </a:lnTo>
                      <a:lnTo>
                        <a:pt x="323" y="457"/>
                      </a:lnTo>
                      <a:lnTo>
                        <a:pt x="324" y="475"/>
                      </a:lnTo>
                      <a:lnTo>
                        <a:pt x="322" y="493"/>
                      </a:lnTo>
                      <a:lnTo>
                        <a:pt x="317" y="510"/>
                      </a:lnTo>
                      <a:lnTo>
                        <a:pt x="309" y="526"/>
                      </a:lnTo>
                      <a:lnTo>
                        <a:pt x="298" y="539"/>
                      </a:lnTo>
                      <a:lnTo>
                        <a:pt x="284" y="551"/>
                      </a:lnTo>
                      <a:lnTo>
                        <a:pt x="269" y="560"/>
                      </a:lnTo>
                      <a:lnTo>
                        <a:pt x="251" y="564"/>
                      </a:lnTo>
                      <a:lnTo>
                        <a:pt x="233" y="567"/>
                      </a:lnTo>
                      <a:close/>
                      <a:moveTo>
                        <a:pt x="702" y="495"/>
                      </a:moveTo>
                      <a:lnTo>
                        <a:pt x="355" y="495"/>
                      </a:lnTo>
                      <a:lnTo>
                        <a:pt x="356" y="490"/>
                      </a:lnTo>
                      <a:lnTo>
                        <a:pt x="356" y="485"/>
                      </a:lnTo>
                      <a:lnTo>
                        <a:pt x="356" y="479"/>
                      </a:lnTo>
                      <a:lnTo>
                        <a:pt x="356" y="475"/>
                      </a:lnTo>
                      <a:lnTo>
                        <a:pt x="355" y="462"/>
                      </a:lnTo>
                      <a:lnTo>
                        <a:pt x="354" y="448"/>
                      </a:lnTo>
                      <a:lnTo>
                        <a:pt x="351" y="437"/>
                      </a:lnTo>
                      <a:lnTo>
                        <a:pt x="346" y="424"/>
                      </a:lnTo>
                      <a:lnTo>
                        <a:pt x="340" y="414"/>
                      </a:lnTo>
                      <a:lnTo>
                        <a:pt x="333" y="402"/>
                      </a:lnTo>
                      <a:lnTo>
                        <a:pt x="325" y="393"/>
                      </a:lnTo>
                      <a:lnTo>
                        <a:pt x="316" y="384"/>
                      </a:lnTo>
                      <a:lnTo>
                        <a:pt x="741" y="384"/>
                      </a:lnTo>
                      <a:lnTo>
                        <a:pt x="732" y="393"/>
                      </a:lnTo>
                      <a:lnTo>
                        <a:pt x="724" y="402"/>
                      </a:lnTo>
                      <a:lnTo>
                        <a:pt x="717" y="414"/>
                      </a:lnTo>
                      <a:lnTo>
                        <a:pt x="711" y="424"/>
                      </a:lnTo>
                      <a:lnTo>
                        <a:pt x="707" y="437"/>
                      </a:lnTo>
                      <a:lnTo>
                        <a:pt x="703" y="448"/>
                      </a:lnTo>
                      <a:lnTo>
                        <a:pt x="702" y="462"/>
                      </a:lnTo>
                      <a:lnTo>
                        <a:pt x="701" y="475"/>
                      </a:lnTo>
                      <a:lnTo>
                        <a:pt x="701" y="479"/>
                      </a:lnTo>
                      <a:lnTo>
                        <a:pt x="701" y="485"/>
                      </a:lnTo>
                      <a:lnTo>
                        <a:pt x="701" y="490"/>
                      </a:lnTo>
                      <a:lnTo>
                        <a:pt x="702" y="495"/>
                      </a:lnTo>
                      <a:close/>
                      <a:moveTo>
                        <a:pt x="825" y="567"/>
                      </a:moveTo>
                      <a:lnTo>
                        <a:pt x="807" y="564"/>
                      </a:lnTo>
                      <a:lnTo>
                        <a:pt x="790" y="560"/>
                      </a:lnTo>
                      <a:lnTo>
                        <a:pt x="773" y="551"/>
                      </a:lnTo>
                      <a:lnTo>
                        <a:pt x="760" y="539"/>
                      </a:lnTo>
                      <a:lnTo>
                        <a:pt x="748" y="526"/>
                      </a:lnTo>
                      <a:lnTo>
                        <a:pt x="740" y="510"/>
                      </a:lnTo>
                      <a:lnTo>
                        <a:pt x="735" y="493"/>
                      </a:lnTo>
                      <a:lnTo>
                        <a:pt x="733" y="475"/>
                      </a:lnTo>
                      <a:lnTo>
                        <a:pt x="734" y="457"/>
                      </a:lnTo>
                      <a:lnTo>
                        <a:pt x="739" y="441"/>
                      </a:lnTo>
                      <a:lnTo>
                        <a:pt x="747" y="427"/>
                      </a:lnTo>
                      <a:lnTo>
                        <a:pt x="756" y="414"/>
                      </a:lnTo>
                      <a:lnTo>
                        <a:pt x="768" y="403"/>
                      </a:lnTo>
                      <a:lnTo>
                        <a:pt x="781" y="394"/>
                      </a:lnTo>
                      <a:lnTo>
                        <a:pt x="796" y="387"/>
                      </a:lnTo>
                      <a:lnTo>
                        <a:pt x="813" y="384"/>
                      </a:lnTo>
                      <a:lnTo>
                        <a:pt x="837" y="384"/>
                      </a:lnTo>
                      <a:lnTo>
                        <a:pt x="853" y="387"/>
                      </a:lnTo>
                      <a:lnTo>
                        <a:pt x="868" y="394"/>
                      </a:lnTo>
                      <a:lnTo>
                        <a:pt x="882" y="403"/>
                      </a:lnTo>
                      <a:lnTo>
                        <a:pt x="893" y="414"/>
                      </a:lnTo>
                      <a:lnTo>
                        <a:pt x="902" y="427"/>
                      </a:lnTo>
                      <a:lnTo>
                        <a:pt x="911" y="441"/>
                      </a:lnTo>
                      <a:lnTo>
                        <a:pt x="915" y="457"/>
                      </a:lnTo>
                      <a:lnTo>
                        <a:pt x="916" y="475"/>
                      </a:lnTo>
                      <a:lnTo>
                        <a:pt x="914" y="493"/>
                      </a:lnTo>
                      <a:lnTo>
                        <a:pt x="909" y="510"/>
                      </a:lnTo>
                      <a:lnTo>
                        <a:pt x="901" y="526"/>
                      </a:lnTo>
                      <a:lnTo>
                        <a:pt x="890" y="539"/>
                      </a:lnTo>
                      <a:lnTo>
                        <a:pt x="876" y="551"/>
                      </a:lnTo>
                      <a:lnTo>
                        <a:pt x="861" y="560"/>
                      </a:lnTo>
                      <a:lnTo>
                        <a:pt x="844" y="564"/>
                      </a:lnTo>
                      <a:lnTo>
                        <a:pt x="825" y="567"/>
                      </a:lnTo>
                      <a:close/>
                      <a:moveTo>
                        <a:pt x="1044" y="460"/>
                      </a:moveTo>
                      <a:lnTo>
                        <a:pt x="1043" y="465"/>
                      </a:lnTo>
                      <a:lnTo>
                        <a:pt x="1042" y="469"/>
                      </a:lnTo>
                      <a:lnTo>
                        <a:pt x="1038" y="471"/>
                      </a:lnTo>
                      <a:lnTo>
                        <a:pt x="1036" y="472"/>
                      </a:lnTo>
                      <a:lnTo>
                        <a:pt x="1034" y="472"/>
                      </a:lnTo>
                      <a:lnTo>
                        <a:pt x="1027" y="473"/>
                      </a:lnTo>
                      <a:lnTo>
                        <a:pt x="1017" y="475"/>
                      </a:lnTo>
                      <a:lnTo>
                        <a:pt x="1004" y="477"/>
                      </a:lnTo>
                      <a:lnTo>
                        <a:pt x="990" y="479"/>
                      </a:lnTo>
                      <a:lnTo>
                        <a:pt x="975" y="482"/>
                      </a:lnTo>
                      <a:lnTo>
                        <a:pt x="961" y="483"/>
                      </a:lnTo>
                      <a:lnTo>
                        <a:pt x="949" y="485"/>
                      </a:lnTo>
                      <a:lnTo>
                        <a:pt x="949" y="483"/>
                      </a:lnTo>
                      <a:lnTo>
                        <a:pt x="949" y="479"/>
                      </a:lnTo>
                      <a:lnTo>
                        <a:pt x="949" y="477"/>
                      </a:lnTo>
                      <a:lnTo>
                        <a:pt x="949" y="475"/>
                      </a:lnTo>
                      <a:lnTo>
                        <a:pt x="947" y="462"/>
                      </a:lnTo>
                      <a:lnTo>
                        <a:pt x="946" y="448"/>
                      </a:lnTo>
                      <a:lnTo>
                        <a:pt x="943" y="437"/>
                      </a:lnTo>
                      <a:lnTo>
                        <a:pt x="938" y="424"/>
                      </a:lnTo>
                      <a:lnTo>
                        <a:pt x="932" y="414"/>
                      </a:lnTo>
                      <a:lnTo>
                        <a:pt x="926" y="402"/>
                      </a:lnTo>
                      <a:lnTo>
                        <a:pt x="917" y="393"/>
                      </a:lnTo>
                      <a:lnTo>
                        <a:pt x="908" y="384"/>
                      </a:lnTo>
                      <a:lnTo>
                        <a:pt x="1013" y="384"/>
                      </a:lnTo>
                      <a:lnTo>
                        <a:pt x="1021" y="386"/>
                      </a:lnTo>
                      <a:lnTo>
                        <a:pt x="1033" y="391"/>
                      </a:lnTo>
                      <a:lnTo>
                        <a:pt x="1040" y="396"/>
                      </a:lnTo>
                      <a:lnTo>
                        <a:pt x="1043" y="402"/>
                      </a:lnTo>
                      <a:lnTo>
                        <a:pt x="1044" y="407"/>
                      </a:lnTo>
                      <a:lnTo>
                        <a:pt x="1044" y="416"/>
                      </a:lnTo>
                      <a:lnTo>
                        <a:pt x="1044" y="434"/>
                      </a:lnTo>
                      <a:lnTo>
                        <a:pt x="1044" y="452"/>
                      </a:lnTo>
                      <a:lnTo>
                        <a:pt x="1044" y="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191">
                  <a:extLst>
                    <a:ext uri="{FF2B5EF4-FFF2-40B4-BE49-F238E27FC236}">
                      <a16:creationId xmlns:a16="http://schemas.microsoft.com/office/drawing/2014/main" id="{29EA79A5-FC37-4DEA-AE1F-2528A15AB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2" y="2014"/>
                  <a:ext cx="84" cy="83"/>
                </a:xfrm>
                <a:custGeom>
                  <a:avLst/>
                  <a:gdLst>
                    <a:gd name="T0" fmla="*/ 22 w 183"/>
                    <a:gd name="T1" fmla="*/ 0 h 183"/>
                    <a:gd name="T2" fmla="*/ 17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6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6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7 w 183"/>
                    <a:gd name="T39" fmla="*/ 36 h 183"/>
                    <a:gd name="T40" fmla="*/ 30 w 183"/>
                    <a:gd name="T41" fmla="*/ 34 h 183"/>
                    <a:gd name="T42" fmla="*/ 33 w 183"/>
                    <a:gd name="T43" fmla="*/ 32 h 183"/>
                    <a:gd name="T44" fmla="*/ 35 w 183"/>
                    <a:gd name="T45" fmla="*/ 29 h 183"/>
                    <a:gd name="T46" fmla="*/ 37 w 183"/>
                    <a:gd name="T47" fmla="*/ 26 h 183"/>
                    <a:gd name="T48" fmla="*/ 38 w 183"/>
                    <a:gd name="T49" fmla="*/ 22 h 183"/>
                    <a:gd name="T50" fmla="*/ 39 w 183"/>
                    <a:gd name="T51" fmla="*/ 19 h 183"/>
                    <a:gd name="T52" fmla="*/ 39 w 183"/>
                    <a:gd name="T53" fmla="*/ 15 h 183"/>
                    <a:gd name="T54" fmla="*/ 37 w 183"/>
                    <a:gd name="T55" fmla="*/ 12 h 183"/>
                    <a:gd name="T56" fmla="*/ 36 w 183"/>
                    <a:gd name="T57" fmla="*/ 9 h 183"/>
                    <a:gd name="T58" fmla="*/ 34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5 w 183"/>
                    <a:gd name="T65" fmla="*/ 0 h 183"/>
                    <a:gd name="T66" fmla="*/ 22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79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6" y="155"/>
                      </a:lnTo>
                      <a:lnTo>
                        <a:pt x="40" y="167"/>
                      </a:lnTo>
                      <a:lnTo>
                        <a:pt x="56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0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7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8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192">
                  <a:extLst>
                    <a:ext uri="{FF2B5EF4-FFF2-40B4-BE49-F238E27FC236}">
                      <a16:creationId xmlns:a16="http://schemas.microsoft.com/office/drawing/2014/main" id="{4031E491-C2E2-4AA9-AFD0-14EFBA441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3" y="2014"/>
                  <a:ext cx="53" cy="48"/>
                </a:xfrm>
                <a:custGeom>
                  <a:avLst/>
                  <a:gdLst>
                    <a:gd name="T0" fmla="*/ 5 w 116"/>
                    <a:gd name="T1" fmla="*/ 0 h 103"/>
                    <a:gd name="T2" fmla="*/ 5 w 116"/>
                    <a:gd name="T3" fmla="*/ 0 h 103"/>
                    <a:gd name="T4" fmla="*/ 4 w 116"/>
                    <a:gd name="T5" fmla="*/ 0 h 103"/>
                    <a:gd name="T6" fmla="*/ 2 w 116"/>
                    <a:gd name="T7" fmla="*/ 0 h 103"/>
                    <a:gd name="T8" fmla="*/ 1 w 116"/>
                    <a:gd name="T9" fmla="*/ 1 h 103"/>
                    <a:gd name="T10" fmla="*/ 0 w 116"/>
                    <a:gd name="T11" fmla="*/ 2 h 103"/>
                    <a:gd name="T12" fmla="*/ 0 w 116"/>
                    <a:gd name="T13" fmla="*/ 2 h 103"/>
                    <a:gd name="T14" fmla="*/ 0 w 116"/>
                    <a:gd name="T15" fmla="*/ 5 h 103"/>
                    <a:gd name="T16" fmla="*/ 0 w 116"/>
                    <a:gd name="T17" fmla="*/ 9 h 103"/>
                    <a:gd name="T18" fmla="*/ 0 w 116"/>
                    <a:gd name="T19" fmla="*/ 13 h 103"/>
                    <a:gd name="T20" fmla="*/ 0 w 116"/>
                    <a:gd name="T21" fmla="*/ 15 h 103"/>
                    <a:gd name="T22" fmla="*/ 0 w 116"/>
                    <a:gd name="T23" fmla="*/ 17 h 103"/>
                    <a:gd name="T24" fmla="*/ 2 w 116"/>
                    <a:gd name="T25" fmla="*/ 19 h 103"/>
                    <a:gd name="T26" fmla="*/ 3 w 116"/>
                    <a:gd name="T27" fmla="*/ 20 h 103"/>
                    <a:gd name="T28" fmla="*/ 4 w 116"/>
                    <a:gd name="T29" fmla="*/ 20 h 103"/>
                    <a:gd name="T30" fmla="*/ 5 w 116"/>
                    <a:gd name="T31" fmla="*/ 20 h 103"/>
                    <a:gd name="T32" fmla="*/ 5 w 116"/>
                    <a:gd name="T33" fmla="*/ 20 h 103"/>
                    <a:gd name="T34" fmla="*/ 7 w 116"/>
                    <a:gd name="T35" fmla="*/ 21 h 103"/>
                    <a:gd name="T36" fmla="*/ 9 w 116"/>
                    <a:gd name="T37" fmla="*/ 21 h 103"/>
                    <a:gd name="T38" fmla="*/ 10 w 116"/>
                    <a:gd name="T39" fmla="*/ 21 h 103"/>
                    <a:gd name="T40" fmla="*/ 12 w 116"/>
                    <a:gd name="T41" fmla="*/ 22 h 103"/>
                    <a:gd name="T42" fmla="*/ 14 w 116"/>
                    <a:gd name="T43" fmla="*/ 22 h 103"/>
                    <a:gd name="T44" fmla="*/ 16 w 116"/>
                    <a:gd name="T45" fmla="*/ 22 h 103"/>
                    <a:gd name="T46" fmla="*/ 16 w 116"/>
                    <a:gd name="T47" fmla="*/ 22 h 103"/>
                    <a:gd name="T48" fmla="*/ 16 w 116"/>
                    <a:gd name="T49" fmla="*/ 21 h 103"/>
                    <a:gd name="T50" fmla="*/ 16 w 116"/>
                    <a:gd name="T51" fmla="*/ 21 h 103"/>
                    <a:gd name="T52" fmla="*/ 16 w 116"/>
                    <a:gd name="T53" fmla="*/ 20 h 103"/>
                    <a:gd name="T54" fmla="*/ 16 w 116"/>
                    <a:gd name="T55" fmla="*/ 17 h 103"/>
                    <a:gd name="T56" fmla="*/ 16 w 116"/>
                    <a:gd name="T57" fmla="*/ 14 h 103"/>
                    <a:gd name="T58" fmla="*/ 17 w 116"/>
                    <a:gd name="T59" fmla="*/ 12 h 103"/>
                    <a:gd name="T60" fmla="*/ 18 w 116"/>
                    <a:gd name="T61" fmla="*/ 9 h 103"/>
                    <a:gd name="T62" fmla="*/ 19 w 116"/>
                    <a:gd name="T63" fmla="*/ 7 h 103"/>
                    <a:gd name="T64" fmla="*/ 21 w 116"/>
                    <a:gd name="T65" fmla="*/ 4 h 103"/>
                    <a:gd name="T66" fmla="*/ 22 w 116"/>
                    <a:gd name="T67" fmla="*/ 2 h 103"/>
                    <a:gd name="T68" fmla="*/ 24 w 116"/>
                    <a:gd name="T69" fmla="*/ 0 h 103"/>
                    <a:gd name="T70" fmla="*/ 5 w 116"/>
                    <a:gd name="T71" fmla="*/ 0 h 1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6" h="10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41"/>
                      </a:lnTo>
                      <a:lnTo>
                        <a:pt x="0" y="60"/>
                      </a:lnTo>
                      <a:lnTo>
                        <a:pt x="0" y="68"/>
                      </a:lnTo>
                      <a:lnTo>
                        <a:pt x="3" y="79"/>
                      </a:lnTo>
                      <a:lnTo>
                        <a:pt x="9" y="86"/>
                      </a:lnTo>
                      <a:lnTo>
                        <a:pt x="16" y="91"/>
                      </a:lnTo>
                      <a:lnTo>
                        <a:pt x="20" y="92"/>
                      </a:lnTo>
                      <a:lnTo>
                        <a:pt x="23" y="93"/>
                      </a:lnTo>
                      <a:lnTo>
                        <a:pt x="26" y="93"/>
                      </a:lnTo>
                      <a:lnTo>
                        <a:pt x="33" y="95"/>
                      </a:lnTo>
                      <a:lnTo>
                        <a:pt x="41" y="96"/>
                      </a:lnTo>
                      <a:lnTo>
                        <a:pt x="49" y="98"/>
                      </a:lnTo>
                      <a:lnTo>
                        <a:pt x="58" y="100"/>
                      </a:lnTo>
                      <a:lnTo>
                        <a:pt x="68" y="101"/>
                      </a:lnTo>
                      <a:lnTo>
                        <a:pt x="76" y="103"/>
                      </a:lnTo>
                      <a:lnTo>
                        <a:pt x="76" y="100"/>
                      </a:lnTo>
                      <a:lnTo>
                        <a:pt x="76" y="96"/>
                      </a:lnTo>
                      <a:lnTo>
                        <a:pt x="76" y="94"/>
                      </a:lnTo>
                      <a:lnTo>
                        <a:pt x="76" y="91"/>
                      </a:lnTo>
                      <a:lnTo>
                        <a:pt x="77" y="78"/>
                      </a:lnTo>
                      <a:lnTo>
                        <a:pt x="78" y="64"/>
                      </a:lnTo>
                      <a:lnTo>
                        <a:pt x="81" y="53"/>
                      </a:lnTo>
                      <a:lnTo>
                        <a:pt x="86" y="40"/>
                      </a:lnTo>
                      <a:lnTo>
                        <a:pt x="92" y="30"/>
                      </a:lnTo>
                      <a:lnTo>
                        <a:pt x="99" y="18"/>
                      </a:lnTo>
                      <a:lnTo>
                        <a:pt x="107" y="9"/>
                      </a:lnTo>
                      <a:lnTo>
                        <a:pt x="1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193">
                  <a:extLst>
                    <a:ext uri="{FF2B5EF4-FFF2-40B4-BE49-F238E27FC236}">
                      <a16:creationId xmlns:a16="http://schemas.microsoft.com/office/drawing/2014/main" id="{6EF227DE-51AA-46F8-976E-0D46896F0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" y="1854"/>
                  <a:ext cx="428" cy="153"/>
                </a:xfrm>
                <a:custGeom>
                  <a:avLst/>
                  <a:gdLst>
                    <a:gd name="T0" fmla="*/ 23 w 940"/>
                    <a:gd name="T1" fmla="*/ 69 h 336"/>
                    <a:gd name="T2" fmla="*/ 25 w 940"/>
                    <a:gd name="T3" fmla="*/ 67 h 336"/>
                    <a:gd name="T4" fmla="*/ 29 w 940"/>
                    <a:gd name="T5" fmla="*/ 67 h 336"/>
                    <a:gd name="T6" fmla="*/ 32 w 940"/>
                    <a:gd name="T7" fmla="*/ 66 h 336"/>
                    <a:gd name="T8" fmla="*/ 36 w 940"/>
                    <a:gd name="T9" fmla="*/ 66 h 336"/>
                    <a:gd name="T10" fmla="*/ 39 w 940"/>
                    <a:gd name="T11" fmla="*/ 67 h 336"/>
                    <a:gd name="T12" fmla="*/ 42 w 940"/>
                    <a:gd name="T13" fmla="*/ 67 h 336"/>
                    <a:gd name="T14" fmla="*/ 46 w 940"/>
                    <a:gd name="T15" fmla="*/ 69 h 336"/>
                    <a:gd name="T16" fmla="*/ 144 w 940"/>
                    <a:gd name="T17" fmla="*/ 70 h 336"/>
                    <a:gd name="T18" fmla="*/ 147 w 940"/>
                    <a:gd name="T19" fmla="*/ 68 h 336"/>
                    <a:gd name="T20" fmla="*/ 150 w 940"/>
                    <a:gd name="T21" fmla="*/ 67 h 336"/>
                    <a:gd name="T22" fmla="*/ 153 w 940"/>
                    <a:gd name="T23" fmla="*/ 66 h 336"/>
                    <a:gd name="T24" fmla="*/ 157 w 940"/>
                    <a:gd name="T25" fmla="*/ 66 h 336"/>
                    <a:gd name="T26" fmla="*/ 160 w 940"/>
                    <a:gd name="T27" fmla="*/ 66 h 336"/>
                    <a:gd name="T28" fmla="*/ 164 w 940"/>
                    <a:gd name="T29" fmla="*/ 67 h 336"/>
                    <a:gd name="T30" fmla="*/ 167 w 940"/>
                    <a:gd name="T31" fmla="*/ 68 h 336"/>
                    <a:gd name="T32" fmla="*/ 169 w 940"/>
                    <a:gd name="T33" fmla="*/ 70 h 336"/>
                    <a:gd name="T34" fmla="*/ 195 w 940"/>
                    <a:gd name="T35" fmla="*/ 61 h 336"/>
                    <a:gd name="T36" fmla="*/ 195 w 940"/>
                    <a:gd name="T37" fmla="*/ 40 h 336"/>
                    <a:gd name="T38" fmla="*/ 194 w 940"/>
                    <a:gd name="T39" fmla="*/ 33 h 336"/>
                    <a:gd name="T40" fmla="*/ 192 w 940"/>
                    <a:gd name="T41" fmla="*/ 24 h 336"/>
                    <a:gd name="T42" fmla="*/ 189 w 940"/>
                    <a:gd name="T43" fmla="*/ 13 h 336"/>
                    <a:gd name="T44" fmla="*/ 186 w 940"/>
                    <a:gd name="T45" fmla="*/ 5 h 336"/>
                    <a:gd name="T46" fmla="*/ 186 w 940"/>
                    <a:gd name="T47" fmla="*/ 4 h 336"/>
                    <a:gd name="T48" fmla="*/ 183 w 940"/>
                    <a:gd name="T49" fmla="*/ 0 h 336"/>
                    <a:gd name="T50" fmla="*/ 78 w 940"/>
                    <a:gd name="T51" fmla="*/ 0 h 336"/>
                    <a:gd name="T52" fmla="*/ 72 w 940"/>
                    <a:gd name="T53" fmla="*/ 1 h 336"/>
                    <a:gd name="T54" fmla="*/ 68 w 940"/>
                    <a:gd name="T55" fmla="*/ 2 h 336"/>
                    <a:gd name="T56" fmla="*/ 66 w 940"/>
                    <a:gd name="T57" fmla="*/ 4 h 336"/>
                    <a:gd name="T58" fmla="*/ 65 w 940"/>
                    <a:gd name="T59" fmla="*/ 5 h 336"/>
                    <a:gd name="T60" fmla="*/ 35 w 940"/>
                    <a:gd name="T61" fmla="*/ 36 h 336"/>
                    <a:gd name="T62" fmla="*/ 27 w 940"/>
                    <a:gd name="T63" fmla="*/ 38 h 336"/>
                    <a:gd name="T64" fmla="*/ 17 w 940"/>
                    <a:gd name="T65" fmla="*/ 41 h 336"/>
                    <a:gd name="T66" fmla="*/ 9 w 940"/>
                    <a:gd name="T67" fmla="*/ 44 h 336"/>
                    <a:gd name="T68" fmla="*/ 5 w 940"/>
                    <a:gd name="T69" fmla="*/ 46 h 336"/>
                    <a:gd name="T70" fmla="*/ 2 w 940"/>
                    <a:gd name="T71" fmla="*/ 49 h 336"/>
                    <a:gd name="T72" fmla="*/ 0 w 940"/>
                    <a:gd name="T73" fmla="*/ 53 h 336"/>
                    <a:gd name="T74" fmla="*/ 0 w 940"/>
                    <a:gd name="T75" fmla="*/ 56 h 336"/>
                    <a:gd name="T76" fmla="*/ 0 w 940"/>
                    <a:gd name="T77" fmla="*/ 56 h 336"/>
                    <a:gd name="T78" fmla="*/ 0 w 940"/>
                    <a:gd name="T79" fmla="*/ 57 h 336"/>
                    <a:gd name="T80" fmla="*/ 0 w 940"/>
                    <a:gd name="T81" fmla="*/ 57 h 336"/>
                    <a:gd name="T82" fmla="*/ 21 w 940"/>
                    <a:gd name="T83" fmla="*/ 70 h 3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40" h="336">
                      <a:moveTo>
                        <a:pt x="103" y="336"/>
                      </a:moveTo>
                      <a:lnTo>
                        <a:pt x="110" y="332"/>
                      </a:lnTo>
                      <a:lnTo>
                        <a:pt x="117" y="329"/>
                      </a:lnTo>
                      <a:lnTo>
                        <a:pt x="124" y="326"/>
                      </a:lnTo>
                      <a:lnTo>
                        <a:pt x="132" y="324"/>
                      </a:lnTo>
                      <a:lnTo>
                        <a:pt x="140" y="322"/>
                      </a:lnTo>
                      <a:lnTo>
                        <a:pt x="148" y="321"/>
                      </a:lnTo>
                      <a:lnTo>
                        <a:pt x="157" y="319"/>
                      </a:lnTo>
                      <a:lnTo>
                        <a:pt x="165" y="319"/>
                      </a:lnTo>
                      <a:lnTo>
                        <a:pt x="173" y="319"/>
                      </a:lnTo>
                      <a:lnTo>
                        <a:pt x="181" y="321"/>
                      </a:lnTo>
                      <a:lnTo>
                        <a:pt x="189" y="322"/>
                      </a:lnTo>
                      <a:lnTo>
                        <a:pt x="197" y="324"/>
                      </a:lnTo>
                      <a:lnTo>
                        <a:pt x="205" y="326"/>
                      </a:lnTo>
                      <a:lnTo>
                        <a:pt x="212" y="329"/>
                      </a:lnTo>
                      <a:lnTo>
                        <a:pt x="219" y="332"/>
                      </a:lnTo>
                      <a:lnTo>
                        <a:pt x="226" y="336"/>
                      </a:lnTo>
                      <a:lnTo>
                        <a:pt x="695" y="336"/>
                      </a:lnTo>
                      <a:lnTo>
                        <a:pt x="702" y="332"/>
                      </a:lnTo>
                      <a:lnTo>
                        <a:pt x="709" y="329"/>
                      </a:lnTo>
                      <a:lnTo>
                        <a:pt x="716" y="326"/>
                      </a:lnTo>
                      <a:lnTo>
                        <a:pt x="724" y="324"/>
                      </a:lnTo>
                      <a:lnTo>
                        <a:pt x="732" y="322"/>
                      </a:lnTo>
                      <a:lnTo>
                        <a:pt x="740" y="321"/>
                      </a:lnTo>
                      <a:lnTo>
                        <a:pt x="749" y="319"/>
                      </a:lnTo>
                      <a:lnTo>
                        <a:pt x="757" y="319"/>
                      </a:lnTo>
                      <a:lnTo>
                        <a:pt x="765" y="319"/>
                      </a:lnTo>
                      <a:lnTo>
                        <a:pt x="773" y="321"/>
                      </a:lnTo>
                      <a:lnTo>
                        <a:pt x="781" y="322"/>
                      </a:lnTo>
                      <a:lnTo>
                        <a:pt x="790" y="324"/>
                      </a:lnTo>
                      <a:lnTo>
                        <a:pt x="798" y="326"/>
                      </a:lnTo>
                      <a:lnTo>
                        <a:pt x="805" y="329"/>
                      </a:lnTo>
                      <a:lnTo>
                        <a:pt x="811" y="332"/>
                      </a:lnTo>
                      <a:lnTo>
                        <a:pt x="818" y="336"/>
                      </a:lnTo>
                      <a:lnTo>
                        <a:pt x="940" y="336"/>
                      </a:lnTo>
                      <a:lnTo>
                        <a:pt x="940" y="293"/>
                      </a:lnTo>
                      <a:lnTo>
                        <a:pt x="940" y="240"/>
                      </a:lnTo>
                      <a:lnTo>
                        <a:pt x="940" y="193"/>
                      </a:lnTo>
                      <a:lnTo>
                        <a:pt x="940" y="172"/>
                      </a:lnTo>
                      <a:lnTo>
                        <a:pt x="937" y="160"/>
                      </a:lnTo>
                      <a:lnTo>
                        <a:pt x="932" y="141"/>
                      </a:lnTo>
                      <a:lnTo>
                        <a:pt x="925" y="117"/>
                      </a:lnTo>
                      <a:lnTo>
                        <a:pt x="917" y="89"/>
                      </a:lnTo>
                      <a:lnTo>
                        <a:pt x="911" y="64"/>
                      </a:lnTo>
                      <a:lnTo>
                        <a:pt x="904" y="42"/>
                      </a:lnTo>
                      <a:lnTo>
                        <a:pt x="899" y="27"/>
                      </a:lnTo>
                      <a:lnTo>
                        <a:pt x="898" y="21"/>
                      </a:lnTo>
                      <a:lnTo>
                        <a:pt x="897" y="18"/>
                      </a:lnTo>
                      <a:lnTo>
                        <a:pt x="892" y="11"/>
                      </a:lnTo>
                      <a:lnTo>
                        <a:pt x="885" y="3"/>
                      </a:lnTo>
                      <a:lnTo>
                        <a:pt x="874" y="0"/>
                      </a:lnTo>
                      <a:lnTo>
                        <a:pt x="375" y="0"/>
                      </a:lnTo>
                      <a:lnTo>
                        <a:pt x="361" y="2"/>
                      </a:lnTo>
                      <a:lnTo>
                        <a:pt x="348" y="4"/>
                      </a:lnTo>
                      <a:lnTo>
                        <a:pt x="338" y="7"/>
                      </a:lnTo>
                      <a:lnTo>
                        <a:pt x="329" y="12"/>
                      </a:lnTo>
                      <a:lnTo>
                        <a:pt x="322" y="17"/>
                      </a:lnTo>
                      <a:lnTo>
                        <a:pt x="316" y="20"/>
                      </a:lnTo>
                      <a:lnTo>
                        <a:pt x="313" y="23"/>
                      </a:lnTo>
                      <a:lnTo>
                        <a:pt x="311" y="25"/>
                      </a:lnTo>
                      <a:lnTo>
                        <a:pt x="173" y="169"/>
                      </a:lnTo>
                      <a:lnTo>
                        <a:pt x="167" y="171"/>
                      </a:lnTo>
                      <a:lnTo>
                        <a:pt x="152" y="175"/>
                      </a:lnTo>
                      <a:lnTo>
                        <a:pt x="132" y="182"/>
                      </a:lnTo>
                      <a:lnTo>
                        <a:pt x="106" y="190"/>
                      </a:lnTo>
                      <a:lnTo>
                        <a:pt x="82" y="198"/>
                      </a:lnTo>
                      <a:lnTo>
                        <a:pt x="60" y="205"/>
                      </a:lnTo>
                      <a:lnTo>
                        <a:pt x="45" y="210"/>
                      </a:lnTo>
                      <a:lnTo>
                        <a:pt x="38" y="212"/>
                      </a:lnTo>
                      <a:lnTo>
                        <a:pt x="27" y="219"/>
                      </a:lnTo>
                      <a:lnTo>
                        <a:pt x="18" y="227"/>
                      </a:lnTo>
                      <a:lnTo>
                        <a:pt x="11" y="236"/>
                      </a:lnTo>
                      <a:lnTo>
                        <a:pt x="6" y="246"/>
                      </a:lnTo>
                      <a:lnTo>
                        <a:pt x="3" y="254"/>
                      </a:lnTo>
                      <a:lnTo>
                        <a:pt x="1" y="262"/>
                      </a:lnTo>
                      <a:lnTo>
                        <a:pt x="0" y="268"/>
                      </a:lnTo>
                      <a:lnTo>
                        <a:pt x="0" y="272"/>
                      </a:lnTo>
                      <a:lnTo>
                        <a:pt x="0" y="273"/>
                      </a:lnTo>
                      <a:lnTo>
                        <a:pt x="0" y="274"/>
                      </a:lnTo>
                      <a:lnTo>
                        <a:pt x="0" y="336"/>
                      </a:lnTo>
                      <a:lnTo>
                        <a:pt x="103" y="336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194">
                  <a:extLst>
                    <a:ext uri="{FF2B5EF4-FFF2-40B4-BE49-F238E27FC236}">
                      <a16:creationId xmlns:a16="http://schemas.microsoft.com/office/drawing/2014/main" id="{96D632AC-1DB0-46F5-8505-8DAF5DEF4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3" y="2014"/>
                  <a:ext cx="194" cy="52"/>
                </a:xfrm>
                <a:custGeom>
                  <a:avLst/>
                  <a:gdLst>
                    <a:gd name="T0" fmla="*/ 0 w 425"/>
                    <a:gd name="T1" fmla="*/ 0 h 111"/>
                    <a:gd name="T2" fmla="*/ 2 w 425"/>
                    <a:gd name="T3" fmla="*/ 2 h 111"/>
                    <a:gd name="T4" fmla="*/ 4 w 425"/>
                    <a:gd name="T5" fmla="*/ 4 h 111"/>
                    <a:gd name="T6" fmla="*/ 5 w 425"/>
                    <a:gd name="T7" fmla="*/ 7 h 111"/>
                    <a:gd name="T8" fmla="*/ 6 w 425"/>
                    <a:gd name="T9" fmla="*/ 9 h 111"/>
                    <a:gd name="T10" fmla="*/ 7 w 425"/>
                    <a:gd name="T11" fmla="*/ 12 h 111"/>
                    <a:gd name="T12" fmla="*/ 8 w 425"/>
                    <a:gd name="T13" fmla="*/ 14 h 111"/>
                    <a:gd name="T14" fmla="*/ 8 w 425"/>
                    <a:gd name="T15" fmla="*/ 17 h 111"/>
                    <a:gd name="T16" fmla="*/ 8 w 425"/>
                    <a:gd name="T17" fmla="*/ 20 h 111"/>
                    <a:gd name="T18" fmla="*/ 8 w 425"/>
                    <a:gd name="T19" fmla="*/ 21 h 111"/>
                    <a:gd name="T20" fmla="*/ 8 w 425"/>
                    <a:gd name="T21" fmla="*/ 22 h 111"/>
                    <a:gd name="T22" fmla="*/ 8 w 425"/>
                    <a:gd name="T23" fmla="*/ 23 h 111"/>
                    <a:gd name="T24" fmla="*/ 8 w 425"/>
                    <a:gd name="T25" fmla="*/ 24 h 111"/>
                    <a:gd name="T26" fmla="*/ 80 w 425"/>
                    <a:gd name="T27" fmla="*/ 24 h 111"/>
                    <a:gd name="T28" fmla="*/ 80 w 425"/>
                    <a:gd name="T29" fmla="*/ 23 h 111"/>
                    <a:gd name="T30" fmla="*/ 80 w 425"/>
                    <a:gd name="T31" fmla="*/ 22 h 111"/>
                    <a:gd name="T32" fmla="*/ 80 w 425"/>
                    <a:gd name="T33" fmla="*/ 21 h 111"/>
                    <a:gd name="T34" fmla="*/ 80 w 425"/>
                    <a:gd name="T35" fmla="*/ 20 h 111"/>
                    <a:gd name="T36" fmla="*/ 80 w 425"/>
                    <a:gd name="T37" fmla="*/ 17 h 111"/>
                    <a:gd name="T38" fmla="*/ 81 w 425"/>
                    <a:gd name="T39" fmla="*/ 14 h 111"/>
                    <a:gd name="T40" fmla="*/ 81 w 425"/>
                    <a:gd name="T41" fmla="*/ 12 h 111"/>
                    <a:gd name="T42" fmla="*/ 82 w 425"/>
                    <a:gd name="T43" fmla="*/ 9 h 111"/>
                    <a:gd name="T44" fmla="*/ 84 w 425"/>
                    <a:gd name="T45" fmla="*/ 7 h 111"/>
                    <a:gd name="T46" fmla="*/ 85 w 425"/>
                    <a:gd name="T47" fmla="*/ 4 h 111"/>
                    <a:gd name="T48" fmla="*/ 87 w 425"/>
                    <a:gd name="T49" fmla="*/ 2 h 111"/>
                    <a:gd name="T50" fmla="*/ 89 w 425"/>
                    <a:gd name="T51" fmla="*/ 0 h 111"/>
                    <a:gd name="T52" fmla="*/ 0 w 425"/>
                    <a:gd name="T53" fmla="*/ 0 h 11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25" h="11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7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0" y="91"/>
                      </a:lnTo>
                      <a:lnTo>
                        <a:pt x="40" y="95"/>
                      </a:lnTo>
                      <a:lnTo>
                        <a:pt x="40" y="101"/>
                      </a:lnTo>
                      <a:lnTo>
                        <a:pt x="40" y="106"/>
                      </a:lnTo>
                      <a:lnTo>
                        <a:pt x="39" y="111"/>
                      </a:lnTo>
                      <a:lnTo>
                        <a:pt x="386" y="111"/>
                      </a:lnTo>
                      <a:lnTo>
                        <a:pt x="385" y="106"/>
                      </a:lnTo>
                      <a:lnTo>
                        <a:pt x="385" y="101"/>
                      </a:lnTo>
                      <a:lnTo>
                        <a:pt x="385" y="95"/>
                      </a:lnTo>
                      <a:lnTo>
                        <a:pt x="385" y="91"/>
                      </a:lnTo>
                      <a:lnTo>
                        <a:pt x="386" y="78"/>
                      </a:lnTo>
                      <a:lnTo>
                        <a:pt x="387" y="64"/>
                      </a:lnTo>
                      <a:lnTo>
                        <a:pt x="391" y="53"/>
                      </a:lnTo>
                      <a:lnTo>
                        <a:pt x="395" y="40"/>
                      </a:lnTo>
                      <a:lnTo>
                        <a:pt x="401" y="30"/>
                      </a:lnTo>
                      <a:lnTo>
                        <a:pt x="408" y="18"/>
                      </a:lnTo>
                      <a:lnTo>
                        <a:pt x="416" y="9"/>
                      </a:lnTo>
                      <a:lnTo>
                        <a:pt x="4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195">
                  <a:extLst>
                    <a:ext uri="{FF2B5EF4-FFF2-40B4-BE49-F238E27FC236}">
                      <a16:creationId xmlns:a16="http://schemas.microsoft.com/office/drawing/2014/main" id="{A5B427BE-84B5-4DF5-9CDB-FA8A77A9F2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3" y="2014"/>
                  <a:ext cx="62" cy="46"/>
                </a:xfrm>
                <a:custGeom>
                  <a:avLst/>
                  <a:gdLst>
                    <a:gd name="T0" fmla="*/ 24 w 136"/>
                    <a:gd name="T1" fmla="*/ 0 h 101"/>
                    <a:gd name="T2" fmla="*/ 22 w 136"/>
                    <a:gd name="T3" fmla="*/ 0 h 101"/>
                    <a:gd name="T4" fmla="*/ 0 w 136"/>
                    <a:gd name="T5" fmla="*/ 0 h 101"/>
                    <a:gd name="T6" fmla="*/ 2 w 136"/>
                    <a:gd name="T7" fmla="*/ 2 h 101"/>
                    <a:gd name="T8" fmla="*/ 4 w 136"/>
                    <a:gd name="T9" fmla="*/ 4 h 101"/>
                    <a:gd name="T10" fmla="*/ 5 w 136"/>
                    <a:gd name="T11" fmla="*/ 6 h 101"/>
                    <a:gd name="T12" fmla="*/ 6 w 136"/>
                    <a:gd name="T13" fmla="*/ 8 h 101"/>
                    <a:gd name="T14" fmla="*/ 7 w 136"/>
                    <a:gd name="T15" fmla="*/ 11 h 101"/>
                    <a:gd name="T16" fmla="*/ 8 w 136"/>
                    <a:gd name="T17" fmla="*/ 13 h 101"/>
                    <a:gd name="T18" fmla="*/ 8 w 136"/>
                    <a:gd name="T19" fmla="*/ 16 h 101"/>
                    <a:gd name="T20" fmla="*/ 9 w 136"/>
                    <a:gd name="T21" fmla="*/ 19 h 101"/>
                    <a:gd name="T22" fmla="*/ 9 w 136"/>
                    <a:gd name="T23" fmla="*/ 19 h 101"/>
                    <a:gd name="T24" fmla="*/ 9 w 136"/>
                    <a:gd name="T25" fmla="*/ 20 h 101"/>
                    <a:gd name="T26" fmla="*/ 9 w 136"/>
                    <a:gd name="T27" fmla="*/ 20 h 101"/>
                    <a:gd name="T28" fmla="*/ 9 w 136"/>
                    <a:gd name="T29" fmla="*/ 21 h 101"/>
                    <a:gd name="T30" fmla="*/ 11 w 136"/>
                    <a:gd name="T31" fmla="*/ 20 h 101"/>
                    <a:gd name="T32" fmla="*/ 14 w 136"/>
                    <a:gd name="T33" fmla="*/ 20 h 101"/>
                    <a:gd name="T34" fmla="*/ 17 w 136"/>
                    <a:gd name="T35" fmla="*/ 20 h 101"/>
                    <a:gd name="T36" fmla="*/ 20 w 136"/>
                    <a:gd name="T37" fmla="*/ 19 h 101"/>
                    <a:gd name="T38" fmla="*/ 23 w 136"/>
                    <a:gd name="T39" fmla="*/ 19 h 101"/>
                    <a:gd name="T40" fmla="*/ 25 w 136"/>
                    <a:gd name="T41" fmla="*/ 19 h 101"/>
                    <a:gd name="T42" fmla="*/ 26 w 136"/>
                    <a:gd name="T43" fmla="*/ 18 h 101"/>
                    <a:gd name="T44" fmla="*/ 26 w 136"/>
                    <a:gd name="T45" fmla="*/ 18 h 101"/>
                    <a:gd name="T46" fmla="*/ 27 w 136"/>
                    <a:gd name="T47" fmla="*/ 18 h 101"/>
                    <a:gd name="T48" fmla="*/ 28 w 136"/>
                    <a:gd name="T49" fmla="*/ 18 h 101"/>
                    <a:gd name="T50" fmla="*/ 28 w 136"/>
                    <a:gd name="T51" fmla="*/ 17 h 101"/>
                    <a:gd name="T52" fmla="*/ 28 w 136"/>
                    <a:gd name="T53" fmla="*/ 16 h 101"/>
                    <a:gd name="T54" fmla="*/ 28 w 136"/>
                    <a:gd name="T55" fmla="*/ 14 h 101"/>
                    <a:gd name="T56" fmla="*/ 28 w 136"/>
                    <a:gd name="T57" fmla="*/ 10 h 101"/>
                    <a:gd name="T58" fmla="*/ 28 w 136"/>
                    <a:gd name="T59" fmla="*/ 7 h 101"/>
                    <a:gd name="T60" fmla="*/ 28 w 136"/>
                    <a:gd name="T61" fmla="*/ 5 h 101"/>
                    <a:gd name="T62" fmla="*/ 28 w 136"/>
                    <a:gd name="T63" fmla="*/ 4 h 101"/>
                    <a:gd name="T64" fmla="*/ 27 w 136"/>
                    <a:gd name="T65" fmla="*/ 2 h 101"/>
                    <a:gd name="T66" fmla="*/ 26 w 136"/>
                    <a:gd name="T67" fmla="*/ 1 h 101"/>
                    <a:gd name="T68" fmla="*/ 24 w 136"/>
                    <a:gd name="T69" fmla="*/ 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6" h="101">
                      <a:moveTo>
                        <a:pt x="113" y="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8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1" y="91"/>
                      </a:lnTo>
                      <a:lnTo>
                        <a:pt x="41" y="93"/>
                      </a:lnTo>
                      <a:lnTo>
                        <a:pt x="41" y="95"/>
                      </a:lnTo>
                      <a:lnTo>
                        <a:pt x="41" y="99"/>
                      </a:lnTo>
                      <a:lnTo>
                        <a:pt x="41" y="101"/>
                      </a:lnTo>
                      <a:lnTo>
                        <a:pt x="53" y="99"/>
                      </a:lnTo>
                      <a:lnTo>
                        <a:pt x="67" y="98"/>
                      </a:lnTo>
                      <a:lnTo>
                        <a:pt x="82" y="95"/>
                      </a:lnTo>
                      <a:lnTo>
                        <a:pt x="96" y="93"/>
                      </a:lnTo>
                      <a:lnTo>
                        <a:pt x="109" y="91"/>
                      </a:lnTo>
                      <a:lnTo>
                        <a:pt x="119" y="89"/>
                      </a:lnTo>
                      <a:lnTo>
                        <a:pt x="126" y="88"/>
                      </a:lnTo>
                      <a:lnTo>
                        <a:pt x="128" y="88"/>
                      </a:lnTo>
                      <a:lnTo>
                        <a:pt x="130" y="87"/>
                      </a:lnTo>
                      <a:lnTo>
                        <a:pt x="134" y="85"/>
                      </a:lnTo>
                      <a:lnTo>
                        <a:pt x="135" y="81"/>
                      </a:lnTo>
                      <a:lnTo>
                        <a:pt x="136" y="76"/>
                      </a:lnTo>
                      <a:lnTo>
                        <a:pt x="136" y="68"/>
                      </a:lnTo>
                      <a:lnTo>
                        <a:pt x="136" y="50"/>
                      </a:lnTo>
                      <a:lnTo>
                        <a:pt x="136" y="32"/>
                      </a:lnTo>
                      <a:lnTo>
                        <a:pt x="136" y="23"/>
                      </a:lnTo>
                      <a:lnTo>
                        <a:pt x="135" y="18"/>
                      </a:lnTo>
                      <a:lnTo>
                        <a:pt x="132" y="12"/>
                      </a:lnTo>
                      <a:lnTo>
                        <a:pt x="125" y="7"/>
                      </a:lnTo>
                      <a:lnTo>
                        <a:pt x="113" y="2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196">
                  <a:extLst>
                    <a:ext uri="{FF2B5EF4-FFF2-40B4-BE49-F238E27FC236}">
                      <a16:creationId xmlns:a16="http://schemas.microsoft.com/office/drawing/2014/main" id="{CA27D363-8E43-4C44-BE60-AAB24392C4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" y="2014"/>
                  <a:ext cx="83" cy="83"/>
                </a:xfrm>
                <a:custGeom>
                  <a:avLst/>
                  <a:gdLst>
                    <a:gd name="T0" fmla="*/ 21 w 183"/>
                    <a:gd name="T1" fmla="*/ 0 h 183"/>
                    <a:gd name="T2" fmla="*/ 16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5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5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6 w 183"/>
                    <a:gd name="T39" fmla="*/ 36 h 183"/>
                    <a:gd name="T40" fmla="*/ 29 w 183"/>
                    <a:gd name="T41" fmla="*/ 34 h 183"/>
                    <a:gd name="T42" fmla="*/ 32 w 183"/>
                    <a:gd name="T43" fmla="*/ 32 h 183"/>
                    <a:gd name="T44" fmla="*/ 34 w 183"/>
                    <a:gd name="T45" fmla="*/ 29 h 183"/>
                    <a:gd name="T46" fmla="*/ 36 w 183"/>
                    <a:gd name="T47" fmla="*/ 26 h 183"/>
                    <a:gd name="T48" fmla="*/ 37 w 183"/>
                    <a:gd name="T49" fmla="*/ 22 h 183"/>
                    <a:gd name="T50" fmla="*/ 38 w 183"/>
                    <a:gd name="T51" fmla="*/ 19 h 183"/>
                    <a:gd name="T52" fmla="*/ 38 w 183"/>
                    <a:gd name="T53" fmla="*/ 15 h 183"/>
                    <a:gd name="T54" fmla="*/ 37 w 183"/>
                    <a:gd name="T55" fmla="*/ 12 h 183"/>
                    <a:gd name="T56" fmla="*/ 35 w 183"/>
                    <a:gd name="T57" fmla="*/ 9 h 183"/>
                    <a:gd name="T58" fmla="*/ 33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4 w 183"/>
                    <a:gd name="T65" fmla="*/ 0 h 183"/>
                    <a:gd name="T66" fmla="*/ 21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80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5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7" y="155"/>
                      </a:lnTo>
                      <a:lnTo>
                        <a:pt x="40" y="167"/>
                      </a:lnTo>
                      <a:lnTo>
                        <a:pt x="57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1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8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9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197">
                  <a:extLst>
                    <a:ext uri="{FF2B5EF4-FFF2-40B4-BE49-F238E27FC236}">
                      <a16:creationId xmlns:a16="http://schemas.microsoft.com/office/drawing/2014/main" id="{DA6F7144-7060-464A-AF5D-6E6BF331BB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48" y="2020"/>
                  <a:ext cx="73" cy="73"/>
                </a:xfrm>
                <a:custGeom>
                  <a:avLst/>
                  <a:gdLst>
                    <a:gd name="T0" fmla="*/ 0 w 161"/>
                    <a:gd name="T1" fmla="*/ 20 h 160"/>
                    <a:gd name="T2" fmla="*/ 3 w 161"/>
                    <a:gd name="T3" fmla="*/ 26 h 160"/>
                    <a:gd name="T4" fmla="*/ 7 w 161"/>
                    <a:gd name="T5" fmla="*/ 31 h 160"/>
                    <a:gd name="T6" fmla="*/ 13 w 161"/>
                    <a:gd name="T7" fmla="*/ 33 h 160"/>
                    <a:gd name="T8" fmla="*/ 20 w 161"/>
                    <a:gd name="T9" fmla="*/ 33 h 160"/>
                    <a:gd name="T10" fmla="*/ 26 w 161"/>
                    <a:gd name="T11" fmla="*/ 31 h 160"/>
                    <a:gd name="T12" fmla="*/ 30 w 161"/>
                    <a:gd name="T13" fmla="*/ 26 h 160"/>
                    <a:gd name="T14" fmla="*/ 33 w 161"/>
                    <a:gd name="T15" fmla="*/ 20 h 160"/>
                    <a:gd name="T16" fmla="*/ 33 w 161"/>
                    <a:gd name="T17" fmla="*/ 13 h 160"/>
                    <a:gd name="T18" fmla="*/ 30 w 161"/>
                    <a:gd name="T19" fmla="*/ 7 h 160"/>
                    <a:gd name="T20" fmla="*/ 26 w 161"/>
                    <a:gd name="T21" fmla="*/ 3 h 160"/>
                    <a:gd name="T22" fmla="*/ 20 w 161"/>
                    <a:gd name="T23" fmla="*/ 0 h 160"/>
                    <a:gd name="T24" fmla="*/ 13 w 161"/>
                    <a:gd name="T25" fmla="*/ 0 h 160"/>
                    <a:gd name="T26" fmla="*/ 7 w 161"/>
                    <a:gd name="T27" fmla="*/ 3 h 160"/>
                    <a:gd name="T28" fmla="*/ 3 w 161"/>
                    <a:gd name="T29" fmla="*/ 7 h 160"/>
                    <a:gd name="T30" fmla="*/ 0 w 161"/>
                    <a:gd name="T31" fmla="*/ 13 h 160"/>
                    <a:gd name="T32" fmla="*/ 3 w 161"/>
                    <a:gd name="T33" fmla="*/ 17 h 160"/>
                    <a:gd name="T34" fmla="*/ 5 w 161"/>
                    <a:gd name="T35" fmla="*/ 11 h 160"/>
                    <a:gd name="T36" fmla="*/ 7 w 161"/>
                    <a:gd name="T37" fmla="*/ 7 h 160"/>
                    <a:gd name="T38" fmla="*/ 11 w 161"/>
                    <a:gd name="T39" fmla="*/ 5 h 160"/>
                    <a:gd name="T40" fmla="*/ 17 w 161"/>
                    <a:gd name="T41" fmla="*/ 3 h 160"/>
                    <a:gd name="T42" fmla="*/ 22 w 161"/>
                    <a:gd name="T43" fmla="*/ 5 h 160"/>
                    <a:gd name="T44" fmla="*/ 26 w 161"/>
                    <a:gd name="T45" fmla="*/ 7 h 160"/>
                    <a:gd name="T46" fmla="*/ 29 w 161"/>
                    <a:gd name="T47" fmla="*/ 11 h 160"/>
                    <a:gd name="T48" fmla="*/ 29 w 161"/>
                    <a:gd name="T49" fmla="*/ 17 h 160"/>
                    <a:gd name="T50" fmla="*/ 29 w 161"/>
                    <a:gd name="T51" fmla="*/ 22 h 160"/>
                    <a:gd name="T52" fmla="*/ 26 w 161"/>
                    <a:gd name="T53" fmla="*/ 26 h 160"/>
                    <a:gd name="T54" fmla="*/ 22 w 161"/>
                    <a:gd name="T55" fmla="*/ 29 h 160"/>
                    <a:gd name="T56" fmla="*/ 17 w 161"/>
                    <a:gd name="T57" fmla="*/ 30 h 160"/>
                    <a:gd name="T58" fmla="*/ 11 w 161"/>
                    <a:gd name="T59" fmla="*/ 29 h 160"/>
                    <a:gd name="T60" fmla="*/ 7 w 161"/>
                    <a:gd name="T61" fmla="*/ 26 h 160"/>
                    <a:gd name="T62" fmla="*/ 5 w 161"/>
                    <a:gd name="T63" fmla="*/ 22 h 160"/>
                    <a:gd name="T64" fmla="*/ 3 w 161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1" h="160">
                      <a:moveTo>
                        <a:pt x="0" y="80"/>
                      </a:moveTo>
                      <a:lnTo>
                        <a:pt x="2" y="96"/>
                      </a:lnTo>
                      <a:lnTo>
                        <a:pt x="6" y="111"/>
                      </a:lnTo>
                      <a:lnTo>
                        <a:pt x="14" y="125"/>
                      </a:lnTo>
                      <a:lnTo>
                        <a:pt x="23" y="137"/>
                      </a:lnTo>
                      <a:lnTo>
                        <a:pt x="36" y="146"/>
                      </a:lnTo>
                      <a:lnTo>
                        <a:pt x="50" y="154"/>
                      </a:lnTo>
                      <a:lnTo>
                        <a:pt x="65" y="159"/>
                      </a:lnTo>
                      <a:lnTo>
                        <a:pt x="81" y="160"/>
                      </a:lnTo>
                      <a:lnTo>
                        <a:pt x="97" y="159"/>
                      </a:lnTo>
                      <a:lnTo>
                        <a:pt x="112" y="154"/>
                      </a:lnTo>
                      <a:lnTo>
                        <a:pt x="126" y="146"/>
                      </a:lnTo>
                      <a:lnTo>
                        <a:pt x="137" y="137"/>
                      </a:lnTo>
                      <a:lnTo>
                        <a:pt x="147" y="125"/>
                      </a:lnTo>
                      <a:lnTo>
                        <a:pt x="155" y="111"/>
                      </a:lnTo>
                      <a:lnTo>
                        <a:pt x="159" y="96"/>
                      </a:lnTo>
                      <a:lnTo>
                        <a:pt x="161" y="80"/>
                      </a:lnTo>
                      <a:lnTo>
                        <a:pt x="159" y="64"/>
                      </a:lnTo>
                      <a:lnTo>
                        <a:pt x="155" y="49"/>
                      </a:lnTo>
                      <a:lnTo>
                        <a:pt x="147" y="35"/>
                      </a:lnTo>
                      <a:lnTo>
                        <a:pt x="137" y="23"/>
                      </a:lnTo>
                      <a:lnTo>
                        <a:pt x="126" y="14"/>
                      </a:lnTo>
                      <a:lnTo>
                        <a:pt x="112" y="6"/>
                      </a:lnTo>
                      <a:lnTo>
                        <a:pt x="97" y="1"/>
                      </a:lnTo>
                      <a:lnTo>
                        <a:pt x="81" y="0"/>
                      </a:lnTo>
                      <a:lnTo>
                        <a:pt x="65" y="1"/>
                      </a:lnTo>
                      <a:lnTo>
                        <a:pt x="50" y="6"/>
                      </a:lnTo>
                      <a:lnTo>
                        <a:pt x="36" y="14"/>
                      </a:lnTo>
                      <a:lnTo>
                        <a:pt x="23" y="23"/>
                      </a:lnTo>
                      <a:lnTo>
                        <a:pt x="14" y="35"/>
                      </a:lnTo>
                      <a:lnTo>
                        <a:pt x="6" y="49"/>
                      </a:lnTo>
                      <a:lnTo>
                        <a:pt x="2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8" y="67"/>
                      </a:lnTo>
                      <a:lnTo>
                        <a:pt x="21" y="55"/>
                      </a:lnTo>
                      <a:lnTo>
                        <a:pt x="28" y="44"/>
                      </a:lnTo>
                      <a:lnTo>
                        <a:pt x="35" y="35"/>
                      </a:lnTo>
                      <a:lnTo>
                        <a:pt x="45" y="27"/>
                      </a:lnTo>
                      <a:lnTo>
                        <a:pt x="56" y="21"/>
                      </a:lnTo>
                      <a:lnTo>
                        <a:pt x="68" y="17"/>
                      </a:lnTo>
                      <a:lnTo>
                        <a:pt x="81" y="16"/>
                      </a:lnTo>
                      <a:lnTo>
                        <a:pt x="94" y="17"/>
                      </a:lnTo>
                      <a:lnTo>
                        <a:pt x="105" y="21"/>
                      </a:lnTo>
                      <a:lnTo>
                        <a:pt x="117" y="27"/>
                      </a:lnTo>
                      <a:lnTo>
                        <a:pt x="126" y="35"/>
                      </a:lnTo>
                      <a:lnTo>
                        <a:pt x="134" y="44"/>
                      </a:lnTo>
                      <a:lnTo>
                        <a:pt x="140" y="55"/>
                      </a:lnTo>
                      <a:lnTo>
                        <a:pt x="143" y="67"/>
                      </a:lnTo>
                      <a:lnTo>
                        <a:pt x="144" y="80"/>
                      </a:lnTo>
                      <a:lnTo>
                        <a:pt x="143" y="92"/>
                      </a:lnTo>
                      <a:lnTo>
                        <a:pt x="140" y="105"/>
                      </a:lnTo>
                      <a:lnTo>
                        <a:pt x="134" y="115"/>
                      </a:lnTo>
                      <a:lnTo>
                        <a:pt x="126" y="126"/>
                      </a:lnTo>
                      <a:lnTo>
                        <a:pt x="117" y="133"/>
                      </a:lnTo>
                      <a:lnTo>
                        <a:pt x="105" y="140"/>
                      </a:lnTo>
                      <a:lnTo>
                        <a:pt x="94" y="143"/>
                      </a:lnTo>
                      <a:lnTo>
                        <a:pt x="81" y="144"/>
                      </a:lnTo>
                      <a:lnTo>
                        <a:pt x="68" y="143"/>
                      </a:lnTo>
                      <a:lnTo>
                        <a:pt x="56" y="140"/>
                      </a:lnTo>
                      <a:lnTo>
                        <a:pt x="45" y="133"/>
                      </a:lnTo>
                      <a:lnTo>
                        <a:pt x="35" y="126"/>
                      </a:lnTo>
                      <a:lnTo>
                        <a:pt x="28" y="115"/>
                      </a:lnTo>
                      <a:lnTo>
                        <a:pt x="21" y="105"/>
                      </a:lnTo>
                      <a:lnTo>
                        <a:pt x="18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Freeform 198">
                  <a:extLst>
                    <a:ext uri="{FF2B5EF4-FFF2-40B4-BE49-F238E27FC236}">
                      <a16:creationId xmlns:a16="http://schemas.microsoft.com/office/drawing/2014/main" id="{6CFDA2E5-F3F1-4480-B355-D2EFA8630A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8" y="2020"/>
                  <a:ext cx="73" cy="73"/>
                </a:xfrm>
                <a:custGeom>
                  <a:avLst/>
                  <a:gdLst>
                    <a:gd name="T0" fmla="*/ 0 w 160"/>
                    <a:gd name="T1" fmla="*/ 20 h 160"/>
                    <a:gd name="T2" fmla="*/ 3 w 160"/>
                    <a:gd name="T3" fmla="*/ 26 h 160"/>
                    <a:gd name="T4" fmla="*/ 7 w 160"/>
                    <a:gd name="T5" fmla="*/ 31 h 160"/>
                    <a:gd name="T6" fmla="*/ 13 w 160"/>
                    <a:gd name="T7" fmla="*/ 33 h 160"/>
                    <a:gd name="T8" fmla="*/ 20 w 160"/>
                    <a:gd name="T9" fmla="*/ 33 h 160"/>
                    <a:gd name="T10" fmla="*/ 26 w 160"/>
                    <a:gd name="T11" fmla="*/ 31 h 160"/>
                    <a:gd name="T12" fmla="*/ 31 w 160"/>
                    <a:gd name="T13" fmla="*/ 26 h 160"/>
                    <a:gd name="T14" fmla="*/ 33 w 160"/>
                    <a:gd name="T15" fmla="*/ 20 h 160"/>
                    <a:gd name="T16" fmla="*/ 33 w 160"/>
                    <a:gd name="T17" fmla="*/ 13 h 160"/>
                    <a:gd name="T18" fmla="*/ 31 w 160"/>
                    <a:gd name="T19" fmla="*/ 7 h 160"/>
                    <a:gd name="T20" fmla="*/ 26 w 160"/>
                    <a:gd name="T21" fmla="*/ 3 h 160"/>
                    <a:gd name="T22" fmla="*/ 20 w 160"/>
                    <a:gd name="T23" fmla="*/ 0 h 160"/>
                    <a:gd name="T24" fmla="*/ 13 w 160"/>
                    <a:gd name="T25" fmla="*/ 0 h 160"/>
                    <a:gd name="T26" fmla="*/ 7 w 160"/>
                    <a:gd name="T27" fmla="*/ 3 h 160"/>
                    <a:gd name="T28" fmla="*/ 3 w 160"/>
                    <a:gd name="T29" fmla="*/ 7 h 160"/>
                    <a:gd name="T30" fmla="*/ 0 w 160"/>
                    <a:gd name="T31" fmla="*/ 13 h 160"/>
                    <a:gd name="T32" fmla="*/ 3 w 160"/>
                    <a:gd name="T33" fmla="*/ 17 h 160"/>
                    <a:gd name="T34" fmla="*/ 4 w 160"/>
                    <a:gd name="T35" fmla="*/ 11 h 160"/>
                    <a:gd name="T36" fmla="*/ 7 w 160"/>
                    <a:gd name="T37" fmla="*/ 7 h 160"/>
                    <a:gd name="T38" fmla="*/ 11 w 160"/>
                    <a:gd name="T39" fmla="*/ 5 h 160"/>
                    <a:gd name="T40" fmla="*/ 17 w 160"/>
                    <a:gd name="T41" fmla="*/ 3 h 160"/>
                    <a:gd name="T42" fmla="*/ 21 w 160"/>
                    <a:gd name="T43" fmla="*/ 5 h 160"/>
                    <a:gd name="T44" fmla="*/ 26 w 160"/>
                    <a:gd name="T45" fmla="*/ 7 h 160"/>
                    <a:gd name="T46" fmla="*/ 29 w 160"/>
                    <a:gd name="T47" fmla="*/ 11 h 160"/>
                    <a:gd name="T48" fmla="*/ 30 w 160"/>
                    <a:gd name="T49" fmla="*/ 17 h 160"/>
                    <a:gd name="T50" fmla="*/ 29 w 160"/>
                    <a:gd name="T51" fmla="*/ 22 h 160"/>
                    <a:gd name="T52" fmla="*/ 26 w 160"/>
                    <a:gd name="T53" fmla="*/ 26 h 160"/>
                    <a:gd name="T54" fmla="*/ 21 w 160"/>
                    <a:gd name="T55" fmla="*/ 29 h 160"/>
                    <a:gd name="T56" fmla="*/ 17 w 160"/>
                    <a:gd name="T57" fmla="*/ 30 h 160"/>
                    <a:gd name="T58" fmla="*/ 11 w 160"/>
                    <a:gd name="T59" fmla="*/ 29 h 160"/>
                    <a:gd name="T60" fmla="*/ 7 w 160"/>
                    <a:gd name="T61" fmla="*/ 26 h 160"/>
                    <a:gd name="T62" fmla="*/ 4 w 160"/>
                    <a:gd name="T63" fmla="*/ 22 h 160"/>
                    <a:gd name="T64" fmla="*/ 3 w 160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0" h="160">
                      <a:moveTo>
                        <a:pt x="0" y="80"/>
                      </a:moveTo>
                      <a:lnTo>
                        <a:pt x="1" y="96"/>
                      </a:lnTo>
                      <a:lnTo>
                        <a:pt x="5" y="111"/>
                      </a:lnTo>
                      <a:lnTo>
                        <a:pt x="13" y="125"/>
                      </a:lnTo>
                      <a:lnTo>
                        <a:pt x="23" y="137"/>
                      </a:lnTo>
                      <a:lnTo>
                        <a:pt x="35" y="146"/>
                      </a:lnTo>
                      <a:lnTo>
                        <a:pt x="49" y="154"/>
                      </a:lnTo>
                      <a:lnTo>
                        <a:pt x="64" y="159"/>
                      </a:lnTo>
                      <a:lnTo>
                        <a:pt x="80" y="160"/>
                      </a:lnTo>
                      <a:lnTo>
                        <a:pt x="96" y="159"/>
                      </a:lnTo>
                      <a:lnTo>
                        <a:pt x="111" y="154"/>
                      </a:lnTo>
                      <a:lnTo>
                        <a:pt x="125" y="146"/>
                      </a:lnTo>
                      <a:lnTo>
                        <a:pt x="137" y="137"/>
                      </a:lnTo>
                      <a:lnTo>
                        <a:pt x="146" y="125"/>
                      </a:lnTo>
                      <a:lnTo>
                        <a:pt x="154" y="111"/>
                      </a:lnTo>
                      <a:lnTo>
                        <a:pt x="159" y="96"/>
                      </a:lnTo>
                      <a:lnTo>
                        <a:pt x="160" y="80"/>
                      </a:lnTo>
                      <a:lnTo>
                        <a:pt x="159" y="64"/>
                      </a:lnTo>
                      <a:lnTo>
                        <a:pt x="154" y="49"/>
                      </a:lnTo>
                      <a:lnTo>
                        <a:pt x="146" y="35"/>
                      </a:lnTo>
                      <a:lnTo>
                        <a:pt x="137" y="23"/>
                      </a:lnTo>
                      <a:lnTo>
                        <a:pt x="125" y="14"/>
                      </a:lnTo>
                      <a:lnTo>
                        <a:pt x="111" y="6"/>
                      </a:lnTo>
                      <a:lnTo>
                        <a:pt x="96" y="1"/>
                      </a:lnTo>
                      <a:lnTo>
                        <a:pt x="80" y="0"/>
                      </a:lnTo>
                      <a:lnTo>
                        <a:pt x="64" y="1"/>
                      </a:lnTo>
                      <a:lnTo>
                        <a:pt x="49" y="6"/>
                      </a:lnTo>
                      <a:lnTo>
                        <a:pt x="35" y="14"/>
                      </a:lnTo>
                      <a:lnTo>
                        <a:pt x="23" y="23"/>
                      </a:lnTo>
                      <a:lnTo>
                        <a:pt x="13" y="35"/>
                      </a:lnTo>
                      <a:lnTo>
                        <a:pt x="5" y="49"/>
                      </a:lnTo>
                      <a:lnTo>
                        <a:pt x="1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7" y="67"/>
                      </a:lnTo>
                      <a:lnTo>
                        <a:pt x="20" y="55"/>
                      </a:lnTo>
                      <a:lnTo>
                        <a:pt x="27" y="44"/>
                      </a:lnTo>
                      <a:lnTo>
                        <a:pt x="34" y="35"/>
                      </a:lnTo>
                      <a:lnTo>
                        <a:pt x="45" y="27"/>
                      </a:lnTo>
                      <a:lnTo>
                        <a:pt x="55" y="21"/>
                      </a:lnTo>
                      <a:lnTo>
                        <a:pt x="68" y="17"/>
                      </a:lnTo>
                      <a:lnTo>
                        <a:pt x="80" y="16"/>
                      </a:lnTo>
                      <a:lnTo>
                        <a:pt x="93" y="17"/>
                      </a:lnTo>
                      <a:lnTo>
                        <a:pt x="104" y="21"/>
                      </a:lnTo>
                      <a:lnTo>
                        <a:pt x="116" y="27"/>
                      </a:lnTo>
                      <a:lnTo>
                        <a:pt x="125" y="35"/>
                      </a:lnTo>
                      <a:lnTo>
                        <a:pt x="133" y="44"/>
                      </a:lnTo>
                      <a:lnTo>
                        <a:pt x="139" y="55"/>
                      </a:lnTo>
                      <a:lnTo>
                        <a:pt x="142" y="67"/>
                      </a:lnTo>
                      <a:lnTo>
                        <a:pt x="144" y="80"/>
                      </a:lnTo>
                      <a:lnTo>
                        <a:pt x="142" y="92"/>
                      </a:lnTo>
                      <a:lnTo>
                        <a:pt x="139" y="105"/>
                      </a:lnTo>
                      <a:lnTo>
                        <a:pt x="133" y="115"/>
                      </a:lnTo>
                      <a:lnTo>
                        <a:pt x="125" y="126"/>
                      </a:lnTo>
                      <a:lnTo>
                        <a:pt x="116" y="133"/>
                      </a:lnTo>
                      <a:lnTo>
                        <a:pt x="104" y="140"/>
                      </a:lnTo>
                      <a:lnTo>
                        <a:pt x="93" y="143"/>
                      </a:lnTo>
                      <a:lnTo>
                        <a:pt x="80" y="144"/>
                      </a:lnTo>
                      <a:lnTo>
                        <a:pt x="68" y="143"/>
                      </a:lnTo>
                      <a:lnTo>
                        <a:pt x="55" y="140"/>
                      </a:lnTo>
                      <a:lnTo>
                        <a:pt x="45" y="133"/>
                      </a:lnTo>
                      <a:lnTo>
                        <a:pt x="34" y="126"/>
                      </a:lnTo>
                      <a:lnTo>
                        <a:pt x="27" y="115"/>
                      </a:lnTo>
                      <a:lnTo>
                        <a:pt x="20" y="105"/>
                      </a:lnTo>
                      <a:lnTo>
                        <a:pt x="17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Freeform 199">
                  <a:extLst>
                    <a:ext uri="{FF2B5EF4-FFF2-40B4-BE49-F238E27FC236}">
                      <a16:creationId xmlns:a16="http://schemas.microsoft.com/office/drawing/2014/main" id="{379AD231-81A5-411D-A4B3-E9ACD8473A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5" y="2027"/>
                  <a:ext cx="59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3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4 w 128"/>
                    <a:gd name="T17" fmla="*/ 0 h 128"/>
                    <a:gd name="T18" fmla="*/ 17 w 128"/>
                    <a:gd name="T19" fmla="*/ 0 h 128"/>
                    <a:gd name="T20" fmla="*/ 19 w 128"/>
                    <a:gd name="T21" fmla="*/ 1 h 128"/>
                    <a:gd name="T22" fmla="*/ 22 w 128"/>
                    <a:gd name="T23" fmla="*/ 2 h 128"/>
                    <a:gd name="T24" fmla="*/ 24 w 128"/>
                    <a:gd name="T25" fmla="*/ 4 h 128"/>
                    <a:gd name="T26" fmla="*/ 25 w 128"/>
                    <a:gd name="T27" fmla="*/ 6 h 128"/>
                    <a:gd name="T28" fmla="*/ 26 w 128"/>
                    <a:gd name="T29" fmla="*/ 8 h 128"/>
                    <a:gd name="T30" fmla="*/ 27 w 128"/>
                    <a:gd name="T31" fmla="*/ 11 h 128"/>
                    <a:gd name="T32" fmla="*/ 27 w 128"/>
                    <a:gd name="T33" fmla="*/ 14 h 128"/>
                    <a:gd name="T34" fmla="*/ 27 w 128"/>
                    <a:gd name="T35" fmla="*/ 16 h 128"/>
                    <a:gd name="T36" fmla="*/ 26 w 128"/>
                    <a:gd name="T37" fmla="*/ 19 h 128"/>
                    <a:gd name="T38" fmla="*/ 25 w 128"/>
                    <a:gd name="T39" fmla="*/ 21 h 128"/>
                    <a:gd name="T40" fmla="*/ 24 w 128"/>
                    <a:gd name="T41" fmla="*/ 24 h 128"/>
                    <a:gd name="T42" fmla="*/ 22 w 128"/>
                    <a:gd name="T43" fmla="*/ 25 h 128"/>
                    <a:gd name="T44" fmla="*/ 19 w 128"/>
                    <a:gd name="T45" fmla="*/ 26 h 128"/>
                    <a:gd name="T46" fmla="*/ 17 w 128"/>
                    <a:gd name="T47" fmla="*/ 27 h 128"/>
                    <a:gd name="T48" fmla="*/ 14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3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2" y="51"/>
                      </a:lnTo>
                      <a:lnTo>
                        <a:pt x="5" y="39"/>
                      </a:lnTo>
                      <a:lnTo>
                        <a:pt x="12" y="28"/>
                      </a:lnTo>
                      <a:lnTo>
                        <a:pt x="19" y="19"/>
                      </a:lnTo>
                      <a:lnTo>
                        <a:pt x="29" y="11"/>
                      </a:lnTo>
                      <a:lnTo>
                        <a:pt x="40" y="5"/>
                      </a:lnTo>
                      <a:lnTo>
                        <a:pt x="52" y="1"/>
                      </a:lnTo>
                      <a:lnTo>
                        <a:pt x="65" y="0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101" y="11"/>
                      </a:lnTo>
                      <a:lnTo>
                        <a:pt x="110" y="19"/>
                      </a:lnTo>
                      <a:lnTo>
                        <a:pt x="118" y="28"/>
                      </a:lnTo>
                      <a:lnTo>
                        <a:pt x="124" y="39"/>
                      </a:lnTo>
                      <a:lnTo>
                        <a:pt x="127" y="51"/>
                      </a:lnTo>
                      <a:lnTo>
                        <a:pt x="128" y="64"/>
                      </a:lnTo>
                      <a:lnTo>
                        <a:pt x="127" y="76"/>
                      </a:lnTo>
                      <a:lnTo>
                        <a:pt x="124" y="89"/>
                      </a:lnTo>
                      <a:lnTo>
                        <a:pt x="118" y="99"/>
                      </a:lnTo>
                      <a:lnTo>
                        <a:pt x="110" y="110"/>
                      </a:lnTo>
                      <a:lnTo>
                        <a:pt x="101" y="117"/>
                      </a:lnTo>
                      <a:lnTo>
                        <a:pt x="89" y="124"/>
                      </a:lnTo>
                      <a:lnTo>
                        <a:pt x="78" y="127"/>
                      </a:lnTo>
                      <a:lnTo>
                        <a:pt x="65" y="128"/>
                      </a:lnTo>
                      <a:lnTo>
                        <a:pt x="52" y="127"/>
                      </a:lnTo>
                      <a:lnTo>
                        <a:pt x="40" y="124"/>
                      </a:lnTo>
                      <a:lnTo>
                        <a:pt x="29" y="117"/>
                      </a:lnTo>
                      <a:lnTo>
                        <a:pt x="19" y="110"/>
                      </a:lnTo>
                      <a:lnTo>
                        <a:pt x="12" y="99"/>
                      </a:lnTo>
                      <a:lnTo>
                        <a:pt x="5" y="89"/>
                      </a:lnTo>
                      <a:lnTo>
                        <a:pt x="2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200">
                  <a:extLst>
                    <a:ext uri="{FF2B5EF4-FFF2-40B4-BE49-F238E27FC236}">
                      <a16:creationId xmlns:a16="http://schemas.microsoft.com/office/drawing/2014/main" id="{627F0771-840A-45CB-9B1E-E2FD24CB7F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2034"/>
                  <a:ext cx="34" cy="43"/>
                </a:xfrm>
                <a:custGeom>
                  <a:avLst/>
                  <a:gdLst>
                    <a:gd name="T0" fmla="*/ 1 w 76"/>
                    <a:gd name="T1" fmla="*/ 1 h 96"/>
                    <a:gd name="T2" fmla="*/ 1 w 76"/>
                    <a:gd name="T3" fmla="*/ 1 h 96"/>
                    <a:gd name="T4" fmla="*/ 0 w 76"/>
                    <a:gd name="T5" fmla="*/ 1 h 96"/>
                    <a:gd name="T6" fmla="*/ 0 w 76"/>
                    <a:gd name="T7" fmla="*/ 1 h 96"/>
                    <a:gd name="T8" fmla="*/ 0 w 76"/>
                    <a:gd name="T9" fmla="*/ 2 h 96"/>
                    <a:gd name="T10" fmla="*/ 2 w 76"/>
                    <a:gd name="T11" fmla="*/ 1 h 96"/>
                    <a:gd name="T12" fmla="*/ 4 w 76"/>
                    <a:gd name="T13" fmla="*/ 1 h 96"/>
                    <a:gd name="T14" fmla="*/ 5 w 76"/>
                    <a:gd name="T15" fmla="*/ 1 h 96"/>
                    <a:gd name="T16" fmla="*/ 7 w 76"/>
                    <a:gd name="T17" fmla="*/ 2 h 96"/>
                    <a:gd name="T18" fmla="*/ 9 w 76"/>
                    <a:gd name="T19" fmla="*/ 3 h 96"/>
                    <a:gd name="T20" fmla="*/ 10 w 76"/>
                    <a:gd name="T21" fmla="*/ 4 h 96"/>
                    <a:gd name="T22" fmla="*/ 11 w 76"/>
                    <a:gd name="T23" fmla="*/ 5 h 96"/>
                    <a:gd name="T24" fmla="*/ 12 w 76"/>
                    <a:gd name="T25" fmla="*/ 7 h 96"/>
                    <a:gd name="T26" fmla="*/ 13 w 76"/>
                    <a:gd name="T27" fmla="*/ 10 h 96"/>
                    <a:gd name="T28" fmla="*/ 13 w 76"/>
                    <a:gd name="T29" fmla="*/ 13 h 96"/>
                    <a:gd name="T30" fmla="*/ 11 w 76"/>
                    <a:gd name="T31" fmla="*/ 17 h 96"/>
                    <a:gd name="T32" fmla="*/ 9 w 76"/>
                    <a:gd name="T33" fmla="*/ 19 h 96"/>
                    <a:gd name="T34" fmla="*/ 9 w 76"/>
                    <a:gd name="T35" fmla="*/ 19 h 96"/>
                    <a:gd name="T36" fmla="*/ 9 w 76"/>
                    <a:gd name="T37" fmla="*/ 19 h 96"/>
                    <a:gd name="T38" fmla="*/ 9 w 76"/>
                    <a:gd name="T39" fmla="*/ 19 h 96"/>
                    <a:gd name="T40" fmla="*/ 10 w 76"/>
                    <a:gd name="T41" fmla="*/ 19 h 96"/>
                    <a:gd name="T42" fmla="*/ 12 w 76"/>
                    <a:gd name="T43" fmla="*/ 18 h 96"/>
                    <a:gd name="T44" fmla="*/ 13 w 76"/>
                    <a:gd name="T45" fmla="*/ 17 h 96"/>
                    <a:gd name="T46" fmla="*/ 14 w 76"/>
                    <a:gd name="T47" fmla="*/ 15 h 96"/>
                    <a:gd name="T48" fmla="*/ 15 w 76"/>
                    <a:gd name="T49" fmla="*/ 13 h 96"/>
                    <a:gd name="T50" fmla="*/ 15 w 76"/>
                    <a:gd name="T51" fmla="*/ 12 h 96"/>
                    <a:gd name="T52" fmla="*/ 15 w 76"/>
                    <a:gd name="T53" fmla="*/ 9 h 96"/>
                    <a:gd name="T54" fmla="*/ 15 w 76"/>
                    <a:gd name="T55" fmla="*/ 8 h 96"/>
                    <a:gd name="T56" fmla="*/ 14 w 76"/>
                    <a:gd name="T57" fmla="*/ 6 h 96"/>
                    <a:gd name="T58" fmla="*/ 13 w 76"/>
                    <a:gd name="T59" fmla="*/ 4 h 96"/>
                    <a:gd name="T60" fmla="*/ 12 w 76"/>
                    <a:gd name="T61" fmla="*/ 3 h 96"/>
                    <a:gd name="T62" fmla="*/ 10 w 76"/>
                    <a:gd name="T63" fmla="*/ 1 h 96"/>
                    <a:gd name="T64" fmla="*/ 9 w 76"/>
                    <a:gd name="T65" fmla="*/ 0 h 96"/>
                    <a:gd name="T66" fmla="*/ 7 w 76"/>
                    <a:gd name="T67" fmla="*/ 0 h 96"/>
                    <a:gd name="T68" fmla="*/ 5 w 76"/>
                    <a:gd name="T69" fmla="*/ 0 h 96"/>
                    <a:gd name="T70" fmla="*/ 3 w 76"/>
                    <a:gd name="T71" fmla="*/ 0 h 96"/>
                    <a:gd name="T72" fmla="*/ 1 w 76"/>
                    <a:gd name="T73" fmla="*/ 1 h 9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6" h="96">
                      <a:moveTo>
                        <a:pt x="5" y="6"/>
                      </a:move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10" y="6"/>
                      </a:lnTo>
                      <a:lnTo>
                        <a:pt x="18" y="6"/>
                      </a:lnTo>
                      <a:lnTo>
                        <a:pt x="27" y="7"/>
                      </a:lnTo>
                      <a:lnTo>
                        <a:pt x="35" y="9"/>
                      </a:lnTo>
                      <a:lnTo>
                        <a:pt x="42" y="13"/>
                      </a:lnTo>
                      <a:lnTo>
                        <a:pt x="49" y="19"/>
                      </a:lnTo>
                      <a:lnTo>
                        <a:pt x="56" y="26"/>
                      </a:lnTo>
                      <a:lnTo>
                        <a:pt x="60" y="34"/>
                      </a:lnTo>
                      <a:lnTo>
                        <a:pt x="65" y="51"/>
                      </a:lnTo>
                      <a:lnTo>
                        <a:pt x="64" y="68"/>
                      </a:lnTo>
                      <a:lnTo>
                        <a:pt x="56" y="84"/>
                      </a:lnTo>
                      <a:lnTo>
                        <a:pt x="43" y="96"/>
                      </a:lnTo>
                      <a:lnTo>
                        <a:pt x="44" y="96"/>
                      </a:lnTo>
                      <a:lnTo>
                        <a:pt x="46" y="95"/>
                      </a:lnTo>
                      <a:lnTo>
                        <a:pt x="48" y="95"/>
                      </a:lnTo>
                      <a:lnTo>
                        <a:pt x="49" y="94"/>
                      </a:lnTo>
                      <a:lnTo>
                        <a:pt x="57" y="89"/>
                      </a:lnTo>
                      <a:lnTo>
                        <a:pt x="64" y="82"/>
                      </a:lnTo>
                      <a:lnTo>
                        <a:pt x="69" y="74"/>
                      </a:lnTo>
                      <a:lnTo>
                        <a:pt x="74" y="66"/>
                      </a:lnTo>
                      <a:lnTo>
                        <a:pt x="76" y="57"/>
                      </a:lnTo>
                      <a:lnTo>
                        <a:pt x="76" y="46"/>
                      </a:lnTo>
                      <a:lnTo>
                        <a:pt x="75" y="37"/>
                      </a:lnTo>
                      <a:lnTo>
                        <a:pt x="72" y="28"/>
                      </a:lnTo>
                      <a:lnTo>
                        <a:pt x="66" y="20"/>
                      </a:lnTo>
                      <a:lnTo>
                        <a:pt x="59" y="13"/>
                      </a:lnTo>
                      <a:lnTo>
                        <a:pt x="52" y="7"/>
                      </a:lnTo>
                      <a:lnTo>
                        <a:pt x="43" y="3"/>
                      </a:lnTo>
                      <a:lnTo>
                        <a:pt x="34" y="1"/>
                      </a:lnTo>
                      <a:lnTo>
                        <a:pt x="25" y="0"/>
                      </a:lnTo>
                      <a:lnTo>
                        <a:pt x="14" y="3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201">
                  <a:extLst>
                    <a:ext uri="{FF2B5EF4-FFF2-40B4-BE49-F238E27FC236}">
                      <a16:creationId xmlns:a16="http://schemas.microsoft.com/office/drawing/2014/main" id="{0C4CFDCA-701A-459D-9924-EBC6FEB95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5" y="2027"/>
                  <a:ext cx="58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2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3 w 128"/>
                    <a:gd name="T17" fmla="*/ 0 h 128"/>
                    <a:gd name="T18" fmla="*/ 16 w 128"/>
                    <a:gd name="T19" fmla="*/ 0 h 128"/>
                    <a:gd name="T20" fmla="*/ 18 w 128"/>
                    <a:gd name="T21" fmla="*/ 1 h 128"/>
                    <a:gd name="T22" fmla="*/ 20 w 128"/>
                    <a:gd name="T23" fmla="*/ 2 h 128"/>
                    <a:gd name="T24" fmla="*/ 22 w 128"/>
                    <a:gd name="T25" fmla="*/ 4 h 128"/>
                    <a:gd name="T26" fmla="*/ 24 w 128"/>
                    <a:gd name="T27" fmla="*/ 6 h 128"/>
                    <a:gd name="T28" fmla="*/ 25 w 128"/>
                    <a:gd name="T29" fmla="*/ 8 h 128"/>
                    <a:gd name="T30" fmla="*/ 26 w 128"/>
                    <a:gd name="T31" fmla="*/ 11 h 128"/>
                    <a:gd name="T32" fmla="*/ 26 w 128"/>
                    <a:gd name="T33" fmla="*/ 14 h 128"/>
                    <a:gd name="T34" fmla="*/ 26 w 128"/>
                    <a:gd name="T35" fmla="*/ 16 h 128"/>
                    <a:gd name="T36" fmla="*/ 25 w 128"/>
                    <a:gd name="T37" fmla="*/ 19 h 128"/>
                    <a:gd name="T38" fmla="*/ 24 w 128"/>
                    <a:gd name="T39" fmla="*/ 21 h 128"/>
                    <a:gd name="T40" fmla="*/ 22 w 128"/>
                    <a:gd name="T41" fmla="*/ 24 h 128"/>
                    <a:gd name="T42" fmla="*/ 20 w 128"/>
                    <a:gd name="T43" fmla="*/ 25 h 128"/>
                    <a:gd name="T44" fmla="*/ 18 w 128"/>
                    <a:gd name="T45" fmla="*/ 26 h 128"/>
                    <a:gd name="T46" fmla="*/ 16 w 128"/>
                    <a:gd name="T47" fmla="*/ 27 h 128"/>
                    <a:gd name="T48" fmla="*/ 13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2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1" y="51"/>
                      </a:lnTo>
                      <a:lnTo>
                        <a:pt x="4" y="39"/>
                      </a:lnTo>
                      <a:lnTo>
                        <a:pt x="11" y="28"/>
                      </a:lnTo>
                      <a:lnTo>
                        <a:pt x="18" y="19"/>
                      </a:lnTo>
                      <a:lnTo>
                        <a:pt x="29" y="11"/>
                      </a:lnTo>
                      <a:lnTo>
                        <a:pt x="39" y="5"/>
                      </a:lnTo>
                      <a:lnTo>
                        <a:pt x="52" y="1"/>
                      </a:lnTo>
                      <a:lnTo>
                        <a:pt x="64" y="0"/>
                      </a:lnTo>
                      <a:lnTo>
                        <a:pt x="77" y="1"/>
                      </a:lnTo>
                      <a:lnTo>
                        <a:pt x="88" y="5"/>
                      </a:lnTo>
                      <a:lnTo>
                        <a:pt x="100" y="11"/>
                      </a:lnTo>
                      <a:lnTo>
                        <a:pt x="109" y="19"/>
                      </a:lnTo>
                      <a:lnTo>
                        <a:pt x="117" y="28"/>
                      </a:lnTo>
                      <a:lnTo>
                        <a:pt x="123" y="39"/>
                      </a:lnTo>
                      <a:lnTo>
                        <a:pt x="126" y="51"/>
                      </a:lnTo>
                      <a:lnTo>
                        <a:pt x="128" y="64"/>
                      </a:lnTo>
                      <a:lnTo>
                        <a:pt x="126" y="76"/>
                      </a:lnTo>
                      <a:lnTo>
                        <a:pt x="123" y="89"/>
                      </a:lnTo>
                      <a:lnTo>
                        <a:pt x="117" y="99"/>
                      </a:lnTo>
                      <a:lnTo>
                        <a:pt x="109" y="110"/>
                      </a:lnTo>
                      <a:lnTo>
                        <a:pt x="100" y="117"/>
                      </a:lnTo>
                      <a:lnTo>
                        <a:pt x="88" y="124"/>
                      </a:lnTo>
                      <a:lnTo>
                        <a:pt x="77" y="127"/>
                      </a:lnTo>
                      <a:lnTo>
                        <a:pt x="64" y="128"/>
                      </a:lnTo>
                      <a:lnTo>
                        <a:pt x="52" y="127"/>
                      </a:lnTo>
                      <a:lnTo>
                        <a:pt x="39" y="124"/>
                      </a:lnTo>
                      <a:lnTo>
                        <a:pt x="29" y="117"/>
                      </a:lnTo>
                      <a:lnTo>
                        <a:pt x="18" y="110"/>
                      </a:lnTo>
                      <a:lnTo>
                        <a:pt x="11" y="99"/>
                      </a:lnTo>
                      <a:lnTo>
                        <a:pt x="4" y="89"/>
                      </a:lnTo>
                      <a:lnTo>
                        <a:pt x="1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Freeform 202">
                  <a:extLst>
                    <a:ext uri="{FF2B5EF4-FFF2-40B4-BE49-F238E27FC236}">
                      <a16:creationId xmlns:a16="http://schemas.microsoft.com/office/drawing/2014/main" id="{91B33069-334E-44AC-8F7F-2923DCFA0B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4" y="1864"/>
                  <a:ext cx="115" cy="68"/>
                </a:xfrm>
                <a:custGeom>
                  <a:avLst/>
                  <a:gdLst>
                    <a:gd name="T0" fmla="*/ 24 w 252"/>
                    <a:gd name="T1" fmla="*/ 5 h 151"/>
                    <a:gd name="T2" fmla="*/ 18 w 252"/>
                    <a:gd name="T3" fmla="*/ 12 h 151"/>
                    <a:gd name="T4" fmla="*/ 10 w 252"/>
                    <a:gd name="T5" fmla="*/ 20 h 151"/>
                    <a:gd name="T6" fmla="*/ 4 w 252"/>
                    <a:gd name="T7" fmla="*/ 27 h 151"/>
                    <a:gd name="T8" fmla="*/ 0 w 252"/>
                    <a:gd name="T9" fmla="*/ 31 h 151"/>
                    <a:gd name="T10" fmla="*/ 52 w 252"/>
                    <a:gd name="T11" fmla="*/ 0 h 151"/>
                    <a:gd name="T12" fmla="*/ 36 w 252"/>
                    <a:gd name="T13" fmla="*/ 0 h 151"/>
                    <a:gd name="T14" fmla="*/ 34 w 252"/>
                    <a:gd name="T15" fmla="*/ 0 h 151"/>
                    <a:gd name="T16" fmla="*/ 31 w 252"/>
                    <a:gd name="T17" fmla="*/ 1 h 151"/>
                    <a:gd name="T18" fmla="*/ 27 w 252"/>
                    <a:gd name="T19" fmla="*/ 3 h 151"/>
                    <a:gd name="T20" fmla="*/ 27 w 252"/>
                    <a:gd name="T21" fmla="*/ 6 h 151"/>
                    <a:gd name="T22" fmla="*/ 31 w 252"/>
                    <a:gd name="T23" fmla="*/ 5 h 151"/>
                    <a:gd name="T24" fmla="*/ 33 w 252"/>
                    <a:gd name="T25" fmla="*/ 4 h 151"/>
                    <a:gd name="T26" fmla="*/ 35 w 252"/>
                    <a:gd name="T27" fmla="*/ 3 h 151"/>
                    <a:gd name="T28" fmla="*/ 36 w 252"/>
                    <a:gd name="T29" fmla="*/ 3 h 151"/>
                    <a:gd name="T30" fmla="*/ 37 w 252"/>
                    <a:gd name="T31" fmla="*/ 3 h 151"/>
                    <a:gd name="T32" fmla="*/ 42 w 252"/>
                    <a:gd name="T33" fmla="*/ 3 h 151"/>
                    <a:gd name="T34" fmla="*/ 46 w 252"/>
                    <a:gd name="T35" fmla="*/ 3 h 151"/>
                    <a:gd name="T36" fmla="*/ 49 w 252"/>
                    <a:gd name="T37" fmla="*/ 3 h 151"/>
                    <a:gd name="T38" fmla="*/ 49 w 252"/>
                    <a:gd name="T39" fmla="*/ 15 h 151"/>
                    <a:gd name="T40" fmla="*/ 49 w 252"/>
                    <a:gd name="T41" fmla="*/ 27 h 151"/>
                    <a:gd name="T42" fmla="*/ 47 w 252"/>
                    <a:gd name="T43" fmla="*/ 27 h 151"/>
                    <a:gd name="T44" fmla="*/ 42 w 252"/>
                    <a:gd name="T45" fmla="*/ 27 h 151"/>
                    <a:gd name="T46" fmla="*/ 37 w 252"/>
                    <a:gd name="T47" fmla="*/ 27 h 151"/>
                    <a:gd name="T48" fmla="*/ 30 w 252"/>
                    <a:gd name="T49" fmla="*/ 27 h 151"/>
                    <a:gd name="T50" fmla="*/ 23 w 252"/>
                    <a:gd name="T51" fmla="*/ 27 h 151"/>
                    <a:gd name="T52" fmla="*/ 16 w 252"/>
                    <a:gd name="T53" fmla="*/ 27 h 151"/>
                    <a:gd name="T54" fmla="*/ 11 w 252"/>
                    <a:gd name="T55" fmla="*/ 27 h 151"/>
                    <a:gd name="T56" fmla="*/ 8 w 252"/>
                    <a:gd name="T57" fmla="*/ 27 h 151"/>
                    <a:gd name="T58" fmla="*/ 12 w 252"/>
                    <a:gd name="T59" fmla="*/ 23 h 151"/>
                    <a:gd name="T60" fmla="*/ 19 w 252"/>
                    <a:gd name="T61" fmla="*/ 15 h 151"/>
                    <a:gd name="T62" fmla="*/ 25 w 252"/>
                    <a:gd name="T63" fmla="*/ 9 h 151"/>
                    <a:gd name="T64" fmla="*/ 27 w 252"/>
                    <a:gd name="T65" fmla="*/ 6 h 1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52" h="151">
                      <a:moveTo>
                        <a:pt x="121" y="21"/>
                      </a:moveTo>
                      <a:lnTo>
                        <a:pt x="116" y="27"/>
                      </a:lnTo>
                      <a:lnTo>
                        <a:pt x="103" y="39"/>
                      </a:lnTo>
                      <a:lnTo>
                        <a:pt x="86" y="58"/>
                      </a:lnTo>
                      <a:lnTo>
                        <a:pt x="66" y="80"/>
                      </a:lnTo>
                      <a:lnTo>
                        <a:pt x="46" y="100"/>
                      </a:lnTo>
                      <a:lnTo>
                        <a:pt x="30" y="119"/>
                      </a:lnTo>
                      <a:lnTo>
                        <a:pt x="17" y="133"/>
                      </a:lnTo>
                      <a:lnTo>
                        <a:pt x="12" y="137"/>
                      </a:lnTo>
                      <a:lnTo>
                        <a:pt x="0" y="151"/>
                      </a:lnTo>
                      <a:lnTo>
                        <a:pt x="252" y="151"/>
                      </a:lnTo>
                      <a:lnTo>
                        <a:pt x="252" y="0"/>
                      </a:lnTo>
                      <a:lnTo>
                        <a:pt x="171" y="0"/>
                      </a:lnTo>
                      <a:lnTo>
                        <a:pt x="170" y="0"/>
                      </a:lnTo>
                      <a:lnTo>
                        <a:pt x="167" y="0"/>
                      </a:lnTo>
                      <a:lnTo>
                        <a:pt x="162" y="1"/>
                      </a:lnTo>
                      <a:lnTo>
                        <a:pt x="155" y="2"/>
                      </a:lnTo>
                      <a:lnTo>
                        <a:pt x="148" y="5"/>
                      </a:lnTo>
                      <a:lnTo>
                        <a:pt x="139" y="8"/>
                      </a:lnTo>
                      <a:lnTo>
                        <a:pt x="130" y="14"/>
                      </a:lnTo>
                      <a:lnTo>
                        <a:pt x="121" y="21"/>
                      </a:lnTo>
                      <a:close/>
                      <a:moveTo>
                        <a:pt x="131" y="32"/>
                      </a:moveTo>
                      <a:lnTo>
                        <a:pt x="139" y="27"/>
                      </a:lnTo>
                      <a:lnTo>
                        <a:pt x="146" y="22"/>
                      </a:lnTo>
                      <a:lnTo>
                        <a:pt x="153" y="20"/>
                      </a:lnTo>
                      <a:lnTo>
                        <a:pt x="159" y="17"/>
                      </a:lnTo>
                      <a:lnTo>
                        <a:pt x="163" y="16"/>
                      </a:lnTo>
                      <a:lnTo>
                        <a:pt x="168" y="16"/>
                      </a:lnTo>
                      <a:lnTo>
                        <a:pt x="170" y="16"/>
                      </a:lnTo>
                      <a:lnTo>
                        <a:pt x="171" y="16"/>
                      </a:lnTo>
                      <a:lnTo>
                        <a:pt x="174" y="16"/>
                      </a:lnTo>
                      <a:lnTo>
                        <a:pt x="179" y="16"/>
                      </a:lnTo>
                      <a:lnTo>
                        <a:pt x="189" y="16"/>
                      </a:lnTo>
                      <a:lnTo>
                        <a:pt x="199" y="16"/>
                      </a:lnTo>
                      <a:lnTo>
                        <a:pt x="209" y="16"/>
                      </a:lnTo>
                      <a:lnTo>
                        <a:pt x="221" y="16"/>
                      </a:lnTo>
                      <a:lnTo>
                        <a:pt x="229" y="16"/>
                      </a:lnTo>
                      <a:lnTo>
                        <a:pt x="236" y="16"/>
                      </a:lnTo>
                      <a:lnTo>
                        <a:pt x="236" y="38"/>
                      </a:lnTo>
                      <a:lnTo>
                        <a:pt x="236" y="75"/>
                      </a:lnTo>
                      <a:lnTo>
                        <a:pt x="236" y="113"/>
                      </a:lnTo>
                      <a:lnTo>
                        <a:pt x="236" y="135"/>
                      </a:lnTo>
                      <a:lnTo>
                        <a:pt x="231" y="135"/>
                      </a:lnTo>
                      <a:lnTo>
                        <a:pt x="224" y="135"/>
                      </a:lnTo>
                      <a:lnTo>
                        <a:pt x="215" y="135"/>
                      </a:lnTo>
                      <a:lnTo>
                        <a:pt x="204" y="135"/>
                      </a:lnTo>
                      <a:lnTo>
                        <a:pt x="190" y="135"/>
                      </a:lnTo>
                      <a:lnTo>
                        <a:pt x="175" y="135"/>
                      </a:lnTo>
                      <a:lnTo>
                        <a:pt x="159" y="135"/>
                      </a:lnTo>
                      <a:lnTo>
                        <a:pt x="143" y="135"/>
                      </a:lnTo>
                      <a:lnTo>
                        <a:pt x="125" y="135"/>
                      </a:lnTo>
                      <a:lnTo>
                        <a:pt x="109" y="135"/>
                      </a:lnTo>
                      <a:lnTo>
                        <a:pt x="93" y="135"/>
                      </a:lnTo>
                      <a:lnTo>
                        <a:pt x="78" y="135"/>
                      </a:lnTo>
                      <a:lnTo>
                        <a:pt x="65" y="135"/>
                      </a:lnTo>
                      <a:lnTo>
                        <a:pt x="53" y="135"/>
                      </a:lnTo>
                      <a:lnTo>
                        <a:pt x="43" y="135"/>
                      </a:lnTo>
                      <a:lnTo>
                        <a:pt x="37" y="135"/>
                      </a:lnTo>
                      <a:lnTo>
                        <a:pt x="46" y="125"/>
                      </a:lnTo>
                      <a:lnTo>
                        <a:pt x="60" y="110"/>
                      </a:lnTo>
                      <a:lnTo>
                        <a:pt x="75" y="93"/>
                      </a:lnTo>
                      <a:lnTo>
                        <a:pt x="91" y="76"/>
                      </a:lnTo>
                      <a:lnTo>
                        <a:pt x="107" y="59"/>
                      </a:lnTo>
                      <a:lnTo>
                        <a:pt x="119" y="45"/>
                      </a:lnTo>
                      <a:lnTo>
                        <a:pt x="128" y="36"/>
                      </a:lnTo>
                      <a:lnTo>
                        <a:pt x="13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203">
                  <a:extLst>
                    <a:ext uri="{FF2B5EF4-FFF2-40B4-BE49-F238E27FC236}">
                      <a16:creationId xmlns:a16="http://schemas.microsoft.com/office/drawing/2014/main" id="{C8CEF72B-8BA1-4318-8B3C-80BF17A3CC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28" y="1864"/>
                  <a:ext cx="197" cy="68"/>
                </a:xfrm>
                <a:custGeom>
                  <a:avLst/>
                  <a:gdLst>
                    <a:gd name="T0" fmla="*/ 82 w 432"/>
                    <a:gd name="T1" fmla="*/ 4 h 151"/>
                    <a:gd name="T2" fmla="*/ 80 w 432"/>
                    <a:gd name="T3" fmla="*/ 1 h 151"/>
                    <a:gd name="T4" fmla="*/ 78 w 432"/>
                    <a:gd name="T5" fmla="*/ 0 h 151"/>
                    <a:gd name="T6" fmla="*/ 76 w 432"/>
                    <a:gd name="T7" fmla="*/ 0 h 151"/>
                    <a:gd name="T8" fmla="*/ 2 w 432"/>
                    <a:gd name="T9" fmla="*/ 0 h 151"/>
                    <a:gd name="T10" fmla="*/ 0 w 432"/>
                    <a:gd name="T11" fmla="*/ 31 h 151"/>
                    <a:gd name="T12" fmla="*/ 83 w 432"/>
                    <a:gd name="T13" fmla="*/ 5 h 151"/>
                    <a:gd name="T14" fmla="*/ 3 w 432"/>
                    <a:gd name="T15" fmla="*/ 23 h 151"/>
                    <a:gd name="T16" fmla="*/ 3 w 432"/>
                    <a:gd name="T17" fmla="*/ 8 h 151"/>
                    <a:gd name="T18" fmla="*/ 5 w 432"/>
                    <a:gd name="T19" fmla="*/ 3 h 151"/>
                    <a:gd name="T20" fmla="*/ 11 w 432"/>
                    <a:gd name="T21" fmla="*/ 3 h 151"/>
                    <a:gd name="T22" fmla="*/ 21 w 432"/>
                    <a:gd name="T23" fmla="*/ 3 h 151"/>
                    <a:gd name="T24" fmla="*/ 32 w 432"/>
                    <a:gd name="T25" fmla="*/ 3 h 151"/>
                    <a:gd name="T26" fmla="*/ 43 w 432"/>
                    <a:gd name="T27" fmla="*/ 27 h 151"/>
                    <a:gd name="T28" fmla="*/ 36 w 432"/>
                    <a:gd name="T29" fmla="*/ 27 h 151"/>
                    <a:gd name="T30" fmla="*/ 29 w 432"/>
                    <a:gd name="T31" fmla="*/ 27 h 151"/>
                    <a:gd name="T32" fmla="*/ 22 w 432"/>
                    <a:gd name="T33" fmla="*/ 27 h 151"/>
                    <a:gd name="T34" fmla="*/ 16 w 432"/>
                    <a:gd name="T35" fmla="*/ 27 h 151"/>
                    <a:gd name="T36" fmla="*/ 11 w 432"/>
                    <a:gd name="T37" fmla="*/ 27 h 151"/>
                    <a:gd name="T38" fmla="*/ 7 w 432"/>
                    <a:gd name="T39" fmla="*/ 27 h 151"/>
                    <a:gd name="T40" fmla="*/ 5 w 432"/>
                    <a:gd name="T41" fmla="*/ 27 h 151"/>
                    <a:gd name="T42" fmla="*/ 3 w 432"/>
                    <a:gd name="T43" fmla="*/ 27 h 151"/>
                    <a:gd name="T44" fmla="*/ 50 w 432"/>
                    <a:gd name="T45" fmla="*/ 3 h 151"/>
                    <a:gd name="T46" fmla="*/ 61 w 432"/>
                    <a:gd name="T47" fmla="*/ 3 h 151"/>
                    <a:gd name="T48" fmla="*/ 70 w 432"/>
                    <a:gd name="T49" fmla="*/ 3 h 151"/>
                    <a:gd name="T50" fmla="*/ 74 w 432"/>
                    <a:gd name="T51" fmla="*/ 3 h 151"/>
                    <a:gd name="T52" fmla="*/ 76 w 432"/>
                    <a:gd name="T53" fmla="*/ 3 h 151"/>
                    <a:gd name="T54" fmla="*/ 79 w 432"/>
                    <a:gd name="T55" fmla="*/ 5 h 151"/>
                    <a:gd name="T56" fmla="*/ 81 w 432"/>
                    <a:gd name="T57" fmla="*/ 9 h 151"/>
                    <a:gd name="T58" fmla="*/ 84 w 432"/>
                    <a:gd name="T59" fmla="*/ 22 h 151"/>
                    <a:gd name="T60" fmla="*/ 84 w 432"/>
                    <a:gd name="T61" fmla="*/ 27 h 151"/>
                    <a:gd name="T62" fmla="*/ 78 w 432"/>
                    <a:gd name="T63" fmla="*/ 27 h 151"/>
                    <a:gd name="T64" fmla="*/ 67 w 432"/>
                    <a:gd name="T65" fmla="*/ 27 h 151"/>
                    <a:gd name="T66" fmla="*/ 55 w 432"/>
                    <a:gd name="T67" fmla="*/ 27 h 151"/>
                    <a:gd name="T68" fmla="*/ 44 w 432"/>
                    <a:gd name="T69" fmla="*/ 3 h 15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32" h="151">
                      <a:moveTo>
                        <a:pt x="400" y="25"/>
                      </a:moveTo>
                      <a:lnTo>
                        <a:pt x="395" y="17"/>
                      </a:lnTo>
                      <a:lnTo>
                        <a:pt x="390" y="10"/>
                      </a:lnTo>
                      <a:lnTo>
                        <a:pt x="385" y="6"/>
                      </a:lnTo>
                      <a:lnTo>
                        <a:pt x="378" y="4"/>
                      </a:lnTo>
                      <a:lnTo>
                        <a:pt x="372" y="1"/>
                      </a:lnTo>
                      <a:lnTo>
                        <a:pt x="367" y="0"/>
                      </a:lnTo>
                      <a:lnTo>
                        <a:pt x="364" y="0"/>
                      </a:lnTo>
                      <a:lnTo>
                        <a:pt x="363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1"/>
                      </a:lnTo>
                      <a:lnTo>
                        <a:pt x="432" y="151"/>
                      </a:lnTo>
                      <a:lnTo>
                        <a:pt x="400" y="25"/>
                      </a:lnTo>
                      <a:close/>
                      <a:moveTo>
                        <a:pt x="15" y="135"/>
                      </a:moveTo>
                      <a:lnTo>
                        <a:pt x="15" y="113"/>
                      </a:lnTo>
                      <a:lnTo>
                        <a:pt x="15" y="75"/>
                      </a:lnTo>
                      <a:lnTo>
                        <a:pt x="15" y="38"/>
                      </a:lnTo>
                      <a:lnTo>
                        <a:pt x="15" y="16"/>
                      </a:lnTo>
                      <a:lnTo>
                        <a:pt x="22" y="16"/>
                      </a:lnTo>
                      <a:lnTo>
                        <a:pt x="33" y="16"/>
                      </a:lnTo>
                      <a:lnTo>
                        <a:pt x="52" y="16"/>
                      </a:lnTo>
                      <a:lnTo>
                        <a:pt x="73" y="16"/>
                      </a:lnTo>
                      <a:lnTo>
                        <a:pt x="99" y="16"/>
                      </a:lnTo>
                      <a:lnTo>
                        <a:pt x="126" y="16"/>
                      </a:lnTo>
                      <a:lnTo>
                        <a:pt x="156" y="16"/>
                      </a:lnTo>
                      <a:lnTo>
                        <a:pt x="186" y="16"/>
                      </a:lnTo>
                      <a:lnTo>
                        <a:pt x="206" y="135"/>
                      </a:lnTo>
                      <a:lnTo>
                        <a:pt x="189" y="135"/>
                      </a:lnTo>
                      <a:lnTo>
                        <a:pt x="171" y="135"/>
                      </a:lnTo>
                      <a:lnTo>
                        <a:pt x="155" y="135"/>
                      </a:lnTo>
                      <a:lnTo>
                        <a:pt x="138" y="135"/>
                      </a:lnTo>
                      <a:lnTo>
                        <a:pt x="122" y="135"/>
                      </a:lnTo>
                      <a:lnTo>
                        <a:pt x="107" y="135"/>
                      </a:lnTo>
                      <a:lnTo>
                        <a:pt x="93" y="135"/>
                      </a:lnTo>
                      <a:lnTo>
                        <a:pt x="79" y="135"/>
                      </a:lnTo>
                      <a:lnTo>
                        <a:pt x="67" y="135"/>
                      </a:lnTo>
                      <a:lnTo>
                        <a:pt x="55" y="135"/>
                      </a:lnTo>
                      <a:lnTo>
                        <a:pt x="44" y="135"/>
                      </a:lnTo>
                      <a:lnTo>
                        <a:pt x="35" y="135"/>
                      </a:lnTo>
                      <a:lnTo>
                        <a:pt x="27" y="135"/>
                      </a:lnTo>
                      <a:lnTo>
                        <a:pt x="22" y="135"/>
                      </a:lnTo>
                      <a:lnTo>
                        <a:pt x="17" y="135"/>
                      </a:lnTo>
                      <a:lnTo>
                        <a:pt x="15" y="135"/>
                      </a:lnTo>
                      <a:close/>
                      <a:moveTo>
                        <a:pt x="211" y="16"/>
                      </a:moveTo>
                      <a:lnTo>
                        <a:pt x="239" y="16"/>
                      </a:lnTo>
                      <a:lnTo>
                        <a:pt x="268" y="16"/>
                      </a:lnTo>
                      <a:lnTo>
                        <a:pt x="294" y="16"/>
                      </a:lnTo>
                      <a:lnTo>
                        <a:pt x="315" y="16"/>
                      </a:lnTo>
                      <a:lnTo>
                        <a:pt x="335" y="16"/>
                      </a:lnTo>
                      <a:lnTo>
                        <a:pt x="349" y="16"/>
                      </a:lnTo>
                      <a:lnTo>
                        <a:pt x="358" y="16"/>
                      </a:lnTo>
                      <a:lnTo>
                        <a:pt x="362" y="16"/>
                      </a:lnTo>
                      <a:lnTo>
                        <a:pt x="365" y="16"/>
                      </a:lnTo>
                      <a:lnTo>
                        <a:pt x="372" y="17"/>
                      </a:lnTo>
                      <a:lnTo>
                        <a:pt x="379" y="22"/>
                      </a:lnTo>
                      <a:lnTo>
                        <a:pt x="385" y="30"/>
                      </a:lnTo>
                      <a:lnTo>
                        <a:pt x="388" y="43"/>
                      </a:lnTo>
                      <a:lnTo>
                        <a:pt x="395" y="72"/>
                      </a:lnTo>
                      <a:lnTo>
                        <a:pt x="404" y="107"/>
                      </a:lnTo>
                      <a:lnTo>
                        <a:pt x="411" y="135"/>
                      </a:lnTo>
                      <a:lnTo>
                        <a:pt x="404" y="135"/>
                      </a:lnTo>
                      <a:lnTo>
                        <a:pt x="391" y="135"/>
                      </a:lnTo>
                      <a:lnTo>
                        <a:pt x="374" y="135"/>
                      </a:lnTo>
                      <a:lnTo>
                        <a:pt x="351" y="135"/>
                      </a:lnTo>
                      <a:lnTo>
                        <a:pt x="325" y="135"/>
                      </a:lnTo>
                      <a:lnTo>
                        <a:pt x="295" y="135"/>
                      </a:lnTo>
                      <a:lnTo>
                        <a:pt x="264" y="135"/>
                      </a:lnTo>
                      <a:lnTo>
                        <a:pt x="230" y="135"/>
                      </a:lnTo>
                      <a:lnTo>
                        <a:pt x="21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204">
                  <a:extLst>
                    <a:ext uri="{FF2B5EF4-FFF2-40B4-BE49-F238E27FC236}">
                      <a16:creationId xmlns:a16="http://schemas.microsoft.com/office/drawing/2014/main" id="{553C63A7-062E-4381-AB15-89237D44AA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5" y="2039"/>
                  <a:ext cx="42" cy="38"/>
                </a:xfrm>
                <a:custGeom>
                  <a:avLst/>
                  <a:gdLst>
                    <a:gd name="T0" fmla="*/ 17 w 91"/>
                    <a:gd name="T1" fmla="*/ 1 h 84"/>
                    <a:gd name="T2" fmla="*/ 17 w 91"/>
                    <a:gd name="T3" fmla="*/ 0 h 84"/>
                    <a:gd name="T4" fmla="*/ 17 w 91"/>
                    <a:gd name="T5" fmla="*/ 0 h 84"/>
                    <a:gd name="T6" fmla="*/ 17 w 91"/>
                    <a:gd name="T7" fmla="*/ 0 h 84"/>
                    <a:gd name="T8" fmla="*/ 17 w 91"/>
                    <a:gd name="T9" fmla="*/ 0 h 84"/>
                    <a:gd name="T10" fmla="*/ 18 w 91"/>
                    <a:gd name="T11" fmla="*/ 3 h 84"/>
                    <a:gd name="T12" fmla="*/ 18 w 91"/>
                    <a:gd name="T13" fmla="*/ 7 h 84"/>
                    <a:gd name="T14" fmla="*/ 17 w 91"/>
                    <a:gd name="T15" fmla="*/ 10 h 84"/>
                    <a:gd name="T16" fmla="*/ 14 w 91"/>
                    <a:gd name="T17" fmla="*/ 13 h 84"/>
                    <a:gd name="T18" fmla="*/ 12 w 91"/>
                    <a:gd name="T19" fmla="*/ 14 h 84"/>
                    <a:gd name="T20" fmla="*/ 11 w 91"/>
                    <a:gd name="T21" fmla="*/ 15 h 84"/>
                    <a:gd name="T22" fmla="*/ 8 w 91"/>
                    <a:gd name="T23" fmla="*/ 15 h 84"/>
                    <a:gd name="T24" fmla="*/ 7 w 91"/>
                    <a:gd name="T25" fmla="*/ 15 h 84"/>
                    <a:gd name="T26" fmla="*/ 5 w 91"/>
                    <a:gd name="T27" fmla="*/ 15 h 84"/>
                    <a:gd name="T28" fmla="*/ 3 w 91"/>
                    <a:gd name="T29" fmla="*/ 14 h 84"/>
                    <a:gd name="T30" fmla="*/ 1 w 91"/>
                    <a:gd name="T31" fmla="*/ 14 h 84"/>
                    <a:gd name="T32" fmla="*/ 0 w 91"/>
                    <a:gd name="T33" fmla="*/ 12 h 84"/>
                    <a:gd name="T34" fmla="*/ 0 w 91"/>
                    <a:gd name="T35" fmla="*/ 13 h 84"/>
                    <a:gd name="T36" fmla="*/ 0 w 91"/>
                    <a:gd name="T37" fmla="*/ 13 h 84"/>
                    <a:gd name="T38" fmla="*/ 0 w 91"/>
                    <a:gd name="T39" fmla="*/ 13 h 84"/>
                    <a:gd name="T40" fmla="*/ 0 w 91"/>
                    <a:gd name="T41" fmla="*/ 14 h 84"/>
                    <a:gd name="T42" fmla="*/ 2 w 91"/>
                    <a:gd name="T43" fmla="*/ 15 h 84"/>
                    <a:gd name="T44" fmla="*/ 4 w 91"/>
                    <a:gd name="T45" fmla="*/ 16 h 84"/>
                    <a:gd name="T46" fmla="*/ 6 w 91"/>
                    <a:gd name="T47" fmla="*/ 17 h 84"/>
                    <a:gd name="T48" fmla="*/ 8 w 91"/>
                    <a:gd name="T49" fmla="*/ 17 h 84"/>
                    <a:gd name="T50" fmla="*/ 10 w 91"/>
                    <a:gd name="T51" fmla="*/ 17 h 84"/>
                    <a:gd name="T52" fmla="*/ 12 w 91"/>
                    <a:gd name="T53" fmla="*/ 17 h 84"/>
                    <a:gd name="T54" fmla="*/ 14 w 91"/>
                    <a:gd name="T55" fmla="*/ 16 h 84"/>
                    <a:gd name="T56" fmla="*/ 15 w 91"/>
                    <a:gd name="T57" fmla="*/ 15 h 84"/>
                    <a:gd name="T58" fmla="*/ 18 w 91"/>
                    <a:gd name="T59" fmla="*/ 12 h 84"/>
                    <a:gd name="T60" fmla="*/ 19 w 91"/>
                    <a:gd name="T61" fmla="*/ 9 h 84"/>
                    <a:gd name="T62" fmla="*/ 19 w 91"/>
                    <a:gd name="T63" fmla="*/ 5 h 84"/>
                    <a:gd name="T64" fmla="*/ 17 w 91"/>
                    <a:gd name="T65" fmla="*/ 1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91" h="84">
                      <a:moveTo>
                        <a:pt x="81" y="5"/>
                      </a:moveTo>
                      <a:lnTo>
                        <a:pt x="80" y="3"/>
                      </a:lnTo>
                      <a:lnTo>
                        <a:pt x="79" y="2"/>
                      </a:lnTo>
                      <a:lnTo>
                        <a:pt x="78" y="1"/>
                      </a:lnTo>
                      <a:lnTo>
                        <a:pt x="77" y="0"/>
                      </a:lnTo>
                      <a:lnTo>
                        <a:pt x="83" y="16"/>
                      </a:lnTo>
                      <a:lnTo>
                        <a:pt x="84" y="33"/>
                      </a:lnTo>
                      <a:lnTo>
                        <a:pt x="77" y="51"/>
                      </a:lnTo>
                      <a:lnTo>
                        <a:pt x="65" y="64"/>
                      </a:lnTo>
                      <a:lnTo>
                        <a:pt x="57" y="69"/>
                      </a:lnTo>
                      <a:lnTo>
                        <a:pt x="49" y="72"/>
                      </a:lnTo>
                      <a:lnTo>
                        <a:pt x="40" y="74"/>
                      </a:lnTo>
                      <a:lnTo>
                        <a:pt x="32" y="74"/>
                      </a:lnTo>
                      <a:lnTo>
                        <a:pt x="23" y="72"/>
                      </a:lnTo>
                      <a:lnTo>
                        <a:pt x="15" y="70"/>
                      </a:lnTo>
                      <a:lnTo>
                        <a:pt x="7" y="66"/>
                      </a:lnTo>
                      <a:lnTo>
                        <a:pt x="0" y="60"/>
                      </a:lnTo>
                      <a:lnTo>
                        <a:pt x="1" y="61"/>
                      </a:lnTo>
                      <a:lnTo>
                        <a:pt x="2" y="62"/>
                      </a:lnTo>
                      <a:lnTo>
                        <a:pt x="2" y="64"/>
                      </a:lnTo>
                      <a:lnTo>
                        <a:pt x="3" y="66"/>
                      </a:lnTo>
                      <a:lnTo>
                        <a:pt x="10" y="72"/>
                      </a:lnTo>
                      <a:lnTo>
                        <a:pt x="18" y="78"/>
                      </a:lnTo>
                      <a:lnTo>
                        <a:pt x="27" y="82"/>
                      </a:lnTo>
                      <a:lnTo>
                        <a:pt x="37" y="84"/>
                      </a:lnTo>
                      <a:lnTo>
                        <a:pt x="46" y="84"/>
                      </a:lnTo>
                      <a:lnTo>
                        <a:pt x="55" y="83"/>
                      </a:lnTo>
                      <a:lnTo>
                        <a:pt x="64" y="79"/>
                      </a:lnTo>
                      <a:lnTo>
                        <a:pt x="72" y="74"/>
                      </a:lnTo>
                      <a:lnTo>
                        <a:pt x="85" y="59"/>
                      </a:lnTo>
                      <a:lnTo>
                        <a:pt x="91" y="41"/>
                      </a:lnTo>
                      <a:lnTo>
                        <a:pt x="90" y="22"/>
                      </a:lnTo>
                      <a:lnTo>
                        <a:pt x="81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205">
                  <a:extLst>
                    <a:ext uri="{FF2B5EF4-FFF2-40B4-BE49-F238E27FC236}">
                      <a16:creationId xmlns:a16="http://schemas.microsoft.com/office/drawing/2014/main" id="{50D0A81B-B40A-4001-8921-01DFB0F3A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0" y="2066"/>
                  <a:ext cx="3" cy="2"/>
                </a:xfrm>
                <a:custGeom>
                  <a:avLst/>
                  <a:gdLst>
                    <a:gd name="T0" fmla="*/ 0 w 9"/>
                    <a:gd name="T1" fmla="*/ 1 h 4"/>
                    <a:gd name="T2" fmla="*/ 1 w 9"/>
                    <a:gd name="T3" fmla="*/ 1 h 4"/>
                    <a:gd name="T4" fmla="*/ 1 w 9"/>
                    <a:gd name="T5" fmla="*/ 1 h 4"/>
                    <a:gd name="T6" fmla="*/ 1 w 9"/>
                    <a:gd name="T7" fmla="*/ 1 h 4"/>
                    <a:gd name="T8" fmla="*/ 0 w 9"/>
                    <a:gd name="T9" fmla="*/ 1 h 4"/>
                    <a:gd name="T10" fmla="*/ 0 w 9"/>
                    <a:gd name="T11" fmla="*/ 0 h 4"/>
                    <a:gd name="T12" fmla="*/ 0 w 9"/>
                    <a:gd name="T13" fmla="*/ 1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206">
                  <a:extLst>
                    <a:ext uri="{FF2B5EF4-FFF2-40B4-BE49-F238E27FC236}">
                      <a16:creationId xmlns:a16="http://schemas.microsoft.com/office/drawing/2014/main" id="{CE532FD9-8FA3-46AC-B557-81F4D44E9E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6" y="2068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  <a:gd name="T10" fmla="*/ 0 w 2"/>
                    <a:gd name="T11" fmla="*/ 1 h 1"/>
                    <a:gd name="T12" fmla="*/ 2 w 2"/>
                    <a:gd name="T13" fmla="*/ 1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207">
                  <a:extLst>
                    <a:ext uri="{FF2B5EF4-FFF2-40B4-BE49-F238E27FC236}">
                      <a16:creationId xmlns:a16="http://schemas.microsoft.com/office/drawing/2014/main" id="{5A15EE38-2A63-44C6-A394-D741F064D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3" y="2046"/>
                  <a:ext cx="36" cy="16"/>
                </a:xfrm>
                <a:custGeom>
                  <a:avLst/>
                  <a:gdLst>
                    <a:gd name="T0" fmla="*/ 4 w 78"/>
                    <a:gd name="T1" fmla="*/ 5 h 33"/>
                    <a:gd name="T2" fmla="*/ 5 w 78"/>
                    <a:gd name="T3" fmla="*/ 5 h 33"/>
                    <a:gd name="T4" fmla="*/ 6 w 78"/>
                    <a:gd name="T5" fmla="*/ 5 h 33"/>
                    <a:gd name="T6" fmla="*/ 7 w 78"/>
                    <a:gd name="T7" fmla="*/ 6 h 33"/>
                    <a:gd name="T8" fmla="*/ 9 w 78"/>
                    <a:gd name="T9" fmla="*/ 6 h 33"/>
                    <a:gd name="T10" fmla="*/ 11 w 78"/>
                    <a:gd name="T11" fmla="*/ 7 h 33"/>
                    <a:gd name="T12" fmla="*/ 12 w 78"/>
                    <a:gd name="T13" fmla="*/ 7 h 33"/>
                    <a:gd name="T14" fmla="*/ 14 w 78"/>
                    <a:gd name="T15" fmla="*/ 7 h 33"/>
                    <a:gd name="T16" fmla="*/ 16 w 78"/>
                    <a:gd name="T17" fmla="*/ 8 h 33"/>
                    <a:gd name="T18" fmla="*/ 16 w 78"/>
                    <a:gd name="T19" fmla="*/ 7 h 33"/>
                    <a:gd name="T20" fmla="*/ 16 w 78"/>
                    <a:gd name="T21" fmla="*/ 6 h 33"/>
                    <a:gd name="T22" fmla="*/ 16 w 78"/>
                    <a:gd name="T23" fmla="*/ 6 h 33"/>
                    <a:gd name="T24" fmla="*/ 16 w 78"/>
                    <a:gd name="T25" fmla="*/ 5 h 33"/>
                    <a:gd name="T26" fmla="*/ 16 w 78"/>
                    <a:gd name="T27" fmla="*/ 3 h 33"/>
                    <a:gd name="T28" fmla="*/ 17 w 78"/>
                    <a:gd name="T29" fmla="*/ 2 h 33"/>
                    <a:gd name="T30" fmla="*/ 17 w 78"/>
                    <a:gd name="T31" fmla="*/ 1 h 33"/>
                    <a:gd name="T32" fmla="*/ 17 w 78"/>
                    <a:gd name="T33" fmla="*/ 0 h 33"/>
                    <a:gd name="T34" fmla="*/ 0 w 78"/>
                    <a:gd name="T35" fmla="*/ 0 h 33"/>
                    <a:gd name="T36" fmla="*/ 0 w 78"/>
                    <a:gd name="T37" fmla="*/ 2 h 33"/>
                    <a:gd name="T38" fmla="*/ 2 w 78"/>
                    <a:gd name="T39" fmla="*/ 4 h 33"/>
                    <a:gd name="T40" fmla="*/ 4 w 78"/>
                    <a:gd name="T41" fmla="*/ 5 h 33"/>
                    <a:gd name="T42" fmla="*/ 4 w 78"/>
                    <a:gd name="T43" fmla="*/ 5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78" h="33">
                      <a:moveTo>
                        <a:pt x="20" y="22"/>
                      </a:moveTo>
                      <a:lnTo>
                        <a:pt x="23" y="23"/>
                      </a:lnTo>
                      <a:lnTo>
                        <a:pt x="26" y="23"/>
                      </a:lnTo>
                      <a:lnTo>
                        <a:pt x="33" y="25"/>
                      </a:lnTo>
                      <a:lnTo>
                        <a:pt x="41" y="26"/>
                      </a:lnTo>
                      <a:lnTo>
                        <a:pt x="49" y="28"/>
                      </a:lnTo>
                      <a:lnTo>
                        <a:pt x="58" y="30"/>
                      </a:lnTo>
                      <a:lnTo>
                        <a:pt x="68" y="31"/>
                      </a:lnTo>
                      <a:lnTo>
                        <a:pt x="76" y="33"/>
                      </a:lnTo>
                      <a:lnTo>
                        <a:pt x="76" y="30"/>
                      </a:lnTo>
                      <a:lnTo>
                        <a:pt x="76" y="26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6" y="15"/>
                      </a:lnTo>
                      <a:lnTo>
                        <a:pt x="77" y="10"/>
                      </a:lnTo>
                      <a:lnTo>
                        <a:pt x="77" y="5"/>
                      </a:lnTo>
                      <a:lnTo>
                        <a:pt x="78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10" y="17"/>
                      </a:lnTo>
                      <a:lnTo>
                        <a:pt x="17" y="21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208">
                  <a:extLst>
                    <a:ext uri="{FF2B5EF4-FFF2-40B4-BE49-F238E27FC236}">
                      <a16:creationId xmlns:a16="http://schemas.microsoft.com/office/drawing/2014/main" id="{15DE1537-A49C-408B-997B-BE5E7DB63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0" y="2046"/>
                  <a:ext cx="160" cy="20"/>
                </a:xfrm>
                <a:custGeom>
                  <a:avLst/>
                  <a:gdLst>
                    <a:gd name="T0" fmla="*/ 0 w 349"/>
                    <a:gd name="T1" fmla="*/ 10 h 41"/>
                    <a:gd name="T2" fmla="*/ 73 w 349"/>
                    <a:gd name="T3" fmla="*/ 10 h 41"/>
                    <a:gd name="T4" fmla="*/ 73 w 349"/>
                    <a:gd name="T5" fmla="*/ 9 h 41"/>
                    <a:gd name="T6" fmla="*/ 73 w 349"/>
                    <a:gd name="T7" fmla="*/ 7 h 41"/>
                    <a:gd name="T8" fmla="*/ 73 w 349"/>
                    <a:gd name="T9" fmla="*/ 6 h 41"/>
                    <a:gd name="T10" fmla="*/ 73 w 349"/>
                    <a:gd name="T11" fmla="*/ 5 h 41"/>
                    <a:gd name="T12" fmla="*/ 73 w 349"/>
                    <a:gd name="T13" fmla="*/ 3 h 41"/>
                    <a:gd name="T14" fmla="*/ 73 w 349"/>
                    <a:gd name="T15" fmla="*/ 2 h 41"/>
                    <a:gd name="T16" fmla="*/ 73 w 349"/>
                    <a:gd name="T17" fmla="*/ 1 h 41"/>
                    <a:gd name="T18" fmla="*/ 73 w 349"/>
                    <a:gd name="T19" fmla="*/ 0 h 41"/>
                    <a:gd name="T20" fmla="*/ 0 w 349"/>
                    <a:gd name="T21" fmla="*/ 0 h 41"/>
                    <a:gd name="T22" fmla="*/ 0 w 349"/>
                    <a:gd name="T23" fmla="*/ 1 h 41"/>
                    <a:gd name="T24" fmla="*/ 0 w 349"/>
                    <a:gd name="T25" fmla="*/ 2 h 41"/>
                    <a:gd name="T26" fmla="*/ 0 w 349"/>
                    <a:gd name="T27" fmla="*/ 3 h 41"/>
                    <a:gd name="T28" fmla="*/ 0 w 349"/>
                    <a:gd name="T29" fmla="*/ 5 h 41"/>
                    <a:gd name="T30" fmla="*/ 0 w 349"/>
                    <a:gd name="T31" fmla="*/ 6 h 41"/>
                    <a:gd name="T32" fmla="*/ 0 w 349"/>
                    <a:gd name="T33" fmla="*/ 7 h 41"/>
                    <a:gd name="T34" fmla="*/ 0 w 349"/>
                    <a:gd name="T35" fmla="*/ 9 h 41"/>
                    <a:gd name="T36" fmla="*/ 0 w 349"/>
                    <a:gd name="T37" fmla="*/ 10 h 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9" h="41">
                      <a:moveTo>
                        <a:pt x="1" y="41"/>
                      </a:moveTo>
                      <a:lnTo>
                        <a:pt x="348" y="41"/>
                      </a:lnTo>
                      <a:lnTo>
                        <a:pt x="347" y="36"/>
                      </a:lnTo>
                      <a:lnTo>
                        <a:pt x="347" y="31"/>
                      </a:lnTo>
                      <a:lnTo>
                        <a:pt x="347" y="25"/>
                      </a:lnTo>
                      <a:lnTo>
                        <a:pt x="347" y="21"/>
                      </a:lnTo>
                      <a:lnTo>
                        <a:pt x="347" y="15"/>
                      </a:lnTo>
                      <a:lnTo>
                        <a:pt x="348" y="10"/>
                      </a:lnTo>
                      <a:lnTo>
                        <a:pt x="348" y="5"/>
                      </a:lnTo>
                      <a:lnTo>
                        <a:pt x="349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2" y="36"/>
                      </a:lnTo>
                      <a:lnTo>
                        <a:pt x="1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209">
                  <a:extLst>
                    <a:ext uri="{FF2B5EF4-FFF2-40B4-BE49-F238E27FC236}">
                      <a16:creationId xmlns:a16="http://schemas.microsoft.com/office/drawing/2014/main" id="{1F8735A1-3C60-46B2-BD44-0765397843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0" y="2046"/>
                  <a:ext cx="45" cy="14"/>
                </a:xfrm>
                <a:custGeom>
                  <a:avLst/>
                  <a:gdLst>
                    <a:gd name="T0" fmla="*/ 0 w 98"/>
                    <a:gd name="T1" fmla="*/ 6 h 31"/>
                    <a:gd name="T2" fmla="*/ 3 w 98"/>
                    <a:gd name="T3" fmla="*/ 6 h 31"/>
                    <a:gd name="T4" fmla="*/ 6 w 98"/>
                    <a:gd name="T5" fmla="*/ 6 h 31"/>
                    <a:gd name="T6" fmla="*/ 9 w 98"/>
                    <a:gd name="T7" fmla="*/ 5 h 31"/>
                    <a:gd name="T8" fmla="*/ 12 w 98"/>
                    <a:gd name="T9" fmla="*/ 5 h 31"/>
                    <a:gd name="T10" fmla="*/ 15 w 98"/>
                    <a:gd name="T11" fmla="*/ 4 h 31"/>
                    <a:gd name="T12" fmla="*/ 17 w 98"/>
                    <a:gd name="T13" fmla="*/ 4 h 31"/>
                    <a:gd name="T14" fmla="*/ 18 w 98"/>
                    <a:gd name="T15" fmla="*/ 4 h 31"/>
                    <a:gd name="T16" fmla="*/ 19 w 98"/>
                    <a:gd name="T17" fmla="*/ 4 h 31"/>
                    <a:gd name="T18" fmla="*/ 19 w 98"/>
                    <a:gd name="T19" fmla="*/ 4 h 31"/>
                    <a:gd name="T20" fmla="*/ 20 w 98"/>
                    <a:gd name="T21" fmla="*/ 3 h 31"/>
                    <a:gd name="T22" fmla="*/ 21 w 98"/>
                    <a:gd name="T23" fmla="*/ 2 h 31"/>
                    <a:gd name="T24" fmla="*/ 21 w 98"/>
                    <a:gd name="T25" fmla="*/ 1 h 31"/>
                    <a:gd name="T26" fmla="*/ 21 w 98"/>
                    <a:gd name="T27" fmla="*/ 1 h 31"/>
                    <a:gd name="T28" fmla="*/ 21 w 98"/>
                    <a:gd name="T29" fmla="*/ 1 h 31"/>
                    <a:gd name="T30" fmla="*/ 21 w 98"/>
                    <a:gd name="T31" fmla="*/ 0 h 31"/>
                    <a:gd name="T32" fmla="*/ 21 w 98"/>
                    <a:gd name="T33" fmla="*/ 0 h 31"/>
                    <a:gd name="T34" fmla="*/ 0 w 98"/>
                    <a:gd name="T35" fmla="*/ 0 h 31"/>
                    <a:gd name="T36" fmla="*/ 0 w 98"/>
                    <a:gd name="T37" fmla="*/ 1 h 31"/>
                    <a:gd name="T38" fmla="*/ 0 w 98"/>
                    <a:gd name="T39" fmla="*/ 2 h 31"/>
                    <a:gd name="T40" fmla="*/ 0 w 98"/>
                    <a:gd name="T41" fmla="*/ 3 h 31"/>
                    <a:gd name="T42" fmla="*/ 0 w 98"/>
                    <a:gd name="T43" fmla="*/ 4 h 31"/>
                    <a:gd name="T44" fmla="*/ 0 w 98"/>
                    <a:gd name="T45" fmla="*/ 5 h 31"/>
                    <a:gd name="T46" fmla="*/ 0 w 98"/>
                    <a:gd name="T47" fmla="*/ 5 h 31"/>
                    <a:gd name="T48" fmla="*/ 0 w 98"/>
                    <a:gd name="T49" fmla="*/ 6 h 31"/>
                    <a:gd name="T50" fmla="*/ 0 w 98"/>
                    <a:gd name="T51" fmla="*/ 6 h 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98" h="31">
                      <a:moveTo>
                        <a:pt x="3" y="31"/>
                      </a:moveTo>
                      <a:lnTo>
                        <a:pt x="15" y="29"/>
                      </a:lnTo>
                      <a:lnTo>
                        <a:pt x="29" y="28"/>
                      </a:lnTo>
                      <a:lnTo>
                        <a:pt x="44" y="25"/>
                      </a:lnTo>
                      <a:lnTo>
                        <a:pt x="58" y="23"/>
                      </a:lnTo>
                      <a:lnTo>
                        <a:pt x="71" y="21"/>
                      </a:lnTo>
                      <a:lnTo>
                        <a:pt x="81" y="19"/>
                      </a:lnTo>
                      <a:lnTo>
                        <a:pt x="88" y="18"/>
                      </a:lnTo>
                      <a:lnTo>
                        <a:pt x="90" y="18"/>
                      </a:lnTo>
                      <a:lnTo>
                        <a:pt x="92" y="17"/>
                      </a:lnTo>
                      <a:lnTo>
                        <a:pt x="96" y="15"/>
                      </a:lnTo>
                      <a:lnTo>
                        <a:pt x="97" y="11"/>
                      </a:lnTo>
                      <a:lnTo>
                        <a:pt x="98" y="6"/>
                      </a:lnTo>
                      <a:lnTo>
                        <a:pt x="98" y="5"/>
                      </a:lnTo>
                      <a:lnTo>
                        <a:pt x="98" y="2"/>
                      </a:lnTo>
                      <a:lnTo>
                        <a:pt x="98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3" y="15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3" y="29"/>
                      </a:lnTo>
                      <a:lnTo>
                        <a:pt x="3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210">
                  <a:extLst>
                    <a:ext uri="{FF2B5EF4-FFF2-40B4-BE49-F238E27FC236}">
                      <a16:creationId xmlns:a16="http://schemas.microsoft.com/office/drawing/2014/main" id="{625A1A7B-87E7-4A2A-83BE-6F1DDA7BB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7" y="1871"/>
                  <a:ext cx="15" cy="54"/>
                </a:xfrm>
                <a:custGeom>
                  <a:avLst/>
                  <a:gdLst>
                    <a:gd name="T0" fmla="*/ 3 w 36"/>
                    <a:gd name="T1" fmla="*/ 0 h 119"/>
                    <a:gd name="T2" fmla="*/ 2 w 36"/>
                    <a:gd name="T3" fmla="*/ 0 h 119"/>
                    <a:gd name="T4" fmla="*/ 1 w 36"/>
                    <a:gd name="T5" fmla="*/ 0 h 119"/>
                    <a:gd name="T6" fmla="*/ 1 w 36"/>
                    <a:gd name="T7" fmla="*/ 0 h 119"/>
                    <a:gd name="T8" fmla="*/ 0 w 36"/>
                    <a:gd name="T9" fmla="*/ 0 h 119"/>
                    <a:gd name="T10" fmla="*/ 4 w 36"/>
                    <a:gd name="T11" fmla="*/ 25 h 119"/>
                    <a:gd name="T12" fmla="*/ 5 w 36"/>
                    <a:gd name="T13" fmla="*/ 25 h 119"/>
                    <a:gd name="T14" fmla="*/ 5 w 36"/>
                    <a:gd name="T15" fmla="*/ 25 h 119"/>
                    <a:gd name="T16" fmla="*/ 6 w 36"/>
                    <a:gd name="T17" fmla="*/ 25 h 119"/>
                    <a:gd name="T18" fmla="*/ 6 w 36"/>
                    <a:gd name="T19" fmla="*/ 25 h 119"/>
                    <a:gd name="T20" fmla="*/ 3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16" y="0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26" y="119"/>
                      </a:lnTo>
                      <a:lnTo>
                        <a:pt x="29" y="119"/>
                      </a:lnTo>
                      <a:lnTo>
                        <a:pt x="33" y="119"/>
                      </a:lnTo>
                      <a:lnTo>
                        <a:pt x="36" y="119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211">
                  <a:extLst>
                    <a:ext uri="{FF2B5EF4-FFF2-40B4-BE49-F238E27FC236}">
                      <a16:creationId xmlns:a16="http://schemas.microsoft.com/office/drawing/2014/main" id="{E124F0B6-DB2B-4F6E-A306-DAE2E9130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6" y="1871"/>
                  <a:ext cx="60" cy="54"/>
                </a:xfrm>
                <a:custGeom>
                  <a:avLst/>
                  <a:gdLst>
                    <a:gd name="T0" fmla="*/ 0 w 132"/>
                    <a:gd name="T1" fmla="*/ 0 h 119"/>
                    <a:gd name="T2" fmla="*/ 0 w 132"/>
                    <a:gd name="T3" fmla="*/ 5 h 119"/>
                    <a:gd name="T4" fmla="*/ 0 w 132"/>
                    <a:gd name="T5" fmla="*/ 12 h 119"/>
                    <a:gd name="T6" fmla="*/ 0 w 132"/>
                    <a:gd name="T7" fmla="*/ 20 h 119"/>
                    <a:gd name="T8" fmla="*/ 0 w 132"/>
                    <a:gd name="T9" fmla="*/ 25 h 119"/>
                    <a:gd name="T10" fmla="*/ 1 w 132"/>
                    <a:gd name="T11" fmla="*/ 25 h 119"/>
                    <a:gd name="T12" fmla="*/ 3 w 132"/>
                    <a:gd name="T13" fmla="*/ 25 h 119"/>
                    <a:gd name="T14" fmla="*/ 5 w 132"/>
                    <a:gd name="T15" fmla="*/ 25 h 119"/>
                    <a:gd name="T16" fmla="*/ 9 w 132"/>
                    <a:gd name="T17" fmla="*/ 25 h 119"/>
                    <a:gd name="T18" fmla="*/ 13 w 132"/>
                    <a:gd name="T19" fmla="*/ 25 h 119"/>
                    <a:gd name="T20" fmla="*/ 17 w 132"/>
                    <a:gd name="T21" fmla="*/ 25 h 119"/>
                    <a:gd name="T22" fmla="*/ 22 w 132"/>
                    <a:gd name="T23" fmla="*/ 25 h 119"/>
                    <a:gd name="T24" fmla="*/ 27 w 132"/>
                    <a:gd name="T25" fmla="*/ 25 h 119"/>
                    <a:gd name="T26" fmla="*/ 23 w 132"/>
                    <a:gd name="T27" fmla="*/ 0 h 119"/>
                    <a:gd name="T28" fmla="*/ 19 w 132"/>
                    <a:gd name="T29" fmla="*/ 0 h 119"/>
                    <a:gd name="T30" fmla="*/ 15 w 132"/>
                    <a:gd name="T31" fmla="*/ 0 h 119"/>
                    <a:gd name="T32" fmla="*/ 11 w 132"/>
                    <a:gd name="T33" fmla="*/ 0 h 119"/>
                    <a:gd name="T34" fmla="*/ 7 w 132"/>
                    <a:gd name="T35" fmla="*/ 0 h 119"/>
                    <a:gd name="T36" fmla="*/ 5 w 132"/>
                    <a:gd name="T37" fmla="*/ 0 h 119"/>
                    <a:gd name="T38" fmla="*/ 2 w 132"/>
                    <a:gd name="T39" fmla="*/ 0 h 119"/>
                    <a:gd name="T40" fmla="*/ 1 w 132"/>
                    <a:gd name="T41" fmla="*/ 0 h 119"/>
                    <a:gd name="T42" fmla="*/ 0 w 132"/>
                    <a:gd name="T43" fmla="*/ 0 h 1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32" h="119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59"/>
                      </a:lnTo>
                      <a:lnTo>
                        <a:pt x="0" y="97"/>
                      </a:lnTo>
                      <a:lnTo>
                        <a:pt x="0" y="119"/>
                      </a:lnTo>
                      <a:lnTo>
                        <a:pt x="4" y="119"/>
                      </a:lnTo>
                      <a:lnTo>
                        <a:pt x="14" y="119"/>
                      </a:lnTo>
                      <a:lnTo>
                        <a:pt x="26" y="119"/>
                      </a:lnTo>
                      <a:lnTo>
                        <a:pt x="42" y="119"/>
                      </a:lnTo>
                      <a:lnTo>
                        <a:pt x="62" y="119"/>
                      </a:lnTo>
                      <a:lnTo>
                        <a:pt x="83" y="119"/>
                      </a:lnTo>
                      <a:lnTo>
                        <a:pt x="107" y="119"/>
                      </a:lnTo>
                      <a:lnTo>
                        <a:pt x="132" y="119"/>
                      </a:lnTo>
                      <a:lnTo>
                        <a:pt x="110" y="0"/>
                      </a:lnTo>
                      <a:lnTo>
                        <a:pt x="90" y="0"/>
                      </a:lnTo>
                      <a:lnTo>
                        <a:pt x="70" y="0"/>
                      </a:lnTo>
                      <a:lnTo>
                        <a:pt x="52" y="0"/>
                      </a:lnTo>
                      <a:lnTo>
                        <a:pt x="35" y="0"/>
                      </a:lnTo>
                      <a:lnTo>
                        <a:pt x="22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212">
                  <a:extLst>
                    <a:ext uri="{FF2B5EF4-FFF2-40B4-BE49-F238E27FC236}">
                      <a16:creationId xmlns:a16="http://schemas.microsoft.com/office/drawing/2014/main" id="{6CE6C5D2-7A54-4283-A581-38B3EA4CC9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0" y="1871"/>
                  <a:ext cx="16" cy="54"/>
                </a:xfrm>
                <a:custGeom>
                  <a:avLst/>
                  <a:gdLst>
                    <a:gd name="T0" fmla="*/ 0 w 36"/>
                    <a:gd name="T1" fmla="*/ 0 h 119"/>
                    <a:gd name="T2" fmla="*/ 4 w 36"/>
                    <a:gd name="T3" fmla="*/ 25 h 119"/>
                    <a:gd name="T4" fmla="*/ 5 w 36"/>
                    <a:gd name="T5" fmla="*/ 25 h 119"/>
                    <a:gd name="T6" fmla="*/ 6 w 36"/>
                    <a:gd name="T7" fmla="*/ 25 h 119"/>
                    <a:gd name="T8" fmla="*/ 6 w 36"/>
                    <a:gd name="T9" fmla="*/ 25 h 119"/>
                    <a:gd name="T10" fmla="*/ 7 w 36"/>
                    <a:gd name="T11" fmla="*/ 25 h 119"/>
                    <a:gd name="T12" fmla="*/ 3 w 36"/>
                    <a:gd name="T13" fmla="*/ 0 h 119"/>
                    <a:gd name="T14" fmla="*/ 2 w 36"/>
                    <a:gd name="T15" fmla="*/ 0 h 119"/>
                    <a:gd name="T16" fmla="*/ 1 w 36"/>
                    <a:gd name="T17" fmla="*/ 0 h 119"/>
                    <a:gd name="T18" fmla="*/ 0 w 36"/>
                    <a:gd name="T19" fmla="*/ 0 h 119"/>
                    <a:gd name="T20" fmla="*/ 0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0" y="0"/>
                      </a:moveTo>
                      <a:lnTo>
                        <a:pt x="21" y="119"/>
                      </a:lnTo>
                      <a:lnTo>
                        <a:pt x="24" y="119"/>
                      </a:lnTo>
                      <a:lnTo>
                        <a:pt x="29" y="119"/>
                      </a:lnTo>
                      <a:lnTo>
                        <a:pt x="32" y="119"/>
                      </a:lnTo>
                      <a:lnTo>
                        <a:pt x="36" y="119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Freeform 213">
                  <a:extLst>
                    <a:ext uri="{FF2B5EF4-FFF2-40B4-BE49-F238E27FC236}">
                      <a16:creationId xmlns:a16="http://schemas.microsoft.com/office/drawing/2014/main" id="{5C3A56D6-3D53-4B4C-92FA-D3BCFCAA1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5" y="1871"/>
                  <a:ext cx="61" cy="54"/>
                </a:xfrm>
                <a:custGeom>
                  <a:avLst/>
                  <a:gdLst>
                    <a:gd name="T0" fmla="*/ 28 w 134"/>
                    <a:gd name="T1" fmla="*/ 25 h 119"/>
                    <a:gd name="T2" fmla="*/ 26 w 134"/>
                    <a:gd name="T3" fmla="*/ 19 h 119"/>
                    <a:gd name="T4" fmla="*/ 25 w 134"/>
                    <a:gd name="T5" fmla="*/ 11 h 119"/>
                    <a:gd name="T6" fmla="*/ 23 w 134"/>
                    <a:gd name="T7" fmla="*/ 5 h 119"/>
                    <a:gd name="T8" fmla="*/ 22 w 134"/>
                    <a:gd name="T9" fmla="*/ 3 h 119"/>
                    <a:gd name="T10" fmla="*/ 21 w 134"/>
                    <a:gd name="T11" fmla="*/ 1 h 119"/>
                    <a:gd name="T12" fmla="*/ 20 w 134"/>
                    <a:gd name="T13" fmla="*/ 0 h 119"/>
                    <a:gd name="T14" fmla="*/ 18 w 134"/>
                    <a:gd name="T15" fmla="*/ 0 h 119"/>
                    <a:gd name="T16" fmla="*/ 18 w 134"/>
                    <a:gd name="T17" fmla="*/ 0 h 119"/>
                    <a:gd name="T18" fmla="*/ 17 w 134"/>
                    <a:gd name="T19" fmla="*/ 0 h 119"/>
                    <a:gd name="T20" fmla="*/ 16 w 134"/>
                    <a:gd name="T21" fmla="*/ 0 h 119"/>
                    <a:gd name="T22" fmla="*/ 15 w 134"/>
                    <a:gd name="T23" fmla="*/ 0 h 119"/>
                    <a:gd name="T24" fmla="*/ 12 w 134"/>
                    <a:gd name="T25" fmla="*/ 0 h 119"/>
                    <a:gd name="T26" fmla="*/ 10 w 134"/>
                    <a:gd name="T27" fmla="*/ 0 h 119"/>
                    <a:gd name="T28" fmla="*/ 7 w 134"/>
                    <a:gd name="T29" fmla="*/ 0 h 119"/>
                    <a:gd name="T30" fmla="*/ 4 w 134"/>
                    <a:gd name="T31" fmla="*/ 0 h 119"/>
                    <a:gd name="T32" fmla="*/ 0 w 134"/>
                    <a:gd name="T33" fmla="*/ 0 h 119"/>
                    <a:gd name="T34" fmla="*/ 5 w 134"/>
                    <a:gd name="T35" fmla="*/ 25 h 119"/>
                    <a:gd name="T36" fmla="*/ 9 w 134"/>
                    <a:gd name="T37" fmla="*/ 25 h 119"/>
                    <a:gd name="T38" fmla="*/ 13 w 134"/>
                    <a:gd name="T39" fmla="*/ 25 h 119"/>
                    <a:gd name="T40" fmla="*/ 17 w 134"/>
                    <a:gd name="T41" fmla="*/ 25 h 119"/>
                    <a:gd name="T42" fmla="*/ 20 w 134"/>
                    <a:gd name="T43" fmla="*/ 25 h 119"/>
                    <a:gd name="T44" fmla="*/ 23 w 134"/>
                    <a:gd name="T45" fmla="*/ 25 h 119"/>
                    <a:gd name="T46" fmla="*/ 25 w 134"/>
                    <a:gd name="T47" fmla="*/ 25 h 119"/>
                    <a:gd name="T48" fmla="*/ 27 w 134"/>
                    <a:gd name="T49" fmla="*/ 25 h 119"/>
                    <a:gd name="T50" fmla="*/ 28 w 134"/>
                    <a:gd name="T51" fmla="*/ 25 h 1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4" h="119">
                      <a:moveTo>
                        <a:pt x="134" y="119"/>
                      </a:moveTo>
                      <a:lnTo>
                        <a:pt x="127" y="91"/>
                      </a:lnTo>
                      <a:lnTo>
                        <a:pt x="118" y="56"/>
                      </a:lnTo>
                      <a:lnTo>
                        <a:pt x="111" y="27"/>
                      </a:lnTo>
                      <a:lnTo>
                        <a:pt x="108" y="14"/>
                      </a:lnTo>
                      <a:lnTo>
                        <a:pt x="102" y="6"/>
                      </a:lnTo>
                      <a:lnTo>
                        <a:pt x="95" y="1"/>
                      </a:lnTo>
                      <a:lnTo>
                        <a:pt x="88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79" y="0"/>
                      </a:lnTo>
                      <a:lnTo>
                        <a:pt x="71" y="0"/>
                      </a:lnTo>
                      <a:lnTo>
                        <a:pt x="60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44" y="119"/>
                      </a:lnTo>
                      <a:lnTo>
                        <a:pt x="64" y="119"/>
                      </a:lnTo>
                      <a:lnTo>
                        <a:pt x="82" y="119"/>
                      </a:lnTo>
                      <a:lnTo>
                        <a:pt x="98" y="119"/>
                      </a:lnTo>
                      <a:lnTo>
                        <a:pt x="112" y="119"/>
                      </a:lnTo>
                      <a:lnTo>
                        <a:pt x="123" y="119"/>
                      </a:lnTo>
                      <a:lnTo>
                        <a:pt x="129" y="119"/>
                      </a:lnTo>
                      <a:lnTo>
                        <a:pt x="134" y="119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214">
                  <a:extLst>
                    <a:ext uri="{FF2B5EF4-FFF2-40B4-BE49-F238E27FC236}">
                      <a16:creationId xmlns:a16="http://schemas.microsoft.com/office/drawing/2014/main" id="{2FB0E15E-24EE-44C2-9584-00009F02B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5" y="1871"/>
                  <a:ext cx="24" cy="54"/>
                </a:xfrm>
                <a:custGeom>
                  <a:avLst/>
                  <a:gdLst>
                    <a:gd name="T0" fmla="*/ 0 w 53"/>
                    <a:gd name="T1" fmla="*/ 0 h 119"/>
                    <a:gd name="T2" fmla="*/ 4 w 53"/>
                    <a:gd name="T3" fmla="*/ 25 h 119"/>
                    <a:gd name="T4" fmla="*/ 5 w 53"/>
                    <a:gd name="T5" fmla="*/ 25 h 119"/>
                    <a:gd name="T6" fmla="*/ 7 w 53"/>
                    <a:gd name="T7" fmla="*/ 25 h 119"/>
                    <a:gd name="T8" fmla="*/ 9 w 53"/>
                    <a:gd name="T9" fmla="*/ 25 h 119"/>
                    <a:gd name="T10" fmla="*/ 11 w 53"/>
                    <a:gd name="T11" fmla="*/ 25 h 119"/>
                    <a:gd name="T12" fmla="*/ 6 w 53"/>
                    <a:gd name="T13" fmla="*/ 0 h 119"/>
                    <a:gd name="T14" fmla="*/ 5 w 53"/>
                    <a:gd name="T15" fmla="*/ 0 h 119"/>
                    <a:gd name="T16" fmla="*/ 3 w 53"/>
                    <a:gd name="T17" fmla="*/ 0 h 119"/>
                    <a:gd name="T18" fmla="*/ 2 w 53"/>
                    <a:gd name="T19" fmla="*/ 0 h 119"/>
                    <a:gd name="T20" fmla="*/ 0 w 53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119">
                      <a:moveTo>
                        <a:pt x="0" y="0"/>
                      </a:moveTo>
                      <a:lnTo>
                        <a:pt x="19" y="119"/>
                      </a:lnTo>
                      <a:lnTo>
                        <a:pt x="27" y="119"/>
                      </a:lnTo>
                      <a:lnTo>
                        <a:pt x="36" y="119"/>
                      </a:lnTo>
                      <a:lnTo>
                        <a:pt x="45" y="119"/>
                      </a:lnTo>
                      <a:lnTo>
                        <a:pt x="53" y="119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Freeform 215">
                  <a:extLst>
                    <a:ext uri="{FF2B5EF4-FFF2-40B4-BE49-F238E27FC236}">
                      <a16:creationId xmlns:a16="http://schemas.microsoft.com/office/drawing/2014/main" id="{0CC3937A-3182-432D-8E3F-378A6A3CE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" y="1871"/>
                  <a:ext cx="19" cy="54"/>
                </a:xfrm>
                <a:custGeom>
                  <a:avLst/>
                  <a:gdLst>
                    <a:gd name="T0" fmla="*/ 4 w 41"/>
                    <a:gd name="T1" fmla="*/ 0 h 119"/>
                    <a:gd name="T2" fmla="*/ 3 w 41"/>
                    <a:gd name="T3" fmla="*/ 0 h 119"/>
                    <a:gd name="T4" fmla="*/ 2 w 41"/>
                    <a:gd name="T5" fmla="*/ 0 h 119"/>
                    <a:gd name="T6" fmla="*/ 1 w 41"/>
                    <a:gd name="T7" fmla="*/ 0 h 119"/>
                    <a:gd name="T8" fmla="*/ 0 w 41"/>
                    <a:gd name="T9" fmla="*/ 0 h 119"/>
                    <a:gd name="T10" fmla="*/ 5 w 41"/>
                    <a:gd name="T11" fmla="*/ 25 h 119"/>
                    <a:gd name="T12" fmla="*/ 6 w 41"/>
                    <a:gd name="T13" fmla="*/ 25 h 119"/>
                    <a:gd name="T14" fmla="*/ 6 w 41"/>
                    <a:gd name="T15" fmla="*/ 25 h 119"/>
                    <a:gd name="T16" fmla="*/ 8 w 41"/>
                    <a:gd name="T17" fmla="*/ 25 h 119"/>
                    <a:gd name="T18" fmla="*/ 9 w 41"/>
                    <a:gd name="T19" fmla="*/ 25 h 119"/>
                    <a:gd name="T20" fmla="*/ 4 w 41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19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1" y="119"/>
                      </a:lnTo>
                      <a:lnTo>
                        <a:pt x="26" y="119"/>
                      </a:lnTo>
                      <a:lnTo>
                        <a:pt x="31" y="119"/>
                      </a:lnTo>
                      <a:lnTo>
                        <a:pt x="37" y="119"/>
                      </a:lnTo>
                      <a:lnTo>
                        <a:pt x="41" y="1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Freeform 216">
                  <a:extLst>
                    <a:ext uri="{FF2B5EF4-FFF2-40B4-BE49-F238E27FC236}">
                      <a16:creationId xmlns:a16="http://schemas.microsoft.com/office/drawing/2014/main" id="{C96C22DA-9AC6-4E43-805C-F6D1A005B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6" y="1871"/>
                  <a:ext cx="31" cy="54"/>
                </a:xfrm>
                <a:custGeom>
                  <a:avLst/>
                  <a:gdLst>
                    <a:gd name="T0" fmla="*/ 0 w 67"/>
                    <a:gd name="T1" fmla="*/ 0 h 119"/>
                    <a:gd name="T2" fmla="*/ 5 w 67"/>
                    <a:gd name="T3" fmla="*/ 25 h 119"/>
                    <a:gd name="T4" fmla="*/ 6 w 67"/>
                    <a:gd name="T5" fmla="*/ 25 h 119"/>
                    <a:gd name="T6" fmla="*/ 7 w 67"/>
                    <a:gd name="T7" fmla="*/ 25 h 119"/>
                    <a:gd name="T8" fmla="*/ 8 w 67"/>
                    <a:gd name="T9" fmla="*/ 25 h 119"/>
                    <a:gd name="T10" fmla="*/ 10 w 67"/>
                    <a:gd name="T11" fmla="*/ 25 h 119"/>
                    <a:gd name="T12" fmla="*/ 11 w 67"/>
                    <a:gd name="T13" fmla="*/ 25 h 119"/>
                    <a:gd name="T14" fmla="*/ 12 w 67"/>
                    <a:gd name="T15" fmla="*/ 25 h 119"/>
                    <a:gd name="T16" fmla="*/ 13 w 67"/>
                    <a:gd name="T17" fmla="*/ 25 h 119"/>
                    <a:gd name="T18" fmla="*/ 14 w 67"/>
                    <a:gd name="T19" fmla="*/ 25 h 119"/>
                    <a:gd name="T20" fmla="*/ 10 w 67"/>
                    <a:gd name="T21" fmla="*/ 0 h 119"/>
                    <a:gd name="T22" fmla="*/ 8 w 67"/>
                    <a:gd name="T23" fmla="*/ 0 h 119"/>
                    <a:gd name="T24" fmla="*/ 7 w 67"/>
                    <a:gd name="T25" fmla="*/ 0 h 119"/>
                    <a:gd name="T26" fmla="*/ 6 w 67"/>
                    <a:gd name="T27" fmla="*/ 0 h 119"/>
                    <a:gd name="T28" fmla="*/ 5 w 67"/>
                    <a:gd name="T29" fmla="*/ 0 h 119"/>
                    <a:gd name="T30" fmla="*/ 4 w 67"/>
                    <a:gd name="T31" fmla="*/ 0 h 119"/>
                    <a:gd name="T32" fmla="*/ 3 w 67"/>
                    <a:gd name="T33" fmla="*/ 0 h 119"/>
                    <a:gd name="T34" fmla="*/ 1 w 67"/>
                    <a:gd name="T35" fmla="*/ 0 h 119"/>
                    <a:gd name="T36" fmla="*/ 0 w 67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119">
                      <a:moveTo>
                        <a:pt x="0" y="0"/>
                      </a:moveTo>
                      <a:lnTo>
                        <a:pt x="22" y="119"/>
                      </a:lnTo>
                      <a:lnTo>
                        <a:pt x="28" y="119"/>
                      </a:lnTo>
                      <a:lnTo>
                        <a:pt x="34" y="119"/>
                      </a:lnTo>
                      <a:lnTo>
                        <a:pt x="39" y="119"/>
                      </a:lnTo>
                      <a:lnTo>
                        <a:pt x="45" y="119"/>
                      </a:lnTo>
                      <a:lnTo>
                        <a:pt x="50" y="119"/>
                      </a:lnTo>
                      <a:lnTo>
                        <a:pt x="56" y="119"/>
                      </a:lnTo>
                      <a:lnTo>
                        <a:pt x="61" y="119"/>
                      </a:lnTo>
                      <a:lnTo>
                        <a:pt x="67" y="119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217">
                  <a:extLst>
                    <a:ext uri="{FF2B5EF4-FFF2-40B4-BE49-F238E27FC236}">
                      <a16:creationId xmlns:a16="http://schemas.microsoft.com/office/drawing/2014/main" id="{43480AE9-FAC5-494F-8182-A78801654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1" y="1871"/>
                  <a:ext cx="78" cy="54"/>
                </a:xfrm>
                <a:custGeom>
                  <a:avLst/>
                  <a:gdLst>
                    <a:gd name="T0" fmla="*/ 28 w 171"/>
                    <a:gd name="T1" fmla="*/ 0 h 119"/>
                    <a:gd name="T2" fmla="*/ 28 w 171"/>
                    <a:gd name="T3" fmla="*/ 0 h 119"/>
                    <a:gd name="T4" fmla="*/ 27 w 171"/>
                    <a:gd name="T5" fmla="*/ 0 h 119"/>
                    <a:gd name="T6" fmla="*/ 26 w 171"/>
                    <a:gd name="T7" fmla="*/ 0 h 119"/>
                    <a:gd name="T8" fmla="*/ 26 w 171"/>
                    <a:gd name="T9" fmla="*/ 0 h 119"/>
                    <a:gd name="T10" fmla="*/ 24 w 171"/>
                    <a:gd name="T11" fmla="*/ 1 h 119"/>
                    <a:gd name="T12" fmla="*/ 23 w 171"/>
                    <a:gd name="T13" fmla="*/ 1 h 119"/>
                    <a:gd name="T14" fmla="*/ 21 w 171"/>
                    <a:gd name="T15" fmla="*/ 2 h 119"/>
                    <a:gd name="T16" fmla="*/ 20 w 171"/>
                    <a:gd name="T17" fmla="*/ 3 h 119"/>
                    <a:gd name="T18" fmla="*/ 19 w 171"/>
                    <a:gd name="T19" fmla="*/ 4 h 119"/>
                    <a:gd name="T20" fmla="*/ 17 w 171"/>
                    <a:gd name="T21" fmla="*/ 6 h 119"/>
                    <a:gd name="T22" fmla="*/ 15 w 171"/>
                    <a:gd name="T23" fmla="*/ 9 h 119"/>
                    <a:gd name="T24" fmla="*/ 11 w 171"/>
                    <a:gd name="T25" fmla="*/ 12 h 119"/>
                    <a:gd name="T26" fmla="*/ 8 w 171"/>
                    <a:gd name="T27" fmla="*/ 16 h 119"/>
                    <a:gd name="T28" fmla="*/ 5 w 171"/>
                    <a:gd name="T29" fmla="*/ 20 h 119"/>
                    <a:gd name="T30" fmla="*/ 2 w 171"/>
                    <a:gd name="T31" fmla="*/ 22 h 119"/>
                    <a:gd name="T32" fmla="*/ 0 w 171"/>
                    <a:gd name="T33" fmla="*/ 25 h 119"/>
                    <a:gd name="T34" fmla="*/ 2 w 171"/>
                    <a:gd name="T35" fmla="*/ 25 h 119"/>
                    <a:gd name="T36" fmla="*/ 6 w 171"/>
                    <a:gd name="T37" fmla="*/ 25 h 119"/>
                    <a:gd name="T38" fmla="*/ 10 w 171"/>
                    <a:gd name="T39" fmla="*/ 25 h 119"/>
                    <a:gd name="T40" fmla="*/ 16 w 171"/>
                    <a:gd name="T41" fmla="*/ 25 h 119"/>
                    <a:gd name="T42" fmla="*/ 21 w 171"/>
                    <a:gd name="T43" fmla="*/ 25 h 119"/>
                    <a:gd name="T44" fmla="*/ 26 w 171"/>
                    <a:gd name="T45" fmla="*/ 25 h 119"/>
                    <a:gd name="T46" fmla="*/ 31 w 171"/>
                    <a:gd name="T47" fmla="*/ 25 h 119"/>
                    <a:gd name="T48" fmla="*/ 36 w 171"/>
                    <a:gd name="T49" fmla="*/ 25 h 119"/>
                    <a:gd name="T50" fmla="*/ 36 w 171"/>
                    <a:gd name="T51" fmla="*/ 0 h 119"/>
                    <a:gd name="T52" fmla="*/ 34 w 171"/>
                    <a:gd name="T53" fmla="*/ 0 h 119"/>
                    <a:gd name="T54" fmla="*/ 33 w 171"/>
                    <a:gd name="T55" fmla="*/ 0 h 119"/>
                    <a:gd name="T56" fmla="*/ 31 w 171"/>
                    <a:gd name="T57" fmla="*/ 0 h 119"/>
                    <a:gd name="T58" fmla="*/ 31 w 171"/>
                    <a:gd name="T59" fmla="*/ 0 h 119"/>
                    <a:gd name="T60" fmla="*/ 29 w 171"/>
                    <a:gd name="T61" fmla="*/ 0 h 119"/>
                    <a:gd name="T62" fmla="*/ 29 w 171"/>
                    <a:gd name="T63" fmla="*/ 0 h 119"/>
                    <a:gd name="T64" fmla="*/ 28 w 171"/>
                    <a:gd name="T65" fmla="*/ 0 h 119"/>
                    <a:gd name="T66" fmla="*/ 28 w 171"/>
                    <a:gd name="T67" fmla="*/ 0 h 1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71" h="119">
                      <a:moveTo>
                        <a:pt x="134" y="0"/>
                      </a:moveTo>
                      <a:lnTo>
                        <a:pt x="133" y="0"/>
                      </a:lnTo>
                      <a:lnTo>
                        <a:pt x="131" y="0"/>
                      </a:lnTo>
                      <a:lnTo>
                        <a:pt x="126" y="0"/>
                      </a:lnTo>
                      <a:lnTo>
                        <a:pt x="122" y="1"/>
                      </a:lnTo>
                      <a:lnTo>
                        <a:pt x="116" y="4"/>
                      </a:lnTo>
                      <a:lnTo>
                        <a:pt x="109" y="6"/>
                      </a:lnTo>
                      <a:lnTo>
                        <a:pt x="102" y="11"/>
                      </a:lnTo>
                      <a:lnTo>
                        <a:pt x="94" y="16"/>
                      </a:lnTo>
                      <a:lnTo>
                        <a:pt x="91" y="20"/>
                      </a:lnTo>
                      <a:lnTo>
                        <a:pt x="82" y="29"/>
                      </a:lnTo>
                      <a:lnTo>
                        <a:pt x="70" y="43"/>
                      </a:lnTo>
                      <a:lnTo>
                        <a:pt x="54" y="60"/>
                      </a:lnTo>
                      <a:lnTo>
                        <a:pt x="38" y="77"/>
                      </a:lnTo>
                      <a:lnTo>
                        <a:pt x="23" y="94"/>
                      </a:lnTo>
                      <a:lnTo>
                        <a:pt x="9" y="109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29" y="119"/>
                      </a:lnTo>
                      <a:lnTo>
                        <a:pt x="51" y="119"/>
                      </a:lnTo>
                      <a:lnTo>
                        <a:pt x="76" y="119"/>
                      </a:lnTo>
                      <a:lnTo>
                        <a:pt x="101" y="119"/>
                      </a:lnTo>
                      <a:lnTo>
                        <a:pt x="126" y="119"/>
                      </a:lnTo>
                      <a:lnTo>
                        <a:pt x="150" y="119"/>
                      </a:lnTo>
                      <a:lnTo>
                        <a:pt x="171" y="119"/>
                      </a:lnTo>
                      <a:lnTo>
                        <a:pt x="171" y="0"/>
                      </a:lnTo>
                      <a:lnTo>
                        <a:pt x="164" y="0"/>
                      </a:lnTo>
                      <a:lnTo>
                        <a:pt x="157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41" y="0"/>
                      </a:lnTo>
                      <a:lnTo>
                        <a:pt x="138" y="0"/>
                      </a:lnTo>
                      <a:lnTo>
                        <a:pt x="135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218">
                  <a:extLst>
                    <a:ext uri="{FF2B5EF4-FFF2-40B4-BE49-F238E27FC236}">
                      <a16:creationId xmlns:a16="http://schemas.microsoft.com/office/drawing/2014/main" id="{D3D61E46-9AEB-483D-9FBD-E2930FDA09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9" y="1871"/>
                  <a:ext cx="13" cy="54"/>
                </a:xfrm>
                <a:custGeom>
                  <a:avLst/>
                  <a:gdLst>
                    <a:gd name="T0" fmla="*/ 6 w 28"/>
                    <a:gd name="T1" fmla="*/ 0 h 119"/>
                    <a:gd name="T2" fmla="*/ 5 w 28"/>
                    <a:gd name="T3" fmla="*/ 0 h 119"/>
                    <a:gd name="T4" fmla="*/ 3 w 28"/>
                    <a:gd name="T5" fmla="*/ 0 h 119"/>
                    <a:gd name="T6" fmla="*/ 2 w 28"/>
                    <a:gd name="T7" fmla="*/ 0 h 119"/>
                    <a:gd name="T8" fmla="*/ 0 w 28"/>
                    <a:gd name="T9" fmla="*/ 0 h 119"/>
                    <a:gd name="T10" fmla="*/ 0 w 28"/>
                    <a:gd name="T11" fmla="*/ 25 h 119"/>
                    <a:gd name="T12" fmla="*/ 2 w 28"/>
                    <a:gd name="T13" fmla="*/ 25 h 119"/>
                    <a:gd name="T14" fmla="*/ 4 w 28"/>
                    <a:gd name="T15" fmla="*/ 25 h 119"/>
                    <a:gd name="T16" fmla="*/ 5 w 28"/>
                    <a:gd name="T17" fmla="*/ 25 h 119"/>
                    <a:gd name="T18" fmla="*/ 6 w 28"/>
                    <a:gd name="T19" fmla="*/ 25 h 119"/>
                    <a:gd name="T20" fmla="*/ 6 w 28"/>
                    <a:gd name="T21" fmla="*/ 20 h 119"/>
                    <a:gd name="T22" fmla="*/ 6 w 28"/>
                    <a:gd name="T23" fmla="*/ 12 h 119"/>
                    <a:gd name="T24" fmla="*/ 6 w 28"/>
                    <a:gd name="T25" fmla="*/ 5 h 119"/>
                    <a:gd name="T26" fmla="*/ 6 w 28"/>
                    <a:gd name="T27" fmla="*/ 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" h="119">
                      <a:moveTo>
                        <a:pt x="28" y="0"/>
                      </a:move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19" y="119"/>
                      </a:lnTo>
                      <a:lnTo>
                        <a:pt x="24" y="119"/>
                      </a:lnTo>
                      <a:lnTo>
                        <a:pt x="28" y="119"/>
                      </a:lnTo>
                      <a:lnTo>
                        <a:pt x="28" y="97"/>
                      </a:lnTo>
                      <a:lnTo>
                        <a:pt x="28" y="59"/>
                      </a:lnTo>
                      <a:lnTo>
                        <a:pt x="28" y="2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Freeform 219">
                  <a:extLst>
                    <a:ext uri="{FF2B5EF4-FFF2-40B4-BE49-F238E27FC236}">
                      <a16:creationId xmlns:a16="http://schemas.microsoft.com/office/drawing/2014/main" id="{9BAAFFE8-22E6-4776-BD2E-BED75A839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7" y="1939"/>
                  <a:ext cx="70" cy="35"/>
                </a:xfrm>
                <a:custGeom>
                  <a:avLst/>
                  <a:gdLst>
                    <a:gd name="T0" fmla="*/ 5 w 156"/>
                    <a:gd name="T1" fmla="*/ 11 h 78"/>
                    <a:gd name="T2" fmla="*/ 6 w 156"/>
                    <a:gd name="T3" fmla="*/ 11 h 78"/>
                    <a:gd name="T4" fmla="*/ 8 w 156"/>
                    <a:gd name="T5" fmla="*/ 11 h 78"/>
                    <a:gd name="T6" fmla="*/ 10 w 156"/>
                    <a:gd name="T7" fmla="*/ 10 h 78"/>
                    <a:gd name="T8" fmla="*/ 13 w 156"/>
                    <a:gd name="T9" fmla="*/ 9 h 78"/>
                    <a:gd name="T10" fmla="*/ 17 w 156"/>
                    <a:gd name="T11" fmla="*/ 8 h 78"/>
                    <a:gd name="T12" fmla="*/ 21 w 156"/>
                    <a:gd name="T13" fmla="*/ 7 h 78"/>
                    <a:gd name="T14" fmla="*/ 24 w 156"/>
                    <a:gd name="T15" fmla="*/ 5 h 78"/>
                    <a:gd name="T16" fmla="*/ 27 w 156"/>
                    <a:gd name="T17" fmla="*/ 4 h 78"/>
                    <a:gd name="T18" fmla="*/ 31 w 156"/>
                    <a:gd name="T19" fmla="*/ 0 h 78"/>
                    <a:gd name="T20" fmla="*/ 31 w 156"/>
                    <a:gd name="T21" fmla="*/ 0 h 78"/>
                    <a:gd name="T22" fmla="*/ 27 w 156"/>
                    <a:gd name="T23" fmla="*/ 1 h 78"/>
                    <a:gd name="T24" fmla="*/ 24 w 156"/>
                    <a:gd name="T25" fmla="*/ 2 h 78"/>
                    <a:gd name="T26" fmla="*/ 19 w 156"/>
                    <a:gd name="T27" fmla="*/ 4 h 78"/>
                    <a:gd name="T28" fmla="*/ 15 w 156"/>
                    <a:gd name="T29" fmla="*/ 5 h 78"/>
                    <a:gd name="T30" fmla="*/ 11 w 156"/>
                    <a:gd name="T31" fmla="*/ 6 h 78"/>
                    <a:gd name="T32" fmla="*/ 8 w 156"/>
                    <a:gd name="T33" fmla="*/ 8 h 78"/>
                    <a:gd name="T34" fmla="*/ 7 w 156"/>
                    <a:gd name="T35" fmla="*/ 8 h 78"/>
                    <a:gd name="T36" fmla="*/ 4 w 156"/>
                    <a:gd name="T37" fmla="*/ 9 h 78"/>
                    <a:gd name="T38" fmla="*/ 2 w 156"/>
                    <a:gd name="T39" fmla="*/ 12 h 78"/>
                    <a:gd name="T40" fmla="*/ 1 w 156"/>
                    <a:gd name="T41" fmla="*/ 14 h 78"/>
                    <a:gd name="T42" fmla="*/ 0 w 156"/>
                    <a:gd name="T43" fmla="*/ 16 h 78"/>
                    <a:gd name="T44" fmla="*/ 1 w 156"/>
                    <a:gd name="T45" fmla="*/ 14 h 78"/>
                    <a:gd name="T46" fmla="*/ 2 w 156"/>
                    <a:gd name="T47" fmla="*/ 13 h 78"/>
                    <a:gd name="T48" fmla="*/ 4 w 156"/>
                    <a:gd name="T49" fmla="*/ 12 h 78"/>
                    <a:gd name="T50" fmla="*/ 5 w 156"/>
                    <a:gd name="T51" fmla="*/ 11 h 7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56" h="78">
                      <a:moveTo>
                        <a:pt x="26" y="56"/>
                      </a:moveTo>
                      <a:lnTo>
                        <a:pt x="29" y="55"/>
                      </a:lnTo>
                      <a:lnTo>
                        <a:pt x="38" y="53"/>
                      </a:lnTo>
                      <a:lnTo>
                        <a:pt x="51" y="49"/>
                      </a:lnTo>
                      <a:lnTo>
                        <a:pt x="66" y="45"/>
                      </a:lnTo>
                      <a:lnTo>
                        <a:pt x="83" y="39"/>
                      </a:lnTo>
                      <a:lnTo>
                        <a:pt x="102" y="33"/>
                      </a:lnTo>
                      <a:lnTo>
                        <a:pt x="119" y="27"/>
                      </a:lnTo>
                      <a:lnTo>
                        <a:pt x="135" y="23"/>
                      </a:lnTo>
                      <a:lnTo>
                        <a:pt x="156" y="0"/>
                      </a:lnTo>
                      <a:lnTo>
                        <a:pt x="151" y="1"/>
                      </a:lnTo>
                      <a:lnTo>
                        <a:pt x="137" y="6"/>
                      </a:lnTo>
                      <a:lnTo>
                        <a:pt x="118" y="11"/>
                      </a:lnTo>
                      <a:lnTo>
                        <a:pt x="96" y="18"/>
                      </a:lnTo>
                      <a:lnTo>
                        <a:pt x="73" y="26"/>
                      </a:lnTo>
                      <a:lnTo>
                        <a:pt x="53" y="32"/>
                      </a:lnTo>
                      <a:lnTo>
                        <a:pt x="39" y="37"/>
                      </a:lnTo>
                      <a:lnTo>
                        <a:pt x="34" y="38"/>
                      </a:lnTo>
                      <a:lnTo>
                        <a:pt x="20" y="47"/>
                      </a:lnTo>
                      <a:lnTo>
                        <a:pt x="11" y="57"/>
                      </a:lnTo>
                      <a:lnTo>
                        <a:pt x="4" y="68"/>
                      </a:lnTo>
                      <a:lnTo>
                        <a:pt x="0" y="78"/>
                      </a:lnTo>
                      <a:lnTo>
                        <a:pt x="5" y="72"/>
                      </a:lnTo>
                      <a:lnTo>
                        <a:pt x="11" y="67"/>
                      </a:lnTo>
                      <a:lnTo>
                        <a:pt x="18" y="61"/>
                      </a:lnTo>
                      <a:lnTo>
                        <a:pt x="26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Freeform 220">
                  <a:extLst>
                    <a:ext uri="{FF2B5EF4-FFF2-40B4-BE49-F238E27FC236}">
                      <a16:creationId xmlns:a16="http://schemas.microsoft.com/office/drawing/2014/main" id="{E4F48943-1783-45AD-87DC-8FE87FC55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3" y="2034"/>
                  <a:ext cx="39" cy="4"/>
                </a:xfrm>
                <a:custGeom>
                  <a:avLst/>
                  <a:gdLst>
                    <a:gd name="T0" fmla="*/ 0 w 86"/>
                    <a:gd name="T1" fmla="*/ 0 h 12"/>
                    <a:gd name="T2" fmla="*/ 0 w 86"/>
                    <a:gd name="T3" fmla="*/ 0 h 12"/>
                    <a:gd name="T4" fmla="*/ 0 w 86"/>
                    <a:gd name="T5" fmla="*/ 1 h 12"/>
                    <a:gd name="T6" fmla="*/ 0 w 86"/>
                    <a:gd name="T7" fmla="*/ 1 h 12"/>
                    <a:gd name="T8" fmla="*/ 0 w 86"/>
                    <a:gd name="T9" fmla="*/ 1 h 12"/>
                    <a:gd name="T10" fmla="*/ 17 w 86"/>
                    <a:gd name="T11" fmla="*/ 1 h 12"/>
                    <a:gd name="T12" fmla="*/ 17 w 86"/>
                    <a:gd name="T13" fmla="*/ 1 h 12"/>
                    <a:gd name="T14" fmla="*/ 17 w 86"/>
                    <a:gd name="T15" fmla="*/ 1 h 12"/>
                    <a:gd name="T16" fmla="*/ 18 w 86"/>
                    <a:gd name="T17" fmla="*/ 0 h 12"/>
                    <a:gd name="T18" fmla="*/ 18 w 86"/>
                    <a:gd name="T19" fmla="*/ 0 h 12"/>
                    <a:gd name="T20" fmla="*/ 0 w 8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6" h="1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81" y="12"/>
                      </a:lnTo>
                      <a:lnTo>
                        <a:pt x="82" y="9"/>
                      </a:lnTo>
                      <a:lnTo>
                        <a:pt x="84" y="6"/>
                      </a:lnTo>
                      <a:lnTo>
                        <a:pt x="85" y="2"/>
                      </a:lnTo>
                      <a:lnTo>
                        <a:pt x="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Freeform 221">
                  <a:extLst>
                    <a:ext uri="{FF2B5EF4-FFF2-40B4-BE49-F238E27FC236}">
                      <a16:creationId xmlns:a16="http://schemas.microsoft.com/office/drawing/2014/main" id="{9555766B-7C4C-4692-AABF-0C3D8732E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6" y="2034"/>
                  <a:ext cx="167" cy="4"/>
                </a:xfrm>
                <a:custGeom>
                  <a:avLst/>
                  <a:gdLst>
                    <a:gd name="T0" fmla="*/ 0 w 365"/>
                    <a:gd name="T1" fmla="*/ 0 h 12"/>
                    <a:gd name="T2" fmla="*/ 0 w 365"/>
                    <a:gd name="T3" fmla="*/ 0 h 12"/>
                    <a:gd name="T4" fmla="*/ 0 w 365"/>
                    <a:gd name="T5" fmla="*/ 1 h 12"/>
                    <a:gd name="T6" fmla="*/ 0 w 365"/>
                    <a:gd name="T7" fmla="*/ 1 h 12"/>
                    <a:gd name="T8" fmla="*/ 1 w 365"/>
                    <a:gd name="T9" fmla="*/ 1 h 12"/>
                    <a:gd name="T10" fmla="*/ 75 w 365"/>
                    <a:gd name="T11" fmla="*/ 1 h 12"/>
                    <a:gd name="T12" fmla="*/ 76 w 365"/>
                    <a:gd name="T13" fmla="*/ 1 h 12"/>
                    <a:gd name="T14" fmla="*/ 76 w 365"/>
                    <a:gd name="T15" fmla="*/ 1 h 12"/>
                    <a:gd name="T16" fmla="*/ 76 w 365"/>
                    <a:gd name="T17" fmla="*/ 0 h 12"/>
                    <a:gd name="T18" fmla="*/ 76 w 365"/>
                    <a:gd name="T19" fmla="*/ 0 h 12"/>
                    <a:gd name="T20" fmla="*/ 0 w 365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5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5" y="12"/>
                      </a:lnTo>
                      <a:lnTo>
                        <a:pt x="361" y="12"/>
                      </a:lnTo>
                      <a:lnTo>
                        <a:pt x="362" y="9"/>
                      </a:lnTo>
                      <a:lnTo>
                        <a:pt x="363" y="6"/>
                      </a:lnTo>
                      <a:lnTo>
                        <a:pt x="364" y="2"/>
                      </a:lnTo>
                      <a:lnTo>
                        <a:pt x="3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222">
                  <a:extLst>
                    <a:ext uri="{FF2B5EF4-FFF2-40B4-BE49-F238E27FC236}">
                      <a16:creationId xmlns:a16="http://schemas.microsoft.com/office/drawing/2014/main" id="{1BC55375-EDB0-4CBF-8446-007144E55B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6" y="2034"/>
                  <a:ext cx="49" cy="4"/>
                </a:xfrm>
                <a:custGeom>
                  <a:avLst/>
                  <a:gdLst>
                    <a:gd name="T0" fmla="*/ 0 w 106"/>
                    <a:gd name="T1" fmla="*/ 0 h 12"/>
                    <a:gd name="T2" fmla="*/ 0 w 106"/>
                    <a:gd name="T3" fmla="*/ 0 h 12"/>
                    <a:gd name="T4" fmla="*/ 0 w 106"/>
                    <a:gd name="T5" fmla="*/ 1 h 12"/>
                    <a:gd name="T6" fmla="*/ 1 w 106"/>
                    <a:gd name="T7" fmla="*/ 1 h 12"/>
                    <a:gd name="T8" fmla="*/ 1 w 106"/>
                    <a:gd name="T9" fmla="*/ 1 h 12"/>
                    <a:gd name="T10" fmla="*/ 23 w 106"/>
                    <a:gd name="T11" fmla="*/ 1 h 12"/>
                    <a:gd name="T12" fmla="*/ 23 w 106"/>
                    <a:gd name="T13" fmla="*/ 1 h 12"/>
                    <a:gd name="T14" fmla="*/ 23 w 106"/>
                    <a:gd name="T15" fmla="*/ 1 h 12"/>
                    <a:gd name="T16" fmla="*/ 23 w 106"/>
                    <a:gd name="T17" fmla="*/ 0 h 12"/>
                    <a:gd name="T18" fmla="*/ 23 w 106"/>
                    <a:gd name="T19" fmla="*/ 0 h 12"/>
                    <a:gd name="T20" fmla="*/ 0 w 10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4" y="9"/>
                      </a:lnTo>
                      <a:lnTo>
                        <a:pt x="5" y="12"/>
                      </a:lnTo>
                      <a:lnTo>
                        <a:pt x="106" y="12"/>
                      </a:lnTo>
                      <a:lnTo>
                        <a:pt x="106" y="9"/>
                      </a:lnTo>
                      <a:lnTo>
                        <a:pt x="106" y="6"/>
                      </a:lnTo>
                      <a:lnTo>
                        <a:pt x="106" y="2"/>
                      </a:lnTo>
                      <a:lnTo>
                        <a:pt x="10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452">
                <a:extLst>
                  <a:ext uri="{FF2B5EF4-FFF2-40B4-BE49-F238E27FC236}">
                    <a16:creationId xmlns:a16="http://schemas.microsoft.com/office/drawing/2014/main" id="{E38D4192-CC5D-42D6-B854-54FDFBD006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960"/>
                <a:ext cx="653" cy="263"/>
                <a:chOff x="4080" y="1165"/>
                <a:chExt cx="1278" cy="514"/>
              </a:xfrm>
            </p:grpSpPr>
            <p:sp>
              <p:nvSpPr>
                <p:cNvPr id="23" name="Freeform 234">
                  <a:extLst>
                    <a:ext uri="{FF2B5EF4-FFF2-40B4-BE49-F238E27FC236}">
                      <a16:creationId xmlns:a16="http://schemas.microsoft.com/office/drawing/2014/main" id="{DBC95CCB-DE54-4C84-9D1B-E765AC124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7" y="1490"/>
                  <a:ext cx="213" cy="90"/>
                </a:xfrm>
                <a:custGeom>
                  <a:avLst/>
                  <a:gdLst>
                    <a:gd name="T0" fmla="*/ 53 w 853"/>
                    <a:gd name="T1" fmla="*/ 22 h 362"/>
                    <a:gd name="T2" fmla="*/ 52 w 853"/>
                    <a:gd name="T3" fmla="*/ 19 h 362"/>
                    <a:gd name="T4" fmla="*/ 50 w 853"/>
                    <a:gd name="T5" fmla="*/ 17 h 362"/>
                    <a:gd name="T6" fmla="*/ 48 w 853"/>
                    <a:gd name="T7" fmla="*/ 14 h 362"/>
                    <a:gd name="T8" fmla="*/ 45 w 853"/>
                    <a:gd name="T9" fmla="*/ 12 h 362"/>
                    <a:gd name="T10" fmla="*/ 43 w 853"/>
                    <a:gd name="T11" fmla="*/ 10 h 362"/>
                    <a:gd name="T12" fmla="*/ 40 w 853"/>
                    <a:gd name="T13" fmla="*/ 8 h 362"/>
                    <a:gd name="T14" fmla="*/ 36 w 853"/>
                    <a:gd name="T15" fmla="*/ 6 h 362"/>
                    <a:gd name="T16" fmla="*/ 33 w 853"/>
                    <a:gd name="T17" fmla="*/ 4 h 362"/>
                    <a:gd name="T18" fmla="*/ 30 w 853"/>
                    <a:gd name="T19" fmla="*/ 3 h 362"/>
                    <a:gd name="T20" fmla="*/ 26 w 853"/>
                    <a:gd name="T21" fmla="*/ 2 h 362"/>
                    <a:gd name="T22" fmla="*/ 22 w 853"/>
                    <a:gd name="T23" fmla="*/ 1 h 362"/>
                    <a:gd name="T24" fmla="*/ 18 w 853"/>
                    <a:gd name="T25" fmla="*/ 1 h 362"/>
                    <a:gd name="T26" fmla="*/ 14 w 853"/>
                    <a:gd name="T27" fmla="*/ 0 h 362"/>
                    <a:gd name="T28" fmla="*/ 9 w 853"/>
                    <a:gd name="T29" fmla="*/ 0 h 362"/>
                    <a:gd name="T30" fmla="*/ 5 w 853"/>
                    <a:gd name="T31" fmla="*/ 0 h 362"/>
                    <a:gd name="T32" fmla="*/ 0 w 853"/>
                    <a:gd name="T33" fmla="*/ 0 h 362"/>
                    <a:gd name="T34" fmla="*/ 4 w 853"/>
                    <a:gd name="T35" fmla="*/ 1 h 362"/>
                    <a:gd name="T36" fmla="*/ 7 w 853"/>
                    <a:gd name="T37" fmla="*/ 2 h 362"/>
                    <a:gd name="T38" fmla="*/ 11 w 853"/>
                    <a:gd name="T39" fmla="*/ 3 h 362"/>
                    <a:gd name="T40" fmla="*/ 15 w 853"/>
                    <a:gd name="T41" fmla="*/ 3 h 362"/>
                    <a:gd name="T42" fmla="*/ 18 w 853"/>
                    <a:gd name="T43" fmla="*/ 4 h 362"/>
                    <a:gd name="T44" fmla="*/ 21 w 853"/>
                    <a:gd name="T45" fmla="*/ 6 h 362"/>
                    <a:gd name="T46" fmla="*/ 24 w 853"/>
                    <a:gd name="T47" fmla="*/ 7 h 362"/>
                    <a:gd name="T48" fmla="*/ 28 w 853"/>
                    <a:gd name="T49" fmla="*/ 8 h 362"/>
                    <a:gd name="T50" fmla="*/ 31 w 853"/>
                    <a:gd name="T51" fmla="*/ 9 h 362"/>
                    <a:gd name="T52" fmla="*/ 34 w 853"/>
                    <a:gd name="T53" fmla="*/ 11 h 362"/>
                    <a:gd name="T54" fmla="*/ 37 w 853"/>
                    <a:gd name="T55" fmla="*/ 12 h 362"/>
                    <a:gd name="T56" fmla="*/ 40 w 853"/>
                    <a:gd name="T57" fmla="*/ 14 h 362"/>
                    <a:gd name="T58" fmla="*/ 43 w 853"/>
                    <a:gd name="T59" fmla="*/ 16 h 362"/>
                    <a:gd name="T60" fmla="*/ 47 w 853"/>
                    <a:gd name="T61" fmla="*/ 18 h 362"/>
                    <a:gd name="T62" fmla="*/ 50 w 853"/>
                    <a:gd name="T63" fmla="*/ 20 h 362"/>
                    <a:gd name="T64" fmla="*/ 53 w 853"/>
                    <a:gd name="T65" fmla="*/ 22 h 3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53" h="362">
                      <a:moveTo>
                        <a:pt x="853" y="362"/>
                      </a:moveTo>
                      <a:lnTo>
                        <a:pt x="828" y="312"/>
                      </a:lnTo>
                      <a:lnTo>
                        <a:pt x="798" y="269"/>
                      </a:lnTo>
                      <a:lnTo>
                        <a:pt x="763" y="228"/>
                      </a:lnTo>
                      <a:lnTo>
                        <a:pt x="725" y="190"/>
                      </a:lnTo>
                      <a:lnTo>
                        <a:pt x="685" y="155"/>
                      </a:lnTo>
                      <a:lnTo>
                        <a:pt x="639" y="125"/>
                      </a:lnTo>
                      <a:lnTo>
                        <a:pt x="586" y="97"/>
                      </a:lnTo>
                      <a:lnTo>
                        <a:pt x="533" y="74"/>
                      </a:lnTo>
                      <a:lnTo>
                        <a:pt x="475" y="51"/>
                      </a:lnTo>
                      <a:lnTo>
                        <a:pt x="415" y="35"/>
                      </a:lnTo>
                      <a:lnTo>
                        <a:pt x="353" y="21"/>
                      </a:lnTo>
                      <a:lnTo>
                        <a:pt x="288" y="11"/>
                      </a:lnTo>
                      <a:lnTo>
                        <a:pt x="219" y="3"/>
                      </a:lnTo>
                      <a:lnTo>
                        <a:pt x="147" y="0"/>
                      </a:lnTo>
                      <a:lnTo>
                        <a:pt x="76" y="0"/>
                      </a:lnTo>
                      <a:lnTo>
                        <a:pt x="0" y="3"/>
                      </a:lnTo>
                      <a:lnTo>
                        <a:pt x="62" y="16"/>
                      </a:lnTo>
                      <a:lnTo>
                        <a:pt x="122" y="30"/>
                      </a:lnTo>
                      <a:lnTo>
                        <a:pt x="182" y="44"/>
                      </a:lnTo>
                      <a:lnTo>
                        <a:pt x="236" y="57"/>
                      </a:lnTo>
                      <a:lnTo>
                        <a:pt x="290" y="74"/>
                      </a:lnTo>
                      <a:lnTo>
                        <a:pt x="342" y="92"/>
                      </a:lnTo>
                      <a:lnTo>
                        <a:pt x="394" y="111"/>
                      </a:lnTo>
                      <a:lnTo>
                        <a:pt x="445" y="131"/>
                      </a:lnTo>
                      <a:lnTo>
                        <a:pt x="494" y="152"/>
                      </a:lnTo>
                      <a:lnTo>
                        <a:pt x="543" y="177"/>
                      </a:lnTo>
                      <a:lnTo>
                        <a:pt x="595" y="201"/>
                      </a:lnTo>
                      <a:lnTo>
                        <a:pt x="644" y="231"/>
                      </a:lnTo>
                      <a:lnTo>
                        <a:pt x="695" y="258"/>
                      </a:lnTo>
                      <a:lnTo>
                        <a:pt x="747" y="291"/>
                      </a:lnTo>
                      <a:lnTo>
                        <a:pt x="798" y="326"/>
                      </a:lnTo>
                      <a:lnTo>
                        <a:pt x="853" y="362"/>
                      </a:lnTo>
                      <a:close/>
                    </a:path>
                  </a:pathLst>
                </a:custGeom>
                <a:solidFill>
                  <a:srgbClr val="9993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47">
                  <a:extLst>
                    <a:ext uri="{FF2B5EF4-FFF2-40B4-BE49-F238E27FC236}">
                      <a16:creationId xmlns:a16="http://schemas.microsoft.com/office/drawing/2014/main" id="{5385AFB1-09ED-4A82-97ED-489C70764B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0" y="1165"/>
                  <a:ext cx="1278" cy="440"/>
                </a:xfrm>
                <a:custGeom>
                  <a:avLst/>
                  <a:gdLst>
                    <a:gd name="T0" fmla="*/ 1 w 5110"/>
                    <a:gd name="T1" fmla="*/ 96 h 1758"/>
                    <a:gd name="T2" fmla="*/ 4 w 5110"/>
                    <a:gd name="T3" fmla="*/ 85 h 1758"/>
                    <a:gd name="T4" fmla="*/ 11 w 5110"/>
                    <a:gd name="T5" fmla="*/ 76 h 1758"/>
                    <a:gd name="T6" fmla="*/ 21 w 5110"/>
                    <a:gd name="T7" fmla="*/ 68 h 1758"/>
                    <a:gd name="T8" fmla="*/ 30 w 5110"/>
                    <a:gd name="T9" fmla="*/ 63 h 1758"/>
                    <a:gd name="T10" fmla="*/ 38 w 5110"/>
                    <a:gd name="T11" fmla="*/ 60 h 1758"/>
                    <a:gd name="T12" fmla="*/ 42 w 5110"/>
                    <a:gd name="T13" fmla="*/ 56 h 1758"/>
                    <a:gd name="T14" fmla="*/ 43 w 5110"/>
                    <a:gd name="T15" fmla="*/ 50 h 1758"/>
                    <a:gd name="T16" fmla="*/ 44 w 5110"/>
                    <a:gd name="T17" fmla="*/ 44 h 1758"/>
                    <a:gd name="T18" fmla="*/ 48 w 5110"/>
                    <a:gd name="T19" fmla="*/ 41 h 1758"/>
                    <a:gd name="T20" fmla="*/ 49 w 5110"/>
                    <a:gd name="T21" fmla="*/ 36 h 1758"/>
                    <a:gd name="T22" fmla="*/ 47 w 5110"/>
                    <a:gd name="T23" fmla="*/ 31 h 1758"/>
                    <a:gd name="T24" fmla="*/ 48 w 5110"/>
                    <a:gd name="T25" fmla="*/ 29 h 1758"/>
                    <a:gd name="T26" fmla="*/ 53 w 5110"/>
                    <a:gd name="T27" fmla="*/ 27 h 1758"/>
                    <a:gd name="T28" fmla="*/ 58 w 5110"/>
                    <a:gd name="T29" fmla="*/ 24 h 1758"/>
                    <a:gd name="T30" fmla="*/ 60 w 5110"/>
                    <a:gd name="T31" fmla="*/ 18 h 1758"/>
                    <a:gd name="T32" fmla="*/ 64 w 5110"/>
                    <a:gd name="T33" fmla="*/ 14 h 1758"/>
                    <a:gd name="T34" fmla="*/ 72 w 5110"/>
                    <a:gd name="T35" fmla="*/ 13 h 1758"/>
                    <a:gd name="T36" fmla="*/ 76 w 5110"/>
                    <a:gd name="T37" fmla="*/ 10 h 1758"/>
                    <a:gd name="T38" fmla="*/ 78 w 5110"/>
                    <a:gd name="T39" fmla="*/ 4 h 1758"/>
                    <a:gd name="T40" fmla="*/ 142 w 5110"/>
                    <a:gd name="T41" fmla="*/ 60 h 1758"/>
                    <a:gd name="T42" fmla="*/ 152 w 5110"/>
                    <a:gd name="T43" fmla="*/ 46 h 1758"/>
                    <a:gd name="T44" fmla="*/ 154 w 5110"/>
                    <a:gd name="T45" fmla="*/ 40 h 1758"/>
                    <a:gd name="T46" fmla="*/ 158 w 5110"/>
                    <a:gd name="T47" fmla="*/ 39 h 1758"/>
                    <a:gd name="T48" fmla="*/ 163 w 5110"/>
                    <a:gd name="T49" fmla="*/ 40 h 1758"/>
                    <a:gd name="T50" fmla="*/ 166 w 5110"/>
                    <a:gd name="T51" fmla="*/ 43 h 1758"/>
                    <a:gd name="T52" fmla="*/ 227 w 5110"/>
                    <a:gd name="T53" fmla="*/ 61 h 1758"/>
                    <a:gd name="T54" fmla="*/ 232 w 5110"/>
                    <a:gd name="T55" fmla="*/ 44 h 1758"/>
                    <a:gd name="T56" fmla="*/ 234 w 5110"/>
                    <a:gd name="T57" fmla="*/ 42 h 1758"/>
                    <a:gd name="T58" fmla="*/ 235 w 5110"/>
                    <a:gd name="T59" fmla="*/ 42 h 1758"/>
                    <a:gd name="T60" fmla="*/ 236 w 5110"/>
                    <a:gd name="T61" fmla="*/ 44 h 1758"/>
                    <a:gd name="T62" fmla="*/ 234 w 5110"/>
                    <a:gd name="T63" fmla="*/ 61 h 1758"/>
                    <a:gd name="T64" fmla="*/ 252 w 5110"/>
                    <a:gd name="T65" fmla="*/ 59 h 1758"/>
                    <a:gd name="T66" fmla="*/ 248 w 5110"/>
                    <a:gd name="T67" fmla="*/ 54 h 1758"/>
                    <a:gd name="T68" fmla="*/ 244 w 5110"/>
                    <a:gd name="T69" fmla="*/ 48 h 1758"/>
                    <a:gd name="T70" fmla="*/ 239 w 5110"/>
                    <a:gd name="T71" fmla="*/ 42 h 1758"/>
                    <a:gd name="T72" fmla="*/ 236 w 5110"/>
                    <a:gd name="T73" fmla="*/ 37 h 1758"/>
                    <a:gd name="T74" fmla="*/ 234 w 5110"/>
                    <a:gd name="T75" fmla="*/ 32 h 1758"/>
                    <a:gd name="T76" fmla="*/ 234 w 5110"/>
                    <a:gd name="T77" fmla="*/ 28 h 1758"/>
                    <a:gd name="T78" fmla="*/ 237 w 5110"/>
                    <a:gd name="T79" fmla="*/ 24 h 1758"/>
                    <a:gd name="T80" fmla="*/ 269 w 5110"/>
                    <a:gd name="T81" fmla="*/ 63 h 1758"/>
                    <a:gd name="T82" fmla="*/ 276 w 5110"/>
                    <a:gd name="T83" fmla="*/ 64 h 1758"/>
                    <a:gd name="T84" fmla="*/ 282 w 5110"/>
                    <a:gd name="T85" fmla="*/ 65 h 1758"/>
                    <a:gd name="T86" fmla="*/ 287 w 5110"/>
                    <a:gd name="T87" fmla="*/ 67 h 1758"/>
                    <a:gd name="T88" fmla="*/ 291 w 5110"/>
                    <a:gd name="T89" fmla="*/ 69 h 1758"/>
                    <a:gd name="T90" fmla="*/ 295 w 5110"/>
                    <a:gd name="T91" fmla="*/ 72 h 1758"/>
                    <a:gd name="T92" fmla="*/ 298 w 5110"/>
                    <a:gd name="T93" fmla="*/ 76 h 1758"/>
                    <a:gd name="T94" fmla="*/ 301 w 5110"/>
                    <a:gd name="T95" fmla="*/ 81 h 1758"/>
                    <a:gd name="T96" fmla="*/ 304 w 5110"/>
                    <a:gd name="T97" fmla="*/ 86 h 1758"/>
                    <a:gd name="T98" fmla="*/ 315 w 5110"/>
                    <a:gd name="T99" fmla="*/ 89 h 1758"/>
                    <a:gd name="T100" fmla="*/ 320 w 5110"/>
                    <a:gd name="T101" fmla="*/ 96 h 1758"/>
                    <a:gd name="T102" fmla="*/ 317 w 5110"/>
                    <a:gd name="T103" fmla="*/ 103 h 1758"/>
                    <a:gd name="T104" fmla="*/ 307 w 5110"/>
                    <a:gd name="T105" fmla="*/ 109 h 1758"/>
                    <a:gd name="T106" fmla="*/ 284 w 5110"/>
                    <a:gd name="T107" fmla="*/ 105 h 1758"/>
                    <a:gd name="T108" fmla="*/ 185 w 5110"/>
                    <a:gd name="T109" fmla="*/ 110 h 1758"/>
                    <a:gd name="T110" fmla="*/ 125 w 5110"/>
                    <a:gd name="T111" fmla="*/ 104 h 1758"/>
                    <a:gd name="T112" fmla="*/ 20 w 5110"/>
                    <a:gd name="T113" fmla="*/ 107 h 1758"/>
                    <a:gd name="T114" fmla="*/ 0 w 5110"/>
                    <a:gd name="T115" fmla="*/ 102 h 17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110" h="1758">
                      <a:moveTo>
                        <a:pt x="0" y="1636"/>
                      </a:moveTo>
                      <a:lnTo>
                        <a:pt x="9" y="1535"/>
                      </a:lnTo>
                      <a:lnTo>
                        <a:pt x="30" y="1443"/>
                      </a:lnTo>
                      <a:lnTo>
                        <a:pt x="65" y="1359"/>
                      </a:lnTo>
                      <a:lnTo>
                        <a:pt x="114" y="1280"/>
                      </a:lnTo>
                      <a:lnTo>
                        <a:pt x="174" y="1209"/>
                      </a:lnTo>
                      <a:lnTo>
                        <a:pt x="245" y="1144"/>
                      </a:lnTo>
                      <a:lnTo>
                        <a:pt x="326" y="1084"/>
                      </a:lnTo>
                      <a:lnTo>
                        <a:pt x="416" y="1033"/>
                      </a:lnTo>
                      <a:lnTo>
                        <a:pt x="481" y="1008"/>
                      </a:lnTo>
                      <a:lnTo>
                        <a:pt x="540" y="987"/>
                      </a:lnTo>
                      <a:lnTo>
                        <a:pt x="598" y="962"/>
                      </a:lnTo>
                      <a:lnTo>
                        <a:pt x="644" y="935"/>
                      </a:lnTo>
                      <a:lnTo>
                        <a:pt x="676" y="900"/>
                      </a:lnTo>
                      <a:lnTo>
                        <a:pt x="693" y="856"/>
                      </a:lnTo>
                      <a:lnTo>
                        <a:pt x="688" y="801"/>
                      </a:lnTo>
                      <a:lnTo>
                        <a:pt x="660" y="731"/>
                      </a:lnTo>
                      <a:lnTo>
                        <a:pt x="706" y="709"/>
                      </a:lnTo>
                      <a:lnTo>
                        <a:pt x="744" y="682"/>
                      </a:lnTo>
                      <a:lnTo>
                        <a:pt x="769" y="646"/>
                      </a:lnTo>
                      <a:lnTo>
                        <a:pt x="785" y="609"/>
                      </a:lnTo>
                      <a:lnTo>
                        <a:pt x="788" y="570"/>
                      </a:lnTo>
                      <a:lnTo>
                        <a:pt x="776" y="533"/>
                      </a:lnTo>
                      <a:lnTo>
                        <a:pt x="755" y="498"/>
                      </a:lnTo>
                      <a:lnTo>
                        <a:pt x="718" y="464"/>
                      </a:lnTo>
                      <a:lnTo>
                        <a:pt x="760" y="457"/>
                      </a:lnTo>
                      <a:lnTo>
                        <a:pt x="806" y="446"/>
                      </a:lnTo>
                      <a:lnTo>
                        <a:pt x="850" y="429"/>
                      </a:lnTo>
                      <a:lnTo>
                        <a:pt x="891" y="411"/>
                      </a:lnTo>
                      <a:lnTo>
                        <a:pt x="924" y="381"/>
                      </a:lnTo>
                      <a:lnTo>
                        <a:pt x="945" y="342"/>
                      </a:lnTo>
                      <a:lnTo>
                        <a:pt x="954" y="291"/>
                      </a:lnTo>
                      <a:lnTo>
                        <a:pt x="942" y="223"/>
                      </a:lnTo>
                      <a:lnTo>
                        <a:pt x="1027" y="228"/>
                      </a:lnTo>
                      <a:lnTo>
                        <a:pt x="1095" y="226"/>
                      </a:lnTo>
                      <a:lnTo>
                        <a:pt x="1147" y="212"/>
                      </a:lnTo>
                      <a:lnTo>
                        <a:pt x="1184" y="187"/>
                      </a:lnTo>
                      <a:lnTo>
                        <a:pt x="1212" y="152"/>
                      </a:lnTo>
                      <a:lnTo>
                        <a:pt x="1231" y="111"/>
                      </a:lnTo>
                      <a:lnTo>
                        <a:pt x="1242" y="60"/>
                      </a:lnTo>
                      <a:lnTo>
                        <a:pt x="1249" y="0"/>
                      </a:lnTo>
                      <a:lnTo>
                        <a:pt x="2263" y="951"/>
                      </a:lnTo>
                      <a:lnTo>
                        <a:pt x="2530" y="951"/>
                      </a:lnTo>
                      <a:lnTo>
                        <a:pt x="2429" y="734"/>
                      </a:lnTo>
                      <a:lnTo>
                        <a:pt x="2434" y="676"/>
                      </a:lnTo>
                      <a:lnTo>
                        <a:pt x="2456" y="641"/>
                      </a:lnTo>
                      <a:lnTo>
                        <a:pt x="2491" y="623"/>
                      </a:lnTo>
                      <a:lnTo>
                        <a:pt x="2530" y="614"/>
                      </a:lnTo>
                      <a:lnTo>
                        <a:pt x="2572" y="623"/>
                      </a:lnTo>
                      <a:lnTo>
                        <a:pt x="2611" y="636"/>
                      </a:lnTo>
                      <a:lnTo>
                        <a:pt x="2641" y="658"/>
                      </a:lnTo>
                      <a:lnTo>
                        <a:pt x="2660" y="685"/>
                      </a:lnTo>
                      <a:lnTo>
                        <a:pt x="2826" y="965"/>
                      </a:lnTo>
                      <a:lnTo>
                        <a:pt x="3629" y="973"/>
                      </a:lnTo>
                      <a:lnTo>
                        <a:pt x="3697" y="718"/>
                      </a:lnTo>
                      <a:lnTo>
                        <a:pt x="3711" y="699"/>
                      </a:lnTo>
                      <a:lnTo>
                        <a:pt x="3722" y="682"/>
                      </a:lnTo>
                      <a:lnTo>
                        <a:pt x="3736" y="674"/>
                      </a:lnTo>
                      <a:lnTo>
                        <a:pt x="3747" y="671"/>
                      </a:lnTo>
                      <a:lnTo>
                        <a:pt x="3757" y="674"/>
                      </a:lnTo>
                      <a:lnTo>
                        <a:pt x="3768" y="685"/>
                      </a:lnTo>
                      <a:lnTo>
                        <a:pt x="3779" y="704"/>
                      </a:lnTo>
                      <a:lnTo>
                        <a:pt x="3789" y="731"/>
                      </a:lnTo>
                      <a:lnTo>
                        <a:pt x="3733" y="973"/>
                      </a:lnTo>
                      <a:lnTo>
                        <a:pt x="4056" y="987"/>
                      </a:lnTo>
                      <a:lnTo>
                        <a:pt x="4031" y="943"/>
                      </a:lnTo>
                      <a:lnTo>
                        <a:pt x="3999" y="900"/>
                      </a:lnTo>
                      <a:lnTo>
                        <a:pt x="3966" y="856"/>
                      </a:lnTo>
                      <a:lnTo>
                        <a:pt x="3931" y="810"/>
                      </a:lnTo>
                      <a:lnTo>
                        <a:pt x="3895" y="764"/>
                      </a:lnTo>
                      <a:lnTo>
                        <a:pt x="3860" y="720"/>
                      </a:lnTo>
                      <a:lnTo>
                        <a:pt x="3825" y="674"/>
                      </a:lnTo>
                      <a:lnTo>
                        <a:pt x="3795" y="630"/>
                      </a:lnTo>
                      <a:lnTo>
                        <a:pt x="3771" y="590"/>
                      </a:lnTo>
                      <a:lnTo>
                        <a:pt x="3752" y="549"/>
                      </a:lnTo>
                      <a:lnTo>
                        <a:pt x="3738" y="510"/>
                      </a:lnTo>
                      <a:lnTo>
                        <a:pt x="3736" y="475"/>
                      </a:lnTo>
                      <a:lnTo>
                        <a:pt x="3741" y="443"/>
                      </a:lnTo>
                      <a:lnTo>
                        <a:pt x="3759" y="413"/>
                      </a:lnTo>
                      <a:lnTo>
                        <a:pt x="3789" y="386"/>
                      </a:lnTo>
                      <a:lnTo>
                        <a:pt x="3833" y="364"/>
                      </a:lnTo>
                      <a:lnTo>
                        <a:pt x="4301" y="997"/>
                      </a:lnTo>
                      <a:lnTo>
                        <a:pt x="4357" y="1006"/>
                      </a:lnTo>
                      <a:lnTo>
                        <a:pt x="4409" y="1017"/>
                      </a:lnTo>
                      <a:lnTo>
                        <a:pt x="4458" y="1025"/>
                      </a:lnTo>
                      <a:lnTo>
                        <a:pt x="4504" y="1038"/>
                      </a:lnTo>
                      <a:lnTo>
                        <a:pt x="4545" y="1049"/>
                      </a:lnTo>
                      <a:lnTo>
                        <a:pt x="4586" y="1066"/>
                      </a:lnTo>
                      <a:lnTo>
                        <a:pt x="4622" y="1082"/>
                      </a:lnTo>
                      <a:lnTo>
                        <a:pt x="4654" y="1101"/>
                      </a:lnTo>
                      <a:lnTo>
                        <a:pt x="4687" y="1122"/>
                      </a:lnTo>
                      <a:lnTo>
                        <a:pt x="4714" y="1147"/>
                      </a:lnTo>
                      <a:lnTo>
                        <a:pt x="4740" y="1177"/>
                      </a:lnTo>
                      <a:lnTo>
                        <a:pt x="4768" y="1207"/>
                      </a:lnTo>
                      <a:lnTo>
                        <a:pt x="4793" y="1244"/>
                      </a:lnTo>
                      <a:lnTo>
                        <a:pt x="4816" y="1285"/>
                      </a:lnTo>
                      <a:lnTo>
                        <a:pt x="4841" y="1329"/>
                      </a:lnTo>
                      <a:lnTo>
                        <a:pt x="4863" y="1380"/>
                      </a:lnTo>
                      <a:lnTo>
                        <a:pt x="4964" y="1386"/>
                      </a:lnTo>
                      <a:lnTo>
                        <a:pt x="5040" y="1416"/>
                      </a:lnTo>
                      <a:lnTo>
                        <a:pt x="5088" y="1465"/>
                      </a:lnTo>
                      <a:lnTo>
                        <a:pt x="5110" y="1525"/>
                      </a:lnTo>
                      <a:lnTo>
                        <a:pt x="5102" y="1587"/>
                      </a:lnTo>
                      <a:lnTo>
                        <a:pt x="5066" y="1652"/>
                      </a:lnTo>
                      <a:lnTo>
                        <a:pt x="5001" y="1707"/>
                      </a:lnTo>
                      <a:lnTo>
                        <a:pt x="4906" y="1745"/>
                      </a:lnTo>
                      <a:lnTo>
                        <a:pt x="4881" y="1698"/>
                      </a:lnTo>
                      <a:lnTo>
                        <a:pt x="4539" y="1682"/>
                      </a:lnTo>
                      <a:lnTo>
                        <a:pt x="4542" y="1758"/>
                      </a:lnTo>
                      <a:lnTo>
                        <a:pt x="2953" y="1758"/>
                      </a:lnTo>
                      <a:lnTo>
                        <a:pt x="2962" y="1661"/>
                      </a:lnTo>
                      <a:lnTo>
                        <a:pt x="1992" y="1657"/>
                      </a:lnTo>
                      <a:lnTo>
                        <a:pt x="1992" y="1721"/>
                      </a:lnTo>
                      <a:lnTo>
                        <a:pt x="310" y="1712"/>
                      </a:lnTo>
                      <a:lnTo>
                        <a:pt x="312" y="1631"/>
                      </a:lnTo>
                      <a:lnTo>
                        <a:pt x="0" y="1636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48">
                  <a:extLst>
                    <a:ext uri="{FF2B5EF4-FFF2-40B4-BE49-F238E27FC236}">
                      <a16:creationId xmlns:a16="http://schemas.microsoft.com/office/drawing/2014/main" id="{4B138BD0-3A3F-4B63-8008-48763CF86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0" y="1200"/>
                  <a:ext cx="270" cy="203"/>
                </a:xfrm>
                <a:custGeom>
                  <a:avLst/>
                  <a:gdLst>
                    <a:gd name="T0" fmla="*/ 67 w 1081"/>
                    <a:gd name="T1" fmla="*/ 51 h 812"/>
                    <a:gd name="T2" fmla="*/ 64 w 1081"/>
                    <a:gd name="T3" fmla="*/ 49 h 812"/>
                    <a:gd name="T4" fmla="*/ 60 w 1081"/>
                    <a:gd name="T5" fmla="*/ 47 h 812"/>
                    <a:gd name="T6" fmla="*/ 56 w 1081"/>
                    <a:gd name="T7" fmla="*/ 44 h 812"/>
                    <a:gd name="T8" fmla="*/ 52 w 1081"/>
                    <a:gd name="T9" fmla="*/ 42 h 812"/>
                    <a:gd name="T10" fmla="*/ 48 w 1081"/>
                    <a:gd name="T11" fmla="*/ 39 h 812"/>
                    <a:gd name="T12" fmla="*/ 43 w 1081"/>
                    <a:gd name="T13" fmla="*/ 36 h 812"/>
                    <a:gd name="T14" fmla="*/ 38 w 1081"/>
                    <a:gd name="T15" fmla="*/ 33 h 812"/>
                    <a:gd name="T16" fmla="*/ 33 w 1081"/>
                    <a:gd name="T17" fmla="*/ 30 h 812"/>
                    <a:gd name="T18" fmla="*/ 29 w 1081"/>
                    <a:gd name="T19" fmla="*/ 27 h 812"/>
                    <a:gd name="T20" fmla="*/ 24 w 1081"/>
                    <a:gd name="T21" fmla="*/ 24 h 812"/>
                    <a:gd name="T22" fmla="*/ 20 w 1081"/>
                    <a:gd name="T23" fmla="*/ 22 h 812"/>
                    <a:gd name="T24" fmla="*/ 15 w 1081"/>
                    <a:gd name="T25" fmla="*/ 19 h 812"/>
                    <a:gd name="T26" fmla="*/ 11 w 1081"/>
                    <a:gd name="T27" fmla="*/ 16 h 812"/>
                    <a:gd name="T28" fmla="*/ 7 w 1081"/>
                    <a:gd name="T29" fmla="*/ 14 h 812"/>
                    <a:gd name="T30" fmla="*/ 3 w 1081"/>
                    <a:gd name="T31" fmla="*/ 11 h 812"/>
                    <a:gd name="T32" fmla="*/ 0 w 1081"/>
                    <a:gd name="T33" fmla="*/ 9 h 812"/>
                    <a:gd name="T34" fmla="*/ 2 w 1081"/>
                    <a:gd name="T35" fmla="*/ 9 h 812"/>
                    <a:gd name="T36" fmla="*/ 4 w 1081"/>
                    <a:gd name="T37" fmla="*/ 8 h 812"/>
                    <a:gd name="T38" fmla="*/ 6 w 1081"/>
                    <a:gd name="T39" fmla="*/ 7 h 812"/>
                    <a:gd name="T40" fmla="*/ 7 w 1081"/>
                    <a:gd name="T41" fmla="*/ 6 h 812"/>
                    <a:gd name="T42" fmla="*/ 9 w 1081"/>
                    <a:gd name="T43" fmla="*/ 4 h 812"/>
                    <a:gd name="T44" fmla="*/ 9 w 1081"/>
                    <a:gd name="T45" fmla="*/ 3 h 812"/>
                    <a:gd name="T46" fmla="*/ 10 w 1081"/>
                    <a:gd name="T47" fmla="*/ 2 h 812"/>
                    <a:gd name="T48" fmla="*/ 11 w 1081"/>
                    <a:gd name="T49" fmla="*/ 0 h 812"/>
                    <a:gd name="T50" fmla="*/ 15 w 1081"/>
                    <a:gd name="T51" fmla="*/ 3 h 812"/>
                    <a:gd name="T52" fmla="*/ 18 w 1081"/>
                    <a:gd name="T53" fmla="*/ 6 h 812"/>
                    <a:gd name="T54" fmla="*/ 21 w 1081"/>
                    <a:gd name="T55" fmla="*/ 10 h 812"/>
                    <a:gd name="T56" fmla="*/ 25 w 1081"/>
                    <a:gd name="T57" fmla="*/ 13 h 812"/>
                    <a:gd name="T58" fmla="*/ 28 w 1081"/>
                    <a:gd name="T59" fmla="*/ 16 h 812"/>
                    <a:gd name="T60" fmla="*/ 32 w 1081"/>
                    <a:gd name="T61" fmla="*/ 19 h 812"/>
                    <a:gd name="T62" fmla="*/ 36 w 1081"/>
                    <a:gd name="T63" fmla="*/ 23 h 812"/>
                    <a:gd name="T64" fmla="*/ 39 w 1081"/>
                    <a:gd name="T65" fmla="*/ 26 h 812"/>
                    <a:gd name="T66" fmla="*/ 43 w 1081"/>
                    <a:gd name="T67" fmla="*/ 29 h 812"/>
                    <a:gd name="T68" fmla="*/ 47 w 1081"/>
                    <a:gd name="T69" fmla="*/ 33 h 812"/>
                    <a:gd name="T70" fmla="*/ 50 w 1081"/>
                    <a:gd name="T71" fmla="*/ 36 h 812"/>
                    <a:gd name="T72" fmla="*/ 54 w 1081"/>
                    <a:gd name="T73" fmla="*/ 39 h 812"/>
                    <a:gd name="T74" fmla="*/ 57 w 1081"/>
                    <a:gd name="T75" fmla="*/ 42 h 812"/>
                    <a:gd name="T76" fmla="*/ 61 w 1081"/>
                    <a:gd name="T77" fmla="*/ 45 h 812"/>
                    <a:gd name="T78" fmla="*/ 64 w 1081"/>
                    <a:gd name="T79" fmla="*/ 48 h 812"/>
                    <a:gd name="T80" fmla="*/ 67 w 1081"/>
                    <a:gd name="T81" fmla="*/ 51 h 8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81" h="812">
                      <a:moveTo>
                        <a:pt x="1081" y="812"/>
                      </a:moveTo>
                      <a:lnTo>
                        <a:pt x="1028" y="779"/>
                      </a:lnTo>
                      <a:lnTo>
                        <a:pt x="968" y="744"/>
                      </a:lnTo>
                      <a:lnTo>
                        <a:pt x="902" y="706"/>
                      </a:lnTo>
                      <a:lnTo>
                        <a:pt x="834" y="666"/>
                      </a:lnTo>
                      <a:lnTo>
                        <a:pt x="763" y="622"/>
                      </a:lnTo>
                      <a:lnTo>
                        <a:pt x="691" y="576"/>
                      </a:lnTo>
                      <a:lnTo>
                        <a:pt x="615" y="530"/>
                      </a:lnTo>
                      <a:lnTo>
                        <a:pt x="538" y="484"/>
                      </a:lnTo>
                      <a:lnTo>
                        <a:pt x="462" y="435"/>
                      </a:lnTo>
                      <a:lnTo>
                        <a:pt x="389" y="389"/>
                      </a:lnTo>
                      <a:lnTo>
                        <a:pt x="315" y="343"/>
                      </a:lnTo>
                      <a:lnTo>
                        <a:pt x="245" y="299"/>
                      </a:lnTo>
                      <a:lnTo>
                        <a:pt x="177" y="255"/>
                      </a:lnTo>
                      <a:lnTo>
                        <a:pt x="112" y="214"/>
                      </a:lnTo>
                      <a:lnTo>
                        <a:pt x="54" y="179"/>
                      </a:lnTo>
                      <a:lnTo>
                        <a:pt x="0" y="144"/>
                      </a:lnTo>
                      <a:lnTo>
                        <a:pt x="41" y="136"/>
                      </a:lnTo>
                      <a:lnTo>
                        <a:pt x="74" y="122"/>
                      </a:lnTo>
                      <a:lnTo>
                        <a:pt x="98" y="106"/>
                      </a:lnTo>
                      <a:lnTo>
                        <a:pt x="120" y="87"/>
                      </a:lnTo>
                      <a:lnTo>
                        <a:pt x="139" y="64"/>
                      </a:lnTo>
                      <a:lnTo>
                        <a:pt x="153" y="43"/>
                      </a:lnTo>
                      <a:lnTo>
                        <a:pt x="169" y="22"/>
                      </a:lnTo>
                      <a:lnTo>
                        <a:pt x="185" y="0"/>
                      </a:lnTo>
                      <a:lnTo>
                        <a:pt x="236" y="48"/>
                      </a:lnTo>
                      <a:lnTo>
                        <a:pt x="291" y="101"/>
                      </a:lnTo>
                      <a:lnTo>
                        <a:pt x="345" y="152"/>
                      </a:lnTo>
                      <a:lnTo>
                        <a:pt x="400" y="203"/>
                      </a:lnTo>
                      <a:lnTo>
                        <a:pt x="456" y="255"/>
                      </a:lnTo>
                      <a:lnTo>
                        <a:pt x="514" y="309"/>
                      </a:lnTo>
                      <a:lnTo>
                        <a:pt x="571" y="361"/>
                      </a:lnTo>
                      <a:lnTo>
                        <a:pt x="631" y="413"/>
                      </a:lnTo>
                      <a:lnTo>
                        <a:pt x="687" y="467"/>
                      </a:lnTo>
                      <a:lnTo>
                        <a:pt x="747" y="519"/>
                      </a:lnTo>
                      <a:lnTo>
                        <a:pt x="804" y="570"/>
                      </a:lnTo>
                      <a:lnTo>
                        <a:pt x="862" y="622"/>
                      </a:lnTo>
                      <a:lnTo>
                        <a:pt x="919" y="671"/>
                      </a:lnTo>
                      <a:lnTo>
                        <a:pt x="973" y="720"/>
                      </a:lnTo>
                      <a:lnTo>
                        <a:pt x="1028" y="766"/>
                      </a:lnTo>
                      <a:lnTo>
                        <a:pt x="1081" y="812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49">
                  <a:extLst>
                    <a:ext uri="{FF2B5EF4-FFF2-40B4-BE49-F238E27FC236}">
                      <a16:creationId xmlns:a16="http://schemas.microsoft.com/office/drawing/2014/main" id="{E217DEA9-94D1-4552-B4DD-3D2D9DBC92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6" y="1240"/>
                  <a:ext cx="312" cy="162"/>
                </a:xfrm>
                <a:custGeom>
                  <a:avLst/>
                  <a:gdLst>
                    <a:gd name="T0" fmla="*/ 78 w 1247"/>
                    <a:gd name="T1" fmla="*/ 41 h 646"/>
                    <a:gd name="T2" fmla="*/ 74 w 1247"/>
                    <a:gd name="T3" fmla="*/ 39 h 646"/>
                    <a:gd name="T4" fmla="*/ 69 w 1247"/>
                    <a:gd name="T5" fmla="*/ 38 h 646"/>
                    <a:gd name="T6" fmla="*/ 65 w 1247"/>
                    <a:gd name="T7" fmla="*/ 36 h 646"/>
                    <a:gd name="T8" fmla="*/ 60 w 1247"/>
                    <a:gd name="T9" fmla="*/ 35 h 646"/>
                    <a:gd name="T10" fmla="*/ 55 w 1247"/>
                    <a:gd name="T11" fmla="*/ 33 h 646"/>
                    <a:gd name="T12" fmla="*/ 50 w 1247"/>
                    <a:gd name="T13" fmla="*/ 31 h 646"/>
                    <a:gd name="T14" fmla="*/ 44 w 1247"/>
                    <a:gd name="T15" fmla="*/ 29 h 646"/>
                    <a:gd name="T16" fmla="*/ 39 w 1247"/>
                    <a:gd name="T17" fmla="*/ 27 h 646"/>
                    <a:gd name="T18" fmla="*/ 34 w 1247"/>
                    <a:gd name="T19" fmla="*/ 25 h 646"/>
                    <a:gd name="T20" fmla="*/ 29 w 1247"/>
                    <a:gd name="T21" fmla="*/ 23 h 646"/>
                    <a:gd name="T22" fmla="*/ 23 w 1247"/>
                    <a:gd name="T23" fmla="*/ 21 h 646"/>
                    <a:gd name="T24" fmla="*/ 18 w 1247"/>
                    <a:gd name="T25" fmla="*/ 19 h 646"/>
                    <a:gd name="T26" fmla="*/ 14 w 1247"/>
                    <a:gd name="T27" fmla="*/ 18 h 646"/>
                    <a:gd name="T28" fmla="*/ 9 w 1247"/>
                    <a:gd name="T29" fmla="*/ 16 h 646"/>
                    <a:gd name="T30" fmla="*/ 4 w 1247"/>
                    <a:gd name="T31" fmla="*/ 14 h 646"/>
                    <a:gd name="T32" fmla="*/ 0 w 1247"/>
                    <a:gd name="T33" fmla="*/ 13 h 646"/>
                    <a:gd name="T34" fmla="*/ 2 w 1247"/>
                    <a:gd name="T35" fmla="*/ 12 h 646"/>
                    <a:gd name="T36" fmla="*/ 4 w 1247"/>
                    <a:gd name="T37" fmla="*/ 10 h 646"/>
                    <a:gd name="T38" fmla="*/ 6 w 1247"/>
                    <a:gd name="T39" fmla="*/ 9 h 646"/>
                    <a:gd name="T40" fmla="*/ 7 w 1247"/>
                    <a:gd name="T41" fmla="*/ 7 h 646"/>
                    <a:gd name="T42" fmla="*/ 9 w 1247"/>
                    <a:gd name="T43" fmla="*/ 6 h 646"/>
                    <a:gd name="T44" fmla="*/ 9 w 1247"/>
                    <a:gd name="T45" fmla="*/ 4 h 646"/>
                    <a:gd name="T46" fmla="*/ 10 w 1247"/>
                    <a:gd name="T47" fmla="*/ 2 h 646"/>
                    <a:gd name="T48" fmla="*/ 11 w 1247"/>
                    <a:gd name="T49" fmla="*/ 0 h 646"/>
                    <a:gd name="T50" fmla="*/ 13 w 1247"/>
                    <a:gd name="T51" fmla="*/ 2 h 646"/>
                    <a:gd name="T52" fmla="*/ 16 w 1247"/>
                    <a:gd name="T53" fmla="*/ 4 h 646"/>
                    <a:gd name="T54" fmla="*/ 20 w 1247"/>
                    <a:gd name="T55" fmla="*/ 6 h 646"/>
                    <a:gd name="T56" fmla="*/ 24 w 1247"/>
                    <a:gd name="T57" fmla="*/ 8 h 646"/>
                    <a:gd name="T58" fmla="*/ 29 w 1247"/>
                    <a:gd name="T59" fmla="*/ 11 h 646"/>
                    <a:gd name="T60" fmla="*/ 33 w 1247"/>
                    <a:gd name="T61" fmla="*/ 14 h 646"/>
                    <a:gd name="T62" fmla="*/ 39 w 1247"/>
                    <a:gd name="T63" fmla="*/ 17 h 646"/>
                    <a:gd name="T64" fmla="*/ 44 w 1247"/>
                    <a:gd name="T65" fmla="*/ 20 h 646"/>
                    <a:gd name="T66" fmla="*/ 49 w 1247"/>
                    <a:gd name="T67" fmla="*/ 24 h 646"/>
                    <a:gd name="T68" fmla="*/ 54 w 1247"/>
                    <a:gd name="T69" fmla="*/ 27 h 646"/>
                    <a:gd name="T70" fmla="*/ 59 w 1247"/>
                    <a:gd name="T71" fmla="*/ 30 h 646"/>
                    <a:gd name="T72" fmla="*/ 63 w 1247"/>
                    <a:gd name="T73" fmla="*/ 32 h 646"/>
                    <a:gd name="T74" fmla="*/ 68 w 1247"/>
                    <a:gd name="T75" fmla="*/ 35 h 646"/>
                    <a:gd name="T76" fmla="*/ 72 w 1247"/>
                    <a:gd name="T77" fmla="*/ 37 h 646"/>
                    <a:gd name="T78" fmla="*/ 75 w 1247"/>
                    <a:gd name="T79" fmla="*/ 39 h 646"/>
                    <a:gd name="T80" fmla="*/ 78 w 1247"/>
                    <a:gd name="T81" fmla="*/ 41 h 6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47" h="646">
                      <a:moveTo>
                        <a:pt x="1247" y="646"/>
                      </a:moveTo>
                      <a:lnTo>
                        <a:pt x="1179" y="628"/>
                      </a:lnTo>
                      <a:lnTo>
                        <a:pt x="1106" y="603"/>
                      </a:lnTo>
                      <a:lnTo>
                        <a:pt x="1032" y="579"/>
                      </a:lnTo>
                      <a:lnTo>
                        <a:pt x="953" y="552"/>
                      </a:lnTo>
                      <a:lnTo>
                        <a:pt x="872" y="524"/>
                      </a:lnTo>
                      <a:lnTo>
                        <a:pt x="791" y="494"/>
                      </a:lnTo>
                      <a:lnTo>
                        <a:pt x="706" y="464"/>
                      </a:lnTo>
                      <a:lnTo>
                        <a:pt x="622" y="434"/>
                      </a:lnTo>
                      <a:lnTo>
                        <a:pt x="538" y="402"/>
                      </a:lnTo>
                      <a:lnTo>
                        <a:pt x="454" y="372"/>
                      </a:lnTo>
                      <a:lnTo>
                        <a:pt x="372" y="339"/>
                      </a:lnTo>
                      <a:lnTo>
                        <a:pt x="293" y="309"/>
                      </a:lnTo>
                      <a:lnTo>
                        <a:pt x="214" y="280"/>
                      </a:lnTo>
                      <a:lnTo>
                        <a:pt x="138" y="252"/>
                      </a:lnTo>
                      <a:lnTo>
                        <a:pt x="68" y="226"/>
                      </a:lnTo>
                      <a:lnTo>
                        <a:pt x="0" y="201"/>
                      </a:lnTo>
                      <a:lnTo>
                        <a:pt x="35" y="182"/>
                      </a:lnTo>
                      <a:lnTo>
                        <a:pt x="65" y="162"/>
                      </a:lnTo>
                      <a:lnTo>
                        <a:pt x="92" y="141"/>
                      </a:lnTo>
                      <a:lnTo>
                        <a:pt x="117" y="116"/>
                      </a:lnTo>
                      <a:lnTo>
                        <a:pt x="136" y="90"/>
                      </a:lnTo>
                      <a:lnTo>
                        <a:pt x="149" y="62"/>
                      </a:lnTo>
                      <a:lnTo>
                        <a:pt x="163" y="32"/>
                      </a:lnTo>
                      <a:lnTo>
                        <a:pt x="171" y="0"/>
                      </a:lnTo>
                      <a:lnTo>
                        <a:pt x="209" y="24"/>
                      </a:lnTo>
                      <a:lnTo>
                        <a:pt x="258" y="54"/>
                      </a:lnTo>
                      <a:lnTo>
                        <a:pt x="318" y="90"/>
                      </a:lnTo>
                      <a:lnTo>
                        <a:pt x="383" y="130"/>
                      </a:lnTo>
                      <a:lnTo>
                        <a:pt x="456" y="176"/>
                      </a:lnTo>
                      <a:lnTo>
                        <a:pt x="533" y="222"/>
                      </a:lnTo>
                      <a:lnTo>
                        <a:pt x="614" y="272"/>
                      </a:lnTo>
                      <a:lnTo>
                        <a:pt x="695" y="323"/>
                      </a:lnTo>
                      <a:lnTo>
                        <a:pt x="780" y="374"/>
                      </a:lnTo>
                      <a:lnTo>
                        <a:pt x="861" y="423"/>
                      </a:lnTo>
                      <a:lnTo>
                        <a:pt x="940" y="470"/>
                      </a:lnTo>
                      <a:lnTo>
                        <a:pt x="1013" y="516"/>
                      </a:lnTo>
                      <a:lnTo>
                        <a:pt x="1084" y="557"/>
                      </a:lnTo>
                      <a:lnTo>
                        <a:pt x="1147" y="593"/>
                      </a:lnTo>
                      <a:lnTo>
                        <a:pt x="1200" y="623"/>
                      </a:lnTo>
                      <a:lnTo>
                        <a:pt x="1247" y="646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50">
                  <a:extLst>
                    <a:ext uri="{FF2B5EF4-FFF2-40B4-BE49-F238E27FC236}">
                      <a16:creationId xmlns:a16="http://schemas.microsoft.com/office/drawing/2014/main" id="{39A94F7B-6513-4F22-B968-14E43DB5D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5" y="1306"/>
                  <a:ext cx="294" cy="96"/>
                </a:xfrm>
                <a:custGeom>
                  <a:avLst/>
                  <a:gdLst>
                    <a:gd name="T0" fmla="*/ 74 w 1176"/>
                    <a:gd name="T1" fmla="*/ 24 h 383"/>
                    <a:gd name="T2" fmla="*/ 70 w 1176"/>
                    <a:gd name="T3" fmla="*/ 24 h 383"/>
                    <a:gd name="T4" fmla="*/ 66 w 1176"/>
                    <a:gd name="T5" fmla="*/ 23 h 383"/>
                    <a:gd name="T6" fmla="*/ 61 w 1176"/>
                    <a:gd name="T7" fmla="*/ 22 h 383"/>
                    <a:gd name="T8" fmla="*/ 56 w 1176"/>
                    <a:gd name="T9" fmla="*/ 21 h 383"/>
                    <a:gd name="T10" fmla="*/ 52 w 1176"/>
                    <a:gd name="T11" fmla="*/ 20 h 383"/>
                    <a:gd name="T12" fmla="*/ 47 w 1176"/>
                    <a:gd name="T13" fmla="*/ 20 h 383"/>
                    <a:gd name="T14" fmla="*/ 42 w 1176"/>
                    <a:gd name="T15" fmla="*/ 19 h 383"/>
                    <a:gd name="T16" fmla="*/ 37 w 1176"/>
                    <a:gd name="T17" fmla="*/ 17 h 383"/>
                    <a:gd name="T18" fmla="*/ 32 w 1176"/>
                    <a:gd name="T19" fmla="*/ 16 h 383"/>
                    <a:gd name="T20" fmla="*/ 27 w 1176"/>
                    <a:gd name="T21" fmla="*/ 16 h 383"/>
                    <a:gd name="T22" fmla="*/ 22 w 1176"/>
                    <a:gd name="T23" fmla="*/ 15 h 383"/>
                    <a:gd name="T24" fmla="*/ 17 w 1176"/>
                    <a:gd name="T25" fmla="*/ 14 h 383"/>
                    <a:gd name="T26" fmla="*/ 12 w 1176"/>
                    <a:gd name="T27" fmla="*/ 13 h 383"/>
                    <a:gd name="T28" fmla="*/ 8 w 1176"/>
                    <a:gd name="T29" fmla="*/ 12 h 383"/>
                    <a:gd name="T30" fmla="*/ 4 w 1176"/>
                    <a:gd name="T31" fmla="*/ 11 h 383"/>
                    <a:gd name="T32" fmla="*/ 0 w 1176"/>
                    <a:gd name="T33" fmla="*/ 10 h 383"/>
                    <a:gd name="T34" fmla="*/ 2 w 1176"/>
                    <a:gd name="T35" fmla="*/ 9 h 383"/>
                    <a:gd name="T36" fmla="*/ 3 w 1176"/>
                    <a:gd name="T37" fmla="*/ 8 h 383"/>
                    <a:gd name="T38" fmla="*/ 4 w 1176"/>
                    <a:gd name="T39" fmla="*/ 7 h 383"/>
                    <a:gd name="T40" fmla="*/ 4 w 1176"/>
                    <a:gd name="T41" fmla="*/ 5 h 383"/>
                    <a:gd name="T42" fmla="*/ 5 w 1176"/>
                    <a:gd name="T43" fmla="*/ 4 h 383"/>
                    <a:gd name="T44" fmla="*/ 5 w 1176"/>
                    <a:gd name="T45" fmla="*/ 3 h 383"/>
                    <a:gd name="T46" fmla="*/ 4 w 1176"/>
                    <a:gd name="T47" fmla="*/ 2 h 383"/>
                    <a:gd name="T48" fmla="*/ 4 w 1176"/>
                    <a:gd name="T49" fmla="*/ 0 h 383"/>
                    <a:gd name="T50" fmla="*/ 8 w 1176"/>
                    <a:gd name="T51" fmla="*/ 2 h 383"/>
                    <a:gd name="T52" fmla="*/ 12 w 1176"/>
                    <a:gd name="T53" fmla="*/ 3 h 383"/>
                    <a:gd name="T54" fmla="*/ 16 w 1176"/>
                    <a:gd name="T55" fmla="*/ 4 h 383"/>
                    <a:gd name="T56" fmla="*/ 21 w 1176"/>
                    <a:gd name="T57" fmla="*/ 6 h 383"/>
                    <a:gd name="T58" fmla="*/ 25 w 1176"/>
                    <a:gd name="T59" fmla="*/ 7 h 383"/>
                    <a:gd name="T60" fmla="*/ 29 w 1176"/>
                    <a:gd name="T61" fmla="*/ 9 h 383"/>
                    <a:gd name="T62" fmla="*/ 34 w 1176"/>
                    <a:gd name="T63" fmla="*/ 11 h 383"/>
                    <a:gd name="T64" fmla="*/ 39 w 1176"/>
                    <a:gd name="T65" fmla="*/ 12 h 383"/>
                    <a:gd name="T66" fmla="*/ 43 w 1176"/>
                    <a:gd name="T67" fmla="*/ 14 h 383"/>
                    <a:gd name="T68" fmla="*/ 48 w 1176"/>
                    <a:gd name="T69" fmla="*/ 16 h 383"/>
                    <a:gd name="T70" fmla="*/ 53 w 1176"/>
                    <a:gd name="T71" fmla="*/ 17 h 383"/>
                    <a:gd name="T72" fmla="*/ 57 w 1176"/>
                    <a:gd name="T73" fmla="*/ 19 h 383"/>
                    <a:gd name="T74" fmla="*/ 61 w 1176"/>
                    <a:gd name="T75" fmla="*/ 20 h 383"/>
                    <a:gd name="T76" fmla="*/ 66 w 1176"/>
                    <a:gd name="T77" fmla="*/ 22 h 383"/>
                    <a:gd name="T78" fmla="*/ 70 w 1176"/>
                    <a:gd name="T79" fmla="*/ 23 h 383"/>
                    <a:gd name="T80" fmla="*/ 74 w 1176"/>
                    <a:gd name="T81" fmla="*/ 24 h 3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76" h="383">
                      <a:moveTo>
                        <a:pt x="1176" y="383"/>
                      </a:moveTo>
                      <a:lnTo>
                        <a:pt x="1113" y="376"/>
                      </a:lnTo>
                      <a:lnTo>
                        <a:pt x="1046" y="365"/>
                      </a:lnTo>
                      <a:lnTo>
                        <a:pt x="975" y="351"/>
                      </a:lnTo>
                      <a:lnTo>
                        <a:pt x="901" y="337"/>
                      </a:lnTo>
                      <a:lnTo>
                        <a:pt x="823" y="324"/>
                      </a:lnTo>
                      <a:lnTo>
                        <a:pt x="744" y="310"/>
                      </a:lnTo>
                      <a:lnTo>
                        <a:pt x="665" y="294"/>
                      </a:lnTo>
                      <a:lnTo>
                        <a:pt x="584" y="277"/>
                      </a:lnTo>
                      <a:lnTo>
                        <a:pt x="502" y="261"/>
                      </a:lnTo>
                      <a:lnTo>
                        <a:pt x="423" y="247"/>
                      </a:lnTo>
                      <a:lnTo>
                        <a:pt x="345" y="231"/>
                      </a:lnTo>
                      <a:lnTo>
                        <a:pt x="268" y="215"/>
                      </a:lnTo>
                      <a:lnTo>
                        <a:pt x="195" y="201"/>
                      </a:lnTo>
                      <a:lnTo>
                        <a:pt x="125" y="185"/>
                      </a:lnTo>
                      <a:lnTo>
                        <a:pt x="60" y="174"/>
                      </a:lnTo>
                      <a:lnTo>
                        <a:pt x="0" y="160"/>
                      </a:lnTo>
                      <a:lnTo>
                        <a:pt x="26" y="141"/>
                      </a:lnTo>
                      <a:lnTo>
                        <a:pt x="46" y="123"/>
                      </a:lnTo>
                      <a:lnTo>
                        <a:pt x="60" y="104"/>
                      </a:lnTo>
                      <a:lnTo>
                        <a:pt x="67" y="85"/>
                      </a:lnTo>
                      <a:lnTo>
                        <a:pt x="70" y="65"/>
                      </a:lnTo>
                      <a:lnTo>
                        <a:pt x="70" y="46"/>
                      </a:lnTo>
                      <a:lnTo>
                        <a:pt x="67" y="25"/>
                      </a:lnTo>
                      <a:lnTo>
                        <a:pt x="65" y="0"/>
                      </a:lnTo>
                      <a:lnTo>
                        <a:pt x="125" y="22"/>
                      </a:lnTo>
                      <a:lnTo>
                        <a:pt x="190" y="44"/>
                      </a:lnTo>
                      <a:lnTo>
                        <a:pt x="255" y="65"/>
                      </a:lnTo>
                      <a:lnTo>
                        <a:pt x="326" y="90"/>
                      </a:lnTo>
                      <a:lnTo>
                        <a:pt x="397" y="117"/>
                      </a:lnTo>
                      <a:lnTo>
                        <a:pt x="469" y="141"/>
                      </a:lnTo>
                      <a:lnTo>
                        <a:pt x="543" y="169"/>
                      </a:lnTo>
                      <a:lnTo>
                        <a:pt x="617" y="196"/>
                      </a:lnTo>
                      <a:lnTo>
                        <a:pt x="690" y="220"/>
                      </a:lnTo>
                      <a:lnTo>
                        <a:pt x="766" y="247"/>
                      </a:lnTo>
                      <a:lnTo>
                        <a:pt x="839" y="272"/>
                      </a:lnTo>
                      <a:lnTo>
                        <a:pt x="910" y="296"/>
                      </a:lnTo>
                      <a:lnTo>
                        <a:pt x="980" y="321"/>
                      </a:lnTo>
                      <a:lnTo>
                        <a:pt x="1048" y="342"/>
                      </a:lnTo>
                      <a:lnTo>
                        <a:pt x="1113" y="365"/>
                      </a:lnTo>
                      <a:lnTo>
                        <a:pt x="1176" y="383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251">
                  <a:extLst>
                    <a:ext uri="{FF2B5EF4-FFF2-40B4-BE49-F238E27FC236}">
                      <a16:creationId xmlns:a16="http://schemas.microsoft.com/office/drawing/2014/main" id="{DACB5B2D-6AC0-48CD-8301-B88F17B55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6" y="1362"/>
                  <a:ext cx="244" cy="42"/>
                </a:xfrm>
                <a:custGeom>
                  <a:avLst/>
                  <a:gdLst>
                    <a:gd name="T0" fmla="*/ 61 w 978"/>
                    <a:gd name="T1" fmla="*/ 11 h 168"/>
                    <a:gd name="T2" fmla="*/ 57 w 978"/>
                    <a:gd name="T3" fmla="*/ 10 h 168"/>
                    <a:gd name="T4" fmla="*/ 53 w 978"/>
                    <a:gd name="T5" fmla="*/ 10 h 168"/>
                    <a:gd name="T6" fmla="*/ 49 w 978"/>
                    <a:gd name="T7" fmla="*/ 10 h 168"/>
                    <a:gd name="T8" fmla="*/ 46 w 978"/>
                    <a:gd name="T9" fmla="*/ 10 h 168"/>
                    <a:gd name="T10" fmla="*/ 42 w 978"/>
                    <a:gd name="T11" fmla="*/ 10 h 168"/>
                    <a:gd name="T12" fmla="*/ 38 w 978"/>
                    <a:gd name="T13" fmla="*/ 10 h 168"/>
                    <a:gd name="T14" fmla="*/ 34 w 978"/>
                    <a:gd name="T15" fmla="*/ 10 h 168"/>
                    <a:gd name="T16" fmla="*/ 30 w 978"/>
                    <a:gd name="T17" fmla="*/ 10 h 168"/>
                    <a:gd name="T18" fmla="*/ 27 w 978"/>
                    <a:gd name="T19" fmla="*/ 10 h 168"/>
                    <a:gd name="T20" fmla="*/ 23 w 978"/>
                    <a:gd name="T21" fmla="*/ 10 h 168"/>
                    <a:gd name="T22" fmla="*/ 19 w 978"/>
                    <a:gd name="T23" fmla="*/ 10 h 168"/>
                    <a:gd name="T24" fmla="*/ 15 w 978"/>
                    <a:gd name="T25" fmla="*/ 10 h 168"/>
                    <a:gd name="T26" fmla="*/ 11 w 978"/>
                    <a:gd name="T27" fmla="*/ 10 h 168"/>
                    <a:gd name="T28" fmla="*/ 7 w 978"/>
                    <a:gd name="T29" fmla="*/ 10 h 168"/>
                    <a:gd name="T30" fmla="*/ 4 w 978"/>
                    <a:gd name="T31" fmla="*/ 10 h 168"/>
                    <a:gd name="T32" fmla="*/ 0 w 978"/>
                    <a:gd name="T33" fmla="*/ 10 h 168"/>
                    <a:gd name="T34" fmla="*/ 1 w 978"/>
                    <a:gd name="T35" fmla="*/ 8 h 168"/>
                    <a:gd name="T36" fmla="*/ 1 w 978"/>
                    <a:gd name="T37" fmla="*/ 5 h 168"/>
                    <a:gd name="T38" fmla="*/ 2 w 978"/>
                    <a:gd name="T39" fmla="*/ 2 h 168"/>
                    <a:gd name="T40" fmla="*/ 2 w 978"/>
                    <a:gd name="T41" fmla="*/ 0 h 168"/>
                    <a:gd name="T42" fmla="*/ 5 w 978"/>
                    <a:gd name="T43" fmla="*/ 1 h 168"/>
                    <a:gd name="T44" fmla="*/ 9 w 978"/>
                    <a:gd name="T45" fmla="*/ 1 h 168"/>
                    <a:gd name="T46" fmla="*/ 12 w 978"/>
                    <a:gd name="T47" fmla="*/ 2 h 168"/>
                    <a:gd name="T48" fmla="*/ 16 w 978"/>
                    <a:gd name="T49" fmla="*/ 3 h 168"/>
                    <a:gd name="T50" fmla="*/ 20 w 978"/>
                    <a:gd name="T51" fmla="*/ 4 h 168"/>
                    <a:gd name="T52" fmla="*/ 23 w 978"/>
                    <a:gd name="T53" fmla="*/ 4 h 168"/>
                    <a:gd name="T54" fmla="*/ 27 w 978"/>
                    <a:gd name="T55" fmla="*/ 5 h 168"/>
                    <a:gd name="T56" fmla="*/ 31 w 978"/>
                    <a:gd name="T57" fmla="*/ 6 h 168"/>
                    <a:gd name="T58" fmla="*/ 35 w 978"/>
                    <a:gd name="T59" fmla="*/ 7 h 168"/>
                    <a:gd name="T60" fmla="*/ 39 w 978"/>
                    <a:gd name="T61" fmla="*/ 7 h 168"/>
                    <a:gd name="T62" fmla="*/ 42 w 978"/>
                    <a:gd name="T63" fmla="*/ 8 h 168"/>
                    <a:gd name="T64" fmla="*/ 46 w 978"/>
                    <a:gd name="T65" fmla="*/ 8 h 168"/>
                    <a:gd name="T66" fmla="*/ 50 w 978"/>
                    <a:gd name="T67" fmla="*/ 9 h 168"/>
                    <a:gd name="T68" fmla="*/ 54 w 978"/>
                    <a:gd name="T69" fmla="*/ 10 h 168"/>
                    <a:gd name="T70" fmla="*/ 57 w 978"/>
                    <a:gd name="T71" fmla="*/ 10 h 168"/>
                    <a:gd name="T72" fmla="*/ 61 w 978"/>
                    <a:gd name="T73" fmla="*/ 11 h 16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78" h="168">
                      <a:moveTo>
                        <a:pt x="978" y="168"/>
                      </a:moveTo>
                      <a:lnTo>
                        <a:pt x="916" y="164"/>
                      </a:lnTo>
                      <a:lnTo>
                        <a:pt x="856" y="162"/>
                      </a:lnTo>
                      <a:lnTo>
                        <a:pt x="794" y="159"/>
                      </a:lnTo>
                      <a:lnTo>
                        <a:pt x="734" y="157"/>
                      </a:lnTo>
                      <a:lnTo>
                        <a:pt x="671" y="157"/>
                      </a:lnTo>
                      <a:lnTo>
                        <a:pt x="611" y="154"/>
                      </a:lnTo>
                      <a:lnTo>
                        <a:pt x="549" y="154"/>
                      </a:lnTo>
                      <a:lnTo>
                        <a:pt x="489" y="154"/>
                      </a:lnTo>
                      <a:lnTo>
                        <a:pt x="429" y="154"/>
                      </a:lnTo>
                      <a:lnTo>
                        <a:pt x="367" y="154"/>
                      </a:lnTo>
                      <a:lnTo>
                        <a:pt x="307" y="154"/>
                      </a:lnTo>
                      <a:lnTo>
                        <a:pt x="245" y="154"/>
                      </a:lnTo>
                      <a:lnTo>
                        <a:pt x="185" y="154"/>
                      </a:lnTo>
                      <a:lnTo>
                        <a:pt x="122" y="154"/>
                      </a:lnTo>
                      <a:lnTo>
                        <a:pt x="62" y="152"/>
                      </a:lnTo>
                      <a:lnTo>
                        <a:pt x="0" y="152"/>
                      </a:lnTo>
                      <a:lnTo>
                        <a:pt x="11" y="118"/>
                      </a:lnTo>
                      <a:lnTo>
                        <a:pt x="22" y="78"/>
                      </a:lnTo>
                      <a:lnTo>
                        <a:pt x="27" y="37"/>
                      </a:lnTo>
                      <a:lnTo>
                        <a:pt x="27" y="0"/>
                      </a:lnTo>
                      <a:lnTo>
                        <a:pt x="85" y="10"/>
                      </a:lnTo>
                      <a:lnTo>
                        <a:pt x="142" y="21"/>
                      </a:lnTo>
                      <a:lnTo>
                        <a:pt x="198" y="35"/>
                      </a:lnTo>
                      <a:lnTo>
                        <a:pt x="258" y="46"/>
                      </a:lnTo>
                      <a:lnTo>
                        <a:pt x="318" y="56"/>
                      </a:lnTo>
                      <a:lnTo>
                        <a:pt x="378" y="67"/>
                      </a:lnTo>
                      <a:lnTo>
                        <a:pt x="438" y="81"/>
                      </a:lnTo>
                      <a:lnTo>
                        <a:pt x="500" y="92"/>
                      </a:lnTo>
                      <a:lnTo>
                        <a:pt x="560" y="102"/>
                      </a:lnTo>
                      <a:lnTo>
                        <a:pt x="620" y="113"/>
                      </a:lnTo>
                      <a:lnTo>
                        <a:pt x="683" y="122"/>
                      </a:lnTo>
                      <a:lnTo>
                        <a:pt x="742" y="132"/>
                      </a:lnTo>
                      <a:lnTo>
                        <a:pt x="802" y="143"/>
                      </a:lnTo>
                      <a:lnTo>
                        <a:pt x="861" y="152"/>
                      </a:lnTo>
                      <a:lnTo>
                        <a:pt x="921" y="159"/>
                      </a:lnTo>
                      <a:lnTo>
                        <a:pt x="978" y="168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252">
                  <a:extLst>
                    <a:ext uri="{FF2B5EF4-FFF2-40B4-BE49-F238E27FC236}">
                      <a16:creationId xmlns:a16="http://schemas.microsoft.com/office/drawing/2014/main" id="{74EFF10B-28FF-4AA1-94FD-5FFCA17B3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7" y="1414"/>
                  <a:ext cx="588" cy="148"/>
                </a:xfrm>
                <a:custGeom>
                  <a:avLst/>
                  <a:gdLst>
                    <a:gd name="T0" fmla="*/ 147 w 2352"/>
                    <a:gd name="T1" fmla="*/ 1 h 590"/>
                    <a:gd name="T2" fmla="*/ 147 w 2352"/>
                    <a:gd name="T3" fmla="*/ 37 h 590"/>
                    <a:gd name="T4" fmla="*/ 145 w 2352"/>
                    <a:gd name="T5" fmla="*/ 37 h 590"/>
                    <a:gd name="T6" fmla="*/ 144 w 2352"/>
                    <a:gd name="T7" fmla="*/ 37 h 590"/>
                    <a:gd name="T8" fmla="*/ 142 w 2352"/>
                    <a:gd name="T9" fmla="*/ 37 h 590"/>
                    <a:gd name="T10" fmla="*/ 140 w 2352"/>
                    <a:gd name="T11" fmla="*/ 37 h 590"/>
                    <a:gd name="T12" fmla="*/ 138 w 2352"/>
                    <a:gd name="T13" fmla="*/ 37 h 590"/>
                    <a:gd name="T14" fmla="*/ 136 w 2352"/>
                    <a:gd name="T15" fmla="*/ 37 h 590"/>
                    <a:gd name="T16" fmla="*/ 135 w 2352"/>
                    <a:gd name="T17" fmla="*/ 37 h 590"/>
                    <a:gd name="T18" fmla="*/ 133 w 2352"/>
                    <a:gd name="T19" fmla="*/ 37 h 590"/>
                    <a:gd name="T20" fmla="*/ 131 w 2352"/>
                    <a:gd name="T21" fmla="*/ 37 h 590"/>
                    <a:gd name="T22" fmla="*/ 130 w 2352"/>
                    <a:gd name="T23" fmla="*/ 37 h 590"/>
                    <a:gd name="T24" fmla="*/ 128 w 2352"/>
                    <a:gd name="T25" fmla="*/ 37 h 590"/>
                    <a:gd name="T26" fmla="*/ 126 w 2352"/>
                    <a:gd name="T27" fmla="*/ 37 h 590"/>
                    <a:gd name="T28" fmla="*/ 124 w 2352"/>
                    <a:gd name="T29" fmla="*/ 37 h 590"/>
                    <a:gd name="T30" fmla="*/ 123 w 2352"/>
                    <a:gd name="T31" fmla="*/ 37 h 590"/>
                    <a:gd name="T32" fmla="*/ 121 w 2352"/>
                    <a:gd name="T33" fmla="*/ 37 h 590"/>
                    <a:gd name="T34" fmla="*/ 119 w 2352"/>
                    <a:gd name="T35" fmla="*/ 37 h 590"/>
                    <a:gd name="T36" fmla="*/ 116 w 2352"/>
                    <a:gd name="T37" fmla="*/ 30 h 590"/>
                    <a:gd name="T38" fmla="*/ 111 w 2352"/>
                    <a:gd name="T39" fmla="*/ 24 h 590"/>
                    <a:gd name="T40" fmla="*/ 106 w 2352"/>
                    <a:gd name="T41" fmla="*/ 19 h 590"/>
                    <a:gd name="T42" fmla="*/ 99 w 2352"/>
                    <a:gd name="T43" fmla="*/ 15 h 590"/>
                    <a:gd name="T44" fmla="*/ 92 w 2352"/>
                    <a:gd name="T45" fmla="*/ 12 h 590"/>
                    <a:gd name="T46" fmla="*/ 84 w 2352"/>
                    <a:gd name="T47" fmla="*/ 10 h 590"/>
                    <a:gd name="T48" fmla="*/ 76 w 2352"/>
                    <a:gd name="T49" fmla="*/ 8 h 590"/>
                    <a:gd name="T50" fmla="*/ 68 w 2352"/>
                    <a:gd name="T51" fmla="*/ 8 h 590"/>
                    <a:gd name="T52" fmla="*/ 60 w 2352"/>
                    <a:gd name="T53" fmla="*/ 8 h 590"/>
                    <a:gd name="T54" fmla="*/ 52 w 2352"/>
                    <a:gd name="T55" fmla="*/ 10 h 590"/>
                    <a:gd name="T56" fmla="*/ 44 w 2352"/>
                    <a:gd name="T57" fmla="*/ 12 h 590"/>
                    <a:gd name="T58" fmla="*/ 37 w 2352"/>
                    <a:gd name="T59" fmla="*/ 15 h 590"/>
                    <a:gd name="T60" fmla="*/ 31 w 2352"/>
                    <a:gd name="T61" fmla="*/ 19 h 590"/>
                    <a:gd name="T62" fmla="*/ 25 w 2352"/>
                    <a:gd name="T63" fmla="*/ 24 h 590"/>
                    <a:gd name="T64" fmla="*/ 20 w 2352"/>
                    <a:gd name="T65" fmla="*/ 29 h 590"/>
                    <a:gd name="T66" fmla="*/ 17 w 2352"/>
                    <a:gd name="T67" fmla="*/ 35 h 590"/>
                    <a:gd name="T68" fmla="*/ 15 w 2352"/>
                    <a:gd name="T69" fmla="*/ 35 h 590"/>
                    <a:gd name="T70" fmla="*/ 13 w 2352"/>
                    <a:gd name="T71" fmla="*/ 35 h 590"/>
                    <a:gd name="T72" fmla="*/ 10 w 2352"/>
                    <a:gd name="T73" fmla="*/ 35 h 590"/>
                    <a:gd name="T74" fmla="*/ 8 w 2352"/>
                    <a:gd name="T75" fmla="*/ 35 h 590"/>
                    <a:gd name="T76" fmla="*/ 6 w 2352"/>
                    <a:gd name="T77" fmla="*/ 35 h 590"/>
                    <a:gd name="T78" fmla="*/ 4 w 2352"/>
                    <a:gd name="T79" fmla="*/ 36 h 590"/>
                    <a:gd name="T80" fmla="*/ 2 w 2352"/>
                    <a:gd name="T81" fmla="*/ 36 h 590"/>
                    <a:gd name="T82" fmla="*/ 0 w 2352"/>
                    <a:gd name="T83" fmla="*/ 36 h 590"/>
                    <a:gd name="T84" fmla="*/ 2 w 2352"/>
                    <a:gd name="T85" fmla="*/ 31 h 590"/>
                    <a:gd name="T86" fmla="*/ 4 w 2352"/>
                    <a:gd name="T87" fmla="*/ 26 h 590"/>
                    <a:gd name="T88" fmla="*/ 6 w 2352"/>
                    <a:gd name="T89" fmla="*/ 22 h 590"/>
                    <a:gd name="T90" fmla="*/ 8 w 2352"/>
                    <a:gd name="T91" fmla="*/ 18 h 590"/>
                    <a:gd name="T92" fmla="*/ 12 w 2352"/>
                    <a:gd name="T93" fmla="*/ 15 h 590"/>
                    <a:gd name="T94" fmla="*/ 15 w 2352"/>
                    <a:gd name="T95" fmla="*/ 12 h 590"/>
                    <a:gd name="T96" fmla="*/ 18 w 2352"/>
                    <a:gd name="T97" fmla="*/ 10 h 590"/>
                    <a:gd name="T98" fmla="*/ 22 w 2352"/>
                    <a:gd name="T99" fmla="*/ 8 h 590"/>
                    <a:gd name="T100" fmla="*/ 25 w 2352"/>
                    <a:gd name="T101" fmla="*/ 6 h 590"/>
                    <a:gd name="T102" fmla="*/ 29 w 2352"/>
                    <a:gd name="T103" fmla="*/ 4 h 590"/>
                    <a:gd name="T104" fmla="*/ 33 w 2352"/>
                    <a:gd name="T105" fmla="*/ 3 h 590"/>
                    <a:gd name="T106" fmla="*/ 36 w 2352"/>
                    <a:gd name="T107" fmla="*/ 2 h 590"/>
                    <a:gd name="T108" fmla="*/ 40 w 2352"/>
                    <a:gd name="T109" fmla="*/ 2 h 590"/>
                    <a:gd name="T110" fmla="*/ 44 w 2352"/>
                    <a:gd name="T111" fmla="*/ 1 h 590"/>
                    <a:gd name="T112" fmla="*/ 47 w 2352"/>
                    <a:gd name="T113" fmla="*/ 1 h 590"/>
                    <a:gd name="T114" fmla="*/ 51 w 2352"/>
                    <a:gd name="T115" fmla="*/ 0 h 590"/>
                    <a:gd name="T116" fmla="*/ 147 w 2352"/>
                    <a:gd name="T117" fmla="*/ 1 h 59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52" h="590">
                      <a:moveTo>
                        <a:pt x="2350" y="20"/>
                      </a:moveTo>
                      <a:lnTo>
                        <a:pt x="2352" y="588"/>
                      </a:lnTo>
                      <a:lnTo>
                        <a:pt x="2322" y="588"/>
                      </a:lnTo>
                      <a:lnTo>
                        <a:pt x="2296" y="590"/>
                      </a:lnTo>
                      <a:lnTo>
                        <a:pt x="2266" y="590"/>
                      </a:lnTo>
                      <a:lnTo>
                        <a:pt x="2238" y="590"/>
                      </a:lnTo>
                      <a:lnTo>
                        <a:pt x="2209" y="590"/>
                      </a:lnTo>
                      <a:lnTo>
                        <a:pt x="2181" y="590"/>
                      </a:lnTo>
                      <a:lnTo>
                        <a:pt x="2155" y="590"/>
                      </a:lnTo>
                      <a:lnTo>
                        <a:pt x="2125" y="590"/>
                      </a:lnTo>
                      <a:lnTo>
                        <a:pt x="2097" y="590"/>
                      </a:lnTo>
                      <a:lnTo>
                        <a:pt x="2070" y="590"/>
                      </a:lnTo>
                      <a:lnTo>
                        <a:pt x="2043" y="590"/>
                      </a:lnTo>
                      <a:lnTo>
                        <a:pt x="2015" y="590"/>
                      </a:lnTo>
                      <a:lnTo>
                        <a:pt x="1986" y="588"/>
                      </a:lnTo>
                      <a:lnTo>
                        <a:pt x="1959" y="588"/>
                      </a:lnTo>
                      <a:lnTo>
                        <a:pt x="1931" y="588"/>
                      </a:lnTo>
                      <a:lnTo>
                        <a:pt x="1904" y="584"/>
                      </a:lnTo>
                      <a:lnTo>
                        <a:pt x="1850" y="473"/>
                      </a:lnTo>
                      <a:lnTo>
                        <a:pt x="1777" y="378"/>
                      </a:lnTo>
                      <a:lnTo>
                        <a:pt x="1687" y="299"/>
                      </a:lnTo>
                      <a:lnTo>
                        <a:pt x="1583" y="235"/>
                      </a:lnTo>
                      <a:lnTo>
                        <a:pt x="1470" y="185"/>
                      </a:lnTo>
                      <a:lnTo>
                        <a:pt x="1347" y="150"/>
                      </a:lnTo>
                      <a:lnTo>
                        <a:pt x="1217" y="128"/>
                      </a:lnTo>
                      <a:lnTo>
                        <a:pt x="1087" y="122"/>
                      </a:lnTo>
                      <a:lnTo>
                        <a:pt x="953" y="131"/>
                      </a:lnTo>
                      <a:lnTo>
                        <a:pt x="826" y="152"/>
                      </a:lnTo>
                      <a:lnTo>
                        <a:pt x="703" y="188"/>
                      </a:lnTo>
                      <a:lnTo>
                        <a:pt x="590" y="237"/>
                      </a:lnTo>
                      <a:lnTo>
                        <a:pt x="486" y="299"/>
                      </a:lnTo>
                      <a:lnTo>
                        <a:pt x="396" y="373"/>
                      </a:lnTo>
                      <a:lnTo>
                        <a:pt x="323" y="462"/>
                      </a:lnTo>
                      <a:lnTo>
                        <a:pt x="272" y="563"/>
                      </a:lnTo>
                      <a:lnTo>
                        <a:pt x="234" y="563"/>
                      </a:lnTo>
                      <a:lnTo>
                        <a:pt x="200" y="563"/>
                      </a:lnTo>
                      <a:lnTo>
                        <a:pt x="165" y="563"/>
                      </a:lnTo>
                      <a:lnTo>
                        <a:pt x="133" y="563"/>
                      </a:lnTo>
                      <a:lnTo>
                        <a:pt x="100" y="563"/>
                      </a:lnTo>
                      <a:lnTo>
                        <a:pt x="68" y="565"/>
                      </a:lnTo>
                      <a:lnTo>
                        <a:pt x="36" y="565"/>
                      </a:lnTo>
                      <a:lnTo>
                        <a:pt x="0" y="568"/>
                      </a:lnTo>
                      <a:lnTo>
                        <a:pt x="24" y="487"/>
                      </a:lnTo>
                      <a:lnTo>
                        <a:pt x="54" y="413"/>
                      </a:lnTo>
                      <a:lnTo>
                        <a:pt x="92" y="346"/>
                      </a:lnTo>
                      <a:lnTo>
                        <a:pt x="133" y="288"/>
                      </a:lnTo>
                      <a:lnTo>
                        <a:pt x="182" y="237"/>
                      </a:lnTo>
                      <a:lnTo>
                        <a:pt x="230" y="191"/>
                      </a:lnTo>
                      <a:lnTo>
                        <a:pt x="285" y="152"/>
                      </a:lnTo>
                      <a:lnTo>
                        <a:pt x="343" y="120"/>
                      </a:lnTo>
                      <a:lnTo>
                        <a:pt x="399" y="90"/>
                      </a:lnTo>
                      <a:lnTo>
                        <a:pt x="459" y="69"/>
                      </a:lnTo>
                      <a:lnTo>
                        <a:pt x="519" y="49"/>
                      </a:lnTo>
                      <a:lnTo>
                        <a:pt x="579" y="33"/>
                      </a:lnTo>
                      <a:lnTo>
                        <a:pt x="638" y="22"/>
                      </a:lnTo>
                      <a:lnTo>
                        <a:pt x="698" y="11"/>
                      </a:lnTo>
                      <a:lnTo>
                        <a:pt x="752" y="6"/>
                      </a:lnTo>
                      <a:lnTo>
                        <a:pt x="807" y="0"/>
                      </a:lnTo>
                      <a:lnTo>
                        <a:pt x="2350" y="20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53">
                  <a:extLst>
                    <a:ext uri="{FF2B5EF4-FFF2-40B4-BE49-F238E27FC236}">
                      <a16:creationId xmlns:a16="http://schemas.microsoft.com/office/drawing/2014/main" id="{60CEE7FE-1B4A-4066-B1F6-F3CAD8E4A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" y="1422"/>
                  <a:ext cx="286" cy="109"/>
                </a:xfrm>
                <a:custGeom>
                  <a:avLst/>
                  <a:gdLst>
                    <a:gd name="T0" fmla="*/ 2 w 1147"/>
                    <a:gd name="T1" fmla="*/ 7 h 438"/>
                    <a:gd name="T2" fmla="*/ 0 w 1147"/>
                    <a:gd name="T3" fmla="*/ 0 h 438"/>
                    <a:gd name="T4" fmla="*/ 4 w 1147"/>
                    <a:gd name="T5" fmla="*/ 0 h 438"/>
                    <a:gd name="T6" fmla="*/ 8 w 1147"/>
                    <a:gd name="T7" fmla="*/ 0 h 438"/>
                    <a:gd name="T8" fmla="*/ 12 w 1147"/>
                    <a:gd name="T9" fmla="*/ 0 h 438"/>
                    <a:gd name="T10" fmla="*/ 17 w 1147"/>
                    <a:gd name="T11" fmla="*/ 0 h 438"/>
                    <a:gd name="T12" fmla="*/ 20 w 1147"/>
                    <a:gd name="T13" fmla="*/ 1 h 438"/>
                    <a:gd name="T14" fmla="*/ 24 w 1147"/>
                    <a:gd name="T15" fmla="*/ 1 h 438"/>
                    <a:gd name="T16" fmla="*/ 28 w 1147"/>
                    <a:gd name="T17" fmla="*/ 1 h 438"/>
                    <a:gd name="T18" fmla="*/ 32 w 1147"/>
                    <a:gd name="T19" fmla="*/ 1 h 438"/>
                    <a:gd name="T20" fmla="*/ 35 w 1147"/>
                    <a:gd name="T21" fmla="*/ 2 h 438"/>
                    <a:gd name="T22" fmla="*/ 39 w 1147"/>
                    <a:gd name="T23" fmla="*/ 2 h 438"/>
                    <a:gd name="T24" fmla="*/ 42 w 1147"/>
                    <a:gd name="T25" fmla="*/ 2 h 438"/>
                    <a:gd name="T26" fmla="*/ 46 w 1147"/>
                    <a:gd name="T27" fmla="*/ 3 h 438"/>
                    <a:gd name="T28" fmla="*/ 49 w 1147"/>
                    <a:gd name="T29" fmla="*/ 3 h 438"/>
                    <a:gd name="T30" fmla="*/ 52 w 1147"/>
                    <a:gd name="T31" fmla="*/ 4 h 438"/>
                    <a:gd name="T32" fmla="*/ 54 w 1147"/>
                    <a:gd name="T33" fmla="*/ 5 h 438"/>
                    <a:gd name="T34" fmla="*/ 57 w 1147"/>
                    <a:gd name="T35" fmla="*/ 6 h 438"/>
                    <a:gd name="T36" fmla="*/ 60 w 1147"/>
                    <a:gd name="T37" fmla="*/ 8 h 438"/>
                    <a:gd name="T38" fmla="*/ 62 w 1147"/>
                    <a:gd name="T39" fmla="*/ 10 h 438"/>
                    <a:gd name="T40" fmla="*/ 64 w 1147"/>
                    <a:gd name="T41" fmla="*/ 12 h 438"/>
                    <a:gd name="T42" fmla="*/ 66 w 1147"/>
                    <a:gd name="T43" fmla="*/ 15 h 438"/>
                    <a:gd name="T44" fmla="*/ 68 w 1147"/>
                    <a:gd name="T45" fmla="*/ 18 h 438"/>
                    <a:gd name="T46" fmla="*/ 69 w 1147"/>
                    <a:gd name="T47" fmla="*/ 21 h 438"/>
                    <a:gd name="T48" fmla="*/ 71 w 1147"/>
                    <a:gd name="T49" fmla="*/ 24 h 438"/>
                    <a:gd name="T50" fmla="*/ 71 w 1147"/>
                    <a:gd name="T51" fmla="*/ 27 h 438"/>
                    <a:gd name="T52" fmla="*/ 69 w 1147"/>
                    <a:gd name="T53" fmla="*/ 27 h 438"/>
                    <a:gd name="T54" fmla="*/ 66 w 1147"/>
                    <a:gd name="T55" fmla="*/ 27 h 438"/>
                    <a:gd name="T56" fmla="*/ 63 w 1147"/>
                    <a:gd name="T57" fmla="*/ 27 h 438"/>
                    <a:gd name="T58" fmla="*/ 60 w 1147"/>
                    <a:gd name="T59" fmla="*/ 27 h 438"/>
                    <a:gd name="T60" fmla="*/ 56 w 1147"/>
                    <a:gd name="T61" fmla="*/ 27 h 438"/>
                    <a:gd name="T62" fmla="*/ 53 w 1147"/>
                    <a:gd name="T63" fmla="*/ 27 h 438"/>
                    <a:gd name="T64" fmla="*/ 50 w 1147"/>
                    <a:gd name="T65" fmla="*/ 27 h 438"/>
                    <a:gd name="T66" fmla="*/ 48 w 1147"/>
                    <a:gd name="T67" fmla="*/ 27 h 438"/>
                    <a:gd name="T68" fmla="*/ 46 w 1147"/>
                    <a:gd name="T69" fmla="*/ 24 h 438"/>
                    <a:gd name="T70" fmla="*/ 44 w 1147"/>
                    <a:gd name="T71" fmla="*/ 22 h 438"/>
                    <a:gd name="T72" fmla="*/ 42 w 1147"/>
                    <a:gd name="T73" fmla="*/ 20 h 438"/>
                    <a:gd name="T74" fmla="*/ 39 w 1147"/>
                    <a:gd name="T75" fmla="*/ 18 h 438"/>
                    <a:gd name="T76" fmla="*/ 37 w 1147"/>
                    <a:gd name="T77" fmla="*/ 16 h 438"/>
                    <a:gd name="T78" fmla="*/ 34 w 1147"/>
                    <a:gd name="T79" fmla="*/ 14 h 438"/>
                    <a:gd name="T80" fmla="*/ 31 w 1147"/>
                    <a:gd name="T81" fmla="*/ 13 h 438"/>
                    <a:gd name="T82" fmla="*/ 28 w 1147"/>
                    <a:gd name="T83" fmla="*/ 11 h 438"/>
                    <a:gd name="T84" fmla="*/ 25 w 1147"/>
                    <a:gd name="T85" fmla="*/ 10 h 438"/>
                    <a:gd name="T86" fmla="*/ 22 w 1147"/>
                    <a:gd name="T87" fmla="*/ 9 h 438"/>
                    <a:gd name="T88" fmla="*/ 19 w 1147"/>
                    <a:gd name="T89" fmla="*/ 9 h 438"/>
                    <a:gd name="T90" fmla="*/ 15 w 1147"/>
                    <a:gd name="T91" fmla="*/ 8 h 438"/>
                    <a:gd name="T92" fmla="*/ 12 w 1147"/>
                    <a:gd name="T93" fmla="*/ 7 h 438"/>
                    <a:gd name="T94" fmla="*/ 9 w 1147"/>
                    <a:gd name="T95" fmla="*/ 7 h 438"/>
                    <a:gd name="T96" fmla="*/ 5 w 1147"/>
                    <a:gd name="T97" fmla="*/ 7 h 438"/>
                    <a:gd name="T98" fmla="*/ 2 w 1147"/>
                    <a:gd name="T99" fmla="*/ 7 h 43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147" h="438">
                      <a:moveTo>
                        <a:pt x="36" y="117"/>
                      </a:move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136" y="3"/>
                      </a:lnTo>
                      <a:lnTo>
                        <a:pt x="201" y="6"/>
                      </a:lnTo>
                      <a:lnTo>
                        <a:pt x="267" y="6"/>
                      </a:lnTo>
                      <a:lnTo>
                        <a:pt x="330" y="11"/>
                      </a:lnTo>
                      <a:lnTo>
                        <a:pt x="392" y="14"/>
                      </a:lnTo>
                      <a:lnTo>
                        <a:pt x="454" y="16"/>
                      </a:lnTo>
                      <a:lnTo>
                        <a:pt x="514" y="22"/>
                      </a:lnTo>
                      <a:lnTo>
                        <a:pt x="571" y="27"/>
                      </a:lnTo>
                      <a:lnTo>
                        <a:pt x="628" y="33"/>
                      </a:lnTo>
                      <a:lnTo>
                        <a:pt x="683" y="41"/>
                      </a:lnTo>
                      <a:lnTo>
                        <a:pt x="734" y="49"/>
                      </a:lnTo>
                      <a:lnTo>
                        <a:pt x="783" y="57"/>
                      </a:lnTo>
                      <a:lnTo>
                        <a:pt x="831" y="69"/>
                      </a:lnTo>
                      <a:lnTo>
                        <a:pt x="875" y="79"/>
                      </a:lnTo>
                      <a:lnTo>
                        <a:pt x="919" y="92"/>
                      </a:lnTo>
                      <a:lnTo>
                        <a:pt x="960" y="125"/>
                      </a:lnTo>
                      <a:lnTo>
                        <a:pt x="997" y="163"/>
                      </a:lnTo>
                      <a:lnTo>
                        <a:pt x="1032" y="201"/>
                      </a:lnTo>
                      <a:lnTo>
                        <a:pt x="1062" y="245"/>
                      </a:lnTo>
                      <a:lnTo>
                        <a:pt x="1092" y="288"/>
                      </a:lnTo>
                      <a:lnTo>
                        <a:pt x="1115" y="334"/>
                      </a:lnTo>
                      <a:lnTo>
                        <a:pt x="1133" y="383"/>
                      </a:lnTo>
                      <a:lnTo>
                        <a:pt x="1147" y="432"/>
                      </a:lnTo>
                      <a:lnTo>
                        <a:pt x="1106" y="435"/>
                      </a:lnTo>
                      <a:lnTo>
                        <a:pt x="1060" y="435"/>
                      </a:lnTo>
                      <a:lnTo>
                        <a:pt x="1011" y="435"/>
                      </a:lnTo>
                      <a:lnTo>
                        <a:pt x="960" y="435"/>
                      </a:lnTo>
                      <a:lnTo>
                        <a:pt x="905" y="435"/>
                      </a:lnTo>
                      <a:lnTo>
                        <a:pt x="856" y="435"/>
                      </a:lnTo>
                      <a:lnTo>
                        <a:pt x="808" y="435"/>
                      </a:lnTo>
                      <a:lnTo>
                        <a:pt x="764" y="438"/>
                      </a:lnTo>
                      <a:lnTo>
                        <a:pt x="737" y="394"/>
                      </a:lnTo>
                      <a:lnTo>
                        <a:pt x="704" y="357"/>
                      </a:lnTo>
                      <a:lnTo>
                        <a:pt x="669" y="318"/>
                      </a:lnTo>
                      <a:lnTo>
                        <a:pt x="631" y="286"/>
                      </a:lnTo>
                      <a:lnTo>
                        <a:pt x="590" y="256"/>
                      </a:lnTo>
                      <a:lnTo>
                        <a:pt x="547" y="228"/>
                      </a:lnTo>
                      <a:lnTo>
                        <a:pt x="503" y="207"/>
                      </a:lnTo>
                      <a:lnTo>
                        <a:pt x="454" y="185"/>
                      </a:lnTo>
                      <a:lnTo>
                        <a:pt x="406" y="166"/>
                      </a:lnTo>
                      <a:lnTo>
                        <a:pt x="356" y="152"/>
                      </a:lnTo>
                      <a:lnTo>
                        <a:pt x="305" y="139"/>
                      </a:lnTo>
                      <a:lnTo>
                        <a:pt x="250" y="131"/>
                      </a:lnTo>
                      <a:lnTo>
                        <a:pt x="199" y="122"/>
                      </a:lnTo>
                      <a:lnTo>
                        <a:pt x="145" y="117"/>
                      </a:lnTo>
                      <a:lnTo>
                        <a:pt x="90" y="117"/>
                      </a:lnTo>
                      <a:lnTo>
                        <a:pt x="36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54">
                  <a:extLst>
                    <a:ext uri="{FF2B5EF4-FFF2-40B4-BE49-F238E27FC236}">
                      <a16:creationId xmlns:a16="http://schemas.microsoft.com/office/drawing/2014/main" id="{51253BCF-4EBB-4744-B8F5-AF711FBB8C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9" y="1422"/>
                  <a:ext cx="30" cy="30"/>
                </a:xfrm>
                <a:custGeom>
                  <a:avLst/>
                  <a:gdLst>
                    <a:gd name="T0" fmla="*/ 6 w 119"/>
                    <a:gd name="T1" fmla="*/ 0 h 122"/>
                    <a:gd name="T2" fmla="*/ 8 w 119"/>
                    <a:gd name="T3" fmla="*/ 7 h 122"/>
                    <a:gd name="T4" fmla="*/ 7 w 119"/>
                    <a:gd name="T5" fmla="*/ 7 h 122"/>
                    <a:gd name="T6" fmla="*/ 6 w 119"/>
                    <a:gd name="T7" fmla="*/ 7 h 122"/>
                    <a:gd name="T8" fmla="*/ 5 w 119"/>
                    <a:gd name="T9" fmla="*/ 7 h 122"/>
                    <a:gd name="T10" fmla="*/ 5 w 119"/>
                    <a:gd name="T11" fmla="*/ 7 h 122"/>
                    <a:gd name="T12" fmla="*/ 4 w 119"/>
                    <a:gd name="T13" fmla="*/ 7 h 122"/>
                    <a:gd name="T14" fmla="*/ 3 w 119"/>
                    <a:gd name="T15" fmla="*/ 7 h 122"/>
                    <a:gd name="T16" fmla="*/ 3 w 119"/>
                    <a:gd name="T17" fmla="*/ 7 h 122"/>
                    <a:gd name="T18" fmla="*/ 2 w 119"/>
                    <a:gd name="T19" fmla="*/ 7 h 122"/>
                    <a:gd name="T20" fmla="*/ 0 w 119"/>
                    <a:gd name="T21" fmla="*/ 0 h 122"/>
                    <a:gd name="T22" fmla="*/ 1 w 119"/>
                    <a:gd name="T23" fmla="*/ 0 h 122"/>
                    <a:gd name="T24" fmla="*/ 1 w 119"/>
                    <a:gd name="T25" fmla="*/ 0 h 122"/>
                    <a:gd name="T26" fmla="*/ 2 w 119"/>
                    <a:gd name="T27" fmla="*/ 0 h 122"/>
                    <a:gd name="T28" fmla="*/ 3 w 119"/>
                    <a:gd name="T29" fmla="*/ 0 h 122"/>
                    <a:gd name="T30" fmla="*/ 4 w 119"/>
                    <a:gd name="T31" fmla="*/ 0 h 122"/>
                    <a:gd name="T32" fmla="*/ 4 w 119"/>
                    <a:gd name="T33" fmla="*/ 0 h 122"/>
                    <a:gd name="T34" fmla="*/ 5 w 119"/>
                    <a:gd name="T35" fmla="*/ 0 h 122"/>
                    <a:gd name="T36" fmla="*/ 6 w 119"/>
                    <a:gd name="T37" fmla="*/ 0 h 1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22">
                      <a:moveTo>
                        <a:pt x="86" y="0"/>
                      </a:moveTo>
                      <a:lnTo>
                        <a:pt x="119" y="117"/>
                      </a:lnTo>
                      <a:lnTo>
                        <a:pt x="109" y="117"/>
                      </a:lnTo>
                      <a:lnTo>
                        <a:pt x="95" y="117"/>
                      </a:lnTo>
                      <a:lnTo>
                        <a:pt x="84" y="120"/>
                      </a:lnTo>
                      <a:lnTo>
                        <a:pt x="73" y="120"/>
                      </a:lnTo>
                      <a:lnTo>
                        <a:pt x="63" y="120"/>
                      </a:lnTo>
                      <a:lnTo>
                        <a:pt x="51" y="122"/>
                      </a:lnTo>
                      <a:lnTo>
                        <a:pt x="40" y="122"/>
                      </a:lnTo>
                      <a:lnTo>
                        <a:pt x="30" y="1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255">
                  <a:extLst>
                    <a:ext uri="{FF2B5EF4-FFF2-40B4-BE49-F238E27FC236}">
                      <a16:creationId xmlns:a16="http://schemas.microsoft.com/office/drawing/2014/main" id="{FAB37ADE-82D0-4760-ACB1-55CFDA50D7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8" y="1422"/>
                  <a:ext cx="30" cy="32"/>
                </a:xfrm>
                <a:custGeom>
                  <a:avLst/>
                  <a:gdLst>
                    <a:gd name="T0" fmla="*/ 5 w 120"/>
                    <a:gd name="T1" fmla="*/ 0 h 128"/>
                    <a:gd name="T2" fmla="*/ 8 w 120"/>
                    <a:gd name="T3" fmla="*/ 7 h 128"/>
                    <a:gd name="T4" fmla="*/ 7 w 120"/>
                    <a:gd name="T5" fmla="*/ 8 h 128"/>
                    <a:gd name="T6" fmla="*/ 6 w 120"/>
                    <a:gd name="T7" fmla="*/ 8 h 128"/>
                    <a:gd name="T8" fmla="*/ 6 w 120"/>
                    <a:gd name="T9" fmla="*/ 8 h 128"/>
                    <a:gd name="T10" fmla="*/ 5 w 120"/>
                    <a:gd name="T11" fmla="*/ 8 h 128"/>
                    <a:gd name="T12" fmla="*/ 4 w 120"/>
                    <a:gd name="T13" fmla="*/ 8 h 128"/>
                    <a:gd name="T14" fmla="*/ 4 w 120"/>
                    <a:gd name="T15" fmla="*/ 8 h 128"/>
                    <a:gd name="T16" fmla="*/ 3 w 120"/>
                    <a:gd name="T17" fmla="*/ 8 h 128"/>
                    <a:gd name="T18" fmla="*/ 2 w 120"/>
                    <a:gd name="T19" fmla="*/ 8 h 128"/>
                    <a:gd name="T20" fmla="*/ 0 w 120"/>
                    <a:gd name="T21" fmla="*/ 0 h 128"/>
                    <a:gd name="T22" fmla="*/ 1 w 120"/>
                    <a:gd name="T23" fmla="*/ 0 h 128"/>
                    <a:gd name="T24" fmla="*/ 2 w 120"/>
                    <a:gd name="T25" fmla="*/ 0 h 128"/>
                    <a:gd name="T26" fmla="*/ 2 w 120"/>
                    <a:gd name="T27" fmla="*/ 0 h 128"/>
                    <a:gd name="T28" fmla="*/ 3 w 120"/>
                    <a:gd name="T29" fmla="*/ 0 h 128"/>
                    <a:gd name="T30" fmla="*/ 3 w 120"/>
                    <a:gd name="T31" fmla="*/ 0 h 128"/>
                    <a:gd name="T32" fmla="*/ 4 w 120"/>
                    <a:gd name="T33" fmla="*/ 0 h 128"/>
                    <a:gd name="T34" fmla="*/ 5 w 120"/>
                    <a:gd name="T35" fmla="*/ 0 h 128"/>
                    <a:gd name="T36" fmla="*/ 5 w 120"/>
                    <a:gd name="T37" fmla="*/ 0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28">
                      <a:moveTo>
                        <a:pt x="84" y="0"/>
                      </a:moveTo>
                      <a:lnTo>
                        <a:pt x="120" y="117"/>
                      </a:lnTo>
                      <a:lnTo>
                        <a:pt x="109" y="120"/>
                      </a:lnTo>
                      <a:lnTo>
                        <a:pt x="98" y="120"/>
                      </a:lnTo>
                      <a:lnTo>
                        <a:pt x="87" y="122"/>
                      </a:lnTo>
                      <a:lnTo>
                        <a:pt x="77" y="122"/>
                      </a:lnTo>
                      <a:lnTo>
                        <a:pt x="65" y="122"/>
                      </a:lnTo>
                      <a:lnTo>
                        <a:pt x="54" y="125"/>
                      </a:lnTo>
                      <a:lnTo>
                        <a:pt x="41" y="125"/>
                      </a:lnTo>
                      <a:lnTo>
                        <a:pt x="30" y="12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3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256">
                  <a:extLst>
                    <a:ext uri="{FF2B5EF4-FFF2-40B4-BE49-F238E27FC236}">
                      <a16:creationId xmlns:a16="http://schemas.microsoft.com/office/drawing/2014/main" id="{305582B1-AE71-4769-AEEC-290D7BE8A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7" y="1422"/>
                  <a:ext cx="30" cy="32"/>
                </a:xfrm>
                <a:custGeom>
                  <a:avLst/>
                  <a:gdLst>
                    <a:gd name="T0" fmla="*/ 6 w 120"/>
                    <a:gd name="T1" fmla="*/ 0 h 131"/>
                    <a:gd name="T2" fmla="*/ 8 w 120"/>
                    <a:gd name="T3" fmla="*/ 7 h 131"/>
                    <a:gd name="T4" fmla="*/ 7 w 120"/>
                    <a:gd name="T5" fmla="*/ 7 h 131"/>
                    <a:gd name="T6" fmla="*/ 6 w 120"/>
                    <a:gd name="T7" fmla="*/ 7 h 131"/>
                    <a:gd name="T8" fmla="*/ 6 w 120"/>
                    <a:gd name="T9" fmla="*/ 8 h 131"/>
                    <a:gd name="T10" fmla="*/ 5 w 120"/>
                    <a:gd name="T11" fmla="*/ 8 h 131"/>
                    <a:gd name="T12" fmla="*/ 4 w 120"/>
                    <a:gd name="T13" fmla="*/ 8 h 131"/>
                    <a:gd name="T14" fmla="*/ 4 w 120"/>
                    <a:gd name="T15" fmla="*/ 8 h 131"/>
                    <a:gd name="T16" fmla="*/ 3 w 120"/>
                    <a:gd name="T17" fmla="*/ 8 h 131"/>
                    <a:gd name="T18" fmla="*/ 2 w 120"/>
                    <a:gd name="T19" fmla="*/ 8 h 131"/>
                    <a:gd name="T20" fmla="*/ 0 w 120"/>
                    <a:gd name="T21" fmla="*/ 0 h 131"/>
                    <a:gd name="T22" fmla="*/ 1 w 120"/>
                    <a:gd name="T23" fmla="*/ 0 h 131"/>
                    <a:gd name="T24" fmla="*/ 2 w 120"/>
                    <a:gd name="T25" fmla="*/ 0 h 131"/>
                    <a:gd name="T26" fmla="*/ 2 w 120"/>
                    <a:gd name="T27" fmla="*/ 0 h 131"/>
                    <a:gd name="T28" fmla="*/ 3 w 120"/>
                    <a:gd name="T29" fmla="*/ 0 h 131"/>
                    <a:gd name="T30" fmla="*/ 4 w 120"/>
                    <a:gd name="T31" fmla="*/ 0 h 131"/>
                    <a:gd name="T32" fmla="*/ 4 w 120"/>
                    <a:gd name="T33" fmla="*/ 0 h 131"/>
                    <a:gd name="T34" fmla="*/ 5 w 120"/>
                    <a:gd name="T35" fmla="*/ 0 h 131"/>
                    <a:gd name="T36" fmla="*/ 6 w 120"/>
                    <a:gd name="T37" fmla="*/ 0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31">
                      <a:moveTo>
                        <a:pt x="90" y="0"/>
                      </a:moveTo>
                      <a:lnTo>
                        <a:pt x="120" y="122"/>
                      </a:lnTo>
                      <a:lnTo>
                        <a:pt x="109" y="122"/>
                      </a:lnTo>
                      <a:lnTo>
                        <a:pt x="98" y="122"/>
                      </a:lnTo>
                      <a:lnTo>
                        <a:pt x="90" y="125"/>
                      </a:lnTo>
                      <a:lnTo>
                        <a:pt x="79" y="125"/>
                      </a:lnTo>
                      <a:lnTo>
                        <a:pt x="68" y="128"/>
                      </a:lnTo>
                      <a:lnTo>
                        <a:pt x="57" y="131"/>
                      </a:lnTo>
                      <a:lnTo>
                        <a:pt x="46" y="131"/>
                      </a:lnTo>
                      <a:lnTo>
                        <a:pt x="35" y="13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257">
                  <a:extLst>
                    <a:ext uri="{FF2B5EF4-FFF2-40B4-BE49-F238E27FC236}">
                      <a16:creationId xmlns:a16="http://schemas.microsoft.com/office/drawing/2014/main" id="{2C37DA86-CEAA-4766-9D86-0BFD8A8B0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6" y="1422"/>
                  <a:ext cx="30" cy="35"/>
                </a:xfrm>
                <a:custGeom>
                  <a:avLst/>
                  <a:gdLst>
                    <a:gd name="T0" fmla="*/ 6 w 119"/>
                    <a:gd name="T1" fmla="*/ 0 h 139"/>
                    <a:gd name="T2" fmla="*/ 8 w 119"/>
                    <a:gd name="T3" fmla="*/ 8 h 139"/>
                    <a:gd name="T4" fmla="*/ 7 w 119"/>
                    <a:gd name="T5" fmla="*/ 8 h 139"/>
                    <a:gd name="T6" fmla="*/ 6 w 119"/>
                    <a:gd name="T7" fmla="*/ 8 h 139"/>
                    <a:gd name="T8" fmla="*/ 6 w 119"/>
                    <a:gd name="T9" fmla="*/ 8 h 139"/>
                    <a:gd name="T10" fmla="*/ 5 w 119"/>
                    <a:gd name="T11" fmla="*/ 8 h 139"/>
                    <a:gd name="T12" fmla="*/ 4 w 119"/>
                    <a:gd name="T13" fmla="*/ 9 h 139"/>
                    <a:gd name="T14" fmla="*/ 4 w 119"/>
                    <a:gd name="T15" fmla="*/ 9 h 139"/>
                    <a:gd name="T16" fmla="*/ 3 w 119"/>
                    <a:gd name="T17" fmla="*/ 9 h 139"/>
                    <a:gd name="T18" fmla="*/ 2 w 119"/>
                    <a:gd name="T19" fmla="*/ 9 h 139"/>
                    <a:gd name="T20" fmla="*/ 0 w 119"/>
                    <a:gd name="T21" fmla="*/ 0 h 139"/>
                    <a:gd name="T22" fmla="*/ 1 w 119"/>
                    <a:gd name="T23" fmla="*/ 0 h 139"/>
                    <a:gd name="T24" fmla="*/ 1 w 119"/>
                    <a:gd name="T25" fmla="*/ 0 h 139"/>
                    <a:gd name="T26" fmla="*/ 2 w 119"/>
                    <a:gd name="T27" fmla="*/ 0 h 139"/>
                    <a:gd name="T28" fmla="*/ 3 w 119"/>
                    <a:gd name="T29" fmla="*/ 0 h 139"/>
                    <a:gd name="T30" fmla="*/ 3 w 119"/>
                    <a:gd name="T31" fmla="*/ 0 h 139"/>
                    <a:gd name="T32" fmla="*/ 4 w 119"/>
                    <a:gd name="T33" fmla="*/ 0 h 139"/>
                    <a:gd name="T34" fmla="*/ 5 w 119"/>
                    <a:gd name="T35" fmla="*/ 0 h 139"/>
                    <a:gd name="T36" fmla="*/ 6 w 119"/>
                    <a:gd name="T37" fmla="*/ 0 h 1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39">
                      <a:moveTo>
                        <a:pt x="89" y="0"/>
                      </a:moveTo>
                      <a:lnTo>
                        <a:pt x="119" y="128"/>
                      </a:lnTo>
                      <a:lnTo>
                        <a:pt x="108" y="128"/>
                      </a:lnTo>
                      <a:lnTo>
                        <a:pt x="97" y="131"/>
                      </a:lnTo>
                      <a:lnTo>
                        <a:pt x="87" y="131"/>
                      </a:lnTo>
                      <a:lnTo>
                        <a:pt x="76" y="133"/>
                      </a:lnTo>
                      <a:lnTo>
                        <a:pt x="65" y="136"/>
                      </a:lnTo>
                      <a:lnTo>
                        <a:pt x="57" y="136"/>
                      </a:lnTo>
                      <a:lnTo>
                        <a:pt x="46" y="139"/>
                      </a:lnTo>
                      <a:lnTo>
                        <a:pt x="35" y="13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3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258">
                  <a:extLst>
                    <a:ext uri="{FF2B5EF4-FFF2-40B4-BE49-F238E27FC236}">
                      <a16:creationId xmlns:a16="http://schemas.microsoft.com/office/drawing/2014/main" id="{1DE502B3-D4CD-4812-9C18-70555BFF9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4" y="1422"/>
                  <a:ext cx="32" cy="36"/>
                </a:xfrm>
                <a:custGeom>
                  <a:avLst/>
                  <a:gdLst>
                    <a:gd name="T0" fmla="*/ 6 w 125"/>
                    <a:gd name="T1" fmla="*/ 0 h 147"/>
                    <a:gd name="T2" fmla="*/ 8 w 125"/>
                    <a:gd name="T3" fmla="*/ 8 h 147"/>
                    <a:gd name="T4" fmla="*/ 7 w 125"/>
                    <a:gd name="T5" fmla="*/ 8 h 147"/>
                    <a:gd name="T6" fmla="*/ 7 w 125"/>
                    <a:gd name="T7" fmla="*/ 8 h 147"/>
                    <a:gd name="T8" fmla="*/ 6 w 125"/>
                    <a:gd name="T9" fmla="*/ 8 h 147"/>
                    <a:gd name="T10" fmla="*/ 5 w 125"/>
                    <a:gd name="T11" fmla="*/ 9 h 147"/>
                    <a:gd name="T12" fmla="*/ 5 w 125"/>
                    <a:gd name="T13" fmla="*/ 9 h 147"/>
                    <a:gd name="T14" fmla="*/ 4 w 125"/>
                    <a:gd name="T15" fmla="*/ 9 h 147"/>
                    <a:gd name="T16" fmla="*/ 3 w 125"/>
                    <a:gd name="T17" fmla="*/ 9 h 147"/>
                    <a:gd name="T18" fmla="*/ 3 w 125"/>
                    <a:gd name="T19" fmla="*/ 9 h 147"/>
                    <a:gd name="T20" fmla="*/ 0 w 125"/>
                    <a:gd name="T21" fmla="*/ 0 h 147"/>
                    <a:gd name="T22" fmla="*/ 1 w 125"/>
                    <a:gd name="T23" fmla="*/ 0 h 147"/>
                    <a:gd name="T24" fmla="*/ 2 w 125"/>
                    <a:gd name="T25" fmla="*/ 0 h 147"/>
                    <a:gd name="T26" fmla="*/ 2 w 125"/>
                    <a:gd name="T27" fmla="*/ 0 h 147"/>
                    <a:gd name="T28" fmla="*/ 3 w 125"/>
                    <a:gd name="T29" fmla="*/ 0 h 147"/>
                    <a:gd name="T30" fmla="*/ 4 w 125"/>
                    <a:gd name="T31" fmla="*/ 0 h 147"/>
                    <a:gd name="T32" fmla="*/ 4 w 125"/>
                    <a:gd name="T33" fmla="*/ 0 h 147"/>
                    <a:gd name="T34" fmla="*/ 5 w 125"/>
                    <a:gd name="T35" fmla="*/ 0 h 147"/>
                    <a:gd name="T36" fmla="*/ 6 w 125"/>
                    <a:gd name="T37" fmla="*/ 0 h 1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5" h="147">
                      <a:moveTo>
                        <a:pt x="90" y="0"/>
                      </a:moveTo>
                      <a:lnTo>
                        <a:pt x="125" y="131"/>
                      </a:lnTo>
                      <a:lnTo>
                        <a:pt x="114" y="133"/>
                      </a:lnTo>
                      <a:lnTo>
                        <a:pt x="104" y="136"/>
                      </a:lnTo>
                      <a:lnTo>
                        <a:pt x="93" y="139"/>
                      </a:lnTo>
                      <a:lnTo>
                        <a:pt x="82" y="141"/>
                      </a:lnTo>
                      <a:lnTo>
                        <a:pt x="72" y="141"/>
                      </a:lnTo>
                      <a:lnTo>
                        <a:pt x="60" y="145"/>
                      </a:lnTo>
                      <a:lnTo>
                        <a:pt x="49" y="147"/>
                      </a:lnTo>
                      <a:lnTo>
                        <a:pt x="38" y="147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259">
                  <a:extLst>
                    <a:ext uri="{FF2B5EF4-FFF2-40B4-BE49-F238E27FC236}">
                      <a16:creationId xmlns:a16="http://schemas.microsoft.com/office/drawing/2014/main" id="{66477994-0A94-4B63-9C23-C0B6C9F07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" y="1422"/>
                  <a:ext cx="31" cy="40"/>
                </a:xfrm>
                <a:custGeom>
                  <a:avLst/>
                  <a:gdLst>
                    <a:gd name="T0" fmla="*/ 6 w 123"/>
                    <a:gd name="T1" fmla="*/ 0 h 161"/>
                    <a:gd name="T2" fmla="*/ 8 w 123"/>
                    <a:gd name="T3" fmla="*/ 9 h 161"/>
                    <a:gd name="T4" fmla="*/ 7 w 123"/>
                    <a:gd name="T5" fmla="*/ 9 h 161"/>
                    <a:gd name="T6" fmla="*/ 7 w 123"/>
                    <a:gd name="T7" fmla="*/ 9 h 161"/>
                    <a:gd name="T8" fmla="*/ 6 w 123"/>
                    <a:gd name="T9" fmla="*/ 9 h 161"/>
                    <a:gd name="T10" fmla="*/ 5 w 123"/>
                    <a:gd name="T11" fmla="*/ 9 h 161"/>
                    <a:gd name="T12" fmla="*/ 5 w 123"/>
                    <a:gd name="T13" fmla="*/ 9 h 161"/>
                    <a:gd name="T14" fmla="*/ 4 w 123"/>
                    <a:gd name="T15" fmla="*/ 10 h 161"/>
                    <a:gd name="T16" fmla="*/ 3 w 123"/>
                    <a:gd name="T17" fmla="*/ 10 h 161"/>
                    <a:gd name="T18" fmla="*/ 3 w 123"/>
                    <a:gd name="T19" fmla="*/ 10 h 161"/>
                    <a:gd name="T20" fmla="*/ 0 w 123"/>
                    <a:gd name="T21" fmla="*/ 0 h 161"/>
                    <a:gd name="T22" fmla="*/ 1 w 123"/>
                    <a:gd name="T23" fmla="*/ 0 h 161"/>
                    <a:gd name="T24" fmla="*/ 2 w 123"/>
                    <a:gd name="T25" fmla="*/ 0 h 161"/>
                    <a:gd name="T26" fmla="*/ 2 w 123"/>
                    <a:gd name="T27" fmla="*/ 0 h 161"/>
                    <a:gd name="T28" fmla="*/ 3 w 123"/>
                    <a:gd name="T29" fmla="*/ 0 h 161"/>
                    <a:gd name="T30" fmla="*/ 4 w 123"/>
                    <a:gd name="T31" fmla="*/ 0 h 161"/>
                    <a:gd name="T32" fmla="*/ 4 w 123"/>
                    <a:gd name="T33" fmla="*/ 0 h 161"/>
                    <a:gd name="T34" fmla="*/ 5 w 123"/>
                    <a:gd name="T35" fmla="*/ 0 h 161"/>
                    <a:gd name="T36" fmla="*/ 6 w 123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3" h="161">
                      <a:moveTo>
                        <a:pt x="88" y="0"/>
                      </a:moveTo>
                      <a:lnTo>
                        <a:pt x="123" y="139"/>
                      </a:lnTo>
                      <a:lnTo>
                        <a:pt x="113" y="141"/>
                      </a:lnTo>
                      <a:lnTo>
                        <a:pt x="104" y="145"/>
                      </a:lnTo>
                      <a:lnTo>
                        <a:pt x="93" y="147"/>
                      </a:lnTo>
                      <a:lnTo>
                        <a:pt x="83" y="150"/>
                      </a:lnTo>
                      <a:lnTo>
                        <a:pt x="71" y="152"/>
                      </a:lnTo>
                      <a:lnTo>
                        <a:pt x="63" y="155"/>
                      </a:lnTo>
                      <a:lnTo>
                        <a:pt x="53" y="158"/>
                      </a:lnTo>
                      <a:lnTo>
                        <a:pt x="41" y="1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260">
                  <a:extLst>
                    <a:ext uri="{FF2B5EF4-FFF2-40B4-BE49-F238E27FC236}">
                      <a16:creationId xmlns:a16="http://schemas.microsoft.com/office/drawing/2014/main" id="{08A5D200-1F4E-4596-9324-AA4572F8D7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" y="1422"/>
                  <a:ext cx="30" cy="42"/>
                </a:xfrm>
                <a:custGeom>
                  <a:avLst/>
                  <a:gdLst>
                    <a:gd name="T0" fmla="*/ 5 w 122"/>
                    <a:gd name="T1" fmla="*/ 0 h 169"/>
                    <a:gd name="T2" fmla="*/ 7 w 122"/>
                    <a:gd name="T3" fmla="*/ 9 h 169"/>
                    <a:gd name="T4" fmla="*/ 6 w 122"/>
                    <a:gd name="T5" fmla="*/ 9 h 169"/>
                    <a:gd name="T6" fmla="*/ 5 w 122"/>
                    <a:gd name="T7" fmla="*/ 10 h 169"/>
                    <a:gd name="T8" fmla="*/ 4 w 122"/>
                    <a:gd name="T9" fmla="*/ 10 h 169"/>
                    <a:gd name="T10" fmla="*/ 3 w 122"/>
                    <a:gd name="T11" fmla="*/ 10 h 169"/>
                    <a:gd name="T12" fmla="*/ 0 w 122"/>
                    <a:gd name="T13" fmla="*/ 0 h 169"/>
                    <a:gd name="T14" fmla="*/ 1 w 122"/>
                    <a:gd name="T15" fmla="*/ 0 h 169"/>
                    <a:gd name="T16" fmla="*/ 1 w 122"/>
                    <a:gd name="T17" fmla="*/ 0 h 169"/>
                    <a:gd name="T18" fmla="*/ 2 w 122"/>
                    <a:gd name="T19" fmla="*/ 0 h 169"/>
                    <a:gd name="T20" fmla="*/ 2 w 122"/>
                    <a:gd name="T21" fmla="*/ 0 h 169"/>
                    <a:gd name="T22" fmla="*/ 3 w 122"/>
                    <a:gd name="T23" fmla="*/ 0 h 169"/>
                    <a:gd name="T24" fmla="*/ 4 w 122"/>
                    <a:gd name="T25" fmla="*/ 0 h 169"/>
                    <a:gd name="T26" fmla="*/ 4 w 122"/>
                    <a:gd name="T27" fmla="*/ 0 h 169"/>
                    <a:gd name="T28" fmla="*/ 5 w 122"/>
                    <a:gd name="T29" fmla="*/ 0 h 16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2" h="169">
                      <a:moveTo>
                        <a:pt x="84" y="0"/>
                      </a:moveTo>
                      <a:lnTo>
                        <a:pt x="122" y="147"/>
                      </a:lnTo>
                      <a:lnTo>
                        <a:pt x="103" y="152"/>
                      </a:lnTo>
                      <a:lnTo>
                        <a:pt x="82" y="158"/>
                      </a:lnTo>
                      <a:lnTo>
                        <a:pt x="62" y="163"/>
                      </a:lnTo>
                      <a:lnTo>
                        <a:pt x="43" y="16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261">
                  <a:extLst>
                    <a:ext uri="{FF2B5EF4-FFF2-40B4-BE49-F238E27FC236}">
                      <a16:creationId xmlns:a16="http://schemas.microsoft.com/office/drawing/2014/main" id="{8DFAD34B-8925-467C-A6B8-4315167A5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2" y="1422"/>
                  <a:ext cx="32" cy="46"/>
                </a:xfrm>
                <a:custGeom>
                  <a:avLst/>
                  <a:gdLst>
                    <a:gd name="T0" fmla="*/ 5 w 130"/>
                    <a:gd name="T1" fmla="*/ 0 h 185"/>
                    <a:gd name="T2" fmla="*/ 8 w 130"/>
                    <a:gd name="T3" fmla="*/ 10 h 185"/>
                    <a:gd name="T4" fmla="*/ 7 w 130"/>
                    <a:gd name="T5" fmla="*/ 10 h 185"/>
                    <a:gd name="T6" fmla="*/ 7 w 130"/>
                    <a:gd name="T7" fmla="*/ 10 h 185"/>
                    <a:gd name="T8" fmla="*/ 6 w 130"/>
                    <a:gd name="T9" fmla="*/ 10 h 185"/>
                    <a:gd name="T10" fmla="*/ 5 w 130"/>
                    <a:gd name="T11" fmla="*/ 11 h 185"/>
                    <a:gd name="T12" fmla="*/ 5 w 130"/>
                    <a:gd name="T13" fmla="*/ 11 h 185"/>
                    <a:gd name="T14" fmla="*/ 4 w 130"/>
                    <a:gd name="T15" fmla="*/ 11 h 185"/>
                    <a:gd name="T16" fmla="*/ 3 w 130"/>
                    <a:gd name="T17" fmla="*/ 11 h 185"/>
                    <a:gd name="T18" fmla="*/ 3 w 130"/>
                    <a:gd name="T19" fmla="*/ 11 h 185"/>
                    <a:gd name="T20" fmla="*/ 0 w 130"/>
                    <a:gd name="T21" fmla="*/ 0 h 185"/>
                    <a:gd name="T22" fmla="*/ 1 w 130"/>
                    <a:gd name="T23" fmla="*/ 0 h 185"/>
                    <a:gd name="T24" fmla="*/ 1 w 130"/>
                    <a:gd name="T25" fmla="*/ 0 h 185"/>
                    <a:gd name="T26" fmla="*/ 2 w 130"/>
                    <a:gd name="T27" fmla="*/ 0 h 185"/>
                    <a:gd name="T28" fmla="*/ 3 w 130"/>
                    <a:gd name="T29" fmla="*/ 0 h 185"/>
                    <a:gd name="T30" fmla="*/ 3 w 130"/>
                    <a:gd name="T31" fmla="*/ 0 h 185"/>
                    <a:gd name="T32" fmla="*/ 4 w 130"/>
                    <a:gd name="T33" fmla="*/ 0 h 185"/>
                    <a:gd name="T34" fmla="*/ 5 w 130"/>
                    <a:gd name="T35" fmla="*/ 0 h 185"/>
                    <a:gd name="T36" fmla="*/ 5 w 130"/>
                    <a:gd name="T37" fmla="*/ 0 h 1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0" h="185">
                      <a:moveTo>
                        <a:pt x="89" y="0"/>
                      </a:moveTo>
                      <a:lnTo>
                        <a:pt x="130" y="161"/>
                      </a:lnTo>
                      <a:lnTo>
                        <a:pt x="119" y="163"/>
                      </a:lnTo>
                      <a:lnTo>
                        <a:pt x="108" y="166"/>
                      </a:lnTo>
                      <a:lnTo>
                        <a:pt x="98" y="169"/>
                      </a:lnTo>
                      <a:lnTo>
                        <a:pt x="87" y="171"/>
                      </a:lnTo>
                      <a:lnTo>
                        <a:pt x="76" y="177"/>
                      </a:lnTo>
                      <a:lnTo>
                        <a:pt x="68" y="180"/>
                      </a:lnTo>
                      <a:lnTo>
                        <a:pt x="57" y="182"/>
                      </a:lnTo>
                      <a:lnTo>
                        <a:pt x="46" y="185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262">
                  <a:extLst>
                    <a:ext uri="{FF2B5EF4-FFF2-40B4-BE49-F238E27FC236}">
                      <a16:creationId xmlns:a16="http://schemas.microsoft.com/office/drawing/2014/main" id="{A7AC1E76-6F33-4FD8-9FFA-3B55FFE58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0" y="1422"/>
                  <a:ext cx="34" cy="49"/>
                </a:xfrm>
                <a:custGeom>
                  <a:avLst/>
                  <a:gdLst>
                    <a:gd name="T0" fmla="*/ 6 w 136"/>
                    <a:gd name="T1" fmla="*/ 0 h 198"/>
                    <a:gd name="T2" fmla="*/ 9 w 136"/>
                    <a:gd name="T3" fmla="*/ 10 h 198"/>
                    <a:gd name="T4" fmla="*/ 8 w 136"/>
                    <a:gd name="T5" fmla="*/ 11 h 198"/>
                    <a:gd name="T6" fmla="*/ 8 w 136"/>
                    <a:gd name="T7" fmla="*/ 11 h 198"/>
                    <a:gd name="T8" fmla="*/ 7 w 136"/>
                    <a:gd name="T9" fmla="*/ 11 h 198"/>
                    <a:gd name="T10" fmla="*/ 6 w 136"/>
                    <a:gd name="T11" fmla="*/ 11 h 198"/>
                    <a:gd name="T12" fmla="*/ 5 w 136"/>
                    <a:gd name="T13" fmla="*/ 12 h 198"/>
                    <a:gd name="T14" fmla="*/ 5 w 136"/>
                    <a:gd name="T15" fmla="*/ 12 h 198"/>
                    <a:gd name="T16" fmla="*/ 4 w 136"/>
                    <a:gd name="T17" fmla="*/ 12 h 198"/>
                    <a:gd name="T18" fmla="*/ 4 w 136"/>
                    <a:gd name="T19" fmla="*/ 12 h 198"/>
                    <a:gd name="T20" fmla="*/ 0 w 136"/>
                    <a:gd name="T21" fmla="*/ 0 h 198"/>
                    <a:gd name="T22" fmla="*/ 1 w 136"/>
                    <a:gd name="T23" fmla="*/ 0 h 198"/>
                    <a:gd name="T24" fmla="*/ 2 w 136"/>
                    <a:gd name="T25" fmla="*/ 0 h 198"/>
                    <a:gd name="T26" fmla="*/ 2 w 136"/>
                    <a:gd name="T27" fmla="*/ 0 h 198"/>
                    <a:gd name="T28" fmla="*/ 3 w 136"/>
                    <a:gd name="T29" fmla="*/ 0 h 198"/>
                    <a:gd name="T30" fmla="*/ 4 w 136"/>
                    <a:gd name="T31" fmla="*/ 0 h 198"/>
                    <a:gd name="T32" fmla="*/ 5 w 136"/>
                    <a:gd name="T33" fmla="*/ 0 h 198"/>
                    <a:gd name="T34" fmla="*/ 5 w 136"/>
                    <a:gd name="T35" fmla="*/ 0 h 198"/>
                    <a:gd name="T36" fmla="*/ 6 w 136"/>
                    <a:gd name="T37" fmla="*/ 0 h 1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6" h="198">
                      <a:moveTo>
                        <a:pt x="93" y="0"/>
                      </a:moveTo>
                      <a:lnTo>
                        <a:pt x="136" y="169"/>
                      </a:lnTo>
                      <a:lnTo>
                        <a:pt x="126" y="175"/>
                      </a:lnTo>
                      <a:lnTo>
                        <a:pt x="118" y="177"/>
                      </a:lnTo>
                      <a:lnTo>
                        <a:pt x="106" y="182"/>
                      </a:lnTo>
                      <a:lnTo>
                        <a:pt x="96" y="185"/>
                      </a:lnTo>
                      <a:lnTo>
                        <a:pt x="85" y="191"/>
                      </a:lnTo>
                      <a:lnTo>
                        <a:pt x="76" y="193"/>
                      </a:lnTo>
                      <a:lnTo>
                        <a:pt x="66" y="196"/>
                      </a:lnTo>
                      <a:lnTo>
                        <a:pt x="55" y="198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6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71" y="0"/>
                      </a:lnTo>
                      <a:lnTo>
                        <a:pt x="83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263">
                  <a:extLst>
                    <a:ext uri="{FF2B5EF4-FFF2-40B4-BE49-F238E27FC236}">
                      <a16:creationId xmlns:a16="http://schemas.microsoft.com/office/drawing/2014/main" id="{0BEF89B8-53C4-427F-B141-32586E5D3F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0" y="1422"/>
                  <a:ext cx="34" cy="54"/>
                </a:xfrm>
                <a:custGeom>
                  <a:avLst/>
                  <a:gdLst>
                    <a:gd name="T0" fmla="*/ 6 w 135"/>
                    <a:gd name="T1" fmla="*/ 0 h 215"/>
                    <a:gd name="T2" fmla="*/ 9 w 135"/>
                    <a:gd name="T3" fmla="*/ 12 h 215"/>
                    <a:gd name="T4" fmla="*/ 8 w 135"/>
                    <a:gd name="T5" fmla="*/ 12 h 215"/>
                    <a:gd name="T6" fmla="*/ 7 w 135"/>
                    <a:gd name="T7" fmla="*/ 12 h 215"/>
                    <a:gd name="T8" fmla="*/ 7 w 135"/>
                    <a:gd name="T9" fmla="*/ 12 h 215"/>
                    <a:gd name="T10" fmla="*/ 6 w 135"/>
                    <a:gd name="T11" fmla="*/ 13 h 215"/>
                    <a:gd name="T12" fmla="*/ 5 w 135"/>
                    <a:gd name="T13" fmla="*/ 13 h 215"/>
                    <a:gd name="T14" fmla="*/ 5 w 135"/>
                    <a:gd name="T15" fmla="*/ 13 h 215"/>
                    <a:gd name="T16" fmla="*/ 4 w 135"/>
                    <a:gd name="T17" fmla="*/ 13 h 215"/>
                    <a:gd name="T18" fmla="*/ 4 w 135"/>
                    <a:gd name="T19" fmla="*/ 14 h 215"/>
                    <a:gd name="T20" fmla="*/ 0 w 135"/>
                    <a:gd name="T21" fmla="*/ 0 h 215"/>
                    <a:gd name="T22" fmla="*/ 1 w 135"/>
                    <a:gd name="T23" fmla="*/ 0 h 215"/>
                    <a:gd name="T24" fmla="*/ 2 w 135"/>
                    <a:gd name="T25" fmla="*/ 0 h 215"/>
                    <a:gd name="T26" fmla="*/ 2 w 135"/>
                    <a:gd name="T27" fmla="*/ 0 h 215"/>
                    <a:gd name="T28" fmla="*/ 3 w 135"/>
                    <a:gd name="T29" fmla="*/ 0 h 215"/>
                    <a:gd name="T30" fmla="*/ 4 w 135"/>
                    <a:gd name="T31" fmla="*/ 0 h 215"/>
                    <a:gd name="T32" fmla="*/ 4 w 135"/>
                    <a:gd name="T33" fmla="*/ 0 h 215"/>
                    <a:gd name="T34" fmla="*/ 5 w 135"/>
                    <a:gd name="T35" fmla="*/ 0 h 215"/>
                    <a:gd name="T36" fmla="*/ 6 w 135"/>
                    <a:gd name="T37" fmla="*/ 0 h 2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5" h="215">
                      <a:moveTo>
                        <a:pt x="89" y="0"/>
                      </a:moveTo>
                      <a:lnTo>
                        <a:pt x="135" y="185"/>
                      </a:lnTo>
                      <a:lnTo>
                        <a:pt x="125" y="187"/>
                      </a:lnTo>
                      <a:lnTo>
                        <a:pt x="116" y="193"/>
                      </a:lnTo>
                      <a:lnTo>
                        <a:pt x="106" y="196"/>
                      </a:lnTo>
                      <a:lnTo>
                        <a:pt x="95" y="198"/>
                      </a:lnTo>
                      <a:lnTo>
                        <a:pt x="83" y="205"/>
                      </a:lnTo>
                      <a:lnTo>
                        <a:pt x="76" y="207"/>
                      </a:lnTo>
                      <a:lnTo>
                        <a:pt x="65" y="212"/>
                      </a:lnTo>
                      <a:lnTo>
                        <a:pt x="54" y="215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6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264">
                  <a:extLst>
                    <a:ext uri="{FF2B5EF4-FFF2-40B4-BE49-F238E27FC236}">
                      <a16:creationId xmlns:a16="http://schemas.microsoft.com/office/drawing/2014/main" id="{D3EC41BD-BFE3-4F35-8B55-A2CB7197A5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1422"/>
                  <a:ext cx="35" cy="60"/>
                </a:xfrm>
                <a:custGeom>
                  <a:avLst/>
                  <a:gdLst>
                    <a:gd name="T0" fmla="*/ 5 w 138"/>
                    <a:gd name="T1" fmla="*/ 0 h 240"/>
                    <a:gd name="T2" fmla="*/ 9 w 138"/>
                    <a:gd name="T3" fmla="*/ 13 h 240"/>
                    <a:gd name="T4" fmla="*/ 8 w 138"/>
                    <a:gd name="T5" fmla="*/ 13 h 240"/>
                    <a:gd name="T6" fmla="*/ 8 w 138"/>
                    <a:gd name="T7" fmla="*/ 13 h 240"/>
                    <a:gd name="T8" fmla="*/ 7 w 138"/>
                    <a:gd name="T9" fmla="*/ 13 h 240"/>
                    <a:gd name="T10" fmla="*/ 6 w 138"/>
                    <a:gd name="T11" fmla="*/ 14 h 240"/>
                    <a:gd name="T12" fmla="*/ 6 w 138"/>
                    <a:gd name="T13" fmla="*/ 14 h 240"/>
                    <a:gd name="T14" fmla="*/ 5 w 138"/>
                    <a:gd name="T15" fmla="*/ 14 h 240"/>
                    <a:gd name="T16" fmla="*/ 4 w 138"/>
                    <a:gd name="T17" fmla="*/ 15 h 240"/>
                    <a:gd name="T18" fmla="*/ 4 w 138"/>
                    <a:gd name="T19" fmla="*/ 15 h 240"/>
                    <a:gd name="T20" fmla="*/ 0 w 138"/>
                    <a:gd name="T21" fmla="*/ 0 h 240"/>
                    <a:gd name="T22" fmla="*/ 1 w 138"/>
                    <a:gd name="T23" fmla="*/ 0 h 240"/>
                    <a:gd name="T24" fmla="*/ 1 w 138"/>
                    <a:gd name="T25" fmla="*/ 0 h 240"/>
                    <a:gd name="T26" fmla="*/ 2 w 138"/>
                    <a:gd name="T27" fmla="*/ 0 h 240"/>
                    <a:gd name="T28" fmla="*/ 3 w 138"/>
                    <a:gd name="T29" fmla="*/ 0 h 240"/>
                    <a:gd name="T30" fmla="*/ 3 w 138"/>
                    <a:gd name="T31" fmla="*/ 0 h 240"/>
                    <a:gd name="T32" fmla="*/ 4 w 138"/>
                    <a:gd name="T33" fmla="*/ 0 h 240"/>
                    <a:gd name="T34" fmla="*/ 5 w 138"/>
                    <a:gd name="T35" fmla="*/ 0 h 240"/>
                    <a:gd name="T36" fmla="*/ 5 w 138"/>
                    <a:gd name="T37" fmla="*/ 0 h 2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240">
                      <a:moveTo>
                        <a:pt x="83" y="0"/>
                      </a:moveTo>
                      <a:lnTo>
                        <a:pt x="138" y="198"/>
                      </a:lnTo>
                      <a:lnTo>
                        <a:pt x="127" y="205"/>
                      </a:lnTo>
                      <a:lnTo>
                        <a:pt x="119" y="207"/>
                      </a:lnTo>
                      <a:lnTo>
                        <a:pt x="108" y="212"/>
                      </a:lnTo>
                      <a:lnTo>
                        <a:pt x="97" y="217"/>
                      </a:lnTo>
                      <a:lnTo>
                        <a:pt x="87" y="223"/>
                      </a:lnTo>
                      <a:lnTo>
                        <a:pt x="78" y="228"/>
                      </a:lnTo>
                      <a:lnTo>
                        <a:pt x="67" y="233"/>
                      </a:lnTo>
                      <a:lnTo>
                        <a:pt x="57" y="2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265">
                  <a:extLst>
                    <a:ext uri="{FF2B5EF4-FFF2-40B4-BE49-F238E27FC236}">
                      <a16:creationId xmlns:a16="http://schemas.microsoft.com/office/drawing/2014/main" id="{F4CA9708-25AA-4B74-B091-9410197199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8" y="1422"/>
                  <a:ext cx="35" cy="65"/>
                </a:xfrm>
                <a:custGeom>
                  <a:avLst/>
                  <a:gdLst>
                    <a:gd name="T0" fmla="*/ 5 w 142"/>
                    <a:gd name="T1" fmla="*/ 0 h 261"/>
                    <a:gd name="T2" fmla="*/ 9 w 142"/>
                    <a:gd name="T3" fmla="*/ 13 h 261"/>
                    <a:gd name="T4" fmla="*/ 7 w 142"/>
                    <a:gd name="T5" fmla="*/ 14 h 261"/>
                    <a:gd name="T6" fmla="*/ 6 w 142"/>
                    <a:gd name="T7" fmla="*/ 15 h 261"/>
                    <a:gd name="T8" fmla="*/ 5 w 142"/>
                    <a:gd name="T9" fmla="*/ 16 h 261"/>
                    <a:gd name="T10" fmla="*/ 4 w 142"/>
                    <a:gd name="T11" fmla="*/ 16 h 261"/>
                    <a:gd name="T12" fmla="*/ 0 w 142"/>
                    <a:gd name="T13" fmla="*/ 0 h 261"/>
                    <a:gd name="T14" fmla="*/ 1 w 142"/>
                    <a:gd name="T15" fmla="*/ 0 h 261"/>
                    <a:gd name="T16" fmla="*/ 1 w 142"/>
                    <a:gd name="T17" fmla="*/ 0 h 261"/>
                    <a:gd name="T18" fmla="*/ 2 w 142"/>
                    <a:gd name="T19" fmla="*/ 0 h 261"/>
                    <a:gd name="T20" fmla="*/ 3 w 142"/>
                    <a:gd name="T21" fmla="*/ 0 h 261"/>
                    <a:gd name="T22" fmla="*/ 3 w 142"/>
                    <a:gd name="T23" fmla="*/ 0 h 261"/>
                    <a:gd name="T24" fmla="*/ 4 w 142"/>
                    <a:gd name="T25" fmla="*/ 0 h 261"/>
                    <a:gd name="T26" fmla="*/ 5 w 142"/>
                    <a:gd name="T27" fmla="*/ 0 h 261"/>
                    <a:gd name="T28" fmla="*/ 5 w 142"/>
                    <a:gd name="T29" fmla="*/ 0 h 2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2" h="261">
                      <a:moveTo>
                        <a:pt x="88" y="0"/>
                      </a:moveTo>
                      <a:lnTo>
                        <a:pt x="142" y="215"/>
                      </a:lnTo>
                      <a:lnTo>
                        <a:pt x="123" y="226"/>
                      </a:lnTo>
                      <a:lnTo>
                        <a:pt x="104" y="237"/>
                      </a:lnTo>
                      <a:lnTo>
                        <a:pt x="88" y="251"/>
                      </a:lnTo>
                      <a:lnTo>
                        <a:pt x="68" y="2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7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266">
                  <a:extLst>
                    <a:ext uri="{FF2B5EF4-FFF2-40B4-BE49-F238E27FC236}">
                      <a16:creationId xmlns:a16="http://schemas.microsoft.com/office/drawing/2014/main" id="{58D69A84-B6AF-4D7A-8E06-9CB1FE6BAB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1422"/>
                  <a:ext cx="37" cy="71"/>
                </a:xfrm>
                <a:custGeom>
                  <a:avLst/>
                  <a:gdLst>
                    <a:gd name="T0" fmla="*/ 6 w 147"/>
                    <a:gd name="T1" fmla="*/ 0 h 286"/>
                    <a:gd name="T2" fmla="*/ 9 w 147"/>
                    <a:gd name="T3" fmla="*/ 15 h 286"/>
                    <a:gd name="T4" fmla="*/ 8 w 147"/>
                    <a:gd name="T5" fmla="*/ 15 h 286"/>
                    <a:gd name="T6" fmla="*/ 7 w 147"/>
                    <a:gd name="T7" fmla="*/ 16 h 286"/>
                    <a:gd name="T8" fmla="*/ 6 w 147"/>
                    <a:gd name="T9" fmla="*/ 17 h 286"/>
                    <a:gd name="T10" fmla="*/ 5 w 147"/>
                    <a:gd name="T11" fmla="*/ 18 h 286"/>
                    <a:gd name="T12" fmla="*/ 0 w 147"/>
                    <a:gd name="T13" fmla="*/ 0 h 286"/>
                    <a:gd name="T14" fmla="*/ 1 w 147"/>
                    <a:gd name="T15" fmla="*/ 0 h 286"/>
                    <a:gd name="T16" fmla="*/ 2 w 147"/>
                    <a:gd name="T17" fmla="*/ 0 h 286"/>
                    <a:gd name="T18" fmla="*/ 2 w 147"/>
                    <a:gd name="T19" fmla="*/ 0 h 286"/>
                    <a:gd name="T20" fmla="*/ 3 w 147"/>
                    <a:gd name="T21" fmla="*/ 0 h 286"/>
                    <a:gd name="T22" fmla="*/ 4 w 147"/>
                    <a:gd name="T23" fmla="*/ 0 h 286"/>
                    <a:gd name="T24" fmla="*/ 4 w 147"/>
                    <a:gd name="T25" fmla="*/ 0 h 286"/>
                    <a:gd name="T26" fmla="*/ 5 w 147"/>
                    <a:gd name="T27" fmla="*/ 0 h 286"/>
                    <a:gd name="T28" fmla="*/ 6 w 147"/>
                    <a:gd name="T29" fmla="*/ 0 h 2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7" h="286">
                      <a:moveTo>
                        <a:pt x="90" y="0"/>
                      </a:moveTo>
                      <a:lnTo>
                        <a:pt x="147" y="240"/>
                      </a:lnTo>
                      <a:lnTo>
                        <a:pt x="127" y="251"/>
                      </a:lnTo>
                      <a:lnTo>
                        <a:pt x="108" y="258"/>
                      </a:lnTo>
                      <a:lnTo>
                        <a:pt x="90" y="272"/>
                      </a:lnTo>
                      <a:lnTo>
                        <a:pt x="73" y="28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267">
                  <a:extLst>
                    <a:ext uri="{FF2B5EF4-FFF2-40B4-BE49-F238E27FC236}">
                      <a16:creationId xmlns:a16="http://schemas.microsoft.com/office/drawing/2014/main" id="{F0E34C35-5745-488B-B4D3-3527DB5168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" y="1422"/>
                  <a:ext cx="39" cy="77"/>
                </a:xfrm>
                <a:custGeom>
                  <a:avLst/>
                  <a:gdLst>
                    <a:gd name="T0" fmla="*/ 5 w 157"/>
                    <a:gd name="T1" fmla="*/ 0 h 311"/>
                    <a:gd name="T2" fmla="*/ 10 w 157"/>
                    <a:gd name="T3" fmla="*/ 16 h 311"/>
                    <a:gd name="T4" fmla="*/ 8 w 157"/>
                    <a:gd name="T5" fmla="*/ 17 h 311"/>
                    <a:gd name="T6" fmla="*/ 7 w 157"/>
                    <a:gd name="T7" fmla="*/ 18 h 311"/>
                    <a:gd name="T8" fmla="*/ 6 w 157"/>
                    <a:gd name="T9" fmla="*/ 18 h 311"/>
                    <a:gd name="T10" fmla="*/ 5 w 157"/>
                    <a:gd name="T11" fmla="*/ 19 h 311"/>
                    <a:gd name="T12" fmla="*/ 0 w 157"/>
                    <a:gd name="T13" fmla="*/ 0 h 311"/>
                    <a:gd name="T14" fmla="*/ 1 w 157"/>
                    <a:gd name="T15" fmla="*/ 0 h 311"/>
                    <a:gd name="T16" fmla="*/ 1 w 157"/>
                    <a:gd name="T17" fmla="*/ 0 h 311"/>
                    <a:gd name="T18" fmla="*/ 2 w 157"/>
                    <a:gd name="T19" fmla="*/ 0 h 311"/>
                    <a:gd name="T20" fmla="*/ 3 w 157"/>
                    <a:gd name="T21" fmla="*/ 0 h 311"/>
                    <a:gd name="T22" fmla="*/ 3 w 157"/>
                    <a:gd name="T23" fmla="*/ 0 h 311"/>
                    <a:gd name="T24" fmla="*/ 4 w 157"/>
                    <a:gd name="T25" fmla="*/ 0 h 311"/>
                    <a:gd name="T26" fmla="*/ 5 w 157"/>
                    <a:gd name="T27" fmla="*/ 0 h 311"/>
                    <a:gd name="T28" fmla="*/ 5 w 157"/>
                    <a:gd name="T29" fmla="*/ 0 h 3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311">
                      <a:moveTo>
                        <a:pt x="89" y="0"/>
                      </a:moveTo>
                      <a:lnTo>
                        <a:pt x="157" y="261"/>
                      </a:lnTo>
                      <a:lnTo>
                        <a:pt x="138" y="272"/>
                      </a:lnTo>
                      <a:lnTo>
                        <a:pt x="117" y="286"/>
                      </a:lnTo>
                      <a:lnTo>
                        <a:pt x="97" y="297"/>
                      </a:lnTo>
                      <a:lnTo>
                        <a:pt x="81" y="311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268">
                  <a:extLst>
                    <a:ext uri="{FF2B5EF4-FFF2-40B4-BE49-F238E27FC236}">
                      <a16:creationId xmlns:a16="http://schemas.microsoft.com/office/drawing/2014/main" id="{F82BA891-8419-46B6-B39D-BA5F47A34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5" y="1422"/>
                  <a:ext cx="40" cy="85"/>
                </a:xfrm>
                <a:custGeom>
                  <a:avLst/>
                  <a:gdLst>
                    <a:gd name="T0" fmla="*/ 5 w 163"/>
                    <a:gd name="T1" fmla="*/ 0 h 340"/>
                    <a:gd name="T2" fmla="*/ 10 w 163"/>
                    <a:gd name="T3" fmla="*/ 18 h 340"/>
                    <a:gd name="T4" fmla="*/ 9 w 163"/>
                    <a:gd name="T5" fmla="*/ 19 h 340"/>
                    <a:gd name="T6" fmla="*/ 7 w 163"/>
                    <a:gd name="T7" fmla="*/ 20 h 340"/>
                    <a:gd name="T8" fmla="*/ 6 w 163"/>
                    <a:gd name="T9" fmla="*/ 20 h 340"/>
                    <a:gd name="T10" fmla="*/ 5 w 163"/>
                    <a:gd name="T11" fmla="*/ 21 h 340"/>
                    <a:gd name="T12" fmla="*/ 0 w 163"/>
                    <a:gd name="T13" fmla="*/ 0 h 340"/>
                    <a:gd name="T14" fmla="*/ 1 w 163"/>
                    <a:gd name="T15" fmla="*/ 0 h 340"/>
                    <a:gd name="T16" fmla="*/ 1 w 163"/>
                    <a:gd name="T17" fmla="*/ 0 h 340"/>
                    <a:gd name="T18" fmla="*/ 2 w 163"/>
                    <a:gd name="T19" fmla="*/ 0 h 340"/>
                    <a:gd name="T20" fmla="*/ 3 w 163"/>
                    <a:gd name="T21" fmla="*/ 0 h 340"/>
                    <a:gd name="T22" fmla="*/ 3 w 163"/>
                    <a:gd name="T23" fmla="*/ 0 h 340"/>
                    <a:gd name="T24" fmla="*/ 4 w 163"/>
                    <a:gd name="T25" fmla="*/ 0 h 340"/>
                    <a:gd name="T26" fmla="*/ 5 w 163"/>
                    <a:gd name="T27" fmla="*/ 0 h 340"/>
                    <a:gd name="T28" fmla="*/ 5 w 163"/>
                    <a:gd name="T29" fmla="*/ 0 h 3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3" h="340">
                      <a:moveTo>
                        <a:pt x="90" y="0"/>
                      </a:moveTo>
                      <a:lnTo>
                        <a:pt x="163" y="286"/>
                      </a:lnTo>
                      <a:lnTo>
                        <a:pt x="145" y="297"/>
                      </a:lnTo>
                      <a:lnTo>
                        <a:pt x="122" y="311"/>
                      </a:lnTo>
                      <a:lnTo>
                        <a:pt x="106" y="323"/>
                      </a:lnTo>
                      <a:lnTo>
                        <a:pt x="90" y="3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269">
                  <a:extLst>
                    <a:ext uri="{FF2B5EF4-FFF2-40B4-BE49-F238E27FC236}">
                      <a16:creationId xmlns:a16="http://schemas.microsoft.com/office/drawing/2014/main" id="{116B4E59-CD59-4F2C-88DF-97D791657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3" y="1422"/>
                  <a:ext cx="43" cy="94"/>
                </a:xfrm>
                <a:custGeom>
                  <a:avLst/>
                  <a:gdLst>
                    <a:gd name="T0" fmla="*/ 6 w 171"/>
                    <a:gd name="T1" fmla="*/ 0 h 378"/>
                    <a:gd name="T2" fmla="*/ 11 w 171"/>
                    <a:gd name="T3" fmla="*/ 19 h 378"/>
                    <a:gd name="T4" fmla="*/ 10 w 171"/>
                    <a:gd name="T5" fmla="*/ 20 h 378"/>
                    <a:gd name="T6" fmla="*/ 8 w 171"/>
                    <a:gd name="T7" fmla="*/ 21 h 378"/>
                    <a:gd name="T8" fmla="*/ 7 w 171"/>
                    <a:gd name="T9" fmla="*/ 22 h 378"/>
                    <a:gd name="T10" fmla="*/ 6 w 171"/>
                    <a:gd name="T11" fmla="*/ 23 h 378"/>
                    <a:gd name="T12" fmla="*/ 0 w 171"/>
                    <a:gd name="T13" fmla="*/ 0 h 378"/>
                    <a:gd name="T14" fmla="*/ 1 w 171"/>
                    <a:gd name="T15" fmla="*/ 0 h 378"/>
                    <a:gd name="T16" fmla="*/ 2 w 171"/>
                    <a:gd name="T17" fmla="*/ 0 h 378"/>
                    <a:gd name="T18" fmla="*/ 2 w 171"/>
                    <a:gd name="T19" fmla="*/ 0 h 378"/>
                    <a:gd name="T20" fmla="*/ 3 w 171"/>
                    <a:gd name="T21" fmla="*/ 0 h 378"/>
                    <a:gd name="T22" fmla="*/ 4 w 171"/>
                    <a:gd name="T23" fmla="*/ 0 h 378"/>
                    <a:gd name="T24" fmla="*/ 4 w 171"/>
                    <a:gd name="T25" fmla="*/ 0 h 378"/>
                    <a:gd name="T26" fmla="*/ 5 w 171"/>
                    <a:gd name="T27" fmla="*/ 0 h 378"/>
                    <a:gd name="T28" fmla="*/ 6 w 171"/>
                    <a:gd name="T29" fmla="*/ 0 h 37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1" h="378">
                      <a:moveTo>
                        <a:pt x="90" y="0"/>
                      </a:moveTo>
                      <a:lnTo>
                        <a:pt x="171" y="311"/>
                      </a:lnTo>
                      <a:lnTo>
                        <a:pt x="152" y="327"/>
                      </a:lnTo>
                      <a:lnTo>
                        <a:pt x="133" y="343"/>
                      </a:lnTo>
                      <a:lnTo>
                        <a:pt x="117" y="359"/>
                      </a:lnTo>
                      <a:lnTo>
                        <a:pt x="101" y="37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270">
                  <a:extLst>
                    <a:ext uri="{FF2B5EF4-FFF2-40B4-BE49-F238E27FC236}">
                      <a16:creationId xmlns:a16="http://schemas.microsoft.com/office/drawing/2014/main" id="{70B0F342-7E0A-4F1D-ACFE-732A4A6B6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" y="1422"/>
                  <a:ext cx="44" cy="105"/>
                </a:xfrm>
                <a:custGeom>
                  <a:avLst/>
                  <a:gdLst>
                    <a:gd name="T0" fmla="*/ 6 w 176"/>
                    <a:gd name="T1" fmla="*/ 0 h 422"/>
                    <a:gd name="T2" fmla="*/ 11 w 176"/>
                    <a:gd name="T3" fmla="*/ 21 h 422"/>
                    <a:gd name="T4" fmla="*/ 10 w 176"/>
                    <a:gd name="T5" fmla="*/ 22 h 422"/>
                    <a:gd name="T6" fmla="*/ 9 w 176"/>
                    <a:gd name="T7" fmla="*/ 23 h 422"/>
                    <a:gd name="T8" fmla="*/ 8 w 176"/>
                    <a:gd name="T9" fmla="*/ 25 h 422"/>
                    <a:gd name="T10" fmla="*/ 7 w 176"/>
                    <a:gd name="T11" fmla="*/ 26 h 422"/>
                    <a:gd name="T12" fmla="*/ 0 w 176"/>
                    <a:gd name="T13" fmla="*/ 0 h 422"/>
                    <a:gd name="T14" fmla="*/ 1 w 176"/>
                    <a:gd name="T15" fmla="*/ 0 h 422"/>
                    <a:gd name="T16" fmla="*/ 1 w 176"/>
                    <a:gd name="T17" fmla="*/ 0 h 422"/>
                    <a:gd name="T18" fmla="*/ 2 w 176"/>
                    <a:gd name="T19" fmla="*/ 0 h 422"/>
                    <a:gd name="T20" fmla="*/ 3 w 176"/>
                    <a:gd name="T21" fmla="*/ 0 h 422"/>
                    <a:gd name="T22" fmla="*/ 4 w 176"/>
                    <a:gd name="T23" fmla="*/ 0 h 422"/>
                    <a:gd name="T24" fmla="*/ 4 w 176"/>
                    <a:gd name="T25" fmla="*/ 0 h 422"/>
                    <a:gd name="T26" fmla="*/ 5 w 176"/>
                    <a:gd name="T27" fmla="*/ 0 h 422"/>
                    <a:gd name="T28" fmla="*/ 6 w 176"/>
                    <a:gd name="T29" fmla="*/ 0 h 4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6" h="422">
                      <a:moveTo>
                        <a:pt x="86" y="0"/>
                      </a:moveTo>
                      <a:lnTo>
                        <a:pt x="176" y="340"/>
                      </a:lnTo>
                      <a:lnTo>
                        <a:pt x="157" y="359"/>
                      </a:lnTo>
                      <a:lnTo>
                        <a:pt x="138" y="378"/>
                      </a:lnTo>
                      <a:lnTo>
                        <a:pt x="122" y="399"/>
                      </a:lnTo>
                      <a:lnTo>
                        <a:pt x="106" y="4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2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271">
                  <a:extLst>
                    <a:ext uri="{FF2B5EF4-FFF2-40B4-BE49-F238E27FC236}">
                      <a16:creationId xmlns:a16="http://schemas.microsoft.com/office/drawing/2014/main" id="{34076F03-98DB-45EF-B704-83F4AC0FF7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2" y="1422"/>
                  <a:ext cx="46" cy="117"/>
                </a:xfrm>
                <a:custGeom>
                  <a:avLst/>
                  <a:gdLst>
                    <a:gd name="T0" fmla="*/ 5 w 185"/>
                    <a:gd name="T1" fmla="*/ 0 h 470"/>
                    <a:gd name="T2" fmla="*/ 11 w 185"/>
                    <a:gd name="T3" fmla="*/ 23 h 470"/>
                    <a:gd name="T4" fmla="*/ 10 w 185"/>
                    <a:gd name="T5" fmla="*/ 25 h 470"/>
                    <a:gd name="T6" fmla="*/ 9 w 185"/>
                    <a:gd name="T7" fmla="*/ 26 h 470"/>
                    <a:gd name="T8" fmla="*/ 8 w 185"/>
                    <a:gd name="T9" fmla="*/ 28 h 470"/>
                    <a:gd name="T10" fmla="*/ 7 w 185"/>
                    <a:gd name="T11" fmla="*/ 29 h 470"/>
                    <a:gd name="T12" fmla="*/ 0 w 185"/>
                    <a:gd name="T13" fmla="*/ 0 h 470"/>
                    <a:gd name="T14" fmla="*/ 0 w 185"/>
                    <a:gd name="T15" fmla="*/ 0 h 470"/>
                    <a:gd name="T16" fmla="*/ 1 w 185"/>
                    <a:gd name="T17" fmla="*/ 0 h 470"/>
                    <a:gd name="T18" fmla="*/ 2 w 185"/>
                    <a:gd name="T19" fmla="*/ 0 h 470"/>
                    <a:gd name="T20" fmla="*/ 2 w 185"/>
                    <a:gd name="T21" fmla="*/ 0 h 470"/>
                    <a:gd name="T22" fmla="*/ 3 w 185"/>
                    <a:gd name="T23" fmla="*/ 0 h 470"/>
                    <a:gd name="T24" fmla="*/ 4 w 185"/>
                    <a:gd name="T25" fmla="*/ 0 h 470"/>
                    <a:gd name="T26" fmla="*/ 4 w 185"/>
                    <a:gd name="T27" fmla="*/ 0 h 470"/>
                    <a:gd name="T28" fmla="*/ 5 w 185"/>
                    <a:gd name="T29" fmla="*/ 0 h 4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5" h="470">
                      <a:moveTo>
                        <a:pt x="84" y="0"/>
                      </a:moveTo>
                      <a:lnTo>
                        <a:pt x="185" y="378"/>
                      </a:lnTo>
                      <a:lnTo>
                        <a:pt x="166" y="399"/>
                      </a:lnTo>
                      <a:lnTo>
                        <a:pt x="150" y="424"/>
                      </a:lnTo>
                      <a:lnTo>
                        <a:pt x="133" y="449"/>
                      </a:lnTo>
                      <a:lnTo>
                        <a:pt x="120" y="47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0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272">
                  <a:extLst>
                    <a:ext uri="{FF2B5EF4-FFF2-40B4-BE49-F238E27FC236}">
                      <a16:creationId xmlns:a16="http://schemas.microsoft.com/office/drawing/2014/main" id="{5FD4E1F3-B41F-4F62-B987-B9CF61F921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0" y="1422"/>
                  <a:ext cx="49" cy="134"/>
                </a:xfrm>
                <a:custGeom>
                  <a:avLst/>
                  <a:gdLst>
                    <a:gd name="T0" fmla="*/ 6 w 196"/>
                    <a:gd name="T1" fmla="*/ 0 h 538"/>
                    <a:gd name="T2" fmla="*/ 12 w 196"/>
                    <a:gd name="T3" fmla="*/ 26 h 538"/>
                    <a:gd name="T4" fmla="*/ 11 w 196"/>
                    <a:gd name="T5" fmla="*/ 28 h 538"/>
                    <a:gd name="T6" fmla="*/ 10 w 196"/>
                    <a:gd name="T7" fmla="*/ 30 h 538"/>
                    <a:gd name="T8" fmla="*/ 10 w 196"/>
                    <a:gd name="T9" fmla="*/ 31 h 538"/>
                    <a:gd name="T10" fmla="*/ 9 w 196"/>
                    <a:gd name="T11" fmla="*/ 33 h 538"/>
                    <a:gd name="T12" fmla="*/ 0 w 196"/>
                    <a:gd name="T13" fmla="*/ 0 h 538"/>
                    <a:gd name="T14" fmla="*/ 1 w 196"/>
                    <a:gd name="T15" fmla="*/ 0 h 538"/>
                    <a:gd name="T16" fmla="*/ 1 w 196"/>
                    <a:gd name="T17" fmla="*/ 0 h 538"/>
                    <a:gd name="T18" fmla="*/ 2 w 196"/>
                    <a:gd name="T19" fmla="*/ 0 h 538"/>
                    <a:gd name="T20" fmla="*/ 3 w 196"/>
                    <a:gd name="T21" fmla="*/ 0 h 538"/>
                    <a:gd name="T22" fmla="*/ 4 w 196"/>
                    <a:gd name="T23" fmla="*/ 0 h 538"/>
                    <a:gd name="T24" fmla="*/ 4 w 196"/>
                    <a:gd name="T25" fmla="*/ 0 h 538"/>
                    <a:gd name="T26" fmla="*/ 5 w 196"/>
                    <a:gd name="T27" fmla="*/ 0 h 538"/>
                    <a:gd name="T28" fmla="*/ 6 w 196"/>
                    <a:gd name="T29" fmla="*/ 0 h 5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96" h="538">
                      <a:moveTo>
                        <a:pt x="90" y="0"/>
                      </a:moveTo>
                      <a:lnTo>
                        <a:pt x="196" y="422"/>
                      </a:lnTo>
                      <a:lnTo>
                        <a:pt x="176" y="449"/>
                      </a:lnTo>
                      <a:lnTo>
                        <a:pt x="160" y="476"/>
                      </a:lnTo>
                      <a:lnTo>
                        <a:pt x="150" y="505"/>
                      </a:lnTo>
                      <a:lnTo>
                        <a:pt x="138" y="53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273">
                  <a:extLst>
                    <a:ext uri="{FF2B5EF4-FFF2-40B4-BE49-F238E27FC236}">
                      <a16:creationId xmlns:a16="http://schemas.microsoft.com/office/drawing/2014/main" id="{09509FF2-0CB8-470E-AE4D-27372A987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9" y="1422"/>
                  <a:ext cx="53" cy="138"/>
                </a:xfrm>
                <a:custGeom>
                  <a:avLst/>
                  <a:gdLst>
                    <a:gd name="T0" fmla="*/ 6 w 212"/>
                    <a:gd name="T1" fmla="*/ 0 h 554"/>
                    <a:gd name="T2" fmla="*/ 13 w 212"/>
                    <a:gd name="T3" fmla="*/ 29 h 554"/>
                    <a:gd name="T4" fmla="*/ 13 w 212"/>
                    <a:gd name="T5" fmla="*/ 31 h 554"/>
                    <a:gd name="T6" fmla="*/ 12 w 212"/>
                    <a:gd name="T7" fmla="*/ 32 h 554"/>
                    <a:gd name="T8" fmla="*/ 12 w 212"/>
                    <a:gd name="T9" fmla="*/ 33 h 554"/>
                    <a:gd name="T10" fmla="*/ 12 w 212"/>
                    <a:gd name="T11" fmla="*/ 34 h 554"/>
                    <a:gd name="T12" fmla="*/ 9 w 212"/>
                    <a:gd name="T13" fmla="*/ 34 h 554"/>
                    <a:gd name="T14" fmla="*/ 0 w 212"/>
                    <a:gd name="T15" fmla="*/ 0 h 554"/>
                    <a:gd name="T16" fmla="*/ 1 w 212"/>
                    <a:gd name="T17" fmla="*/ 0 h 554"/>
                    <a:gd name="T18" fmla="*/ 1 w 212"/>
                    <a:gd name="T19" fmla="*/ 0 h 554"/>
                    <a:gd name="T20" fmla="*/ 2 w 212"/>
                    <a:gd name="T21" fmla="*/ 0 h 554"/>
                    <a:gd name="T22" fmla="*/ 3 w 212"/>
                    <a:gd name="T23" fmla="*/ 0 h 554"/>
                    <a:gd name="T24" fmla="*/ 4 w 212"/>
                    <a:gd name="T25" fmla="*/ 0 h 554"/>
                    <a:gd name="T26" fmla="*/ 5 w 212"/>
                    <a:gd name="T27" fmla="*/ 0 h 554"/>
                    <a:gd name="T28" fmla="*/ 5 w 212"/>
                    <a:gd name="T29" fmla="*/ 0 h 554"/>
                    <a:gd name="T30" fmla="*/ 6 w 212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12" h="554">
                      <a:moveTo>
                        <a:pt x="92" y="0"/>
                      </a:moveTo>
                      <a:lnTo>
                        <a:pt x="212" y="470"/>
                      </a:lnTo>
                      <a:lnTo>
                        <a:pt x="201" y="492"/>
                      </a:lnTo>
                      <a:lnTo>
                        <a:pt x="192" y="512"/>
                      </a:lnTo>
                      <a:lnTo>
                        <a:pt x="187" y="533"/>
                      </a:lnTo>
                      <a:lnTo>
                        <a:pt x="182" y="554"/>
                      </a:lnTo>
                      <a:lnTo>
                        <a:pt x="146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70" y="0"/>
                      </a:lnTo>
                      <a:lnTo>
                        <a:pt x="81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274">
                  <a:extLst>
                    <a:ext uri="{FF2B5EF4-FFF2-40B4-BE49-F238E27FC236}">
                      <a16:creationId xmlns:a16="http://schemas.microsoft.com/office/drawing/2014/main" id="{31AB5591-1DA7-4639-8F26-0DA69CE79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8" y="1422"/>
                  <a:ext cx="57" cy="138"/>
                </a:xfrm>
                <a:custGeom>
                  <a:avLst/>
                  <a:gdLst>
                    <a:gd name="T0" fmla="*/ 6 w 228"/>
                    <a:gd name="T1" fmla="*/ 0 h 554"/>
                    <a:gd name="T2" fmla="*/ 14 w 228"/>
                    <a:gd name="T3" fmla="*/ 33 h 554"/>
                    <a:gd name="T4" fmla="*/ 14 w 228"/>
                    <a:gd name="T5" fmla="*/ 34 h 554"/>
                    <a:gd name="T6" fmla="*/ 14 w 228"/>
                    <a:gd name="T7" fmla="*/ 34 h 554"/>
                    <a:gd name="T8" fmla="*/ 14 w 228"/>
                    <a:gd name="T9" fmla="*/ 34 h 554"/>
                    <a:gd name="T10" fmla="*/ 14 w 228"/>
                    <a:gd name="T11" fmla="*/ 34 h 554"/>
                    <a:gd name="T12" fmla="*/ 9 w 228"/>
                    <a:gd name="T13" fmla="*/ 34 h 554"/>
                    <a:gd name="T14" fmla="*/ 0 w 228"/>
                    <a:gd name="T15" fmla="*/ 0 h 554"/>
                    <a:gd name="T16" fmla="*/ 1 w 228"/>
                    <a:gd name="T17" fmla="*/ 0 h 554"/>
                    <a:gd name="T18" fmla="*/ 2 w 228"/>
                    <a:gd name="T19" fmla="*/ 0 h 554"/>
                    <a:gd name="T20" fmla="*/ 2 w 228"/>
                    <a:gd name="T21" fmla="*/ 0 h 554"/>
                    <a:gd name="T22" fmla="*/ 3 w 228"/>
                    <a:gd name="T23" fmla="*/ 0 h 554"/>
                    <a:gd name="T24" fmla="*/ 4 w 228"/>
                    <a:gd name="T25" fmla="*/ 0 h 554"/>
                    <a:gd name="T26" fmla="*/ 4 w 228"/>
                    <a:gd name="T27" fmla="*/ 0 h 554"/>
                    <a:gd name="T28" fmla="*/ 5 w 228"/>
                    <a:gd name="T29" fmla="*/ 0 h 554"/>
                    <a:gd name="T30" fmla="*/ 6 w 228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8" h="554">
                      <a:moveTo>
                        <a:pt x="90" y="0"/>
                      </a:moveTo>
                      <a:lnTo>
                        <a:pt x="228" y="538"/>
                      </a:lnTo>
                      <a:lnTo>
                        <a:pt x="228" y="544"/>
                      </a:lnTo>
                      <a:lnTo>
                        <a:pt x="228" y="547"/>
                      </a:lnTo>
                      <a:lnTo>
                        <a:pt x="228" y="552"/>
                      </a:lnTo>
                      <a:lnTo>
                        <a:pt x="226" y="554"/>
                      </a:lnTo>
                      <a:lnTo>
                        <a:pt x="144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275">
                  <a:extLst>
                    <a:ext uri="{FF2B5EF4-FFF2-40B4-BE49-F238E27FC236}">
                      <a16:creationId xmlns:a16="http://schemas.microsoft.com/office/drawing/2014/main" id="{C96A1CC7-F1DB-4754-B3EA-C9844481A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8" y="1422"/>
                  <a:ext cx="58" cy="138"/>
                </a:xfrm>
                <a:custGeom>
                  <a:avLst/>
                  <a:gdLst>
                    <a:gd name="T0" fmla="*/ 5 w 231"/>
                    <a:gd name="T1" fmla="*/ 0 h 554"/>
                    <a:gd name="T2" fmla="*/ 15 w 231"/>
                    <a:gd name="T3" fmla="*/ 34 h 554"/>
                    <a:gd name="T4" fmla="*/ 9 w 231"/>
                    <a:gd name="T5" fmla="*/ 34 h 554"/>
                    <a:gd name="T6" fmla="*/ 0 w 231"/>
                    <a:gd name="T7" fmla="*/ 0 h 554"/>
                    <a:gd name="T8" fmla="*/ 1 w 231"/>
                    <a:gd name="T9" fmla="*/ 0 h 554"/>
                    <a:gd name="T10" fmla="*/ 2 w 231"/>
                    <a:gd name="T11" fmla="*/ 0 h 554"/>
                    <a:gd name="T12" fmla="*/ 2 w 231"/>
                    <a:gd name="T13" fmla="*/ 0 h 554"/>
                    <a:gd name="T14" fmla="*/ 3 w 231"/>
                    <a:gd name="T15" fmla="*/ 0 h 554"/>
                    <a:gd name="T16" fmla="*/ 3 w 231"/>
                    <a:gd name="T17" fmla="*/ 0 h 554"/>
                    <a:gd name="T18" fmla="*/ 4 w 231"/>
                    <a:gd name="T19" fmla="*/ 0 h 554"/>
                    <a:gd name="T20" fmla="*/ 5 w 231"/>
                    <a:gd name="T21" fmla="*/ 0 h 554"/>
                    <a:gd name="T22" fmla="*/ 5 w 231"/>
                    <a:gd name="T23" fmla="*/ 0 h 5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4">
                      <a:moveTo>
                        <a:pt x="85" y="0"/>
                      </a:moveTo>
                      <a:lnTo>
                        <a:pt x="231" y="554"/>
                      </a:lnTo>
                      <a:lnTo>
                        <a:pt x="142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276">
                  <a:extLst>
                    <a:ext uri="{FF2B5EF4-FFF2-40B4-BE49-F238E27FC236}">
                      <a16:creationId xmlns:a16="http://schemas.microsoft.com/office/drawing/2014/main" id="{92C9CA25-9260-4CE0-89D9-9B04BFF27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6" y="1421"/>
                  <a:ext cx="58" cy="139"/>
                </a:xfrm>
                <a:custGeom>
                  <a:avLst/>
                  <a:gdLst>
                    <a:gd name="T0" fmla="*/ 6 w 231"/>
                    <a:gd name="T1" fmla="*/ 0 h 556"/>
                    <a:gd name="T2" fmla="*/ 15 w 231"/>
                    <a:gd name="T3" fmla="*/ 35 h 556"/>
                    <a:gd name="T4" fmla="*/ 9 w 231"/>
                    <a:gd name="T5" fmla="*/ 35 h 556"/>
                    <a:gd name="T6" fmla="*/ 0 w 231"/>
                    <a:gd name="T7" fmla="*/ 0 h 556"/>
                    <a:gd name="T8" fmla="*/ 1 w 231"/>
                    <a:gd name="T9" fmla="*/ 0 h 556"/>
                    <a:gd name="T10" fmla="*/ 2 w 231"/>
                    <a:gd name="T11" fmla="*/ 0 h 556"/>
                    <a:gd name="T12" fmla="*/ 2 w 231"/>
                    <a:gd name="T13" fmla="*/ 0 h 556"/>
                    <a:gd name="T14" fmla="*/ 3 w 231"/>
                    <a:gd name="T15" fmla="*/ 0 h 556"/>
                    <a:gd name="T16" fmla="*/ 4 w 231"/>
                    <a:gd name="T17" fmla="*/ 0 h 556"/>
                    <a:gd name="T18" fmla="*/ 4 w 231"/>
                    <a:gd name="T19" fmla="*/ 0 h 556"/>
                    <a:gd name="T20" fmla="*/ 5 w 231"/>
                    <a:gd name="T21" fmla="*/ 0 h 556"/>
                    <a:gd name="T22" fmla="*/ 6 w 231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6">
                      <a:moveTo>
                        <a:pt x="87" y="2"/>
                      </a:moveTo>
                      <a:lnTo>
                        <a:pt x="231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2"/>
                      </a:lnTo>
                      <a:lnTo>
                        <a:pt x="32" y="2"/>
                      </a:lnTo>
                      <a:lnTo>
                        <a:pt x="43" y="2"/>
                      </a:lnTo>
                      <a:lnTo>
                        <a:pt x="55" y="2"/>
                      </a:lnTo>
                      <a:lnTo>
                        <a:pt x="66" y="2"/>
                      </a:lnTo>
                      <a:lnTo>
                        <a:pt x="76" y="2"/>
                      </a:lnTo>
                      <a:lnTo>
                        <a:pt x="87" y="2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277">
                  <a:extLst>
                    <a:ext uri="{FF2B5EF4-FFF2-40B4-BE49-F238E27FC236}">
                      <a16:creationId xmlns:a16="http://schemas.microsoft.com/office/drawing/2014/main" id="{269B4EB2-09A5-42B0-AA5C-8ED1D4954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5" y="1421"/>
                  <a:ext cx="58" cy="139"/>
                </a:xfrm>
                <a:custGeom>
                  <a:avLst/>
                  <a:gdLst>
                    <a:gd name="T0" fmla="*/ 6 w 232"/>
                    <a:gd name="T1" fmla="*/ 0 h 556"/>
                    <a:gd name="T2" fmla="*/ 15 w 232"/>
                    <a:gd name="T3" fmla="*/ 35 h 556"/>
                    <a:gd name="T4" fmla="*/ 9 w 232"/>
                    <a:gd name="T5" fmla="*/ 35 h 556"/>
                    <a:gd name="T6" fmla="*/ 0 w 232"/>
                    <a:gd name="T7" fmla="*/ 0 h 556"/>
                    <a:gd name="T8" fmla="*/ 1 w 232"/>
                    <a:gd name="T9" fmla="*/ 0 h 556"/>
                    <a:gd name="T10" fmla="*/ 2 w 232"/>
                    <a:gd name="T11" fmla="*/ 0 h 556"/>
                    <a:gd name="T12" fmla="*/ 2 w 232"/>
                    <a:gd name="T13" fmla="*/ 0 h 556"/>
                    <a:gd name="T14" fmla="*/ 3 w 232"/>
                    <a:gd name="T15" fmla="*/ 0 h 556"/>
                    <a:gd name="T16" fmla="*/ 4 w 232"/>
                    <a:gd name="T17" fmla="*/ 0 h 556"/>
                    <a:gd name="T18" fmla="*/ 4 w 232"/>
                    <a:gd name="T19" fmla="*/ 0 h 556"/>
                    <a:gd name="T20" fmla="*/ 5 w 232"/>
                    <a:gd name="T21" fmla="*/ 0 h 556"/>
                    <a:gd name="T22" fmla="*/ 6 w 232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56">
                      <a:moveTo>
                        <a:pt x="90" y="2"/>
                      </a:moveTo>
                      <a:lnTo>
                        <a:pt x="232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0" y="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278">
                  <a:extLst>
                    <a:ext uri="{FF2B5EF4-FFF2-40B4-BE49-F238E27FC236}">
                      <a16:creationId xmlns:a16="http://schemas.microsoft.com/office/drawing/2014/main" id="{6D6A4E43-E425-4EF8-84F7-66B6BCD320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4" y="1420"/>
                  <a:ext cx="58" cy="140"/>
                </a:xfrm>
                <a:custGeom>
                  <a:avLst/>
                  <a:gdLst>
                    <a:gd name="T0" fmla="*/ 6 w 232"/>
                    <a:gd name="T1" fmla="*/ 0 h 562"/>
                    <a:gd name="T2" fmla="*/ 15 w 232"/>
                    <a:gd name="T3" fmla="*/ 35 h 562"/>
                    <a:gd name="T4" fmla="*/ 9 w 232"/>
                    <a:gd name="T5" fmla="*/ 35 h 562"/>
                    <a:gd name="T6" fmla="*/ 0 w 232"/>
                    <a:gd name="T7" fmla="*/ 0 h 562"/>
                    <a:gd name="T8" fmla="*/ 1 w 232"/>
                    <a:gd name="T9" fmla="*/ 0 h 562"/>
                    <a:gd name="T10" fmla="*/ 2 w 232"/>
                    <a:gd name="T11" fmla="*/ 0 h 562"/>
                    <a:gd name="T12" fmla="*/ 2 w 232"/>
                    <a:gd name="T13" fmla="*/ 0 h 562"/>
                    <a:gd name="T14" fmla="*/ 3 w 232"/>
                    <a:gd name="T15" fmla="*/ 0 h 562"/>
                    <a:gd name="T16" fmla="*/ 4 w 232"/>
                    <a:gd name="T17" fmla="*/ 0 h 562"/>
                    <a:gd name="T18" fmla="*/ 4 w 232"/>
                    <a:gd name="T19" fmla="*/ 0 h 562"/>
                    <a:gd name="T20" fmla="*/ 5 w 232"/>
                    <a:gd name="T21" fmla="*/ 0 h 562"/>
                    <a:gd name="T22" fmla="*/ 6 w 232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62">
                      <a:moveTo>
                        <a:pt x="90" y="6"/>
                      </a:moveTo>
                      <a:lnTo>
                        <a:pt x="232" y="562"/>
                      </a:lnTo>
                      <a:lnTo>
                        <a:pt x="142" y="562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3"/>
                      </a:lnTo>
                      <a:lnTo>
                        <a:pt x="33" y="6"/>
                      </a:lnTo>
                      <a:lnTo>
                        <a:pt x="44" y="6"/>
                      </a:lnTo>
                      <a:lnTo>
                        <a:pt x="55" y="6"/>
                      </a:lnTo>
                      <a:lnTo>
                        <a:pt x="66" y="6"/>
                      </a:lnTo>
                      <a:lnTo>
                        <a:pt x="80" y="6"/>
                      </a:lnTo>
                      <a:lnTo>
                        <a:pt x="90" y="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279">
                  <a:extLst>
                    <a:ext uri="{FF2B5EF4-FFF2-40B4-BE49-F238E27FC236}">
                      <a16:creationId xmlns:a16="http://schemas.microsoft.com/office/drawing/2014/main" id="{2C26FBC6-021D-415C-9889-524F7060B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2" y="1420"/>
                  <a:ext cx="59" cy="140"/>
                </a:xfrm>
                <a:custGeom>
                  <a:avLst/>
                  <a:gdLst>
                    <a:gd name="T0" fmla="*/ 6 w 233"/>
                    <a:gd name="T1" fmla="*/ 0 h 562"/>
                    <a:gd name="T2" fmla="*/ 15 w 233"/>
                    <a:gd name="T3" fmla="*/ 35 h 562"/>
                    <a:gd name="T4" fmla="*/ 9 w 233"/>
                    <a:gd name="T5" fmla="*/ 35 h 562"/>
                    <a:gd name="T6" fmla="*/ 0 w 233"/>
                    <a:gd name="T7" fmla="*/ 0 h 562"/>
                    <a:gd name="T8" fmla="*/ 1 w 233"/>
                    <a:gd name="T9" fmla="*/ 0 h 562"/>
                    <a:gd name="T10" fmla="*/ 1 w 233"/>
                    <a:gd name="T11" fmla="*/ 0 h 562"/>
                    <a:gd name="T12" fmla="*/ 2 w 233"/>
                    <a:gd name="T13" fmla="*/ 0 h 562"/>
                    <a:gd name="T14" fmla="*/ 3 w 233"/>
                    <a:gd name="T15" fmla="*/ 0 h 562"/>
                    <a:gd name="T16" fmla="*/ 4 w 233"/>
                    <a:gd name="T17" fmla="*/ 0 h 562"/>
                    <a:gd name="T18" fmla="*/ 5 w 233"/>
                    <a:gd name="T19" fmla="*/ 0 h 562"/>
                    <a:gd name="T20" fmla="*/ 5 w 233"/>
                    <a:gd name="T21" fmla="*/ 0 h 562"/>
                    <a:gd name="T22" fmla="*/ 6 w 233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3" h="562">
                      <a:moveTo>
                        <a:pt x="91" y="6"/>
                      </a:moveTo>
                      <a:lnTo>
                        <a:pt x="233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70" y="3"/>
                      </a:lnTo>
                      <a:lnTo>
                        <a:pt x="81" y="3"/>
                      </a:lnTo>
                      <a:lnTo>
                        <a:pt x="91" y="6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280">
                  <a:extLst>
                    <a:ext uri="{FF2B5EF4-FFF2-40B4-BE49-F238E27FC236}">
                      <a16:creationId xmlns:a16="http://schemas.microsoft.com/office/drawing/2014/main" id="{B777B629-FC58-4360-83C2-F7BFEF017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1" y="1420"/>
                  <a:ext cx="58" cy="140"/>
                </a:xfrm>
                <a:custGeom>
                  <a:avLst/>
                  <a:gdLst>
                    <a:gd name="T0" fmla="*/ 6 w 231"/>
                    <a:gd name="T1" fmla="*/ 0 h 562"/>
                    <a:gd name="T2" fmla="*/ 15 w 231"/>
                    <a:gd name="T3" fmla="*/ 35 h 562"/>
                    <a:gd name="T4" fmla="*/ 9 w 231"/>
                    <a:gd name="T5" fmla="*/ 35 h 562"/>
                    <a:gd name="T6" fmla="*/ 0 w 231"/>
                    <a:gd name="T7" fmla="*/ 0 h 562"/>
                    <a:gd name="T8" fmla="*/ 1 w 231"/>
                    <a:gd name="T9" fmla="*/ 0 h 562"/>
                    <a:gd name="T10" fmla="*/ 1 w 231"/>
                    <a:gd name="T11" fmla="*/ 0 h 562"/>
                    <a:gd name="T12" fmla="*/ 2 w 231"/>
                    <a:gd name="T13" fmla="*/ 0 h 562"/>
                    <a:gd name="T14" fmla="*/ 3 w 231"/>
                    <a:gd name="T15" fmla="*/ 0 h 562"/>
                    <a:gd name="T16" fmla="*/ 4 w 231"/>
                    <a:gd name="T17" fmla="*/ 0 h 562"/>
                    <a:gd name="T18" fmla="*/ 4 w 231"/>
                    <a:gd name="T19" fmla="*/ 0 h 562"/>
                    <a:gd name="T20" fmla="*/ 5 w 231"/>
                    <a:gd name="T21" fmla="*/ 0 h 562"/>
                    <a:gd name="T22" fmla="*/ 6 w 231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62">
                      <a:moveTo>
                        <a:pt x="89" y="0"/>
                      </a:moveTo>
                      <a:lnTo>
                        <a:pt x="231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281">
                  <a:extLst>
                    <a:ext uri="{FF2B5EF4-FFF2-40B4-BE49-F238E27FC236}">
                      <a16:creationId xmlns:a16="http://schemas.microsoft.com/office/drawing/2014/main" id="{76184F6C-4BD3-4D50-BFA3-D477E46BE3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20"/>
                  <a:ext cx="49" cy="140"/>
                </a:xfrm>
                <a:custGeom>
                  <a:avLst/>
                  <a:gdLst>
                    <a:gd name="T0" fmla="*/ 3 w 198"/>
                    <a:gd name="T1" fmla="*/ 0 h 562"/>
                    <a:gd name="T2" fmla="*/ 12 w 198"/>
                    <a:gd name="T3" fmla="*/ 35 h 562"/>
                    <a:gd name="T4" fmla="*/ 7 w 198"/>
                    <a:gd name="T5" fmla="*/ 35 h 562"/>
                    <a:gd name="T6" fmla="*/ 0 w 198"/>
                    <a:gd name="T7" fmla="*/ 9 h 562"/>
                    <a:gd name="T8" fmla="*/ 0 w 198"/>
                    <a:gd name="T9" fmla="*/ 0 h 562"/>
                    <a:gd name="T10" fmla="*/ 1 w 198"/>
                    <a:gd name="T11" fmla="*/ 0 h 562"/>
                    <a:gd name="T12" fmla="*/ 2 w 198"/>
                    <a:gd name="T13" fmla="*/ 0 h 562"/>
                    <a:gd name="T14" fmla="*/ 2 w 198"/>
                    <a:gd name="T15" fmla="*/ 0 h 562"/>
                    <a:gd name="T16" fmla="*/ 3 w 198"/>
                    <a:gd name="T17" fmla="*/ 0 h 5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8" h="562">
                      <a:moveTo>
                        <a:pt x="52" y="0"/>
                      </a:moveTo>
                      <a:lnTo>
                        <a:pt x="198" y="562"/>
                      </a:lnTo>
                      <a:lnTo>
                        <a:pt x="108" y="562"/>
                      </a:lnTo>
                      <a:lnTo>
                        <a:pt x="0" y="147"/>
                      </a:lnTo>
                      <a:lnTo>
                        <a:pt x="6" y="0"/>
                      </a:lnTo>
                      <a:lnTo>
                        <a:pt x="16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282">
                  <a:extLst>
                    <a:ext uri="{FF2B5EF4-FFF2-40B4-BE49-F238E27FC236}">
                      <a16:creationId xmlns:a16="http://schemas.microsoft.com/office/drawing/2014/main" id="{099CD8B4-ABD8-4C0A-AD62-24D54691A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20"/>
                  <a:ext cx="38" cy="140"/>
                </a:xfrm>
                <a:custGeom>
                  <a:avLst/>
                  <a:gdLst>
                    <a:gd name="T0" fmla="*/ 0 w 154"/>
                    <a:gd name="T1" fmla="*/ 0 h 562"/>
                    <a:gd name="T2" fmla="*/ 9 w 154"/>
                    <a:gd name="T3" fmla="*/ 35 h 562"/>
                    <a:gd name="T4" fmla="*/ 4 w 154"/>
                    <a:gd name="T5" fmla="*/ 35 h 562"/>
                    <a:gd name="T6" fmla="*/ 0 w 154"/>
                    <a:gd name="T7" fmla="*/ 20 h 562"/>
                    <a:gd name="T8" fmla="*/ 0 w 154"/>
                    <a:gd name="T9" fmla="*/ 0 h 562"/>
                    <a:gd name="T10" fmla="*/ 0 w 154"/>
                    <a:gd name="T11" fmla="*/ 0 h 5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4" h="562">
                      <a:moveTo>
                        <a:pt x="8" y="0"/>
                      </a:moveTo>
                      <a:lnTo>
                        <a:pt x="154" y="562"/>
                      </a:lnTo>
                      <a:lnTo>
                        <a:pt x="62" y="562"/>
                      </a:lnTo>
                      <a:lnTo>
                        <a:pt x="0" y="319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283">
                  <a:extLst>
                    <a:ext uri="{FF2B5EF4-FFF2-40B4-BE49-F238E27FC236}">
                      <a16:creationId xmlns:a16="http://schemas.microsoft.com/office/drawing/2014/main" id="{5843ADD9-DF63-48B3-A4B2-158E96260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57"/>
                  <a:ext cx="27" cy="103"/>
                </a:xfrm>
                <a:custGeom>
                  <a:avLst/>
                  <a:gdLst>
                    <a:gd name="T0" fmla="*/ 0 w 108"/>
                    <a:gd name="T1" fmla="*/ 0 h 415"/>
                    <a:gd name="T2" fmla="*/ 7 w 108"/>
                    <a:gd name="T3" fmla="*/ 26 h 415"/>
                    <a:gd name="T4" fmla="*/ 1 w 108"/>
                    <a:gd name="T5" fmla="*/ 26 h 415"/>
                    <a:gd name="T6" fmla="*/ 0 w 108"/>
                    <a:gd name="T7" fmla="*/ 21 h 415"/>
                    <a:gd name="T8" fmla="*/ 0 w 108"/>
                    <a:gd name="T9" fmla="*/ 0 h 4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15">
                      <a:moveTo>
                        <a:pt x="0" y="0"/>
                      </a:moveTo>
                      <a:lnTo>
                        <a:pt x="108" y="415"/>
                      </a:lnTo>
                      <a:lnTo>
                        <a:pt x="18" y="415"/>
                      </a:lnTo>
                      <a:lnTo>
                        <a:pt x="0" y="3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284">
                  <a:extLst>
                    <a:ext uri="{FF2B5EF4-FFF2-40B4-BE49-F238E27FC236}">
                      <a16:creationId xmlns:a16="http://schemas.microsoft.com/office/drawing/2014/main" id="{C6DD7423-0875-4EE1-9448-12C3E63FF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99"/>
                  <a:ext cx="15" cy="61"/>
                </a:xfrm>
                <a:custGeom>
                  <a:avLst/>
                  <a:gdLst>
                    <a:gd name="T0" fmla="*/ 0 w 62"/>
                    <a:gd name="T1" fmla="*/ 0 h 243"/>
                    <a:gd name="T2" fmla="*/ 4 w 62"/>
                    <a:gd name="T3" fmla="*/ 15 h 243"/>
                    <a:gd name="T4" fmla="*/ 0 w 62"/>
                    <a:gd name="T5" fmla="*/ 15 h 243"/>
                    <a:gd name="T6" fmla="*/ 0 w 62"/>
                    <a:gd name="T7" fmla="*/ 0 h 2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2" h="243">
                      <a:moveTo>
                        <a:pt x="0" y="0"/>
                      </a:moveTo>
                      <a:lnTo>
                        <a:pt x="62" y="243"/>
                      </a:lnTo>
                      <a:lnTo>
                        <a:pt x="0" y="2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285">
                  <a:extLst>
                    <a:ext uri="{FF2B5EF4-FFF2-40B4-BE49-F238E27FC236}">
                      <a16:creationId xmlns:a16="http://schemas.microsoft.com/office/drawing/2014/main" id="{9DE7E72C-E7CC-44C0-B3A6-F7E5266993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543"/>
                  <a:ext cx="4" cy="17"/>
                </a:xfrm>
                <a:custGeom>
                  <a:avLst/>
                  <a:gdLst>
                    <a:gd name="T0" fmla="*/ 0 w 18"/>
                    <a:gd name="T1" fmla="*/ 0 h 70"/>
                    <a:gd name="T2" fmla="*/ 1 w 18"/>
                    <a:gd name="T3" fmla="*/ 4 h 70"/>
                    <a:gd name="T4" fmla="*/ 0 w 18"/>
                    <a:gd name="T5" fmla="*/ 4 h 70"/>
                    <a:gd name="T6" fmla="*/ 0 w 18"/>
                    <a:gd name="T7" fmla="*/ 0 h 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70">
                      <a:moveTo>
                        <a:pt x="0" y="0"/>
                      </a:moveTo>
                      <a:lnTo>
                        <a:pt x="18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286">
                  <a:extLst>
                    <a:ext uri="{FF2B5EF4-FFF2-40B4-BE49-F238E27FC236}">
                      <a16:creationId xmlns:a16="http://schemas.microsoft.com/office/drawing/2014/main" id="{6FC15CC6-BD4A-4170-B790-866A6DDA7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8" y="1470"/>
                  <a:ext cx="119" cy="100"/>
                </a:xfrm>
                <a:custGeom>
                  <a:avLst/>
                  <a:gdLst>
                    <a:gd name="T0" fmla="*/ 28 w 475"/>
                    <a:gd name="T1" fmla="*/ 0 h 400"/>
                    <a:gd name="T2" fmla="*/ 30 w 475"/>
                    <a:gd name="T3" fmla="*/ 6 h 400"/>
                    <a:gd name="T4" fmla="*/ 27 w 475"/>
                    <a:gd name="T5" fmla="*/ 8 h 400"/>
                    <a:gd name="T6" fmla="*/ 24 w 475"/>
                    <a:gd name="T7" fmla="*/ 10 h 400"/>
                    <a:gd name="T8" fmla="*/ 21 w 475"/>
                    <a:gd name="T9" fmla="*/ 11 h 400"/>
                    <a:gd name="T10" fmla="*/ 19 w 475"/>
                    <a:gd name="T11" fmla="*/ 13 h 400"/>
                    <a:gd name="T12" fmla="*/ 16 w 475"/>
                    <a:gd name="T13" fmla="*/ 16 h 400"/>
                    <a:gd name="T14" fmla="*/ 15 w 475"/>
                    <a:gd name="T15" fmla="*/ 19 h 400"/>
                    <a:gd name="T16" fmla="*/ 13 w 475"/>
                    <a:gd name="T17" fmla="*/ 22 h 400"/>
                    <a:gd name="T18" fmla="*/ 12 w 475"/>
                    <a:gd name="T19" fmla="*/ 25 h 400"/>
                    <a:gd name="T20" fmla="*/ 10 w 475"/>
                    <a:gd name="T21" fmla="*/ 25 h 400"/>
                    <a:gd name="T22" fmla="*/ 9 w 475"/>
                    <a:gd name="T23" fmla="*/ 25 h 400"/>
                    <a:gd name="T24" fmla="*/ 7 w 475"/>
                    <a:gd name="T25" fmla="*/ 25 h 400"/>
                    <a:gd name="T26" fmla="*/ 6 w 475"/>
                    <a:gd name="T27" fmla="*/ 25 h 400"/>
                    <a:gd name="T28" fmla="*/ 4 w 475"/>
                    <a:gd name="T29" fmla="*/ 25 h 400"/>
                    <a:gd name="T30" fmla="*/ 3 w 475"/>
                    <a:gd name="T31" fmla="*/ 25 h 400"/>
                    <a:gd name="T32" fmla="*/ 1 w 475"/>
                    <a:gd name="T33" fmla="*/ 25 h 400"/>
                    <a:gd name="T34" fmla="*/ 0 w 475"/>
                    <a:gd name="T35" fmla="*/ 25 h 400"/>
                    <a:gd name="T36" fmla="*/ 1 w 475"/>
                    <a:gd name="T37" fmla="*/ 23 h 400"/>
                    <a:gd name="T38" fmla="*/ 1 w 475"/>
                    <a:gd name="T39" fmla="*/ 21 h 400"/>
                    <a:gd name="T40" fmla="*/ 2 w 475"/>
                    <a:gd name="T41" fmla="*/ 19 h 400"/>
                    <a:gd name="T42" fmla="*/ 3 w 475"/>
                    <a:gd name="T43" fmla="*/ 16 h 400"/>
                    <a:gd name="T44" fmla="*/ 4 w 475"/>
                    <a:gd name="T45" fmla="*/ 15 h 400"/>
                    <a:gd name="T46" fmla="*/ 6 w 475"/>
                    <a:gd name="T47" fmla="*/ 13 h 400"/>
                    <a:gd name="T48" fmla="*/ 7 w 475"/>
                    <a:gd name="T49" fmla="*/ 11 h 400"/>
                    <a:gd name="T50" fmla="*/ 9 w 475"/>
                    <a:gd name="T51" fmla="*/ 9 h 400"/>
                    <a:gd name="T52" fmla="*/ 11 w 475"/>
                    <a:gd name="T53" fmla="*/ 8 h 400"/>
                    <a:gd name="T54" fmla="*/ 13 w 475"/>
                    <a:gd name="T55" fmla="*/ 6 h 400"/>
                    <a:gd name="T56" fmla="*/ 15 w 475"/>
                    <a:gd name="T57" fmla="*/ 5 h 400"/>
                    <a:gd name="T58" fmla="*/ 18 w 475"/>
                    <a:gd name="T59" fmla="*/ 4 h 400"/>
                    <a:gd name="T60" fmla="*/ 20 w 475"/>
                    <a:gd name="T61" fmla="*/ 3 h 400"/>
                    <a:gd name="T62" fmla="*/ 23 w 475"/>
                    <a:gd name="T63" fmla="*/ 2 h 400"/>
                    <a:gd name="T64" fmla="*/ 25 w 475"/>
                    <a:gd name="T65" fmla="*/ 1 h 400"/>
                    <a:gd name="T66" fmla="*/ 28 w 475"/>
                    <a:gd name="T67" fmla="*/ 0 h 4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75" h="400">
                      <a:moveTo>
                        <a:pt x="443" y="0"/>
                      </a:moveTo>
                      <a:lnTo>
                        <a:pt x="475" y="100"/>
                      </a:lnTo>
                      <a:lnTo>
                        <a:pt x="427" y="123"/>
                      </a:lnTo>
                      <a:lnTo>
                        <a:pt x="380" y="150"/>
                      </a:lnTo>
                      <a:lnTo>
                        <a:pt x="337" y="180"/>
                      </a:lnTo>
                      <a:lnTo>
                        <a:pt x="299" y="212"/>
                      </a:lnTo>
                      <a:lnTo>
                        <a:pt x="261" y="253"/>
                      </a:lnTo>
                      <a:lnTo>
                        <a:pt x="231" y="294"/>
                      </a:lnTo>
                      <a:lnTo>
                        <a:pt x="203" y="342"/>
                      </a:lnTo>
                      <a:lnTo>
                        <a:pt x="182" y="391"/>
                      </a:lnTo>
                      <a:lnTo>
                        <a:pt x="161" y="395"/>
                      </a:lnTo>
                      <a:lnTo>
                        <a:pt x="138" y="397"/>
                      </a:lnTo>
                      <a:lnTo>
                        <a:pt x="117" y="397"/>
                      </a:lnTo>
                      <a:lnTo>
                        <a:pt x="92" y="400"/>
                      </a:lnTo>
                      <a:lnTo>
                        <a:pt x="67" y="400"/>
                      </a:lnTo>
                      <a:lnTo>
                        <a:pt x="44" y="400"/>
                      </a:lnTo>
                      <a:lnTo>
                        <a:pt x="21" y="400"/>
                      </a:lnTo>
                      <a:lnTo>
                        <a:pt x="0" y="400"/>
                      </a:lnTo>
                      <a:lnTo>
                        <a:pt x="8" y="361"/>
                      </a:lnTo>
                      <a:lnTo>
                        <a:pt x="16" y="326"/>
                      </a:lnTo>
                      <a:lnTo>
                        <a:pt x="30" y="294"/>
                      </a:lnTo>
                      <a:lnTo>
                        <a:pt x="49" y="261"/>
                      </a:lnTo>
                      <a:lnTo>
                        <a:pt x="67" y="231"/>
                      </a:lnTo>
                      <a:lnTo>
                        <a:pt x="92" y="201"/>
                      </a:lnTo>
                      <a:lnTo>
                        <a:pt x="117" y="174"/>
                      </a:lnTo>
                      <a:lnTo>
                        <a:pt x="143" y="147"/>
                      </a:lnTo>
                      <a:lnTo>
                        <a:pt x="177" y="123"/>
                      </a:lnTo>
                      <a:lnTo>
                        <a:pt x="209" y="100"/>
                      </a:lnTo>
                      <a:lnTo>
                        <a:pt x="244" y="79"/>
                      </a:lnTo>
                      <a:lnTo>
                        <a:pt x="279" y="60"/>
                      </a:lnTo>
                      <a:lnTo>
                        <a:pt x="318" y="40"/>
                      </a:lnTo>
                      <a:lnTo>
                        <a:pt x="358" y="28"/>
                      </a:lnTo>
                      <a:lnTo>
                        <a:pt x="399" y="12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287">
                  <a:extLst>
                    <a:ext uri="{FF2B5EF4-FFF2-40B4-BE49-F238E27FC236}">
                      <a16:creationId xmlns:a16="http://schemas.microsoft.com/office/drawing/2014/main" id="{C3D77EA6-7FB3-4D35-8A6A-F0BAA39C6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3" y="1468"/>
                  <a:ext cx="21" cy="29"/>
                </a:xfrm>
                <a:custGeom>
                  <a:avLst/>
                  <a:gdLst>
                    <a:gd name="T0" fmla="*/ 2 w 81"/>
                    <a:gd name="T1" fmla="*/ 7 h 117"/>
                    <a:gd name="T2" fmla="*/ 0 w 81"/>
                    <a:gd name="T3" fmla="*/ 1 h 117"/>
                    <a:gd name="T4" fmla="*/ 1 w 81"/>
                    <a:gd name="T5" fmla="*/ 1 h 117"/>
                    <a:gd name="T6" fmla="*/ 2 w 81"/>
                    <a:gd name="T7" fmla="*/ 1 h 117"/>
                    <a:gd name="T8" fmla="*/ 2 w 81"/>
                    <a:gd name="T9" fmla="*/ 0 h 117"/>
                    <a:gd name="T10" fmla="*/ 3 w 81"/>
                    <a:gd name="T11" fmla="*/ 0 h 117"/>
                    <a:gd name="T12" fmla="*/ 5 w 81"/>
                    <a:gd name="T13" fmla="*/ 6 h 117"/>
                    <a:gd name="T14" fmla="*/ 4 w 81"/>
                    <a:gd name="T15" fmla="*/ 6 h 117"/>
                    <a:gd name="T16" fmla="*/ 4 w 81"/>
                    <a:gd name="T17" fmla="*/ 7 h 117"/>
                    <a:gd name="T18" fmla="*/ 3 w 81"/>
                    <a:gd name="T19" fmla="*/ 7 h 117"/>
                    <a:gd name="T20" fmla="*/ 2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29" y="117"/>
                      </a:move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3" y="11"/>
                      </a:lnTo>
                      <a:lnTo>
                        <a:pt x="35" y="6"/>
                      </a:lnTo>
                      <a:lnTo>
                        <a:pt x="48" y="0"/>
                      </a:lnTo>
                      <a:lnTo>
                        <a:pt x="81" y="101"/>
                      </a:lnTo>
                      <a:lnTo>
                        <a:pt x="67" y="106"/>
                      </a:lnTo>
                      <a:lnTo>
                        <a:pt x="56" y="108"/>
                      </a:lnTo>
                      <a:lnTo>
                        <a:pt x="42" y="114"/>
                      </a:lnTo>
                      <a:lnTo>
                        <a:pt x="29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288">
                  <a:extLst>
                    <a:ext uri="{FF2B5EF4-FFF2-40B4-BE49-F238E27FC236}">
                      <a16:creationId xmlns:a16="http://schemas.microsoft.com/office/drawing/2014/main" id="{A123F468-B414-4453-9D2E-6444B5DAD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9" y="1467"/>
                  <a:ext cx="20" cy="28"/>
                </a:xfrm>
                <a:custGeom>
                  <a:avLst/>
                  <a:gdLst>
                    <a:gd name="T0" fmla="*/ 2 w 81"/>
                    <a:gd name="T1" fmla="*/ 7 h 111"/>
                    <a:gd name="T2" fmla="*/ 0 w 81"/>
                    <a:gd name="T3" fmla="*/ 1 h 111"/>
                    <a:gd name="T4" fmla="*/ 1 w 81"/>
                    <a:gd name="T5" fmla="*/ 1 h 111"/>
                    <a:gd name="T6" fmla="*/ 2 w 81"/>
                    <a:gd name="T7" fmla="*/ 0 h 111"/>
                    <a:gd name="T8" fmla="*/ 2 w 81"/>
                    <a:gd name="T9" fmla="*/ 0 h 111"/>
                    <a:gd name="T10" fmla="*/ 3 w 81"/>
                    <a:gd name="T11" fmla="*/ 0 h 111"/>
                    <a:gd name="T12" fmla="*/ 5 w 81"/>
                    <a:gd name="T13" fmla="*/ 6 h 111"/>
                    <a:gd name="T14" fmla="*/ 4 w 81"/>
                    <a:gd name="T15" fmla="*/ 6 h 111"/>
                    <a:gd name="T16" fmla="*/ 4 w 81"/>
                    <a:gd name="T17" fmla="*/ 7 h 111"/>
                    <a:gd name="T18" fmla="*/ 3 w 81"/>
                    <a:gd name="T19" fmla="*/ 7 h 111"/>
                    <a:gd name="T20" fmla="*/ 2 w 81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1">
                      <a:moveTo>
                        <a:pt x="32" y="111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7" y="5"/>
                      </a:lnTo>
                      <a:lnTo>
                        <a:pt x="37" y="3"/>
                      </a:lnTo>
                      <a:lnTo>
                        <a:pt x="51" y="0"/>
                      </a:lnTo>
                      <a:lnTo>
                        <a:pt x="81" y="95"/>
                      </a:lnTo>
                      <a:lnTo>
                        <a:pt x="70" y="99"/>
                      </a:lnTo>
                      <a:lnTo>
                        <a:pt x="60" y="104"/>
                      </a:lnTo>
                      <a:lnTo>
                        <a:pt x="46" y="106"/>
                      </a:lnTo>
                      <a:lnTo>
                        <a:pt x="32" y="111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289">
                  <a:extLst>
                    <a:ext uri="{FF2B5EF4-FFF2-40B4-BE49-F238E27FC236}">
                      <a16:creationId xmlns:a16="http://schemas.microsoft.com/office/drawing/2014/main" id="{9009B4BF-F48E-47A2-AD36-066BF1D06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" y="1466"/>
                  <a:ext cx="21" cy="27"/>
                </a:xfrm>
                <a:custGeom>
                  <a:avLst/>
                  <a:gdLst>
                    <a:gd name="T0" fmla="*/ 2 w 81"/>
                    <a:gd name="T1" fmla="*/ 7 h 109"/>
                    <a:gd name="T2" fmla="*/ 0 w 81"/>
                    <a:gd name="T3" fmla="*/ 0 h 109"/>
                    <a:gd name="T4" fmla="*/ 1 w 81"/>
                    <a:gd name="T5" fmla="*/ 0 h 109"/>
                    <a:gd name="T6" fmla="*/ 2 w 81"/>
                    <a:gd name="T7" fmla="*/ 0 h 109"/>
                    <a:gd name="T8" fmla="*/ 3 w 81"/>
                    <a:gd name="T9" fmla="*/ 0 h 109"/>
                    <a:gd name="T10" fmla="*/ 3 w 81"/>
                    <a:gd name="T11" fmla="*/ 0 h 109"/>
                    <a:gd name="T12" fmla="*/ 5 w 81"/>
                    <a:gd name="T13" fmla="*/ 6 h 109"/>
                    <a:gd name="T14" fmla="*/ 5 w 81"/>
                    <a:gd name="T15" fmla="*/ 6 h 109"/>
                    <a:gd name="T16" fmla="*/ 4 w 81"/>
                    <a:gd name="T17" fmla="*/ 6 h 109"/>
                    <a:gd name="T18" fmla="*/ 3 w 81"/>
                    <a:gd name="T19" fmla="*/ 6 h 109"/>
                    <a:gd name="T20" fmla="*/ 2 w 81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9">
                      <a:moveTo>
                        <a:pt x="33" y="109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7" y="5"/>
                      </a:lnTo>
                      <a:lnTo>
                        <a:pt x="38" y="3"/>
                      </a:lnTo>
                      <a:lnTo>
                        <a:pt x="52" y="0"/>
                      </a:lnTo>
                      <a:lnTo>
                        <a:pt x="81" y="92"/>
                      </a:lnTo>
                      <a:lnTo>
                        <a:pt x="70" y="95"/>
                      </a:lnTo>
                      <a:lnTo>
                        <a:pt x="57" y="100"/>
                      </a:lnTo>
                      <a:lnTo>
                        <a:pt x="43" y="104"/>
                      </a:lnTo>
                      <a:lnTo>
                        <a:pt x="33" y="109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290">
                  <a:extLst>
                    <a:ext uri="{FF2B5EF4-FFF2-40B4-BE49-F238E27FC236}">
                      <a16:creationId xmlns:a16="http://schemas.microsoft.com/office/drawing/2014/main" id="{67F88330-6335-4A0D-89A3-CFE4F42587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2" y="1465"/>
                  <a:ext cx="21" cy="26"/>
                </a:xfrm>
                <a:custGeom>
                  <a:avLst/>
                  <a:gdLst>
                    <a:gd name="T0" fmla="*/ 2 w 85"/>
                    <a:gd name="T1" fmla="*/ 6 h 106"/>
                    <a:gd name="T2" fmla="*/ 0 w 85"/>
                    <a:gd name="T3" fmla="*/ 1 h 106"/>
                    <a:gd name="T4" fmla="*/ 1 w 85"/>
                    <a:gd name="T5" fmla="*/ 0 h 106"/>
                    <a:gd name="T6" fmla="*/ 2 w 85"/>
                    <a:gd name="T7" fmla="*/ 0 h 106"/>
                    <a:gd name="T8" fmla="*/ 2 w 85"/>
                    <a:gd name="T9" fmla="*/ 0 h 106"/>
                    <a:gd name="T10" fmla="*/ 3 w 85"/>
                    <a:gd name="T11" fmla="*/ 0 h 106"/>
                    <a:gd name="T12" fmla="*/ 5 w 85"/>
                    <a:gd name="T13" fmla="*/ 6 h 106"/>
                    <a:gd name="T14" fmla="*/ 4 w 85"/>
                    <a:gd name="T15" fmla="*/ 6 h 106"/>
                    <a:gd name="T16" fmla="*/ 3 w 85"/>
                    <a:gd name="T17" fmla="*/ 6 h 106"/>
                    <a:gd name="T18" fmla="*/ 3 w 85"/>
                    <a:gd name="T19" fmla="*/ 6 h 106"/>
                    <a:gd name="T20" fmla="*/ 2 w 85"/>
                    <a:gd name="T21" fmla="*/ 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106">
                      <a:moveTo>
                        <a:pt x="30" y="106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8" y="6"/>
                      </a:lnTo>
                      <a:lnTo>
                        <a:pt x="41" y="4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6"/>
                      </a:lnTo>
                      <a:lnTo>
                        <a:pt x="57" y="101"/>
                      </a:lnTo>
                      <a:lnTo>
                        <a:pt x="44" y="104"/>
                      </a:lnTo>
                      <a:lnTo>
                        <a:pt x="30" y="106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291">
                  <a:extLst>
                    <a:ext uri="{FF2B5EF4-FFF2-40B4-BE49-F238E27FC236}">
                      <a16:creationId xmlns:a16="http://schemas.microsoft.com/office/drawing/2014/main" id="{2B4A3950-F588-40C9-98B7-67C58CAED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9" y="1464"/>
                  <a:ext cx="20" cy="25"/>
                </a:xfrm>
                <a:custGeom>
                  <a:avLst/>
                  <a:gdLst>
                    <a:gd name="T0" fmla="*/ 2 w 83"/>
                    <a:gd name="T1" fmla="*/ 6 h 100"/>
                    <a:gd name="T2" fmla="*/ 0 w 83"/>
                    <a:gd name="T3" fmla="*/ 1 h 100"/>
                    <a:gd name="T4" fmla="*/ 1 w 83"/>
                    <a:gd name="T5" fmla="*/ 1 h 100"/>
                    <a:gd name="T6" fmla="*/ 2 w 83"/>
                    <a:gd name="T7" fmla="*/ 0 h 100"/>
                    <a:gd name="T8" fmla="*/ 2 w 83"/>
                    <a:gd name="T9" fmla="*/ 0 h 100"/>
                    <a:gd name="T10" fmla="*/ 3 w 83"/>
                    <a:gd name="T11" fmla="*/ 0 h 100"/>
                    <a:gd name="T12" fmla="*/ 5 w 83"/>
                    <a:gd name="T13" fmla="*/ 6 h 100"/>
                    <a:gd name="T14" fmla="*/ 4 w 83"/>
                    <a:gd name="T15" fmla="*/ 6 h 100"/>
                    <a:gd name="T16" fmla="*/ 3 w 83"/>
                    <a:gd name="T17" fmla="*/ 6 h 100"/>
                    <a:gd name="T18" fmla="*/ 2 w 83"/>
                    <a:gd name="T19" fmla="*/ 6 h 100"/>
                    <a:gd name="T20" fmla="*/ 2 w 83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00">
                      <a:moveTo>
                        <a:pt x="29" y="100"/>
                      </a:moveTo>
                      <a:lnTo>
                        <a:pt x="0" y="8"/>
                      </a:lnTo>
                      <a:lnTo>
                        <a:pt x="13" y="6"/>
                      </a:lnTo>
                      <a:lnTo>
                        <a:pt x="29" y="2"/>
                      </a:lnTo>
                      <a:lnTo>
                        <a:pt x="43" y="0"/>
                      </a:lnTo>
                      <a:lnTo>
                        <a:pt x="57" y="0"/>
                      </a:lnTo>
                      <a:lnTo>
                        <a:pt x="83" y="92"/>
                      </a:lnTo>
                      <a:lnTo>
                        <a:pt x="71" y="92"/>
                      </a:lnTo>
                      <a:lnTo>
                        <a:pt x="57" y="94"/>
                      </a:lnTo>
                      <a:lnTo>
                        <a:pt x="43" y="98"/>
                      </a:lnTo>
                      <a:lnTo>
                        <a:pt x="29" y="10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292">
                  <a:extLst>
                    <a:ext uri="{FF2B5EF4-FFF2-40B4-BE49-F238E27FC236}">
                      <a16:creationId xmlns:a16="http://schemas.microsoft.com/office/drawing/2014/main" id="{F78B7B29-5651-4C98-9AE5-53DECE80B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5" y="1462"/>
                  <a:ext cx="21" cy="26"/>
                </a:xfrm>
                <a:custGeom>
                  <a:avLst/>
                  <a:gdLst>
                    <a:gd name="T0" fmla="*/ 2 w 84"/>
                    <a:gd name="T1" fmla="*/ 7 h 100"/>
                    <a:gd name="T2" fmla="*/ 0 w 84"/>
                    <a:gd name="T3" fmla="*/ 1 h 100"/>
                    <a:gd name="T4" fmla="*/ 1 w 84"/>
                    <a:gd name="T5" fmla="*/ 1 h 100"/>
                    <a:gd name="T6" fmla="*/ 2 w 84"/>
                    <a:gd name="T7" fmla="*/ 1 h 100"/>
                    <a:gd name="T8" fmla="*/ 3 w 84"/>
                    <a:gd name="T9" fmla="*/ 0 h 100"/>
                    <a:gd name="T10" fmla="*/ 4 w 84"/>
                    <a:gd name="T11" fmla="*/ 0 h 100"/>
                    <a:gd name="T12" fmla="*/ 5 w 84"/>
                    <a:gd name="T13" fmla="*/ 6 h 100"/>
                    <a:gd name="T14" fmla="*/ 5 w 84"/>
                    <a:gd name="T15" fmla="*/ 6 h 100"/>
                    <a:gd name="T16" fmla="*/ 4 w 84"/>
                    <a:gd name="T17" fmla="*/ 7 h 100"/>
                    <a:gd name="T18" fmla="*/ 3 w 84"/>
                    <a:gd name="T19" fmla="*/ 7 h 100"/>
                    <a:gd name="T20" fmla="*/ 2 w 84"/>
                    <a:gd name="T21" fmla="*/ 7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100">
                      <a:moveTo>
                        <a:pt x="30" y="100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6"/>
                      </a:lnTo>
                      <a:lnTo>
                        <a:pt x="44" y="3"/>
                      </a:lnTo>
                      <a:lnTo>
                        <a:pt x="56" y="0"/>
                      </a:lnTo>
                      <a:lnTo>
                        <a:pt x="84" y="93"/>
                      </a:lnTo>
                      <a:lnTo>
                        <a:pt x="70" y="93"/>
                      </a:lnTo>
                      <a:lnTo>
                        <a:pt x="56" y="95"/>
                      </a:lnTo>
                      <a:lnTo>
                        <a:pt x="44" y="98"/>
                      </a:lnTo>
                      <a:lnTo>
                        <a:pt x="30" y="10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293">
                  <a:extLst>
                    <a:ext uri="{FF2B5EF4-FFF2-40B4-BE49-F238E27FC236}">
                      <a16:creationId xmlns:a16="http://schemas.microsoft.com/office/drawing/2014/main" id="{2B43E4F0-A1D5-4AA0-A2B7-E7A3153F31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3" y="1462"/>
                  <a:ext cx="20" cy="25"/>
                </a:xfrm>
                <a:custGeom>
                  <a:avLst/>
                  <a:gdLst>
                    <a:gd name="T0" fmla="*/ 1 w 81"/>
                    <a:gd name="T1" fmla="*/ 6 h 100"/>
                    <a:gd name="T2" fmla="*/ 0 w 81"/>
                    <a:gd name="T3" fmla="*/ 1 h 100"/>
                    <a:gd name="T4" fmla="*/ 1 w 81"/>
                    <a:gd name="T5" fmla="*/ 1 h 100"/>
                    <a:gd name="T6" fmla="*/ 1 w 81"/>
                    <a:gd name="T7" fmla="*/ 0 h 100"/>
                    <a:gd name="T8" fmla="*/ 2 w 81"/>
                    <a:gd name="T9" fmla="*/ 0 h 100"/>
                    <a:gd name="T10" fmla="*/ 3 w 81"/>
                    <a:gd name="T11" fmla="*/ 0 h 100"/>
                    <a:gd name="T12" fmla="*/ 5 w 81"/>
                    <a:gd name="T13" fmla="*/ 6 h 100"/>
                    <a:gd name="T14" fmla="*/ 4 w 81"/>
                    <a:gd name="T15" fmla="*/ 6 h 100"/>
                    <a:gd name="T16" fmla="*/ 3 w 81"/>
                    <a:gd name="T17" fmla="*/ 6 h 100"/>
                    <a:gd name="T18" fmla="*/ 2 w 81"/>
                    <a:gd name="T19" fmla="*/ 6 h 100"/>
                    <a:gd name="T20" fmla="*/ 1 w 81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0">
                      <a:moveTo>
                        <a:pt x="26" y="100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6" y="5"/>
                      </a:lnTo>
                      <a:lnTo>
                        <a:pt x="40" y="2"/>
                      </a:lnTo>
                      <a:lnTo>
                        <a:pt x="54" y="0"/>
                      </a:lnTo>
                      <a:lnTo>
                        <a:pt x="81" y="92"/>
                      </a:lnTo>
                      <a:lnTo>
                        <a:pt x="67" y="92"/>
                      </a:lnTo>
                      <a:lnTo>
                        <a:pt x="54" y="95"/>
                      </a:lnTo>
                      <a:lnTo>
                        <a:pt x="40" y="97"/>
                      </a:lnTo>
                      <a:lnTo>
                        <a:pt x="26" y="10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294">
                  <a:extLst>
                    <a:ext uri="{FF2B5EF4-FFF2-40B4-BE49-F238E27FC236}">
                      <a16:creationId xmlns:a16="http://schemas.microsoft.com/office/drawing/2014/main" id="{6F3DFF9D-AE9E-4E99-87E3-4DFC7CDE3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9" y="1462"/>
                  <a:ext cx="21" cy="24"/>
                </a:xfrm>
                <a:custGeom>
                  <a:avLst/>
                  <a:gdLst>
                    <a:gd name="T0" fmla="*/ 2 w 82"/>
                    <a:gd name="T1" fmla="*/ 6 h 95"/>
                    <a:gd name="T2" fmla="*/ 0 w 82"/>
                    <a:gd name="T3" fmla="*/ 0 h 95"/>
                    <a:gd name="T4" fmla="*/ 1 w 82"/>
                    <a:gd name="T5" fmla="*/ 0 h 95"/>
                    <a:gd name="T6" fmla="*/ 2 w 82"/>
                    <a:gd name="T7" fmla="*/ 0 h 95"/>
                    <a:gd name="T8" fmla="*/ 3 w 82"/>
                    <a:gd name="T9" fmla="*/ 0 h 95"/>
                    <a:gd name="T10" fmla="*/ 4 w 82"/>
                    <a:gd name="T11" fmla="*/ 0 h 95"/>
                    <a:gd name="T12" fmla="*/ 5 w 82"/>
                    <a:gd name="T13" fmla="*/ 6 h 95"/>
                    <a:gd name="T14" fmla="*/ 5 w 82"/>
                    <a:gd name="T15" fmla="*/ 6 h 95"/>
                    <a:gd name="T16" fmla="*/ 4 w 82"/>
                    <a:gd name="T17" fmla="*/ 6 h 95"/>
                    <a:gd name="T18" fmla="*/ 3 w 82"/>
                    <a:gd name="T19" fmla="*/ 6 h 95"/>
                    <a:gd name="T20" fmla="*/ 2 w 82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5">
                      <a:moveTo>
                        <a:pt x="28" y="95"/>
                      </a:moveTo>
                      <a:lnTo>
                        <a:pt x="0" y="2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2" y="92"/>
                      </a:lnTo>
                      <a:lnTo>
                        <a:pt x="69" y="92"/>
                      </a:lnTo>
                      <a:lnTo>
                        <a:pt x="55" y="92"/>
                      </a:lnTo>
                      <a:lnTo>
                        <a:pt x="41" y="92"/>
                      </a:lnTo>
                      <a:lnTo>
                        <a:pt x="28" y="95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295">
                  <a:extLst>
                    <a:ext uri="{FF2B5EF4-FFF2-40B4-BE49-F238E27FC236}">
                      <a16:creationId xmlns:a16="http://schemas.microsoft.com/office/drawing/2014/main" id="{D24D627E-AA03-43B5-80B2-91EC1A1AA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6" y="1462"/>
                  <a:ext cx="21" cy="23"/>
                </a:xfrm>
                <a:custGeom>
                  <a:avLst/>
                  <a:gdLst>
                    <a:gd name="T0" fmla="*/ 2 w 82"/>
                    <a:gd name="T1" fmla="*/ 6 h 92"/>
                    <a:gd name="T2" fmla="*/ 0 w 82"/>
                    <a:gd name="T3" fmla="*/ 0 h 92"/>
                    <a:gd name="T4" fmla="*/ 1 w 82"/>
                    <a:gd name="T5" fmla="*/ 0 h 92"/>
                    <a:gd name="T6" fmla="*/ 2 w 82"/>
                    <a:gd name="T7" fmla="*/ 0 h 92"/>
                    <a:gd name="T8" fmla="*/ 3 w 82"/>
                    <a:gd name="T9" fmla="*/ 0 h 92"/>
                    <a:gd name="T10" fmla="*/ 4 w 82"/>
                    <a:gd name="T11" fmla="*/ 0 h 92"/>
                    <a:gd name="T12" fmla="*/ 5 w 82"/>
                    <a:gd name="T13" fmla="*/ 6 h 92"/>
                    <a:gd name="T14" fmla="*/ 4 w 82"/>
                    <a:gd name="T15" fmla="*/ 6 h 92"/>
                    <a:gd name="T16" fmla="*/ 4 w 82"/>
                    <a:gd name="T17" fmla="*/ 6 h 92"/>
                    <a:gd name="T18" fmla="*/ 3 w 82"/>
                    <a:gd name="T19" fmla="*/ 6 h 92"/>
                    <a:gd name="T20" fmla="*/ 2 w 82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2" y="92"/>
                      </a:lnTo>
                      <a:lnTo>
                        <a:pt x="68" y="92"/>
                      </a:lnTo>
                      <a:lnTo>
                        <a:pt x="54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296">
                  <a:extLst>
                    <a:ext uri="{FF2B5EF4-FFF2-40B4-BE49-F238E27FC236}">
                      <a16:creationId xmlns:a16="http://schemas.microsoft.com/office/drawing/2014/main" id="{53E4005C-DC46-4959-9AE8-063078F4F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1462"/>
                  <a:ext cx="21" cy="23"/>
                </a:xfrm>
                <a:custGeom>
                  <a:avLst/>
                  <a:gdLst>
                    <a:gd name="T0" fmla="*/ 2 w 85"/>
                    <a:gd name="T1" fmla="*/ 6 h 92"/>
                    <a:gd name="T2" fmla="*/ 0 w 85"/>
                    <a:gd name="T3" fmla="*/ 0 h 92"/>
                    <a:gd name="T4" fmla="*/ 1 w 85"/>
                    <a:gd name="T5" fmla="*/ 0 h 92"/>
                    <a:gd name="T6" fmla="*/ 2 w 85"/>
                    <a:gd name="T7" fmla="*/ 0 h 92"/>
                    <a:gd name="T8" fmla="*/ 2 w 85"/>
                    <a:gd name="T9" fmla="*/ 0 h 92"/>
                    <a:gd name="T10" fmla="*/ 3 w 85"/>
                    <a:gd name="T11" fmla="*/ 0 h 92"/>
                    <a:gd name="T12" fmla="*/ 5 w 85"/>
                    <a:gd name="T13" fmla="*/ 6 h 92"/>
                    <a:gd name="T14" fmla="*/ 4 w 85"/>
                    <a:gd name="T15" fmla="*/ 6 h 92"/>
                    <a:gd name="T16" fmla="*/ 3 w 85"/>
                    <a:gd name="T17" fmla="*/ 6 h 92"/>
                    <a:gd name="T18" fmla="*/ 2 w 85"/>
                    <a:gd name="T19" fmla="*/ 6 h 92"/>
                    <a:gd name="T20" fmla="*/ 2 w 85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2"/>
                      </a:lnTo>
                      <a:lnTo>
                        <a:pt x="57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297">
                  <a:extLst>
                    <a:ext uri="{FF2B5EF4-FFF2-40B4-BE49-F238E27FC236}">
                      <a16:creationId xmlns:a16="http://schemas.microsoft.com/office/drawing/2014/main" id="{9219A359-BB22-4A9B-BE8D-2181CB205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0" y="1462"/>
                  <a:ext cx="21" cy="24"/>
                </a:xfrm>
                <a:custGeom>
                  <a:avLst/>
                  <a:gdLst>
                    <a:gd name="T0" fmla="*/ 2 w 84"/>
                    <a:gd name="T1" fmla="*/ 6 h 95"/>
                    <a:gd name="T2" fmla="*/ 0 w 84"/>
                    <a:gd name="T3" fmla="*/ 0 h 95"/>
                    <a:gd name="T4" fmla="*/ 1 w 84"/>
                    <a:gd name="T5" fmla="*/ 0 h 95"/>
                    <a:gd name="T6" fmla="*/ 2 w 84"/>
                    <a:gd name="T7" fmla="*/ 0 h 95"/>
                    <a:gd name="T8" fmla="*/ 3 w 84"/>
                    <a:gd name="T9" fmla="*/ 0 h 95"/>
                    <a:gd name="T10" fmla="*/ 4 w 84"/>
                    <a:gd name="T11" fmla="*/ 0 h 95"/>
                    <a:gd name="T12" fmla="*/ 5 w 84"/>
                    <a:gd name="T13" fmla="*/ 6 h 95"/>
                    <a:gd name="T14" fmla="*/ 5 w 84"/>
                    <a:gd name="T15" fmla="*/ 6 h 95"/>
                    <a:gd name="T16" fmla="*/ 4 w 84"/>
                    <a:gd name="T17" fmla="*/ 6 h 95"/>
                    <a:gd name="T18" fmla="*/ 3 w 84"/>
                    <a:gd name="T19" fmla="*/ 6 h 95"/>
                    <a:gd name="T20" fmla="*/ 2 w 84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95">
                      <a:moveTo>
                        <a:pt x="28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4" y="95"/>
                      </a:lnTo>
                      <a:lnTo>
                        <a:pt x="71" y="92"/>
                      </a:lnTo>
                      <a:lnTo>
                        <a:pt x="58" y="92"/>
                      </a:lnTo>
                      <a:lnTo>
                        <a:pt x="41" y="92"/>
                      </a:lnTo>
                      <a:lnTo>
                        <a:pt x="28" y="92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298">
                  <a:extLst>
                    <a:ext uri="{FF2B5EF4-FFF2-40B4-BE49-F238E27FC236}">
                      <a16:creationId xmlns:a16="http://schemas.microsoft.com/office/drawing/2014/main" id="{5257F53B-0AC0-4529-8392-EE6E08F5F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7" y="1462"/>
                  <a:ext cx="22" cy="25"/>
                </a:xfrm>
                <a:custGeom>
                  <a:avLst/>
                  <a:gdLst>
                    <a:gd name="T0" fmla="*/ 2 w 89"/>
                    <a:gd name="T1" fmla="*/ 6 h 100"/>
                    <a:gd name="T2" fmla="*/ 0 w 89"/>
                    <a:gd name="T3" fmla="*/ 0 h 100"/>
                    <a:gd name="T4" fmla="*/ 1 w 89"/>
                    <a:gd name="T5" fmla="*/ 0 h 100"/>
                    <a:gd name="T6" fmla="*/ 2 w 89"/>
                    <a:gd name="T7" fmla="*/ 0 h 100"/>
                    <a:gd name="T8" fmla="*/ 3 w 89"/>
                    <a:gd name="T9" fmla="*/ 0 h 100"/>
                    <a:gd name="T10" fmla="*/ 3 w 89"/>
                    <a:gd name="T11" fmla="*/ 0 h 100"/>
                    <a:gd name="T12" fmla="*/ 5 w 89"/>
                    <a:gd name="T13" fmla="*/ 6 h 100"/>
                    <a:gd name="T14" fmla="*/ 4 w 89"/>
                    <a:gd name="T15" fmla="*/ 6 h 100"/>
                    <a:gd name="T16" fmla="*/ 4 w 89"/>
                    <a:gd name="T17" fmla="*/ 6 h 100"/>
                    <a:gd name="T18" fmla="*/ 3 w 89"/>
                    <a:gd name="T19" fmla="*/ 6 h 100"/>
                    <a:gd name="T20" fmla="*/ 2 w 89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9" h="100">
                      <a:moveTo>
                        <a:pt x="30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6" y="0"/>
                      </a:lnTo>
                      <a:lnTo>
                        <a:pt x="89" y="100"/>
                      </a:lnTo>
                      <a:lnTo>
                        <a:pt x="72" y="97"/>
                      </a:lnTo>
                      <a:lnTo>
                        <a:pt x="59" y="95"/>
                      </a:lnTo>
                      <a:lnTo>
                        <a:pt x="43" y="95"/>
                      </a:lnTo>
                      <a:lnTo>
                        <a:pt x="30" y="92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299">
                  <a:extLst>
                    <a:ext uri="{FF2B5EF4-FFF2-40B4-BE49-F238E27FC236}">
                      <a16:creationId xmlns:a16="http://schemas.microsoft.com/office/drawing/2014/main" id="{DE2019BF-F55A-497B-BE26-A4FB7ABDB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3" y="1462"/>
                  <a:ext cx="24" cy="27"/>
                </a:xfrm>
                <a:custGeom>
                  <a:avLst/>
                  <a:gdLst>
                    <a:gd name="T0" fmla="*/ 2 w 93"/>
                    <a:gd name="T1" fmla="*/ 6 h 108"/>
                    <a:gd name="T2" fmla="*/ 0 w 93"/>
                    <a:gd name="T3" fmla="*/ 0 h 108"/>
                    <a:gd name="T4" fmla="*/ 1 w 93"/>
                    <a:gd name="T5" fmla="*/ 0 h 108"/>
                    <a:gd name="T6" fmla="*/ 2 w 93"/>
                    <a:gd name="T7" fmla="*/ 0 h 108"/>
                    <a:gd name="T8" fmla="*/ 3 w 93"/>
                    <a:gd name="T9" fmla="*/ 0 h 108"/>
                    <a:gd name="T10" fmla="*/ 4 w 93"/>
                    <a:gd name="T11" fmla="*/ 0 h 108"/>
                    <a:gd name="T12" fmla="*/ 6 w 93"/>
                    <a:gd name="T13" fmla="*/ 7 h 108"/>
                    <a:gd name="T14" fmla="*/ 5 w 93"/>
                    <a:gd name="T15" fmla="*/ 7 h 108"/>
                    <a:gd name="T16" fmla="*/ 4 w 93"/>
                    <a:gd name="T17" fmla="*/ 6 h 108"/>
                    <a:gd name="T18" fmla="*/ 3 w 93"/>
                    <a:gd name="T19" fmla="*/ 6 h 108"/>
                    <a:gd name="T20" fmla="*/ 2 w 93"/>
                    <a:gd name="T21" fmla="*/ 6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3" h="108">
                      <a:moveTo>
                        <a:pt x="30" y="95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58" y="0"/>
                      </a:lnTo>
                      <a:lnTo>
                        <a:pt x="93" y="108"/>
                      </a:lnTo>
                      <a:lnTo>
                        <a:pt x="79" y="102"/>
                      </a:lnTo>
                      <a:lnTo>
                        <a:pt x="63" y="100"/>
                      </a:lnTo>
                      <a:lnTo>
                        <a:pt x="46" y="97"/>
                      </a:lnTo>
                      <a:lnTo>
                        <a:pt x="30" y="95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300">
                  <a:extLst>
                    <a:ext uri="{FF2B5EF4-FFF2-40B4-BE49-F238E27FC236}">
                      <a16:creationId xmlns:a16="http://schemas.microsoft.com/office/drawing/2014/main" id="{F0C99E12-1A13-4D0A-B2E0-C9999E39C3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" y="1462"/>
                  <a:ext cx="22" cy="29"/>
                </a:xfrm>
                <a:custGeom>
                  <a:avLst/>
                  <a:gdLst>
                    <a:gd name="T0" fmla="*/ 2 w 90"/>
                    <a:gd name="T1" fmla="*/ 6 h 116"/>
                    <a:gd name="T2" fmla="*/ 0 w 90"/>
                    <a:gd name="T3" fmla="*/ 0 h 116"/>
                    <a:gd name="T4" fmla="*/ 1 w 90"/>
                    <a:gd name="T5" fmla="*/ 0 h 116"/>
                    <a:gd name="T6" fmla="*/ 2 w 90"/>
                    <a:gd name="T7" fmla="*/ 0 h 116"/>
                    <a:gd name="T8" fmla="*/ 2 w 90"/>
                    <a:gd name="T9" fmla="*/ 0 h 116"/>
                    <a:gd name="T10" fmla="*/ 3 w 90"/>
                    <a:gd name="T11" fmla="*/ 0 h 116"/>
                    <a:gd name="T12" fmla="*/ 5 w 90"/>
                    <a:gd name="T13" fmla="*/ 7 h 116"/>
                    <a:gd name="T14" fmla="*/ 5 w 90"/>
                    <a:gd name="T15" fmla="*/ 7 h 116"/>
                    <a:gd name="T16" fmla="*/ 4 w 90"/>
                    <a:gd name="T17" fmla="*/ 7 h 116"/>
                    <a:gd name="T18" fmla="*/ 3 w 90"/>
                    <a:gd name="T19" fmla="*/ 7 h 116"/>
                    <a:gd name="T20" fmla="*/ 2 w 90"/>
                    <a:gd name="T21" fmla="*/ 6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116">
                      <a:moveTo>
                        <a:pt x="33" y="100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90" y="116"/>
                      </a:lnTo>
                      <a:lnTo>
                        <a:pt x="76" y="111"/>
                      </a:lnTo>
                      <a:lnTo>
                        <a:pt x="63" y="106"/>
                      </a:lnTo>
                      <a:lnTo>
                        <a:pt x="49" y="102"/>
                      </a:lnTo>
                      <a:lnTo>
                        <a:pt x="33" y="10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301">
                  <a:extLst>
                    <a:ext uri="{FF2B5EF4-FFF2-40B4-BE49-F238E27FC236}">
                      <a16:creationId xmlns:a16="http://schemas.microsoft.com/office/drawing/2014/main" id="{7D989895-3914-4C61-878F-8C91DE79D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1462"/>
                  <a:ext cx="24" cy="31"/>
                </a:xfrm>
                <a:custGeom>
                  <a:avLst/>
                  <a:gdLst>
                    <a:gd name="T0" fmla="*/ 2 w 97"/>
                    <a:gd name="T1" fmla="*/ 7 h 125"/>
                    <a:gd name="T2" fmla="*/ 0 w 97"/>
                    <a:gd name="T3" fmla="*/ 0 h 125"/>
                    <a:gd name="T4" fmla="*/ 1 w 97"/>
                    <a:gd name="T5" fmla="*/ 0 h 125"/>
                    <a:gd name="T6" fmla="*/ 2 w 97"/>
                    <a:gd name="T7" fmla="*/ 0 h 125"/>
                    <a:gd name="T8" fmla="*/ 3 w 97"/>
                    <a:gd name="T9" fmla="*/ 0 h 125"/>
                    <a:gd name="T10" fmla="*/ 3 w 97"/>
                    <a:gd name="T11" fmla="*/ 0 h 125"/>
                    <a:gd name="T12" fmla="*/ 6 w 97"/>
                    <a:gd name="T13" fmla="*/ 8 h 125"/>
                    <a:gd name="T14" fmla="*/ 5 w 97"/>
                    <a:gd name="T15" fmla="*/ 7 h 125"/>
                    <a:gd name="T16" fmla="*/ 4 w 97"/>
                    <a:gd name="T17" fmla="*/ 7 h 125"/>
                    <a:gd name="T18" fmla="*/ 3 w 97"/>
                    <a:gd name="T19" fmla="*/ 7 h 125"/>
                    <a:gd name="T20" fmla="*/ 2 w 97"/>
                    <a:gd name="T21" fmla="*/ 7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7" h="125">
                      <a:moveTo>
                        <a:pt x="35" y="10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7" y="2"/>
                      </a:lnTo>
                      <a:lnTo>
                        <a:pt x="97" y="125"/>
                      </a:lnTo>
                      <a:lnTo>
                        <a:pt x="81" y="120"/>
                      </a:lnTo>
                      <a:lnTo>
                        <a:pt x="65" y="116"/>
                      </a:lnTo>
                      <a:lnTo>
                        <a:pt x="48" y="111"/>
                      </a:lnTo>
                      <a:lnTo>
                        <a:pt x="35" y="108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302">
                  <a:extLst>
                    <a:ext uri="{FF2B5EF4-FFF2-40B4-BE49-F238E27FC236}">
                      <a16:creationId xmlns:a16="http://schemas.microsoft.com/office/drawing/2014/main" id="{B6930B4A-97DB-4AA2-BD12-E6E7FB9817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4" y="1462"/>
                  <a:ext cx="26" cy="34"/>
                </a:xfrm>
                <a:custGeom>
                  <a:avLst/>
                  <a:gdLst>
                    <a:gd name="T0" fmla="*/ 2 w 100"/>
                    <a:gd name="T1" fmla="*/ 7 h 138"/>
                    <a:gd name="T2" fmla="*/ 0 w 100"/>
                    <a:gd name="T3" fmla="*/ 0 h 138"/>
                    <a:gd name="T4" fmla="*/ 1 w 100"/>
                    <a:gd name="T5" fmla="*/ 0 h 138"/>
                    <a:gd name="T6" fmla="*/ 2 w 100"/>
                    <a:gd name="T7" fmla="*/ 0 h 138"/>
                    <a:gd name="T8" fmla="*/ 3 w 100"/>
                    <a:gd name="T9" fmla="*/ 0 h 138"/>
                    <a:gd name="T10" fmla="*/ 4 w 100"/>
                    <a:gd name="T11" fmla="*/ 0 h 138"/>
                    <a:gd name="T12" fmla="*/ 7 w 100"/>
                    <a:gd name="T13" fmla="*/ 8 h 138"/>
                    <a:gd name="T14" fmla="*/ 6 w 100"/>
                    <a:gd name="T15" fmla="*/ 8 h 138"/>
                    <a:gd name="T16" fmla="*/ 5 w 100"/>
                    <a:gd name="T17" fmla="*/ 8 h 138"/>
                    <a:gd name="T18" fmla="*/ 3 w 100"/>
                    <a:gd name="T19" fmla="*/ 7 h 138"/>
                    <a:gd name="T20" fmla="*/ 2 w 100"/>
                    <a:gd name="T21" fmla="*/ 7 h 1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0" h="138">
                      <a:moveTo>
                        <a:pt x="35" y="116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5"/>
                      </a:lnTo>
                      <a:lnTo>
                        <a:pt x="46" y="8"/>
                      </a:lnTo>
                      <a:lnTo>
                        <a:pt x="62" y="8"/>
                      </a:lnTo>
                      <a:lnTo>
                        <a:pt x="100" y="138"/>
                      </a:lnTo>
                      <a:lnTo>
                        <a:pt x="84" y="132"/>
                      </a:lnTo>
                      <a:lnTo>
                        <a:pt x="68" y="127"/>
                      </a:lnTo>
                      <a:lnTo>
                        <a:pt x="51" y="122"/>
                      </a:lnTo>
                      <a:lnTo>
                        <a:pt x="35" y="116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303">
                  <a:extLst>
                    <a:ext uri="{FF2B5EF4-FFF2-40B4-BE49-F238E27FC236}">
                      <a16:creationId xmlns:a16="http://schemas.microsoft.com/office/drawing/2014/main" id="{7AB6F875-B0D6-4BEB-BF62-F7EA57C1C8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2" y="1462"/>
                  <a:ext cx="26" cy="39"/>
                </a:xfrm>
                <a:custGeom>
                  <a:avLst/>
                  <a:gdLst>
                    <a:gd name="T0" fmla="*/ 2 w 106"/>
                    <a:gd name="T1" fmla="*/ 8 h 153"/>
                    <a:gd name="T2" fmla="*/ 0 w 106"/>
                    <a:gd name="T3" fmla="*/ 0 h 153"/>
                    <a:gd name="T4" fmla="*/ 1 w 106"/>
                    <a:gd name="T5" fmla="*/ 0 h 153"/>
                    <a:gd name="T6" fmla="*/ 2 w 106"/>
                    <a:gd name="T7" fmla="*/ 1 h 153"/>
                    <a:gd name="T8" fmla="*/ 3 w 106"/>
                    <a:gd name="T9" fmla="*/ 1 h 153"/>
                    <a:gd name="T10" fmla="*/ 4 w 106"/>
                    <a:gd name="T11" fmla="*/ 1 h 153"/>
                    <a:gd name="T12" fmla="*/ 6 w 106"/>
                    <a:gd name="T13" fmla="*/ 10 h 153"/>
                    <a:gd name="T14" fmla="*/ 5 w 106"/>
                    <a:gd name="T15" fmla="*/ 9 h 153"/>
                    <a:gd name="T16" fmla="*/ 4 w 106"/>
                    <a:gd name="T17" fmla="*/ 9 h 153"/>
                    <a:gd name="T18" fmla="*/ 3 w 106"/>
                    <a:gd name="T19" fmla="*/ 8 h 153"/>
                    <a:gd name="T20" fmla="*/ 2 w 106"/>
                    <a:gd name="T21" fmla="*/ 8 h 1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53">
                      <a:moveTo>
                        <a:pt x="40" y="123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0" y="6"/>
                      </a:lnTo>
                      <a:lnTo>
                        <a:pt x="46" y="6"/>
                      </a:lnTo>
                      <a:lnTo>
                        <a:pt x="60" y="8"/>
                      </a:lnTo>
                      <a:lnTo>
                        <a:pt x="106" y="153"/>
                      </a:lnTo>
                      <a:lnTo>
                        <a:pt x="90" y="144"/>
                      </a:lnTo>
                      <a:lnTo>
                        <a:pt x="74" y="136"/>
                      </a:lnTo>
                      <a:lnTo>
                        <a:pt x="56" y="128"/>
                      </a:lnTo>
                      <a:lnTo>
                        <a:pt x="40" y="123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04">
                  <a:extLst>
                    <a:ext uri="{FF2B5EF4-FFF2-40B4-BE49-F238E27FC236}">
                      <a16:creationId xmlns:a16="http://schemas.microsoft.com/office/drawing/2014/main" id="{94A5A5C6-A084-43B4-B2F8-F5759CA39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0" y="1464"/>
                  <a:ext cx="26" cy="41"/>
                </a:xfrm>
                <a:custGeom>
                  <a:avLst/>
                  <a:gdLst>
                    <a:gd name="T0" fmla="*/ 3 w 104"/>
                    <a:gd name="T1" fmla="*/ 8 h 163"/>
                    <a:gd name="T2" fmla="*/ 0 w 104"/>
                    <a:gd name="T3" fmla="*/ 0 h 163"/>
                    <a:gd name="T4" fmla="*/ 1 w 104"/>
                    <a:gd name="T5" fmla="*/ 0 h 163"/>
                    <a:gd name="T6" fmla="*/ 2 w 104"/>
                    <a:gd name="T7" fmla="*/ 1 h 163"/>
                    <a:gd name="T8" fmla="*/ 3 w 104"/>
                    <a:gd name="T9" fmla="*/ 1 h 163"/>
                    <a:gd name="T10" fmla="*/ 4 w 104"/>
                    <a:gd name="T11" fmla="*/ 1 h 163"/>
                    <a:gd name="T12" fmla="*/ 7 w 104"/>
                    <a:gd name="T13" fmla="*/ 10 h 163"/>
                    <a:gd name="T14" fmla="*/ 6 w 104"/>
                    <a:gd name="T15" fmla="*/ 10 h 163"/>
                    <a:gd name="T16" fmla="*/ 5 w 104"/>
                    <a:gd name="T17" fmla="*/ 9 h 163"/>
                    <a:gd name="T18" fmla="*/ 4 w 104"/>
                    <a:gd name="T19" fmla="*/ 9 h 163"/>
                    <a:gd name="T20" fmla="*/ 3 w 104"/>
                    <a:gd name="T21" fmla="*/ 8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4" h="163">
                      <a:moveTo>
                        <a:pt x="38" y="130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6"/>
                      </a:lnTo>
                      <a:lnTo>
                        <a:pt x="44" y="8"/>
                      </a:lnTo>
                      <a:lnTo>
                        <a:pt x="58" y="8"/>
                      </a:lnTo>
                      <a:lnTo>
                        <a:pt x="104" y="163"/>
                      </a:lnTo>
                      <a:lnTo>
                        <a:pt x="90" y="152"/>
                      </a:lnTo>
                      <a:lnTo>
                        <a:pt x="74" y="144"/>
                      </a:lnTo>
                      <a:lnTo>
                        <a:pt x="58" y="136"/>
                      </a:lnTo>
                      <a:lnTo>
                        <a:pt x="38" y="13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305">
                  <a:extLst>
                    <a:ext uri="{FF2B5EF4-FFF2-40B4-BE49-F238E27FC236}">
                      <a16:creationId xmlns:a16="http://schemas.microsoft.com/office/drawing/2014/main" id="{EEE9F7F3-AAA5-43E8-910F-67926ABC91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7" y="1465"/>
                  <a:ext cx="29" cy="46"/>
                </a:xfrm>
                <a:custGeom>
                  <a:avLst/>
                  <a:gdLst>
                    <a:gd name="T0" fmla="*/ 3 w 114"/>
                    <a:gd name="T1" fmla="*/ 9 h 186"/>
                    <a:gd name="T2" fmla="*/ 0 w 114"/>
                    <a:gd name="T3" fmla="*/ 0 h 186"/>
                    <a:gd name="T4" fmla="*/ 1 w 114"/>
                    <a:gd name="T5" fmla="*/ 0 h 186"/>
                    <a:gd name="T6" fmla="*/ 2 w 114"/>
                    <a:gd name="T7" fmla="*/ 0 h 186"/>
                    <a:gd name="T8" fmla="*/ 3 w 114"/>
                    <a:gd name="T9" fmla="*/ 1 h 186"/>
                    <a:gd name="T10" fmla="*/ 4 w 114"/>
                    <a:gd name="T11" fmla="*/ 1 h 186"/>
                    <a:gd name="T12" fmla="*/ 7 w 114"/>
                    <a:gd name="T13" fmla="*/ 11 h 186"/>
                    <a:gd name="T14" fmla="*/ 6 w 114"/>
                    <a:gd name="T15" fmla="*/ 11 h 186"/>
                    <a:gd name="T16" fmla="*/ 5 w 114"/>
                    <a:gd name="T17" fmla="*/ 10 h 186"/>
                    <a:gd name="T18" fmla="*/ 4 w 114"/>
                    <a:gd name="T19" fmla="*/ 10 h 186"/>
                    <a:gd name="T20" fmla="*/ 3 w 114"/>
                    <a:gd name="T21" fmla="*/ 9 h 1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4" h="186">
                      <a:moveTo>
                        <a:pt x="46" y="145"/>
                      </a:moveTo>
                      <a:lnTo>
                        <a:pt x="0" y="0"/>
                      </a:lnTo>
                      <a:lnTo>
                        <a:pt x="14" y="4"/>
                      </a:lnTo>
                      <a:lnTo>
                        <a:pt x="30" y="9"/>
                      </a:lnTo>
                      <a:lnTo>
                        <a:pt x="43" y="11"/>
                      </a:lnTo>
                      <a:lnTo>
                        <a:pt x="56" y="14"/>
                      </a:lnTo>
                      <a:lnTo>
                        <a:pt x="114" y="186"/>
                      </a:lnTo>
                      <a:lnTo>
                        <a:pt x="97" y="175"/>
                      </a:lnTo>
                      <a:lnTo>
                        <a:pt x="81" y="163"/>
                      </a:lnTo>
                      <a:lnTo>
                        <a:pt x="62" y="156"/>
                      </a:lnTo>
                      <a:lnTo>
                        <a:pt x="46" y="145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06">
                  <a:extLst>
                    <a:ext uri="{FF2B5EF4-FFF2-40B4-BE49-F238E27FC236}">
                      <a16:creationId xmlns:a16="http://schemas.microsoft.com/office/drawing/2014/main" id="{9FA4169F-DCED-4F22-A5BB-96AD013D18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4" y="1466"/>
                  <a:ext cx="32" cy="54"/>
                </a:xfrm>
                <a:custGeom>
                  <a:avLst/>
                  <a:gdLst>
                    <a:gd name="T0" fmla="*/ 3 w 125"/>
                    <a:gd name="T1" fmla="*/ 10 h 215"/>
                    <a:gd name="T2" fmla="*/ 0 w 125"/>
                    <a:gd name="T3" fmla="*/ 0 h 215"/>
                    <a:gd name="T4" fmla="*/ 1 w 125"/>
                    <a:gd name="T5" fmla="*/ 0 h 215"/>
                    <a:gd name="T6" fmla="*/ 2 w 125"/>
                    <a:gd name="T7" fmla="*/ 1 h 215"/>
                    <a:gd name="T8" fmla="*/ 3 w 125"/>
                    <a:gd name="T9" fmla="*/ 1 h 215"/>
                    <a:gd name="T10" fmla="*/ 4 w 125"/>
                    <a:gd name="T11" fmla="*/ 1 h 215"/>
                    <a:gd name="T12" fmla="*/ 8 w 125"/>
                    <a:gd name="T13" fmla="*/ 14 h 215"/>
                    <a:gd name="T14" fmla="*/ 7 w 125"/>
                    <a:gd name="T15" fmla="*/ 13 h 215"/>
                    <a:gd name="T16" fmla="*/ 6 w 125"/>
                    <a:gd name="T17" fmla="*/ 12 h 215"/>
                    <a:gd name="T18" fmla="*/ 4 w 125"/>
                    <a:gd name="T19" fmla="*/ 11 h 215"/>
                    <a:gd name="T20" fmla="*/ 3 w 125"/>
                    <a:gd name="T21" fmla="*/ 10 h 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215">
                      <a:moveTo>
                        <a:pt x="46" y="155"/>
                      </a:moveTo>
                      <a:lnTo>
                        <a:pt x="0" y="0"/>
                      </a:lnTo>
                      <a:lnTo>
                        <a:pt x="13" y="5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2" y="16"/>
                      </a:lnTo>
                      <a:lnTo>
                        <a:pt x="125" y="215"/>
                      </a:lnTo>
                      <a:lnTo>
                        <a:pt x="105" y="199"/>
                      </a:lnTo>
                      <a:lnTo>
                        <a:pt x="86" y="182"/>
                      </a:lnTo>
                      <a:lnTo>
                        <a:pt x="65" y="169"/>
                      </a:lnTo>
                      <a:lnTo>
                        <a:pt x="46" y="155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307">
                  <a:extLst>
                    <a:ext uri="{FF2B5EF4-FFF2-40B4-BE49-F238E27FC236}">
                      <a16:creationId xmlns:a16="http://schemas.microsoft.com/office/drawing/2014/main" id="{8E2962EC-F101-4CE8-8FA5-17C8A1448C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1" y="1468"/>
                  <a:ext cx="35" cy="63"/>
                </a:xfrm>
                <a:custGeom>
                  <a:avLst/>
                  <a:gdLst>
                    <a:gd name="T0" fmla="*/ 4 w 139"/>
                    <a:gd name="T1" fmla="*/ 11 h 253"/>
                    <a:gd name="T2" fmla="*/ 0 w 139"/>
                    <a:gd name="T3" fmla="*/ 0 h 253"/>
                    <a:gd name="T4" fmla="*/ 1 w 139"/>
                    <a:gd name="T5" fmla="*/ 0 h 253"/>
                    <a:gd name="T6" fmla="*/ 2 w 139"/>
                    <a:gd name="T7" fmla="*/ 0 h 253"/>
                    <a:gd name="T8" fmla="*/ 3 w 139"/>
                    <a:gd name="T9" fmla="*/ 1 h 253"/>
                    <a:gd name="T10" fmla="*/ 4 w 139"/>
                    <a:gd name="T11" fmla="*/ 1 h 253"/>
                    <a:gd name="T12" fmla="*/ 9 w 139"/>
                    <a:gd name="T13" fmla="*/ 16 h 253"/>
                    <a:gd name="T14" fmla="*/ 8 w 139"/>
                    <a:gd name="T15" fmla="*/ 15 h 253"/>
                    <a:gd name="T16" fmla="*/ 8 w 139"/>
                    <a:gd name="T17" fmla="*/ 14 h 253"/>
                    <a:gd name="T18" fmla="*/ 7 w 139"/>
                    <a:gd name="T19" fmla="*/ 14 h 253"/>
                    <a:gd name="T20" fmla="*/ 7 w 139"/>
                    <a:gd name="T21" fmla="*/ 13 h 253"/>
                    <a:gd name="T22" fmla="*/ 6 w 139"/>
                    <a:gd name="T23" fmla="*/ 12 h 253"/>
                    <a:gd name="T24" fmla="*/ 5 w 139"/>
                    <a:gd name="T25" fmla="*/ 12 h 253"/>
                    <a:gd name="T26" fmla="*/ 4 w 139"/>
                    <a:gd name="T27" fmla="*/ 11 h 253"/>
                    <a:gd name="T28" fmla="*/ 4 w 139"/>
                    <a:gd name="T29" fmla="*/ 11 h 25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39" h="253">
                      <a:moveTo>
                        <a:pt x="58" y="172"/>
                      </a:moveTo>
                      <a:lnTo>
                        <a:pt x="0" y="0"/>
                      </a:lnTo>
                      <a:lnTo>
                        <a:pt x="20" y="2"/>
                      </a:lnTo>
                      <a:lnTo>
                        <a:pt x="36" y="6"/>
                      </a:lnTo>
                      <a:lnTo>
                        <a:pt x="50" y="11"/>
                      </a:lnTo>
                      <a:lnTo>
                        <a:pt x="63" y="13"/>
                      </a:lnTo>
                      <a:lnTo>
                        <a:pt x="139" y="253"/>
                      </a:lnTo>
                      <a:lnTo>
                        <a:pt x="131" y="242"/>
                      </a:lnTo>
                      <a:lnTo>
                        <a:pt x="123" y="231"/>
                      </a:lnTo>
                      <a:lnTo>
                        <a:pt x="112" y="220"/>
                      </a:lnTo>
                      <a:lnTo>
                        <a:pt x="104" y="209"/>
                      </a:lnTo>
                      <a:lnTo>
                        <a:pt x="93" y="198"/>
                      </a:lnTo>
                      <a:lnTo>
                        <a:pt x="82" y="191"/>
                      </a:lnTo>
                      <a:lnTo>
                        <a:pt x="69" y="179"/>
                      </a:lnTo>
                      <a:lnTo>
                        <a:pt x="58" y="172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308">
                  <a:extLst>
                    <a:ext uri="{FF2B5EF4-FFF2-40B4-BE49-F238E27FC236}">
                      <a16:creationId xmlns:a16="http://schemas.microsoft.com/office/drawing/2014/main" id="{D10F9FDF-A084-41D1-A1B3-692B50C5C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0" y="1470"/>
                  <a:ext cx="39" cy="82"/>
                </a:xfrm>
                <a:custGeom>
                  <a:avLst/>
                  <a:gdLst>
                    <a:gd name="T0" fmla="*/ 4 w 158"/>
                    <a:gd name="T1" fmla="*/ 12 h 329"/>
                    <a:gd name="T2" fmla="*/ 0 w 158"/>
                    <a:gd name="T3" fmla="*/ 0 h 329"/>
                    <a:gd name="T4" fmla="*/ 1 w 158"/>
                    <a:gd name="T5" fmla="*/ 0 h 329"/>
                    <a:gd name="T6" fmla="*/ 2 w 158"/>
                    <a:gd name="T7" fmla="*/ 0 h 329"/>
                    <a:gd name="T8" fmla="*/ 3 w 158"/>
                    <a:gd name="T9" fmla="*/ 1 h 329"/>
                    <a:gd name="T10" fmla="*/ 3 w 158"/>
                    <a:gd name="T11" fmla="*/ 1 h 329"/>
                    <a:gd name="T12" fmla="*/ 10 w 158"/>
                    <a:gd name="T13" fmla="*/ 20 h 329"/>
                    <a:gd name="T14" fmla="*/ 9 w 158"/>
                    <a:gd name="T15" fmla="*/ 19 h 329"/>
                    <a:gd name="T16" fmla="*/ 8 w 158"/>
                    <a:gd name="T17" fmla="*/ 18 h 329"/>
                    <a:gd name="T18" fmla="*/ 8 w 158"/>
                    <a:gd name="T19" fmla="*/ 17 h 329"/>
                    <a:gd name="T20" fmla="*/ 7 w 158"/>
                    <a:gd name="T21" fmla="*/ 16 h 329"/>
                    <a:gd name="T22" fmla="*/ 6 w 158"/>
                    <a:gd name="T23" fmla="*/ 15 h 329"/>
                    <a:gd name="T24" fmla="*/ 5 w 158"/>
                    <a:gd name="T25" fmla="*/ 14 h 329"/>
                    <a:gd name="T26" fmla="*/ 5 w 158"/>
                    <a:gd name="T27" fmla="*/ 13 h 329"/>
                    <a:gd name="T28" fmla="*/ 4 w 158"/>
                    <a:gd name="T29" fmla="*/ 12 h 32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8" h="329">
                      <a:moveTo>
                        <a:pt x="63" y="199"/>
                      </a:moveTo>
                      <a:lnTo>
                        <a:pt x="0" y="0"/>
                      </a:lnTo>
                      <a:lnTo>
                        <a:pt x="14" y="3"/>
                      </a:lnTo>
                      <a:lnTo>
                        <a:pt x="30" y="8"/>
                      </a:lnTo>
                      <a:lnTo>
                        <a:pt x="43" y="12"/>
                      </a:lnTo>
                      <a:lnTo>
                        <a:pt x="57" y="17"/>
                      </a:lnTo>
                      <a:lnTo>
                        <a:pt x="158" y="329"/>
                      </a:lnTo>
                      <a:lnTo>
                        <a:pt x="146" y="310"/>
                      </a:lnTo>
                      <a:lnTo>
                        <a:pt x="135" y="291"/>
                      </a:lnTo>
                      <a:lnTo>
                        <a:pt x="125" y="275"/>
                      </a:lnTo>
                      <a:lnTo>
                        <a:pt x="114" y="256"/>
                      </a:lnTo>
                      <a:lnTo>
                        <a:pt x="103" y="239"/>
                      </a:lnTo>
                      <a:lnTo>
                        <a:pt x="89" y="226"/>
                      </a:lnTo>
                      <a:lnTo>
                        <a:pt x="76" y="212"/>
                      </a:lnTo>
                      <a:lnTo>
                        <a:pt x="63" y="199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309">
                  <a:extLst>
                    <a:ext uri="{FF2B5EF4-FFF2-40B4-BE49-F238E27FC236}">
                      <a16:creationId xmlns:a16="http://schemas.microsoft.com/office/drawing/2014/main" id="{F52303DF-8F1E-49B8-B289-2830D321A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7" y="1471"/>
                  <a:ext cx="46" cy="103"/>
                </a:xfrm>
                <a:custGeom>
                  <a:avLst/>
                  <a:gdLst>
                    <a:gd name="T0" fmla="*/ 5 w 184"/>
                    <a:gd name="T1" fmla="*/ 15 h 411"/>
                    <a:gd name="T2" fmla="*/ 0 w 184"/>
                    <a:gd name="T3" fmla="*/ 0 h 411"/>
                    <a:gd name="T4" fmla="*/ 1 w 184"/>
                    <a:gd name="T5" fmla="*/ 1 h 411"/>
                    <a:gd name="T6" fmla="*/ 2 w 184"/>
                    <a:gd name="T7" fmla="*/ 1 h 411"/>
                    <a:gd name="T8" fmla="*/ 3 w 184"/>
                    <a:gd name="T9" fmla="*/ 1 h 411"/>
                    <a:gd name="T10" fmla="*/ 4 w 184"/>
                    <a:gd name="T11" fmla="*/ 2 h 411"/>
                    <a:gd name="T12" fmla="*/ 12 w 184"/>
                    <a:gd name="T13" fmla="*/ 26 h 411"/>
                    <a:gd name="T14" fmla="*/ 12 w 184"/>
                    <a:gd name="T15" fmla="*/ 26 h 411"/>
                    <a:gd name="T16" fmla="*/ 11 w 184"/>
                    <a:gd name="T17" fmla="*/ 26 h 411"/>
                    <a:gd name="T18" fmla="*/ 11 w 184"/>
                    <a:gd name="T19" fmla="*/ 26 h 411"/>
                    <a:gd name="T20" fmla="*/ 11 w 184"/>
                    <a:gd name="T21" fmla="*/ 26 h 411"/>
                    <a:gd name="T22" fmla="*/ 10 w 184"/>
                    <a:gd name="T23" fmla="*/ 24 h 411"/>
                    <a:gd name="T24" fmla="*/ 9 w 184"/>
                    <a:gd name="T25" fmla="*/ 23 h 411"/>
                    <a:gd name="T26" fmla="*/ 9 w 184"/>
                    <a:gd name="T27" fmla="*/ 21 h 411"/>
                    <a:gd name="T28" fmla="*/ 8 w 184"/>
                    <a:gd name="T29" fmla="*/ 20 h 411"/>
                    <a:gd name="T30" fmla="*/ 7 w 184"/>
                    <a:gd name="T31" fmla="*/ 19 h 411"/>
                    <a:gd name="T32" fmla="*/ 7 w 184"/>
                    <a:gd name="T33" fmla="*/ 17 h 411"/>
                    <a:gd name="T34" fmla="*/ 6 w 184"/>
                    <a:gd name="T35" fmla="*/ 16 h 411"/>
                    <a:gd name="T36" fmla="*/ 5 w 184"/>
                    <a:gd name="T37" fmla="*/ 15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4" h="411">
                      <a:moveTo>
                        <a:pt x="76" y="240"/>
                      </a:moveTo>
                      <a:lnTo>
                        <a:pt x="0" y="0"/>
                      </a:lnTo>
                      <a:lnTo>
                        <a:pt x="16" y="7"/>
                      </a:lnTo>
                      <a:lnTo>
                        <a:pt x="33" y="12"/>
                      </a:lnTo>
                      <a:lnTo>
                        <a:pt x="49" y="19"/>
                      </a:lnTo>
                      <a:lnTo>
                        <a:pt x="66" y="25"/>
                      </a:lnTo>
                      <a:lnTo>
                        <a:pt x="184" y="411"/>
                      </a:lnTo>
                      <a:lnTo>
                        <a:pt x="182" y="411"/>
                      </a:lnTo>
                      <a:lnTo>
                        <a:pt x="177" y="411"/>
                      </a:lnTo>
                      <a:lnTo>
                        <a:pt x="172" y="411"/>
                      </a:lnTo>
                      <a:lnTo>
                        <a:pt x="166" y="411"/>
                      </a:lnTo>
                      <a:lnTo>
                        <a:pt x="158" y="386"/>
                      </a:lnTo>
                      <a:lnTo>
                        <a:pt x="149" y="362"/>
                      </a:lnTo>
                      <a:lnTo>
                        <a:pt x="138" y="340"/>
                      </a:lnTo>
                      <a:lnTo>
                        <a:pt x="128" y="316"/>
                      </a:lnTo>
                      <a:lnTo>
                        <a:pt x="117" y="297"/>
                      </a:lnTo>
                      <a:lnTo>
                        <a:pt x="103" y="275"/>
                      </a:lnTo>
                      <a:lnTo>
                        <a:pt x="89" y="259"/>
                      </a:lnTo>
                      <a:lnTo>
                        <a:pt x="76" y="240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310">
                  <a:extLst>
                    <a:ext uri="{FF2B5EF4-FFF2-40B4-BE49-F238E27FC236}">
                      <a16:creationId xmlns:a16="http://schemas.microsoft.com/office/drawing/2014/main" id="{84A1CE9E-2BDE-4BCA-9656-6CF49A9DE9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4" y="1474"/>
                  <a:ext cx="46" cy="101"/>
                </a:xfrm>
                <a:custGeom>
                  <a:avLst/>
                  <a:gdLst>
                    <a:gd name="T0" fmla="*/ 6 w 184"/>
                    <a:gd name="T1" fmla="*/ 20 h 404"/>
                    <a:gd name="T2" fmla="*/ 0 w 184"/>
                    <a:gd name="T3" fmla="*/ 0 h 404"/>
                    <a:gd name="T4" fmla="*/ 1 w 184"/>
                    <a:gd name="T5" fmla="*/ 0 h 404"/>
                    <a:gd name="T6" fmla="*/ 2 w 184"/>
                    <a:gd name="T7" fmla="*/ 1 h 404"/>
                    <a:gd name="T8" fmla="*/ 3 w 184"/>
                    <a:gd name="T9" fmla="*/ 1 h 404"/>
                    <a:gd name="T10" fmla="*/ 4 w 184"/>
                    <a:gd name="T11" fmla="*/ 2 h 404"/>
                    <a:gd name="T12" fmla="*/ 12 w 184"/>
                    <a:gd name="T13" fmla="*/ 25 h 404"/>
                    <a:gd name="T14" fmla="*/ 11 w 184"/>
                    <a:gd name="T15" fmla="*/ 25 h 404"/>
                    <a:gd name="T16" fmla="*/ 10 w 184"/>
                    <a:gd name="T17" fmla="*/ 25 h 404"/>
                    <a:gd name="T18" fmla="*/ 9 w 184"/>
                    <a:gd name="T19" fmla="*/ 25 h 404"/>
                    <a:gd name="T20" fmla="*/ 9 w 184"/>
                    <a:gd name="T21" fmla="*/ 25 h 404"/>
                    <a:gd name="T22" fmla="*/ 8 w 184"/>
                    <a:gd name="T23" fmla="*/ 24 h 404"/>
                    <a:gd name="T24" fmla="*/ 8 w 184"/>
                    <a:gd name="T25" fmla="*/ 22 h 404"/>
                    <a:gd name="T26" fmla="*/ 7 w 184"/>
                    <a:gd name="T27" fmla="*/ 21 h 404"/>
                    <a:gd name="T28" fmla="*/ 6 w 184"/>
                    <a:gd name="T29" fmla="*/ 20 h 40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4" h="404">
                      <a:moveTo>
                        <a:pt x="101" y="312"/>
                      </a:moveTo>
                      <a:lnTo>
                        <a:pt x="0" y="0"/>
                      </a:lnTo>
                      <a:lnTo>
                        <a:pt x="19" y="5"/>
                      </a:lnTo>
                      <a:lnTo>
                        <a:pt x="36" y="13"/>
                      </a:lnTo>
                      <a:lnTo>
                        <a:pt x="52" y="21"/>
                      </a:lnTo>
                      <a:lnTo>
                        <a:pt x="66" y="27"/>
                      </a:lnTo>
                      <a:lnTo>
                        <a:pt x="184" y="404"/>
                      </a:lnTo>
                      <a:lnTo>
                        <a:pt x="172" y="402"/>
                      </a:lnTo>
                      <a:lnTo>
                        <a:pt x="160" y="399"/>
                      </a:lnTo>
                      <a:lnTo>
                        <a:pt x="147" y="399"/>
                      </a:lnTo>
                      <a:lnTo>
                        <a:pt x="136" y="399"/>
                      </a:lnTo>
                      <a:lnTo>
                        <a:pt x="130" y="378"/>
                      </a:lnTo>
                      <a:lnTo>
                        <a:pt x="122" y="353"/>
                      </a:lnTo>
                      <a:lnTo>
                        <a:pt x="112" y="331"/>
                      </a:lnTo>
                      <a:lnTo>
                        <a:pt x="101" y="31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311">
                  <a:extLst>
                    <a:ext uri="{FF2B5EF4-FFF2-40B4-BE49-F238E27FC236}">
                      <a16:creationId xmlns:a16="http://schemas.microsoft.com/office/drawing/2014/main" id="{C990C4D5-8560-40A1-B3D1-C3823C5F9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3" y="1477"/>
                  <a:ext cx="44" cy="98"/>
                </a:xfrm>
                <a:custGeom>
                  <a:avLst/>
                  <a:gdLst>
                    <a:gd name="T0" fmla="*/ 8 w 176"/>
                    <a:gd name="T1" fmla="*/ 24 h 391"/>
                    <a:gd name="T2" fmla="*/ 0 w 176"/>
                    <a:gd name="T3" fmla="*/ 0 h 391"/>
                    <a:gd name="T4" fmla="*/ 1 w 176"/>
                    <a:gd name="T5" fmla="*/ 0 h 391"/>
                    <a:gd name="T6" fmla="*/ 2 w 176"/>
                    <a:gd name="T7" fmla="*/ 1 h 391"/>
                    <a:gd name="T8" fmla="*/ 3 w 176"/>
                    <a:gd name="T9" fmla="*/ 1 h 391"/>
                    <a:gd name="T10" fmla="*/ 4 w 176"/>
                    <a:gd name="T11" fmla="*/ 2 h 391"/>
                    <a:gd name="T12" fmla="*/ 11 w 176"/>
                    <a:gd name="T13" fmla="*/ 25 h 391"/>
                    <a:gd name="T14" fmla="*/ 10 w 176"/>
                    <a:gd name="T15" fmla="*/ 25 h 391"/>
                    <a:gd name="T16" fmla="*/ 9 w 176"/>
                    <a:gd name="T17" fmla="*/ 24 h 391"/>
                    <a:gd name="T18" fmla="*/ 8 w 176"/>
                    <a:gd name="T19" fmla="*/ 24 h 391"/>
                    <a:gd name="T20" fmla="*/ 8 w 176"/>
                    <a:gd name="T21" fmla="*/ 24 h 3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6" h="391">
                      <a:moveTo>
                        <a:pt x="118" y="386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0"/>
                      </a:lnTo>
                      <a:lnTo>
                        <a:pt x="48" y="19"/>
                      </a:lnTo>
                      <a:lnTo>
                        <a:pt x="65" y="24"/>
                      </a:lnTo>
                      <a:lnTo>
                        <a:pt x="176" y="391"/>
                      </a:lnTo>
                      <a:lnTo>
                        <a:pt x="162" y="391"/>
                      </a:lnTo>
                      <a:lnTo>
                        <a:pt x="148" y="389"/>
                      </a:lnTo>
                      <a:lnTo>
                        <a:pt x="132" y="386"/>
                      </a:lnTo>
                      <a:lnTo>
                        <a:pt x="118" y="38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312">
                  <a:extLst>
                    <a:ext uri="{FF2B5EF4-FFF2-40B4-BE49-F238E27FC236}">
                      <a16:creationId xmlns:a16="http://schemas.microsoft.com/office/drawing/2014/main" id="{F09036DF-CC34-4600-8FB7-A60425E04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1" y="1481"/>
                  <a:ext cx="44" cy="95"/>
                </a:xfrm>
                <a:custGeom>
                  <a:avLst/>
                  <a:gdLst>
                    <a:gd name="T0" fmla="*/ 7 w 178"/>
                    <a:gd name="T1" fmla="*/ 23 h 381"/>
                    <a:gd name="T2" fmla="*/ 0 w 178"/>
                    <a:gd name="T3" fmla="*/ 0 h 381"/>
                    <a:gd name="T4" fmla="*/ 1 w 178"/>
                    <a:gd name="T5" fmla="*/ 0 h 381"/>
                    <a:gd name="T6" fmla="*/ 2 w 178"/>
                    <a:gd name="T7" fmla="*/ 1 h 381"/>
                    <a:gd name="T8" fmla="*/ 3 w 178"/>
                    <a:gd name="T9" fmla="*/ 1 h 381"/>
                    <a:gd name="T10" fmla="*/ 4 w 178"/>
                    <a:gd name="T11" fmla="*/ 2 h 381"/>
                    <a:gd name="T12" fmla="*/ 11 w 178"/>
                    <a:gd name="T13" fmla="*/ 24 h 381"/>
                    <a:gd name="T14" fmla="*/ 10 w 178"/>
                    <a:gd name="T15" fmla="*/ 23 h 381"/>
                    <a:gd name="T16" fmla="*/ 9 w 178"/>
                    <a:gd name="T17" fmla="*/ 23 h 381"/>
                    <a:gd name="T18" fmla="*/ 8 w 178"/>
                    <a:gd name="T19" fmla="*/ 23 h 381"/>
                    <a:gd name="T20" fmla="*/ 7 w 178"/>
                    <a:gd name="T21" fmla="*/ 23 h 3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8" h="381">
                      <a:moveTo>
                        <a:pt x="118" y="377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4"/>
                      </a:lnTo>
                      <a:lnTo>
                        <a:pt x="48" y="21"/>
                      </a:lnTo>
                      <a:lnTo>
                        <a:pt x="64" y="32"/>
                      </a:lnTo>
                      <a:lnTo>
                        <a:pt x="178" y="381"/>
                      </a:lnTo>
                      <a:lnTo>
                        <a:pt x="164" y="377"/>
                      </a:lnTo>
                      <a:lnTo>
                        <a:pt x="148" y="377"/>
                      </a:lnTo>
                      <a:lnTo>
                        <a:pt x="132" y="377"/>
                      </a:lnTo>
                      <a:lnTo>
                        <a:pt x="118" y="377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313">
                  <a:extLst>
                    <a:ext uri="{FF2B5EF4-FFF2-40B4-BE49-F238E27FC236}">
                      <a16:creationId xmlns:a16="http://schemas.microsoft.com/office/drawing/2014/main" id="{E911EBC0-D1F6-4879-9264-B93C3D3F57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9" y="1484"/>
                  <a:ext cx="44" cy="92"/>
                </a:xfrm>
                <a:custGeom>
                  <a:avLst/>
                  <a:gdLst>
                    <a:gd name="T0" fmla="*/ 7 w 173"/>
                    <a:gd name="T1" fmla="*/ 23 h 371"/>
                    <a:gd name="T2" fmla="*/ 0 w 173"/>
                    <a:gd name="T3" fmla="*/ 0 h 371"/>
                    <a:gd name="T4" fmla="*/ 1 w 173"/>
                    <a:gd name="T5" fmla="*/ 1 h 371"/>
                    <a:gd name="T6" fmla="*/ 2 w 173"/>
                    <a:gd name="T7" fmla="*/ 1 h 371"/>
                    <a:gd name="T8" fmla="*/ 3 w 173"/>
                    <a:gd name="T9" fmla="*/ 2 h 371"/>
                    <a:gd name="T10" fmla="*/ 4 w 173"/>
                    <a:gd name="T11" fmla="*/ 2 h 371"/>
                    <a:gd name="T12" fmla="*/ 11 w 173"/>
                    <a:gd name="T13" fmla="*/ 23 h 371"/>
                    <a:gd name="T14" fmla="*/ 10 w 173"/>
                    <a:gd name="T15" fmla="*/ 23 h 371"/>
                    <a:gd name="T16" fmla="*/ 9 w 173"/>
                    <a:gd name="T17" fmla="*/ 23 h 371"/>
                    <a:gd name="T18" fmla="*/ 8 w 173"/>
                    <a:gd name="T19" fmla="*/ 23 h 371"/>
                    <a:gd name="T20" fmla="*/ 7 w 173"/>
                    <a:gd name="T21" fmla="*/ 23 h 3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3" h="371">
                      <a:moveTo>
                        <a:pt x="111" y="367"/>
                      </a:moveTo>
                      <a:lnTo>
                        <a:pt x="0" y="0"/>
                      </a:lnTo>
                      <a:lnTo>
                        <a:pt x="18" y="11"/>
                      </a:lnTo>
                      <a:lnTo>
                        <a:pt x="35" y="20"/>
                      </a:lnTo>
                      <a:lnTo>
                        <a:pt x="51" y="30"/>
                      </a:lnTo>
                      <a:lnTo>
                        <a:pt x="65" y="39"/>
                      </a:lnTo>
                      <a:lnTo>
                        <a:pt x="173" y="371"/>
                      </a:lnTo>
                      <a:lnTo>
                        <a:pt x="157" y="371"/>
                      </a:lnTo>
                      <a:lnTo>
                        <a:pt x="141" y="371"/>
                      </a:lnTo>
                      <a:lnTo>
                        <a:pt x="124" y="371"/>
                      </a:lnTo>
                      <a:lnTo>
                        <a:pt x="111" y="367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14">
                  <a:extLst>
                    <a:ext uri="{FF2B5EF4-FFF2-40B4-BE49-F238E27FC236}">
                      <a16:creationId xmlns:a16="http://schemas.microsoft.com/office/drawing/2014/main" id="{E0D63926-6CB1-4A32-9BC1-1DD4826CEF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7" y="1489"/>
                  <a:ext cx="43" cy="87"/>
                </a:xfrm>
                <a:custGeom>
                  <a:avLst/>
                  <a:gdLst>
                    <a:gd name="T0" fmla="*/ 7 w 172"/>
                    <a:gd name="T1" fmla="*/ 22 h 349"/>
                    <a:gd name="T2" fmla="*/ 0 w 172"/>
                    <a:gd name="T3" fmla="*/ 0 h 349"/>
                    <a:gd name="T4" fmla="*/ 1 w 172"/>
                    <a:gd name="T5" fmla="*/ 0 h 349"/>
                    <a:gd name="T6" fmla="*/ 3 w 172"/>
                    <a:gd name="T7" fmla="*/ 1 h 349"/>
                    <a:gd name="T8" fmla="*/ 4 w 172"/>
                    <a:gd name="T9" fmla="*/ 2 h 349"/>
                    <a:gd name="T10" fmla="*/ 5 w 172"/>
                    <a:gd name="T11" fmla="*/ 2 h 349"/>
                    <a:gd name="T12" fmla="*/ 11 w 172"/>
                    <a:gd name="T13" fmla="*/ 22 h 349"/>
                    <a:gd name="T14" fmla="*/ 10 w 172"/>
                    <a:gd name="T15" fmla="*/ 22 h 349"/>
                    <a:gd name="T16" fmla="*/ 9 w 172"/>
                    <a:gd name="T17" fmla="*/ 22 h 349"/>
                    <a:gd name="T18" fmla="*/ 8 w 172"/>
                    <a:gd name="T19" fmla="*/ 22 h 349"/>
                    <a:gd name="T20" fmla="*/ 7 w 172"/>
                    <a:gd name="T21" fmla="*/ 22 h 3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2" h="349">
                      <a:moveTo>
                        <a:pt x="114" y="349"/>
                      </a:moveTo>
                      <a:lnTo>
                        <a:pt x="0" y="0"/>
                      </a:lnTo>
                      <a:lnTo>
                        <a:pt x="19" y="8"/>
                      </a:lnTo>
                      <a:lnTo>
                        <a:pt x="38" y="17"/>
                      </a:lnTo>
                      <a:lnTo>
                        <a:pt x="54" y="30"/>
                      </a:lnTo>
                      <a:lnTo>
                        <a:pt x="71" y="42"/>
                      </a:lnTo>
                      <a:lnTo>
                        <a:pt x="172" y="349"/>
                      </a:lnTo>
                      <a:lnTo>
                        <a:pt x="158" y="349"/>
                      </a:lnTo>
                      <a:lnTo>
                        <a:pt x="144" y="349"/>
                      </a:lnTo>
                      <a:lnTo>
                        <a:pt x="128" y="349"/>
                      </a:lnTo>
                      <a:lnTo>
                        <a:pt x="114" y="349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315">
                  <a:extLst>
                    <a:ext uri="{FF2B5EF4-FFF2-40B4-BE49-F238E27FC236}">
                      <a16:creationId xmlns:a16="http://schemas.microsoft.com/office/drawing/2014/main" id="{5EC9EE18-40B7-4957-A165-3413CB864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6" y="1493"/>
                  <a:ext cx="40" cy="83"/>
                </a:xfrm>
                <a:custGeom>
                  <a:avLst/>
                  <a:gdLst>
                    <a:gd name="T0" fmla="*/ 7 w 163"/>
                    <a:gd name="T1" fmla="*/ 21 h 332"/>
                    <a:gd name="T2" fmla="*/ 0 w 163"/>
                    <a:gd name="T3" fmla="*/ 0 h 332"/>
                    <a:gd name="T4" fmla="*/ 1 w 163"/>
                    <a:gd name="T5" fmla="*/ 1 h 332"/>
                    <a:gd name="T6" fmla="*/ 2 w 163"/>
                    <a:gd name="T7" fmla="*/ 2 h 332"/>
                    <a:gd name="T8" fmla="*/ 3 w 163"/>
                    <a:gd name="T9" fmla="*/ 2 h 332"/>
                    <a:gd name="T10" fmla="*/ 4 w 163"/>
                    <a:gd name="T11" fmla="*/ 4 h 332"/>
                    <a:gd name="T12" fmla="*/ 10 w 163"/>
                    <a:gd name="T13" fmla="*/ 21 h 332"/>
                    <a:gd name="T14" fmla="*/ 9 w 163"/>
                    <a:gd name="T15" fmla="*/ 21 h 332"/>
                    <a:gd name="T16" fmla="*/ 8 w 163"/>
                    <a:gd name="T17" fmla="*/ 21 h 332"/>
                    <a:gd name="T18" fmla="*/ 7 w 163"/>
                    <a:gd name="T19" fmla="*/ 21 h 332"/>
                    <a:gd name="T20" fmla="*/ 7 w 163"/>
                    <a:gd name="T21" fmla="*/ 21 h 3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3" h="332">
                      <a:moveTo>
                        <a:pt x="108" y="332"/>
                      </a:moveTo>
                      <a:lnTo>
                        <a:pt x="0" y="0"/>
                      </a:lnTo>
                      <a:lnTo>
                        <a:pt x="18" y="13"/>
                      </a:lnTo>
                      <a:lnTo>
                        <a:pt x="38" y="25"/>
                      </a:lnTo>
                      <a:lnTo>
                        <a:pt x="57" y="37"/>
                      </a:lnTo>
                      <a:lnTo>
                        <a:pt x="73" y="54"/>
                      </a:lnTo>
                      <a:lnTo>
                        <a:pt x="163" y="332"/>
                      </a:lnTo>
                      <a:lnTo>
                        <a:pt x="149" y="332"/>
                      </a:lnTo>
                      <a:lnTo>
                        <a:pt x="136" y="332"/>
                      </a:lnTo>
                      <a:lnTo>
                        <a:pt x="122" y="332"/>
                      </a:lnTo>
                      <a:lnTo>
                        <a:pt x="108" y="332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316">
                  <a:extLst>
                    <a:ext uri="{FF2B5EF4-FFF2-40B4-BE49-F238E27FC236}">
                      <a16:creationId xmlns:a16="http://schemas.microsoft.com/office/drawing/2014/main" id="{C8A328C5-F988-4860-8B87-1B9E5A164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5" y="1499"/>
                  <a:ext cx="38" cy="77"/>
                </a:xfrm>
                <a:custGeom>
                  <a:avLst/>
                  <a:gdLst>
                    <a:gd name="T0" fmla="*/ 6 w 154"/>
                    <a:gd name="T1" fmla="*/ 19 h 307"/>
                    <a:gd name="T2" fmla="*/ 0 w 154"/>
                    <a:gd name="T3" fmla="*/ 0 h 307"/>
                    <a:gd name="T4" fmla="*/ 1 w 154"/>
                    <a:gd name="T5" fmla="*/ 1 h 307"/>
                    <a:gd name="T6" fmla="*/ 2 w 154"/>
                    <a:gd name="T7" fmla="*/ 2 h 307"/>
                    <a:gd name="T8" fmla="*/ 4 w 154"/>
                    <a:gd name="T9" fmla="*/ 3 h 307"/>
                    <a:gd name="T10" fmla="*/ 5 w 154"/>
                    <a:gd name="T11" fmla="*/ 4 h 307"/>
                    <a:gd name="T12" fmla="*/ 9 w 154"/>
                    <a:gd name="T13" fmla="*/ 19 h 307"/>
                    <a:gd name="T14" fmla="*/ 9 w 154"/>
                    <a:gd name="T15" fmla="*/ 19 h 307"/>
                    <a:gd name="T16" fmla="*/ 8 w 154"/>
                    <a:gd name="T17" fmla="*/ 19 h 307"/>
                    <a:gd name="T18" fmla="*/ 7 w 154"/>
                    <a:gd name="T19" fmla="*/ 19 h 307"/>
                    <a:gd name="T20" fmla="*/ 6 w 154"/>
                    <a:gd name="T21" fmla="*/ 19 h 3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4" h="307">
                      <a:moveTo>
                        <a:pt x="101" y="307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41" y="32"/>
                      </a:lnTo>
                      <a:lnTo>
                        <a:pt x="59" y="48"/>
                      </a:lnTo>
                      <a:lnTo>
                        <a:pt x="76" y="67"/>
                      </a:lnTo>
                      <a:lnTo>
                        <a:pt x="154" y="307"/>
                      </a:lnTo>
                      <a:lnTo>
                        <a:pt x="142" y="307"/>
                      </a:lnTo>
                      <a:lnTo>
                        <a:pt x="128" y="307"/>
                      </a:lnTo>
                      <a:lnTo>
                        <a:pt x="114" y="307"/>
                      </a:lnTo>
                      <a:lnTo>
                        <a:pt x="101" y="307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317">
                  <a:extLst>
                    <a:ext uri="{FF2B5EF4-FFF2-40B4-BE49-F238E27FC236}">
                      <a16:creationId xmlns:a16="http://schemas.microsoft.com/office/drawing/2014/main" id="{A2ADF7FB-7534-4E38-9ACF-49FD6C1E4D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4" y="1507"/>
                  <a:ext cx="37" cy="70"/>
                </a:xfrm>
                <a:custGeom>
                  <a:avLst/>
                  <a:gdLst>
                    <a:gd name="T0" fmla="*/ 6 w 146"/>
                    <a:gd name="T1" fmla="*/ 17 h 283"/>
                    <a:gd name="T2" fmla="*/ 0 w 146"/>
                    <a:gd name="T3" fmla="*/ 0 h 283"/>
                    <a:gd name="T4" fmla="*/ 1 w 146"/>
                    <a:gd name="T5" fmla="*/ 0 h 283"/>
                    <a:gd name="T6" fmla="*/ 2 w 146"/>
                    <a:gd name="T7" fmla="*/ 1 h 283"/>
                    <a:gd name="T8" fmla="*/ 2 w 146"/>
                    <a:gd name="T9" fmla="*/ 2 h 283"/>
                    <a:gd name="T10" fmla="*/ 3 w 146"/>
                    <a:gd name="T11" fmla="*/ 2 h 283"/>
                    <a:gd name="T12" fmla="*/ 4 w 146"/>
                    <a:gd name="T13" fmla="*/ 3 h 283"/>
                    <a:gd name="T14" fmla="*/ 4 w 146"/>
                    <a:gd name="T15" fmla="*/ 4 h 283"/>
                    <a:gd name="T16" fmla="*/ 5 w 146"/>
                    <a:gd name="T17" fmla="*/ 5 h 283"/>
                    <a:gd name="T18" fmla="*/ 5 w 146"/>
                    <a:gd name="T19" fmla="*/ 5 h 283"/>
                    <a:gd name="T20" fmla="*/ 9 w 146"/>
                    <a:gd name="T21" fmla="*/ 17 h 283"/>
                    <a:gd name="T22" fmla="*/ 9 w 146"/>
                    <a:gd name="T23" fmla="*/ 17 h 283"/>
                    <a:gd name="T24" fmla="*/ 8 w 146"/>
                    <a:gd name="T25" fmla="*/ 17 h 283"/>
                    <a:gd name="T26" fmla="*/ 7 w 146"/>
                    <a:gd name="T27" fmla="*/ 17 h 283"/>
                    <a:gd name="T28" fmla="*/ 6 w 146"/>
                    <a:gd name="T29" fmla="*/ 17 h 28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6" h="283">
                      <a:moveTo>
                        <a:pt x="90" y="278"/>
                      </a:moveTo>
                      <a:lnTo>
                        <a:pt x="0" y="0"/>
                      </a:lnTo>
                      <a:lnTo>
                        <a:pt x="11" y="8"/>
                      </a:lnTo>
                      <a:lnTo>
                        <a:pt x="24" y="19"/>
                      </a:lnTo>
                      <a:lnTo>
                        <a:pt x="35" y="29"/>
                      </a:lnTo>
                      <a:lnTo>
                        <a:pt x="46" y="41"/>
                      </a:lnTo>
                      <a:lnTo>
                        <a:pt x="57" y="52"/>
                      </a:lnTo>
                      <a:lnTo>
                        <a:pt x="65" y="65"/>
                      </a:lnTo>
                      <a:lnTo>
                        <a:pt x="76" y="76"/>
                      </a:lnTo>
                      <a:lnTo>
                        <a:pt x="84" y="89"/>
                      </a:lnTo>
                      <a:lnTo>
                        <a:pt x="146" y="283"/>
                      </a:lnTo>
                      <a:lnTo>
                        <a:pt x="134" y="283"/>
                      </a:lnTo>
                      <a:lnTo>
                        <a:pt x="120" y="280"/>
                      </a:lnTo>
                      <a:lnTo>
                        <a:pt x="104" y="278"/>
                      </a:lnTo>
                      <a:lnTo>
                        <a:pt x="90" y="278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318">
                  <a:extLst>
                    <a:ext uri="{FF2B5EF4-FFF2-40B4-BE49-F238E27FC236}">
                      <a16:creationId xmlns:a16="http://schemas.microsoft.com/office/drawing/2014/main" id="{E9ADC29F-7C94-45A1-8750-E0D934DE7A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4" y="1516"/>
                  <a:ext cx="31" cy="61"/>
                </a:xfrm>
                <a:custGeom>
                  <a:avLst/>
                  <a:gdLst>
                    <a:gd name="T0" fmla="*/ 5 w 128"/>
                    <a:gd name="T1" fmla="*/ 15 h 245"/>
                    <a:gd name="T2" fmla="*/ 0 w 128"/>
                    <a:gd name="T3" fmla="*/ 0 h 245"/>
                    <a:gd name="T4" fmla="*/ 1 w 128"/>
                    <a:gd name="T5" fmla="*/ 1 h 245"/>
                    <a:gd name="T6" fmla="*/ 2 w 128"/>
                    <a:gd name="T7" fmla="*/ 2 h 245"/>
                    <a:gd name="T8" fmla="*/ 3 w 128"/>
                    <a:gd name="T9" fmla="*/ 3 h 245"/>
                    <a:gd name="T10" fmla="*/ 4 w 128"/>
                    <a:gd name="T11" fmla="*/ 5 h 245"/>
                    <a:gd name="T12" fmla="*/ 5 w 128"/>
                    <a:gd name="T13" fmla="*/ 6 h 245"/>
                    <a:gd name="T14" fmla="*/ 5 w 128"/>
                    <a:gd name="T15" fmla="*/ 7 h 245"/>
                    <a:gd name="T16" fmla="*/ 6 w 128"/>
                    <a:gd name="T17" fmla="*/ 9 h 245"/>
                    <a:gd name="T18" fmla="*/ 7 w 128"/>
                    <a:gd name="T19" fmla="*/ 11 h 245"/>
                    <a:gd name="T20" fmla="*/ 7 w 128"/>
                    <a:gd name="T21" fmla="*/ 11 h 245"/>
                    <a:gd name="T22" fmla="*/ 7 w 128"/>
                    <a:gd name="T23" fmla="*/ 11 h 245"/>
                    <a:gd name="T24" fmla="*/ 7 w 128"/>
                    <a:gd name="T25" fmla="*/ 13 h 245"/>
                    <a:gd name="T26" fmla="*/ 7 w 128"/>
                    <a:gd name="T27" fmla="*/ 13 h 245"/>
                    <a:gd name="T28" fmla="*/ 8 w 128"/>
                    <a:gd name="T29" fmla="*/ 14 h 245"/>
                    <a:gd name="T30" fmla="*/ 8 w 128"/>
                    <a:gd name="T31" fmla="*/ 14 h 245"/>
                    <a:gd name="T32" fmla="*/ 8 w 128"/>
                    <a:gd name="T33" fmla="*/ 15 h 245"/>
                    <a:gd name="T34" fmla="*/ 7 w 128"/>
                    <a:gd name="T35" fmla="*/ 15 h 245"/>
                    <a:gd name="T36" fmla="*/ 6 w 128"/>
                    <a:gd name="T37" fmla="*/ 15 h 245"/>
                    <a:gd name="T38" fmla="*/ 5 w 128"/>
                    <a:gd name="T39" fmla="*/ 15 h 245"/>
                    <a:gd name="T40" fmla="*/ 5 w 128"/>
                    <a:gd name="T41" fmla="*/ 15 h 24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8" h="245">
                      <a:moveTo>
                        <a:pt x="78" y="240"/>
                      </a:moveTo>
                      <a:lnTo>
                        <a:pt x="0" y="0"/>
                      </a:lnTo>
                      <a:lnTo>
                        <a:pt x="19" y="19"/>
                      </a:lnTo>
                      <a:lnTo>
                        <a:pt x="36" y="38"/>
                      </a:lnTo>
                      <a:lnTo>
                        <a:pt x="52" y="57"/>
                      </a:lnTo>
                      <a:lnTo>
                        <a:pt x="68" y="79"/>
                      </a:lnTo>
                      <a:lnTo>
                        <a:pt x="82" y="100"/>
                      </a:lnTo>
                      <a:lnTo>
                        <a:pt x="92" y="122"/>
                      </a:lnTo>
                      <a:lnTo>
                        <a:pt x="103" y="147"/>
                      </a:lnTo>
                      <a:lnTo>
                        <a:pt x="114" y="171"/>
                      </a:lnTo>
                      <a:lnTo>
                        <a:pt x="117" y="174"/>
                      </a:lnTo>
                      <a:lnTo>
                        <a:pt x="117" y="176"/>
                      </a:lnTo>
                      <a:lnTo>
                        <a:pt x="124" y="206"/>
                      </a:lnTo>
                      <a:lnTo>
                        <a:pt x="124" y="215"/>
                      </a:lnTo>
                      <a:lnTo>
                        <a:pt x="128" y="222"/>
                      </a:lnTo>
                      <a:lnTo>
                        <a:pt x="128" y="234"/>
                      </a:lnTo>
                      <a:lnTo>
                        <a:pt x="128" y="245"/>
                      </a:lnTo>
                      <a:lnTo>
                        <a:pt x="117" y="245"/>
                      </a:lnTo>
                      <a:lnTo>
                        <a:pt x="106" y="245"/>
                      </a:lnTo>
                      <a:lnTo>
                        <a:pt x="92" y="242"/>
                      </a:lnTo>
                      <a:lnTo>
                        <a:pt x="78" y="24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319">
                  <a:extLst>
                    <a:ext uri="{FF2B5EF4-FFF2-40B4-BE49-F238E27FC236}">
                      <a16:creationId xmlns:a16="http://schemas.microsoft.com/office/drawing/2014/main" id="{984F9474-CA73-42BE-B512-B30349D94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5" y="1529"/>
                  <a:ext cx="20" cy="48"/>
                </a:xfrm>
                <a:custGeom>
                  <a:avLst/>
                  <a:gdLst>
                    <a:gd name="T0" fmla="*/ 4 w 82"/>
                    <a:gd name="T1" fmla="*/ 12 h 194"/>
                    <a:gd name="T2" fmla="*/ 0 w 82"/>
                    <a:gd name="T3" fmla="*/ 0 h 194"/>
                    <a:gd name="T4" fmla="*/ 1 w 82"/>
                    <a:gd name="T5" fmla="*/ 2 h 194"/>
                    <a:gd name="T6" fmla="*/ 2 w 82"/>
                    <a:gd name="T7" fmla="*/ 4 h 194"/>
                    <a:gd name="T8" fmla="*/ 3 w 82"/>
                    <a:gd name="T9" fmla="*/ 5 h 194"/>
                    <a:gd name="T10" fmla="*/ 4 w 82"/>
                    <a:gd name="T11" fmla="*/ 7 h 194"/>
                    <a:gd name="T12" fmla="*/ 4 w 82"/>
                    <a:gd name="T13" fmla="*/ 8 h 194"/>
                    <a:gd name="T14" fmla="*/ 5 w 82"/>
                    <a:gd name="T15" fmla="*/ 9 h 194"/>
                    <a:gd name="T16" fmla="*/ 5 w 82"/>
                    <a:gd name="T17" fmla="*/ 11 h 194"/>
                    <a:gd name="T18" fmla="*/ 5 w 82"/>
                    <a:gd name="T19" fmla="*/ 12 h 194"/>
                    <a:gd name="T20" fmla="*/ 5 w 82"/>
                    <a:gd name="T21" fmla="*/ 12 h 194"/>
                    <a:gd name="T22" fmla="*/ 4 w 82"/>
                    <a:gd name="T23" fmla="*/ 12 h 194"/>
                    <a:gd name="T24" fmla="*/ 4 w 82"/>
                    <a:gd name="T25" fmla="*/ 12 h 194"/>
                    <a:gd name="T26" fmla="*/ 4 w 82"/>
                    <a:gd name="T27" fmla="*/ 12 h 19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2" h="194">
                      <a:moveTo>
                        <a:pt x="62" y="194"/>
                      </a:moveTo>
                      <a:lnTo>
                        <a:pt x="0" y="0"/>
                      </a:lnTo>
                      <a:lnTo>
                        <a:pt x="20" y="30"/>
                      </a:lnTo>
                      <a:lnTo>
                        <a:pt x="38" y="60"/>
                      </a:lnTo>
                      <a:lnTo>
                        <a:pt x="55" y="90"/>
                      </a:lnTo>
                      <a:lnTo>
                        <a:pt x="68" y="120"/>
                      </a:lnTo>
                      <a:lnTo>
                        <a:pt x="73" y="136"/>
                      </a:lnTo>
                      <a:lnTo>
                        <a:pt x="78" y="155"/>
                      </a:lnTo>
                      <a:lnTo>
                        <a:pt x="82" y="175"/>
                      </a:lnTo>
                      <a:lnTo>
                        <a:pt x="82" y="194"/>
                      </a:lnTo>
                      <a:lnTo>
                        <a:pt x="78" y="194"/>
                      </a:lnTo>
                      <a:lnTo>
                        <a:pt x="73" y="194"/>
                      </a:lnTo>
                      <a:lnTo>
                        <a:pt x="68" y="194"/>
                      </a:lnTo>
                      <a:lnTo>
                        <a:pt x="62" y="194"/>
                      </a:lnTo>
                      <a:close/>
                    </a:path>
                  </a:pathLst>
                </a:custGeom>
                <a:solidFill>
                  <a:srgbClr val="E8A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320">
                  <a:extLst>
                    <a:ext uri="{FF2B5EF4-FFF2-40B4-BE49-F238E27FC236}">
                      <a16:creationId xmlns:a16="http://schemas.microsoft.com/office/drawing/2014/main" id="{9EAEF0AE-C427-46DE-B448-C0C42D910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3" y="1560"/>
                  <a:ext cx="2" cy="8"/>
                </a:xfrm>
                <a:custGeom>
                  <a:avLst/>
                  <a:gdLst>
                    <a:gd name="T0" fmla="*/ 1 w 7"/>
                    <a:gd name="T1" fmla="*/ 2 h 30"/>
                    <a:gd name="T2" fmla="*/ 0 w 7"/>
                    <a:gd name="T3" fmla="*/ 0 h 30"/>
                    <a:gd name="T4" fmla="*/ 0 w 7"/>
                    <a:gd name="T5" fmla="*/ 1 h 30"/>
                    <a:gd name="T6" fmla="*/ 0 w 7"/>
                    <a:gd name="T7" fmla="*/ 1 h 30"/>
                    <a:gd name="T8" fmla="*/ 0 w 7"/>
                    <a:gd name="T9" fmla="*/ 2 h 30"/>
                    <a:gd name="T10" fmla="*/ 1 w 7"/>
                    <a:gd name="T11" fmla="*/ 2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30">
                      <a:moveTo>
                        <a:pt x="7" y="3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14"/>
                      </a:lnTo>
                      <a:lnTo>
                        <a:pt x="5" y="22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EA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321">
                  <a:extLst>
                    <a:ext uri="{FF2B5EF4-FFF2-40B4-BE49-F238E27FC236}">
                      <a16:creationId xmlns:a16="http://schemas.microsoft.com/office/drawing/2014/main" id="{6A16A40E-4E01-4BB3-BB84-B5BEF8F6E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3" y="1572"/>
                  <a:ext cx="9" cy="12"/>
                </a:xfrm>
                <a:custGeom>
                  <a:avLst/>
                  <a:gdLst>
                    <a:gd name="T0" fmla="*/ 1 w 35"/>
                    <a:gd name="T1" fmla="*/ 0 h 48"/>
                    <a:gd name="T2" fmla="*/ 2 w 35"/>
                    <a:gd name="T3" fmla="*/ 3 h 48"/>
                    <a:gd name="T4" fmla="*/ 0 w 35"/>
                    <a:gd name="T5" fmla="*/ 3 h 48"/>
                    <a:gd name="T6" fmla="*/ 0 w 35"/>
                    <a:gd name="T7" fmla="*/ 2 h 48"/>
                    <a:gd name="T8" fmla="*/ 0 w 35"/>
                    <a:gd name="T9" fmla="*/ 2 h 48"/>
                    <a:gd name="T10" fmla="*/ 1 w 35"/>
                    <a:gd name="T11" fmla="*/ 1 h 48"/>
                    <a:gd name="T12" fmla="*/ 1 w 35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" h="48">
                      <a:moveTo>
                        <a:pt x="10" y="0"/>
                      </a:moveTo>
                      <a:lnTo>
                        <a:pt x="35" y="48"/>
                      </a:lnTo>
                      <a:lnTo>
                        <a:pt x="0" y="48"/>
                      </a:lnTo>
                      <a:lnTo>
                        <a:pt x="3" y="36"/>
                      </a:lnTo>
                      <a:lnTo>
                        <a:pt x="5" y="23"/>
                      </a:lnTo>
                      <a:lnTo>
                        <a:pt x="8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554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322">
                  <a:extLst>
                    <a:ext uri="{FF2B5EF4-FFF2-40B4-BE49-F238E27FC236}">
                      <a16:creationId xmlns:a16="http://schemas.microsoft.com/office/drawing/2014/main" id="{16756DA0-6AD7-4E6F-B001-0E0C63C3A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3" y="1563"/>
                  <a:ext cx="18" cy="21"/>
                </a:xfrm>
                <a:custGeom>
                  <a:avLst/>
                  <a:gdLst>
                    <a:gd name="T0" fmla="*/ 0 w 70"/>
                    <a:gd name="T1" fmla="*/ 5 h 85"/>
                    <a:gd name="T2" fmla="*/ 0 w 70"/>
                    <a:gd name="T3" fmla="*/ 5 h 85"/>
                    <a:gd name="T4" fmla="*/ 0 w 70"/>
                    <a:gd name="T5" fmla="*/ 4 h 85"/>
                    <a:gd name="T6" fmla="*/ 1 w 70"/>
                    <a:gd name="T7" fmla="*/ 2 h 85"/>
                    <a:gd name="T8" fmla="*/ 1 w 70"/>
                    <a:gd name="T9" fmla="*/ 1 h 85"/>
                    <a:gd name="T10" fmla="*/ 2 w 70"/>
                    <a:gd name="T11" fmla="*/ 0 h 85"/>
                    <a:gd name="T12" fmla="*/ 5 w 70"/>
                    <a:gd name="T13" fmla="*/ 5 h 85"/>
                    <a:gd name="T14" fmla="*/ 0 w 70"/>
                    <a:gd name="T15" fmla="*/ 5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85">
                      <a:moveTo>
                        <a:pt x="3" y="85"/>
                      </a:moveTo>
                      <a:lnTo>
                        <a:pt x="0" y="78"/>
                      </a:lnTo>
                      <a:lnTo>
                        <a:pt x="5" y="60"/>
                      </a:lnTo>
                      <a:lnTo>
                        <a:pt x="13" y="37"/>
                      </a:lnTo>
                      <a:lnTo>
                        <a:pt x="19" y="19"/>
                      </a:lnTo>
                      <a:lnTo>
                        <a:pt x="24" y="0"/>
                      </a:lnTo>
                      <a:lnTo>
                        <a:pt x="70" y="85"/>
                      </a:lnTo>
                      <a:lnTo>
                        <a:pt x="3" y="85"/>
                      </a:lnTo>
                      <a:close/>
                    </a:path>
                  </a:pathLst>
                </a:custGeom>
                <a:solidFill>
                  <a:srgbClr val="B554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323">
                  <a:extLst>
                    <a:ext uri="{FF2B5EF4-FFF2-40B4-BE49-F238E27FC236}">
                      <a16:creationId xmlns:a16="http://schemas.microsoft.com/office/drawing/2014/main" id="{F2C40A22-FED1-4AF2-836B-52F41C7E00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" y="1555"/>
                  <a:ext cx="23" cy="29"/>
                </a:xfrm>
                <a:custGeom>
                  <a:avLst/>
                  <a:gdLst>
                    <a:gd name="T0" fmla="*/ 2 w 90"/>
                    <a:gd name="T1" fmla="*/ 7 h 115"/>
                    <a:gd name="T2" fmla="*/ 0 w 90"/>
                    <a:gd name="T3" fmla="*/ 4 h 115"/>
                    <a:gd name="T4" fmla="*/ 1 w 90"/>
                    <a:gd name="T5" fmla="*/ 3 h 115"/>
                    <a:gd name="T6" fmla="*/ 1 w 90"/>
                    <a:gd name="T7" fmla="*/ 2 h 115"/>
                    <a:gd name="T8" fmla="*/ 1 w 90"/>
                    <a:gd name="T9" fmla="*/ 1 h 115"/>
                    <a:gd name="T10" fmla="*/ 2 w 90"/>
                    <a:gd name="T11" fmla="*/ 0 h 115"/>
                    <a:gd name="T12" fmla="*/ 6 w 90"/>
                    <a:gd name="T13" fmla="*/ 7 h 115"/>
                    <a:gd name="T14" fmla="*/ 2 w 90"/>
                    <a:gd name="T15" fmla="*/ 7 h 1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5">
                      <a:moveTo>
                        <a:pt x="25" y="115"/>
                      </a:moveTo>
                      <a:lnTo>
                        <a:pt x="0" y="67"/>
                      </a:lnTo>
                      <a:lnTo>
                        <a:pt x="6" y="51"/>
                      </a:lnTo>
                      <a:lnTo>
                        <a:pt x="14" y="32"/>
                      </a:lnTo>
                      <a:lnTo>
                        <a:pt x="20" y="16"/>
                      </a:lnTo>
                      <a:lnTo>
                        <a:pt x="25" y="0"/>
                      </a:lnTo>
                      <a:lnTo>
                        <a:pt x="90" y="115"/>
                      </a:lnTo>
                      <a:lnTo>
                        <a:pt x="25" y="115"/>
                      </a:lnTo>
                      <a:close/>
                    </a:path>
                  </a:pathLst>
                </a:custGeom>
                <a:solidFill>
                  <a:srgbClr val="B55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324">
                  <a:extLst>
                    <a:ext uri="{FF2B5EF4-FFF2-40B4-BE49-F238E27FC236}">
                      <a16:creationId xmlns:a16="http://schemas.microsoft.com/office/drawing/2014/main" id="{E70CFA0B-D0B4-4DCF-9977-6BFE5C7C1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0" y="1547"/>
                  <a:ext cx="28" cy="37"/>
                </a:xfrm>
                <a:custGeom>
                  <a:avLst/>
                  <a:gdLst>
                    <a:gd name="T0" fmla="*/ 3 w 115"/>
                    <a:gd name="T1" fmla="*/ 9 h 148"/>
                    <a:gd name="T2" fmla="*/ 0 w 115"/>
                    <a:gd name="T3" fmla="*/ 4 h 148"/>
                    <a:gd name="T4" fmla="*/ 0 w 115"/>
                    <a:gd name="T5" fmla="*/ 3 h 148"/>
                    <a:gd name="T6" fmla="*/ 1 w 115"/>
                    <a:gd name="T7" fmla="*/ 2 h 148"/>
                    <a:gd name="T8" fmla="*/ 1 w 115"/>
                    <a:gd name="T9" fmla="*/ 1 h 148"/>
                    <a:gd name="T10" fmla="*/ 1 w 115"/>
                    <a:gd name="T11" fmla="*/ 0 h 148"/>
                    <a:gd name="T12" fmla="*/ 7 w 115"/>
                    <a:gd name="T13" fmla="*/ 9 h 148"/>
                    <a:gd name="T14" fmla="*/ 3 w 115"/>
                    <a:gd name="T15" fmla="*/ 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5" h="148">
                      <a:moveTo>
                        <a:pt x="46" y="148"/>
                      </a:moveTo>
                      <a:lnTo>
                        <a:pt x="0" y="63"/>
                      </a:lnTo>
                      <a:lnTo>
                        <a:pt x="6" y="47"/>
                      </a:lnTo>
                      <a:lnTo>
                        <a:pt x="11" y="30"/>
                      </a:lnTo>
                      <a:lnTo>
                        <a:pt x="16" y="17"/>
                      </a:lnTo>
                      <a:lnTo>
                        <a:pt x="25" y="0"/>
                      </a:lnTo>
                      <a:lnTo>
                        <a:pt x="115" y="148"/>
                      </a:lnTo>
                      <a:lnTo>
                        <a:pt x="46" y="148"/>
                      </a:lnTo>
                      <a:close/>
                    </a:path>
                  </a:pathLst>
                </a:custGeom>
                <a:solidFill>
                  <a:srgbClr val="B759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325">
                  <a:extLst>
                    <a:ext uri="{FF2B5EF4-FFF2-40B4-BE49-F238E27FC236}">
                      <a16:creationId xmlns:a16="http://schemas.microsoft.com/office/drawing/2014/main" id="{08A30FCB-64F3-442E-8B12-CA6EE576D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2" y="1539"/>
                  <a:ext cx="34" cy="45"/>
                </a:xfrm>
                <a:custGeom>
                  <a:avLst/>
                  <a:gdLst>
                    <a:gd name="T0" fmla="*/ 4 w 136"/>
                    <a:gd name="T1" fmla="*/ 11 h 178"/>
                    <a:gd name="T2" fmla="*/ 0 w 136"/>
                    <a:gd name="T3" fmla="*/ 4 h 178"/>
                    <a:gd name="T4" fmla="*/ 1 w 136"/>
                    <a:gd name="T5" fmla="*/ 3 h 178"/>
                    <a:gd name="T6" fmla="*/ 1 w 136"/>
                    <a:gd name="T7" fmla="*/ 2 h 178"/>
                    <a:gd name="T8" fmla="*/ 1 w 136"/>
                    <a:gd name="T9" fmla="*/ 1 h 178"/>
                    <a:gd name="T10" fmla="*/ 2 w 136"/>
                    <a:gd name="T11" fmla="*/ 0 h 178"/>
                    <a:gd name="T12" fmla="*/ 9 w 136"/>
                    <a:gd name="T13" fmla="*/ 11 h 178"/>
                    <a:gd name="T14" fmla="*/ 4 w 136"/>
                    <a:gd name="T15" fmla="*/ 11 h 1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6" h="178">
                      <a:moveTo>
                        <a:pt x="65" y="178"/>
                      </a:moveTo>
                      <a:lnTo>
                        <a:pt x="0" y="63"/>
                      </a:lnTo>
                      <a:lnTo>
                        <a:pt x="8" y="44"/>
                      </a:lnTo>
                      <a:lnTo>
                        <a:pt x="16" y="28"/>
                      </a:lnTo>
                      <a:lnTo>
                        <a:pt x="21" y="14"/>
                      </a:lnTo>
                      <a:lnTo>
                        <a:pt x="30" y="0"/>
                      </a:lnTo>
                      <a:lnTo>
                        <a:pt x="136" y="178"/>
                      </a:lnTo>
                      <a:lnTo>
                        <a:pt x="65" y="178"/>
                      </a:lnTo>
                      <a:close/>
                    </a:path>
                  </a:pathLst>
                </a:custGeom>
                <a:solidFill>
                  <a:srgbClr val="B75B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326">
                  <a:extLst>
                    <a:ext uri="{FF2B5EF4-FFF2-40B4-BE49-F238E27FC236}">
                      <a16:creationId xmlns:a16="http://schemas.microsoft.com/office/drawing/2014/main" id="{C4B012D7-1708-406A-9223-D5CF530BF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6" y="1532"/>
                  <a:ext cx="36" cy="52"/>
                </a:xfrm>
                <a:custGeom>
                  <a:avLst/>
                  <a:gdLst>
                    <a:gd name="T0" fmla="*/ 6 w 143"/>
                    <a:gd name="T1" fmla="*/ 13 h 208"/>
                    <a:gd name="T2" fmla="*/ 0 w 143"/>
                    <a:gd name="T3" fmla="*/ 4 h 208"/>
                    <a:gd name="T4" fmla="*/ 1 w 143"/>
                    <a:gd name="T5" fmla="*/ 3 h 208"/>
                    <a:gd name="T6" fmla="*/ 1 w 143"/>
                    <a:gd name="T7" fmla="*/ 2 h 208"/>
                    <a:gd name="T8" fmla="*/ 2 w 143"/>
                    <a:gd name="T9" fmla="*/ 1 h 208"/>
                    <a:gd name="T10" fmla="*/ 2 w 143"/>
                    <a:gd name="T11" fmla="*/ 0 h 208"/>
                    <a:gd name="T12" fmla="*/ 9 w 143"/>
                    <a:gd name="T13" fmla="*/ 12 h 208"/>
                    <a:gd name="T14" fmla="*/ 9 w 143"/>
                    <a:gd name="T15" fmla="*/ 12 h 208"/>
                    <a:gd name="T16" fmla="*/ 9 w 143"/>
                    <a:gd name="T17" fmla="*/ 12 h 208"/>
                    <a:gd name="T18" fmla="*/ 9 w 143"/>
                    <a:gd name="T19" fmla="*/ 13 h 208"/>
                    <a:gd name="T20" fmla="*/ 9 w 143"/>
                    <a:gd name="T21" fmla="*/ 13 h 208"/>
                    <a:gd name="T22" fmla="*/ 6 w 143"/>
                    <a:gd name="T23" fmla="*/ 13 h 2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3" h="208">
                      <a:moveTo>
                        <a:pt x="90" y="208"/>
                      </a:moveTo>
                      <a:lnTo>
                        <a:pt x="0" y="60"/>
                      </a:lnTo>
                      <a:lnTo>
                        <a:pt x="10" y="44"/>
                      </a:lnTo>
                      <a:lnTo>
                        <a:pt x="19" y="30"/>
                      </a:lnTo>
                      <a:lnTo>
                        <a:pt x="27" y="17"/>
                      </a:lnTo>
                      <a:lnTo>
                        <a:pt x="32" y="0"/>
                      </a:lnTo>
                      <a:lnTo>
                        <a:pt x="143" y="185"/>
                      </a:lnTo>
                      <a:lnTo>
                        <a:pt x="141" y="190"/>
                      </a:lnTo>
                      <a:lnTo>
                        <a:pt x="138" y="196"/>
                      </a:lnTo>
                      <a:lnTo>
                        <a:pt x="136" y="201"/>
                      </a:lnTo>
                      <a:lnTo>
                        <a:pt x="136" y="208"/>
                      </a:lnTo>
                      <a:lnTo>
                        <a:pt x="90" y="208"/>
                      </a:lnTo>
                      <a:close/>
                    </a:path>
                  </a:pathLst>
                </a:custGeom>
                <a:solidFill>
                  <a:srgbClr val="BA5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327">
                  <a:extLst>
                    <a:ext uri="{FF2B5EF4-FFF2-40B4-BE49-F238E27FC236}">
                      <a16:creationId xmlns:a16="http://schemas.microsoft.com/office/drawing/2014/main" id="{3F87D0B1-B2A6-4285-BCA4-9A412061F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0" y="1526"/>
                  <a:ext cx="34" cy="58"/>
                </a:xfrm>
                <a:custGeom>
                  <a:avLst/>
                  <a:gdLst>
                    <a:gd name="T0" fmla="*/ 6 w 139"/>
                    <a:gd name="T1" fmla="*/ 15 h 232"/>
                    <a:gd name="T2" fmla="*/ 0 w 139"/>
                    <a:gd name="T3" fmla="*/ 4 h 232"/>
                    <a:gd name="T4" fmla="*/ 0 w 139"/>
                    <a:gd name="T5" fmla="*/ 3 h 232"/>
                    <a:gd name="T6" fmla="*/ 1 w 139"/>
                    <a:gd name="T7" fmla="*/ 2 h 232"/>
                    <a:gd name="T8" fmla="*/ 2 w 139"/>
                    <a:gd name="T9" fmla="*/ 1 h 232"/>
                    <a:gd name="T10" fmla="*/ 2 w 139"/>
                    <a:gd name="T11" fmla="*/ 0 h 232"/>
                    <a:gd name="T12" fmla="*/ 8 w 139"/>
                    <a:gd name="T13" fmla="*/ 11 h 232"/>
                    <a:gd name="T14" fmla="*/ 8 w 139"/>
                    <a:gd name="T15" fmla="*/ 12 h 232"/>
                    <a:gd name="T16" fmla="*/ 8 w 139"/>
                    <a:gd name="T17" fmla="*/ 13 h 232"/>
                    <a:gd name="T18" fmla="*/ 8 w 139"/>
                    <a:gd name="T19" fmla="*/ 14 h 232"/>
                    <a:gd name="T20" fmla="*/ 7 w 139"/>
                    <a:gd name="T21" fmla="*/ 15 h 232"/>
                    <a:gd name="T22" fmla="*/ 6 w 139"/>
                    <a:gd name="T23" fmla="*/ 15 h 2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9" h="232">
                      <a:moveTo>
                        <a:pt x="106" y="232"/>
                      </a:moveTo>
                      <a:lnTo>
                        <a:pt x="0" y="54"/>
                      </a:lnTo>
                      <a:lnTo>
                        <a:pt x="8" y="41"/>
                      </a:lnTo>
                      <a:lnTo>
                        <a:pt x="19" y="27"/>
                      </a:lnTo>
                      <a:lnTo>
                        <a:pt x="27" y="13"/>
                      </a:lnTo>
                      <a:lnTo>
                        <a:pt x="35" y="0"/>
                      </a:lnTo>
                      <a:lnTo>
                        <a:pt x="139" y="177"/>
                      </a:lnTo>
                      <a:lnTo>
                        <a:pt x="132" y="190"/>
                      </a:lnTo>
                      <a:lnTo>
                        <a:pt x="130" y="202"/>
                      </a:lnTo>
                      <a:lnTo>
                        <a:pt x="125" y="214"/>
                      </a:lnTo>
                      <a:lnTo>
                        <a:pt x="120" y="232"/>
                      </a:lnTo>
                      <a:lnTo>
                        <a:pt x="106" y="232"/>
                      </a:lnTo>
                      <a:close/>
                    </a:path>
                  </a:pathLst>
                </a:custGeom>
                <a:solidFill>
                  <a:srgbClr val="BA6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328">
                  <a:extLst>
                    <a:ext uri="{FF2B5EF4-FFF2-40B4-BE49-F238E27FC236}">
                      <a16:creationId xmlns:a16="http://schemas.microsoft.com/office/drawing/2014/main" id="{95536DCF-8EFC-475B-8FD7-E3E5F21E5F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4" y="1520"/>
                  <a:ext cx="34" cy="58"/>
                </a:xfrm>
                <a:custGeom>
                  <a:avLst/>
                  <a:gdLst>
                    <a:gd name="T0" fmla="*/ 7 w 139"/>
                    <a:gd name="T1" fmla="*/ 15 h 231"/>
                    <a:gd name="T2" fmla="*/ 0 w 139"/>
                    <a:gd name="T3" fmla="*/ 3 h 231"/>
                    <a:gd name="T4" fmla="*/ 0 w 139"/>
                    <a:gd name="T5" fmla="*/ 2 h 231"/>
                    <a:gd name="T6" fmla="*/ 1 w 139"/>
                    <a:gd name="T7" fmla="*/ 2 h 231"/>
                    <a:gd name="T8" fmla="*/ 2 w 139"/>
                    <a:gd name="T9" fmla="*/ 1 h 231"/>
                    <a:gd name="T10" fmla="*/ 2 w 139"/>
                    <a:gd name="T11" fmla="*/ 0 h 231"/>
                    <a:gd name="T12" fmla="*/ 8 w 139"/>
                    <a:gd name="T13" fmla="*/ 11 h 231"/>
                    <a:gd name="T14" fmla="*/ 8 w 139"/>
                    <a:gd name="T15" fmla="*/ 12 h 231"/>
                    <a:gd name="T16" fmla="*/ 8 w 139"/>
                    <a:gd name="T17" fmla="*/ 13 h 231"/>
                    <a:gd name="T18" fmla="*/ 7 w 139"/>
                    <a:gd name="T19" fmla="*/ 14 h 231"/>
                    <a:gd name="T20" fmla="*/ 7 w 139"/>
                    <a:gd name="T21" fmla="*/ 15 h 2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31">
                      <a:moveTo>
                        <a:pt x="111" y="231"/>
                      </a:moveTo>
                      <a:lnTo>
                        <a:pt x="0" y="46"/>
                      </a:lnTo>
                      <a:lnTo>
                        <a:pt x="8" y="35"/>
                      </a:lnTo>
                      <a:lnTo>
                        <a:pt x="19" y="22"/>
                      </a:lnTo>
                      <a:lnTo>
                        <a:pt x="30" y="11"/>
                      </a:lnTo>
                      <a:lnTo>
                        <a:pt x="38" y="0"/>
                      </a:lnTo>
                      <a:lnTo>
                        <a:pt x="139" y="169"/>
                      </a:lnTo>
                      <a:lnTo>
                        <a:pt x="134" y="185"/>
                      </a:lnTo>
                      <a:lnTo>
                        <a:pt x="125" y="201"/>
                      </a:lnTo>
                      <a:lnTo>
                        <a:pt x="116" y="215"/>
                      </a:lnTo>
                      <a:lnTo>
                        <a:pt x="111" y="231"/>
                      </a:lnTo>
                      <a:close/>
                    </a:path>
                  </a:pathLst>
                </a:custGeom>
                <a:solidFill>
                  <a:srgbClr val="BA6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329">
                  <a:extLst>
                    <a:ext uri="{FF2B5EF4-FFF2-40B4-BE49-F238E27FC236}">
                      <a16:creationId xmlns:a16="http://schemas.microsoft.com/office/drawing/2014/main" id="{052AAB80-2F4D-488B-A6D6-BE44959FB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9" y="1516"/>
                  <a:ext cx="34" cy="54"/>
                </a:xfrm>
                <a:custGeom>
                  <a:avLst/>
                  <a:gdLst>
                    <a:gd name="T0" fmla="*/ 6 w 139"/>
                    <a:gd name="T1" fmla="*/ 13 h 217"/>
                    <a:gd name="T2" fmla="*/ 0 w 139"/>
                    <a:gd name="T3" fmla="*/ 2 h 217"/>
                    <a:gd name="T4" fmla="*/ 1 w 139"/>
                    <a:gd name="T5" fmla="*/ 2 h 217"/>
                    <a:gd name="T6" fmla="*/ 1 w 139"/>
                    <a:gd name="T7" fmla="*/ 1 h 217"/>
                    <a:gd name="T8" fmla="*/ 2 w 139"/>
                    <a:gd name="T9" fmla="*/ 0 h 217"/>
                    <a:gd name="T10" fmla="*/ 3 w 139"/>
                    <a:gd name="T11" fmla="*/ 0 h 217"/>
                    <a:gd name="T12" fmla="*/ 8 w 139"/>
                    <a:gd name="T13" fmla="*/ 10 h 217"/>
                    <a:gd name="T14" fmla="*/ 8 w 139"/>
                    <a:gd name="T15" fmla="*/ 11 h 217"/>
                    <a:gd name="T16" fmla="*/ 7 w 139"/>
                    <a:gd name="T17" fmla="*/ 12 h 217"/>
                    <a:gd name="T18" fmla="*/ 7 w 139"/>
                    <a:gd name="T19" fmla="*/ 13 h 217"/>
                    <a:gd name="T20" fmla="*/ 6 w 139"/>
                    <a:gd name="T21" fmla="*/ 13 h 2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17">
                      <a:moveTo>
                        <a:pt x="104" y="217"/>
                      </a:moveTo>
                      <a:lnTo>
                        <a:pt x="0" y="40"/>
                      </a:lnTo>
                      <a:lnTo>
                        <a:pt x="11" y="29"/>
                      </a:lnTo>
                      <a:lnTo>
                        <a:pt x="22" y="18"/>
                      </a:lnTo>
                      <a:lnTo>
                        <a:pt x="32" y="7"/>
                      </a:lnTo>
                      <a:lnTo>
                        <a:pt x="44" y="0"/>
                      </a:lnTo>
                      <a:lnTo>
                        <a:pt x="139" y="162"/>
                      </a:lnTo>
                      <a:lnTo>
                        <a:pt x="131" y="176"/>
                      </a:lnTo>
                      <a:lnTo>
                        <a:pt x="122" y="189"/>
                      </a:lnTo>
                      <a:lnTo>
                        <a:pt x="115" y="203"/>
                      </a:lnTo>
                      <a:lnTo>
                        <a:pt x="104" y="217"/>
                      </a:lnTo>
                      <a:close/>
                    </a:path>
                  </a:pathLst>
                </a:custGeom>
                <a:solidFill>
                  <a:srgbClr val="BC63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330">
                  <a:extLst>
                    <a:ext uri="{FF2B5EF4-FFF2-40B4-BE49-F238E27FC236}">
                      <a16:creationId xmlns:a16="http://schemas.microsoft.com/office/drawing/2014/main" id="{B1069C87-CBDB-42F5-995C-36B8A46B6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3" y="1510"/>
                  <a:ext cx="35" cy="53"/>
                </a:xfrm>
                <a:custGeom>
                  <a:avLst/>
                  <a:gdLst>
                    <a:gd name="T0" fmla="*/ 7 w 138"/>
                    <a:gd name="T1" fmla="*/ 13 h 210"/>
                    <a:gd name="T2" fmla="*/ 0 w 138"/>
                    <a:gd name="T3" fmla="*/ 3 h 210"/>
                    <a:gd name="T4" fmla="*/ 1 w 138"/>
                    <a:gd name="T5" fmla="*/ 2 h 210"/>
                    <a:gd name="T6" fmla="*/ 2 w 138"/>
                    <a:gd name="T7" fmla="*/ 1 h 210"/>
                    <a:gd name="T8" fmla="*/ 2 w 138"/>
                    <a:gd name="T9" fmla="*/ 1 h 210"/>
                    <a:gd name="T10" fmla="*/ 3 w 138"/>
                    <a:gd name="T11" fmla="*/ 0 h 210"/>
                    <a:gd name="T12" fmla="*/ 9 w 138"/>
                    <a:gd name="T13" fmla="*/ 10 h 210"/>
                    <a:gd name="T14" fmla="*/ 8 w 138"/>
                    <a:gd name="T15" fmla="*/ 11 h 210"/>
                    <a:gd name="T16" fmla="*/ 8 w 138"/>
                    <a:gd name="T17" fmla="*/ 12 h 210"/>
                    <a:gd name="T18" fmla="*/ 7 w 138"/>
                    <a:gd name="T19" fmla="*/ 12 h 210"/>
                    <a:gd name="T20" fmla="*/ 7 w 138"/>
                    <a:gd name="T21" fmla="*/ 13 h 2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210">
                      <a:moveTo>
                        <a:pt x="101" y="210"/>
                      </a:moveTo>
                      <a:lnTo>
                        <a:pt x="0" y="41"/>
                      </a:lnTo>
                      <a:lnTo>
                        <a:pt x="11" y="30"/>
                      </a:lnTo>
                      <a:lnTo>
                        <a:pt x="22" y="20"/>
                      </a:lnTo>
                      <a:lnTo>
                        <a:pt x="32" y="9"/>
                      </a:lnTo>
                      <a:lnTo>
                        <a:pt x="43" y="0"/>
                      </a:lnTo>
                      <a:lnTo>
                        <a:pt x="138" y="159"/>
                      </a:lnTo>
                      <a:lnTo>
                        <a:pt x="128" y="172"/>
                      </a:lnTo>
                      <a:lnTo>
                        <a:pt x="120" y="185"/>
                      </a:lnTo>
                      <a:lnTo>
                        <a:pt x="108" y="196"/>
                      </a:lnTo>
                      <a:lnTo>
                        <a:pt x="101" y="210"/>
                      </a:lnTo>
                      <a:close/>
                    </a:path>
                  </a:pathLst>
                </a:custGeom>
                <a:solidFill>
                  <a:srgbClr val="BC66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331">
                  <a:extLst>
                    <a:ext uri="{FF2B5EF4-FFF2-40B4-BE49-F238E27FC236}">
                      <a16:creationId xmlns:a16="http://schemas.microsoft.com/office/drawing/2014/main" id="{2D0B65C0-F777-4FCD-9078-B6A85863C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1506"/>
                  <a:ext cx="33" cy="50"/>
                </a:xfrm>
                <a:custGeom>
                  <a:avLst/>
                  <a:gdLst>
                    <a:gd name="T0" fmla="*/ 6 w 130"/>
                    <a:gd name="T1" fmla="*/ 12 h 201"/>
                    <a:gd name="T2" fmla="*/ 0 w 130"/>
                    <a:gd name="T3" fmla="*/ 2 h 201"/>
                    <a:gd name="T4" fmla="*/ 1 w 130"/>
                    <a:gd name="T5" fmla="*/ 2 h 201"/>
                    <a:gd name="T6" fmla="*/ 1 w 130"/>
                    <a:gd name="T7" fmla="*/ 1 h 201"/>
                    <a:gd name="T8" fmla="*/ 2 w 130"/>
                    <a:gd name="T9" fmla="*/ 0 h 201"/>
                    <a:gd name="T10" fmla="*/ 3 w 130"/>
                    <a:gd name="T11" fmla="*/ 0 h 201"/>
                    <a:gd name="T12" fmla="*/ 8 w 130"/>
                    <a:gd name="T13" fmla="*/ 9 h 201"/>
                    <a:gd name="T14" fmla="*/ 8 w 130"/>
                    <a:gd name="T15" fmla="*/ 10 h 201"/>
                    <a:gd name="T16" fmla="*/ 7 w 130"/>
                    <a:gd name="T17" fmla="*/ 11 h 201"/>
                    <a:gd name="T18" fmla="*/ 7 w 130"/>
                    <a:gd name="T19" fmla="*/ 12 h 201"/>
                    <a:gd name="T20" fmla="*/ 6 w 130"/>
                    <a:gd name="T21" fmla="*/ 12 h 2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0" h="201">
                      <a:moveTo>
                        <a:pt x="95" y="201"/>
                      </a:moveTo>
                      <a:lnTo>
                        <a:pt x="0" y="39"/>
                      </a:lnTo>
                      <a:lnTo>
                        <a:pt x="7" y="27"/>
                      </a:lnTo>
                      <a:lnTo>
                        <a:pt x="18" y="16"/>
                      </a:lnTo>
                      <a:lnTo>
                        <a:pt x="30" y="9"/>
                      </a:lnTo>
                      <a:lnTo>
                        <a:pt x="41" y="0"/>
                      </a:lnTo>
                      <a:lnTo>
                        <a:pt x="130" y="150"/>
                      </a:lnTo>
                      <a:lnTo>
                        <a:pt x="122" y="163"/>
                      </a:lnTo>
                      <a:lnTo>
                        <a:pt x="113" y="175"/>
                      </a:lnTo>
                      <a:lnTo>
                        <a:pt x="103" y="188"/>
                      </a:lnTo>
                      <a:lnTo>
                        <a:pt x="95" y="201"/>
                      </a:lnTo>
                      <a:close/>
                    </a:path>
                  </a:pathLst>
                </a:custGeom>
                <a:solidFill>
                  <a:srgbClr val="BC68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332">
                  <a:extLst>
                    <a:ext uri="{FF2B5EF4-FFF2-40B4-BE49-F238E27FC236}">
                      <a16:creationId xmlns:a16="http://schemas.microsoft.com/office/drawing/2014/main" id="{D1FE1493-0334-4757-A64B-AC960D4CD6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501"/>
                  <a:ext cx="33" cy="49"/>
                </a:xfrm>
                <a:custGeom>
                  <a:avLst/>
                  <a:gdLst>
                    <a:gd name="T0" fmla="*/ 6 w 131"/>
                    <a:gd name="T1" fmla="*/ 12 h 196"/>
                    <a:gd name="T2" fmla="*/ 0 w 131"/>
                    <a:gd name="T3" fmla="*/ 2 h 196"/>
                    <a:gd name="T4" fmla="*/ 1 w 131"/>
                    <a:gd name="T5" fmla="*/ 2 h 196"/>
                    <a:gd name="T6" fmla="*/ 2 w 131"/>
                    <a:gd name="T7" fmla="*/ 1 h 196"/>
                    <a:gd name="T8" fmla="*/ 2 w 131"/>
                    <a:gd name="T9" fmla="*/ 1 h 196"/>
                    <a:gd name="T10" fmla="*/ 3 w 131"/>
                    <a:gd name="T11" fmla="*/ 0 h 196"/>
                    <a:gd name="T12" fmla="*/ 8 w 131"/>
                    <a:gd name="T13" fmla="*/ 9 h 196"/>
                    <a:gd name="T14" fmla="*/ 8 w 131"/>
                    <a:gd name="T15" fmla="*/ 10 h 196"/>
                    <a:gd name="T16" fmla="*/ 7 w 131"/>
                    <a:gd name="T17" fmla="*/ 11 h 196"/>
                    <a:gd name="T18" fmla="*/ 7 w 131"/>
                    <a:gd name="T19" fmla="*/ 12 h 196"/>
                    <a:gd name="T20" fmla="*/ 6 w 131"/>
                    <a:gd name="T21" fmla="*/ 12 h 19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1" h="196">
                      <a:moveTo>
                        <a:pt x="95" y="196"/>
                      </a:moveTo>
                      <a:lnTo>
                        <a:pt x="0" y="37"/>
                      </a:lnTo>
                      <a:lnTo>
                        <a:pt x="12" y="27"/>
                      </a:lnTo>
                      <a:lnTo>
                        <a:pt x="23" y="18"/>
                      </a:lnTo>
                      <a:lnTo>
                        <a:pt x="35" y="11"/>
                      </a:lnTo>
                      <a:lnTo>
                        <a:pt x="47" y="0"/>
                      </a:lnTo>
                      <a:lnTo>
                        <a:pt x="131" y="146"/>
                      </a:lnTo>
                      <a:lnTo>
                        <a:pt x="123" y="157"/>
                      </a:lnTo>
                      <a:lnTo>
                        <a:pt x="112" y="171"/>
                      </a:lnTo>
                      <a:lnTo>
                        <a:pt x="104" y="182"/>
                      </a:lnTo>
                      <a:lnTo>
                        <a:pt x="95" y="196"/>
                      </a:lnTo>
                      <a:close/>
                    </a:path>
                  </a:pathLst>
                </a:custGeom>
                <a:solidFill>
                  <a:srgbClr val="BF6B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333">
                  <a:extLst>
                    <a:ext uri="{FF2B5EF4-FFF2-40B4-BE49-F238E27FC236}">
                      <a16:creationId xmlns:a16="http://schemas.microsoft.com/office/drawing/2014/main" id="{E41011DF-79A2-448F-99DD-315F8CE288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0" y="1496"/>
                  <a:ext cx="31" cy="48"/>
                </a:xfrm>
                <a:custGeom>
                  <a:avLst/>
                  <a:gdLst>
                    <a:gd name="T0" fmla="*/ 5 w 127"/>
                    <a:gd name="T1" fmla="*/ 12 h 188"/>
                    <a:gd name="T2" fmla="*/ 0 w 127"/>
                    <a:gd name="T3" fmla="*/ 3 h 188"/>
                    <a:gd name="T4" fmla="*/ 0 w 127"/>
                    <a:gd name="T5" fmla="*/ 2 h 188"/>
                    <a:gd name="T6" fmla="*/ 1 w 127"/>
                    <a:gd name="T7" fmla="*/ 1 h 188"/>
                    <a:gd name="T8" fmla="*/ 2 w 127"/>
                    <a:gd name="T9" fmla="*/ 1 h 188"/>
                    <a:gd name="T10" fmla="*/ 3 w 127"/>
                    <a:gd name="T11" fmla="*/ 0 h 188"/>
                    <a:gd name="T12" fmla="*/ 8 w 127"/>
                    <a:gd name="T13" fmla="*/ 10 h 188"/>
                    <a:gd name="T14" fmla="*/ 7 w 127"/>
                    <a:gd name="T15" fmla="*/ 10 h 188"/>
                    <a:gd name="T16" fmla="*/ 6 w 127"/>
                    <a:gd name="T17" fmla="*/ 11 h 188"/>
                    <a:gd name="T18" fmla="*/ 6 w 127"/>
                    <a:gd name="T19" fmla="*/ 11 h 188"/>
                    <a:gd name="T20" fmla="*/ 5 w 12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88">
                      <a:moveTo>
                        <a:pt x="89" y="188"/>
                      </a:moveTo>
                      <a:lnTo>
                        <a:pt x="0" y="38"/>
                      </a:lnTo>
                      <a:lnTo>
                        <a:pt x="10" y="28"/>
                      </a:lnTo>
                      <a:lnTo>
                        <a:pt x="24" y="19"/>
                      </a:lnTo>
                      <a:lnTo>
                        <a:pt x="35" y="8"/>
                      </a:lnTo>
                      <a:lnTo>
                        <a:pt x="46" y="0"/>
                      </a:lnTo>
                      <a:lnTo>
                        <a:pt x="127" y="147"/>
                      </a:lnTo>
                      <a:lnTo>
                        <a:pt x="118" y="155"/>
                      </a:lnTo>
                      <a:lnTo>
                        <a:pt x="108" y="166"/>
                      </a:lnTo>
                      <a:lnTo>
                        <a:pt x="97" y="177"/>
                      </a:lnTo>
                      <a:lnTo>
                        <a:pt x="89" y="188"/>
                      </a:lnTo>
                      <a:close/>
                    </a:path>
                  </a:pathLst>
                </a:custGeom>
                <a:solidFill>
                  <a:srgbClr val="BF6D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334">
                  <a:extLst>
                    <a:ext uri="{FF2B5EF4-FFF2-40B4-BE49-F238E27FC236}">
                      <a16:creationId xmlns:a16="http://schemas.microsoft.com/office/drawing/2014/main" id="{D0A0B129-7552-4DA4-BE63-F4989E300D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6" y="1493"/>
                  <a:ext cx="32" cy="44"/>
                </a:xfrm>
                <a:custGeom>
                  <a:avLst/>
                  <a:gdLst>
                    <a:gd name="T0" fmla="*/ 5 w 127"/>
                    <a:gd name="T1" fmla="*/ 11 h 176"/>
                    <a:gd name="T2" fmla="*/ 0 w 127"/>
                    <a:gd name="T3" fmla="*/ 2 h 176"/>
                    <a:gd name="T4" fmla="*/ 1 w 127"/>
                    <a:gd name="T5" fmla="*/ 1 h 176"/>
                    <a:gd name="T6" fmla="*/ 2 w 127"/>
                    <a:gd name="T7" fmla="*/ 1 h 176"/>
                    <a:gd name="T8" fmla="*/ 2 w 127"/>
                    <a:gd name="T9" fmla="*/ 1 h 176"/>
                    <a:gd name="T10" fmla="*/ 3 w 127"/>
                    <a:gd name="T11" fmla="*/ 0 h 176"/>
                    <a:gd name="T12" fmla="*/ 8 w 127"/>
                    <a:gd name="T13" fmla="*/ 9 h 176"/>
                    <a:gd name="T14" fmla="*/ 7 w 127"/>
                    <a:gd name="T15" fmla="*/ 9 h 176"/>
                    <a:gd name="T16" fmla="*/ 7 w 127"/>
                    <a:gd name="T17" fmla="*/ 10 h 176"/>
                    <a:gd name="T18" fmla="*/ 6 w 127"/>
                    <a:gd name="T19" fmla="*/ 11 h 176"/>
                    <a:gd name="T20" fmla="*/ 5 w 127"/>
                    <a:gd name="T21" fmla="*/ 11 h 1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6">
                      <a:moveTo>
                        <a:pt x="84" y="176"/>
                      </a:moveTo>
                      <a:lnTo>
                        <a:pt x="0" y="30"/>
                      </a:lnTo>
                      <a:lnTo>
                        <a:pt x="11" y="21"/>
                      </a:lnTo>
                      <a:lnTo>
                        <a:pt x="22" y="13"/>
                      </a:lnTo>
                      <a:lnTo>
                        <a:pt x="36" y="7"/>
                      </a:lnTo>
                      <a:lnTo>
                        <a:pt x="48" y="0"/>
                      </a:lnTo>
                      <a:lnTo>
                        <a:pt x="127" y="138"/>
                      </a:lnTo>
                      <a:lnTo>
                        <a:pt x="117" y="149"/>
                      </a:lnTo>
                      <a:lnTo>
                        <a:pt x="106" y="157"/>
                      </a:lnTo>
                      <a:lnTo>
                        <a:pt x="94" y="166"/>
                      </a:lnTo>
                      <a:lnTo>
                        <a:pt x="84" y="176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335">
                  <a:extLst>
                    <a:ext uri="{FF2B5EF4-FFF2-40B4-BE49-F238E27FC236}">
                      <a16:creationId xmlns:a16="http://schemas.microsoft.com/office/drawing/2014/main" id="{A025CFD7-13C4-4B0F-AC37-EE56BD736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1" y="1491"/>
                  <a:ext cx="32" cy="42"/>
                </a:xfrm>
                <a:custGeom>
                  <a:avLst/>
                  <a:gdLst>
                    <a:gd name="T0" fmla="*/ 5 w 127"/>
                    <a:gd name="T1" fmla="*/ 10 h 171"/>
                    <a:gd name="T2" fmla="*/ 0 w 127"/>
                    <a:gd name="T3" fmla="*/ 1 h 171"/>
                    <a:gd name="T4" fmla="*/ 1 w 127"/>
                    <a:gd name="T5" fmla="*/ 1 h 171"/>
                    <a:gd name="T6" fmla="*/ 2 w 127"/>
                    <a:gd name="T7" fmla="*/ 1 h 171"/>
                    <a:gd name="T8" fmla="*/ 2 w 127"/>
                    <a:gd name="T9" fmla="*/ 0 h 171"/>
                    <a:gd name="T10" fmla="*/ 3 w 127"/>
                    <a:gd name="T11" fmla="*/ 0 h 171"/>
                    <a:gd name="T12" fmla="*/ 8 w 127"/>
                    <a:gd name="T13" fmla="*/ 8 h 171"/>
                    <a:gd name="T14" fmla="*/ 7 w 127"/>
                    <a:gd name="T15" fmla="*/ 8 h 171"/>
                    <a:gd name="T16" fmla="*/ 7 w 127"/>
                    <a:gd name="T17" fmla="*/ 9 h 171"/>
                    <a:gd name="T18" fmla="*/ 6 w 127"/>
                    <a:gd name="T19" fmla="*/ 10 h 171"/>
                    <a:gd name="T20" fmla="*/ 5 w 127"/>
                    <a:gd name="T21" fmla="*/ 10 h 1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1">
                      <a:moveTo>
                        <a:pt x="81" y="171"/>
                      </a:moveTo>
                      <a:lnTo>
                        <a:pt x="0" y="24"/>
                      </a:lnTo>
                      <a:lnTo>
                        <a:pt x="14" y="18"/>
                      </a:lnTo>
                      <a:lnTo>
                        <a:pt x="24" y="11"/>
                      </a:lnTo>
                      <a:lnTo>
                        <a:pt x="37" y="6"/>
                      </a:lnTo>
                      <a:lnTo>
                        <a:pt x="51" y="0"/>
                      </a:lnTo>
                      <a:lnTo>
                        <a:pt x="127" y="128"/>
                      </a:lnTo>
                      <a:lnTo>
                        <a:pt x="116" y="138"/>
                      </a:lnTo>
                      <a:lnTo>
                        <a:pt x="105" y="149"/>
                      </a:lnTo>
                      <a:lnTo>
                        <a:pt x="95" y="160"/>
                      </a:lnTo>
                      <a:lnTo>
                        <a:pt x="81" y="171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336">
                  <a:extLst>
                    <a:ext uri="{FF2B5EF4-FFF2-40B4-BE49-F238E27FC236}">
                      <a16:creationId xmlns:a16="http://schemas.microsoft.com/office/drawing/2014/main" id="{C00DB942-131C-4518-B050-29E23B3D4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8" y="1487"/>
                  <a:ext cx="31" cy="41"/>
                </a:xfrm>
                <a:custGeom>
                  <a:avLst/>
                  <a:gdLst>
                    <a:gd name="T0" fmla="*/ 5 w 125"/>
                    <a:gd name="T1" fmla="*/ 10 h 163"/>
                    <a:gd name="T2" fmla="*/ 0 w 125"/>
                    <a:gd name="T3" fmla="*/ 2 h 163"/>
                    <a:gd name="T4" fmla="*/ 1 w 125"/>
                    <a:gd name="T5" fmla="*/ 1 h 163"/>
                    <a:gd name="T6" fmla="*/ 1 w 125"/>
                    <a:gd name="T7" fmla="*/ 1 h 163"/>
                    <a:gd name="T8" fmla="*/ 2 w 125"/>
                    <a:gd name="T9" fmla="*/ 1 h 163"/>
                    <a:gd name="T10" fmla="*/ 3 w 125"/>
                    <a:gd name="T11" fmla="*/ 0 h 163"/>
                    <a:gd name="T12" fmla="*/ 8 w 125"/>
                    <a:gd name="T13" fmla="*/ 8 h 163"/>
                    <a:gd name="T14" fmla="*/ 7 w 125"/>
                    <a:gd name="T15" fmla="*/ 8 h 163"/>
                    <a:gd name="T16" fmla="*/ 6 w 125"/>
                    <a:gd name="T17" fmla="*/ 9 h 163"/>
                    <a:gd name="T18" fmla="*/ 5 w 125"/>
                    <a:gd name="T19" fmla="*/ 10 h 163"/>
                    <a:gd name="T20" fmla="*/ 5 w 125"/>
                    <a:gd name="T21" fmla="*/ 10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63">
                      <a:moveTo>
                        <a:pt x="79" y="163"/>
                      </a:moveTo>
                      <a:lnTo>
                        <a:pt x="0" y="25"/>
                      </a:lnTo>
                      <a:lnTo>
                        <a:pt x="11" y="20"/>
                      </a:lnTo>
                      <a:lnTo>
                        <a:pt x="25" y="11"/>
                      </a:lnTo>
                      <a:lnTo>
                        <a:pt x="36" y="6"/>
                      </a:lnTo>
                      <a:lnTo>
                        <a:pt x="46" y="0"/>
                      </a:lnTo>
                      <a:lnTo>
                        <a:pt x="125" y="125"/>
                      </a:lnTo>
                      <a:lnTo>
                        <a:pt x="115" y="133"/>
                      </a:lnTo>
                      <a:lnTo>
                        <a:pt x="101" y="144"/>
                      </a:lnTo>
                      <a:lnTo>
                        <a:pt x="90" y="152"/>
                      </a:lnTo>
                      <a:lnTo>
                        <a:pt x="79" y="163"/>
                      </a:lnTo>
                      <a:close/>
                    </a:path>
                  </a:pathLst>
                </a:custGeom>
                <a:solidFill>
                  <a:srgbClr val="C172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337">
                  <a:extLst>
                    <a:ext uri="{FF2B5EF4-FFF2-40B4-BE49-F238E27FC236}">
                      <a16:creationId xmlns:a16="http://schemas.microsoft.com/office/drawing/2014/main" id="{BEA9DE6C-2F0B-4379-B9A0-DCF52FE7B2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4" y="1484"/>
                  <a:ext cx="30" cy="38"/>
                </a:xfrm>
                <a:custGeom>
                  <a:avLst/>
                  <a:gdLst>
                    <a:gd name="T0" fmla="*/ 5 w 122"/>
                    <a:gd name="T1" fmla="*/ 9 h 156"/>
                    <a:gd name="T2" fmla="*/ 0 w 122"/>
                    <a:gd name="T3" fmla="*/ 2 h 156"/>
                    <a:gd name="T4" fmla="*/ 1 w 122"/>
                    <a:gd name="T5" fmla="*/ 1 h 156"/>
                    <a:gd name="T6" fmla="*/ 1 w 122"/>
                    <a:gd name="T7" fmla="*/ 1 h 156"/>
                    <a:gd name="T8" fmla="*/ 2 w 122"/>
                    <a:gd name="T9" fmla="*/ 0 h 156"/>
                    <a:gd name="T10" fmla="*/ 3 w 122"/>
                    <a:gd name="T11" fmla="*/ 0 h 156"/>
                    <a:gd name="T12" fmla="*/ 7 w 122"/>
                    <a:gd name="T13" fmla="*/ 7 h 156"/>
                    <a:gd name="T14" fmla="*/ 7 w 122"/>
                    <a:gd name="T15" fmla="*/ 8 h 156"/>
                    <a:gd name="T16" fmla="*/ 6 w 122"/>
                    <a:gd name="T17" fmla="*/ 8 h 156"/>
                    <a:gd name="T18" fmla="*/ 5 w 122"/>
                    <a:gd name="T19" fmla="*/ 9 h 156"/>
                    <a:gd name="T20" fmla="*/ 5 w 122"/>
                    <a:gd name="T21" fmla="*/ 9 h 1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56">
                      <a:moveTo>
                        <a:pt x="76" y="156"/>
                      </a:moveTo>
                      <a:lnTo>
                        <a:pt x="0" y="28"/>
                      </a:lnTo>
                      <a:lnTo>
                        <a:pt x="11" y="20"/>
                      </a:lnTo>
                      <a:lnTo>
                        <a:pt x="21" y="11"/>
                      </a:lnTo>
                      <a:lnTo>
                        <a:pt x="35" y="6"/>
                      </a:lnTo>
                      <a:lnTo>
                        <a:pt x="49" y="0"/>
                      </a:lnTo>
                      <a:lnTo>
                        <a:pt x="122" y="122"/>
                      </a:lnTo>
                      <a:lnTo>
                        <a:pt x="111" y="131"/>
                      </a:lnTo>
                      <a:lnTo>
                        <a:pt x="100" y="139"/>
                      </a:lnTo>
                      <a:lnTo>
                        <a:pt x="87" y="147"/>
                      </a:lnTo>
                      <a:lnTo>
                        <a:pt x="76" y="156"/>
                      </a:lnTo>
                      <a:close/>
                    </a:path>
                  </a:pathLst>
                </a:custGeom>
                <a:solidFill>
                  <a:srgbClr val="C477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338">
                  <a:extLst>
                    <a:ext uri="{FF2B5EF4-FFF2-40B4-BE49-F238E27FC236}">
                      <a16:creationId xmlns:a16="http://schemas.microsoft.com/office/drawing/2014/main" id="{FEBF2B24-E3E1-4003-8456-EE60E2A29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9" y="1482"/>
                  <a:ext cx="32" cy="36"/>
                </a:xfrm>
                <a:custGeom>
                  <a:avLst/>
                  <a:gdLst>
                    <a:gd name="T0" fmla="*/ 5 w 129"/>
                    <a:gd name="T1" fmla="*/ 9 h 146"/>
                    <a:gd name="T2" fmla="*/ 0 w 129"/>
                    <a:gd name="T3" fmla="*/ 1 h 146"/>
                    <a:gd name="T4" fmla="*/ 1 w 129"/>
                    <a:gd name="T5" fmla="*/ 1 h 146"/>
                    <a:gd name="T6" fmla="*/ 2 w 129"/>
                    <a:gd name="T7" fmla="*/ 1 h 146"/>
                    <a:gd name="T8" fmla="*/ 2 w 129"/>
                    <a:gd name="T9" fmla="*/ 0 h 146"/>
                    <a:gd name="T10" fmla="*/ 3 w 129"/>
                    <a:gd name="T11" fmla="*/ 0 h 146"/>
                    <a:gd name="T12" fmla="*/ 8 w 129"/>
                    <a:gd name="T13" fmla="*/ 7 h 146"/>
                    <a:gd name="T14" fmla="*/ 7 w 129"/>
                    <a:gd name="T15" fmla="*/ 8 h 146"/>
                    <a:gd name="T16" fmla="*/ 6 w 129"/>
                    <a:gd name="T17" fmla="*/ 8 h 146"/>
                    <a:gd name="T18" fmla="*/ 5 w 129"/>
                    <a:gd name="T19" fmla="*/ 8 h 146"/>
                    <a:gd name="T20" fmla="*/ 5 w 129"/>
                    <a:gd name="T21" fmla="*/ 9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46">
                      <a:moveTo>
                        <a:pt x="79" y="146"/>
                      </a:moveTo>
                      <a:lnTo>
                        <a:pt x="0" y="21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2" y="5"/>
                      </a:lnTo>
                      <a:lnTo>
                        <a:pt x="55" y="0"/>
                      </a:lnTo>
                      <a:lnTo>
                        <a:pt x="129" y="117"/>
                      </a:lnTo>
                      <a:lnTo>
                        <a:pt x="115" y="124"/>
                      </a:lnTo>
                      <a:lnTo>
                        <a:pt x="101" y="129"/>
                      </a:lnTo>
                      <a:lnTo>
                        <a:pt x="90" y="138"/>
                      </a:lnTo>
                      <a:lnTo>
                        <a:pt x="79" y="146"/>
                      </a:lnTo>
                      <a:close/>
                    </a:path>
                  </a:pathLst>
                </a:custGeom>
                <a:solidFill>
                  <a:srgbClr val="C477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339">
                  <a:extLst>
                    <a:ext uri="{FF2B5EF4-FFF2-40B4-BE49-F238E27FC236}">
                      <a16:creationId xmlns:a16="http://schemas.microsoft.com/office/drawing/2014/main" id="{2AF837FD-EC8F-4633-8113-795DFDC8E8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6" y="1479"/>
                  <a:ext cx="32" cy="35"/>
                </a:xfrm>
                <a:custGeom>
                  <a:avLst/>
                  <a:gdLst>
                    <a:gd name="T0" fmla="*/ 5 w 125"/>
                    <a:gd name="T1" fmla="*/ 9 h 141"/>
                    <a:gd name="T2" fmla="*/ 0 w 125"/>
                    <a:gd name="T3" fmla="*/ 1 h 141"/>
                    <a:gd name="T4" fmla="*/ 1 w 125"/>
                    <a:gd name="T5" fmla="*/ 1 h 141"/>
                    <a:gd name="T6" fmla="*/ 2 w 125"/>
                    <a:gd name="T7" fmla="*/ 0 h 141"/>
                    <a:gd name="T8" fmla="*/ 3 w 125"/>
                    <a:gd name="T9" fmla="*/ 0 h 141"/>
                    <a:gd name="T10" fmla="*/ 4 w 125"/>
                    <a:gd name="T11" fmla="*/ 0 h 141"/>
                    <a:gd name="T12" fmla="*/ 8 w 125"/>
                    <a:gd name="T13" fmla="*/ 7 h 141"/>
                    <a:gd name="T14" fmla="*/ 7 w 125"/>
                    <a:gd name="T15" fmla="*/ 8 h 141"/>
                    <a:gd name="T16" fmla="*/ 7 w 125"/>
                    <a:gd name="T17" fmla="*/ 8 h 141"/>
                    <a:gd name="T18" fmla="*/ 6 w 125"/>
                    <a:gd name="T19" fmla="*/ 8 h 141"/>
                    <a:gd name="T20" fmla="*/ 5 w 125"/>
                    <a:gd name="T21" fmla="*/ 9 h 1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1">
                      <a:moveTo>
                        <a:pt x="73" y="141"/>
                      </a:moveTo>
                      <a:lnTo>
                        <a:pt x="0" y="19"/>
                      </a:lnTo>
                      <a:lnTo>
                        <a:pt x="14" y="14"/>
                      </a:lnTo>
                      <a:lnTo>
                        <a:pt x="27" y="9"/>
                      </a:lnTo>
                      <a:lnTo>
                        <a:pt x="41" y="3"/>
                      </a:lnTo>
                      <a:lnTo>
                        <a:pt x="55" y="0"/>
                      </a:lnTo>
                      <a:lnTo>
                        <a:pt x="125" y="118"/>
                      </a:lnTo>
                      <a:lnTo>
                        <a:pt x="111" y="123"/>
                      </a:lnTo>
                      <a:lnTo>
                        <a:pt x="101" y="129"/>
                      </a:lnTo>
                      <a:lnTo>
                        <a:pt x="87" y="136"/>
                      </a:lnTo>
                      <a:lnTo>
                        <a:pt x="73" y="141"/>
                      </a:lnTo>
                      <a:close/>
                    </a:path>
                  </a:pathLst>
                </a:custGeom>
                <a:solidFill>
                  <a:srgbClr val="C67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340">
                  <a:extLst>
                    <a:ext uri="{FF2B5EF4-FFF2-40B4-BE49-F238E27FC236}">
                      <a16:creationId xmlns:a16="http://schemas.microsoft.com/office/drawing/2014/main" id="{B22B95A2-D852-400A-9E12-C2BF621A79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3" y="1476"/>
                  <a:ext cx="31" cy="35"/>
                </a:xfrm>
                <a:custGeom>
                  <a:avLst/>
                  <a:gdLst>
                    <a:gd name="T0" fmla="*/ 4 w 125"/>
                    <a:gd name="T1" fmla="*/ 9 h 140"/>
                    <a:gd name="T2" fmla="*/ 0 w 125"/>
                    <a:gd name="T3" fmla="*/ 2 h 140"/>
                    <a:gd name="T4" fmla="*/ 1 w 125"/>
                    <a:gd name="T5" fmla="*/ 1 h 140"/>
                    <a:gd name="T6" fmla="*/ 2 w 125"/>
                    <a:gd name="T7" fmla="*/ 1 h 140"/>
                    <a:gd name="T8" fmla="*/ 2 w 125"/>
                    <a:gd name="T9" fmla="*/ 1 h 140"/>
                    <a:gd name="T10" fmla="*/ 3 w 125"/>
                    <a:gd name="T11" fmla="*/ 0 h 140"/>
                    <a:gd name="T12" fmla="*/ 8 w 125"/>
                    <a:gd name="T13" fmla="*/ 7 h 140"/>
                    <a:gd name="T14" fmla="*/ 7 w 125"/>
                    <a:gd name="T15" fmla="*/ 8 h 140"/>
                    <a:gd name="T16" fmla="*/ 6 w 125"/>
                    <a:gd name="T17" fmla="*/ 8 h 140"/>
                    <a:gd name="T18" fmla="*/ 5 w 125"/>
                    <a:gd name="T19" fmla="*/ 9 h 140"/>
                    <a:gd name="T20" fmla="*/ 4 w 125"/>
                    <a:gd name="T21" fmla="*/ 9 h 1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0">
                      <a:moveTo>
                        <a:pt x="74" y="140"/>
                      </a:moveTo>
                      <a:lnTo>
                        <a:pt x="0" y="23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1" y="6"/>
                      </a:lnTo>
                      <a:lnTo>
                        <a:pt x="54" y="0"/>
                      </a:lnTo>
                      <a:lnTo>
                        <a:pt x="125" y="115"/>
                      </a:lnTo>
                      <a:lnTo>
                        <a:pt x="111" y="120"/>
                      </a:lnTo>
                      <a:lnTo>
                        <a:pt x="98" y="126"/>
                      </a:lnTo>
                      <a:lnTo>
                        <a:pt x="84" y="134"/>
                      </a:lnTo>
                      <a:lnTo>
                        <a:pt x="74" y="140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341">
                  <a:extLst>
                    <a:ext uri="{FF2B5EF4-FFF2-40B4-BE49-F238E27FC236}">
                      <a16:creationId xmlns:a16="http://schemas.microsoft.com/office/drawing/2014/main" id="{69AC8154-1111-4320-9F6F-51D4110398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0" y="1474"/>
                  <a:ext cx="31" cy="34"/>
                </a:xfrm>
                <a:custGeom>
                  <a:avLst/>
                  <a:gdLst>
                    <a:gd name="T0" fmla="*/ 4 w 125"/>
                    <a:gd name="T1" fmla="*/ 9 h 136"/>
                    <a:gd name="T2" fmla="*/ 0 w 125"/>
                    <a:gd name="T3" fmla="*/ 1 h 136"/>
                    <a:gd name="T4" fmla="*/ 1 w 125"/>
                    <a:gd name="T5" fmla="*/ 1 h 136"/>
                    <a:gd name="T6" fmla="*/ 1 w 125"/>
                    <a:gd name="T7" fmla="*/ 1 h 136"/>
                    <a:gd name="T8" fmla="*/ 2 w 125"/>
                    <a:gd name="T9" fmla="*/ 0 h 136"/>
                    <a:gd name="T10" fmla="*/ 3 w 125"/>
                    <a:gd name="T11" fmla="*/ 0 h 136"/>
                    <a:gd name="T12" fmla="*/ 8 w 125"/>
                    <a:gd name="T13" fmla="*/ 7 h 136"/>
                    <a:gd name="T14" fmla="*/ 7 w 125"/>
                    <a:gd name="T15" fmla="*/ 8 h 136"/>
                    <a:gd name="T16" fmla="*/ 6 w 125"/>
                    <a:gd name="T17" fmla="*/ 8 h 136"/>
                    <a:gd name="T18" fmla="*/ 5 w 125"/>
                    <a:gd name="T19" fmla="*/ 8 h 136"/>
                    <a:gd name="T20" fmla="*/ 4 w 125"/>
                    <a:gd name="T21" fmla="*/ 9 h 1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36">
                      <a:moveTo>
                        <a:pt x="70" y="136"/>
                      </a:moveTo>
                      <a:lnTo>
                        <a:pt x="0" y="18"/>
                      </a:lnTo>
                      <a:lnTo>
                        <a:pt x="13" y="13"/>
                      </a:lnTo>
                      <a:lnTo>
                        <a:pt x="26" y="7"/>
                      </a:lnTo>
                      <a:lnTo>
                        <a:pt x="40" y="5"/>
                      </a:lnTo>
                      <a:lnTo>
                        <a:pt x="53" y="0"/>
                      </a:lnTo>
                      <a:lnTo>
                        <a:pt x="125" y="113"/>
                      </a:lnTo>
                      <a:lnTo>
                        <a:pt x="108" y="119"/>
                      </a:lnTo>
                      <a:lnTo>
                        <a:pt x="95" y="124"/>
                      </a:lnTo>
                      <a:lnTo>
                        <a:pt x="81" y="130"/>
                      </a:lnTo>
                      <a:lnTo>
                        <a:pt x="70" y="136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342">
                  <a:extLst>
                    <a:ext uri="{FF2B5EF4-FFF2-40B4-BE49-F238E27FC236}">
                      <a16:creationId xmlns:a16="http://schemas.microsoft.com/office/drawing/2014/main" id="{D5D16960-AE5E-4709-9B5E-31917341D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7" y="1472"/>
                  <a:ext cx="30" cy="33"/>
                </a:xfrm>
                <a:custGeom>
                  <a:avLst/>
                  <a:gdLst>
                    <a:gd name="T0" fmla="*/ 4 w 122"/>
                    <a:gd name="T1" fmla="*/ 8 h 131"/>
                    <a:gd name="T2" fmla="*/ 0 w 122"/>
                    <a:gd name="T3" fmla="*/ 1 h 131"/>
                    <a:gd name="T4" fmla="*/ 1 w 122"/>
                    <a:gd name="T5" fmla="*/ 1 h 131"/>
                    <a:gd name="T6" fmla="*/ 2 w 122"/>
                    <a:gd name="T7" fmla="*/ 1 h 131"/>
                    <a:gd name="T8" fmla="*/ 3 w 122"/>
                    <a:gd name="T9" fmla="*/ 1 h 131"/>
                    <a:gd name="T10" fmla="*/ 3 w 122"/>
                    <a:gd name="T11" fmla="*/ 0 h 131"/>
                    <a:gd name="T12" fmla="*/ 7 w 122"/>
                    <a:gd name="T13" fmla="*/ 7 h 131"/>
                    <a:gd name="T14" fmla="*/ 7 w 122"/>
                    <a:gd name="T15" fmla="*/ 7 h 131"/>
                    <a:gd name="T16" fmla="*/ 6 w 122"/>
                    <a:gd name="T17" fmla="*/ 8 h 131"/>
                    <a:gd name="T18" fmla="*/ 5 w 122"/>
                    <a:gd name="T19" fmla="*/ 8 h 131"/>
                    <a:gd name="T20" fmla="*/ 4 w 122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31">
                      <a:moveTo>
                        <a:pt x="71" y="131"/>
                      </a:moveTo>
                      <a:lnTo>
                        <a:pt x="0" y="16"/>
                      </a:lnTo>
                      <a:lnTo>
                        <a:pt x="14" y="14"/>
                      </a:lnTo>
                      <a:lnTo>
                        <a:pt x="30" y="9"/>
                      </a:lnTo>
                      <a:lnTo>
                        <a:pt x="44" y="6"/>
                      </a:lnTo>
                      <a:lnTo>
                        <a:pt x="57" y="0"/>
                      </a:lnTo>
                      <a:lnTo>
                        <a:pt x="122" y="115"/>
                      </a:lnTo>
                      <a:lnTo>
                        <a:pt x="110" y="117"/>
                      </a:lnTo>
                      <a:lnTo>
                        <a:pt x="96" y="120"/>
                      </a:lnTo>
                      <a:lnTo>
                        <a:pt x="82" y="126"/>
                      </a:lnTo>
                      <a:lnTo>
                        <a:pt x="71" y="131"/>
                      </a:lnTo>
                      <a:close/>
                    </a:path>
                  </a:pathLst>
                </a:custGeom>
                <a:solidFill>
                  <a:srgbClr val="CC84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343">
                  <a:extLst>
                    <a:ext uri="{FF2B5EF4-FFF2-40B4-BE49-F238E27FC236}">
                      <a16:creationId xmlns:a16="http://schemas.microsoft.com/office/drawing/2014/main" id="{02817D0E-CD9D-4EF1-A217-E01493011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3" y="1471"/>
                  <a:ext cx="31" cy="32"/>
                </a:xfrm>
                <a:custGeom>
                  <a:avLst/>
                  <a:gdLst>
                    <a:gd name="T0" fmla="*/ 5 w 123"/>
                    <a:gd name="T1" fmla="*/ 8 h 125"/>
                    <a:gd name="T2" fmla="*/ 0 w 123"/>
                    <a:gd name="T3" fmla="*/ 1 h 125"/>
                    <a:gd name="T4" fmla="*/ 1 w 123"/>
                    <a:gd name="T5" fmla="*/ 1 h 125"/>
                    <a:gd name="T6" fmla="*/ 2 w 123"/>
                    <a:gd name="T7" fmla="*/ 1 h 125"/>
                    <a:gd name="T8" fmla="*/ 3 w 123"/>
                    <a:gd name="T9" fmla="*/ 0 h 125"/>
                    <a:gd name="T10" fmla="*/ 4 w 123"/>
                    <a:gd name="T11" fmla="*/ 0 h 125"/>
                    <a:gd name="T12" fmla="*/ 8 w 123"/>
                    <a:gd name="T13" fmla="*/ 7 h 125"/>
                    <a:gd name="T14" fmla="*/ 7 w 123"/>
                    <a:gd name="T15" fmla="*/ 7 h 125"/>
                    <a:gd name="T16" fmla="*/ 6 w 123"/>
                    <a:gd name="T17" fmla="*/ 7 h 125"/>
                    <a:gd name="T18" fmla="*/ 5 w 123"/>
                    <a:gd name="T19" fmla="*/ 8 h 125"/>
                    <a:gd name="T20" fmla="*/ 5 w 123"/>
                    <a:gd name="T21" fmla="*/ 8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25">
                      <a:moveTo>
                        <a:pt x="72" y="125"/>
                      </a:moveTo>
                      <a:lnTo>
                        <a:pt x="0" y="12"/>
                      </a:lnTo>
                      <a:lnTo>
                        <a:pt x="17" y="9"/>
                      </a:lnTo>
                      <a:lnTo>
                        <a:pt x="33" y="7"/>
                      </a:lnTo>
                      <a:lnTo>
                        <a:pt x="47" y="3"/>
                      </a:lnTo>
                      <a:lnTo>
                        <a:pt x="63" y="0"/>
                      </a:lnTo>
                      <a:lnTo>
                        <a:pt x="123" y="109"/>
                      </a:lnTo>
                      <a:lnTo>
                        <a:pt x="109" y="113"/>
                      </a:lnTo>
                      <a:lnTo>
                        <a:pt x="95" y="115"/>
                      </a:lnTo>
                      <a:lnTo>
                        <a:pt x="83" y="120"/>
                      </a:lnTo>
                      <a:lnTo>
                        <a:pt x="72" y="125"/>
                      </a:lnTo>
                      <a:close/>
                    </a:path>
                  </a:pathLst>
                </a:custGeom>
                <a:solidFill>
                  <a:srgbClr val="CC84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344">
                  <a:extLst>
                    <a:ext uri="{FF2B5EF4-FFF2-40B4-BE49-F238E27FC236}">
                      <a16:creationId xmlns:a16="http://schemas.microsoft.com/office/drawing/2014/main" id="{5B7723CF-486B-4754-B171-4C95B4B93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1" y="1470"/>
                  <a:ext cx="31" cy="31"/>
                </a:xfrm>
                <a:custGeom>
                  <a:avLst/>
                  <a:gdLst>
                    <a:gd name="T0" fmla="*/ 4 w 125"/>
                    <a:gd name="T1" fmla="*/ 8 h 123"/>
                    <a:gd name="T2" fmla="*/ 0 w 125"/>
                    <a:gd name="T3" fmla="*/ 1 h 123"/>
                    <a:gd name="T4" fmla="*/ 1 w 125"/>
                    <a:gd name="T5" fmla="*/ 0 h 123"/>
                    <a:gd name="T6" fmla="*/ 2 w 125"/>
                    <a:gd name="T7" fmla="*/ 0 h 123"/>
                    <a:gd name="T8" fmla="*/ 3 w 125"/>
                    <a:gd name="T9" fmla="*/ 0 h 123"/>
                    <a:gd name="T10" fmla="*/ 4 w 125"/>
                    <a:gd name="T11" fmla="*/ 0 h 123"/>
                    <a:gd name="T12" fmla="*/ 8 w 125"/>
                    <a:gd name="T13" fmla="*/ 7 h 123"/>
                    <a:gd name="T14" fmla="*/ 7 w 125"/>
                    <a:gd name="T15" fmla="*/ 7 h 123"/>
                    <a:gd name="T16" fmla="*/ 6 w 125"/>
                    <a:gd name="T17" fmla="*/ 7 h 123"/>
                    <a:gd name="T18" fmla="*/ 5 w 125"/>
                    <a:gd name="T19" fmla="*/ 8 h 123"/>
                    <a:gd name="T20" fmla="*/ 4 w 125"/>
                    <a:gd name="T21" fmla="*/ 8 h 1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23">
                      <a:moveTo>
                        <a:pt x="65" y="123"/>
                      </a:moveTo>
                      <a:lnTo>
                        <a:pt x="0" y="8"/>
                      </a:lnTo>
                      <a:lnTo>
                        <a:pt x="17" y="5"/>
                      </a:lnTo>
                      <a:lnTo>
                        <a:pt x="33" y="3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125" y="106"/>
                      </a:lnTo>
                      <a:lnTo>
                        <a:pt x="112" y="109"/>
                      </a:lnTo>
                      <a:lnTo>
                        <a:pt x="95" y="112"/>
                      </a:lnTo>
                      <a:lnTo>
                        <a:pt x="82" y="118"/>
                      </a:lnTo>
                      <a:lnTo>
                        <a:pt x="65" y="123"/>
                      </a:lnTo>
                      <a:close/>
                    </a:path>
                  </a:pathLst>
                </a:custGeom>
                <a:solidFill>
                  <a:srgbClr val="CC8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345">
                  <a:extLst>
                    <a:ext uri="{FF2B5EF4-FFF2-40B4-BE49-F238E27FC236}">
                      <a16:creationId xmlns:a16="http://schemas.microsoft.com/office/drawing/2014/main" id="{1800A2BA-B6E0-4DAF-BB07-EBB9E2E05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9" y="1469"/>
                  <a:ext cx="31" cy="30"/>
                </a:xfrm>
                <a:custGeom>
                  <a:avLst/>
                  <a:gdLst>
                    <a:gd name="T0" fmla="*/ 4 w 122"/>
                    <a:gd name="T1" fmla="*/ 8 h 116"/>
                    <a:gd name="T2" fmla="*/ 0 w 122"/>
                    <a:gd name="T3" fmla="*/ 1 h 116"/>
                    <a:gd name="T4" fmla="*/ 1 w 122"/>
                    <a:gd name="T5" fmla="*/ 0 h 116"/>
                    <a:gd name="T6" fmla="*/ 2 w 122"/>
                    <a:gd name="T7" fmla="*/ 0 h 116"/>
                    <a:gd name="T8" fmla="*/ 3 w 122"/>
                    <a:gd name="T9" fmla="*/ 0 h 116"/>
                    <a:gd name="T10" fmla="*/ 4 w 122"/>
                    <a:gd name="T11" fmla="*/ 0 h 116"/>
                    <a:gd name="T12" fmla="*/ 8 w 122"/>
                    <a:gd name="T13" fmla="*/ 7 h 116"/>
                    <a:gd name="T14" fmla="*/ 7 w 122"/>
                    <a:gd name="T15" fmla="*/ 7 h 116"/>
                    <a:gd name="T16" fmla="*/ 6 w 122"/>
                    <a:gd name="T17" fmla="*/ 7 h 116"/>
                    <a:gd name="T18" fmla="*/ 5 w 122"/>
                    <a:gd name="T19" fmla="*/ 8 h 116"/>
                    <a:gd name="T20" fmla="*/ 4 w 122"/>
                    <a:gd name="T21" fmla="*/ 8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6">
                      <a:moveTo>
                        <a:pt x="60" y="116"/>
                      </a:moveTo>
                      <a:lnTo>
                        <a:pt x="0" y="7"/>
                      </a:lnTo>
                      <a:lnTo>
                        <a:pt x="14" y="5"/>
                      </a:lnTo>
                      <a:lnTo>
                        <a:pt x="30" y="2"/>
                      </a:lnTo>
                      <a:lnTo>
                        <a:pt x="44" y="2"/>
                      </a:lnTo>
                      <a:lnTo>
                        <a:pt x="57" y="0"/>
                      </a:lnTo>
                      <a:lnTo>
                        <a:pt x="122" y="102"/>
                      </a:lnTo>
                      <a:lnTo>
                        <a:pt x="109" y="102"/>
                      </a:lnTo>
                      <a:lnTo>
                        <a:pt x="92" y="106"/>
                      </a:lnTo>
                      <a:lnTo>
                        <a:pt x="76" y="111"/>
                      </a:lnTo>
                      <a:lnTo>
                        <a:pt x="60" y="116"/>
                      </a:lnTo>
                      <a:close/>
                    </a:path>
                  </a:pathLst>
                </a:custGeom>
                <a:solidFill>
                  <a:srgbClr val="D18C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346">
                  <a:extLst>
                    <a:ext uri="{FF2B5EF4-FFF2-40B4-BE49-F238E27FC236}">
                      <a16:creationId xmlns:a16="http://schemas.microsoft.com/office/drawing/2014/main" id="{AFDCF8AE-D015-4515-B71B-F9176023E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7" y="1468"/>
                  <a:ext cx="30" cy="28"/>
                </a:xfrm>
                <a:custGeom>
                  <a:avLst/>
                  <a:gdLst>
                    <a:gd name="T0" fmla="*/ 4 w 122"/>
                    <a:gd name="T1" fmla="*/ 7 h 114"/>
                    <a:gd name="T2" fmla="*/ 0 w 122"/>
                    <a:gd name="T3" fmla="*/ 0 h 114"/>
                    <a:gd name="T4" fmla="*/ 1 w 122"/>
                    <a:gd name="T5" fmla="*/ 0 h 114"/>
                    <a:gd name="T6" fmla="*/ 2 w 122"/>
                    <a:gd name="T7" fmla="*/ 0 h 114"/>
                    <a:gd name="T8" fmla="*/ 3 w 122"/>
                    <a:gd name="T9" fmla="*/ 0 h 114"/>
                    <a:gd name="T10" fmla="*/ 4 w 122"/>
                    <a:gd name="T11" fmla="*/ 0 h 114"/>
                    <a:gd name="T12" fmla="*/ 7 w 122"/>
                    <a:gd name="T13" fmla="*/ 6 h 114"/>
                    <a:gd name="T14" fmla="*/ 6 w 122"/>
                    <a:gd name="T15" fmla="*/ 7 h 114"/>
                    <a:gd name="T16" fmla="*/ 6 w 122"/>
                    <a:gd name="T17" fmla="*/ 7 h 114"/>
                    <a:gd name="T18" fmla="*/ 5 w 122"/>
                    <a:gd name="T19" fmla="*/ 7 h 114"/>
                    <a:gd name="T20" fmla="*/ 4 w 122"/>
                    <a:gd name="T21" fmla="*/ 7 h 1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4">
                      <a:moveTo>
                        <a:pt x="62" y="114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2"/>
                      </a:lnTo>
                      <a:lnTo>
                        <a:pt x="46" y="0"/>
                      </a:lnTo>
                      <a:lnTo>
                        <a:pt x="62" y="0"/>
                      </a:lnTo>
                      <a:lnTo>
                        <a:pt x="122" y="106"/>
                      </a:lnTo>
                      <a:lnTo>
                        <a:pt x="106" y="108"/>
                      </a:lnTo>
                      <a:lnTo>
                        <a:pt x="92" y="108"/>
                      </a:lnTo>
                      <a:lnTo>
                        <a:pt x="76" y="112"/>
                      </a:lnTo>
                      <a:lnTo>
                        <a:pt x="62" y="114"/>
                      </a:lnTo>
                      <a:close/>
                    </a:path>
                  </a:pathLst>
                </a:custGeom>
                <a:solidFill>
                  <a:srgbClr val="D18E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347">
                  <a:extLst>
                    <a:ext uri="{FF2B5EF4-FFF2-40B4-BE49-F238E27FC236}">
                      <a16:creationId xmlns:a16="http://schemas.microsoft.com/office/drawing/2014/main" id="{B51C7D73-0857-49BF-98B7-450D18E43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3" y="1468"/>
                  <a:ext cx="32" cy="27"/>
                </a:xfrm>
                <a:custGeom>
                  <a:avLst/>
                  <a:gdLst>
                    <a:gd name="T0" fmla="*/ 4 w 128"/>
                    <a:gd name="T1" fmla="*/ 7 h 108"/>
                    <a:gd name="T2" fmla="*/ 0 w 128"/>
                    <a:gd name="T3" fmla="*/ 1 h 108"/>
                    <a:gd name="T4" fmla="*/ 1 w 128"/>
                    <a:gd name="T5" fmla="*/ 0 h 108"/>
                    <a:gd name="T6" fmla="*/ 2 w 128"/>
                    <a:gd name="T7" fmla="*/ 0 h 108"/>
                    <a:gd name="T8" fmla="*/ 3 w 128"/>
                    <a:gd name="T9" fmla="*/ 0 h 108"/>
                    <a:gd name="T10" fmla="*/ 4 w 128"/>
                    <a:gd name="T11" fmla="*/ 0 h 108"/>
                    <a:gd name="T12" fmla="*/ 8 w 128"/>
                    <a:gd name="T13" fmla="*/ 7 h 108"/>
                    <a:gd name="T14" fmla="*/ 7 w 128"/>
                    <a:gd name="T15" fmla="*/ 7 h 108"/>
                    <a:gd name="T16" fmla="*/ 6 w 128"/>
                    <a:gd name="T17" fmla="*/ 7 h 108"/>
                    <a:gd name="T18" fmla="*/ 5 w 128"/>
                    <a:gd name="T19" fmla="*/ 7 h 108"/>
                    <a:gd name="T20" fmla="*/ 4 w 128"/>
                    <a:gd name="T21" fmla="*/ 7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108">
                      <a:moveTo>
                        <a:pt x="65" y="108"/>
                      </a:moveTo>
                      <a:lnTo>
                        <a:pt x="0" y="6"/>
                      </a:lnTo>
                      <a:lnTo>
                        <a:pt x="19" y="2"/>
                      </a:lnTo>
                      <a:lnTo>
                        <a:pt x="35" y="0"/>
                      </a:lnTo>
                      <a:lnTo>
                        <a:pt x="52" y="0"/>
                      </a:lnTo>
                      <a:lnTo>
                        <a:pt x="65" y="0"/>
                      </a:lnTo>
                      <a:lnTo>
                        <a:pt x="128" y="106"/>
                      </a:lnTo>
                      <a:lnTo>
                        <a:pt x="111" y="106"/>
                      </a:lnTo>
                      <a:lnTo>
                        <a:pt x="98" y="106"/>
                      </a:lnTo>
                      <a:lnTo>
                        <a:pt x="81" y="106"/>
                      </a:lnTo>
                      <a:lnTo>
                        <a:pt x="65" y="108"/>
                      </a:lnTo>
                      <a:close/>
                    </a:path>
                  </a:pathLst>
                </a:custGeom>
                <a:solidFill>
                  <a:srgbClr val="D1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348">
                  <a:extLst>
                    <a:ext uri="{FF2B5EF4-FFF2-40B4-BE49-F238E27FC236}">
                      <a16:creationId xmlns:a16="http://schemas.microsoft.com/office/drawing/2014/main" id="{22878E1A-EB74-4BBF-A67F-ACEE2D5A19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2" y="1467"/>
                  <a:ext cx="31" cy="28"/>
                </a:xfrm>
                <a:custGeom>
                  <a:avLst/>
                  <a:gdLst>
                    <a:gd name="T0" fmla="*/ 4 w 123"/>
                    <a:gd name="T1" fmla="*/ 7 h 109"/>
                    <a:gd name="T2" fmla="*/ 0 w 123"/>
                    <a:gd name="T3" fmla="*/ 0 h 109"/>
                    <a:gd name="T4" fmla="*/ 1 w 123"/>
                    <a:gd name="T5" fmla="*/ 0 h 109"/>
                    <a:gd name="T6" fmla="*/ 2 w 123"/>
                    <a:gd name="T7" fmla="*/ 0 h 109"/>
                    <a:gd name="T8" fmla="*/ 3 w 123"/>
                    <a:gd name="T9" fmla="*/ 0 h 109"/>
                    <a:gd name="T10" fmla="*/ 4 w 123"/>
                    <a:gd name="T11" fmla="*/ 0 h 109"/>
                    <a:gd name="T12" fmla="*/ 8 w 123"/>
                    <a:gd name="T13" fmla="*/ 7 h 109"/>
                    <a:gd name="T14" fmla="*/ 7 w 123"/>
                    <a:gd name="T15" fmla="*/ 7 h 109"/>
                    <a:gd name="T16" fmla="*/ 6 w 123"/>
                    <a:gd name="T17" fmla="*/ 7 h 109"/>
                    <a:gd name="T18" fmla="*/ 5 w 123"/>
                    <a:gd name="T19" fmla="*/ 7 h 109"/>
                    <a:gd name="T20" fmla="*/ 4 w 123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09">
                      <a:moveTo>
                        <a:pt x="60" y="109"/>
                      </a:moveTo>
                      <a:lnTo>
                        <a:pt x="0" y="3"/>
                      </a:lnTo>
                      <a:lnTo>
                        <a:pt x="14" y="3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60" y="0"/>
                      </a:lnTo>
                      <a:lnTo>
                        <a:pt x="123" y="109"/>
                      </a:lnTo>
                      <a:lnTo>
                        <a:pt x="109" y="106"/>
                      </a:lnTo>
                      <a:lnTo>
                        <a:pt x="93" y="106"/>
                      </a:lnTo>
                      <a:lnTo>
                        <a:pt x="76" y="109"/>
                      </a:lnTo>
                      <a:lnTo>
                        <a:pt x="60" y="109"/>
                      </a:lnTo>
                      <a:close/>
                    </a:path>
                  </a:pathLst>
                </a:custGeom>
                <a:solidFill>
                  <a:srgbClr val="D39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349">
                  <a:extLst>
                    <a:ext uri="{FF2B5EF4-FFF2-40B4-BE49-F238E27FC236}">
                      <a16:creationId xmlns:a16="http://schemas.microsoft.com/office/drawing/2014/main" id="{7F1FCBC1-FFC4-44B2-ABB8-EC1D1EB24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" y="1467"/>
                  <a:ext cx="32" cy="28"/>
                </a:xfrm>
                <a:custGeom>
                  <a:avLst/>
                  <a:gdLst>
                    <a:gd name="T0" fmla="*/ 4 w 129"/>
                    <a:gd name="T1" fmla="*/ 7 h 109"/>
                    <a:gd name="T2" fmla="*/ 0 w 129"/>
                    <a:gd name="T3" fmla="*/ 0 h 109"/>
                    <a:gd name="T4" fmla="*/ 1 w 129"/>
                    <a:gd name="T5" fmla="*/ 0 h 109"/>
                    <a:gd name="T6" fmla="*/ 2 w 129"/>
                    <a:gd name="T7" fmla="*/ 0 h 109"/>
                    <a:gd name="T8" fmla="*/ 3 w 129"/>
                    <a:gd name="T9" fmla="*/ 0 h 109"/>
                    <a:gd name="T10" fmla="*/ 4 w 129"/>
                    <a:gd name="T11" fmla="*/ 0 h 109"/>
                    <a:gd name="T12" fmla="*/ 8 w 129"/>
                    <a:gd name="T13" fmla="*/ 7 h 109"/>
                    <a:gd name="T14" fmla="*/ 7 w 129"/>
                    <a:gd name="T15" fmla="*/ 7 h 109"/>
                    <a:gd name="T16" fmla="*/ 6 w 129"/>
                    <a:gd name="T17" fmla="*/ 7 h 109"/>
                    <a:gd name="T18" fmla="*/ 5 w 129"/>
                    <a:gd name="T19" fmla="*/ 7 h 109"/>
                    <a:gd name="T20" fmla="*/ 4 w 129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09">
                      <a:moveTo>
                        <a:pt x="63" y="109"/>
                      </a:moveTo>
                      <a:lnTo>
                        <a:pt x="0" y="3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46" y="0"/>
                      </a:lnTo>
                      <a:lnTo>
                        <a:pt x="63" y="0"/>
                      </a:lnTo>
                      <a:lnTo>
                        <a:pt x="129" y="109"/>
                      </a:lnTo>
                      <a:lnTo>
                        <a:pt x="111" y="109"/>
                      </a:lnTo>
                      <a:lnTo>
                        <a:pt x="95" y="106"/>
                      </a:lnTo>
                      <a:lnTo>
                        <a:pt x="79" y="106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396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350">
                  <a:extLst>
                    <a:ext uri="{FF2B5EF4-FFF2-40B4-BE49-F238E27FC236}">
                      <a16:creationId xmlns:a16="http://schemas.microsoft.com/office/drawing/2014/main" id="{9E625825-28D6-462F-A7DF-2C2E48EE54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7" y="1467"/>
                  <a:ext cx="34" cy="28"/>
                </a:xfrm>
                <a:custGeom>
                  <a:avLst/>
                  <a:gdLst>
                    <a:gd name="T0" fmla="*/ 4 w 136"/>
                    <a:gd name="T1" fmla="*/ 7 h 111"/>
                    <a:gd name="T2" fmla="*/ 0 w 136"/>
                    <a:gd name="T3" fmla="*/ 0 h 111"/>
                    <a:gd name="T4" fmla="*/ 1 w 136"/>
                    <a:gd name="T5" fmla="*/ 0 h 111"/>
                    <a:gd name="T6" fmla="*/ 2 w 136"/>
                    <a:gd name="T7" fmla="*/ 0 h 111"/>
                    <a:gd name="T8" fmla="*/ 4 w 136"/>
                    <a:gd name="T9" fmla="*/ 0 h 111"/>
                    <a:gd name="T10" fmla="*/ 5 w 136"/>
                    <a:gd name="T11" fmla="*/ 0 h 111"/>
                    <a:gd name="T12" fmla="*/ 9 w 136"/>
                    <a:gd name="T13" fmla="*/ 7 h 111"/>
                    <a:gd name="T14" fmla="*/ 8 w 136"/>
                    <a:gd name="T15" fmla="*/ 7 h 111"/>
                    <a:gd name="T16" fmla="*/ 6 w 136"/>
                    <a:gd name="T17" fmla="*/ 7 h 111"/>
                    <a:gd name="T18" fmla="*/ 5 w 136"/>
                    <a:gd name="T19" fmla="*/ 7 h 111"/>
                    <a:gd name="T20" fmla="*/ 4 w 136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6" h="111">
                      <a:moveTo>
                        <a:pt x="63" y="109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5" y="0"/>
                      </a:lnTo>
                      <a:lnTo>
                        <a:pt x="55" y="0"/>
                      </a:lnTo>
                      <a:lnTo>
                        <a:pt x="71" y="0"/>
                      </a:lnTo>
                      <a:lnTo>
                        <a:pt x="136" y="111"/>
                      </a:lnTo>
                      <a:lnTo>
                        <a:pt x="120" y="111"/>
                      </a:lnTo>
                      <a:lnTo>
                        <a:pt x="101" y="109"/>
                      </a:lnTo>
                      <a:lnTo>
                        <a:pt x="81" y="109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89B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351">
                  <a:extLst>
                    <a:ext uri="{FF2B5EF4-FFF2-40B4-BE49-F238E27FC236}">
                      <a16:creationId xmlns:a16="http://schemas.microsoft.com/office/drawing/2014/main" id="{F7760566-C9F0-4AAC-AB51-795C7E827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1467"/>
                  <a:ext cx="35" cy="29"/>
                </a:xfrm>
                <a:custGeom>
                  <a:avLst/>
                  <a:gdLst>
                    <a:gd name="T0" fmla="*/ 4 w 138"/>
                    <a:gd name="T1" fmla="*/ 7 h 117"/>
                    <a:gd name="T2" fmla="*/ 0 w 138"/>
                    <a:gd name="T3" fmla="*/ 0 h 117"/>
                    <a:gd name="T4" fmla="*/ 1 w 138"/>
                    <a:gd name="T5" fmla="*/ 0 h 117"/>
                    <a:gd name="T6" fmla="*/ 2 w 138"/>
                    <a:gd name="T7" fmla="*/ 0 h 117"/>
                    <a:gd name="T8" fmla="*/ 3 w 138"/>
                    <a:gd name="T9" fmla="*/ 0 h 117"/>
                    <a:gd name="T10" fmla="*/ 4 w 138"/>
                    <a:gd name="T11" fmla="*/ 0 h 117"/>
                    <a:gd name="T12" fmla="*/ 9 w 138"/>
                    <a:gd name="T13" fmla="*/ 7 h 117"/>
                    <a:gd name="T14" fmla="*/ 8 w 138"/>
                    <a:gd name="T15" fmla="*/ 7 h 117"/>
                    <a:gd name="T16" fmla="*/ 7 w 138"/>
                    <a:gd name="T17" fmla="*/ 7 h 117"/>
                    <a:gd name="T18" fmla="*/ 5 w 138"/>
                    <a:gd name="T19" fmla="*/ 7 h 117"/>
                    <a:gd name="T20" fmla="*/ 4 w 138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117">
                      <a:moveTo>
                        <a:pt x="66" y="109"/>
                      </a:move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2" y="3"/>
                      </a:lnTo>
                      <a:lnTo>
                        <a:pt x="68" y="3"/>
                      </a:lnTo>
                      <a:lnTo>
                        <a:pt x="138" y="117"/>
                      </a:lnTo>
                      <a:lnTo>
                        <a:pt x="119" y="115"/>
                      </a:lnTo>
                      <a:lnTo>
                        <a:pt x="103" y="111"/>
                      </a:lnTo>
                      <a:lnTo>
                        <a:pt x="84" y="111"/>
                      </a:lnTo>
                      <a:lnTo>
                        <a:pt x="66" y="109"/>
                      </a:lnTo>
                      <a:close/>
                    </a:path>
                  </a:pathLst>
                </a:custGeom>
                <a:solidFill>
                  <a:srgbClr val="D8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352">
                  <a:extLst>
                    <a:ext uri="{FF2B5EF4-FFF2-40B4-BE49-F238E27FC236}">
                      <a16:creationId xmlns:a16="http://schemas.microsoft.com/office/drawing/2014/main" id="{CA3B059E-56E5-46B8-AD0F-E464B202B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5" y="1467"/>
                  <a:ext cx="34" cy="32"/>
                </a:xfrm>
                <a:custGeom>
                  <a:avLst/>
                  <a:gdLst>
                    <a:gd name="T0" fmla="*/ 4 w 139"/>
                    <a:gd name="T1" fmla="*/ 7 h 129"/>
                    <a:gd name="T2" fmla="*/ 0 w 139"/>
                    <a:gd name="T3" fmla="*/ 0 h 129"/>
                    <a:gd name="T4" fmla="*/ 1 w 139"/>
                    <a:gd name="T5" fmla="*/ 0 h 129"/>
                    <a:gd name="T6" fmla="*/ 2 w 139"/>
                    <a:gd name="T7" fmla="*/ 0 h 129"/>
                    <a:gd name="T8" fmla="*/ 3 w 139"/>
                    <a:gd name="T9" fmla="*/ 0 h 129"/>
                    <a:gd name="T10" fmla="*/ 4 w 139"/>
                    <a:gd name="T11" fmla="*/ 0 h 129"/>
                    <a:gd name="T12" fmla="*/ 8 w 139"/>
                    <a:gd name="T13" fmla="*/ 8 h 129"/>
                    <a:gd name="T14" fmla="*/ 7 w 139"/>
                    <a:gd name="T15" fmla="*/ 8 h 129"/>
                    <a:gd name="T16" fmla="*/ 6 w 139"/>
                    <a:gd name="T17" fmla="*/ 7 h 129"/>
                    <a:gd name="T18" fmla="*/ 5 w 139"/>
                    <a:gd name="T19" fmla="*/ 7 h 129"/>
                    <a:gd name="T20" fmla="*/ 4 w 139"/>
                    <a:gd name="T21" fmla="*/ 7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129">
                      <a:moveTo>
                        <a:pt x="65" y="111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3" y="3"/>
                      </a:lnTo>
                      <a:lnTo>
                        <a:pt x="49" y="3"/>
                      </a:lnTo>
                      <a:lnTo>
                        <a:pt x="65" y="3"/>
                      </a:lnTo>
                      <a:lnTo>
                        <a:pt x="139" y="129"/>
                      </a:lnTo>
                      <a:lnTo>
                        <a:pt x="122" y="123"/>
                      </a:lnTo>
                      <a:lnTo>
                        <a:pt x="103" y="120"/>
                      </a:lnTo>
                      <a:lnTo>
                        <a:pt x="84" y="115"/>
                      </a:lnTo>
                      <a:lnTo>
                        <a:pt x="65" y="111"/>
                      </a:lnTo>
                      <a:close/>
                    </a:path>
                  </a:pathLst>
                </a:custGeom>
                <a:solidFill>
                  <a:srgbClr val="D8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353">
                  <a:extLst>
                    <a:ext uri="{FF2B5EF4-FFF2-40B4-BE49-F238E27FC236}">
                      <a16:creationId xmlns:a16="http://schemas.microsoft.com/office/drawing/2014/main" id="{FC81BBB3-66E8-45D7-B947-4BE83455D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1468"/>
                  <a:ext cx="38" cy="35"/>
                </a:xfrm>
                <a:custGeom>
                  <a:avLst/>
                  <a:gdLst>
                    <a:gd name="T0" fmla="*/ 5 w 152"/>
                    <a:gd name="T1" fmla="*/ 7 h 138"/>
                    <a:gd name="T2" fmla="*/ 0 w 152"/>
                    <a:gd name="T3" fmla="*/ 0 h 138"/>
                    <a:gd name="T4" fmla="*/ 1 w 152"/>
                    <a:gd name="T5" fmla="*/ 0 h 138"/>
                    <a:gd name="T6" fmla="*/ 3 w 152"/>
                    <a:gd name="T7" fmla="*/ 0 h 138"/>
                    <a:gd name="T8" fmla="*/ 4 w 152"/>
                    <a:gd name="T9" fmla="*/ 1 h 138"/>
                    <a:gd name="T10" fmla="*/ 5 w 152"/>
                    <a:gd name="T11" fmla="*/ 1 h 138"/>
                    <a:gd name="T12" fmla="*/ 10 w 152"/>
                    <a:gd name="T13" fmla="*/ 9 h 138"/>
                    <a:gd name="T14" fmla="*/ 9 w 152"/>
                    <a:gd name="T15" fmla="*/ 9 h 138"/>
                    <a:gd name="T16" fmla="*/ 8 w 152"/>
                    <a:gd name="T17" fmla="*/ 9 h 138"/>
                    <a:gd name="T18" fmla="*/ 8 w 152"/>
                    <a:gd name="T19" fmla="*/ 8 h 138"/>
                    <a:gd name="T20" fmla="*/ 7 w 152"/>
                    <a:gd name="T21" fmla="*/ 8 h 138"/>
                    <a:gd name="T22" fmla="*/ 6 w 152"/>
                    <a:gd name="T23" fmla="*/ 8 h 138"/>
                    <a:gd name="T24" fmla="*/ 6 w 152"/>
                    <a:gd name="T25" fmla="*/ 8 h 138"/>
                    <a:gd name="T26" fmla="*/ 5 w 152"/>
                    <a:gd name="T27" fmla="*/ 8 h 138"/>
                    <a:gd name="T28" fmla="*/ 5 w 152"/>
                    <a:gd name="T29" fmla="*/ 7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2" h="138">
                      <a:moveTo>
                        <a:pt x="70" y="114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8" y="2"/>
                      </a:lnTo>
                      <a:lnTo>
                        <a:pt x="54" y="6"/>
                      </a:lnTo>
                      <a:lnTo>
                        <a:pt x="70" y="8"/>
                      </a:lnTo>
                      <a:lnTo>
                        <a:pt x="152" y="138"/>
                      </a:lnTo>
                      <a:lnTo>
                        <a:pt x="141" y="136"/>
                      </a:lnTo>
                      <a:lnTo>
                        <a:pt x="133" y="133"/>
                      </a:lnTo>
                      <a:lnTo>
                        <a:pt x="122" y="131"/>
                      </a:lnTo>
                      <a:lnTo>
                        <a:pt x="111" y="126"/>
                      </a:lnTo>
                      <a:lnTo>
                        <a:pt x="100" y="122"/>
                      </a:lnTo>
                      <a:lnTo>
                        <a:pt x="92" y="120"/>
                      </a:lnTo>
                      <a:lnTo>
                        <a:pt x="81" y="117"/>
                      </a:lnTo>
                      <a:lnTo>
                        <a:pt x="70" y="114"/>
                      </a:lnTo>
                      <a:close/>
                    </a:path>
                  </a:pathLst>
                </a:custGeom>
                <a:solidFill>
                  <a:srgbClr val="DBA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354">
                  <a:extLst>
                    <a:ext uri="{FF2B5EF4-FFF2-40B4-BE49-F238E27FC236}">
                      <a16:creationId xmlns:a16="http://schemas.microsoft.com/office/drawing/2014/main" id="{2A3B404B-F80A-4C28-8CCB-FC58E5B39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1" y="1468"/>
                  <a:ext cx="39" cy="40"/>
                </a:xfrm>
                <a:custGeom>
                  <a:avLst/>
                  <a:gdLst>
                    <a:gd name="T0" fmla="*/ 4 w 157"/>
                    <a:gd name="T1" fmla="*/ 8 h 161"/>
                    <a:gd name="T2" fmla="*/ 0 w 157"/>
                    <a:gd name="T3" fmla="*/ 0 h 161"/>
                    <a:gd name="T4" fmla="*/ 1 w 157"/>
                    <a:gd name="T5" fmla="*/ 0 h 161"/>
                    <a:gd name="T6" fmla="*/ 2 w 157"/>
                    <a:gd name="T7" fmla="*/ 0 h 161"/>
                    <a:gd name="T8" fmla="*/ 3 w 157"/>
                    <a:gd name="T9" fmla="*/ 1 h 161"/>
                    <a:gd name="T10" fmla="*/ 4 w 157"/>
                    <a:gd name="T11" fmla="*/ 1 h 161"/>
                    <a:gd name="T12" fmla="*/ 10 w 157"/>
                    <a:gd name="T13" fmla="*/ 10 h 161"/>
                    <a:gd name="T14" fmla="*/ 9 w 157"/>
                    <a:gd name="T15" fmla="*/ 10 h 161"/>
                    <a:gd name="T16" fmla="*/ 9 w 157"/>
                    <a:gd name="T17" fmla="*/ 9 h 161"/>
                    <a:gd name="T18" fmla="*/ 8 w 157"/>
                    <a:gd name="T19" fmla="*/ 9 h 161"/>
                    <a:gd name="T20" fmla="*/ 7 w 157"/>
                    <a:gd name="T21" fmla="*/ 9 h 161"/>
                    <a:gd name="T22" fmla="*/ 7 w 157"/>
                    <a:gd name="T23" fmla="*/ 8 h 161"/>
                    <a:gd name="T24" fmla="*/ 6 w 157"/>
                    <a:gd name="T25" fmla="*/ 8 h 161"/>
                    <a:gd name="T26" fmla="*/ 5 w 157"/>
                    <a:gd name="T27" fmla="*/ 8 h 161"/>
                    <a:gd name="T28" fmla="*/ 4 w 157"/>
                    <a:gd name="T29" fmla="*/ 8 h 1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161">
                      <a:moveTo>
                        <a:pt x="74" y="126"/>
                      </a:moveTo>
                      <a:lnTo>
                        <a:pt x="0" y="0"/>
                      </a:lnTo>
                      <a:lnTo>
                        <a:pt x="19" y="2"/>
                      </a:lnTo>
                      <a:lnTo>
                        <a:pt x="38" y="6"/>
                      </a:lnTo>
                      <a:lnTo>
                        <a:pt x="57" y="11"/>
                      </a:lnTo>
                      <a:lnTo>
                        <a:pt x="74" y="13"/>
                      </a:lnTo>
                      <a:lnTo>
                        <a:pt x="157" y="161"/>
                      </a:lnTo>
                      <a:lnTo>
                        <a:pt x="150" y="155"/>
                      </a:lnTo>
                      <a:lnTo>
                        <a:pt x="139" y="149"/>
                      </a:lnTo>
                      <a:lnTo>
                        <a:pt x="128" y="144"/>
                      </a:lnTo>
                      <a:lnTo>
                        <a:pt x="120" y="142"/>
                      </a:lnTo>
                      <a:lnTo>
                        <a:pt x="109" y="136"/>
                      </a:lnTo>
                      <a:lnTo>
                        <a:pt x="98" y="133"/>
                      </a:lnTo>
                      <a:lnTo>
                        <a:pt x="84" y="128"/>
                      </a:lnTo>
                      <a:lnTo>
                        <a:pt x="74" y="126"/>
                      </a:lnTo>
                      <a:close/>
                    </a:path>
                  </a:pathLst>
                </a:custGeom>
                <a:solidFill>
                  <a:srgbClr val="DBA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355">
                  <a:extLst>
                    <a:ext uri="{FF2B5EF4-FFF2-40B4-BE49-F238E27FC236}">
                      <a16:creationId xmlns:a16="http://schemas.microsoft.com/office/drawing/2014/main" id="{9E3166DD-B8D3-4F81-9EAC-FA100BD91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0" y="1470"/>
                  <a:ext cx="43" cy="44"/>
                </a:xfrm>
                <a:custGeom>
                  <a:avLst/>
                  <a:gdLst>
                    <a:gd name="T0" fmla="*/ 5 w 175"/>
                    <a:gd name="T1" fmla="*/ 8 h 176"/>
                    <a:gd name="T2" fmla="*/ 0 w 175"/>
                    <a:gd name="T3" fmla="*/ 0 h 176"/>
                    <a:gd name="T4" fmla="*/ 1 w 175"/>
                    <a:gd name="T5" fmla="*/ 0 h 176"/>
                    <a:gd name="T6" fmla="*/ 2 w 175"/>
                    <a:gd name="T7" fmla="*/ 0 h 176"/>
                    <a:gd name="T8" fmla="*/ 3 w 175"/>
                    <a:gd name="T9" fmla="*/ 0 h 176"/>
                    <a:gd name="T10" fmla="*/ 4 w 175"/>
                    <a:gd name="T11" fmla="*/ 1 h 176"/>
                    <a:gd name="T12" fmla="*/ 11 w 175"/>
                    <a:gd name="T13" fmla="*/ 11 h 176"/>
                    <a:gd name="T14" fmla="*/ 10 w 175"/>
                    <a:gd name="T15" fmla="*/ 11 h 176"/>
                    <a:gd name="T16" fmla="*/ 9 w 175"/>
                    <a:gd name="T17" fmla="*/ 11 h 176"/>
                    <a:gd name="T18" fmla="*/ 9 w 175"/>
                    <a:gd name="T19" fmla="*/ 10 h 176"/>
                    <a:gd name="T20" fmla="*/ 8 w 175"/>
                    <a:gd name="T21" fmla="*/ 10 h 176"/>
                    <a:gd name="T22" fmla="*/ 7 w 175"/>
                    <a:gd name="T23" fmla="*/ 9 h 176"/>
                    <a:gd name="T24" fmla="*/ 6 w 175"/>
                    <a:gd name="T25" fmla="*/ 9 h 176"/>
                    <a:gd name="T26" fmla="*/ 6 w 175"/>
                    <a:gd name="T27" fmla="*/ 9 h 176"/>
                    <a:gd name="T28" fmla="*/ 5 w 175"/>
                    <a:gd name="T29" fmla="*/ 8 h 1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5" h="176">
                      <a:moveTo>
                        <a:pt x="82" y="130"/>
                      </a:move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39" y="3"/>
                      </a:lnTo>
                      <a:lnTo>
                        <a:pt x="55" y="5"/>
                      </a:lnTo>
                      <a:lnTo>
                        <a:pt x="74" y="8"/>
                      </a:lnTo>
                      <a:lnTo>
                        <a:pt x="175" y="176"/>
                      </a:lnTo>
                      <a:lnTo>
                        <a:pt x="164" y="171"/>
                      </a:lnTo>
                      <a:lnTo>
                        <a:pt x="152" y="166"/>
                      </a:lnTo>
                      <a:lnTo>
                        <a:pt x="141" y="158"/>
                      </a:lnTo>
                      <a:lnTo>
                        <a:pt x="129" y="153"/>
                      </a:lnTo>
                      <a:lnTo>
                        <a:pt x="117" y="147"/>
                      </a:lnTo>
                      <a:lnTo>
                        <a:pt x="106" y="141"/>
                      </a:lnTo>
                      <a:lnTo>
                        <a:pt x="93" y="136"/>
                      </a:lnTo>
                      <a:lnTo>
                        <a:pt x="82" y="130"/>
                      </a:lnTo>
                      <a:close/>
                    </a:path>
                  </a:pathLst>
                </a:custGeom>
                <a:solidFill>
                  <a:srgbClr val="DBA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356">
                  <a:extLst>
                    <a:ext uri="{FF2B5EF4-FFF2-40B4-BE49-F238E27FC236}">
                      <a16:creationId xmlns:a16="http://schemas.microsoft.com/office/drawing/2014/main" id="{BC7148A3-EB32-4799-9A35-C150798E95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59" y="1471"/>
                  <a:ext cx="85" cy="117"/>
                </a:xfrm>
                <a:custGeom>
                  <a:avLst/>
                  <a:gdLst>
                    <a:gd name="T0" fmla="*/ 5 w 339"/>
                    <a:gd name="T1" fmla="*/ 9 h 466"/>
                    <a:gd name="T2" fmla="*/ 0 w 339"/>
                    <a:gd name="T3" fmla="*/ 0 h 466"/>
                    <a:gd name="T4" fmla="*/ 1 w 339"/>
                    <a:gd name="T5" fmla="*/ 0 h 466"/>
                    <a:gd name="T6" fmla="*/ 2 w 339"/>
                    <a:gd name="T7" fmla="*/ 1 h 466"/>
                    <a:gd name="T8" fmla="*/ 4 w 339"/>
                    <a:gd name="T9" fmla="*/ 1 h 466"/>
                    <a:gd name="T10" fmla="*/ 5 w 339"/>
                    <a:gd name="T11" fmla="*/ 1 h 466"/>
                    <a:gd name="T12" fmla="*/ 12 w 339"/>
                    <a:gd name="T13" fmla="*/ 13 h 466"/>
                    <a:gd name="T14" fmla="*/ 11 w 339"/>
                    <a:gd name="T15" fmla="*/ 13 h 466"/>
                    <a:gd name="T16" fmla="*/ 11 w 339"/>
                    <a:gd name="T17" fmla="*/ 12 h 466"/>
                    <a:gd name="T18" fmla="*/ 10 w 339"/>
                    <a:gd name="T19" fmla="*/ 12 h 466"/>
                    <a:gd name="T20" fmla="*/ 9 w 339"/>
                    <a:gd name="T21" fmla="*/ 11 h 466"/>
                    <a:gd name="T22" fmla="*/ 8 w 339"/>
                    <a:gd name="T23" fmla="*/ 11 h 466"/>
                    <a:gd name="T24" fmla="*/ 7 w 339"/>
                    <a:gd name="T25" fmla="*/ 10 h 466"/>
                    <a:gd name="T26" fmla="*/ 6 w 339"/>
                    <a:gd name="T27" fmla="*/ 10 h 466"/>
                    <a:gd name="T28" fmla="*/ 5 w 339"/>
                    <a:gd name="T29" fmla="*/ 9 h 466"/>
                    <a:gd name="T30" fmla="*/ 21 w 339"/>
                    <a:gd name="T31" fmla="*/ 27 h 466"/>
                    <a:gd name="T32" fmla="*/ 21 w 339"/>
                    <a:gd name="T33" fmla="*/ 29 h 466"/>
                    <a:gd name="T34" fmla="*/ 21 w 339"/>
                    <a:gd name="T35" fmla="*/ 29 h 466"/>
                    <a:gd name="T36" fmla="*/ 21 w 339"/>
                    <a:gd name="T37" fmla="*/ 29 h 466"/>
                    <a:gd name="T38" fmla="*/ 21 w 339"/>
                    <a:gd name="T39" fmla="*/ 29 h 466"/>
                    <a:gd name="T40" fmla="*/ 21 w 339"/>
                    <a:gd name="T41" fmla="*/ 29 h 466"/>
                    <a:gd name="T42" fmla="*/ 21 w 339"/>
                    <a:gd name="T43" fmla="*/ 29 h 466"/>
                    <a:gd name="T44" fmla="*/ 21 w 339"/>
                    <a:gd name="T45" fmla="*/ 28 h 466"/>
                    <a:gd name="T46" fmla="*/ 21 w 339"/>
                    <a:gd name="T47" fmla="*/ 28 h 466"/>
                    <a:gd name="T48" fmla="*/ 21 w 339"/>
                    <a:gd name="T49" fmla="*/ 27 h 4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9" h="466">
                      <a:moveTo>
                        <a:pt x="83" y="148"/>
                      </a:moveTo>
                      <a:lnTo>
                        <a:pt x="0" y="0"/>
                      </a:lnTo>
                      <a:lnTo>
                        <a:pt x="19" y="3"/>
                      </a:lnTo>
                      <a:lnTo>
                        <a:pt x="37" y="7"/>
                      </a:lnTo>
                      <a:lnTo>
                        <a:pt x="56" y="12"/>
                      </a:lnTo>
                      <a:lnTo>
                        <a:pt x="73" y="17"/>
                      </a:lnTo>
                      <a:lnTo>
                        <a:pt x="190" y="213"/>
                      </a:lnTo>
                      <a:lnTo>
                        <a:pt x="178" y="205"/>
                      </a:lnTo>
                      <a:lnTo>
                        <a:pt x="168" y="194"/>
                      </a:lnTo>
                      <a:lnTo>
                        <a:pt x="155" y="185"/>
                      </a:lnTo>
                      <a:lnTo>
                        <a:pt x="143" y="178"/>
                      </a:lnTo>
                      <a:lnTo>
                        <a:pt x="130" y="169"/>
                      </a:lnTo>
                      <a:lnTo>
                        <a:pt x="113" y="161"/>
                      </a:lnTo>
                      <a:lnTo>
                        <a:pt x="100" y="153"/>
                      </a:lnTo>
                      <a:lnTo>
                        <a:pt x="83" y="148"/>
                      </a:lnTo>
                      <a:close/>
                      <a:moveTo>
                        <a:pt x="326" y="436"/>
                      </a:moveTo>
                      <a:lnTo>
                        <a:pt x="339" y="466"/>
                      </a:lnTo>
                      <a:lnTo>
                        <a:pt x="337" y="466"/>
                      </a:lnTo>
                      <a:lnTo>
                        <a:pt x="333" y="466"/>
                      </a:lnTo>
                      <a:lnTo>
                        <a:pt x="331" y="466"/>
                      </a:lnTo>
                      <a:lnTo>
                        <a:pt x="328" y="466"/>
                      </a:lnTo>
                      <a:lnTo>
                        <a:pt x="328" y="457"/>
                      </a:lnTo>
                      <a:lnTo>
                        <a:pt x="328" y="450"/>
                      </a:lnTo>
                      <a:lnTo>
                        <a:pt x="328" y="441"/>
                      </a:lnTo>
                      <a:lnTo>
                        <a:pt x="326" y="436"/>
                      </a:lnTo>
                      <a:close/>
                    </a:path>
                  </a:pathLst>
                </a:custGeom>
                <a:solidFill>
                  <a:srgbClr val="DDAA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357">
                  <a:extLst>
                    <a:ext uri="{FF2B5EF4-FFF2-40B4-BE49-F238E27FC236}">
                      <a16:creationId xmlns:a16="http://schemas.microsoft.com/office/drawing/2014/main" id="{D29EA4BD-F4E2-4B60-AD72-7603408B5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8" y="1472"/>
                  <a:ext cx="85" cy="116"/>
                </a:xfrm>
                <a:custGeom>
                  <a:avLst/>
                  <a:gdLst>
                    <a:gd name="T0" fmla="*/ 6 w 339"/>
                    <a:gd name="T1" fmla="*/ 11 h 463"/>
                    <a:gd name="T2" fmla="*/ 0 w 339"/>
                    <a:gd name="T3" fmla="*/ 0 h 463"/>
                    <a:gd name="T4" fmla="*/ 1 w 339"/>
                    <a:gd name="T5" fmla="*/ 0 h 463"/>
                    <a:gd name="T6" fmla="*/ 1 w 339"/>
                    <a:gd name="T7" fmla="*/ 1 h 463"/>
                    <a:gd name="T8" fmla="*/ 2 w 339"/>
                    <a:gd name="T9" fmla="*/ 1 h 463"/>
                    <a:gd name="T10" fmla="*/ 3 w 339"/>
                    <a:gd name="T11" fmla="*/ 1 h 463"/>
                    <a:gd name="T12" fmla="*/ 3 w 339"/>
                    <a:gd name="T13" fmla="*/ 1 h 463"/>
                    <a:gd name="T14" fmla="*/ 4 w 339"/>
                    <a:gd name="T15" fmla="*/ 1 h 463"/>
                    <a:gd name="T16" fmla="*/ 5 w 339"/>
                    <a:gd name="T17" fmla="*/ 1 h 463"/>
                    <a:gd name="T18" fmla="*/ 5 w 339"/>
                    <a:gd name="T19" fmla="*/ 2 h 463"/>
                    <a:gd name="T20" fmla="*/ 21 w 339"/>
                    <a:gd name="T21" fmla="*/ 29 h 463"/>
                    <a:gd name="T22" fmla="*/ 21 w 339"/>
                    <a:gd name="T23" fmla="*/ 29 h 463"/>
                    <a:gd name="T24" fmla="*/ 20 w 339"/>
                    <a:gd name="T25" fmla="*/ 29 h 463"/>
                    <a:gd name="T26" fmla="*/ 19 w 339"/>
                    <a:gd name="T27" fmla="*/ 29 h 463"/>
                    <a:gd name="T28" fmla="*/ 18 w 339"/>
                    <a:gd name="T29" fmla="*/ 29 h 463"/>
                    <a:gd name="T30" fmla="*/ 18 w 339"/>
                    <a:gd name="T31" fmla="*/ 26 h 463"/>
                    <a:gd name="T32" fmla="*/ 17 w 339"/>
                    <a:gd name="T33" fmla="*/ 23 h 463"/>
                    <a:gd name="T34" fmla="*/ 16 w 339"/>
                    <a:gd name="T35" fmla="*/ 21 h 463"/>
                    <a:gd name="T36" fmla="*/ 15 w 339"/>
                    <a:gd name="T37" fmla="*/ 18 h 463"/>
                    <a:gd name="T38" fmla="*/ 13 w 339"/>
                    <a:gd name="T39" fmla="*/ 16 h 463"/>
                    <a:gd name="T40" fmla="*/ 11 w 339"/>
                    <a:gd name="T41" fmla="*/ 14 h 463"/>
                    <a:gd name="T42" fmla="*/ 9 w 339"/>
                    <a:gd name="T43" fmla="*/ 12 h 463"/>
                    <a:gd name="T44" fmla="*/ 6 w 339"/>
                    <a:gd name="T45" fmla="*/ 11 h 46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39" h="463">
                      <a:moveTo>
                        <a:pt x="101" y="168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1" y="11"/>
                      </a:lnTo>
                      <a:lnTo>
                        <a:pt x="51" y="14"/>
                      </a:lnTo>
                      <a:lnTo>
                        <a:pt x="62" y="16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339" y="463"/>
                      </a:lnTo>
                      <a:lnTo>
                        <a:pt x="328" y="463"/>
                      </a:lnTo>
                      <a:lnTo>
                        <a:pt x="318" y="459"/>
                      </a:lnTo>
                      <a:lnTo>
                        <a:pt x="307" y="459"/>
                      </a:lnTo>
                      <a:lnTo>
                        <a:pt x="293" y="463"/>
                      </a:lnTo>
                      <a:lnTo>
                        <a:pt x="285" y="417"/>
                      </a:lnTo>
                      <a:lnTo>
                        <a:pt x="274" y="370"/>
                      </a:lnTo>
                      <a:lnTo>
                        <a:pt x="256" y="329"/>
                      </a:lnTo>
                      <a:lnTo>
                        <a:pt x="231" y="291"/>
                      </a:lnTo>
                      <a:lnTo>
                        <a:pt x="203" y="256"/>
                      </a:lnTo>
                      <a:lnTo>
                        <a:pt x="173" y="223"/>
                      </a:lnTo>
                      <a:lnTo>
                        <a:pt x="138" y="193"/>
                      </a:lnTo>
                      <a:lnTo>
                        <a:pt x="101" y="168"/>
                      </a:lnTo>
                      <a:close/>
                    </a:path>
                  </a:pathLst>
                </a:custGeom>
                <a:solidFill>
                  <a:srgbClr val="E0A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358">
                  <a:extLst>
                    <a:ext uri="{FF2B5EF4-FFF2-40B4-BE49-F238E27FC236}">
                      <a16:creationId xmlns:a16="http://schemas.microsoft.com/office/drawing/2014/main" id="{954DB50D-ECCF-4383-8B0E-19FB418D7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8" y="1476"/>
                  <a:ext cx="84" cy="112"/>
                </a:xfrm>
                <a:custGeom>
                  <a:avLst/>
                  <a:gdLst>
                    <a:gd name="T0" fmla="*/ 17 w 336"/>
                    <a:gd name="T1" fmla="*/ 28 h 449"/>
                    <a:gd name="T2" fmla="*/ 16 w 336"/>
                    <a:gd name="T3" fmla="*/ 26 h 449"/>
                    <a:gd name="T4" fmla="*/ 15 w 336"/>
                    <a:gd name="T5" fmla="*/ 24 h 449"/>
                    <a:gd name="T6" fmla="*/ 15 w 336"/>
                    <a:gd name="T7" fmla="*/ 22 h 449"/>
                    <a:gd name="T8" fmla="*/ 14 w 336"/>
                    <a:gd name="T9" fmla="*/ 20 h 449"/>
                    <a:gd name="T10" fmla="*/ 13 w 336"/>
                    <a:gd name="T11" fmla="*/ 18 h 449"/>
                    <a:gd name="T12" fmla="*/ 12 w 336"/>
                    <a:gd name="T13" fmla="*/ 17 h 449"/>
                    <a:gd name="T14" fmla="*/ 10 w 336"/>
                    <a:gd name="T15" fmla="*/ 15 h 449"/>
                    <a:gd name="T16" fmla="*/ 9 w 336"/>
                    <a:gd name="T17" fmla="*/ 14 h 449"/>
                    <a:gd name="T18" fmla="*/ 7 w 336"/>
                    <a:gd name="T19" fmla="*/ 12 h 449"/>
                    <a:gd name="T20" fmla="*/ 0 w 336"/>
                    <a:gd name="T21" fmla="*/ 0 h 449"/>
                    <a:gd name="T22" fmla="*/ 1 w 336"/>
                    <a:gd name="T23" fmla="*/ 0 h 449"/>
                    <a:gd name="T24" fmla="*/ 2 w 336"/>
                    <a:gd name="T25" fmla="*/ 0 h 449"/>
                    <a:gd name="T26" fmla="*/ 2 w 336"/>
                    <a:gd name="T27" fmla="*/ 0 h 449"/>
                    <a:gd name="T28" fmla="*/ 3 w 336"/>
                    <a:gd name="T29" fmla="*/ 0 h 449"/>
                    <a:gd name="T30" fmla="*/ 3 w 336"/>
                    <a:gd name="T31" fmla="*/ 1 h 449"/>
                    <a:gd name="T32" fmla="*/ 4 w 336"/>
                    <a:gd name="T33" fmla="*/ 1 h 449"/>
                    <a:gd name="T34" fmla="*/ 5 w 336"/>
                    <a:gd name="T35" fmla="*/ 1 h 449"/>
                    <a:gd name="T36" fmla="*/ 5 w 336"/>
                    <a:gd name="T37" fmla="*/ 1 h 449"/>
                    <a:gd name="T38" fmla="*/ 21 w 336"/>
                    <a:gd name="T39" fmla="*/ 28 h 449"/>
                    <a:gd name="T40" fmla="*/ 20 w 336"/>
                    <a:gd name="T41" fmla="*/ 28 h 449"/>
                    <a:gd name="T42" fmla="*/ 19 w 336"/>
                    <a:gd name="T43" fmla="*/ 28 h 449"/>
                    <a:gd name="T44" fmla="*/ 18 w 336"/>
                    <a:gd name="T45" fmla="*/ 28 h 449"/>
                    <a:gd name="T46" fmla="*/ 17 w 336"/>
                    <a:gd name="T47" fmla="*/ 28 h 44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36" h="449">
                      <a:moveTo>
                        <a:pt x="266" y="449"/>
                      </a:moveTo>
                      <a:lnTo>
                        <a:pt x="253" y="419"/>
                      </a:lnTo>
                      <a:lnTo>
                        <a:pt x="244" y="385"/>
                      </a:lnTo>
                      <a:lnTo>
                        <a:pt x="234" y="356"/>
                      </a:lnTo>
                      <a:lnTo>
                        <a:pt x="220" y="326"/>
                      </a:lnTo>
                      <a:lnTo>
                        <a:pt x="204" y="297"/>
                      </a:lnTo>
                      <a:lnTo>
                        <a:pt x="185" y="269"/>
                      </a:lnTo>
                      <a:lnTo>
                        <a:pt x="165" y="244"/>
                      </a:lnTo>
                      <a:lnTo>
                        <a:pt x="141" y="220"/>
                      </a:lnTo>
                      <a:lnTo>
                        <a:pt x="117" y="19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2"/>
                      </a:lnTo>
                      <a:lnTo>
                        <a:pt x="29" y="6"/>
                      </a:lnTo>
                      <a:lnTo>
                        <a:pt x="40" y="8"/>
                      </a:lnTo>
                      <a:lnTo>
                        <a:pt x="52" y="11"/>
                      </a:lnTo>
                      <a:lnTo>
                        <a:pt x="63" y="16"/>
                      </a:lnTo>
                      <a:lnTo>
                        <a:pt x="70" y="18"/>
                      </a:lnTo>
                      <a:lnTo>
                        <a:pt x="82" y="22"/>
                      </a:lnTo>
                      <a:lnTo>
                        <a:pt x="336" y="449"/>
                      </a:lnTo>
                      <a:lnTo>
                        <a:pt x="320" y="449"/>
                      </a:lnTo>
                      <a:lnTo>
                        <a:pt x="301" y="445"/>
                      </a:lnTo>
                      <a:lnTo>
                        <a:pt x="285" y="445"/>
                      </a:lnTo>
                      <a:lnTo>
                        <a:pt x="266" y="449"/>
                      </a:lnTo>
                      <a:close/>
                    </a:path>
                  </a:pathLst>
                </a:custGeom>
                <a:solidFill>
                  <a:srgbClr val="E2B5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359">
                  <a:extLst>
                    <a:ext uri="{FF2B5EF4-FFF2-40B4-BE49-F238E27FC236}">
                      <a16:creationId xmlns:a16="http://schemas.microsoft.com/office/drawing/2014/main" id="{7DCACC3F-206D-4621-829C-BB47C732E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1477"/>
                  <a:ext cx="82" cy="112"/>
                </a:xfrm>
                <a:custGeom>
                  <a:avLst/>
                  <a:gdLst>
                    <a:gd name="T0" fmla="*/ 16 w 329"/>
                    <a:gd name="T1" fmla="*/ 28 h 446"/>
                    <a:gd name="T2" fmla="*/ 0 w 329"/>
                    <a:gd name="T3" fmla="*/ 0 h 446"/>
                    <a:gd name="T4" fmla="*/ 1 w 329"/>
                    <a:gd name="T5" fmla="*/ 0 h 446"/>
                    <a:gd name="T6" fmla="*/ 1 w 329"/>
                    <a:gd name="T7" fmla="*/ 0 h 446"/>
                    <a:gd name="T8" fmla="*/ 2 w 329"/>
                    <a:gd name="T9" fmla="*/ 1 h 446"/>
                    <a:gd name="T10" fmla="*/ 2 w 329"/>
                    <a:gd name="T11" fmla="*/ 1 h 446"/>
                    <a:gd name="T12" fmla="*/ 3 w 329"/>
                    <a:gd name="T13" fmla="*/ 1 h 446"/>
                    <a:gd name="T14" fmla="*/ 4 w 329"/>
                    <a:gd name="T15" fmla="*/ 2 h 446"/>
                    <a:gd name="T16" fmla="*/ 4 w 329"/>
                    <a:gd name="T17" fmla="*/ 2 h 446"/>
                    <a:gd name="T18" fmla="*/ 5 w 329"/>
                    <a:gd name="T19" fmla="*/ 2 h 446"/>
                    <a:gd name="T20" fmla="*/ 20 w 329"/>
                    <a:gd name="T21" fmla="*/ 28 h 446"/>
                    <a:gd name="T22" fmla="*/ 19 w 329"/>
                    <a:gd name="T23" fmla="*/ 28 h 446"/>
                    <a:gd name="T24" fmla="*/ 18 w 329"/>
                    <a:gd name="T25" fmla="*/ 28 h 446"/>
                    <a:gd name="T26" fmla="*/ 17 w 329"/>
                    <a:gd name="T27" fmla="*/ 28 h 446"/>
                    <a:gd name="T28" fmla="*/ 16 w 329"/>
                    <a:gd name="T29" fmla="*/ 28 h 44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9" h="446">
                      <a:moveTo>
                        <a:pt x="258" y="441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5"/>
                      </a:lnTo>
                      <a:lnTo>
                        <a:pt x="32" y="8"/>
                      </a:lnTo>
                      <a:lnTo>
                        <a:pt x="41" y="14"/>
                      </a:lnTo>
                      <a:lnTo>
                        <a:pt x="52" y="17"/>
                      </a:lnTo>
                      <a:lnTo>
                        <a:pt x="62" y="22"/>
                      </a:lnTo>
                      <a:lnTo>
                        <a:pt x="74" y="24"/>
                      </a:lnTo>
                      <a:lnTo>
                        <a:pt x="82" y="30"/>
                      </a:lnTo>
                      <a:lnTo>
                        <a:pt x="329" y="446"/>
                      </a:lnTo>
                      <a:lnTo>
                        <a:pt x="311" y="443"/>
                      </a:lnTo>
                      <a:lnTo>
                        <a:pt x="293" y="441"/>
                      </a:lnTo>
                      <a:lnTo>
                        <a:pt x="277" y="441"/>
                      </a:lnTo>
                      <a:lnTo>
                        <a:pt x="258" y="441"/>
                      </a:lnTo>
                      <a:close/>
                    </a:path>
                  </a:pathLst>
                </a:custGeom>
                <a:solidFill>
                  <a:srgbClr val="E2B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360">
                  <a:extLst>
                    <a:ext uri="{FF2B5EF4-FFF2-40B4-BE49-F238E27FC236}">
                      <a16:creationId xmlns:a16="http://schemas.microsoft.com/office/drawing/2014/main" id="{D08D166F-C9D8-4F41-92DC-69A70E246A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8" y="1481"/>
                  <a:ext cx="80" cy="109"/>
                </a:xfrm>
                <a:custGeom>
                  <a:avLst/>
                  <a:gdLst>
                    <a:gd name="T0" fmla="*/ 16 w 320"/>
                    <a:gd name="T1" fmla="*/ 27 h 434"/>
                    <a:gd name="T2" fmla="*/ 0 w 320"/>
                    <a:gd name="T3" fmla="*/ 0 h 434"/>
                    <a:gd name="T4" fmla="*/ 1 w 320"/>
                    <a:gd name="T5" fmla="*/ 0 h 434"/>
                    <a:gd name="T6" fmla="*/ 1 w 320"/>
                    <a:gd name="T7" fmla="*/ 1 h 434"/>
                    <a:gd name="T8" fmla="*/ 2 w 320"/>
                    <a:gd name="T9" fmla="*/ 1 h 434"/>
                    <a:gd name="T10" fmla="*/ 3 w 320"/>
                    <a:gd name="T11" fmla="*/ 1 h 434"/>
                    <a:gd name="T12" fmla="*/ 4 w 320"/>
                    <a:gd name="T13" fmla="*/ 1 h 434"/>
                    <a:gd name="T14" fmla="*/ 4 w 320"/>
                    <a:gd name="T15" fmla="*/ 2 h 434"/>
                    <a:gd name="T16" fmla="*/ 5 w 320"/>
                    <a:gd name="T17" fmla="*/ 2 h 434"/>
                    <a:gd name="T18" fmla="*/ 6 w 320"/>
                    <a:gd name="T19" fmla="*/ 2 h 434"/>
                    <a:gd name="T20" fmla="*/ 20 w 320"/>
                    <a:gd name="T21" fmla="*/ 27 h 434"/>
                    <a:gd name="T22" fmla="*/ 19 w 320"/>
                    <a:gd name="T23" fmla="*/ 27 h 434"/>
                    <a:gd name="T24" fmla="*/ 18 w 320"/>
                    <a:gd name="T25" fmla="*/ 27 h 434"/>
                    <a:gd name="T26" fmla="*/ 17 w 320"/>
                    <a:gd name="T27" fmla="*/ 27 h 434"/>
                    <a:gd name="T28" fmla="*/ 16 w 320"/>
                    <a:gd name="T29" fmla="*/ 27 h 43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0" h="434">
                      <a:moveTo>
                        <a:pt x="254" y="427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1" y="8"/>
                      </a:lnTo>
                      <a:lnTo>
                        <a:pt x="35" y="10"/>
                      </a:lnTo>
                      <a:lnTo>
                        <a:pt x="46" y="16"/>
                      </a:lnTo>
                      <a:lnTo>
                        <a:pt x="57" y="19"/>
                      </a:lnTo>
                      <a:lnTo>
                        <a:pt x="67" y="24"/>
                      </a:lnTo>
                      <a:lnTo>
                        <a:pt x="78" y="26"/>
                      </a:lnTo>
                      <a:lnTo>
                        <a:pt x="89" y="32"/>
                      </a:lnTo>
                      <a:lnTo>
                        <a:pt x="320" y="434"/>
                      </a:lnTo>
                      <a:lnTo>
                        <a:pt x="300" y="432"/>
                      </a:lnTo>
                      <a:lnTo>
                        <a:pt x="284" y="429"/>
                      </a:lnTo>
                      <a:lnTo>
                        <a:pt x="268" y="427"/>
                      </a:lnTo>
                      <a:lnTo>
                        <a:pt x="254" y="427"/>
                      </a:lnTo>
                      <a:close/>
                    </a:path>
                  </a:pathLst>
                </a:custGeom>
                <a:solidFill>
                  <a:srgbClr val="E5BC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361">
                  <a:extLst>
                    <a:ext uri="{FF2B5EF4-FFF2-40B4-BE49-F238E27FC236}">
                      <a16:creationId xmlns:a16="http://schemas.microsoft.com/office/drawing/2014/main" id="{CB9C0AAC-F49B-4446-B7DC-F9F7EC27B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9" y="1485"/>
                  <a:ext cx="78" cy="104"/>
                </a:xfrm>
                <a:custGeom>
                  <a:avLst/>
                  <a:gdLst>
                    <a:gd name="T0" fmla="*/ 16 w 312"/>
                    <a:gd name="T1" fmla="*/ 26 h 416"/>
                    <a:gd name="T2" fmla="*/ 0 w 312"/>
                    <a:gd name="T3" fmla="*/ 0 h 416"/>
                    <a:gd name="T4" fmla="*/ 1 w 312"/>
                    <a:gd name="T5" fmla="*/ 0 h 416"/>
                    <a:gd name="T6" fmla="*/ 2 w 312"/>
                    <a:gd name="T7" fmla="*/ 1 h 416"/>
                    <a:gd name="T8" fmla="*/ 2 w 312"/>
                    <a:gd name="T9" fmla="*/ 1 h 416"/>
                    <a:gd name="T10" fmla="*/ 3 w 312"/>
                    <a:gd name="T11" fmla="*/ 1 h 416"/>
                    <a:gd name="T12" fmla="*/ 4 w 312"/>
                    <a:gd name="T13" fmla="*/ 2 h 416"/>
                    <a:gd name="T14" fmla="*/ 5 w 312"/>
                    <a:gd name="T15" fmla="*/ 2 h 416"/>
                    <a:gd name="T16" fmla="*/ 5 w 312"/>
                    <a:gd name="T17" fmla="*/ 2 h 416"/>
                    <a:gd name="T18" fmla="*/ 6 w 312"/>
                    <a:gd name="T19" fmla="*/ 3 h 416"/>
                    <a:gd name="T20" fmla="*/ 20 w 312"/>
                    <a:gd name="T21" fmla="*/ 26 h 416"/>
                    <a:gd name="T22" fmla="*/ 18 w 312"/>
                    <a:gd name="T23" fmla="*/ 26 h 416"/>
                    <a:gd name="T24" fmla="*/ 17 w 312"/>
                    <a:gd name="T25" fmla="*/ 26 h 416"/>
                    <a:gd name="T26" fmla="*/ 16 w 312"/>
                    <a:gd name="T27" fmla="*/ 26 h 416"/>
                    <a:gd name="T28" fmla="*/ 16 w 312"/>
                    <a:gd name="T29" fmla="*/ 26 h 4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12" h="416">
                      <a:moveTo>
                        <a:pt x="247" y="416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24" y="8"/>
                      </a:lnTo>
                      <a:lnTo>
                        <a:pt x="35" y="14"/>
                      </a:lnTo>
                      <a:lnTo>
                        <a:pt x="46" y="19"/>
                      </a:lnTo>
                      <a:lnTo>
                        <a:pt x="60" y="24"/>
                      </a:lnTo>
                      <a:lnTo>
                        <a:pt x="70" y="30"/>
                      </a:lnTo>
                      <a:lnTo>
                        <a:pt x="81" y="35"/>
                      </a:lnTo>
                      <a:lnTo>
                        <a:pt x="93" y="40"/>
                      </a:lnTo>
                      <a:lnTo>
                        <a:pt x="312" y="416"/>
                      </a:lnTo>
                      <a:lnTo>
                        <a:pt x="293" y="416"/>
                      </a:lnTo>
                      <a:lnTo>
                        <a:pt x="277" y="416"/>
                      </a:lnTo>
                      <a:lnTo>
                        <a:pt x="261" y="416"/>
                      </a:lnTo>
                      <a:lnTo>
                        <a:pt x="247" y="416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362">
                  <a:extLst>
                    <a:ext uri="{FF2B5EF4-FFF2-40B4-BE49-F238E27FC236}">
                      <a16:creationId xmlns:a16="http://schemas.microsoft.com/office/drawing/2014/main" id="{B86A2849-CBE9-4658-B192-DF9A2BCBBA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0" y="1489"/>
                  <a:ext cx="72" cy="101"/>
                </a:xfrm>
                <a:custGeom>
                  <a:avLst/>
                  <a:gdLst>
                    <a:gd name="T0" fmla="*/ 15 w 285"/>
                    <a:gd name="T1" fmla="*/ 25 h 402"/>
                    <a:gd name="T2" fmla="*/ 0 w 285"/>
                    <a:gd name="T3" fmla="*/ 0 h 402"/>
                    <a:gd name="T4" fmla="*/ 1 w 285"/>
                    <a:gd name="T5" fmla="*/ 1 h 402"/>
                    <a:gd name="T6" fmla="*/ 2 w 285"/>
                    <a:gd name="T7" fmla="*/ 1 h 402"/>
                    <a:gd name="T8" fmla="*/ 3 w 285"/>
                    <a:gd name="T9" fmla="*/ 2 h 402"/>
                    <a:gd name="T10" fmla="*/ 3 w 285"/>
                    <a:gd name="T11" fmla="*/ 2 h 402"/>
                    <a:gd name="T12" fmla="*/ 4 w 285"/>
                    <a:gd name="T13" fmla="*/ 3 h 402"/>
                    <a:gd name="T14" fmla="*/ 5 w 285"/>
                    <a:gd name="T15" fmla="*/ 3 h 402"/>
                    <a:gd name="T16" fmla="*/ 6 w 285"/>
                    <a:gd name="T17" fmla="*/ 3 h 402"/>
                    <a:gd name="T18" fmla="*/ 6 w 285"/>
                    <a:gd name="T19" fmla="*/ 4 h 402"/>
                    <a:gd name="T20" fmla="*/ 18 w 285"/>
                    <a:gd name="T21" fmla="*/ 23 h 402"/>
                    <a:gd name="T22" fmla="*/ 18 w 285"/>
                    <a:gd name="T23" fmla="*/ 24 h 402"/>
                    <a:gd name="T24" fmla="*/ 18 w 285"/>
                    <a:gd name="T25" fmla="*/ 24 h 402"/>
                    <a:gd name="T26" fmla="*/ 18 w 285"/>
                    <a:gd name="T27" fmla="*/ 25 h 402"/>
                    <a:gd name="T28" fmla="*/ 18 w 285"/>
                    <a:gd name="T29" fmla="*/ 25 h 402"/>
                    <a:gd name="T30" fmla="*/ 17 w 285"/>
                    <a:gd name="T31" fmla="*/ 25 h 402"/>
                    <a:gd name="T32" fmla="*/ 16 w 285"/>
                    <a:gd name="T33" fmla="*/ 25 h 402"/>
                    <a:gd name="T34" fmla="*/ 16 w 285"/>
                    <a:gd name="T35" fmla="*/ 25 h 402"/>
                    <a:gd name="T36" fmla="*/ 15 w 285"/>
                    <a:gd name="T37" fmla="*/ 25 h 4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5" h="402">
                      <a:moveTo>
                        <a:pt x="231" y="402"/>
                      </a:moveTo>
                      <a:lnTo>
                        <a:pt x="0" y="0"/>
                      </a:lnTo>
                      <a:lnTo>
                        <a:pt x="14" y="8"/>
                      </a:lnTo>
                      <a:lnTo>
                        <a:pt x="24" y="17"/>
                      </a:lnTo>
                      <a:lnTo>
                        <a:pt x="38" y="22"/>
                      </a:lnTo>
                      <a:lnTo>
                        <a:pt x="49" y="30"/>
                      </a:lnTo>
                      <a:lnTo>
                        <a:pt x="63" y="38"/>
                      </a:lnTo>
                      <a:lnTo>
                        <a:pt x="73" y="44"/>
                      </a:lnTo>
                      <a:lnTo>
                        <a:pt x="87" y="52"/>
                      </a:lnTo>
                      <a:lnTo>
                        <a:pt x="100" y="60"/>
                      </a:lnTo>
                      <a:lnTo>
                        <a:pt x="285" y="370"/>
                      </a:lnTo>
                      <a:lnTo>
                        <a:pt x="285" y="379"/>
                      </a:lnTo>
                      <a:lnTo>
                        <a:pt x="283" y="384"/>
                      </a:lnTo>
                      <a:lnTo>
                        <a:pt x="280" y="391"/>
                      </a:lnTo>
                      <a:lnTo>
                        <a:pt x="280" y="400"/>
                      </a:lnTo>
                      <a:lnTo>
                        <a:pt x="269" y="402"/>
                      </a:lnTo>
                      <a:lnTo>
                        <a:pt x="258" y="402"/>
                      </a:lnTo>
                      <a:lnTo>
                        <a:pt x="245" y="402"/>
                      </a:lnTo>
                      <a:lnTo>
                        <a:pt x="231" y="402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363">
                  <a:extLst>
                    <a:ext uri="{FF2B5EF4-FFF2-40B4-BE49-F238E27FC236}">
                      <a16:creationId xmlns:a16="http://schemas.microsoft.com/office/drawing/2014/main" id="{D9C7F80A-E345-48B6-997A-0EAA7C442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2" y="1495"/>
                  <a:ext cx="59" cy="94"/>
                </a:xfrm>
                <a:custGeom>
                  <a:avLst/>
                  <a:gdLst>
                    <a:gd name="T0" fmla="*/ 14 w 236"/>
                    <a:gd name="T1" fmla="*/ 24 h 376"/>
                    <a:gd name="T2" fmla="*/ 0 w 236"/>
                    <a:gd name="T3" fmla="*/ 0 h 376"/>
                    <a:gd name="T4" fmla="*/ 1 w 236"/>
                    <a:gd name="T5" fmla="*/ 1 h 376"/>
                    <a:gd name="T6" fmla="*/ 2 w 236"/>
                    <a:gd name="T7" fmla="*/ 1 h 376"/>
                    <a:gd name="T8" fmla="*/ 3 w 236"/>
                    <a:gd name="T9" fmla="*/ 2 h 376"/>
                    <a:gd name="T10" fmla="*/ 4 w 236"/>
                    <a:gd name="T11" fmla="*/ 3 h 376"/>
                    <a:gd name="T12" fmla="*/ 5 w 236"/>
                    <a:gd name="T13" fmla="*/ 3 h 376"/>
                    <a:gd name="T14" fmla="*/ 6 w 236"/>
                    <a:gd name="T15" fmla="*/ 4 h 376"/>
                    <a:gd name="T16" fmla="*/ 7 w 236"/>
                    <a:gd name="T17" fmla="*/ 5 h 376"/>
                    <a:gd name="T18" fmla="*/ 7 w 236"/>
                    <a:gd name="T19" fmla="*/ 5 h 376"/>
                    <a:gd name="T20" fmla="*/ 15 w 236"/>
                    <a:gd name="T21" fmla="*/ 18 h 376"/>
                    <a:gd name="T22" fmla="*/ 15 w 236"/>
                    <a:gd name="T23" fmla="*/ 19 h 376"/>
                    <a:gd name="T24" fmla="*/ 15 w 236"/>
                    <a:gd name="T25" fmla="*/ 20 h 376"/>
                    <a:gd name="T26" fmla="*/ 15 w 236"/>
                    <a:gd name="T27" fmla="*/ 22 h 376"/>
                    <a:gd name="T28" fmla="*/ 15 w 236"/>
                    <a:gd name="T29" fmla="*/ 24 h 376"/>
                    <a:gd name="T30" fmla="*/ 15 w 236"/>
                    <a:gd name="T31" fmla="*/ 24 h 376"/>
                    <a:gd name="T32" fmla="*/ 14 w 236"/>
                    <a:gd name="T33" fmla="*/ 24 h 376"/>
                    <a:gd name="T34" fmla="*/ 14 w 236"/>
                    <a:gd name="T35" fmla="*/ 24 h 376"/>
                    <a:gd name="T36" fmla="*/ 14 w 236"/>
                    <a:gd name="T37" fmla="*/ 24 h 37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6" h="376">
                      <a:moveTo>
                        <a:pt x="219" y="376"/>
                      </a:moveTo>
                      <a:lnTo>
                        <a:pt x="0" y="0"/>
                      </a:lnTo>
                      <a:lnTo>
                        <a:pt x="16" y="9"/>
                      </a:lnTo>
                      <a:lnTo>
                        <a:pt x="29" y="20"/>
                      </a:lnTo>
                      <a:lnTo>
                        <a:pt x="46" y="30"/>
                      </a:lnTo>
                      <a:lnTo>
                        <a:pt x="62" y="41"/>
                      </a:lnTo>
                      <a:lnTo>
                        <a:pt x="76" y="53"/>
                      </a:lnTo>
                      <a:lnTo>
                        <a:pt x="88" y="64"/>
                      </a:lnTo>
                      <a:lnTo>
                        <a:pt x="102" y="74"/>
                      </a:lnTo>
                      <a:lnTo>
                        <a:pt x="113" y="85"/>
                      </a:lnTo>
                      <a:lnTo>
                        <a:pt x="230" y="278"/>
                      </a:lnTo>
                      <a:lnTo>
                        <a:pt x="233" y="300"/>
                      </a:lnTo>
                      <a:lnTo>
                        <a:pt x="236" y="325"/>
                      </a:lnTo>
                      <a:lnTo>
                        <a:pt x="236" y="348"/>
                      </a:lnTo>
                      <a:lnTo>
                        <a:pt x="233" y="376"/>
                      </a:lnTo>
                      <a:lnTo>
                        <a:pt x="230" y="376"/>
                      </a:lnTo>
                      <a:lnTo>
                        <a:pt x="228" y="376"/>
                      </a:lnTo>
                      <a:lnTo>
                        <a:pt x="222" y="376"/>
                      </a:lnTo>
                      <a:lnTo>
                        <a:pt x="219" y="376"/>
                      </a:lnTo>
                      <a:close/>
                    </a:path>
                  </a:pathLst>
                </a:custGeom>
                <a:solidFill>
                  <a:srgbClr val="E8C4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364">
                  <a:extLst>
                    <a:ext uri="{FF2B5EF4-FFF2-40B4-BE49-F238E27FC236}">
                      <a16:creationId xmlns:a16="http://schemas.microsoft.com/office/drawing/2014/main" id="{0177B7EB-24F0-4260-9476-257486F0CF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6" y="1504"/>
                  <a:ext cx="46" cy="77"/>
                </a:xfrm>
                <a:custGeom>
                  <a:avLst/>
                  <a:gdLst>
                    <a:gd name="T0" fmla="*/ 11 w 185"/>
                    <a:gd name="T1" fmla="*/ 19 h 310"/>
                    <a:gd name="T2" fmla="*/ 0 w 185"/>
                    <a:gd name="T3" fmla="*/ 0 h 310"/>
                    <a:gd name="T4" fmla="*/ 2 w 185"/>
                    <a:gd name="T5" fmla="*/ 2 h 310"/>
                    <a:gd name="T6" fmla="*/ 5 w 185"/>
                    <a:gd name="T7" fmla="*/ 4 h 310"/>
                    <a:gd name="T8" fmla="*/ 7 w 185"/>
                    <a:gd name="T9" fmla="*/ 6 h 310"/>
                    <a:gd name="T10" fmla="*/ 8 w 185"/>
                    <a:gd name="T11" fmla="*/ 8 h 310"/>
                    <a:gd name="T12" fmla="*/ 10 w 185"/>
                    <a:gd name="T13" fmla="*/ 11 h 310"/>
                    <a:gd name="T14" fmla="*/ 11 w 185"/>
                    <a:gd name="T15" fmla="*/ 13 h 310"/>
                    <a:gd name="T16" fmla="*/ 11 w 185"/>
                    <a:gd name="T17" fmla="*/ 16 h 310"/>
                    <a:gd name="T18" fmla="*/ 11 w 185"/>
                    <a:gd name="T19" fmla="*/ 19 h 3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5" h="310">
                      <a:moveTo>
                        <a:pt x="185" y="310"/>
                      </a:moveTo>
                      <a:lnTo>
                        <a:pt x="0" y="0"/>
                      </a:lnTo>
                      <a:lnTo>
                        <a:pt x="41" y="30"/>
                      </a:lnTo>
                      <a:lnTo>
                        <a:pt x="76" y="63"/>
                      </a:lnTo>
                      <a:lnTo>
                        <a:pt x="109" y="98"/>
                      </a:lnTo>
                      <a:lnTo>
                        <a:pt x="134" y="136"/>
                      </a:lnTo>
                      <a:lnTo>
                        <a:pt x="155" y="176"/>
                      </a:lnTo>
                      <a:lnTo>
                        <a:pt x="171" y="218"/>
                      </a:lnTo>
                      <a:lnTo>
                        <a:pt x="183" y="264"/>
                      </a:lnTo>
                      <a:lnTo>
                        <a:pt x="185" y="310"/>
                      </a:lnTo>
                      <a:close/>
                    </a:path>
                  </a:pathLst>
                </a:custGeom>
                <a:solidFill>
                  <a:srgbClr val="EDC9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365">
                  <a:extLst>
                    <a:ext uri="{FF2B5EF4-FFF2-40B4-BE49-F238E27FC236}">
                      <a16:creationId xmlns:a16="http://schemas.microsoft.com/office/drawing/2014/main" id="{15917A19-D256-400E-88D6-AF9F65739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1" y="1516"/>
                  <a:ext cx="29" cy="48"/>
                </a:xfrm>
                <a:custGeom>
                  <a:avLst/>
                  <a:gdLst>
                    <a:gd name="T0" fmla="*/ 7 w 117"/>
                    <a:gd name="T1" fmla="*/ 12 h 193"/>
                    <a:gd name="T2" fmla="*/ 0 w 117"/>
                    <a:gd name="T3" fmla="*/ 0 h 193"/>
                    <a:gd name="T4" fmla="*/ 1 w 117"/>
                    <a:gd name="T5" fmla="*/ 1 h 193"/>
                    <a:gd name="T6" fmla="*/ 2 w 117"/>
                    <a:gd name="T7" fmla="*/ 3 h 193"/>
                    <a:gd name="T8" fmla="*/ 3 w 117"/>
                    <a:gd name="T9" fmla="*/ 4 h 193"/>
                    <a:gd name="T10" fmla="*/ 4 w 117"/>
                    <a:gd name="T11" fmla="*/ 5 h 193"/>
                    <a:gd name="T12" fmla="*/ 5 w 117"/>
                    <a:gd name="T13" fmla="*/ 7 h 193"/>
                    <a:gd name="T14" fmla="*/ 6 w 117"/>
                    <a:gd name="T15" fmla="*/ 9 h 193"/>
                    <a:gd name="T16" fmla="*/ 7 w 117"/>
                    <a:gd name="T17" fmla="*/ 10 h 193"/>
                    <a:gd name="T18" fmla="*/ 7 w 117"/>
                    <a:gd name="T19" fmla="*/ 12 h 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7" h="193">
                      <a:moveTo>
                        <a:pt x="117" y="193"/>
                      </a:moveTo>
                      <a:lnTo>
                        <a:pt x="0" y="0"/>
                      </a:lnTo>
                      <a:lnTo>
                        <a:pt x="23" y="21"/>
                      </a:lnTo>
                      <a:lnTo>
                        <a:pt x="41" y="44"/>
                      </a:lnTo>
                      <a:lnTo>
                        <a:pt x="58" y="65"/>
                      </a:lnTo>
                      <a:lnTo>
                        <a:pt x="74" y="90"/>
                      </a:lnTo>
                      <a:lnTo>
                        <a:pt x="87" y="114"/>
                      </a:lnTo>
                      <a:lnTo>
                        <a:pt x="98" y="141"/>
                      </a:lnTo>
                      <a:lnTo>
                        <a:pt x="109" y="166"/>
                      </a:lnTo>
                      <a:lnTo>
                        <a:pt x="117" y="193"/>
                      </a:lnTo>
                      <a:close/>
                    </a:path>
                  </a:pathLst>
                </a:custGeom>
                <a:solidFill>
                  <a:srgbClr val="EDCE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366">
                  <a:extLst>
                    <a:ext uri="{FF2B5EF4-FFF2-40B4-BE49-F238E27FC236}">
                      <a16:creationId xmlns:a16="http://schemas.microsoft.com/office/drawing/2014/main" id="{10A61320-5B63-420E-80F3-298AF11C7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4" y="1526"/>
                  <a:ext cx="36" cy="50"/>
                </a:xfrm>
                <a:custGeom>
                  <a:avLst/>
                  <a:gdLst>
                    <a:gd name="T0" fmla="*/ 4 w 147"/>
                    <a:gd name="T1" fmla="*/ 12 h 202"/>
                    <a:gd name="T2" fmla="*/ 3 w 147"/>
                    <a:gd name="T3" fmla="*/ 9 h 202"/>
                    <a:gd name="T4" fmla="*/ 2 w 147"/>
                    <a:gd name="T5" fmla="*/ 6 h 202"/>
                    <a:gd name="T6" fmla="*/ 1 w 147"/>
                    <a:gd name="T7" fmla="*/ 3 h 202"/>
                    <a:gd name="T8" fmla="*/ 0 w 147"/>
                    <a:gd name="T9" fmla="*/ 0 h 202"/>
                    <a:gd name="T10" fmla="*/ 3 w 147"/>
                    <a:gd name="T11" fmla="*/ 0 h 202"/>
                    <a:gd name="T12" fmla="*/ 6 w 147"/>
                    <a:gd name="T13" fmla="*/ 1 h 202"/>
                    <a:gd name="T14" fmla="*/ 8 w 147"/>
                    <a:gd name="T15" fmla="*/ 3 h 202"/>
                    <a:gd name="T16" fmla="*/ 9 w 147"/>
                    <a:gd name="T17" fmla="*/ 5 h 202"/>
                    <a:gd name="T18" fmla="*/ 9 w 147"/>
                    <a:gd name="T19" fmla="*/ 7 h 202"/>
                    <a:gd name="T20" fmla="*/ 8 w 147"/>
                    <a:gd name="T21" fmla="*/ 9 h 202"/>
                    <a:gd name="T22" fmla="*/ 7 w 147"/>
                    <a:gd name="T23" fmla="*/ 11 h 202"/>
                    <a:gd name="T24" fmla="*/ 4 w 147"/>
                    <a:gd name="T25" fmla="*/ 12 h 2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7" h="202">
                      <a:moveTo>
                        <a:pt x="69" y="202"/>
                      </a:moveTo>
                      <a:lnTo>
                        <a:pt x="55" y="147"/>
                      </a:lnTo>
                      <a:lnTo>
                        <a:pt x="39" y="98"/>
                      </a:lnTo>
                      <a:lnTo>
                        <a:pt x="22" y="49"/>
                      </a:lnTo>
                      <a:lnTo>
                        <a:pt x="0" y="0"/>
                      </a:lnTo>
                      <a:lnTo>
                        <a:pt x="55" y="3"/>
                      </a:lnTo>
                      <a:lnTo>
                        <a:pt x="96" y="19"/>
                      </a:lnTo>
                      <a:lnTo>
                        <a:pt x="129" y="46"/>
                      </a:lnTo>
                      <a:lnTo>
                        <a:pt x="145" y="79"/>
                      </a:lnTo>
                      <a:lnTo>
                        <a:pt x="147" y="117"/>
                      </a:lnTo>
                      <a:lnTo>
                        <a:pt x="136" y="152"/>
                      </a:lnTo>
                      <a:lnTo>
                        <a:pt x="112" y="182"/>
                      </a:lnTo>
                      <a:lnTo>
                        <a:pt x="69" y="202"/>
                      </a:lnTo>
                      <a:close/>
                    </a:path>
                  </a:pathLst>
                </a:custGeom>
                <a:solidFill>
                  <a:srgbClr val="F9EA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367">
                  <a:extLst>
                    <a:ext uri="{FF2B5EF4-FFF2-40B4-BE49-F238E27FC236}">
                      <a16:creationId xmlns:a16="http://schemas.microsoft.com/office/drawing/2014/main" id="{D07C2AF6-3C90-40B5-9DD3-E4F893449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8" y="1545"/>
                  <a:ext cx="90" cy="25"/>
                </a:xfrm>
                <a:custGeom>
                  <a:avLst/>
                  <a:gdLst>
                    <a:gd name="T0" fmla="*/ 23 w 359"/>
                    <a:gd name="T1" fmla="*/ 6 h 98"/>
                    <a:gd name="T2" fmla="*/ 2 w 359"/>
                    <a:gd name="T3" fmla="*/ 6 h 98"/>
                    <a:gd name="T4" fmla="*/ 0 w 359"/>
                    <a:gd name="T5" fmla="*/ 0 h 98"/>
                    <a:gd name="T6" fmla="*/ 21 w 359"/>
                    <a:gd name="T7" fmla="*/ 0 h 98"/>
                    <a:gd name="T8" fmla="*/ 21 w 359"/>
                    <a:gd name="T9" fmla="*/ 1 h 98"/>
                    <a:gd name="T10" fmla="*/ 23 w 359"/>
                    <a:gd name="T11" fmla="*/ 6 h 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9" h="98">
                      <a:moveTo>
                        <a:pt x="359" y="89"/>
                      </a:moveTo>
                      <a:lnTo>
                        <a:pt x="36" y="98"/>
                      </a:lnTo>
                      <a:lnTo>
                        <a:pt x="0" y="0"/>
                      </a:lnTo>
                      <a:lnTo>
                        <a:pt x="341" y="0"/>
                      </a:lnTo>
                      <a:lnTo>
                        <a:pt x="341" y="17"/>
                      </a:lnTo>
                      <a:lnTo>
                        <a:pt x="359" y="8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368">
                  <a:extLst>
                    <a:ext uri="{FF2B5EF4-FFF2-40B4-BE49-F238E27FC236}">
                      <a16:creationId xmlns:a16="http://schemas.microsoft.com/office/drawing/2014/main" id="{FC570654-05E2-4A64-8167-A33A879A6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0" y="1489"/>
                  <a:ext cx="227" cy="190"/>
                </a:xfrm>
                <a:custGeom>
                  <a:avLst/>
                  <a:gdLst>
                    <a:gd name="T0" fmla="*/ 32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7 w 907"/>
                    <a:gd name="T7" fmla="*/ 6 h 758"/>
                    <a:gd name="T8" fmla="*/ 50 w 907"/>
                    <a:gd name="T9" fmla="*/ 9 h 758"/>
                    <a:gd name="T10" fmla="*/ 54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4 w 907"/>
                    <a:gd name="T21" fmla="*/ 35 h 758"/>
                    <a:gd name="T22" fmla="*/ 50 w 907"/>
                    <a:gd name="T23" fmla="*/ 39 h 758"/>
                    <a:gd name="T24" fmla="*/ 47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2 w 907"/>
                    <a:gd name="T31" fmla="*/ 47 h 758"/>
                    <a:gd name="T32" fmla="*/ 26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1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2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2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1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6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7" y="0"/>
                      </a:moveTo>
                      <a:lnTo>
                        <a:pt x="503" y="3"/>
                      </a:lnTo>
                      <a:lnTo>
                        <a:pt x="549" y="8"/>
                      </a:lnTo>
                      <a:lnTo>
                        <a:pt x="589" y="17"/>
                      </a:lnTo>
                      <a:lnTo>
                        <a:pt x="633" y="30"/>
                      </a:lnTo>
                      <a:lnTo>
                        <a:pt x="671" y="47"/>
                      </a:lnTo>
                      <a:lnTo>
                        <a:pt x="709" y="65"/>
                      </a:lnTo>
                      <a:lnTo>
                        <a:pt x="745" y="88"/>
                      </a:lnTo>
                      <a:lnTo>
                        <a:pt x="777" y="112"/>
                      </a:lnTo>
                      <a:lnTo>
                        <a:pt x="804" y="139"/>
                      </a:lnTo>
                      <a:lnTo>
                        <a:pt x="831" y="169"/>
                      </a:lnTo>
                      <a:lnTo>
                        <a:pt x="854" y="199"/>
                      </a:lnTo>
                      <a:lnTo>
                        <a:pt x="872" y="231"/>
                      </a:lnTo>
                      <a:lnTo>
                        <a:pt x="889" y="266"/>
                      </a:lnTo>
                      <a:lnTo>
                        <a:pt x="900" y="302"/>
                      </a:lnTo>
                      <a:lnTo>
                        <a:pt x="905" y="340"/>
                      </a:lnTo>
                      <a:lnTo>
                        <a:pt x="907" y="379"/>
                      </a:lnTo>
                      <a:lnTo>
                        <a:pt x="905" y="416"/>
                      </a:lnTo>
                      <a:lnTo>
                        <a:pt x="900" y="455"/>
                      </a:lnTo>
                      <a:lnTo>
                        <a:pt x="889" y="492"/>
                      </a:lnTo>
                      <a:lnTo>
                        <a:pt x="872" y="525"/>
                      </a:lnTo>
                      <a:lnTo>
                        <a:pt x="854" y="560"/>
                      </a:lnTo>
                      <a:lnTo>
                        <a:pt x="831" y="590"/>
                      </a:lnTo>
                      <a:lnTo>
                        <a:pt x="804" y="620"/>
                      </a:lnTo>
                      <a:lnTo>
                        <a:pt x="777" y="647"/>
                      </a:lnTo>
                      <a:lnTo>
                        <a:pt x="745" y="672"/>
                      </a:lnTo>
                      <a:lnTo>
                        <a:pt x="709" y="693"/>
                      </a:lnTo>
                      <a:lnTo>
                        <a:pt x="671" y="712"/>
                      </a:lnTo>
                      <a:lnTo>
                        <a:pt x="633" y="728"/>
                      </a:lnTo>
                      <a:lnTo>
                        <a:pt x="589" y="742"/>
                      </a:lnTo>
                      <a:lnTo>
                        <a:pt x="549" y="750"/>
                      </a:lnTo>
                      <a:lnTo>
                        <a:pt x="503" y="756"/>
                      </a:lnTo>
                      <a:lnTo>
                        <a:pt x="457" y="758"/>
                      </a:lnTo>
                      <a:lnTo>
                        <a:pt x="411" y="756"/>
                      </a:lnTo>
                      <a:lnTo>
                        <a:pt x="364" y="750"/>
                      </a:lnTo>
                      <a:lnTo>
                        <a:pt x="321" y="742"/>
                      </a:lnTo>
                      <a:lnTo>
                        <a:pt x="280" y="728"/>
                      </a:lnTo>
                      <a:lnTo>
                        <a:pt x="240" y="712"/>
                      </a:lnTo>
                      <a:lnTo>
                        <a:pt x="201" y="693"/>
                      </a:lnTo>
                      <a:lnTo>
                        <a:pt x="166" y="672"/>
                      </a:lnTo>
                      <a:lnTo>
                        <a:pt x="133" y="647"/>
                      </a:lnTo>
                      <a:lnTo>
                        <a:pt x="104" y="620"/>
                      </a:lnTo>
                      <a:lnTo>
                        <a:pt x="79" y="590"/>
                      </a:lnTo>
                      <a:lnTo>
                        <a:pt x="55" y="560"/>
                      </a:lnTo>
                      <a:lnTo>
                        <a:pt x="35" y="525"/>
                      </a:lnTo>
                      <a:lnTo>
                        <a:pt x="22" y="492"/>
                      </a:lnTo>
                      <a:lnTo>
                        <a:pt x="9" y="455"/>
                      </a:lnTo>
                      <a:lnTo>
                        <a:pt x="3" y="416"/>
                      </a:lnTo>
                      <a:lnTo>
                        <a:pt x="0" y="379"/>
                      </a:lnTo>
                      <a:lnTo>
                        <a:pt x="3" y="340"/>
                      </a:lnTo>
                      <a:lnTo>
                        <a:pt x="9" y="302"/>
                      </a:lnTo>
                      <a:lnTo>
                        <a:pt x="22" y="266"/>
                      </a:lnTo>
                      <a:lnTo>
                        <a:pt x="35" y="231"/>
                      </a:lnTo>
                      <a:lnTo>
                        <a:pt x="55" y="199"/>
                      </a:lnTo>
                      <a:lnTo>
                        <a:pt x="79" y="169"/>
                      </a:lnTo>
                      <a:lnTo>
                        <a:pt x="104" y="139"/>
                      </a:lnTo>
                      <a:lnTo>
                        <a:pt x="133" y="112"/>
                      </a:lnTo>
                      <a:lnTo>
                        <a:pt x="166" y="88"/>
                      </a:lnTo>
                      <a:lnTo>
                        <a:pt x="201" y="65"/>
                      </a:lnTo>
                      <a:lnTo>
                        <a:pt x="240" y="47"/>
                      </a:lnTo>
                      <a:lnTo>
                        <a:pt x="280" y="30"/>
                      </a:lnTo>
                      <a:lnTo>
                        <a:pt x="321" y="17"/>
                      </a:lnTo>
                      <a:lnTo>
                        <a:pt x="364" y="8"/>
                      </a:lnTo>
                      <a:lnTo>
                        <a:pt x="411" y="3"/>
                      </a:lnTo>
                      <a:lnTo>
                        <a:pt x="457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369">
                  <a:extLst>
                    <a:ext uri="{FF2B5EF4-FFF2-40B4-BE49-F238E27FC236}">
                      <a16:creationId xmlns:a16="http://schemas.microsoft.com/office/drawing/2014/main" id="{DD7A4D07-9559-4D87-9CC2-93DCD1916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2" y="1507"/>
                  <a:ext cx="184" cy="154"/>
                </a:xfrm>
                <a:custGeom>
                  <a:avLst/>
                  <a:gdLst>
                    <a:gd name="T0" fmla="*/ 23 w 734"/>
                    <a:gd name="T1" fmla="*/ 0 h 617"/>
                    <a:gd name="T2" fmla="*/ 28 w 734"/>
                    <a:gd name="T3" fmla="*/ 0 h 617"/>
                    <a:gd name="T4" fmla="*/ 32 w 734"/>
                    <a:gd name="T5" fmla="*/ 1 h 617"/>
                    <a:gd name="T6" fmla="*/ 36 w 734"/>
                    <a:gd name="T7" fmla="*/ 3 h 617"/>
                    <a:gd name="T8" fmla="*/ 39 w 734"/>
                    <a:gd name="T9" fmla="*/ 5 h 617"/>
                    <a:gd name="T10" fmla="*/ 42 w 734"/>
                    <a:gd name="T11" fmla="*/ 8 h 617"/>
                    <a:gd name="T12" fmla="*/ 44 w 734"/>
                    <a:gd name="T13" fmla="*/ 12 h 617"/>
                    <a:gd name="T14" fmla="*/ 46 w 734"/>
                    <a:gd name="T15" fmla="*/ 15 h 617"/>
                    <a:gd name="T16" fmla="*/ 46 w 734"/>
                    <a:gd name="T17" fmla="*/ 19 h 617"/>
                    <a:gd name="T18" fmla="*/ 46 w 734"/>
                    <a:gd name="T19" fmla="*/ 23 h 617"/>
                    <a:gd name="T20" fmla="*/ 44 w 734"/>
                    <a:gd name="T21" fmla="*/ 26 h 617"/>
                    <a:gd name="T22" fmla="*/ 42 w 734"/>
                    <a:gd name="T23" fmla="*/ 30 h 617"/>
                    <a:gd name="T24" fmla="*/ 39 w 734"/>
                    <a:gd name="T25" fmla="*/ 33 h 617"/>
                    <a:gd name="T26" fmla="*/ 36 w 734"/>
                    <a:gd name="T27" fmla="*/ 35 h 617"/>
                    <a:gd name="T28" fmla="*/ 32 w 734"/>
                    <a:gd name="T29" fmla="*/ 37 h 617"/>
                    <a:gd name="T30" fmla="*/ 28 w 734"/>
                    <a:gd name="T31" fmla="*/ 38 h 617"/>
                    <a:gd name="T32" fmla="*/ 23 w 734"/>
                    <a:gd name="T33" fmla="*/ 38 h 617"/>
                    <a:gd name="T34" fmla="*/ 18 w 734"/>
                    <a:gd name="T35" fmla="*/ 38 h 617"/>
                    <a:gd name="T36" fmla="*/ 14 w 734"/>
                    <a:gd name="T37" fmla="*/ 37 h 617"/>
                    <a:gd name="T38" fmla="*/ 10 w 734"/>
                    <a:gd name="T39" fmla="*/ 35 h 617"/>
                    <a:gd name="T40" fmla="*/ 7 w 734"/>
                    <a:gd name="T41" fmla="*/ 33 h 617"/>
                    <a:gd name="T42" fmla="*/ 4 w 734"/>
                    <a:gd name="T43" fmla="*/ 30 h 617"/>
                    <a:gd name="T44" fmla="*/ 2 w 734"/>
                    <a:gd name="T45" fmla="*/ 26 h 617"/>
                    <a:gd name="T46" fmla="*/ 1 w 734"/>
                    <a:gd name="T47" fmla="*/ 23 h 617"/>
                    <a:gd name="T48" fmla="*/ 0 w 734"/>
                    <a:gd name="T49" fmla="*/ 19 h 617"/>
                    <a:gd name="T50" fmla="*/ 1 w 734"/>
                    <a:gd name="T51" fmla="*/ 15 h 617"/>
                    <a:gd name="T52" fmla="*/ 2 w 734"/>
                    <a:gd name="T53" fmla="*/ 12 h 617"/>
                    <a:gd name="T54" fmla="*/ 4 w 734"/>
                    <a:gd name="T55" fmla="*/ 8 h 617"/>
                    <a:gd name="T56" fmla="*/ 7 w 734"/>
                    <a:gd name="T57" fmla="*/ 5 h 617"/>
                    <a:gd name="T58" fmla="*/ 10 w 734"/>
                    <a:gd name="T59" fmla="*/ 3 h 617"/>
                    <a:gd name="T60" fmla="*/ 14 w 734"/>
                    <a:gd name="T61" fmla="*/ 1 h 617"/>
                    <a:gd name="T62" fmla="*/ 18 w 734"/>
                    <a:gd name="T63" fmla="*/ 0 h 617"/>
                    <a:gd name="T64" fmla="*/ 23 w 734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4" h="617">
                      <a:moveTo>
                        <a:pt x="367" y="0"/>
                      </a:moveTo>
                      <a:lnTo>
                        <a:pt x="440" y="6"/>
                      </a:lnTo>
                      <a:lnTo>
                        <a:pt x="508" y="24"/>
                      </a:lnTo>
                      <a:lnTo>
                        <a:pt x="570" y="52"/>
                      </a:lnTo>
                      <a:lnTo>
                        <a:pt x="625" y="89"/>
                      </a:lnTo>
                      <a:lnTo>
                        <a:pt x="671" y="136"/>
                      </a:lnTo>
                      <a:lnTo>
                        <a:pt x="704" y="188"/>
                      </a:lnTo>
                      <a:lnTo>
                        <a:pt x="725" y="244"/>
                      </a:lnTo>
                      <a:lnTo>
                        <a:pt x="734" y="308"/>
                      </a:lnTo>
                      <a:lnTo>
                        <a:pt x="725" y="370"/>
                      </a:lnTo>
                      <a:lnTo>
                        <a:pt x="704" y="426"/>
                      </a:lnTo>
                      <a:lnTo>
                        <a:pt x="671" y="481"/>
                      </a:lnTo>
                      <a:lnTo>
                        <a:pt x="625" y="527"/>
                      </a:lnTo>
                      <a:lnTo>
                        <a:pt x="570" y="565"/>
                      </a:lnTo>
                      <a:lnTo>
                        <a:pt x="508" y="592"/>
                      </a:lnTo>
                      <a:lnTo>
                        <a:pt x="440" y="611"/>
                      </a:lnTo>
                      <a:lnTo>
                        <a:pt x="367" y="617"/>
                      </a:lnTo>
                      <a:lnTo>
                        <a:pt x="291" y="611"/>
                      </a:lnTo>
                      <a:lnTo>
                        <a:pt x="222" y="592"/>
                      </a:lnTo>
                      <a:lnTo>
                        <a:pt x="160" y="565"/>
                      </a:lnTo>
                      <a:lnTo>
                        <a:pt x="106" y="527"/>
                      </a:lnTo>
                      <a:lnTo>
                        <a:pt x="62" y="481"/>
                      </a:lnTo>
                      <a:lnTo>
                        <a:pt x="27" y="426"/>
                      </a:lnTo>
                      <a:lnTo>
                        <a:pt x="7" y="370"/>
                      </a:lnTo>
                      <a:lnTo>
                        <a:pt x="0" y="308"/>
                      </a:lnTo>
                      <a:lnTo>
                        <a:pt x="7" y="244"/>
                      </a:lnTo>
                      <a:lnTo>
                        <a:pt x="27" y="188"/>
                      </a:lnTo>
                      <a:lnTo>
                        <a:pt x="62" y="136"/>
                      </a:lnTo>
                      <a:lnTo>
                        <a:pt x="106" y="89"/>
                      </a:lnTo>
                      <a:lnTo>
                        <a:pt x="160" y="52"/>
                      </a:lnTo>
                      <a:lnTo>
                        <a:pt x="222" y="24"/>
                      </a:lnTo>
                      <a:lnTo>
                        <a:pt x="291" y="6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370">
                  <a:extLst>
                    <a:ext uri="{FF2B5EF4-FFF2-40B4-BE49-F238E27FC236}">
                      <a16:creationId xmlns:a16="http://schemas.microsoft.com/office/drawing/2014/main" id="{D5206150-3CA4-410A-8EC4-F5465CAC9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8" y="1529"/>
                  <a:ext cx="131" cy="110"/>
                </a:xfrm>
                <a:custGeom>
                  <a:avLst/>
                  <a:gdLst>
                    <a:gd name="T0" fmla="*/ 16 w 525"/>
                    <a:gd name="T1" fmla="*/ 0 h 441"/>
                    <a:gd name="T2" fmla="*/ 20 w 525"/>
                    <a:gd name="T3" fmla="*/ 0 h 441"/>
                    <a:gd name="T4" fmla="*/ 23 w 525"/>
                    <a:gd name="T5" fmla="*/ 1 h 441"/>
                    <a:gd name="T6" fmla="*/ 25 w 525"/>
                    <a:gd name="T7" fmla="*/ 2 h 441"/>
                    <a:gd name="T8" fmla="*/ 28 w 525"/>
                    <a:gd name="T9" fmla="*/ 4 h 441"/>
                    <a:gd name="T10" fmla="*/ 30 w 525"/>
                    <a:gd name="T11" fmla="*/ 6 h 441"/>
                    <a:gd name="T12" fmla="*/ 31 w 525"/>
                    <a:gd name="T13" fmla="*/ 8 h 441"/>
                    <a:gd name="T14" fmla="*/ 32 w 525"/>
                    <a:gd name="T15" fmla="*/ 11 h 441"/>
                    <a:gd name="T16" fmla="*/ 33 w 525"/>
                    <a:gd name="T17" fmla="*/ 14 h 441"/>
                    <a:gd name="T18" fmla="*/ 32 w 525"/>
                    <a:gd name="T19" fmla="*/ 16 h 441"/>
                    <a:gd name="T20" fmla="*/ 31 w 525"/>
                    <a:gd name="T21" fmla="*/ 19 h 441"/>
                    <a:gd name="T22" fmla="*/ 30 w 525"/>
                    <a:gd name="T23" fmla="*/ 21 h 441"/>
                    <a:gd name="T24" fmla="*/ 28 w 525"/>
                    <a:gd name="T25" fmla="*/ 23 h 441"/>
                    <a:gd name="T26" fmla="*/ 25 w 525"/>
                    <a:gd name="T27" fmla="*/ 25 h 441"/>
                    <a:gd name="T28" fmla="*/ 23 w 525"/>
                    <a:gd name="T29" fmla="*/ 26 h 441"/>
                    <a:gd name="T30" fmla="*/ 20 w 525"/>
                    <a:gd name="T31" fmla="*/ 27 h 441"/>
                    <a:gd name="T32" fmla="*/ 16 w 525"/>
                    <a:gd name="T33" fmla="*/ 27 h 441"/>
                    <a:gd name="T34" fmla="*/ 13 w 525"/>
                    <a:gd name="T35" fmla="*/ 27 h 441"/>
                    <a:gd name="T36" fmla="*/ 10 w 525"/>
                    <a:gd name="T37" fmla="*/ 26 h 441"/>
                    <a:gd name="T38" fmla="*/ 7 w 525"/>
                    <a:gd name="T39" fmla="*/ 25 h 441"/>
                    <a:gd name="T40" fmla="*/ 5 w 525"/>
                    <a:gd name="T41" fmla="*/ 23 h 441"/>
                    <a:gd name="T42" fmla="*/ 3 w 525"/>
                    <a:gd name="T43" fmla="*/ 21 h 441"/>
                    <a:gd name="T44" fmla="*/ 1 w 525"/>
                    <a:gd name="T45" fmla="*/ 19 h 441"/>
                    <a:gd name="T46" fmla="*/ 0 w 525"/>
                    <a:gd name="T47" fmla="*/ 16 h 441"/>
                    <a:gd name="T48" fmla="*/ 0 w 525"/>
                    <a:gd name="T49" fmla="*/ 14 h 441"/>
                    <a:gd name="T50" fmla="*/ 0 w 525"/>
                    <a:gd name="T51" fmla="*/ 11 h 441"/>
                    <a:gd name="T52" fmla="*/ 1 w 525"/>
                    <a:gd name="T53" fmla="*/ 8 h 441"/>
                    <a:gd name="T54" fmla="*/ 3 w 525"/>
                    <a:gd name="T55" fmla="*/ 6 h 441"/>
                    <a:gd name="T56" fmla="*/ 5 w 525"/>
                    <a:gd name="T57" fmla="*/ 4 h 441"/>
                    <a:gd name="T58" fmla="*/ 7 w 525"/>
                    <a:gd name="T59" fmla="*/ 2 h 441"/>
                    <a:gd name="T60" fmla="*/ 10 w 525"/>
                    <a:gd name="T61" fmla="*/ 1 h 441"/>
                    <a:gd name="T62" fmla="*/ 13 w 525"/>
                    <a:gd name="T63" fmla="*/ 0 h 441"/>
                    <a:gd name="T64" fmla="*/ 16 w 525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5" h="441">
                      <a:moveTo>
                        <a:pt x="264" y="0"/>
                      </a:moveTo>
                      <a:lnTo>
                        <a:pt x="315" y="6"/>
                      </a:lnTo>
                      <a:lnTo>
                        <a:pt x="364" y="17"/>
                      </a:lnTo>
                      <a:lnTo>
                        <a:pt x="407" y="36"/>
                      </a:lnTo>
                      <a:lnTo>
                        <a:pt x="448" y="63"/>
                      </a:lnTo>
                      <a:lnTo>
                        <a:pt x="478" y="96"/>
                      </a:lnTo>
                      <a:lnTo>
                        <a:pt x="502" y="134"/>
                      </a:lnTo>
                      <a:lnTo>
                        <a:pt x="519" y="175"/>
                      </a:lnTo>
                      <a:lnTo>
                        <a:pt x="525" y="219"/>
                      </a:lnTo>
                      <a:lnTo>
                        <a:pt x="519" y="265"/>
                      </a:lnTo>
                      <a:lnTo>
                        <a:pt x="502" y="305"/>
                      </a:lnTo>
                      <a:lnTo>
                        <a:pt x="478" y="343"/>
                      </a:lnTo>
                      <a:lnTo>
                        <a:pt x="448" y="376"/>
                      </a:lnTo>
                      <a:lnTo>
                        <a:pt x="407" y="403"/>
                      </a:lnTo>
                      <a:lnTo>
                        <a:pt x="364" y="425"/>
                      </a:lnTo>
                      <a:lnTo>
                        <a:pt x="315" y="436"/>
                      </a:lnTo>
                      <a:lnTo>
                        <a:pt x="264" y="441"/>
                      </a:lnTo>
                      <a:lnTo>
                        <a:pt x="211" y="436"/>
                      </a:lnTo>
                      <a:lnTo>
                        <a:pt x="160" y="425"/>
                      </a:lnTo>
                      <a:lnTo>
                        <a:pt x="117" y="403"/>
                      </a:lnTo>
                      <a:lnTo>
                        <a:pt x="79" y="376"/>
                      </a:lnTo>
                      <a:lnTo>
                        <a:pt x="47" y="343"/>
                      </a:lnTo>
                      <a:lnTo>
                        <a:pt x="22" y="305"/>
                      </a:lnTo>
                      <a:lnTo>
                        <a:pt x="5" y="265"/>
                      </a:lnTo>
                      <a:lnTo>
                        <a:pt x="0" y="219"/>
                      </a:lnTo>
                      <a:lnTo>
                        <a:pt x="5" y="175"/>
                      </a:lnTo>
                      <a:lnTo>
                        <a:pt x="22" y="134"/>
                      </a:lnTo>
                      <a:lnTo>
                        <a:pt x="47" y="96"/>
                      </a:lnTo>
                      <a:lnTo>
                        <a:pt x="79" y="63"/>
                      </a:lnTo>
                      <a:lnTo>
                        <a:pt x="117" y="36"/>
                      </a:lnTo>
                      <a:lnTo>
                        <a:pt x="160" y="17"/>
                      </a:lnTo>
                      <a:lnTo>
                        <a:pt x="211" y="6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371">
                  <a:extLst>
                    <a:ext uri="{FF2B5EF4-FFF2-40B4-BE49-F238E27FC236}">
                      <a16:creationId xmlns:a16="http://schemas.microsoft.com/office/drawing/2014/main" id="{16776E24-E07D-426F-9281-153EBE380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1" y="1556"/>
                  <a:ext cx="66" cy="56"/>
                </a:xfrm>
                <a:custGeom>
                  <a:avLst/>
                  <a:gdLst>
                    <a:gd name="T0" fmla="*/ 9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9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9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4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4" y="33"/>
                      </a:lnTo>
                      <a:lnTo>
                        <a:pt x="240" y="50"/>
                      </a:lnTo>
                      <a:lnTo>
                        <a:pt x="253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3" y="152"/>
                      </a:lnTo>
                      <a:lnTo>
                        <a:pt x="240" y="172"/>
                      </a:lnTo>
                      <a:lnTo>
                        <a:pt x="224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4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39" y="191"/>
                      </a:lnTo>
                      <a:lnTo>
                        <a:pt x="23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3" y="50"/>
                      </a:lnTo>
                      <a:lnTo>
                        <a:pt x="39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372">
                  <a:extLst>
                    <a:ext uri="{FF2B5EF4-FFF2-40B4-BE49-F238E27FC236}">
                      <a16:creationId xmlns:a16="http://schemas.microsoft.com/office/drawing/2014/main" id="{DB50AB28-445F-4A8A-ACF3-5885EC915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6" y="1570"/>
                  <a:ext cx="35" cy="28"/>
                </a:xfrm>
                <a:custGeom>
                  <a:avLst/>
                  <a:gdLst>
                    <a:gd name="T0" fmla="*/ 5 w 138"/>
                    <a:gd name="T1" fmla="*/ 0 h 111"/>
                    <a:gd name="T2" fmla="*/ 6 w 138"/>
                    <a:gd name="T3" fmla="*/ 0 h 111"/>
                    <a:gd name="T4" fmla="*/ 8 w 138"/>
                    <a:gd name="T5" fmla="*/ 1 h 111"/>
                    <a:gd name="T6" fmla="*/ 9 w 138"/>
                    <a:gd name="T7" fmla="*/ 2 h 111"/>
                    <a:gd name="T8" fmla="*/ 9 w 138"/>
                    <a:gd name="T9" fmla="*/ 4 h 111"/>
                    <a:gd name="T10" fmla="*/ 9 w 138"/>
                    <a:gd name="T11" fmla="*/ 5 h 111"/>
                    <a:gd name="T12" fmla="*/ 8 w 138"/>
                    <a:gd name="T13" fmla="*/ 6 h 111"/>
                    <a:gd name="T14" fmla="*/ 6 w 138"/>
                    <a:gd name="T15" fmla="*/ 7 h 111"/>
                    <a:gd name="T16" fmla="*/ 5 w 138"/>
                    <a:gd name="T17" fmla="*/ 7 h 111"/>
                    <a:gd name="T18" fmla="*/ 3 w 138"/>
                    <a:gd name="T19" fmla="*/ 7 h 111"/>
                    <a:gd name="T20" fmla="*/ 1 w 138"/>
                    <a:gd name="T21" fmla="*/ 6 h 111"/>
                    <a:gd name="T22" fmla="*/ 1 w 138"/>
                    <a:gd name="T23" fmla="*/ 5 h 111"/>
                    <a:gd name="T24" fmla="*/ 0 w 138"/>
                    <a:gd name="T25" fmla="*/ 4 h 111"/>
                    <a:gd name="T26" fmla="*/ 1 w 138"/>
                    <a:gd name="T27" fmla="*/ 2 h 111"/>
                    <a:gd name="T28" fmla="*/ 1 w 138"/>
                    <a:gd name="T29" fmla="*/ 1 h 111"/>
                    <a:gd name="T30" fmla="*/ 3 w 138"/>
                    <a:gd name="T31" fmla="*/ 0 h 111"/>
                    <a:gd name="T32" fmla="*/ 5 w 138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8" h="111">
                      <a:moveTo>
                        <a:pt x="71" y="0"/>
                      </a:moveTo>
                      <a:lnTo>
                        <a:pt x="95" y="5"/>
                      </a:lnTo>
                      <a:lnTo>
                        <a:pt x="117" y="16"/>
                      </a:lnTo>
                      <a:lnTo>
                        <a:pt x="133" y="32"/>
                      </a:lnTo>
                      <a:lnTo>
                        <a:pt x="138" y="55"/>
                      </a:lnTo>
                      <a:lnTo>
                        <a:pt x="133" y="76"/>
                      </a:lnTo>
                      <a:lnTo>
                        <a:pt x="117" y="95"/>
                      </a:lnTo>
                      <a:lnTo>
                        <a:pt x="95" y="106"/>
                      </a:lnTo>
                      <a:lnTo>
                        <a:pt x="71" y="111"/>
                      </a:lnTo>
                      <a:lnTo>
                        <a:pt x="43" y="106"/>
                      </a:lnTo>
                      <a:lnTo>
                        <a:pt x="18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8" y="16"/>
                      </a:lnTo>
                      <a:lnTo>
                        <a:pt x="43" y="5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373">
                  <a:extLst>
                    <a:ext uri="{FF2B5EF4-FFF2-40B4-BE49-F238E27FC236}">
                      <a16:creationId xmlns:a16="http://schemas.microsoft.com/office/drawing/2014/main" id="{079C690E-09A6-4BB0-AF56-352AFA272A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" y="1489"/>
                  <a:ext cx="227" cy="190"/>
                </a:xfrm>
                <a:custGeom>
                  <a:avLst/>
                  <a:gdLst>
                    <a:gd name="T0" fmla="*/ 31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6 w 907"/>
                    <a:gd name="T7" fmla="*/ 6 h 758"/>
                    <a:gd name="T8" fmla="*/ 50 w 907"/>
                    <a:gd name="T9" fmla="*/ 9 h 758"/>
                    <a:gd name="T10" fmla="*/ 53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3 w 907"/>
                    <a:gd name="T21" fmla="*/ 35 h 758"/>
                    <a:gd name="T22" fmla="*/ 50 w 907"/>
                    <a:gd name="T23" fmla="*/ 39 h 758"/>
                    <a:gd name="T24" fmla="*/ 46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1 w 907"/>
                    <a:gd name="T31" fmla="*/ 47 h 758"/>
                    <a:gd name="T32" fmla="*/ 25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0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1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1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0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5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0" y="0"/>
                      </a:moveTo>
                      <a:lnTo>
                        <a:pt x="496" y="3"/>
                      </a:lnTo>
                      <a:lnTo>
                        <a:pt x="543" y="8"/>
                      </a:lnTo>
                      <a:lnTo>
                        <a:pt x="586" y="17"/>
                      </a:lnTo>
                      <a:lnTo>
                        <a:pt x="627" y="30"/>
                      </a:lnTo>
                      <a:lnTo>
                        <a:pt x="668" y="47"/>
                      </a:lnTo>
                      <a:lnTo>
                        <a:pt x="706" y="65"/>
                      </a:lnTo>
                      <a:lnTo>
                        <a:pt x="741" y="88"/>
                      </a:lnTo>
                      <a:lnTo>
                        <a:pt x="773" y="112"/>
                      </a:lnTo>
                      <a:lnTo>
                        <a:pt x="803" y="139"/>
                      </a:lnTo>
                      <a:lnTo>
                        <a:pt x="828" y="169"/>
                      </a:lnTo>
                      <a:lnTo>
                        <a:pt x="853" y="199"/>
                      </a:lnTo>
                      <a:lnTo>
                        <a:pt x="872" y="231"/>
                      </a:lnTo>
                      <a:lnTo>
                        <a:pt x="886" y="266"/>
                      </a:lnTo>
                      <a:lnTo>
                        <a:pt x="899" y="302"/>
                      </a:lnTo>
                      <a:lnTo>
                        <a:pt x="904" y="340"/>
                      </a:lnTo>
                      <a:lnTo>
                        <a:pt x="907" y="379"/>
                      </a:lnTo>
                      <a:lnTo>
                        <a:pt x="904" y="416"/>
                      </a:lnTo>
                      <a:lnTo>
                        <a:pt x="899" y="455"/>
                      </a:lnTo>
                      <a:lnTo>
                        <a:pt x="886" y="492"/>
                      </a:lnTo>
                      <a:lnTo>
                        <a:pt x="872" y="525"/>
                      </a:lnTo>
                      <a:lnTo>
                        <a:pt x="853" y="560"/>
                      </a:lnTo>
                      <a:lnTo>
                        <a:pt x="828" y="590"/>
                      </a:lnTo>
                      <a:lnTo>
                        <a:pt x="803" y="620"/>
                      </a:lnTo>
                      <a:lnTo>
                        <a:pt x="773" y="647"/>
                      </a:lnTo>
                      <a:lnTo>
                        <a:pt x="741" y="672"/>
                      </a:lnTo>
                      <a:lnTo>
                        <a:pt x="706" y="693"/>
                      </a:lnTo>
                      <a:lnTo>
                        <a:pt x="668" y="712"/>
                      </a:lnTo>
                      <a:lnTo>
                        <a:pt x="627" y="728"/>
                      </a:lnTo>
                      <a:lnTo>
                        <a:pt x="586" y="742"/>
                      </a:lnTo>
                      <a:lnTo>
                        <a:pt x="543" y="750"/>
                      </a:lnTo>
                      <a:lnTo>
                        <a:pt x="496" y="756"/>
                      </a:lnTo>
                      <a:lnTo>
                        <a:pt x="450" y="758"/>
                      </a:lnTo>
                      <a:lnTo>
                        <a:pt x="404" y="756"/>
                      </a:lnTo>
                      <a:lnTo>
                        <a:pt x="358" y="750"/>
                      </a:lnTo>
                      <a:lnTo>
                        <a:pt x="318" y="742"/>
                      </a:lnTo>
                      <a:lnTo>
                        <a:pt x="274" y="728"/>
                      </a:lnTo>
                      <a:lnTo>
                        <a:pt x="237" y="712"/>
                      </a:lnTo>
                      <a:lnTo>
                        <a:pt x="198" y="693"/>
                      </a:lnTo>
                      <a:lnTo>
                        <a:pt x="163" y="672"/>
                      </a:lnTo>
                      <a:lnTo>
                        <a:pt x="133" y="647"/>
                      </a:lnTo>
                      <a:lnTo>
                        <a:pt x="103" y="620"/>
                      </a:lnTo>
                      <a:lnTo>
                        <a:pt x="76" y="590"/>
                      </a:lnTo>
                      <a:lnTo>
                        <a:pt x="54" y="560"/>
                      </a:lnTo>
                      <a:lnTo>
                        <a:pt x="35" y="525"/>
                      </a:lnTo>
                      <a:lnTo>
                        <a:pt x="18" y="492"/>
                      </a:lnTo>
                      <a:lnTo>
                        <a:pt x="8" y="455"/>
                      </a:lnTo>
                      <a:lnTo>
                        <a:pt x="2" y="416"/>
                      </a:lnTo>
                      <a:lnTo>
                        <a:pt x="0" y="379"/>
                      </a:lnTo>
                      <a:lnTo>
                        <a:pt x="2" y="340"/>
                      </a:lnTo>
                      <a:lnTo>
                        <a:pt x="8" y="302"/>
                      </a:lnTo>
                      <a:lnTo>
                        <a:pt x="18" y="266"/>
                      </a:lnTo>
                      <a:lnTo>
                        <a:pt x="35" y="231"/>
                      </a:lnTo>
                      <a:lnTo>
                        <a:pt x="54" y="199"/>
                      </a:lnTo>
                      <a:lnTo>
                        <a:pt x="76" y="169"/>
                      </a:lnTo>
                      <a:lnTo>
                        <a:pt x="103" y="139"/>
                      </a:lnTo>
                      <a:lnTo>
                        <a:pt x="133" y="112"/>
                      </a:lnTo>
                      <a:lnTo>
                        <a:pt x="163" y="88"/>
                      </a:lnTo>
                      <a:lnTo>
                        <a:pt x="198" y="65"/>
                      </a:lnTo>
                      <a:lnTo>
                        <a:pt x="237" y="47"/>
                      </a:lnTo>
                      <a:lnTo>
                        <a:pt x="274" y="30"/>
                      </a:lnTo>
                      <a:lnTo>
                        <a:pt x="318" y="17"/>
                      </a:lnTo>
                      <a:lnTo>
                        <a:pt x="358" y="8"/>
                      </a:lnTo>
                      <a:lnTo>
                        <a:pt x="404" y="3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374">
                  <a:extLst>
                    <a:ext uri="{FF2B5EF4-FFF2-40B4-BE49-F238E27FC236}">
                      <a16:creationId xmlns:a16="http://schemas.microsoft.com/office/drawing/2014/main" id="{49975776-54A3-4948-AE0C-3F75ADACC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" y="1507"/>
                  <a:ext cx="184" cy="154"/>
                </a:xfrm>
                <a:custGeom>
                  <a:avLst/>
                  <a:gdLst>
                    <a:gd name="T0" fmla="*/ 23 w 733"/>
                    <a:gd name="T1" fmla="*/ 0 h 617"/>
                    <a:gd name="T2" fmla="*/ 28 w 733"/>
                    <a:gd name="T3" fmla="*/ 0 h 617"/>
                    <a:gd name="T4" fmla="*/ 32 w 733"/>
                    <a:gd name="T5" fmla="*/ 1 h 617"/>
                    <a:gd name="T6" fmla="*/ 36 w 733"/>
                    <a:gd name="T7" fmla="*/ 3 h 617"/>
                    <a:gd name="T8" fmla="*/ 39 w 733"/>
                    <a:gd name="T9" fmla="*/ 5 h 617"/>
                    <a:gd name="T10" fmla="*/ 42 w 733"/>
                    <a:gd name="T11" fmla="*/ 8 h 617"/>
                    <a:gd name="T12" fmla="*/ 44 w 733"/>
                    <a:gd name="T13" fmla="*/ 12 h 617"/>
                    <a:gd name="T14" fmla="*/ 46 w 733"/>
                    <a:gd name="T15" fmla="*/ 15 h 617"/>
                    <a:gd name="T16" fmla="*/ 46 w 733"/>
                    <a:gd name="T17" fmla="*/ 19 h 617"/>
                    <a:gd name="T18" fmla="*/ 46 w 733"/>
                    <a:gd name="T19" fmla="*/ 23 h 617"/>
                    <a:gd name="T20" fmla="*/ 44 w 733"/>
                    <a:gd name="T21" fmla="*/ 26 h 617"/>
                    <a:gd name="T22" fmla="*/ 42 w 733"/>
                    <a:gd name="T23" fmla="*/ 30 h 617"/>
                    <a:gd name="T24" fmla="*/ 39 w 733"/>
                    <a:gd name="T25" fmla="*/ 33 h 617"/>
                    <a:gd name="T26" fmla="*/ 36 w 733"/>
                    <a:gd name="T27" fmla="*/ 35 h 617"/>
                    <a:gd name="T28" fmla="*/ 32 w 733"/>
                    <a:gd name="T29" fmla="*/ 37 h 617"/>
                    <a:gd name="T30" fmla="*/ 28 w 733"/>
                    <a:gd name="T31" fmla="*/ 38 h 617"/>
                    <a:gd name="T32" fmla="*/ 23 w 733"/>
                    <a:gd name="T33" fmla="*/ 38 h 617"/>
                    <a:gd name="T34" fmla="*/ 19 w 733"/>
                    <a:gd name="T35" fmla="*/ 38 h 617"/>
                    <a:gd name="T36" fmla="*/ 14 w 733"/>
                    <a:gd name="T37" fmla="*/ 37 h 617"/>
                    <a:gd name="T38" fmla="*/ 10 w 733"/>
                    <a:gd name="T39" fmla="*/ 35 h 617"/>
                    <a:gd name="T40" fmla="*/ 7 w 733"/>
                    <a:gd name="T41" fmla="*/ 33 h 617"/>
                    <a:gd name="T42" fmla="*/ 4 w 733"/>
                    <a:gd name="T43" fmla="*/ 30 h 617"/>
                    <a:gd name="T44" fmla="*/ 2 w 733"/>
                    <a:gd name="T45" fmla="*/ 26 h 617"/>
                    <a:gd name="T46" fmla="*/ 1 w 733"/>
                    <a:gd name="T47" fmla="*/ 23 h 617"/>
                    <a:gd name="T48" fmla="*/ 0 w 733"/>
                    <a:gd name="T49" fmla="*/ 19 h 617"/>
                    <a:gd name="T50" fmla="*/ 1 w 733"/>
                    <a:gd name="T51" fmla="*/ 15 h 617"/>
                    <a:gd name="T52" fmla="*/ 2 w 733"/>
                    <a:gd name="T53" fmla="*/ 12 h 617"/>
                    <a:gd name="T54" fmla="*/ 4 w 733"/>
                    <a:gd name="T55" fmla="*/ 8 h 617"/>
                    <a:gd name="T56" fmla="*/ 7 w 733"/>
                    <a:gd name="T57" fmla="*/ 5 h 617"/>
                    <a:gd name="T58" fmla="*/ 10 w 733"/>
                    <a:gd name="T59" fmla="*/ 3 h 617"/>
                    <a:gd name="T60" fmla="*/ 14 w 733"/>
                    <a:gd name="T61" fmla="*/ 1 h 617"/>
                    <a:gd name="T62" fmla="*/ 19 w 733"/>
                    <a:gd name="T63" fmla="*/ 0 h 617"/>
                    <a:gd name="T64" fmla="*/ 23 w 733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3" h="617">
                      <a:moveTo>
                        <a:pt x="366" y="0"/>
                      </a:moveTo>
                      <a:lnTo>
                        <a:pt x="442" y="6"/>
                      </a:lnTo>
                      <a:lnTo>
                        <a:pt x="511" y="24"/>
                      </a:lnTo>
                      <a:lnTo>
                        <a:pt x="573" y="52"/>
                      </a:lnTo>
                      <a:lnTo>
                        <a:pt x="627" y="89"/>
                      </a:lnTo>
                      <a:lnTo>
                        <a:pt x="671" y="136"/>
                      </a:lnTo>
                      <a:lnTo>
                        <a:pt x="707" y="188"/>
                      </a:lnTo>
                      <a:lnTo>
                        <a:pt x="725" y="244"/>
                      </a:lnTo>
                      <a:lnTo>
                        <a:pt x="733" y="308"/>
                      </a:lnTo>
                      <a:lnTo>
                        <a:pt x="725" y="370"/>
                      </a:lnTo>
                      <a:lnTo>
                        <a:pt x="707" y="426"/>
                      </a:lnTo>
                      <a:lnTo>
                        <a:pt x="671" y="481"/>
                      </a:lnTo>
                      <a:lnTo>
                        <a:pt x="627" y="527"/>
                      </a:lnTo>
                      <a:lnTo>
                        <a:pt x="573" y="565"/>
                      </a:lnTo>
                      <a:lnTo>
                        <a:pt x="511" y="592"/>
                      </a:lnTo>
                      <a:lnTo>
                        <a:pt x="442" y="611"/>
                      </a:lnTo>
                      <a:lnTo>
                        <a:pt x="366" y="617"/>
                      </a:lnTo>
                      <a:lnTo>
                        <a:pt x="294" y="611"/>
                      </a:lnTo>
                      <a:lnTo>
                        <a:pt x="225" y="592"/>
                      </a:lnTo>
                      <a:lnTo>
                        <a:pt x="163" y="565"/>
                      </a:lnTo>
                      <a:lnTo>
                        <a:pt x="109" y="527"/>
                      </a:lnTo>
                      <a:lnTo>
                        <a:pt x="63" y="481"/>
                      </a:lnTo>
                      <a:lnTo>
                        <a:pt x="30" y="426"/>
                      </a:lnTo>
                      <a:lnTo>
                        <a:pt x="8" y="370"/>
                      </a:lnTo>
                      <a:lnTo>
                        <a:pt x="0" y="308"/>
                      </a:lnTo>
                      <a:lnTo>
                        <a:pt x="8" y="244"/>
                      </a:lnTo>
                      <a:lnTo>
                        <a:pt x="30" y="188"/>
                      </a:lnTo>
                      <a:lnTo>
                        <a:pt x="63" y="136"/>
                      </a:lnTo>
                      <a:lnTo>
                        <a:pt x="109" y="89"/>
                      </a:lnTo>
                      <a:lnTo>
                        <a:pt x="163" y="52"/>
                      </a:lnTo>
                      <a:lnTo>
                        <a:pt x="225" y="24"/>
                      </a:lnTo>
                      <a:lnTo>
                        <a:pt x="294" y="6"/>
                      </a:lnTo>
                      <a:lnTo>
                        <a:pt x="366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375">
                  <a:extLst>
                    <a:ext uri="{FF2B5EF4-FFF2-40B4-BE49-F238E27FC236}">
                      <a16:creationId xmlns:a16="http://schemas.microsoft.com/office/drawing/2014/main" id="{120C1D0A-F609-4CD9-A973-2DD9279ABD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1" y="1529"/>
                  <a:ext cx="131" cy="110"/>
                </a:xfrm>
                <a:custGeom>
                  <a:avLst/>
                  <a:gdLst>
                    <a:gd name="T0" fmla="*/ 16 w 526"/>
                    <a:gd name="T1" fmla="*/ 0 h 441"/>
                    <a:gd name="T2" fmla="*/ 19 w 526"/>
                    <a:gd name="T3" fmla="*/ 0 h 441"/>
                    <a:gd name="T4" fmla="*/ 23 w 526"/>
                    <a:gd name="T5" fmla="*/ 1 h 441"/>
                    <a:gd name="T6" fmla="*/ 25 w 526"/>
                    <a:gd name="T7" fmla="*/ 2 h 441"/>
                    <a:gd name="T8" fmla="*/ 28 w 526"/>
                    <a:gd name="T9" fmla="*/ 4 h 441"/>
                    <a:gd name="T10" fmla="*/ 30 w 526"/>
                    <a:gd name="T11" fmla="*/ 6 h 441"/>
                    <a:gd name="T12" fmla="*/ 31 w 526"/>
                    <a:gd name="T13" fmla="*/ 8 h 441"/>
                    <a:gd name="T14" fmla="*/ 32 w 526"/>
                    <a:gd name="T15" fmla="*/ 11 h 441"/>
                    <a:gd name="T16" fmla="*/ 33 w 526"/>
                    <a:gd name="T17" fmla="*/ 14 h 441"/>
                    <a:gd name="T18" fmla="*/ 32 w 526"/>
                    <a:gd name="T19" fmla="*/ 16 h 441"/>
                    <a:gd name="T20" fmla="*/ 31 w 526"/>
                    <a:gd name="T21" fmla="*/ 19 h 441"/>
                    <a:gd name="T22" fmla="*/ 30 w 526"/>
                    <a:gd name="T23" fmla="*/ 21 h 441"/>
                    <a:gd name="T24" fmla="*/ 28 w 526"/>
                    <a:gd name="T25" fmla="*/ 23 h 441"/>
                    <a:gd name="T26" fmla="*/ 25 w 526"/>
                    <a:gd name="T27" fmla="*/ 25 h 441"/>
                    <a:gd name="T28" fmla="*/ 23 w 526"/>
                    <a:gd name="T29" fmla="*/ 26 h 441"/>
                    <a:gd name="T30" fmla="*/ 19 w 526"/>
                    <a:gd name="T31" fmla="*/ 27 h 441"/>
                    <a:gd name="T32" fmla="*/ 16 w 526"/>
                    <a:gd name="T33" fmla="*/ 27 h 441"/>
                    <a:gd name="T34" fmla="*/ 13 w 526"/>
                    <a:gd name="T35" fmla="*/ 27 h 441"/>
                    <a:gd name="T36" fmla="*/ 10 w 526"/>
                    <a:gd name="T37" fmla="*/ 26 h 441"/>
                    <a:gd name="T38" fmla="*/ 7 w 526"/>
                    <a:gd name="T39" fmla="*/ 25 h 441"/>
                    <a:gd name="T40" fmla="*/ 5 w 526"/>
                    <a:gd name="T41" fmla="*/ 23 h 441"/>
                    <a:gd name="T42" fmla="*/ 3 w 526"/>
                    <a:gd name="T43" fmla="*/ 21 h 441"/>
                    <a:gd name="T44" fmla="*/ 1 w 526"/>
                    <a:gd name="T45" fmla="*/ 19 h 441"/>
                    <a:gd name="T46" fmla="*/ 0 w 526"/>
                    <a:gd name="T47" fmla="*/ 16 h 441"/>
                    <a:gd name="T48" fmla="*/ 0 w 526"/>
                    <a:gd name="T49" fmla="*/ 14 h 441"/>
                    <a:gd name="T50" fmla="*/ 0 w 526"/>
                    <a:gd name="T51" fmla="*/ 11 h 441"/>
                    <a:gd name="T52" fmla="*/ 1 w 526"/>
                    <a:gd name="T53" fmla="*/ 8 h 441"/>
                    <a:gd name="T54" fmla="*/ 3 w 526"/>
                    <a:gd name="T55" fmla="*/ 6 h 441"/>
                    <a:gd name="T56" fmla="*/ 5 w 526"/>
                    <a:gd name="T57" fmla="*/ 4 h 441"/>
                    <a:gd name="T58" fmla="*/ 7 w 526"/>
                    <a:gd name="T59" fmla="*/ 2 h 441"/>
                    <a:gd name="T60" fmla="*/ 10 w 526"/>
                    <a:gd name="T61" fmla="*/ 1 h 441"/>
                    <a:gd name="T62" fmla="*/ 13 w 526"/>
                    <a:gd name="T63" fmla="*/ 0 h 441"/>
                    <a:gd name="T64" fmla="*/ 16 w 526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6" h="441">
                      <a:moveTo>
                        <a:pt x="261" y="0"/>
                      </a:moveTo>
                      <a:lnTo>
                        <a:pt x="313" y="6"/>
                      </a:lnTo>
                      <a:lnTo>
                        <a:pt x="365" y="17"/>
                      </a:lnTo>
                      <a:lnTo>
                        <a:pt x="408" y="39"/>
                      </a:lnTo>
                      <a:lnTo>
                        <a:pt x="446" y="66"/>
                      </a:lnTo>
                      <a:lnTo>
                        <a:pt x="479" y="99"/>
                      </a:lnTo>
                      <a:lnTo>
                        <a:pt x="503" y="134"/>
                      </a:lnTo>
                      <a:lnTo>
                        <a:pt x="519" y="175"/>
                      </a:lnTo>
                      <a:lnTo>
                        <a:pt x="526" y="219"/>
                      </a:lnTo>
                      <a:lnTo>
                        <a:pt x="519" y="265"/>
                      </a:lnTo>
                      <a:lnTo>
                        <a:pt x="503" y="305"/>
                      </a:lnTo>
                      <a:lnTo>
                        <a:pt x="479" y="343"/>
                      </a:lnTo>
                      <a:lnTo>
                        <a:pt x="446" y="376"/>
                      </a:lnTo>
                      <a:lnTo>
                        <a:pt x="408" y="403"/>
                      </a:lnTo>
                      <a:lnTo>
                        <a:pt x="365" y="425"/>
                      </a:lnTo>
                      <a:lnTo>
                        <a:pt x="313" y="436"/>
                      </a:lnTo>
                      <a:lnTo>
                        <a:pt x="261" y="441"/>
                      </a:lnTo>
                      <a:lnTo>
                        <a:pt x="210" y="436"/>
                      </a:lnTo>
                      <a:lnTo>
                        <a:pt x="161" y="425"/>
                      </a:lnTo>
                      <a:lnTo>
                        <a:pt x="118" y="403"/>
                      </a:lnTo>
                      <a:lnTo>
                        <a:pt x="80" y="376"/>
                      </a:lnTo>
                      <a:lnTo>
                        <a:pt x="48" y="343"/>
                      </a:lnTo>
                      <a:lnTo>
                        <a:pt x="23" y="305"/>
                      </a:lnTo>
                      <a:lnTo>
                        <a:pt x="6" y="265"/>
                      </a:lnTo>
                      <a:lnTo>
                        <a:pt x="0" y="219"/>
                      </a:lnTo>
                      <a:lnTo>
                        <a:pt x="6" y="175"/>
                      </a:lnTo>
                      <a:lnTo>
                        <a:pt x="23" y="134"/>
                      </a:lnTo>
                      <a:lnTo>
                        <a:pt x="48" y="99"/>
                      </a:lnTo>
                      <a:lnTo>
                        <a:pt x="80" y="66"/>
                      </a:lnTo>
                      <a:lnTo>
                        <a:pt x="118" y="39"/>
                      </a:lnTo>
                      <a:lnTo>
                        <a:pt x="161" y="17"/>
                      </a:lnTo>
                      <a:lnTo>
                        <a:pt x="210" y="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376">
                  <a:extLst>
                    <a:ext uri="{FF2B5EF4-FFF2-40B4-BE49-F238E27FC236}">
                      <a16:creationId xmlns:a16="http://schemas.microsoft.com/office/drawing/2014/main" id="{36712CD4-C880-4234-9FD8-D6A4A4E5CA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3" y="1556"/>
                  <a:ext cx="66" cy="56"/>
                </a:xfrm>
                <a:custGeom>
                  <a:avLst/>
                  <a:gdLst>
                    <a:gd name="T0" fmla="*/ 8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8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8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0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6" y="33"/>
                      </a:lnTo>
                      <a:lnTo>
                        <a:pt x="242" y="50"/>
                      </a:lnTo>
                      <a:lnTo>
                        <a:pt x="252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2" y="152"/>
                      </a:lnTo>
                      <a:lnTo>
                        <a:pt x="242" y="172"/>
                      </a:lnTo>
                      <a:lnTo>
                        <a:pt x="226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0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41" y="191"/>
                      </a:lnTo>
                      <a:lnTo>
                        <a:pt x="25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5" y="50"/>
                      </a:lnTo>
                      <a:lnTo>
                        <a:pt x="41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377">
                  <a:extLst>
                    <a:ext uri="{FF2B5EF4-FFF2-40B4-BE49-F238E27FC236}">
                      <a16:creationId xmlns:a16="http://schemas.microsoft.com/office/drawing/2014/main" id="{566DD592-F222-4DF5-ABED-401FD4E818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" y="1570"/>
                  <a:ext cx="34" cy="28"/>
                </a:xfrm>
                <a:custGeom>
                  <a:avLst/>
                  <a:gdLst>
                    <a:gd name="T0" fmla="*/ 4 w 136"/>
                    <a:gd name="T1" fmla="*/ 0 h 111"/>
                    <a:gd name="T2" fmla="*/ 6 w 136"/>
                    <a:gd name="T3" fmla="*/ 0 h 111"/>
                    <a:gd name="T4" fmla="*/ 7 w 136"/>
                    <a:gd name="T5" fmla="*/ 1 h 111"/>
                    <a:gd name="T6" fmla="*/ 8 w 136"/>
                    <a:gd name="T7" fmla="*/ 2 h 111"/>
                    <a:gd name="T8" fmla="*/ 9 w 136"/>
                    <a:gd name="T9" fmla="*/ 4 h 111"/>
                    <a:gd name="T10" fmla="*/ 8 w 136"/>
                    <a:gd name="T11" fmla="*/ 5 h 111"/>
                    <a:gd name="T12" fmla="*/ 7 w 136"/>
                    <a:gd name="T13" fmla="*/ 6 h 111"/>
                    <a:gd name="T14" fmla="*/ 6 w 136"/>
                    <a:gd name="T15" fmla="*/ 7 h 111"/>
                    <a:gd name="T16" fmla="*/ 4 w 136"/>
                    <a:gd name="T17" fmla="*/ 7 h 111"/>
                    <a:gd name="T18" fmla="*/ 3 w 136"/>
                    <a:gd name="T19" fmla="*/ 7 h 111"/>
                    <a:gd name="T20" fmla="*/ 1 w 136"/>
                    <a:gd name="T21" fmla="*/ 6 h 111"/>
                    <a:gd name="T22" fmla="*/ 1 w 136"/>
                    <a:gd name="T23" fmla="*/ 5 h 111"/>
                    <a:gd name="T24" fmla="*/ 0 w 136"/>
                    <a:gd name="T25" fmla="*/ 4 h 111"/>
                    <a:gd name="T26" fmla="*/ 1 w 136"/>
                    <a:gd name="T27" fmla="*/ 2 h 111"/>
                    <a:gd name="T28" fmla="*/ 1 w 136"/>
                    <a:gd name="T29" fmla="*/ 1 h 111"/>
                    <a:gd name="T30" fmla="*/ 3 w 136"/>
                    <a:gd name="T31" fmla="*/ 0 h 111"/>
                    <a:gd name="T32" fmla="*/ 4 w 136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6" h="111">
                      <a:moveTo>
                        <a:pt x="65" y="0"/>
                      </a:moveTo>
                      <a:lnTo>
                        <a:pt x="93" y="5"/>
                      </a:lnTo>
                      <a:lnTo>
                        <a:pt x="115" y="16"/>
                      </a:lnTo>
                      <a:lnTo>
                        <a:pt x="131" y="32"/>
                      </a:lnTo>
                      <a:lnTo>
                        <a:pt x="136" y="55"/>
                      </a:lnTo>
                      <a:lnTo>
                        <a:pt x="131" y="76"/>
                      </a:lnTo>
                      <a:lnTo>
                        <a:pt x="115" y="95"/>
                      </a:lnTo>
                      <a:lnTo>
                        <a:pt x="93" y="106"/>
                      </a:lnTo>
                      <a:lnTo>
                        <a:pt x="65" y="111"/>
                      </a:lnTo>
                      <a:lnTo>
                        <a:pt x="39" y="106"/>
                      </a:lnTo>
                      <a:lnTo>
                        <a:pt x="19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9" y="16"/>
                      </a:lnTo>
                      <a:lnTo>
                        <a:pt x="39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378">
                  <a:extLst>
                    <a:ext uri="{FF2B5EF4-FFF2-40B4-BE49-F238E27FC236}">
                      <a16:creationId xmlns:a16="http://schemas.microsoft.com/office/drawing/2014/main" id="{96CE4DDF-708A-485F-A10A-7C80D3EFA6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5" y="1334"/>
                  <a:ext cx="54" cy="71"/>
                </a:xfrm>
                <a:custGeom>
                  <a:avLst/>
                  <a:gdLst>
                    <a:gd name="T0" fmla="*/ 6 w 213"/>
                    <a:gd name="T1" fmla="*/ 2 h 288"/>
                    <a:gd name="T2" fmla="*/ 14 w 213"/>
                    <a:gd name="T3" fmla="*/ 18 h 288"/>
                    <a:gd name="T4" fmla="*/ 8 w 213"/>
                    <a:gd name="T5" fmla="*/ 17 h 288"/>
                    <a:gd name="T6" fmla="*/ 7 w 213"/>
                    <a:gd name="T7" fmla="*/ 17 h 288"/>
                    <a:gd name="T8" fmla="*/ 0 w 213"/>
                    <a:gd name="T9" fmla="*/ 4 h 288"/>
                    <a:gd name="T10" fmla="*/ 0 w 213"/>
                    <a:gd name="T11" fmla="*/ 3 h 288"/>
                    <a:gd name="T12" fmla="*/ 0 w 213"/>
                    <a:gd name="T13" fmla="*/ 2 h 288"/>
                    <a:gd name="T14" fmla="*/ 1 w 213"/>
                    <a:gd name="T15" fmla="*/ 1 h 288"/>
                    <a:gd name="T16" fmla="*/ 1 w 213"/>
                    <a:gd name="T17" fmla="*/ 0 h 288"/>
                    <a:gd name="T18" fmla="*/ 2 w 213"/>
                    <a:gd name="T19" fmla="*/ 0 h 288"/>
                    <a:gd name="T20" fmla="*/ 3 w 213"/>
                    <a:gd name="T21" fmla="*/ 0 h 288"/>
                    <a:gd name="T22" fmla="*/ 4 w 213"/>
                    <a:gd name="T23" fmla="*/ 1 h 288"/>
                    <a:gd name="T24" fmla="*/ 6 w 213"/>
                    <a:gd name="T25" fmla="*/ 2 h 2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3" h="288">
                      <a:moveTo>
                        <a:pt x="90" y="27"/>
                      </a:moveTo>
                      <a:lnTo>
                        <a:pt x="213" y="288"/>
                      </a:lnTo>
                      <a:lnTo>
                        <a:pt x="119" y="283"/>
                      </a:lnTo>
                      <a:lnTo>
                        <a:pt x="103" y="283"/>
                      </a:lnTo>
                      <a:lnTo>
                        <a:pt x="3" y="65"/>
                      </a:lnTo>
                      <a:lnTo>
                        <a:pt x="0" y="46"/>
                      </a:lnTo>
                      <a:lnTo>
                        <a:pt x="3" y="30"/>
                      </a:lnTo>
                      <a:lnTo>
                        <a:pt x="8" y="14"/>
                      </a:lnTo>
                      <a:lnTo>
                        <a:pt x="19" y="5"/>
                      </a:lnTo>
                      <a:lnTo>
                        <a:pt x="30" y="0"/>
                      </a:lnTo>
                      <a:lnTo>
                        <a:pt x="47" y="0"/>
                      </a:lnTo>
                      <a:lnTo>
                        <a:pt x="65" y="11"/>
                      </a:lnTo>
                      <a:lnTo>
                        <a:pt x="90" y="27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379">
                  <a:extLst>
                    <a:ext uri="{FF2B5EF4-FFF2-40B4-BE49-F238E27FC236}">
                      <a16:creationId xmlns:a16="http://schemas.microsoft.com/office/drawing/2014/main" id="{B08DA5FD-0E6B-447B-A347-9216B224A1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6" y="1272"/>
                  <a:ext cx="118" cy="144"/>
                </a:xfrm>
                <a:custGeom>
                  <a:avLst/>
                  <a:gdLst>
                    <a:gd name="T0" fmla="*/ 30 w 471"/>
                    <a:gd name="T1" fmla="*/ 36 h 574"/>
                    <a:gd name="T2" fmla="*/ 22 w 471"/>
                    <a:gd name="T3" fmla="*/ 35 h 574"/>
                    <a:gd name="T4" fmla="*/ 3 w 471"/>
                    <a:gd name="T5" fmla="*/ 10 h 574"/>
                    <a:gd name="T6" fmla="*/ 1 w 471"/>
                    <a:gd name="T7" fmla="*/ 7 h 574"/>
                    <a:gd name="T8" fmla="*/ 0 w 471"/>
                    <a:gd name="T9" fmla="*/ 4 h 574"/>
                    <a:gd name="T10" fmla="*/ 1 w 471"/>
                    <a:gd name="T11" fmla="*/ 2 h 574"/>
                    <a:gd name="T12" fmla="*/ 2 w 471"/>
                    <a:gd name="T13" fmla="*/ 0 h 574"/>
                    <a:gd name="T14" fmla="*/ 2 w 471"/>
                    <a:gd name="T15" fmla="*/ 0 h 574"/>
                    <a:gd name="T16" fmla="*/ 3 w 471"/>
                    <a:gd name="T17" fmla="*/ 0 h 574"/>
                    <a:gd name="T18" fmla="*/ 3 w 471"/>
                    <a:gd name="T19" fmla="*/ 1 h 574"/>
                    <a:gd name="T20" fmla="*/ 4 w 471"/>
                    <a:gd name="T21" fmla="*/ 2 h 574"/>
                    <a:gd name="T22" fmla="*/ 4 w 471"/>
                    <a:gd name="T23" fmla="*/ 2 h 574"/>
                    <a:gd name="T24" fmla="*/ 5 w 471"/>
                    <a:gd name="T25" fmla="*/ 4 h 574"/>
                    <a:gd name="T26" fmla="*/ 6 w 471"/>
                    <a:gd name="T27" fmla="*/ 5 h 574"/>
                    <a:gd name="T28" fmla="*/ 8 w 471"/>
                    <a:gd name="T29" fmla="*/ 7 h 574"/>
                    <a:gd name="T30" fmla="*/ 9 w 471"/>
                    <a:gd name="T31" fmla="*/ 9 h 574"/>
                    <a:gd name="T32" fmla="*/ 11 w 471"/>
                    <a:gd name="T33" fmla="*/ 12 h 574"/>
                    <a:gd name="T34" fmla="*/ 13 w 471"/>
                    <a:gd name="T35" fmla="*/ 15 h 574"/>
                    <a:gd name="T36" fmla="*/ 16 w 471"/>
                    <a:gd name="T37" fmla="*/ 18 h 574"/>
                    <a:gd name="T38" fmla="*/ 19 w 471"/>
                    <a:gd name="T39" fmla="*/ 22 h 574"/>
                    <a:gd name="T40" fmla="*/ 22 w 471"/>
                    <a:gd name="T41" fmla="*/ 26 h 574"/>
                    <a:gd name="T42" fmla="*/ 26 w 471"/>
                    <a:gd name="T43" fmla="*/ 31 h 574"/>
                    <a:gd name="T44" fmla="*/ 30 w 471"/>
                    <a:gd name="T45" fmla="*/ 36 h 5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71" h="574">
                      <a:moveTo>
                        <a:pt x="471" y="574"/>
                      </a:moveTo>
                      <a:lnTo>
                        <a:pt x="351" y="560"/>
                      </a:lnTo>
                      <a:lnTo>
                        <a:pt x="41" y="158"/>
                      </a:lnTo>
                      <a:lnTo>
                        <a:pt x="11" y="104"/>
                      </a:lnTo>
                      <a:lnTo>
                        <a:pt x="0" y="63"/>
                      </a:lnTo>
                      <a:lnTo>
                        <a:pt x="11" y="28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9" y="3"/>
                      </a:lnTo>
                      <a:lnTo>
                        <a:pt x="46" y="11"/>
                      </a:lnTo>
                      <a:lnTo>
                        <a:pt x="55" y="23"/>
                      </a:lnTo>
                      <a:lnTo>
                        <a:pt x="65" y="35"/>
                      </a:lnTo>
                      <a:lnTo>
                        <a:pt x="81" y="55"/>
                      </a:lnTo>
                      <a:lnTo>
                        <a:pt x="98" y="79"/>
                      </a:lnTo>
                      <a:lnTo>
                        <a:pt x="123" y="109"/>
                      </a:lnTo>
                      <a:lnTo>
                        <a:pt x="147" y="145"/>
                      </a:lnTo>
                      <a:lnTo>
                        <a:pt x="177" y="185"/>
                      </a:lnTo>
                      <a:lnTo>
                        <a:pt x="212" y="231"/>
                      </a:lnTo>
                      <a:lnTo>
                        <a:pt x="253" y="286"/>
                      </a:lnTo>
                      <a:lnTo>
                        <a:pt x="300" y="346"/>
                      </a:lnTo>
                      <a:lnTo>
                        <a:pt x="351" y="413"/>
                      </a:lnTo>
                      <a:lnTo>
                        <a:pt x="408" y="489"/>
                      </a:lnTo>
                      <a:lnTo>
                        <a:pt x="471" y="574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380">
                  <a:extLst>
                    <a:ext uri="{FF2B5EF4-FFF2-40B4-BE49-F238E27FC236}">
                      <a16:creationId xmlns:a16="http://schemas.microsoft.com/office/drawing/2014/main" id="{B06FF395-8438-4D95-B413-6F7D9049D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0" y="1281"/>
                  <a:ext cx="104" cy="135"/>
                </a:xfrm>
                <a:custGeom>
                  <a:avLst/>
                  <a:gdLst>
                    <a:gd name="T0" fmla="*/ 22 w 413"/>
                    <a:gd name="T1" fmla="*/ 33 h 539"/>
                    <a:gd name="T2" fmla="*/ 2 w 413"/>
                    <a:gd name="T3" fmla="*/ 9 h 539"/>
                    <a:gd name="T4" fmla="*/ 1 w 413"/>
                    <a:gd name="T5" fmla="*/ 6 h 539"/>
                    <a:gd name="T6" fmla="*/ 0 w 413"/>
                    <a:gd name="T7" fmla="*/ 4 h 539"/>
                    <a:gd name="T8" fmla="*/ 0 w 413"/>
                    <a:gd name="T9" fmla="*/ 2 h 539"/>
                    <a:gd name="T10" fmla="*/ 1 w 413"/>
                    <a:gd name="T11" fmla="*/ 0 h 539"/>
                    <a:gd name="T12" fmla="*/ 2 w 413"/>
                    <a:gd name="T13" fmla="*/ 2 h 539"/>
                    <a:gd name="T14" fmla="*/ 4 w 413"/>
                    <a:gd name="T15" fmla="*/ 4 h 539"/>
                    <a:gd name="T16" fmla="*/ 6 w 413"/>
                    <a:gd name="T17" fmla="*/ 7 h 539"/>
                    <a:gd name="T18" fmla="*/ 9 w 413"/>
                    <a:gd name="T19" fmla="*/ 11 h 539"/>
                    <a:gd name="T20" fmla="*/ 12 w 413"/>
                    <a:gd name="T21" fmla="*/ 15 h 539"/>
                    <a:gd name="T22" fmla="*/ 16 w 413"/>
                    <a:gd name="T23" fmla="*/ 21 h 539"/>
                    <a:gd name="T24" fmla="*/ 21 w 413"/>
                    <a:gd name="T25" fmla="*/ 27 h 539"/>
                    <a:gd name="T26" fmla="*/ 26 w 413"/>
                    <a:gd name="T27" fmla="*/ 34 h 539"/>
                    <a:gd name="T28" fmla="*/ 22 w 413"/>
                    <a:gd name="T29" fmla="*/ 33 h 5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13" h="539">
                      <a:moveTo>
                        <a:pt x="342" y="531"/>
                      </a:moveTo>
                      <a:lnTo>
                        <a:pt x="37" y="136"/>
                      </a:lnTo>
                      <a:lnTo>
                        <a:pt x="13" y="94"/>
                      </a:lnTo>
                      <a:lnTo>
                        <a:pt x="0" y="55"/>
                      </a:lnTo>
                      <a:lnTo>
                        <a:pt x="0" y="25"/>
                      </a:lnTo>
                      <a:lnTo>
                        <a:pt x="11" y="0"/>
                      </a:lnTo>
                      <a:lnTo>
                        <a:pt x="32" y="30"/>
                      </a:lnTo>
                      <a:lnTo>
                        <a:pt x="59" y="66"/>
                      </a:lnTo>
                      <a:lnTo>
                        <a:pt x="95" y="115"/>
                      </a:lnTo>
                      <a:lnTo>
                        <a:pt x="138" y="172"/>
                      </a:lnTo>
                      <a:lnTo>
                        <a:pt x="189" y="242"/>
                      </a:lnTo>
                      <a:lnTo>
                        <a:pt x="252" y="327"/>
                      </a:lnTo>
                      <a:lnTo>
                        <a:pt x="325" y="425"/>
                      </a:lnTo>
                      <a:lnTo>
                        <a:pt x="413" y="539"/>
                      </a:lnTo>
                      <a:lnTo>
                        <a:pt x="342" y="531"/>
                      </a:lnTo>
                      <a:close/>
                    </a:path>
                  </a:pathLst>
                </a:custGeom>
                <a:solidFill>
                  <a:srgbClr val="A8B2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381">
                  <a:extLst>
                    <a:ext uri="{FF2B5EF4-FFF2-40B4-BE49-F238E27FC236}">
                      <a16:creationId xmlns:a16="http://schemas.microsoft.com/office/drawing/2014/main" id="{C14338F7-9E6C-417E-97B3-EB7280D48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2" y="1177"/>
                  <a:ext cx="291" cy="288"/>
                </a:xfrm>
                <a:custGeom>
                  <a:avLst/>
                  <a:gdLst>
                    <a:gd name="T0" fmla="*/ 70 w 1166"/>
                    <a:gd name="T1" fmla="*/ 40 h 1153"/>
                    <a:gd name="T2" fmla="*/ 67 w 1166"/>
                    <a:gd name="T3" fmla="*/ 42 h 1153"/>
                    <a:gd name="T4" fmla="*/ 63 w 1166"/>
                    <a:gd name="T5" fmla="*/ 43 h 1153"/>
                    <a:gd name="T6" fmla="*/ 60 w 1166"/>
                    <a:gd name="T7" fmla="*/ 44 h 1153"/>
                    <a:gd name="T8" fmla="*/ 57 w 1166"/>
                    <a:gd name="T9" fmla="*/ 44 h 1153"/>
                    <a:gd name="T10" fmla="*/ 54 w 1166"/>
                    <a:gd name="T11" fmla="*/ 44 h 1153"/>
                    <a:gd name="T12" fmla="*/ 51 w 1166"/>
                    <a:gd name="T13" fmla="*/ 43 h 1153"/>
                    <a:gd name="T14" fmla="*/ 47 w 1166"/>
                    <a:gd name="T15" fmla="*/ 41 h 1153"/>
                    <a:gd name="T16" fmla="*/ 46 w 1166"/>
                    <a:gd name="T17" fmla="*/ 33 h 1153"/>
                    <a:gd name="T18" fmla="*/ 35 w 1166"/>
                    <a:gd name="T19" fmla="*/ 24 h 1153"/>
                    <a:gd name="T20" fmla="*/ 34 w 1166"/>
                    <a:gd name="T21" fmla="*/ 13 h 1153"/>
                    <a:gd name="T22" fmla="*/ 31 w 1166"/>
                    <a:gd name="T23" fmla="*/ 5 h 1153"/>
                    <a:gd name="T24" fmla="*/ 26 w 1166"/>
                    <a:gd name="T25" fmla="*/ 2 h 1153"/>
                    <a:gd name="T26" fmla="*/ 20 w 1166"/>
                    <a:gd name="T27" fmla="*/ 0 h 1153"/>
                    <a:gd name="T28" fmla="*/ 14 w 1166"/>
                    <a:gd name="T29" fmla="*/ 0 h 1153"/>
                    <a:gd name="T30" fmla="*/ 8 w 1166"/>
                    <a:gd name="T31" fmla="*/ 3 h 1153"/>
                    <a:gd name="T32" fmla="*/ 3 w 1166"/>
                    <a:gd name="T33" fmla="*/ 9 h 1153"/>
                    <a:gd name="T34" fmla="*/ 0 w 1166"/>
                    <a:gd name="T35" fmla="*/ 15 h 1153"/>
                    <a:gd name="T36" fmla="*/ 0 w 1166"/>
                    <a:gd name="T37" fmla="*/ 23 h 1153"/>
                    <a:gd name="T38" fmla="*/ 9 w 1166"/>
                    <a:gd name="T39" fmla="*/ 34 h 1153"/>
                    <a:gd name="T40" fmla="*/ 8 w 1166"/>
                    <a:gd name="T41" fmla="*/ 44 h 1153"/>
                    <a:gd name="T42" fmla="*/ 13 w 1166"/>
                    <a:gd name="T43" fmla="*/ 53 h 1153"/>
                    <a:gd name="T44" fmla="*/ 20 w 1166"/>
                    <a:gd name="T45" fmla="*/ 62 h 1153"/>
                    <a:gd name="T46" fmla="*/ 28 w 1166"/>
                    <a:gd name="T47" fmla="*/ 68 h 1153"/>
                    <a:gd name="T48" fmla="*/ 36 w 1166"/>
                    <a:gd name="T49" fmla="*/ 72 h 1153"/>
                    <a:gd name="T50" fmla="*/ 43 w 1166"/>
                    <a:gd name="T51" fmla="*/ 71 h 1153"/>
                    <a:gd name="T52" fmla="*/ 47 w 1166"/>
                    <a:gd name="T53" fmla="*/ 67 h 1153"/>
                    <a:gd name="T54" fmla="*/ 48 w 1166"/>
                    <a:gd name="T55" fmla="*/ 58 h 1153"/>
                    <a:gd name="T56" fmla="*/ 57 w 1166"/>
                    <a:gd name="T57" fmla="*/ 55 h 1153"/>
                    <a:gd name="T58" fmla="*/ 64 w 1166"/>
                    <a:gd name="T59" fmla="*/ 52 h 1153"/>
                    <a:gd name="T60" fmla="*/ 69 w 1166"/>
                    <a:gd name="T61" fmla="*/ 47 h 1153"/>
                    <a:gd name="T62" fmla="*/ 73 w 1166"/>
                    <a:gd name="T63" fmla="*/ 39 h 1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166" h="1153">
                      <a:moveTo>
                        <a:pt x="1166" y="627"/>
                      </a:moveTo>
                      <a:lnTo>
                        <a:pt x="1130" y="647"/>
                      </a:lnTo>
                      <a:lnTo>
                        <a:pt x="1101" y="663"/>
                      </a:lnTo>
                      <a:lnTo>
                        <a:pt x="1071" y="676"/>
                      </a:lnTo>
                      <a:lnTo>
                        <a:pt x="1044" y="687"/>
                      </a:lnTo>
                      <a:lnTo>
                        <a:pt x="1016" y="698"/>
                      </a:lnTo>
                      <a:lnTo>
                        <a:pt x="991" y="704"/>
                      </a:lnTo>
                      <a:lnTo>
                        <a:pt x="968" y="706"/>
                      </a:lnTo>
                      <a:lnTo>
                        <a:pt x="943" y="710"/>
                      </a:lnTo>
                      <a:lnTo>
                        <a:pt x="919" y="710"/>
                      </a:lnTo>
                      <a:lnTo>
                        <a:pt x="894" y="706"/>
                      </a:lnTo>
                      <a:lnTo>
                        <a:pt x="869" y="701"/>
                      </a:lnTo>
                      <a:lnTo>
                        <a:pt x="843" y="693"/>
                      </a:lnTo>
                      <a:lnTo>
                        <a:pt x="815" y="685"/>
                      </a:lnTo>
                      <a:lnTo>
                        <a:pt x="783" y="674"/>
                      </a:lnTo>
                      <a:lnTo>
                        <a:pt x="750" y="660"/>
                      </a:lnTo>
                      <a:lnTo>
                        <a:pt x="714" y="644"/>
                      </a:lnTo>
                      <a:lnTo>
                        <a:pt x="734" y="527"/>
                      </a:lnTo>
                      <a:lnTo>
                        <a:pt x="563" y="470"/>
                      </a:lnTo>
                      <a:lnTo>
                        <a:pt x="563" y="383"/>
                      </a:lnTo>
                      <a:lnTo>
                        <a:pt x="560" y="299"/>
                      </a:lnTo>
                      <a:lnTo>
                        <a:pt x="552" y="214"/>
                      </a:lnTo>
                      <a:lnTo>
                        <a:pt x="533" y="128"/>
                      </a:lnTo>
                      <a:lnTo>
                        <a:pt x="497" y="87"/>
                      </a:lnTo>
                      <a:lnTo>
                        <a:pt x="457" y="52"/>
                      </a:lnTo>
                      <a:lnTo>
                        <a:pt x="416" y="30"/>
                      </a:lnTo>
                      <a:lnTo>
                        <a:pt x="375" y="13"/>
                      </a:lnTo>
                      <a:lnTo>
                        <a:pt x="329" y="2"/>
                      </a:lnTo>
                      <a:lnTo>
                        <a:pt x="280" y="0"/>
                      </a:lnTo>
                      <a:lnTo>
                        <a:pt x="231" y="6"/>
                      </a:lnTo>
                      <a:lnTo>
                        <a:pt x="176" y="13"/>
                      </a:lnTo>
                      <a:lnTo>
                        <a:pt x="123" y="55"/>
                      </a:lnTo>
                      <a:lnTo>
                        <a:pt x="79" y="98"/>
                      </a:lnTo>
                      <a:lnTo>
                        <a:pt x="47" y="144"/>
                      </a:lnTo>
                      <a:lnTo>
                        <a:pt x="22" y="196"/>
                      </a:lnTo>
                      <a:lnTo>
                        <a:pt x="8" y="247"/>
                      </a:lnTo>
                      <a:lnTo>
                        <a:pt x="0" y="307"/>
                      </a:lnTo>
                      <a:lnTo>
                        <a:pt x="0" y="373"/>
                      </a:lnTo>
                      <a:lnTo>
                        <a:pt x="8" y="443"/>
                      </a:lnTo>
                      <a:lnTo>
                        <a:pt x="148" y="546"/>
                      </a:lnTo>
                      <a:lnTo>
                        <a:pt x="125" y="622"/>
                      </a:lnTo>
                      <a:lnTo>
                        <a:pt x="130" y="701"/>
                      </a:lnTo>
                      <a:lnTo>
                        <a:pt x="158" y="777"/>
                      </a:lnTo>
                      <a:lnTo>
                        <a:pt x="204" y="853"/>
                      </a:lnTo>
                      <a:lnTo>
                        <a:pt x="264" y="924"/>
                      </a:lnTo>
                      <a:lnTo>
                        <a:pt x="326" y="989"/>
                      </a:lnTo>
                      <a:lnTo>
                        <a:pt x="389" y="1047"/>
                      </a:lnTo>
                      <a:lnTo>
                        <a:pt x="448" y="1093"/>
                      </a:lnTo>
                      <a:lnTo>
                        <a:pt x="522" y="1125"/>
                      </a:lnTo>
                      <a:lnTo>
                        <a:pt x="587" y="1147"/>
                      </a:lnTo>
                      <a:lnTo>
                        <a:pt x="642" y="1153"/>
                      </a:lnTo>
                      <a:lnTo>
                        <a:pt x="684" y="1144"/>
                      </a:lnTo>
                      <a:lnTo>
                        <a:pt x="720" y="1119"/>
                      </a:lnTo>
                      <a:lnTo>
                        <a:pt x="748" y="1076"/>
                      </a:lnTo>
                      <a:lnTo>
                        <a:pt x="767" y="1011"/>
                      </a:lnTo>
                      <a:lnTo>
                        <a:pt x="778" y="924"/>
                      </a:lnTo>
                      <a:lnTo>
                        <a:pt x="848" y="904"/>
                      </a:lnTo>
                      <a:lnTo>
                        <a:pt x="910" y="883"/>
                      </a:lnTo>
                      <a:lnTo>
                        <a:pt x="968" y="858"/>
                      </a:lnTo>
                      <a:lnTo>
                        <a:pt x="1021" y="828"/>
                      </a:lnTo>
                      <a:lnTo>
                        <a:pt x="1065" y="793"/>
                      </a:lnTo>
                      <a:lnTo>
                        <a:pt x="1106" y="750"/>
                      </a:lnTo>
                      <a:lnTo>
                        <a:pt x="1139" y="696"/>
                      </a:lnTo>
                      <a:lnTo>
                        <a:pt x="1166" y="627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382">
                  <a:extLst>
                    <a:ext uri="{FF2B5EF4-FFF2-40B4-BE49-F238E27FC236}">
                      <a16:creationId xmlns:a16="http://schemas.microsoft.com/office/drawing/2014/main" id="{C7E89604-3EC0-4F45-8C2C-036E1C99A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1" y="1187"/>
                  <a:ext cx="115" cy="124"/>
                </a:xfrm>
                <a:custGeom>
                  <a:avLst/>
                  <a:gdLst>
                    <a:gd name="T0" fmla="*/ 1 w 460"/>
                    <a:gd name="T1" fmla="*/ 23 h 492"/>
                    <a:gd name="T2" fmla="*/ 2 w 460"/>
                    <a:gd name="T3" fmla="*/ 24 h 492"/>
                    <a:gd name="T4" fmla="*/ 4 w 460"/>
                    <a:gd name="T5" fmla="*/ 26 h 492"/>
                    <a:gd name="T6" fmla="*/ 6 w 460"/>
                    <a:gd name="T7" fmla="*/ 28 h 492"/>
                    <a:gd name="T8" fmla="*/ 9 w 460"/>
                    <a:gd name="T9" fmla="*/ 30 h 492"/>
                    <a:gd name="T10" fmla="*/ 12 w 460"/>
                    <a:gd name="T11" fmla="*/ 31 h 492"/>
                    <a:gd name="T12" fmla="*/ 14 w 460"/>
                    <a:gd name="T13" fmla="*/ 31 h 492"/>
                    <a:gd name="T14" fmla="*/ 15 w 460"/>
                    <a:gd name="T15" fmla="*/ 31 h 492"/>
                    <a:gd name="T16" fmla="*/ 16 w 460"/>
                    <a:gd name="T17" fmla="*/ 30 h 492"/>
                    <a:gd name="T18" fmla="*/ 15 w 460"/>
                    <a:gd name="T19" fmla="*/ 29 h 492"/>
                    <a:gd name="T20" fmla="*/ 13 w 460"/>
                    <a:gd name="T21" fmla="*/ 27 h 492"/>
                    <a:gd name="T22" fmla="*/ 11 w 460"/>
                    <a:gd name="T23" fmla="*/ 26 h 492"/>
                    <a:gd name="T24" fmla="*/ 9 w 460"/>
                    <a:gd name="T25" fmla="*/ 24 h 492"/>
                    <a:gd name="T26" fmla="*/ 7 w 460"/>
                    <a:gd name="T27" fmla="*/ 23 h 492"/>
                    <a:gd name="T28" fmla="*/ 6 w 460"/>
                    <a:gd name="T29" fmla="*/ 21 h 492"/>
                    <a:gd name="T30" fmla="*/ 5 w 460"/>
                    <a:gd name="T31" fmla="*/ 20 h 492"/>
                    <a:gd name="T32" fmla="*/ 4 w 460"/>
                    <a:gd name="T33" fmla="*/ 19 h 492"/>
                    <a:gd name="T34" fmla="*/ 4 w 460"/>
                    <a:gd name="T35" fmla="*/ 18 h 492"/>
                    <a:gd name="T36" fmla="*/ 5 w 460"/>
                    <a:gd name="T37" fmla="*/ 18 h 492"/>
                    <a:gd name="T38" fmla="*/ 5 w 460"/>
                    <a:gd name="T39" fmla="*/ 18 h 492"/>
                    <a:gd name="T40" fmla="*/ 6 w 460"/>
                    <a:gd name="T41" fmla="*/ 18 h 492"/>
                    <a:gd name="T42" fmla="*/ 16 w 460"/>
                    <a:gd name="T43" fmla="*/ 26 h 492"/>
                    <a:gd name="T44" fmla="*/ 17 w 460"/>
                    <a:gd name="T45" fmla="*/ 25 h 492"/>
                    <a:gd name="T46" fmla="*/ 17 w 460"/>
                    <a:gd name="T47" fmla="*/ 24 h 492"/>
                    <a:gd name="T48" fmla="*/ 19 w 460"/>
                    <a:gd name="T49" fmla="*/ 23 h 492"/>
                    <a:gd name="T50" fmla="*/ 20 w 460"/>
                    <a:gd name="T51" fmla="*/ 22 h 492"/>
                    <a:gd name="T52" fmla="*/ 20 w 460"/>
                    <a:gd name="T53" fmla="*/ 19 h 492"/>
                    <a:gd name="T54" fmla="*/ 20 w 460"/>
                    <a:gd name="T55" fmla="*/ 17 h 492"/>
                    <a:gd name="T56" fmla="*/ 21 w 460"/>
                    <a:gd name="T57" fmla="*/ 15 h 492"/>
                    <a:gd name="T58" fmla="*/ 22 w 460"/>
                    <a:gd name="T59" fmla="*/ 13 h 492"/>
                    <a:gd name="T60" fmla="*/ 23 w 460"/>
                    <a:gd name="T61" fmla="*/ 11 h 492"/>
                    <a:gd name="T62" fmla="*/ 25 w 460"/>
                    <a:gd name="T63" fmla="*/ 10 h 492"/>
                    <a:gd name="T64" fmla="*/ 27 w 460"/>
                    <a:gd name="T65" fmla="*/ 8 h 492"/>
                    <a:gd name="T66" fmla="*/ 29 w 460"/>
                    <a:gd name="T67" fmla="*/ 7 h 492"/>
                    <a:gd name="T68" fmla="*/ 29 w 460"/>
                    <a:gd name="T69" fmla="*/ 6 h 492"/>
                    <a:gd name="T70" fmla="*/ 28 w 460"/>
                    <a:gd name="T71" fmla="*/ 5 h 492"/>
                    <a:gd name="T72" fmla="*/ 27 w 460"/>
                    <a:gd name="T73" fmla="*/ 4 h 492"/>
                    <a:gd name="T74" fmla="*/ 25 w 460"/>
                    <a:gd name="T75" fmla="*/ 3 h 492"/>
                    <a:gd name="T76" fmla="*/ 23 w 460"/>
                    <a:gd name="T77" fmla="*/ 2 h 492"/>
                    <a:gd name="T78" fmla="*/ 20 w 460"/>
                    <a:gd name="T79" fmla="*/ 1 h 492"/>
                    <a:gd name="T80" fmla="*/ 18 w 460"/>
                    <a:gd name="T81" fmla="*/ 0 h 492"/>
                    <a:gd name="T82" fmla="*/ 15 w 460"/>
                    <a:gd name="T83" fmla="*/ 0 h 492"/>
                    <a:gd name="T84" fmla="*/ 13 w 460"/>
                    <a:gd name="T85" fmla="*/ 0 h 492"/>
                    <a:gd name="T86" fmla="*/ 11 w 460"/>
                    <a:gd name="T87" fmla="*/ 1 h 492"/>
                    <a:gd name="T88" fmla="*/ 8 w 460"/>
                    <a:gd name="T89" fmla="*/ 2 h 492"/>
                    <a:gd name="T90" fmla="*/ 6 w 460"/>
                    <a:gd name="T91" fmla="*/ 4 h 492"/>
                    <a:gd name="T92" fmla="*/ 5 w 460"/>
                    <a:gd name="T93" fmla="*/ 6 h 492"/>
                    <a:gd name="T94" fmla="*/ 3 w 460"/>
                    <a:gd name="T95" fmla="*/ 7 h 492"/>
                    <a:gd name="T96" fmla="*/ 2 w 460"/>
                    <a:gd name="T97" fmla="*/ 10 h 492"/>
                    <a:gd name="T98" fmla="*/ 1 w 460"/>
                    <a:gd name="T99" fmla="*/ 12 h 492"/>
                    <a:gd name="T100" fmla="*/ 1 w 460"/>
                    <a:gd name="T101" fmla="*/ 14 h 492"/>
                    <a:gd name="T102" fmla="*/ 0 w 460"/>
                    <a:gd name="T103" fmla="*/ 17 h 492"/>
                    <a:gd name="T104" fmla="*/ 0 w 460"/>
                    <a:gd name="T105" fmla="*/ 20 h 492"/>
                    <a:gd name="T106" fmla="*/ 1 w 460"/>
                    <a:gd name="T107" fmla="*/ 23 h 49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60" h="492">
                      <a:moveTo>
                        <a:pt x="12" y="356"/>
                      </a:moveTo>
                      <a:lnTo>
                        <a:pt x="30" y="385"/>
                      </a:lnTo>
                      <a:lnTo>
                        <a:pt x="60" y="418"/>
                      </a:lnTo>
                      <a:lnTo>
                        <a:pt x="101" y="445"/>
                      </a:lnTo>
                      <a:lnTo>
                        <a:pt x="145" y="470"/>
                      </a:lnTo>
                      <a:lnTo>
                        <a:pt x="185" y="486"/>
                      </a:lnTo>
                      <a:lnTo>
                        <a:pt x="221" y="492"/>
                      </a:lnTo>
                      <a:lnTo>
                        <a:pt x="242" y="486"/>
                      </a:lnTo>
                      <a:lnTo>
                        <a:pt x="251" y="468"/>
                      </a:lnTo>
                      <a:lnTo>
                        <a:pt x="234" y="454"/>
                      </a:lnTo>
                      <a:lnTo>
                        <a:pt x="207" y="432"/>
                      </a:lnTo>
                      <a:lnTo>
                        <a:pt x="177" y="410"/>
                      </a:lnTo>
                      <a:lnTo>
                        <a:pt x="145" y="385"/>
                      </a:lnTo>
                      <a:lnTo>
                        <a:pt x="113" y="362"/>
                      </a:lnTo>
                      <a:lnTo>
                        <a:pt x="88" y="337"/>
                      </a:lnTo>
                      <a:lnTo>
                        <a:pt x="71" y="315"/>
                      </a:lnTo>
                      <a:lnTo>
                        <a:pt x="65" y="296"/>
                      </a:lnTo>
                      <a:lnTo>
                        <a:pt x="69" y="291"/>
                      </a:lnTo>
                      <a:lnTo>
                        <a:pt x="74" y="288"/>
                      </a:lnTo>
                      <a:lnTo>
                        <a:pt x="83" y="288"/>
                      </a:lnTo>
                      <a:lnTo>
                        <a:pt x="88" y="288"/>
                      </a:lnTo>
                      <a:lnTo>
                        <a:pt x="259" y="418"/>
                      </a:lnTo>
                      <a:lnTo>
                        <a:pt x="267" y="397"/>
                      </a:lnTo>
                      <a:lnTo>
                        <a:pt x="277" y="378"/>
                      </a:lnTo>
                      <a:lnTo>
                        <a:pt x="294" y="358"/>
                      </a:lnTo>
                      <a:lnTo>
                        <a:pt x="313" y="342"/>
                      </a:lnTo>
                      <a:lnTo>
                        <a:pt x="316" y="304"/>
                      </a:lnTo>
                      <a:lnTo>
                        <a:pt x="321" y="268"/>
                      </a:lnTo>
                      <a:lnTo>
                        <a:pt x="332" y="236"/>
                      </a:lnTo>
                      <a:lnTo>
                        <a:pt x="348" y="203"/>
                      </a:lnTo>
                      <a:lnTo>
                        <a:pt x="370" y="176"/>
                      </a:lnTo>
                      <a:lnTo>
                        <a:pt x="395" y="152"/>
                      </a:lnTo>
                      <a:lnTo>
                        <a:pt x="425" y="130"/>
                      </a:lnTo>
                      <a:lnTo>
                        <a:pt x="460" y="117"/>
                      </a:lnTo>
                      <a:lnTo>
                        <a:pt x="455" y="95"/>
                      </a:lnTo>
                      <a:lnTo>
                        <a:pt x="441" y="78"/>
                      </a:lnTo>
                      <a:lnTo>
                        <a:pt x="422" y="62"/>
                      </a:lnTo>
                      <a:lnTo>
                        <a:pt x="402" y="49"/>
                      </a:lnTo>
                      <a:lnTo>
                        <a:pt x="362" y="25"/>
                      </a:lnTo>
                      <a:lnTo>
                        <a:pt x="321" y="7"/>
                      </a:lnTo>
                      <a:lnTo>
                        <a:pt x="280" y="0"/>
                      </a:lnTo>
                      <a:lnTo>
                        <a:pt x="240" y="0"/>
                      </a:lnTo>
                      <a:lnTo>
                        <a:pt x="201" y="5"/>
                      </a:lnTo>
                      <a:lnTo>
                        <a:pt x="166" y="19"/>
                      </a:lnTo>
                      <a:lnTo>
                        <a:pt x="131" y="35"/>
                      </a:lnTo>
                      <a:lnTo>
                        <a:pt x="101" y="60"/>
                      </a:lnTo>
                      <a:lnTo>
                        <a:pt x="74" y="87"/>
                      </a:lnTo>
                      <a:lnTo>
                        <a:pt x="49" y="117"/>
                      </a:lnTo>
                      <a:lnTo>
                        <a:pt x="30" y="152"/>
                      </a:lnTo>
                      <a:lnTo>
                        <a:pt x="14" y="190"/>
                      </a:lnTo>
                      <a:lnTo>
                        <a:pt x="6" y="228"/>
                      </a:lnTo>
                      <a:lnTo>
                        <a:pt x="0" y="272"/>
                      </a:lnTo>
                      <a:lnTo>
                        <a:pt x="3" y="312"/>
                      </a:lnTo>
                      <a:lnTo>
                        <a:pt x="12" y="356"/>
                      </a:lnTo>
                      <a:close/>
                    </a:path>
                  </a:pathLst>
                </a:custGeom>
                <a:solidFill>
                  <a:srgbClr val="996B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383">
                  <a:extLst>
                    <a:ext uri="{FF2B5EF4-FFF2-40B4-BE49-F238E27FC236}">
                      <a16:creationId xmlns:a16="http://schemas.microsoft.com/office/drawing/2014/main" id="{54A6F631-4690-4F5C-B3CE-D5BC519C7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1297"/>
                  <a:ext cx="16" cy="9"/>
                </a:xfrm>
                <a:custGeom>
                  <a:avLst/>
                  <a:gdLst>
                    <a:gd name="T0" fmla="*/ 0 w 66"/>
                    <a:gd name="T1" fmla="*/ 0 h 33"/>
                    <a:gd name="T2" fmla="*/ 2 w 66"/>
                    <a:gd name="T3" fmla="*/ 0 h 33"/>
                    <a:gd name="T4" fmla="*/ 2 w 66"/>
                    <a:gd name="T5" fmla="*/ 1 h 33"/>
                    <a:gd name="T6" fmla="*/ 3 w 66"/>
                    <a:gd name="T7" fmla="*/ 1 h 33"/>
                    <a:gd name="T8" fmla="*/ 3 w 66"/>
                    <a:gd name="T9" fmla="*/ 2 h 33"/>
                    <a:gd name="T10" fmla="*/ 4 w 66"/>
                    <a:gd name="T11" fmla="*/ 2 h 33"/>
                    <a:gd name="T12" fmla="*/ 4 w 66"/>
                    <a:gd name="T13" fmla="*/ 2 h 33"/>
                    <a:gd name="T14" fmla="*/ 4 w 66"/>
                    <a:gd name="T15" fmla="*/ 2 h 33"/>
                    <a:gd name="T16" fmla="*/ 3 w 66"/>
                    <a:gd name="T17" fmla="*/ 2 h 33"/>
                    <a:gd name="T18" fmla="*/ 2 w 66"/>
                    <a:gd name="T19" fmla="*/ 2 h 33"/>
                    <a:gd name="T20" fmla="*/ 1 w 66"/>
                    <a:gd name="T21" fmla="*/ 1 h 33"/>
                    <a:gd name="T22" fmla="*/ 0 w 66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6" h="33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39" y="8"/>
                      </a:lnTo>
                      <a:lnTo>
                        <a:pt x="49" y="14"/>
                      </a:lnTo>
                      <a:lnTo>
                        <a:pt x="57" y="22"/>
                      </a:lnTo>
                      <a:lnTo>
                        <a:pt x="66" y="28"/>
                      </a:lnTo>
                      <a:lnTo>
                        <a:pt x="66" y="30"/>
                      </a:lnTo>
                      <a:lnTo>
                        <a:pt x="66" y="33"/>
                      </a:lnTo>
                      <a:lnTo>
                        <a:pt x="52" y="28"/>
                      </a:lnTo>
                      <a:lnTo>
                        <a:pt x="36" y="22"/>
                      </a:lnTo>
                      <a:lnTo>
                        <a:pt x="20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384">
                  <a:extLst>
                    <a:ext uri="{FF2B5EF4-FFF2-40B4-BE49-F238E27FC236}">
                      <a16:creationId xmlns:a16="http://schemas.microsoft.com/office/drawing/2014/main" id="{F33BF709-8370-4B7B-A85E-0672E77CF8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2" y="1293"/>
                  <a:ext cx="16" cy="9"/>
                </a:xfrm>
                <a:custGeom>
                  <a:avLst/>
                  <a:gdLst>
                    <a:gd name="T0" fmla="*/ 4 w 65"/>
                    <a:gd name="T1" fmla="*/ 2 h 37"/>
                    <a:gd name="T2" fmla="*/ 3 w 65"/>
                    <a:gd name="T3" fmla="*/ 2 h 37"/>
                    <a:gd name="T4" fmla="*/ 2 w 65"/>
                    <a:gd name="T5" fmla="*/ 2 h 37"/>
                    <a:gd name="T6" fmla="*/ 1 w 65"/>
                    <a:gd name="T7" fmla="*/ 1 h 37"/>
                    <a:gd name="T8" fmla="*/ 0 w 65"/>
                    <a:gd name="T9" fmla="*/ 1 h 37"/>
                    <a:gd name="T10" fmla="*/ 0 w 65"/>
                    <a:gd name="T11" fmla="*/ 0 h 37"/>
                    <a:gd name="T12" fmla="*/ 2 w 65"/>
                    <a:gd name="T13" fmla="*/ 0 h 37"/>
                    <a:gd name="T14" fmla="*/ 2 w 65"/>
                    <a:gd name="T15" fmla="*/ 0 h 37"/>
                    <a:gd name="T16" fmla="*/ 3 w 65"/>
                    <a:gd name="T17" fmla="*/ 1 h 37"/>
                    <a:gd name="T18" fmla="*/ 3 w 65"/>
                    <a:gd name="T19" fmla="*/ 1 h 37"/>
                    <a:gd name="T20" fmla="*/ 4 w 65"/>
                    <a:gd name="T21" fmla="*/ 2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5" h="37">
                      <a:moveTo>
                        <a:pt x="65" y="30"/>
                      </a:moveTo>
                      <a:lnTo>
                        <a:pt x="44" y="37"/>
                      </a:lnTo>
                      <a:lnTo>
                        <a:pt x="33" y="30"/>
                      </a:lnTo>
                      <a:lnTo>
                        <a:pt x="19" y="25"/>
                      </a:lnTo>
                      <a:lnTo>
                        <a:pt x="9" y="18"/>
                      </a:lnTo>
                      <a:lnTo>
                        <a:pt x="0" y="9"/>
                      </a:lnTo>
                      <a:lnTo>
                        <a:pt x="28" y="0"/>
                      </a:lnTo>
                      <a:lnTo>
                        <a:pt x="35" y="9"/>
                      </a:lnTo>
                      <a:lnTo>
                        <a:pt x="46" y="18"/>
                      </a:lnTo>
                      <a:lnTo>
                        <a:pt x="58" y="25"/>
                      </a:lnTo>
                      <a:lnTo>
                        <a:pt x="65" y="30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385">
                  <a:extLst>
                    <a:ext uri="{FF2B5EF4-FFF2-40B4-BE49-F238E27FC236}">
                      <a16:creationId xmlns:a16="http://schemas.microsoft.com/office/drawing/2014/main" id="{F4D76E0F-71C1-4BBF-9473-62F5E1F88E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7" y="1282"/>
                  <a:ext cx="33" cy="16"/>
                </a:xfrm>
                <a:custGeom>
                  <a:avLst/>
                  <a:gdLst>
                    <a:gd name="T0" fmla="*/ 4 w 129"/>
                    <a:gd name="T1" fmla="*/ 4 h 63"/>
                    <a:gd name="T2" fmla="*/ 2 w 129"/>
                    <a:gd name="T3" fmla="*/ 4 h 63"/>
                    <a:gd name="T4" fmla="*/ 2 w 129"/>
                    <a:gd name="T5" fmla="*/ 4 h 63"/>
                    <a:gd name="T6" fmla="*/ 1 w 129"/>
                    <a:gd name="T7" fmla="*/ 3 h 63"/>
                    <a:gd name="T8" fmla="*/ 1 w 129"/>
                    <a:gd name="T9" fmla="*/ 3 h 63"/>
                    <a:gd name="T10" fmla="*/ 0 w 129"/>
                    <a:gd name="T11" fmla="*/ 3 h 63"/>
                    <a:gd name="T12" fmla="*/ 2 w 129"/>
                    <a:gd name="T13" fmla="*/ 2 h 63"/>
                    <a:gd name="T14" fmla="*/ 2 w 129"/>
                    <a:gd name="T15" fmla="*/ 2 h 63"/>
                    <a:gd name="T16" fmla="*/ 3 w 129"/>
                    <a:gd name="T17" fmla="*/ 3 h 63"/>
                    <a:gd name="T18" fmla="*/ 4 w 129"/>
                    <a:gd name="T19" fmla="*/ 3 h 63"/>
                    <a:gd name="T20" fmla="*/ 4 w 129"/>
                    <a:gd name="T21" fmla="*/ 4 h 63"/>
                    <a:gd name="T22" fmla="*/ 7 w 129"/>
                    <a:gd name="T23" fmla="*/ 0 h 63"/>
                    <a:gd name="T24" fmla="*/ 8 w 129"/>
                    <a:gd name="T25" fmla="*/ 0 h 63"/>
                    <a:gd name="T26" fmla="*/ 8 w 129"/>
                    <a:gd name="T27" fmla="*/ 0 h 63"/>
                    <a:gd name="T28" fmla="*/ 8 w 129"/>
                    <a:gd name="T29" fmla="*/ 0 h 63"/>
                    <a:gd name="T30" fmla="*/ 8 w 129"/>
                    <a:gd name="T31" fmla="*/ 1 h 63"/>
                    <a:gd name="T32" fmla="*/ 8 w 129"/>
                    <a:gd name="T33" fmla="*/ 1 h 63"/>
                    <a:gd name="T34" fmla="*/ 7 w 129"/>
                    <a:gd name="T35" fmla="*/ 0 h 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9" h="63">
                      <a:moveTo>
                        <a:pt x="64" y="60"/>
                      </a:moveTo>
                      <a:lnTo>
                        <a:pt x="37" y="63"/>
                      </a:lnTo>
                      <a:lnTo>
                        <a:pt x="27" y="58"/>
                      </a:lnTo>
                      <a:lnTo>
                        <a:pt x="16" y="49"/>
                      </a:lnTo>
                      <a:lnTo>
                        <a:pt x="7" y="44"/>
                      </a:lnTo>
                      <a:lnTo>
                        <a:pt x="0" y="38"/>
                      </a:lnTo>
                      <a:lnTo>
                        <a:pt x="27" y="30"/>
                      </a:lnTo>
                      <a:lnTo>
                        <a:pt x="35" y="35"/>
                      </a:lnTo>
                      <a:lnTo>
                        <a:pt x="43" y="44"/>
                      </a:lnTo>
                      <a:lnTo>
                        <a:pt x="53" y="52"/>
                      </a:lnTo>
                      <a:lnTo>
                        <a:pt x="64" y="60"/>
                      </a:lnTo>
                      <a:close/>
                      <a:moveTo>
                        <a:pt x="111" y="5"/>
                      </a:moveTo>
                      <a:lnTo>
                        <a:pt x="129" y="0"/>
                      </a:lnTo>
                      <a:lnTo>
                        <a:pt x="127" y="3"/>
                      </a:lnTo>
                      <a:lnTo>
                        <a:pt x="124" y="5"/>
                      </a:lnTo>
                      <a:lnTo>
                        <a:pt x="122" y="12"/>
                      </a:lnTo>
                      <a:lnTo>
                        <a:pt x="119" y="14"/>
                      </a:lnTo>
                      <a:lnTo>
                        <a:pt x="111" y="5"/>
                      </a:lnTo>
                      <a:close/>
                    </a:path>
                  </a:pathLst>
                </a:custGeom>
                <a:solidFill>
                  <a:srgbClr val="C6A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386">
                  <a:extLst>
                    <a:ext uri="{FF2B5EF4-FFF2-40B4-BE49-F238E27FC236}">
                      <a16:creationId xmlns:a16="http://schemas.microsoft.com/office/drawing/2014/main" id="{638FBB11-FCA1-4DE1-91ED-0369DE1CC2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3" y="1275"/>
                  <a:ext cx="43" cy="20"/>
                </a:xfrm>
                <a:custGeom>
                  <a:avLst/>
                  <a:gdLst>
                    <a:gd name="T0" fmla="*/ 4 w 173"/>
                    <a:gd name="T1" fmla="*/ 5 h 79"/>
                    <a:gd name="T2" fmla="*/ 2 w 173"/>
                    <a:gd name="T3" fmla="*/ 5 h 79"/>
                    <a:gd name="T4" fmla="*/ 1 w 173"/>
                    <a:gd name="T5" fmla="*/ 5 h 79"/>
                    <a:gd name="T6" fmla="*/ 1 w 173"/>
                    <a:gd name="T7" fmla="*/ 4 h 79"/>
                    <a:gd name="T8" fmla="*/ 0 w 173"/>
                    <a:gd name="T9" fmla="*/ 4 h 79"/>
                    <a:gd name="T10" fmla="*/ 0 w 173"/>
                    <a:gd name="T11" fmla="*/ 4 h 79"/>
                    <a:gd name="T12" fmla="*/ 1 w 173"/>
                    <a:gd name="T13" fmla="*/ 3 h 79"/>
                    <a:gd name="T14" fmla="*/ 2 w 173"/>
                    <a:gd name="T15" fmla="*/ 3 h 79"/>
                    <a:gd name="T16" fmla="*/ 2 w 173"/>
                    <a:gd name="T17" fmla="*/ 4 h 79"/>
                    <a:gd name="T18" fmla="*/ 3 w 173"/>
                    <a:gd name="T19" fmla="*/ 4 h 79"/>
                    <a:gd name="T20" fmla="*/ 4 w 173"/>
                    <a:gd name="T21" fmla="*/ 5 h 79"/>
                    <a:gd name="T22" fmla="*/ 7 w 173"/>
                    <a:gd name="T23" fmla="*/ 2 h 79"/>
                    <a:gd name="T24" fmla="*/ 11 w 173"/>
                    <a:gd name="T25" fmla="*/ 0 h 79"/>
                    <a:gd name="T26" fmla="*/ 10 w 173"/>
                    <a:gd name="T27" fmla="*/ 1 h 79"/>
                    <a:gd name="T28" fmla="*/ 10 w 173"/>
                    <a:gd name="T29" fmla="*/ 2 h 79"/>
                    <a:gd name="T30" fmla="*/ 9 w 173"/>
                    <a:gd name="T31" fmla="*/ 2 h 79"/>
                    <a:gd name="T32" fmla="*/ 8 w 173"/>
                    <a:gd name="T33" fmla="*/ 3 h 79"/>
                    <a:gd name="T34" fmla="*/ 7 w 173"/>
                    <a:gd name="T35" fmla="*/ 2 h 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" h="79">
                      <a:moveTo>
                        <a:pt x="65" y="70"/>
                      </a:moveTo>
                      <a:lnTo>
                        <a:pt x="37" y="79"/>
                      </a:lnTo>
                      <a:lnTo>
                        <a:pt x="26" y="74"/>
                      </a:lnTo>
                      <a:lnTo>
                        <a:pt x="16" y="65"/>
                      </a:lnTo>
                      <a:lnTo>
                        <a:pt x="7" y="60"/>
                      </a:lnTo>
                      <a:lnTo>
                        <a:pt x="0" y="54"/>
                      </a:lnTo>
                      <a:lnTo>
                        <a:pt x="26" y="47"/>
                      </a:lnTo>
                      <a:lnTo>
                        <a:pt x="35" y="52"/>
                      </a:lnTo>
                      <a:lnTo>
                        <a:pt x="42" y="58"/>
                      </a:lnTo>
                      <a:lnTo>
                        <a:pt x="54" y="65"/>
                      </a:lnTo>
                      <a:lnTo>
                        <a:pt x="65" y="70"/>
                      </a:lnTo>
                      <a:close/>
                      <a:moveTo>
                        <a:pt x="111" y="22"/>
                      </a:moveTo>
                      <a:lnTo>
                        <a:pt x="173" y="0"/>
                      </a:lnTo>
                      <a:lnTo>
                        <a:pt x="162" y="12"/>
                      </a:lnTo>
                      <a:lnTo>
                        <a:pt x="155" y="22"/>
                      </a:lnTo>
                      <a:lnTo>
                        <a:pt x="146" y="33"/>
                      </a:lnTo>
                      <a:lnTo>
                        <a:pt x="138" y="44"/>
                      </a:lnTo>
                      <a:lnTo>
                        <a:pt x="111" y="22"/>
                      </a:lnTo>
                      <a:close/>
                    </a:path>
                  </a:pathLst>
                </a:custGeom>
                <a:solidFill>
                  <a:srgbClr val="C1A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387">
                  <a:extLst>
                    <a:ext uri="{FF2B5EF4-FFF2-40B4-BE49-F238E27FC236}">
                      <a16:creationId xmlns:a16="http://schemas.microsoft.com/office/drawing/2014/main" id="{B370EAF9-6408-4B54-88FE-97FE7C2E20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9" y="1270"/>
                  <a:ext cx="50" cy="22"/>
                </a:xfrm>
                <a:custGeom>
                  <a:avLst/>
                  <a:gdLst>
                    <a:gd name="T0" fmla="*/ 10 w 200"/>
                    <a:gd name="T1" fmla="*/ 3 h 90"/>
                    <a:gd name="T2" fmla="*/ 9 w 200"/>
                    <a:gd name="T3" fmla="*/ 3 h 90"/>
                    <a:gd name="T4" fmla="*/ 7 w 200"/>
                    <a:gd name="T5" fmla="*/ 2 h 90"/>
                    <a:gd name="T6" fmla="*/ 13 w 200"/>
                    <a:gd name="T7" fmla="*/ 0 h 90"/>
                    <a:gd name="T8" fmla="*/ 13 w 200"/>
                    <a:gd name="T9" fmla="*/ 0 h 90"/>
                    <a:gd name="T10" fmla="*/ 13 w 200"/>
                    <a:gd name="T11" fmla="*/ 0 h 90"/>
                    <a:gd name="T12" fmla="*/ 13 w 200"/>
                    <a:gd name="T13" fmla="*/ 1 h 90"/>
                    <a:gd name="T14" fmla="*/ 13 w 200"/>
                    <a:gd name="T15" fmla="*/ 1 h 90"/>
                    <a:gd name="T16" fmla="*/ 12 w 200"/>
                    <a:gd name="T17" fmla="*/ 1 h 90"/>
                    <a:gd name="T18" fmla="*/ 11 w 200"/>
                    <a:gd name="T19" fmla="*/ 2 h 90"/>
                    <a:gd name="T20" fmla="*/ 11 w 200"/>
                    <a:gd name="T21" fmla="*/ 2 h 90"/>
                    <a:gd name="T22" fmla="*/ 10 w 200"/>
                    <a:gd name="T23" fmla="*/ 3 h 90"/>
                    <a:gd name="T24" fmla="*/ 4 w 200"/>
                    <a:gd name="T25" fmla="*/ 5 h 90"/>
                    <a:gd name="T26" fmla="*/ 2 w 200"/>
                    <a:gd name="T27" fmla="*/ 5 h 90"/>
                    <a:gd name="T28" fmla="*/ 2 w 200"/>
                    <a:gd name="T29" fmla="*/ 5 h 90"/>
                    <a:gd name="T30" fmla="*/ 1 w 200"/>
                    <a:gd name="T31" fmla="*/ 4 h 90"/>
                    <a:gd name="T32" fmla="*/ 0 w 200"/>
                    <a:gd name="T33" fmla="*/ 4 h 90"/>
                    <a:gd name="T34" fmla="*/ 0 w 200"/>
                    <a:gd name="T35" fmla="*/ 4 h 90"/>
                    <a:gd name="T36" fmla="*/ 2 w 200"/>
                    <a:gd name="T37" fmla="*/ 3 h 90"/>
                    <a:gd name="T38" fmla="*/ 2 w 200"/>
                    <a:gd name="T39" fmla="*/ 4 h 90"/>
                    <a:gd name="T40" fmla="*/ 3 w 200"/>
                    <a:gd name="T41" fmla="*/ 4 h 90"/>
                    <a:gd name="T42" fmla="*/ 3 w 200"/>
                    <a:gd name="T43" fmla="*/ 4 h 90"/>
                    <a:gd name="T44" fmla="*/ 4 w 200"/>
                    <a:gd name="T45" fmla="*/ 5 h 9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0" h="90">
                      <a:moveTo>
                        <a:pt x="164" y="52"/>
                      </a:moveTo>
                      <a:lnTo>
                        <a:pt x="146" y="57"/>
                      </a:lnTo>
                      <a:lnTo>
                        <a:pt x="108" y="30"/>
                      </a:lnTo>
                      <a:lnTo>
                        <a:pt x="200" y="0"/>
                      </a:lnTo>
                      <a:lnTo>
                        <a:pt x="200" y="4"/>
                      </a:lnTo>
                      <a:lnTo>
                        <a:pt x="200" y="9"/>
                      </a:lnTo>
                      <a:lnTo>
                        <a:pt x="200" y="11"/>
                      </a:lnTo>
                      <a:lnTo>
                        <a:pt x="200" y="14"/>
                      </a:lnTo>
                      <a:lnTo>
                        <a:pt x="189" y="22"/>
                      </a:lnTo>
                      <a:lnTo>
                        <a:pt x="178" y="34"/>
                      </a:lnTo>
                      <a:lnTo>
                        <a:pt x="171" y="41"/>
                      </a:lnTo>
                      <a:lnTo>
                        <a:pt x="164" y="52"/>
                      </a:lnTo>
                      <a:close/>
                      <a:moveTo>
                        <a:pt x="62" y="82"/>
                      </a:moveTo>
                      <a:lnTo>
                        <a:pt x="35" y="90"/>
                      </a:lnTo>
                      <a:lnTo>
                        <a:pt x="23" y="82"/>
                      </a:lnTo>
                      <a:lnTo>
                        <a:pt x="12" y="74"/>
                      </a:lnTo>
                      <a:lnTo>
                        <a:pt x="5" y="66"/>
                      </a:lnTo>
                      <a:lnTo>
                        <a:pt x="0" y="60"/>
                      </a:lnTo>
                      <a:lnTo>
                        <a:pt x="23" y="52"/>
                      </a:lnTo>
                      <a:lnTo>
                        <a:pt x="32" y="60"/>
                      </a:lnTo>
                      <a:lnTo>
                        <a:pt x="40" y="66"/>
                      </a:lnTo>
                      <a:lnTo>
                        <a:pt x="51" y="74"/>
                      </a:lnTo>
                      <a:lnTo>
                        <a:pt x="62" y="82"/>
                      </a:lnTo>
                      <a:close/>
                    </a:path>
                  </a:pathLst>
                </a:custGeom>
                <a:solidFill>
                  <a:srgbClr val="BF9B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388">
                  <a:extLst>
                    <a:ext uri="{FF2B5EF4-FFF2-40B4-BE49-F238E27FC236}">
                      <a16:creationId xmlns:a16="http://schemas.microsoft.com/office/drawing/2014/main" id="{4B75540C-2D1E-422B-A9AF-30D4EA2C1E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6" y="1265"/>
                  <a:ext cx="53" cy="24"/>
                </a:xfrm>
                <a:custGeom>
                  <a:avLst/>
                  <a:gdLst>
                    <a:gd name="T0" fmla="*/ 13 w 209"/>
                    <a:gd name="T1" fmla="*/ 3 h 95"/>
                    <a:gd name="T2" fmla="*/ 9 w 209"/>
                    <a:gd name="T3" fmla="*/ 4 h 95"/>
                    <a:gd name="T4" fmla="*/ 6 w 209"/>
                    <a:gd name="T5" fmla="*/ 2 h 95"/>
                    <a:gd name="T6" fmla="*/ 13 w 209"/>
                    <a:gd name="T7" fmla="*/ 0 h 95"/>
                    <a:gd name="T8" fmla="*/ 13 w 209"/>
                    <a:gd name="T9" fmla="*/ 1 h 95"/>
                    <a:gd name="T10" fmla="*/ 13 w 209"/>
                    <a:gd name="T11" fmla="*/ 1 h 95"/>
                    <a:gd name="T12" fmla="*/ 13 w 209"/>
                    <a:gd name="T13" fmla="*/ 2 h 95"/>
                    <a:gd name="T14" fmla="*/ 13 w 209"/>
                    <a:gd name="T15" fmla="*/ 2 h 95"/>
                    <a:gd name="T16" fmla="*/ 13 w 209"/>
                    <a:gd name="T17" fmla="*/ 2 h 95"/>
                    <a:gd name="T18" fmla="*/ 13 w 209"/>
                    <a:gd name="T19" fmla="*/ 3 h 95"/>
                    <a:gd name="T20" fmla="*/ 13 w 209"/>
                    <a:gd name="T21" fmla="*/ 3 h 95"/>
                    <a:gd name="T22" fmla="*/ 13 w 209"/>
                    <a:gd name="T23" fmla="*/ 3 h 95"/>
                    <a:gd name="T24" fmla="*/ 3 w 209"/>
                    <a:gd name="T25" fmla="*/ 6 h 95"/>
                    <a:gd name="T26" fmla="*/ 2 w 209"/>
                    <a:gd name="T27" fmla="*/ 6 h 95"/>
                    <a:gd name="T28" fmla="*/ 1 w 209"/>
                    <a:gd name="T29" fmla="*/ 6 h 95"/>
                    <a:gd name="T30" fmla="*/ 1 w 209"/>
                    <a:gd name="T31" fmla="*/ 5 h 95"/>
                    <a:gd name="T32" fmla="*/ 0 w 209"/>
                    <a:gd name="T33" fmla="*/ 5 h 95"/>
                    <a:gd name="T34" fmla="*/ 0 w 209"/>
                    <a:gd name="T35" fmla="*/ 4 h 95"/>
                    <a:gd name="T36" fmla="*/ 1 w 209"/>
                    <a:gd name="T37" fmla="*/ 4 h 95"/>
                    <a:gd name="T38" fmla="*/ 1 w 209"/>
                    <a:gd name="T39" fmla="*/ 4 h 95"/>
                    <a:gd name="T40" fmla="*/ 2 w 209"/>
                    <a:gd name="T41" fmla="*/ 5 h 95"/>
                    <a:gd name="T42" fmla="*/ 3 w 209"/>
                    <a:gd name="T43" fmla="*/ 5 h 95"/>
                    <a:gd name="T44" fmla="*/ 3 w 209"/>
                    <a:gd name="T45" fmla="*/ 6 h 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9" h="95">
                      <a:moveTo>
                        <a:pt x="198" y="41"/>
                      </a:moveTo>
                      <a:lnTo>
                        <a:pt x="136" y="63"/>
                      </a:lnTo>
                      <a:lnTo>
                        <a:pt x="97" y="33"/>
                      </a:lnTo>
                      <a:lnTo>
                        <a:pt x="209" y="0"/>
                      </a:lnTo>
                      <a:lnTo>
                        <a:pt x="209" y="9"/>
                      </a:lnTo>
                      <a:lnTo>
                        <a:pt x="209" y="17"/>
                      </a:lnTo>
                      <a:lnTo>
                        <a:pt x="209" y="25"/>
                      </a:lnTo>
                      <a:lnTo>
                        <a:pt x="209" y="33"/>
                      </a:lnTo>
                      <a:lnTo>
                        <a:pt x="203" y="35"/>
                      </a:lnTo>
                      <a:lnTo>
                        <a:pt x="201" y="39"/>
                      </a:lnTo>
                      <a:lnTo>
                        <a:pt x="201" y="41"/>
                      </a:lnTo>
                      <a:lnTo>
                        <a:pt x="198" y="41"/>
                      </a:lnTo>
                      <a:close/>
                      <a:moveTo>
                        <a:pt x="51" y="88"/>
                      </a:moveTo>
                      <a:lnTo>
                        <a:pt x="25" y="95"/>
                      </a:lnTo>
                      <a:lnTo>
                        <a:pt x="16" y="88"/>
                      </a:lnTo>
                      <a:lnTo>
                        <a:pt x="9" y="79"/>
                      </a:lnTo>
                      <a:lnTo>
                        <a:pt x="5" y="71"/>
                      </a:lnTo>
                      <a:lnTo>
                        <a:pt x="0" y="63"/>
                      </a:lnTo>
                      <a:lnTo>
                        <a:pt x="11" y="55"/>
                      </a:lnTo>
                      <a:lnTo>
                        <a:pt x="21" y="63"/>
                      </a:lnTo>
                      <a:lnTo>
                        <a:pt x="30" y="71"/>
                      </a:lnTo>
                      <a:lnTo>
                        <a:pt x="41" y="79"/>
                      </a:lnTo>
                      <a:lnTo>
                        <a:pt x="51" y="88"/>
                      </a:lnTo>
                      <a:close/>
                    </a:path>
                  </a:pathLst>
                </a:custGeom>
                <a:solidFill>
                  <a:srgbClr val="BA96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389">
                  <a:extLst>
                    <a:ext uri="{FF2B5EF4-FFF2-40B4-BE49-F238E27FC236}">
                      <a16:creationId xmlns:a16="http://schemas.microsoft.com/office/drawing/2014/main" id="{01967CDF-7747-49DD-9244-4371FD5F2D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4" y="1259"/>
                  <a:ext cx="55" cy="26"/>
                </a:xfrm>
                <a:custGeom>
                  <a:avLst/>
                  <a:gdLst>
                    <a:gd name="T0" fmla="*/ 13 w 223"/>
                    <a:gd name="T1" fmla="*/ 3 h 100"/>
                    <a:gd name="T2" fmla="*/ 8 w 223"/>
                    <a:gd name="T3" fmla="*/ 5 h 100"/>
                    <a:gd name="T4" fmla="*/ 5 w 223"/>
                    <a:gd name="T5" fmla="*/ 3 h 100"/>
                    <a:gd name="T6" fmla="*/ 14 w 223"/>
                    <a:gd name="T7" fmla="*/ 0 h 100"/>
                    <a:gd name="T8" fmla="*/ 13 w 223"/>
                    <a:gd name="T9" fmla="*/ 1 h 100"/>
                    <a:gd name="T10" fmla="*/ 13 w 223"/>
                    <a:gd name="T11" fmla="*/ 1 h 100"/>
                    <a:gd name="T12" fmla="*/ 13 w 223"/>
                    <a:gd name="T13" fmla="*/ 2 h 100"/>
                    <a:gd name="T14" fmla="*/ 13 w 223"/>
                    <a:gd name="T15" fmla="*/ 3 h 100"/>
                    <a:gd name="T16" fmla="*/ 3 w 223"/>
                    <a:gd name="T17" fmla="*/ 6 h 100"/>
                    <a:gd name="T18" fmla="*/ 1 w 223"/>
                    <a:gd name="T19" fmla="*/ 7 h 100"/>
                    <a:gd name="T20" fmla="*/ 1 w 223"/>
                    <a:gd name="T21" fmla="*/ 7 h 100"/>
                    <a:gd name="T22" fmla="*/ 1 w 223"/>
                    <a:gd name="T23" fmla="*/ 6 h 100"/>
                    <a:gd name="T24" fmla="*/ 0 w 223"/>
                    <a:gd name="T25" fmla="*/ 5 h 100"/>
                    <a:gd name="T26" fmla="*/ 0 w 223"/>
                    <a:gd name="T27" fmla="*/ 5 h 100"/>
                    <a:gd name="T28" fmla="*/ 0 w 223"/>
                    <a:gd name="T29" fmla="*/ 5 h 100"/>
                    <a:gd name="T30" fmla="*/ 0 w 223"/>
                    <a:gd name="T31" fmla="*/ 5 h 100"/>
                    <a:gd name="T32" fmla="*/ 0 w 223"/>
                    <a:gd name="T33" fmla="*/ 5 h 100"/>
                    <a:gd name="T34" fmla="*/ 0 w 223"/>
                    <a:gd name="T35" fmla="*/ 4 h 100"/>
                    <a:gd name="T36" fmla="*/ 0 w 223"/>
                    <a:gd name="T37" fmla="*/ 4 h 100"/>
                    <a:gd name="T38" fmla="*/ 1 w 223"/>
                    <a:gd name="T39" fmla="*/ 5 h 100"/>
                    <a:gd name="T40" fmla="*/ 1 w 223"/>
                    <a:gd name="T41" fmla="*/ 5 h 100"/>
                    <a:gd name="T42" fmla="*/ 2 w 223"/>
                    <a:gd name="T43" fmla="*/ 6 h 100"/>
                    <a:gd name="T44" fmla="*/ 3 w 223"/>
                    <a:gd name="T45" fmla="*/ 6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220" y="40"/>
                      </a:moveTo>
                      <a:lnTo>
                        <a:pt x="128" y="70"/>
                      </a:lnTo>
                      <a:lnTo>
                        <a:pt x="90" y="38"/>
                      </a:lnTo>
                      <a:lnTo>
                        <a:pt x="223" y="0"/>
                      </a:lnTo>
                      <a:lnTo>
                        <a:pt x="220" y="10"/>
                      </a:lnTo>
                      <a:lnTo>
                        <a:pt x="220" y="21"/>
                      </a:lnTo>
                      <a:lnTo>
                        <a:pt x="220" y="33"/>
                      </a:lnTo>
                      <a:lnTo>
                        <a:pt x="220" y="40"/>
                      </a:lnTo>
                      <a:close/>
                      <a:moveTo>
                        <a:pt x="43" y="92"/>
                      </a:moveTo>
                      <a:lnTo>
                        <a:pt x="20" y="100"/>
                      </a:lnTo>
                      <a:lnTo>
                        <a:pt x="13" y="95"/>
                      </a:lnTo>
                      <a:lnTo>
                        <a:pt x="11" y="86"/>
                      </a:lnTo>
                      <a:lnTo>
                        <a:pt x="6" y="81"/>
                      </a:lnTo>
                      <a:lnTo>
                        <a:pt x="2" y="76"/>
                      </a:lnTo>
                      <a:lnTo>
                        <a:pt x="2" y="74"/>
                      </a:lnTo>
                      <a:lnTo>
                        <a:pt x="2" y="70"/>
                      </a:lnTo>
                      <a:lnTo>
                        <a:pt x="0" y="68"/>
                      </a:lnTo>
                      <a:lnTo>
                        <a:pt x="0" y="62"/>
                      </a:lnTo>
                      <a:lnTo>
                        <a:pt x="8" y="62"/>
                      </a:lnTo>
                      <a:lnTo>
                        <a:pt x="16" y="70"/>
                      </a:lnTo>
                      <a:lnTo>
                        <a:pt x="25" y="76"/>
                      </a:lnTo>
                      <a:lnTo>
                        <a:pt x="32" y="84"/>
                      </a:lnTo>
                      <a:lnTo>
                        <a:pt x="43" y="92"/>
                      </a:lnTo>
                      <a:close/>
                    </a:path>
                  </a:pathLst>
                </a:custGeom>
                <a:solidFill>
                  <a:srgbClr val="B58E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390">
                  <a:extLst>
                    <a:ext uri="{FF2B5EF4-FFF2-40B4-BE49-F238E27FC236}">
                      <a16:creationId xmlns:a16="http://schemas.microsoft.com/office/drawing/2014/main" id="{77A938FC-E93F-43D9-9DAF-C784D93A41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4" y="1254"/>
                  <a:ext cx="58" cy="27"/>
                </a:xfrm>
                <a:custGeom>
                  <a:avLst/>
                  <a:gdLst>
                    <a:gd name="T0" fmla="*/ 14 w 231"/>
                    <a:gd name="T1" fmla="*/ 3 h 106"/>
                    <a:gd name="T2" fmla="*/ 7 w 231"/>
                    <a:gd name="T3" fmla="*/ 5 h 106"/>
                    <a:gd name="T4" fmla="*/ 4 w 231"/>
                    <a:gd name="T5" fmla="*/ 3 h 106"/>
                    <a:gd name="T6" fmla="*/ 15 w 231"/>
                    <a:gd name="T7" fmla="*/ 0 h 106"/>
                    <a:gd name="T8" fmla="*/ 14 w 231"/>
                    <a:gd name="T9" fmla="*/ 1 h 106"/>
                    <a:gd name="T10" fmla="*/ 14 w 231"/>
                    <a:gd name="T11" fmla="*/ 2 h 106"/>
                    <a:gd name="T12" fmla="*/ 14 w 231"/>
                    <a:gd name="T13" fmla="*/ 2 h 106"/>
                    <a:gd name="T14" fmla="*/ 14 w 231"/>
                    <a:gd name="T15" fmla="*/ 3 h 106"/>
                    <a:gd name="T16" fmla="*/ 2 w 231"/>
                    <a:gd name="T17" fmla="*/ 6 h 106"/>
                    <a:gd name="T18" fmla="*/ 1 w 231"/>
                    <a:gd name="T19" fmla="*/ 7 h 106"/>
                    <a:gd name="T20" fmla="*/ 1 w 231"/>
                    <a:gd name="T21" fmla="*/ 7 h 106"/>
                    <a:gd name="T22" fmla="*/ 1 w 231"/>
                    <a:gd name="T23" fmla="*/ 7 h 106"/>
                    <a:gd name="T24" fmla="*/ 1 w 231"/>
                    <a:gd name="T25" fmla="*/ 6 h 106"/>
                    <a:gd name="T26" fmla="*/ 0 w 231"/>
                    <a:gd name="T27" fmla="*/ 6 h 106"/>
                    <a:gd name="T28" fmla="*/ 0 w 231"/>
                    <a:gd name="T29" fmla="*/ 6 h 106"/>
                    <a:gd name="T30" fmla="*/ 0 w 231"/>
                    <a:gd name="T31" fmla="*/ 6 h 106"/>
                    <a:gd name="T32" fmla="*/ 0 w 231"/>
                    <a:gd name="T33" fmla="*/ 5 h 106"/>
                    <a:gd name="T34" fmla="*/ 0 w 231"/>
                    <a:gd name="T35" fmla="*/ 5 h 106"/>
                    <a:gd name="T36" fmla="*/ 0 w 231"/>
                    <a:gd name="T37" fmla="*/ 5 h 106"/>
                    <a:gd name="T38" fmla="*/ 1 w 231"/>
                    <a:gd name="T39" fmla="*/ 6 h 106"/>
                    <a:gd name="T40" fmla="*/ 1 w 231"/>
                    <a:gd name="T41" fmla="*/ 6 h 106"/>
                    <a:gd name="T42" fmla="*/ 2 w 231"/>
                    <a:gd name="T43" fmla="*/ 6 h 106"/>
                    <a:gd name="T44" fmla="*/ 3 w 231"/>
                    <a:gd name="T45" fmla="*/ 4 h 106"/>
                    <a:gd name="T46" fmla="*/ 3 w 231"/>
                    <a:gd name="T47" fmla="*/ 3 h 106"/>
                    <a:gd name="T48" fmla="*/ 3 w 231"/>
                    <a:gd name="T49" fmla="*/ 4 h 106"/>
                    <a:gd name="T50" fmla="*/ 3 w 231"/>
                    <a:gd name="T51" fmla="*/ 4 h 106"/>
                    <a:gd name="T52" fmla="*/ 3 w 231"/>
                    <a:gd name="T53" fmla="*/ 4 h 106"/>
                    <a:gd name="T54" fmla="*/ 3 w 231"/>
                    <a:gd name="T55" fmla="*/ 4 h 106"/>
                    <a:gd name="T56" fmla="*/ 3 w 231"/>
                    <a:gd name="T57" fmla="*/ 4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31" h="106">
                      <a:moveTo>
                        <a:pt x="220" y="43"/>
                      </a:moveTo>
                      <a:lnTo>
                        <a:pt x="108" y="76"/>
                      </a:lnTo>
                      <a:lnTo>
                        <a:pt x="68" y="46"/>
                      </a:lnTo>
                      <a:lnTo>
                        <a:pt x="231" y="0"/>
                      </a:lnTo>
                      <a:lnTo>
                        <a:pt x="226" y="11"/>
                      </a:lnTo>
                      <a:lnTo>
                        <a:pt x="223" y="22"/>
                      </a:lnTo>
                      <a:lnTo>
                        <a:pt x="220" y="32"/>
                      </a:lnTo>
                      <a:lnTo>
                        <a:pt x="220" y="43"/>
                      </a:lnTo>
                      <a:close/>
                      <a:moveTo>
                        <a:pt x="22" y="98"/>
                      </a:moveTo>
                      <a:lnTo>
                        <a:pt x="11" y="106"/>
                      </a:lnTo>
                      <a:lnTo>
                        <a:pt x="8" y="103"/>
                      </a:lnTo>
                      <a:lnTo>
                        <a:pt x="8" y="101"/>
                      </a:lnTo>
                      <a:lnTo>
                        <a:pt x="6" y="98"/>
                      </a:lnTo>
                      <a:lnTo>
                        <a:pt x="2" y="98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0" y="76"/>
                      </a:lnTo>
                      <a:lnTo>
                        <a:pt x="2" y="82"/>
                      </a:lnTo>
                      <a:lnTo>
                        <a:pt x="11" y="87"/>
                      </a:lnTo>
                      <a:lnTo>
                        <a:pt x="16" y="92"/>
                      </a:lnTo>
                      <a:lnTo>
                        <a:pt x="22" y="98"/>
                      </a:lnTo>
                      <a:close/>
                      <a:moveTo>
                        <a:pt x="38" y="55"/>
                      </a:moveTo>
                      <a:lnTo>
                        <a:pt x="46" y="52"/>
                      </a:lnTo>
                      <a:lnTo>
                        <a:pt x="46" y="55"/>
                      </a:lnTo>
                      <a:lnTo>
                        <a:pt x="46" y="57"/>
                      </a:lnTo>
                      <a:lnTo>
                        <a:pt x="46" y="60"/>
                      </a:lnTo>
                      <a:lnTo>
                        <a:pt x="46" y="62"/>
                      </a:lnTo>
                      <a:lnTo>
                        <a:pt x="38" y="55"/>
                      </a:lnTo>
                      <a:close/>
                    </a:path>
                  </a:pathLst>
                </a:custGeom>
                <a:solidFill>
                  <a:srgbClr val="AF89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391">
                  <a:extLst>
                    <a:ext uri="{FF2B5EF4-FFF2-40B4-BE49-F238E27FC236}">
                      <a16:creationId xmlns:a16="http://schemas.microsoft.com/office/drawing/2014/main" id="{1370D2A5-7E16-4FF3-BAFE-BA475E7F44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4" y="1249"/>
                  <a:ext cx="59" cy="26"/>
                </a:xfrm>
                <a:custGeom>
                  <a:avLst/>
                  <a:gdLst>
                    <a:gd name="T0" fmla="*/ 14 w 237"/>
                    <a:gd name="T1" fmla="*/ 3 h 103"/>
                    <a:gd name="T2" fmla="*/ 5 w 237"/>
                    <a:gd name="T3" fmla="*/ 5 h 103"/>
                    <a:gd name="T4" fmla="*/ 4 w 237"/>
                    <a:gd name="T5" fmla="*/ 4 h 103"/>
                    <a:gd name="T6" fmla="*/ 4 w 237"/>
                    <a:gd name="T7" fmla="*/ 4 h 103"/>
                    <a:gd name="T8" fmla="*/ 3 w 237"/>
                    <a:gd name="T9" fmla="*/ 4 h 103"/>
                    <a:gd name="T10" fmla="*/ 3 w 237"/>
                    <a:gd name="T11" fmla="*/ 4 h 103"/>
                    <a:gd name="T12" fmla="*/ 3 w 237"/>
                    <a:gd name="T13" fmla="*/ 5 h 103"/>
                    <a:gd name="T14" fmla="*/ 3 w 237"/>
                    <a:gd name="T15" fmla="*/ 5 h 103"/>
                    <a:gd name="T16" fmla="*/ 3 w 237"/>
                    <a:gd name="T17" fmla="*/ 5 h 103"/>
                    <a:gd name="T18" fmla="*/ 3 w 237"/>
                    <a:gd name="T19" fmla="*/ 5 h 103"/>
                    <a:gd name="T20" fmla="*/ 3 w 237"/>
                    <a:gd name="T21" fmla="*/ 5 h 103"/>
                    <a:gd name="T22" fmla="*/ 1 w 237"/>
                    <a:gd name="T23" fmla="*/ 4 h 103"/>
                    <a:gd name="T24" fmla="*/ 15 w 237"/>
                    <a:gd name="T25" fmla="*/ 0 h 103"/>
                    <a:gd name="T26" fmla="*/ 14 w 237"/>
                    <a:gd name="T27" fmla="*/ 1 h 103"/>
                    <a:gd name="T28" fmla="*/ 14 w 237"/>
                    <a:gd name="T29" fmla="*/ 1 h 103"/>
                    <a:gd name="T30" fmla="*/ 14 w 237"/>
                    <a:gd name="T31" fmla="*/ 2 h 103"/>
                    <a:gd name="T32" fmla="*/ 14 w 237"/>
                    <a:gd name="T33" fmla="*/ 3 h 103"/>
                    <a:gd name="T34" fmla="*/ 0 w 237"/>
                    <a:gd name="T35" fmla="*/ 7 h 103"/>
                    <a:gd name="T36" fmla="*/ 0 w 237"/>
                    <a:gd name="T37" fmla="*/ 7 h 103"/>
                    <a:gd name="T38" fmla="*/ 0 w 237"/>
                    <a:gd name="T39" fmla="*/ 6 h 103"/>
                    <a:gd name="T40" fmla="*/ 0 w 237"/>
                    <a:gd name="T41" fmla="*/ 6 h 103"/>
                    <a:gd name="T42" fmla="*/ 0 w 237"/>
                    <a:gd name="T43" fmla="*/ 6 h 103"/>
                    <a:gd name="T44" fmla="*/ 0 w 237"/>
                    <a:gd name="T45" fmla="*/ 6 h 103"/>
                    <a:gd name="T46" fmla="*/ 0 w 237"/>
                    <a:gd name="T47" fmla="*/ 6 h 103"/>
                    <a:gd name="T48" fmla="*/ 0 w 237"/>
                    <a:gd name="T49" fmla="*/ 7 h 103"/>
                    <a:gd name="T50" fmla="*/ 0 w 237"/>
                    <a:gd name="T51" fmla="*/ 7 h 10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37" h="103">
                      <a:moveTo>
                        <a:pt x="223" y="41"/>
                      </a:moveTo>
                      <a:lnTo>
                        <a:pt x="90" y="79"/>
                      </a:lnTo>
                      <a:lnTo>
                        <a:pt x="66" y="62"/>
                      </a:lnTo>
                      <a:lnTo>
                        <a:pt x="60" y="62"/>
                      </a:lnTo>
                      <a:lnTo>
                        <a:pt x="55" y="62"/>
                      </a:lnTo>
                      <a:lnTo>
                        <a:pt x="48" y="65"/>
                      </a:lnTo>
                      <a:lnTo>
                        <a:pt x="46" y="71"/>
                      </a:lnTo>
                      <a:lnTo>
                        <a:pt x="46" y="74"/>
                      </a:lnTo>
                      <a:lnTo>
                        <a:pt x="46" y="76"/>
                      </a:lnTo>
                      <a:lnTo>
                        <a:pt x="46" y="79"/>
                      </a:lnTo>
                      <a:lnTo>
                        <a:pt x="46" y="81"/>
                      </a:lnTo>
                      <a:lnTo>
                        <a:pt x="20" y="62"/>
                      </a:lnTo>
                      <a:lnTo>
                        <a:pt x="237" y="0"/>
                      </a:lnTo>
                      <a:lnTo>
                        <a:pt x="233" y="9"/>
                      </a:lnTo>
                      <a:lnTo>
                        <a:pt x="231" y="19"/>
                      </a:lnTo>
                      <a:lnTo>
                        <a:pt x="226" y="30"/>
                      </a:lnTo>
                      <a:lnTo>
                        <a:pt x="223" y="41"/>
                      </a:lnTo>
                      <a:close/>
                      <a:moveTo>
                        <a:pt x="8" y="103"/>
                      </a:moveTo>
                      <a:lnTo>
                        <a:pt x="0" y="103"/>
                      </a:lnTo>
                      <a:lnTo>
                        <a:pt x="0" y="101"/>
                      </a:lnTo>
                      <a:lnTo>
                        <a:pt x="0" y="97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2" y="101"/>
                      </a:lnTo>
                      <a:lnTo>
                        <a:pt x="6" y="103"/>
                      </a:lnTo>
                      <a:lnTo>
                        <a:pt x="8" y="103"/>
                      </a:lnTo>
                      <a:close/>
                    </a:path>
                  </a:pathLst>
                </a:custGeom>
                <a:solidFill>
                  <a:srgbClr val="AA8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Freeform 392">
                  <a:extLst>
                    <a:ext uri="{FF2B5EF4-FFF2-40B4-BE49-F238E27FC236}">
                      <a16:creationId xmlns:a16="http://schemas.microsoft.com/office/drawing/2014/main" id="{0AABDA16-4A8A-40D3-987B-99C155FFC0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" y="1244"/>
                  <a:ext cx="62" cy="24"/>
                </a:xfrm>
                <a:custGeom>
                  <a:avLst/>
                  <a:gdLst>
                    <a:gd name="T0" fmla="*/ 15 w 247"/>
                    <a:gd name="T1" fmla="*/ 3 h 95"/>
                    <a:gd name="T2" fmla="*/ 4 w 247"/>
                    <a:gd name="T3" fmla="*/ 6 h 95"/>
                    <a:gd name="T4" fmla="*/ 4 w 247"/>
                    <a:gd name="T5" fmla="*/ 5 h 95"/>
                    <a:gd name="T6" fmla="*/ 4 w 247"/>
                    <a:gd name="T7" fmla="*/ 5 h 95"/>
                    <a:gd name="T8" fmla="*/ 4 w 247"/>
                    <a:gd name="T9" fmla="*/ 5 h 95"/>
                    <a:gd name="T10" fmla="*/ 3 w 247"/>
                    <a:gd name="T11" fmla="*/ 6 h 95"/>
                    <a:gd name="T12" fmla="*/ 3 w 247"/>
                    <a:gd name="T13" fmla="*/ 6 h 95"/>
                    <a:gd name="T14" fmla="*/ 3 w 247"/>
                    <a:gd name="T15" fmla="*/ 6 h 95"/>
                    <a:gd name="T16" fmla="*/ 0 w 247"/>
                    <a:gd name="T17" fmla="*/ 5 h 95"/>
                    <a:gd name="T18" fmla="*/ 16 w 247"/>
                    <a:gd name="T19" fmla="*/ 0 h 95"/>
                    <a:gd name="T20" fmla="*/ 15 w 247"/>
                    <a:gd name="T21" fmla="*/ 1 h 95"/>
                    <a:gd name="T22" fmla="*/ 15 w 247"/>
                    <a:gd name="T23" fmla="*/ 1 h 95"/>
                    <a:gd name="T24" fmla="*/ 15 w 247"/>
                    <a:gd name="T25" fmla="*/ 2 h 95"/>
                    <a:gd name="T26" fmla="*/ 15 w 247"/>
                    <a:gd name="T27" fmla="*/ 3 h 9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7" h="95">
                      <a:moveTo>
                        <a:pt x="231" y="40"/>
                      </a:moveTo>
                      <a:lnTo>
                        <a:pt x="68" y="86"/>
                      </a:lnTo>
                      <a:lnTo>
                        <a:pt x="66" y="83"/>
                      </a:lnTo>
                      <a:lnTo>
                        <a:pt x="60" y="83"/>
                      </a:lnTo>
                      <a:lnTo>
                        <a:pt x="55" y="83"/>
                      </a:lnTo>
                      <a:lnTo>
                        <a:pt x="48" y="86"/>
                      </a:lnTo>
                      <a:lnTo>
                        <a:pt x="46" y="92"/>
                      </a:lnTo>
                      <a:lnTo>
                        <a:pt x="38" y="95"/>
                      </a:lnTo>
                      <a:lnTo>
                        <a:pt x="0" y="70"/>
                      </a:lnTo>
                      <a:lnTo>
                        <a:pt x="247" y="0"/>
                      </a:lnTo>
                      <a:lnTo>
                        <a:pt x="242" y="7"/>
                      </a:lnTo>
                      <a:lnTo>
                        <a:pt x="237" y="18"/>
                      </a:lnTo>
                      <a:lnTo>
                        <a:pt x="233" y="30"/>
                      </a:lnTo>
                      <a:lnTo>
                        <a:pt x="231" y="40"/>
                      </a:lnTo>
                      <a:close/>
                    </a:path>
                  </a:pathLst>
                </a:custGeom>
                <a:solidFill>
                  <a:srgbClr val="A57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393">
                  <a:extLst>
                    <a:ext uri="{FF2B5EF4-FFF2-40B4-BE49-F238E27FC236}">
                      <a16:creationId xmlns:a16="http://schemas.microsoft.com/office/drawing/2014/main" id="{A6696C4E-A405-40AE-95E9-F84488B226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38"/>
                  <a:ext cx="67" cy="27"/>
                </a:xfrm>
                <a:custGeom>
                  <a:avLst/>
                  <a:gdLst>
                    <a:gd name="T0" fmla="*/ 16 w 268"/>
                    <a:gd name="T1" fmla="*/ 3 h 108"/>
                    <a:gd name="T2" fmla="*/ 2 w 268"/>
                    <a:gd name="T3" fmla="*/ 7 h 108"/>
                    <a:gd name="T4" fmla="*/ 0 w 268"/>
                    <a:gd name="T5" fmla="*/ 6 h 108"/>
                    <a:gd name="T6" fmla="*/ 0 w 268"/>
                    <a:gd name="T7" fmla="*/ 6 h 108"/>
                    <a:gd name="T8" fmla="*/ 0 w 268"/>
                    <a:gd name="T9" fmla="*/ 6 h 108"/>
                    <a:gd name="T10" fmla="*/ 0 w 268"/>
                    <a:gd name="T11" fmla="*/ 5 h 108"/>
                    <a:gd name="T12" fmla="*/ 0 w 268"/>
                    <a:gd name="T13" fmla="*/ 5 h 108"/>
                    <a:gd name="T14" fmla="*/ 0 w 268"/>
                    <a:gd name="T15" fmla="*/ 5 h 108"/>
                    <a:gd name="T16" fmla="*/ 17 w 268"/>
                    <a:gd name="T17" fmla="*/ 0 h 108"/>
                    <a:gd name="T18" fmla="*/ 16 w 268"/>
                    <a:gd name="T19" fmla="*/ 1 h 108"/>
                    <a:gd name="T20" fmla="*/ 16 w 268"/>
                    <a:gd name="T21" fmla="*/ 1 h 108"/>
                    <a:gd name="T22" fmla="*/ 16 w 268"/>
                    <a:gd name="T23" fmla="*/ 2 h 108"/>
                    <a:gd name="T24" fmla="*/ 16 w 268"/>
                    <a:gd name="T25" fmla="*/ 3 h 1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68" h="108">
                      <a:moveTo>
                        <a:pt x="247" y="46"/>
                      </a:moveTo>
                      <a:lnTo>
                        <a:pt x="30" y="108"/>
                      </a:lnTo>
                      <a:lnTo>
                        <a:pt x="5" y="87"/>
                      </a:lnTo>
                      <a:lnTo>
                        <a:pt x="2" y="87"/>
                      </a:lnTo>
                      <a:lnTo>
                        <a:pt x="0" y="87"/>
                      </a:lnTo>
                      <a:lnTo>
                        <a:pt x="0" y="84"/>
                      </a:lnTo>
                      <a:lnTo>
                        <a:pt x="0" y="81"/>
                      </a:lnTo>
                      <a:lnTo>
                        <a:pt x="0" y="78"/>
                      </a:lnTo>
                      <a:lnTo>
                        <a:pt x="268" y="0"/>
                      </a:lnTo>
                      <a:lnTo>
                        <a:pt x="259" y="8"/>
                      </a:lnTo>
                      <a:lnTo>
                        <a:pt x="254" y="19"/>
                      </a:lnTo>
                      <a:lnTo>
                        <a:pt x="249" y="32"/>
                      </a:lnTo>
                      <a:lnTo>
                        <a:pt x="247" y="46"/>
                      </a:lnTo>
                      <a:close/>
                    </a:path>
                  </a:pathLst>
                </a:custGeom>
                <a:solidFill>
                  <a:srgbClr val="A37A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394">
                  <a:extLst>
                    <a:ext uri="{FF2B5EF4-FFF2-40B4-BE49-F238E27FC236}">
                      <a16:creationId xmlns:a16="http://schemas.microsoft.com/office/drawing/2014/main" id="{1D4BEB3F-0319-4905-A452-720ED4A68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31"/>
                  <a:ext cx="72" cy="31"/>
                </a:xfrm>
                <a:custGeom>
                  <a:avLst/>
                  <a:gdLst>
                    <a:gd name="T0" fmla="*/ 16 w 287"/>
                    <a:gd name="T1" fmla="*/ 3 h 123"/>
                    <a:gd name="T2" fmla="*/ 1 w 287"/>
                    <a:gd name="T3" fmla="*/ 8 h 123"/>
                    <a:gd name="T4" fmla="*/ 0 w 287"/>
                    <a:gd name="T5" fmla="*/ 7 h 123"/>
                    <a:gd name="T6" fmla="*/ 0 w 287"/>
                    <a:gd name="T7" fmla="*/ 7 h 123"/>
                    <a:gd name="T8" fmla="*/ 0 w 287"/>
                    <a:gd name="T9" fmla="*/ 7 h 123"/>
                    <a:gd name="T10" fmla="*/ 0 w 287"/>
                    <a:gd name="T11" fmla="*/ 7 h 123"/>
                    <a:gd name="T12" fmla="*/ 0 w 287"/>
                    <a:gd name="T13" fmla="*/ 6 h 123"/>
                    <a:gd name="T14" fmla="*/ 0 w 287"/>
                    <a:gd name="T15" fmla="*/ 6 h 123"/>
                    <a:gd name="T16" fmla="*/ 0 w 287"/>
                    <a:gd name="T17" fmla="*/ 5 h 123"/>
                    <a:gd name="T18" fmla="*/ 18 w 287"/>
                    <a:gd name="T19" fmla="*/ 0 h 123"/>
                    <a:gd name="T20" fmla="*/ 18 w 287"/>
                    <a:gd name="T21" fmla="*/ 1 h 123"/>
                    <a:gd name="T22" fmla="*/ 17 w 287"/>
                    <a:gd name="T23" fmla="*/ 2 h 123"/>
                    <a:gd name="T24" fmla="*/ 17 w 287"/>
                    <a:gd name="T25" fmla="*/ 2 h 123"/>
                    <a:gd name="T26" fmla="*/ 16 w 287"/>
                    <a:gd name="T27" fmla="*/ 3 h 1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7" h="123">
                      <a:moveTo>
                        <a:pt x="257" y="53"/>
                      </a:moveTo>
                      <a:lnTo>
                        <a:pt x="10" y="123"/>
                      </a:lnTo>
                      <a:lnTo>
                        <a:pt x="5" y="115"/>
                      </a:lnTo>
                      <a:lnTo>
                        <a:pt x="2" y="115"/>
                      </a:lnTo>
                      <a:lnTo>
                        <a:pt x="0" y="115"/>
                      </a:lnTo>
                      <a:lnTo>
                        <a:pt x="0" y="106"/>
                      </a:lnTo>
                      <a:lnTo>
                        <a:pt x="0" y="99"/>
                      </a:lnTo>
                      <a:lnTo>
                        <a:pt x="0" y="93"/>
                      </a:lnTo>
                      <a:lnTo>
                        <a:pt x="0" y="85"/>
                      </a:lnTo>
                      <a:lnTo>
                        <a:pt x="287" y="0"/>
                      </a:lnTo>
                      <a:lnTo>
                        <a:pt x="279" y="12"/>
                      </a:lnTo>
                      <a:lnTo>
                        <a:pt x="271" y="23"/>
                      </a:lnTo>
                      <a:lnTo>
                        <a:pt x="263" y="36"/>
                      </a:lnTo>
                      <a:lnTo>
                        <a:pt x="257" y="53"/>
                      </a:lnTo>
                      <a:close/>
                    </a:path>
                  </a:pathLst>
                </a:custGeom>
                <a:solidFill>
                  <a:srgbClr val="9E75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395">
                  <a:extLst>
                    <a:ext uri="{FF2B5EF4-FFF2-40B4-BE49-F238E27FC236}">
                      <a16:creationId xmlns:a16="http://schemas.microsoft.com/office/drawing/2014/main" id="{BCFE619E-9F8A-49AD-B528-F9A71D276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24"/>
                  <a:ext cx="81" cy="33"/>
                </a:xfrm>
                <a:custGeom>
                  <a:avLst/>
                  <a:gdLst>
                    <a:gd name="T0" fmla="*/ 17 w 323"/>
                    <a:gd name="T1" fmla="*/ 4 h 132"/>
                    <a:gd name="T2" fmla="*/ 0 w 323"/>
                    <a:gd name="T3" fmla="*/ 8 h 132"/>
                    <a:gd name="T4" fmla="*/ 0 w 323"/>
                    <a:gd name="T5" fmla="*/ 8 h 132"/>
                    <a:gd name="T6" fmla="*/ 0 w 323"/>
                    <a:gd name="T7" fmla="*/ 7 h 132"/>
                    <a:gd name="T8" fmla="*/ 0 w 323"/>
                    <a:gd name="T9" fmla="*/ 6 h 132"/>
                    <a:gd name="T10" fmla="*/ 0 w 323"/>
                    <a:gd name="T11" fmla="*/ 6 h 132"/>
                    <a:gd name="T12" fmla="*/ 20 w 323"/>
                    <a:gd name="T13" fmla="*/ 0 h 132"/>
                    <a:gd name="T14" fmla="*/ 19 w 323"/>
                    <a:gd name="T15" fmla="*/ 1 h 132"/>
                    <a:gd name="T16" fmla="*/ 18 w 323"/>
                    <a:gd name="T17" fmla="*/ 2 h 132"/>
                    <a:gd name="T18" fmla="*/ 18 w 323"/>
                    <a:gd name="T19" fmla="*/ 3 h 132"/>
                    <a:gd name="T20" fmla="*/ 17 w 323"/>
                    <a:gd name="T21" fmla="*/ 4 h 1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3" h="132">
                      <a:moveTo>
                        <a:pt x="268" y="54"/>
                      </a:moveTo>
                      <a:lnTo>
                        <a:pt x="0" y="132"/>
                      </a:lnTo>
                      <a:lnTo>
                        <a:pt x="0" y="121"/>
                      </a:lnTo>
                      <a:lnTo>
                        <a:pt x="2" y="111"/>
                      </a:lnTo>
                      <a:lnTo>
                        <a:pt x="2" y="100"/>
                      </a:lnTo>
                      <a:lnTo>
                        <a:pt x="2" y="89"/>
                      </a:lnTo>
                      <a:lnTo>
                        <a:pt x="323" y="0"/>
                      </a:lnTo>
                      <a:lnTo>
                        <a:pt x="307" y="13"/>
                      </a:lnTo>
                      <a:lnTo>
                        <a:pt x="293" y="24"/>
                      </a:lnTo>
                      <a:lnTo>
                        <a:pt x="279" y="38"/>
                      </a:lnTo>
                      <a:lnTo>
                        <a:pt x="268" y="54"/>
                      </a:lnTo>
                      <a:close/>
                    </a:path>
                  </a:pathLst>
                </a:custGeom>
                <a:solidFill>
                  <a:srgbClr val="9970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396">
                  <a:extLst>
                    <a:ext uri="{FF2B5EF4-FFF2-40B4-BE49-F238E27FC236}">
                      <a16:creationId xmlns:a16="http://schemas.microsoft.com/office/drawing/2014/main" id="{A113D3CD-0F8E-49FA-85E6-F4AB8384E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17"/>
                  <a:ext cx="88" cy="35"/>
                </a:xfrm>
                <a:custGeom>
                  <a:avLst/>
                  <a:gdLst>
                    <a:gd name="T0" fmla="*/ 18 w 349"/>
                    <a:gd name="T1" fmla="*/ 3 h 138"/>
                    <a:gd name="T2" fmla="*/ 0 w 349"/>
                    <a:gd name="T3" fmla="*/ 9 h 138"/>
                    <a:gd name="T4" fmla="*/ 0 w 349"/>
                    <a:gd name="T5" fmla="*/ 8 h 138"/>
                    <a:gd name="T6" fmla="*/ 0 w 349"/>
                    <a:gd name="T7" fmla="*/ 7 h 138"/>
                    <a:gd name="T8" fmla="*/ 0 w 349"/>
                    <a:gd name="T9" fmla="*/ 7 h 138"/>
                    <a:gd name="T10" fmla="*/ 0 w 349"/>
                    <a:gd name="T11" fmla="*/ 6 h 138"/>
                    <a:gd name="T12" fmla="*/ 21 w 349"/>
                    <a:gd name="T13" fmla="*/ 0 h 138"/>
                    <a:gd name="T14" fmla="*/ 22 w 349"/>
                    <a:gd name="T15" fmla="*/ 0 h 138"/>
                    <a:gd name="T16" fmla="*/ 22 w 349"/>
                    <a:gd name="T17" fmla="*/ 0 h 138"/>
                    <a:gd name="T18" fmla="*/ 22 w 349"/>
                    <a:gd name="T19" fmla="*/ 0 h 138"/>
                    <a:gd name="T20" fmla="*/ 22 w 349"/>
                    <a:gd name="T21" fmla="*/ 1 h 138"/>
                    <a:gd name="T22" fmla="*/ 21 w 349"/>
                    <a:gd name="T23" fmla="*/ 1 h 138"/>
                    <a:gd name="T24" fmla="*/ 20 w 349"/>
                    <a:gd name="T25" fmla="*/ 2 h 138"/>
                    <a:gd name="T26" fmla="*/ 19 w 349"/>
                    <a:gd name="T27" fmla="*/ 3 h 138"/>
                    <a:gd name="T28" fmla="*/ 18 w 349"/>
                    <a:gd name="T29" fmla="*/ 3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49" h="138">
                      <a:moveTo>
                        <a:pt x="287" y="53"/>
                      </a:moveTo>
                      <a:lnTo>
                        <a:pt x="0" y="138"/>
                      </a:lnTo>
                      <a:lnTo>
                        <a:pt x="2" y="127"/>
                      </a:lnTo>
                      <a:lnTo>
                        <a:pt x="2" y="116"/>
                      </a:lnTo>
                      <a:lnTo>
                        <a:pt x="2" y="106"/>
                      </a:lnTo>
                      <a:lnTo>
                        <a:pt x="5" y="97"/>
                      </a:lnTo>
                      <a:lnTo>
                        <a:pt x="339" y="0"/>
                      </a:lnTo>
                      <a:lnTo>
                        <a:pt x="342" y="2"/>
                      </a:lnTo>
                      <a:lnTo>
                        <a:pt x="344" y="5"/>
                      </a:lnTo>
                      <a:lnTo>
                        <a:pt x="347" y="5"/>
                      </a:lnTo>
                      <a:lnTo>
                        <a:pt x="349" y="7"/>
                      </a:lnTo>
                      <a:lnTo>
                        <a:pt x="330" y="18"/>
                      </a:lnTo>
                      <a:lnTo>
                        <a:pt x="314" y="30"/>
                      </a:lnTo>
                      <a:lnTo>
                        <a:pt x="301" y="43"/>
                      </a:lnTo>
                      <a:lnTo>
                        <a:pt x="287" y="53"/>
                      </a:lnTo>
                      <a:close/>
                    </a:path>
                  </a:pathLst>
                </a:custGeom>
                <a:solidFill>
                  <a:srgbClr val="9368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397">
                  <a:extLst>
                    <a:ext uri="{FF2B5EF4-FFF2-40B4-BE49-F238E27FC236}">
                      <a16:creationId xmlns:a16="http://schemas.microsoft.com/office/drawing/2014/main" id="{E21CAF0D-BB12-40AF-AD13-C6F8FA5F7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1215"/>
                  <a:ext cx="87" cy="32"/>
                </a:xfrm>
                <a:custGeom>
                  <a:avLst/>
                  <a:gdLst>
                    <a:gd name="T0" fmla="*/ 20 w 347"/>
                    <a:gd name="T1" fmla="*/ 3 h 128"/>
                    <a:gd name="T2" fmla="*/ 0 w 347"/>
                    <a:gd name="T3" fmla="*/ 8 h 128"/>
                    <a:gd name="T4" fmla="*/ 0 w 347"/>
                    <a:gd name="T5" fmla="*/ 8 h 128"/>
                    <a:gd name="T6" fmla="*/ 0 w 347"/>
                    <a:gd name="T7" fmla="*/ 7 h 128"/>
                    <a:gd name="T8" fmla="*/ 1 w 347"/>
                    <a:gd name="T9" fmla="*/ 6 h 128"/>
                    <a:gd name="T10" fmla="*/ 1 w 347"/>
                    <a:gd name="T11" fmla="*/ 6 h 128"/>
                    <a:gd name="T12" fmla="*/ 20 w 347"/>
                    <a:gd name="T13" fmla="*/ 0 h 128"/>
                    <a:gd name="T14" fmla="*/ 20 w 347"/>
                    <a:gd name="T15" fmla="*/ 0 h 128"/>
                    <a:gd name="T16" fmla="*/ 20 w 347"/>
                    <a:gd name="T17" fmla="*/ 0 h 128"/>
                    <a:gd name="T18" fmla="*/ 21 w 347"/>
                    <a:gd name="T19" fmla="*/ 0 h 128"/>
                    <a:gd name="T20" fmla="*/ 21 w 347"/>
                    <a:gd name="T21" fmla="*/ 1 h 128"/>
                    <a:gd name="T22" fmla="*/ 21 w 347"/>
                    <a:gd name="T23" fmla="*/ 1 h 128"/>
                    <a:gd name="T24" fmla="*/ 21 w 347"/>
                    <a:gd name="T25" fmla="*/ 1 h 128"/>
                    <a:gd name="T26" fmla="*/ 22 w 347"/>
                    <a:gd name="T27" fmla="*/ 1 h 128"/>
                    <a:gd name="T28" fmla="*/ 22 w 347"/>
                    <a:gd name="T29" fmla="*/ 1 h 128"/>
                    <a:gd name="T30" fmla="*/ 22 w 347"/>
                    <a:gd name="T31" fmla="*/ 2 h 128"/>
                    <a:gd name="T32" fmla="*/ 21 w 347"/>
                    <a:gd name="T33" fmla="*/ 2 h 128"/>
                    <a:gd name="T34" fmla="*/ 21 w 347"/>
                    <a:gd name="T35" fmla="*/ 2 h 128"/>
                    <a:gd name="T36" fmla="*/ 20 w 347"/>
                    <a:gd name="T37" fmla="*/ 3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7" h="128">
                      <a:moveTo>
                        <a:pt x="321" y="39"/>
                      </a:moveTo>
                      <a:lnTo>
                        <a:pt x="0" y="128"/>
                      </a:lnTo>
                      <a:lnTo>
                        <a:pt x="3" y="118"/>
                      </a:lnTo>
                      <a:lnTo>
                        <a:pt x="5" y="106"/>
                      </a:lnTo>
                      <a:lnTo>
                        <a:pt x="8" y="98"/>
                      </a:lnTo>
                      <a:lnTo>
                        <a:pt x="10" y="88"/>
                      </a:lnTo>
                      <a:lnTo>
                        <a:pt x="317" y="0"/>
                      </a:lnTo>
                      <a:lnTo>
                        <a:pt x="321" y="3"/>
                      </a:lnTo>
                      <a:lnTo>
                        <a:pt x="323" y="3"/>
                      </a:lnTo>
                      <a:lnTo>
                        <a:pt x="326" y="5"/>
                      </a:lnTo>
                      <a:lnTo>
                        <a:pt x="328" y="9"/>
                      </a:lnTo>
                      <a:lnTo>
                        <a:pt x="334" y="12"/>
                      </a:lnTo>
                      <a:lnTo>
                        <a:pt x="340" y="14"/>
                      </a:lnTo>
                      <a:lnTo>
                        <a:pt x="342" y="17"/>
                      </a:lnTo>
                      <a:lnTo>
                        <a:pt x="347" y="19"/>
                      </a:lnTo>
                      <a:lnTo>
                        <a:pt x="342" y="25"/>
                      </a:lnTo>
                      <a:lnTo>
                        <a:pt x="334" y="28"/>
                      </a:lnTo>
                      <a:lnTo>
                        <a:pt x="326" y="33"/>
                      </a:lnTo>
                      <a:lnTo>
                        <a:pt x="321" y="39"/>
                      </a:lnTo>
                      <a:close/>
                    </a:path>
                  </a:pathLst>
                </a:custGeom>
                <a:solidFill>
                  <a:srgbClr val="9166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398">
                  <a:extLst>
                    <a:ext uri="{FF2B5EF4-FFF2-40B4-BE49-F238E27FC236}">
                      <a16:creationId xmlns:a16="http://schemas.microsoft.com/office/drawing/2014/main" id="{06A834B7-A5AD-4151-9A5E-BACFA1849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1211"/>
                  <a:ext cx="84" cy="31"/>
                </a:xfrm>
                <a:custGeom>
                  <a:avLst/>
                  <a:gdLst>
                    <a:gd name="T0" fmla="*/ 21 w 334"/>
                    <a:gd name="T1" fmla="*/ 2 h 122"/>
                    <a:gd name="T2" fmla="*/ 0 w 334"/>
                    <a:gd name="T3" fmla="*/ 8 h 122"/>
                    <a:gd name="T4" fmla="*/ 0 w 334"/>
                    <a:gd name="T5" fmla="*/ 7 h 122"/>
                    <a:gd name="T6" fmla="*/ 1 w 334"/>
                    <a:gd name="T7" fmla="*/ 6 h 122"/>
                    <a:gd name="T8" fmla="*/ 1 w 334"/>
                    <a:gd name="T9" fmla="*/ 6 h 122"/>
                    <a:gd name="T10" fmla="*/ 2 w 334"/>
                    <a:gd name="T11" fmla="*/ 5 h 122"/>
                    <a:gd name="T12" fmla="*/ 18 w 334"/>
                    <a:gd name="T13" fmla="*/ 0 h 122"/>
                    <a:gd name="T14" fmla="*/ 19 w 334"/>
                    <a:gd name="T15" fmla="*/ 1 h 122"/>
                    <a:gd name="T16" fmla="*/ 20 w 334"/>
                    <a:gd name="T17" fmla="*/ 1 h 122"/>
                    <a:gd name="T18" fmla="*/ 20 w 334"/>
                    <a:gd name="T19" fmla="*/ 1 h 122"/>
                    <a:gd name="T20" fmla="*/ 21 w 334"/>
                    <a:gd name="T21" fmla="*/ 2 h 122"/>
                    <a:gd name="T22" fmla="*/ 21 w 334"/>
                    <a:gd name="T23" fmla="*/ 2 h 122"/>
                    <a:gd name="T24" fmla="*/ 21 w 334"/>
                    <a:gd name="T25" fmla="*/ 2 h 122"/>
                    <a:gd name="T26" fmla="*/ 21 w 334"/>
                    <a:gd name="T27" fmla="*/ 2 h 1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4" h="122">
                      <a:moveTo>
                        <a:pt x="334" y="25"/>
                      </a:moveTo>
                      <a:lnTo>
                        <a:pt x="0" y="122"/>
                      </a:lnTo>
                      <a:lnTo>
                        <a:pt x="5" y="111"/>
                      </a:lnTo>
                      <a:lnTo>
                        <a:pt x="11" y="98"/>
                      </a:lnTo>
                      <a:lnTo>
                        <a:pt x="18" y="87"/>
                      </a:lnTo>
                      <a:lnTo>
                        <a:pt x="25" y="76"/>
                      </a:lnTo>
                      <a:lnTo>
                        <a:pt x="290" y="0"/>
                      </a:lnTo>
                      <a:lnTo>
                        <a:pt x="298" y="6"/>
                      </a:lnTo>
                      <a:lnTo>
                        <a:pt x="309" y="11"/>
                      </a:lnTo>
                      <a:lnTo>
                        <a:pt x="318" y="16"/>
                      </a:lnTo>
                      <a:lnTo>
                        <a:pt x="325" y="22"/>
                      </a:lnTo>
                      <a:lnTo>
                        <a:pt x="328" y="22"/>
                      </a:lnTo>
                      <a:lnTo>
                        <a:pt x="331" y="22"/>
                      </a:lnTo>
                      <a:lnTo>
                        <a:pt x="334" y="25"/>
                      </a:lnTo>
                      <a:close/>
                    </a:path>
                  </a:pathLst>
                </a:custGeom>
                <a:solidFill>
                  <a:srgbClr val="8C6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399">
                  <a:extLst>
                    <a:ext uri="{FF2B5EF4-FFF2-40B4-BE49-F238E27FC236}">
                      <a16:creationId xmlns:a16="http://schemas.microsoft.com/office/drawing/2014/main" id="{9F14C90B-E81B-44E0-8787-EDC6B290F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" y="1208"/>
                  <a:ext cx="77" cy="28"/>
                </a:xfrm>
                <a:custGeom>
                  <a:avLst/>
                  <a:gdLst>
                    <a:gd name="T0" fmla="*/ 19 w 307"/>
                    <a:gd name="T1" fmla="*/ 2 h 115"/>
                    <a:gd name="T2" fmla="*/ 0 w 307"/>
                    <a:gd name="T3" fmla="*/ 7 h 115"/>
                    <a:gd name="T4" fmla="*/ 1 w 307"/>
                    <a:gd name="T5" fmla="*/ 6 h 115"/>
                    <a:gd name="T6" fmla="*/ 1 w 307"/>
                    <a:gd name="T7" fmla="*/ 5 h 115"/>
                    <a:gd name="T8" fmla="*/ 2 w 307"/>
                    <a:gd name="T9" fmla="*/ 5 h 115"/>
                    <a:gd name="T10" fmla="*/ 2 w 307"/>
                    <a:gd name="T11" fmla="*/ 4 h 115"/>
                    <a:gd name="T12" fmla="*/ 16 w 307"/>
                    <a:gd name="T13" fmla="*/ 0 h 115"/>
                    <a:gd name="T14" fmla="*/ 17 w 307"/>
                    <a:gd name="T15" fmla="*/ 0 h 115"/>
                    <a:gd name="T16" fmla="*/ 18 w 307"/>
                    <a:gd name="T17" fmla="*/ 1 h 115"/>
                    <a:gd name="T18" fmla="*/ 19 w 307"/>
                    <a:gd name="T19" fmla="*/ 1 h 115"/>
                    <a:gd name="T20" fmla="*/ 19 w 307"/>
                    <a:gd name="T21" fmla="*/ 2 h 1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7" h="115">
                      <a:moveTo>
                        <a:pt x="307" y="27"/>
                      </a:moveTo>
                      <a:lnTo>
                        <a:pt x="0" y="115"/>
                      </a:lnTo>
                      <a:lnTo>
                        <a:pt x="6" y="104"/>
                      </a:lnTo>
                      <a:lnTo>
                        <a:pt x="14" y="90"/>
                      </a:lnTo>
                      <a:lnTo>
                        <a:pt x="23" y="79"/>
                      </a:lnTo>
                      <a:lnTo>
                        <a:pt x="34" y="69"/>
                      </a:lnTo>
                      <a:lnTo>
                        <a:pt x="256" y="0"/>
                      </a:lnTo>
                      <a:lnTo>
                        <a:pt x="270" y="6"/>
                      </a:lnTo>
                      <a:lnTo>
                        <a:pt x="283" y="11"/>
                      </a:lnTo>
                      <a:lnTo>
                        <a:pt x="295" y="20"/>
                      </a:lnTo>
                      <a:lnTo>
                        <a:pt x="307" y="27"/>
                      </a:lnTo>
                      <a:close/>
                    </a:path>
                  </a:pathLst>
                </a:custGeom>
                <a:solidFill>
                  <a:srgbClr val="895B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400">
                  <a:extLst>
                    <a:ext uri="{FF2B5EF4-FFF2-40B4-BE49-F238E27FC236}">
                      <a16:creationId xmlns:a16="http://schemas.microsoft.com/office/drawing/2014/main" id="{E11E139A-C906-4646-B240-CB7F1E174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9" y="1206"/>
                  <a:ext cx="66" cy="24"/>
                </a:xfrm>
                <a:custGeom>
                  <a:avLst/>
                  <a:gdLst>
                    <a:gd name="T0" fmla="*/ 16 w 265"/>
                    <a:gd name="T1" fmla="*/ 1 h 98"/>
                    <a:gd name="T2" fmla="*/ 0 w 265"/>
                    <a:gd name="T3" fmla="*/ 6 h 98"/>
                    <a:gd name="T4" fmla="*/ 0 w 265"/>
                    <a:gd name="T5" fmla="*/ 5 h 98"/>
                    <a:gd name="T6" fmla="*/ 1 w 265"/>
                    <a:gd name="T7" fmla="*/ 4 h 98"/>
                    <a:gd name="T8" fmla="*/ 1 w 265"/>
                    <a:gd name="T9" fmla="*/ 3 h 98"/>
                    <a:gd name="T10" fmla="*/ 2 w 265"/>
                    <a:gd name="T11" fmla="*/ 3 h 98"/>
                    <a:gd name="T12" fmla="*/ 12 w 265"/>
                    <a:gd name="T13" fmla="*/ 0 h 98"/>
                    <a:gd name="T14" fmla="*/ 13 w 265"/>
                    <a:gd name="T15" fmla="*/ 0 h 98"/>
                    <a:gd name="T16" fmla="*/ 14 w 265"/>
                    <a:gd name="T17" fmla="*/ 0 h 98"/>
                    <a:gd name="T18" fmla="*/ 15 w 265"/>
                    <a:gd name="T19" fmla="*/ 1 h 98"/>
                    <a:gd name="T20" fmla="*/ 16 w 265"/>
                    <a:gd name="T21" fmla="*/ 1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5" h="98">
                      <a:moveTo>
                        <a:pt x="265" y="22"/>
                      </a:moveTo>
                      <a:lnTo>
                        <a:pt x="0" y="98"/>
                      </a:lnTo>
                      <a:lnTo>
                        <a:pt x="7" y="82"/>
                      </a:lnTo>
                      <a:lnTo>
                        <a:pt x="16" y="68"/>
                      </a:lnTo>
                      <a:lnTo>
                        <a:pt x="26" y="57"/>
                      </a:lnTo>
                      <a:lnTo>
                        <a:pt x="37" y="47"/>
                      </a:lnTo>
                      <a:lnTo>
                        <a:pt x="200" y="0"/>
                      </a:lnTo>
                      <a:lnTo>
                        <a:pt x="217" y="3"/>
                      </a:lnTo>
                      <a:lnTo>
                        <a:pt x="233" y="8"/>
                      </a:lnTo>
                      <a:lnTo>
                        <a:pt x="249" y="14"/>
                      </a:lnTo>
                      <a:lnTo>
                        <a:pt x="265" y="22"/>
                      </a:lnTo>
                      <a:close/>
                    </a:path>
                  </a:pathLst>
                </a:custGeom>
                <a:solidFill>
                  <a:srgbClr val="8456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01">
                  <a:extLst>
                    <a:ext uri="{FF2B5EF4-FFF2-40B4-BE49-F238E27FC236}">
                      <a16:creationId xmlns:a16="http://schemas.microsoft.com/office/drawing/2014/main" id="{FFDB18E9-D7BD-42FF-BC43-755BE8933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3" y="1205"/>
                  <a:ext cx="55" cy="20"/>
                </a:xfrm>
                <a:custGeom>
                  <a:avLst/>
                  <a:gdLst>
                    <a:gd name="T0" fmla="*/ 14 w 222"/>
                    <a:gd name="T1" fmla="*/ 1 h 79"/>
                    <a:gd name="T2" fmla="*/ 0 w 222"/>
                    <a:gd name="T3" fmla="*/ 5 h 79"/>
                    <a:gd name="T4" fmla="*/ 0 w 222"/>
                    <a:gd name="T5" fmla="*/ 4 h 79"/>
                    <a:gd name="T6" fmla="*/ 1 w 222"/>
                    <a:gd name="T7" fmla="*/ 4 h 79"/>
                    <a:gd name="T8" fmla="*/ 2 w 222"/>
                    <a:gd name="T9" fmla="*/ 3 h 79"/>
                    <a:gd name="T10" fmla="*/ 2 w 222"/>
                    <a:gd name="T11" fmla="*/ 2 h 79"/>
                    <a:gd name="T12" fmla="*/ 3 w 222"/>
                    <a:gd name="T13" fmla="*/ 2 h 79"/>
                    <a:gd name="T14" fmla="*/ 4 w 222"/>
                    <a:gd name="T15" fmla="*/ 1 h 79"/>
                    <a:gd name="T16" fmla="*/ 5 w 222"/>
                    <a:gd name="T17" fmla="*/ 1 h 79"/>
                    <a:gd name="T18" fmla="*/ 6 w 222"/>
                    <a:gd name="T19" fmla="*/ 1 h 79"/>
                    <a:gd name="T20" fmla="*/ 6 w 222"/>
                    <a:gd name="T21" fmla="*/ 1 h 79"/>
                    <a:gd name="T22" fmla="*/ 7 w 222"/>
                    <a:gd name="T23" fmla="*/ 0 h 79"/>
                    <a:gd name="T24" fmla="*/ 8 w 222"/>
                    <a:gd name="T25" fmla="*/ 0 h 79"/>
                    <a:gd name="T26" fmla="*/ 9 w 222"/>
                    <a:gd name="T27" fmla="*/ 0 h 79"/>
                    <a:gd name="T28" fmla="*/ 10 w 222"/>
                    <a:gd name="T29" fmla="*/ 0 h 79"/>
                    <a:gd name="T30" fmla="*/ 11 w 222"/>
                    <a:gd name="T31" fmla="*/ 0 h 79"/>
                    <a:gd name="T32" fmla="*/ 12 w 222"/>
                    <a:gd name="T33" fmla="*/ 0 h 79"/>
                    <a:gd name="T34" fmla="*/ 13 w 222"/>
                    <a:gd name="T35" fmla="*/ 1 h 79"/>
                    <a:gd name="T36" fmla="*/ 14 w 222"/>
                    <a:gd name="T37" fmla="*/ 1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2" h="79">
                      <a:moveTo>
                        <a:pt x="222" y="10"/>
                      </a:moveTo>
                      <a:lnTo>
                        <a:pt x="0" y="79"/>
                      </a:lnTo>
                      <a:lnTo>
                        <a:pt x="7" y="67"/>
                      </a:lnTo>
                      <a:lnTo>
                        <a:pt x="19" y="54"/>
                      </a:lnTo>
                      <a:lnTo>
                        <a:pt x="30" y="46"/>
                      </a:lnTo>
                      <a:lnTo>
                        <a:pt x="40" y="35"/>
                      </a:lnTo>
                      <a:lnTo>
                        <a:pt x="54" y="26"/>
                      </a:lnTo>
                      <a:lnTo>
                        <a:pt x="67" y="19"/>
                      </a:lnTo>
                      <a:lnTo>
                        <a:pt x="81" y="13"/>
                      </a:lnTo>
                      <a:lnTo>
                        <a:pt x="95" y="7"/>
                      </a:lnTo>
                      <a:lnTo>
                        <a:pt x="102" y="7"/>
                      </a:lnTo>
                      <a:lnTo>
                        <a:pt x="116" y="2"/>
                      </a:lnTo>
                      <a:lnTo>
                        <a:pt x="130" y="0"/>
                      </a:lnTo>
                      <a:lnTo>
                        <a:pt x="143" y="0"/>
                      </a:lnTo>
                      <a:lnTo>
                        <a:pt x="160" y="0"/>
                      </a:lnTo>
                      <a:lnTo>
                        <a:pt x="173" y="2"/>
                      </a:lnTo>
                      <a:lnTo>
                        <a:pt x="190" y="2"/>
                      </a:lnTo>
                      <a:lnTo>
                        <a:pt x="206" y="7"/>
                      </a:lnTo>
                      <a:lnTo>
                        <a:pt x="222" y="10"/>
                      </a:lnTo>
                      <a:close/>
                    </a:path>
                  </a:pathLst>
                </a:custGeom>
                <a:solidFill>
                  <a:srgbClr val="8254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402">
                  <a:extLst>
                    <a:ext uri="{FF2B5EF4-FFF2-40B4-BE49-F238E27FC236}">
                      <a16:creationId xmlns:a16="http://schemas.microsoft.com/office/drawing/2014/main" id="{EC423285-D0FB-4B48-88A1-B9970155E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8" y="1205"/>
                  <a:ext cx="41" cy="12"/>
                </a:xfrm>
                <a:custGeom>
                  <a:avLst/>
                  <a:gdLst>
                    <a:gd name="T0" fmla="*/ 10 w 163"/>
                    <a:gd name="T1" fmla="*/ 0 h 49"/>
                    <a:gd name="T2" fmla="*/ 0 w 163"/>
                    <a:gd name="T3" fmla="*/ 3 h 49"/>
                    <a:gd name="T4" fmla="*/ 1 w 163"/>
                    <a:gd name="T5" fmla="*/ 2 h 49"/>
                    <a:gd name="T6" fmla="*/ 2 w 163"/>
                    <a:gd name="T7" fmla="*/ 1 h 49"/>
                    <a:gd name="T8" fmla="*/ 4 w 163"/>
                    <a:gd name="T9" fmla="*/ 1 h 49"/>
                    <a:gd name="T10" fmla="*/ 5 w 163"/>
                    <a:gd name="T11" fmla="*/ 0 h 49"/>
                    <a:gd name="T12" fmla="*/ 6 w 163"/>
                    <a:gd name="T13" fmla="*/ 0 h 49"/>
                    <a:gd name="T14" fmla="*/ 7 w 163"/>
                    <a:gd name="T15" fmla="*/ 0 h 49"/>
                    <a:gd name="T16" fmla="*/ 9 w 163"/>
                    <a:gd name="T17" fmla="*/ 0 h 49"/>
                    <a:gd name="T18" fmla="*/ 10 w 163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3" h="49">
                      <a:moveTo>
                        <a:pt x="163" y="2"/>
                      </a:moveTo>
                      <a:lnTo>
                        <a:pt x="0" y="49"/>
                      </a:lnTo>
                      <a:lnTo>
                        <a:pt x="16" y="35"/>
                      </a:lnTo>
                      <a:lnTo>
                        <a:pt x="35" y="24"/>
                      </a:lnTo>
                      <a:lnTo>
                        <a:pt x="55" y="16"/>
                      </a:lnTo>
                      <a:lnTo>
                        <a:pt x="74" y="7"/>
                      </a:lnTo>
                      <a:lnTo>
                        <a:pt x="95" y="2"/>
                      </a:lnTo>
                      <a:lnTo>
                        <a:pt x="117" y="0"/>
                      </a:lnTo>
                      <a:lnTo>
                        <a:pt x="139" y="0"/>
                      </a:lnTo>
                      <a:lnTo>
                        <a:pt x="163" y="2"/>
                      </a:lnTo>
                      <a:close/>
                    </a:path>
                  </a:pathLst>
                </a:custGeom>
                <a:solidFill>
                  <a:srgbClr val="7C4F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403">
                  <a:extLst>
                    <a:ext uri="{FF2B5EF4-FFF2-40B4-BE49-F238E27FC236}">
                      <a16:creationId xmlns:a16="http://schemas.microsoft.com/office/drawing/2014/main" id="{EECD3328-BB63-4732-9A1A-EA39FFBC1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6" y="1207"/>
                  <a:ext cx="2" cy="1"/>
                </a:xfrm>
                <a:custGeom>
                  <a:avLst/>
                  <a:gdLst>
                    <a:gd name="T0" fmla="*/ 1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1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404">
                  <a:extLst>
                    <a:ext uri="{FF2B5EF4-FFF2-40B4-BE49-F238E27FC236}">
                      <a16:creationId xmlns:a16="http://schemas.microsoft.com/office/drawing/2014/main" id="{5C47D50A-1477-4ECC-821E-C09EE912C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1" y="1229"/>
                  <a:ext cx="30" cy="61"/>
                </a:xfrm>
                <a:custGeom>
                  <a:avLst/>
                  <a:gdLst>
                    <a:gd name="T0" fmla="*/ 1 w 122"/>
                    <a:gd name="T1" fmla="*/ 12 h 244"/>
                    <a:gd name="T2" fmla="*/ 2 w 122"/>
                    <a:gd name="T3" fmla="*/ 12 h 244"/>
                    <a:gd name="T4" fmla="*/ 2 w 122"/>
                    <a:gd name="T5" fmla="*/ 13 h 244"/>
                    <a:gd name="T6" fmla="*/ 3 w 122"/>
                    <a:gd name="T7" fmla="*/ 14 h 244"/>
                    <a:gd name="T8" fmla="*/ 4 w 122"/>
                    <a:gd name="T9" fmla="*/ 14 h 244"/>
                    <a:gd name="T10" fmla="*/ 4 w 122"/>
                    <a:gd name="T11" fmla="*/ 14 h 244"/>
                    <a:gd name="T12" fmla="*/ 5 w 122"/>
                    <a:gd name="T13" fmla="*/ 15 h 244"/>
                    <a:gd name="T14" fmla="*/ 6 w 122"/>
                    <a:gd name="T15" fmla="*/ 15 h 244"/>
                    <a:gd name="T16" fmla="*/ 7 w 122"/>
                    <a:gd name="T17" fmla="*/ 15 h 244"/>
                    <a:gd name="T18" fmla="*/ 7 w 122"/>
                    <a:gd name="T19" fmla="*/ 12 h 244"/>
                    <a:gd name="T20" fmla="*/ 7 w 122"/>
                    <a:gd name="T21" fmla="*/ 8 h 244"/>
                    <a:gd name="T22" fmla="*/ 7 w 122"/>
                    <a:gd name="T23" fmla="*/ 4 h 244"/>
                    <a:gd name="T24" fmla="*/ 7 w 122"/>
                    <a:gd name="T25" fmla="*/ 0 h 244"/>
                    <a:gd name="T26" fmla="*/ 5 w 122"/>
                    <a:gd name="T27" fmla="*/ 0 h 244"/>
                    <a:gd name="T28" fmla="*/ 4 w 122"/>
                    <a:gd name="T29" fmla="*/ 1 h 244"/>
                    <a:gd name="T30" fmla="*/ 2 w 122"/>
                    <a:gd name="T31" fmla="*/ 2 h 244"/>
                    <a:gd name="T32" fmla="*/ 1 w 122"/>
                    <a:gd name="T33" fmla="*/ 4 h 244"/>
                    <a:gd name="T34" fmla="*/ 0 w 122"/>
                    <a:gd name="T35" fmla="*/ 6 h 244"/>
                    <a:gd name="T36" fmla="*/ 0 w 122"/>
                    <a:gd name="T37" fmla="*/ 8 h 244"/>
                    <a:gd name="T38" fmla="*/ 0 w 122"/>
                    <a:gd name="T39" fmla="*/ 10 h 244"/>
                    <a:gd name="T40" fmla="*/ 1 w 122"/>
                    <a:gd name="T41" fmla="*/ 12 h 2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2" h="244">
                      <a:moveTo>
                        <a:pt x="16" y="184"/>
                      </a:moveTo>
                      <a:lnTo>
                        <a:pt x="28" y="196"/>
                      </a:lnTo>
                      <a:lnTo>
                        <a:pt x="38" y="206"/>
                      </a:lnTo>
                      <a:lnTo>
                        <a:pt x="49" y="214"/>
                      </a:lnTo>
                      <a:lnTo>
                        <a:pt x="60" y="222"/>
                      </a:lnTo>
                      <a:lnTo>
                        <a:pt x="74" y="228"/>
                      </a:lnTo>
                      <a:lnTo>
                        <a:pt x="86" y="233"/>
                      </a:lnTo>
                      <a:lnTo>
                        <a:pt x="100" y="238"/>
                      </a:lnTo>
                      <a:lnTo>
                        <a:pt x="116" y="244"/>
                      </a:lnTo>
                      <a:lnTo>
                        <a:pt x="122" y="184"/>
                      </a:lnTo>
                      <a:lnTo>
                        <a:pt x="122" y="125"/>
                      </a:lnTo>
                      <a:lnTo>
                        <a:pt x="120" y="65"/>
                      </a:lnTo>
                      <a:lnTo>
                        <a:pt x="109" y="5"/>
                      </a:lnTo>
                      <a:lnTo>
                        <a:pt x="86" y="0"/>
                      </a:lnTo>
                      <a:lnTo>
                        <a:pt x="63" y="10"/>
                      </a:lnTo>
                      <a:lnTo>
                        <a:pt x="38" y="30"/>
                      </a:lnTo>
                      <a:lnTo>
                        <a:pt x="19" y="56"/>
                      </a:lnTo>
                      <a:lnTo>
                        <a:pt x="5" y="92"/>
                      </a:lnTo>
                      <a:lnTo>
                        <a:pt x="0" y="125"/>
                      </a:lnTo>
                      <a:lnTo>
                        <a:pt x="3" y="157"/>
                      </a:lnTo>
                      <a:lnTo>
                        <a:pt x="16" y="184"/>
                      </a:lnTo>
                      <a:close/>
                    </a:path>
                  </a:pathLst>
                </a:custGeom>
                <a:solidFill>
                  <a:srgbClr val="C99E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405">
                  <a:extLst>
                    <a:ext uri="{FF2B5EF4-FFF2-40B4-BE49-F238E27FC236}">
                      <a16:creationId xmlns:a16="http://schemas.microsoft.com/office/drawing/2014/main" id="{5F7EA235-1810-4B87-B796-A9A2A243F8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8" y="1238"/>
                  <a:ext cx="23" cy="52"/>
                </a:xfrm>
                <a:custGeom>
                  <a:avLst/>
                  <a:gdLst>
                    <a:gd name="T0" fmla="*/ 5 w 92"/>
                    <a:gd name="T1" fmla="*/ 0 h 207"/>
                    <a:gd name="T2" fmla="*/ 4 w 92"/>
                    <a:gd name="T3" fmla="*/ 1 h 207"/>
                    <a:gd name="T4" fmla="*/ 3 w 92"/>
                    <a:gd name="T5" fmla="*/ 2 h 207"/>
                    <a:gd name="T6" fmla="*/ 2 w 92"/>
                    <a:gd name="T7" fmla="*/ 3 h 207"/>
                    <a:gd name="T8" fmla="*/ 1 w 92"/>
                    <a:gd name="T9" fmla="*/ 5 h 207"/>
                    <a:gd name="T10" fmla="*/ 1 w 92"/>
                    <a:gd name="T11" fmla="*/ 6 h 207"/>
                    <a:gd name="T12" fmla="*/ 0 w 92"/>
                    <a:gd name="T13" fmla="*/ 8 h 207"/>
                    <a:gd name="T14" fmla="*/ 0 w 92"/>
                    <a:gd name="T15" fmla="*/ 9 h 207"/>
                    <a:gd name="T16" fmla="*/ 0 w 92"/>
                    <a:gd name="T17" fmla="*/ 11 h 207"/>
                    <a:gd name="T18" fmla="*/ 1 w 92"/>
                    <a:gd name="T19" fmla="*/ 11 h 207"/>
                    <a:gd name="T20" fmla="*/ 2 w 92"/>
                    <a:gd name="T21" fmla="*/ 11 h 207"/>
                    <a:gd name="T22" fmla="*/ 2 w 92"/>
                    <a:gd name="T23" fmla="*/ 12 h 207"/>
                    <a:gd name="T24" fmla="*/ 3 w 92"/>
                    <a:gd name="T25" fmla="*/ 12 h 207"/>
                    <a:gd name="T26" fmla="*/ 4 w 92"/>
                    <a:gd name="T27" fmla="*/ 12 h 207"/>
                    <a:gd name="T28" fmla="*/ 4 w 92"/>
                    <a:gd name="T29" fmla="*/ 13 h 207"/>
                    <a:gd name="T30" fmla="*/ 5 w 92"/>
                    <a:gd name="T31" fmla="*/ 13 h 207"/>
                    <a:gd name="T32" fmla="*/ 6 w 92"/>
                    <a:gd name="T33" fmla="*/ 13 h 207"/>
                    <a:gd name="T34" fmla="*/ 6 w 92"/>
                    <a:gd name="T35" fmla="*/ 10 h 207"/>
                    <a:gd name="T36" fmla="*/ 6 w 92"/>
                    <a:gd name="T37" fmla="*/ 7 h 207"/>
                    <a:gd name="T38" fmla="*/ 6 w 92"/>
                    <a:gd name="T39" fmla="*/ 3 h 207"/>
                    <a:gd name="T40" fmla="*/ 5 w 92"/>
                    <a:gd name="T41" fmla="*/ 0 h 2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2" h="207">
                      <a:moveTo>
                        <a:pt x="84" y="0"/>
                      </a:moveTo>
                      <a:lnTo>
                        <a:pt x="65" y="11"/>
                      </a:lnTo>
                      <a:lnTo>
                        <a:pt x="46" y="30"/>
                      </a:lnTo>
                      <a:lnTo>
                        <a:pt x="33" y="49"/>
                      </a:lnTo>
                      <a:lnTo>
                        <a:pt x="19" y="74"/>
                      </a:lnTo>
                      <a:lnTo>
                        <a:pt x="8" y="99"/>
                      </a:lnTo>
                      <a:lnTo>
                        <a:pt x="3" y="123"/>
                      </a:lnTo>
                      <a:lnTo>
                        <a:pt x="0" y="147"/>
                      </a:lnTo>
                      <a:lnTo>
                        <a:pt x="5" y="169"/>
                      </a:lnTo>
                      <a:lnTo>
                        <a:pt x="16" y="175"/>
                      </a:lnTo>
                      <a:lnTo>
                        <a:pt x="24" y="180"/>
                      </a:lnTo>
                      <a:lnTo>
                        <a:pt x="35" y="185"/>
                      </a:lnTo>
                      <a:lnTo>
                        <a:pt x="46" y="191"/>
                      </a:lnTo>
                      <a:lnTo>
                        <a:pt x="54" y="196"/>
                      </a:lnTo>
                      <a:lnTo>
                        <a:pt x="65" y="199"/>
                      </a:lnTo>
                      <a:lnTo>
                        <a:pt x="76" y="205"/>
                      </a:lnTo>
                      <a:lnTo>
                        <a:pt x="86" y="207"/>
                      </a:lnTo>
                      <a:lnTo>
                        <a:pt x="92" y="155"/>
                      </a:lnTo>
                      <a:lnTo>
                        <a:pt x="92" y="104"/>
                      </a:lnTo>
                      <a:lnTo>
                        <a:pt x="90" y="5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EDD1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406">
                  <a:extLst>
                    <a:ext uri="{FF2B5EF4-FFF2-40B4-BE49-F238E27FC236}">
                      <a16:creationId xmlns:a16="http://schemas.microsoft.com/office/drawing/2014/main" id="{A9E968E4-CE37-4C0D-907D-BC374FEEF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8" y="1287"/>
                  <a:ext cx="57" cy="44"/>
                </a:xfrm>
                <a:custGeom>
                  <a:avLst/>
                  <a:gdLst>
                    <a:gd name="T0" fmla="*/ 2 w 226"/>
                    <a:gd name="T1" fmla="*/ 6 h 176"/>
                    <a:gd name="T2" fmla="*/ 3 w 226"/>
                    <a:gd name="T3" fmla="*/ 7 h 176"/>
                    <a:gd name="T4" fmla="*/ 5 w 226"/>
                    <a:gd name="T5" fmla="*/ 7 h 176"/>
                    <a:gd name="T6" fmla="*/ 6 w 226"/>
                    <a:gd name="T7" fmla="*/ 8 h 176"/>
                    <a:gd name="T8" fmla="*/ 8 w 226"/>
                    <a:gd name="T9" fmla="*/ 9 h 176"/>
                    <a:gd name="T10" fmla="*/ 10 w 226"/>
                    <a:gd name="T11" fmla="*/ 9 h 176"/>
                    <a:gd name="T12" fmla="*/ 11 w 226"/>
                    <a:gd name="T13" fmla="*/ 10 h 176"/>
                    <a:gd name="T14" fmla="*/ 13 w 226"/>
                    <a:gd name="T15" fmla="*/ 11 h 176"/>
                    <a:gd name="T16" fmla="*/ 14 w 226"/>
                    <a:gd name="T17" fmla="*/ 11 h 176"/>
                    <a:gd name="T18" fmla="*/ 14 w 226"/>
                    <a:gd name="T19" fmla="*/ 9 h 176"/>
                    <a:gd name="T20" fmla="*/ 13 w 226"/>
                    <a:gd name="T21" fmla="*/ 7 h 176"/>
                    <a:gd name="T22" fmla="*/ 12 w 226"/>
                    <a:gd name="T23" fmla="*/ 5 h 176"/>
                    <a:gd name="T24" fmla="*/ 10 w 226"/>
                    <a:gd name="T25" fmla="*/ 4 h 176"/>
                    <a:gd name="T26" fmla="*/ 8 w 226"/>
                    <a:gd name="T27" fmla="*/ 3 h 176"/>
                    <a:gd name="T28" fmla="*/ 6 w 226"/>
                    <a:gd name="T29" fmla="*/ 2 h 176"/>
                    <a:gd name="T30" fmla="*/ 4 w 226"/>
                    <a:gd name="T31" fmla="*/ 1 h 176"/>
                    <a:gd name="T32" fmla="*/ 1 w 226"/>
                    <a:gd name="T33" fmla="*/ 0 h 176"/>
                    <a:gd name="T34" fmla="*/ 0 w 226"/>
                    <a:gd name="T35" fmla="*/ 2 h 176"/>
                    <a:gd name="T36" fmla="*/ 0 w 226"/>
                    <a:gd name="T37" fmla="*/ 3 h 176"/>
                    <a:gd name="T38" fmla="*/ 1 w 226"/>
                    <a:gd name="T39" fmla="*/ 5 h 176"/>
                    <a:gd name="T40" fmla="*/ 2 w 226"/>
                    <a:gd name="T41" fmla="*/ 6 h 1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26" h="176">
                      <a:moveTo>
                        <a:pt x="25" y="92"/>
                      </a:moveTo>
                      <a:lnTo>
                        <a:pt x="50" y="103"/>
                      </a:lnTo>
                      <a:lnTo>
                        <a:pt x="76" y="117"/>
                      </a:lnTo>
                      <a:lnTo>
                        <a:pt x="101" y="127"/>
                      </a:lnTo>
                      <a:lnTo>
                        <a:pt x="126" y="138"/>
                      </a:lnTo>
                      <a:lnTo>
                        <a:pt x="150" y="149"/>
                      </a:lnTo>
                      <a:lnTo>
                        <a:pt x="174" y="159"/>
                      </a:lnTo>
                      <a:lnTo>
                        <a:pt x="201" y="168"/>
                      </a:lnTo>
                      <a:lnTo>
                        <a:pt x="226" y="176"/>
                      </a:lnTo>
                      <a:lnTo>
                        <a:pt x="218" y="138"/>
                      </a:lnTo>
                      <a:lnTo>
                        <a:pt x="201" y="108"/>
                      </a:lnTo>
                      <a:lnTo>
                        <a:pt x="185" y="83"/>
                      </a:lnTo>
                      <a:lnTo>
                        <a:pt x="161" y="65"/>
                      </a:lnTo>
                      <a:lnTo>
                        <a:pt x="131" y="48"/>
                      </a:lnTo>
                      <a:lnTo>
                        <a:pt x="98" y="35"/>
                      </a:lnTo>
                      <a:lnTo>
                        <a:pt x="60" y="18"/>
                      </a:lnTo>
                      <a:lnTo>
                        <a:pt x="14" y="0"/>
                      </a:lnTo>
                      <a:lnTo>
                        <a:pt x="0" y="23"/>
                      </a:lnTo>
                      <a:lnTo>
                        <a:pt x="0" y="48"/>
                      </a:lnTo>
                      <a:lnTo>
                        <a:pt x="9" y="71"/>
                      </a:lnTo>
                      <a:lnTo>
                        <a:pt x="25" y="92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407">
                  <a:extLst>
                    <a:ext uri="{FF2B5EF4-FFF2-40B4-BE49-F238E27FC236}">
                      <a16:creationId xmlns:a16="http://schemas.microsoft.com/office/drawing/2014/main" id="{327BC73E-0721-433A-AB12-DFDFE6ADC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5" y="1308"/>
                  <a:ext cx="25" cy="23"/>
                </a:xfrm>
                <a:custGeom>
                  <a:avLst/>
                  <a:gdLst>
                    <a:gd name="T0" fmla="*/ 0 w 103"/>
                    <a:gd name="T1" fmla="*/ 0 h 93"/>
                    <a:gd name="T2" fmla="*/ 1 w 103"/>
                    <a:gd name="T3" fmla="*/ 1 h 93"/>
                    <a:gd name="T4" fmla="*/ 1 w 103"/>
                    <a:gd name="T5" fmla="*/ 1 h 93"/>
                    <a:gd name="T6" fmla="*/ 2 w 103"/>
                    <a:gd name="T7" fmla="*/ 2 h 93"/>
                    <a:gd name="T8" fmla="*/ 3 w 103"/>
                    <a:gd name="T9" fmla="*/ 3 h 93"/>
                    <a:gd name="T10" fmla="*/ 4 w 103"/>
                    <a:gd name="T11" fmla="*/ 3 h 93"/>
                    <a:gd name="T12" fmla="*/ 4 w 103"/>
                    <a:gd name="T13" fmla="*/ 4 h 93"/>
                    <a:gd name="T14" fmla="*/ 5 w 103"/>
                    <a:gd name="T15" fmla="*/ 5 h 93"/>
                    <a:gd name="T16" fmla="*/ 5 w 103"/>
                    <a:gd name="T17" fmla="*/ 6 h 93"/>
                    <a:gd name="T18" fmla="*/ 6 w 103"/>
                    <a:gd name="T19" fmla="*/ 5 h 93"/>
                    <a:gd name="T20" fmla="*/ 6 w 103"/>
                    <a:gd name="T21" fmla="*/ 4 h 93"/>
                    <a:gd name="T22" fmla="*/ 6 w 103"/>
                    <a:gd name="T23" fmla="*/ 3 h 93"/>
                    <a:gd name="T24" fmla="*/ 6 w 103"/>
                    <a:gd name="T25" fmla="*/ 2 h 93"/>
                    <a:gd name="T26" fmla="*/ 5 w 103"/>
                    <a:gd name="T27" fmla="*/ 2 h 93"/>
                    <a:gd name="T28" fmla="*/ 4 w 103"/>
                    <a:gd name="T29" fmla="*/ 2 h 93"/>
                    <a:gd name="T30" fmla="*/ 4 w 103"/>
                    <a:gd name="T31" fmla="*/ 1 h 93"/>
                    <a:gd name="T32" fmla="*/ 3 w 103"/>
                    <a:gd name="T33" fmla="*/ 1 h 93"/>
                    <a:gd name="T34" fmla="*/ 2 w 103"/>
                    <a:gd name="T35" fmla="*/ 1 h 93"/>
                    <a:gd name="T36" fmla="*/ 2 w 103"/>
                    <a:gd name="T37" fmla="*/ 0 h 93"/>
                    <a:gd name="T38" fmla="*/ 1 w 103"/>
                    <a:gd name="T39" fmla="*/ 0 h 93"/>
                    <a:gd name="T40" fmla="*/ 0 w 103"/>
                    <a:gd name="T41" fmla="*/ 0 h 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03" h="93">
                      <a:moveTo>
                        <a:pt x="0" y="0"/>
                      </a:moveTo>
                      <a:lnTo>
                        <a:pt x="11" y="12"/>
                      </a:lnTo>
                      <a:lnTo>
                        <a:pt x="21" y="23"/>
                      </a:lnTo>
                      <a:lnTo>
                        <a:pt x="35" y="34"/>
                      </a:lnTo>
                      <a:lnTo>
                        <a:pt x="48" y="47"/>
                      </a:lnTo>
                      <a:lnTo>
                        <a:pt x="60" y="58"/>
                      </a:lnTo>
                      <a:lnTo>
                        <a:pt x="71" y="69"/>
                      </a:lnTo>
                      <a:lnTo>
                        <a:pt x="81" y="83"/>
                      </a:lnTo>
                      <a:lnTo>
                        <a:pt x="90" y="93"/>
                      </a:lnTo>
                      <a:lnTo>
                        <a:pt x="97" y="80"/>
                      </a:lnTo>
                      <a:lnTo>
                        <a:pt x="103" y="66"/>
                      </a:lnTo>
                      <a:lnTo>
                        <a:pt x="103" y="50"/>
                      </a:lnTo>
                      <a:lnTo>
                        <a:pt x="101" y="30"/>
                      </a:lnTo>
                      <a:lnTo>
                        <a:pt x="90" y="30"/>
                      </a:lnTo>
                      <a:lnTo>
                        <a:pt x="76" y="28"/>
                      </a:lnTo>
                      <a:lnTo>
                        <a:pt x="65" y="23"/>
                      </a:lnTo>
                      <a:lnTo>
                        <a:pt x="51" y="20"/>
                      </a:lnTo>
                      <a:lnTo>
                        <a:pt x="41" y="14"/>
                      </a:lnTo>
                      <a:lnTo>
                        <a:pt x="27" y="9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Freeform 408">
                  <a:extLst>
                    <a:ext uri="{FF2B5EF4-FFF2-40B4-BE49-F238E27FC236}">
                      <a16:creationId xmlns:a16="http://schemas.microsoft.com/office/drawing/2014/main" id="{30973BCA-C4F1-4F03-B9A7-CF3E2523B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9" y="1318"/>
                  <a:ext cx="146" cy="136"/>
                </a:xfrm>
                <a:custGeom>
                  <a:avLst/>
                  <a:gdLst>
                    <a:gd name="T0" fmla="*/ 36 w 582"/>
                    <a:gd name="T1" fmla="*/ 30 h 547"/>
                    <a:gd name="T2" fmla="*/ 37 w 582"/>
                    <a:gd name="T3" fmla="*/ 23 h 547"/>
                    <a:gd name="T4" fmla="*/ 35 w 582"/>
                    <a:gd name="T5" fmla="*/ 16 h 547"/>
                    <a:gd name="T6" fmla="*/ 33 w 582"/>
                    <a:gd name="T7" fmla="*/ 9 h 547"/>
                    <a:gd name="T8" fmla="*/ 32 w 582"/>
                    <a:gd name="T9" fmla="*/ 11 h 547"/>
                    <a:gd name="T10" fmla="*/ 31 w 582"/>
                    <a:gd name="T11" fmla="*/ 19 h 547"/>
                    <a:gd name="T12" fmla="*/ 29 w 582"/>
                    <a:gd name="T13" fmla="*/ 23 h 547"/>
                    <a:gd name="T14" fmla="*/ 22 w 582"/>
                    <a:gd name="T15" fmla="*/ 19 h 547"/>
                    <a:gd name="T16" fmla="*/ 13 w 582"/>
                    <a:gd name="T17" fmla="*/ 11 h 547"/>
                    <a:gd name="T18" fmla="*/ 8 w 582"/>
                    <a:gd name="T19" fmla="*/ 5 h 547"/>
                    <a:gd name="T20" fmla="*/ 10 w 582"/>
                    <a:gd name="T21" fmla="*/ 4 h 547"/>
                    <a:gd name="T22" fmla="*/ 15 w 582"/>
                    <a:gd name="T23" fmla="*/ 9 h 547"/>
                    <a:gd name="T24" fmla="*/ 22 w 582"/>
                    <a:gd name="T25" fmla="*/ 15 h 547"/>
                    <a:gd name="T26" fmla="*/ 27 w 582"/>
                    <a:gd name="T27" fmla="*/ 20 h 547"/>
                    <a:gd name="T28" fmla="*/ 29 w 582"/>
                    <a:gd name="T29" fmla="*/ 18 h 547"/>
                    <a:gd name="T30" fmla="*/ 29 w 582"/>
                    <a:gd name="T31" fmla="*/ 14 h 547"/>
                    <a:gd name="T32" fmla="*/ 27 w 582"/>
                    <a:gd name="T33" fmla="*/ 11 h 547"/>
                    <a:gd name="T34" fmla="*/ 24 w 582"/>
                    <a:gd name="T35" fmla="*/ 8 h 547"/>
                    <a:gd name="T36" fmla="*/ 21 w 582"/>
                    <a:gd name="T37" fmla="*/ 5 h 547"/>
                    <a:gd name="T38" fmla="*/ 18 w 582"/>
                    <a:gd name="T39" fmla="*/ 3 h 547"/>
                    <a:gd name="T40" fmla="*/ 14 w 582"/>
                    <a:gd name="T41" fmla="*/ 1 h 547"/>
                    <a:gd name="T42" fmla="*/ 11 w 582"/>
                    <a:gd name="T43" fmla="*/ 1 h 547"/>
                    <a:gd name="T44" fmla="*/ 7 w 582"/>
                    <a:gd name="T45" fmla="*/ 1 h 547"/>
                    <a:gd name="T46" fmla="*/ 4 w 582"/>
                    <a:gd name="T47" fmla="*/ 1 h 547"/>
                    <a:gd name="T48" fmla="*/ 1 w 582"/>
                    <a:gd name="T49" fmla="*/ 2 h 547"/>
                    <a:gd name="T50" fmla="*/ 1 w 582"/>
                    <a:gd name="T51" fmla="*/ 7 h 547"/>
                    <a:gd name="T52" fmla="*/ 4 w 582"/>
                    <a:gd name="T53" fmla="*/ 13 h 547"/>
                    <a:gd name="T54" fmla="*/ 9 w 582"/>
                    <a:gd name="T55" fmla="*/ 20 h 547"/>
                    <a:gd name="T56" fmla="*/ 15 w 582"/>
                    <a:gd name="T57" fmla="*/ 26 h 547"/>
                    <a:gd name="T58" fmla="*/ 22 w 582"/>
                    <a:gd name="T59" fmla="*/ 31 h 547"/>
                    <a:gd name="T60" fmla="*/ 28 w 582"/>
                    <a:gd name="T61" fmla="*/ 33 h 547"/>
                    <a:gd name="T62" fmla="*/ 33 w 582"/>
                    <a:gd name="T63" fmla="*/ 34 h 5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82" h="547">
                      <a:moveTo>
                        <a:pt x="546" y="522"/>
                      </a:moveTo>
                      <a:lnTo>
                        <a:pt x="568" y="478"/>
                      </a:lnTo>
                      <a:lnTo>
                        <a:pt x="582" y="425"/>
                      </a:lnTo>
                      <a:lnTo>
                        <a:pt x="582" y="370"/>
                      </a:lnTo>
                      <a:lnTo>
                        <a:pt x="576" y="310"/>
                      </a:lnTo>
                      <a:lnTo>
                        <a:pt x="562" y="254"/>
                      </a:lnTo>
                      <a:lnTo>
                        <a:pt x="546" y="199"/>
                      </a:lnTo>
                      <a:lnTo>
                        <a:pt x="524" y="153"/>
                      </a:lnTo>
                      <a:lnTo>
                        <a:pt x="499" y="114"/>
                      </a:lnTo>
                      <a:lnTo>
                        <a:pt x="505" y="180"/>
                      </a:lnTo>
                      <a:lnTo>
                        <a:pt x="505" y="245"/>
                      </a:lnTo>
                      <a:lnTo>
                        <a:pt x="497" y="307"/>
                      </a:lnTo>
                      <a:lnTo>
                        <a:pt x="481" y="370"/>
                      </a:lnTo>
                      <a:lnTo>
                        <a:pt x="453" y="378"/>
                      </a:lnTo>
                      <a:lnTo>
                        <a:pt x="405" y="354"/>
                      </a:lnTo>
                      <a:lnTo>
                        <a:pt x="342" y="305"/>
                      </a:lnTo>
                      <a:lnTo>
                        <a:pt x="277" y="245"/>
                      </a:lnTo>
                      <a:lnTo>
                        <a:pt x="211" y="183"/>
                      </a:lnTo>
                      <a:lnTo>
                        <a:pt x="162" y="123"/>
                      </a:lnTo>
                      <a:lnTo>
                        <a:pt x="133" y="77"/>
                      </a:lnTo>
                      <a:lnTo>
                        <a:pt x="136" y="55"/>
                      </a:lnTo>
                      <a:lnTo>
                        <a:pt x="157" y="65"/>
                      </a:lnTo>
                      <a:lnTo>
                        <a:pt x="195" y="98"/>
                      </a:lnTo>
                      <a:lnTo>
                        <a:pt x="241" y="144"/>
                      </a:lnTo>
                      <a:lnTo>
                        <a:pt x="293" y="199"/>
                      </a:lnTo>
                      <a:lnTo>
                        <a:pt x="345" y="250"/>
                      </a:lnTo>
                      <a:lnTo>
                        <a:pt x="391" y="294"/>
                      </a:lnTo>
                      <a:lnTo>
                        <a:pt x="426" y="319"/>
                      </a:lnTo>
                      <a:lnTo>
                        <a:pt x="448" y="316"/>
                      </a:lnTo>
                      <a:lnTo>
                        <a:pt x="453" y="286"/>
                      </a:lnTo>
                      <a:lnTo>
                        <a:pt x="453" y="256"/>
                      </a:lnTo>
                      <a:lnTo>
                        <a:pt x="453" y="226"/>
                      </a:lnTo>
                      <a:lnTo>
                        <a:pt x="453" y="194"/>
                      </a:lnTo>
                      <a:lnTo>
                        <a:pt x="432" y="171"/>
                      </a:lnTo>
                      <a:lnTo>
                        <a:pt x="410" y="150"/>
                      </a:lnTo>
                      <a:lnTo>
                        <a:pt x="386" y="125"/>
                      </a:lnTo>
                      <a:lnTo>
                        <a:pt x="361" y="104"/>
                      </a:lnTo>
                      <a:lnTo>
                        <a:pt x="333" y="85"/>
                      </a:lnTo>
                      <a:lnTo>
                        <a:pt x="310" y="63"/>
                      </a:lnTo>
                      <a:lnTo>
                        <a:pt x="280" y="47"/>
                      </a:lnTo>
                      <a:lnTo>
                        <a:pt x="252" y="30"/>
                      </a:lnTo>
                      <a:lnTo>
                        <a:pt x="225" y="22"/>
                      </a:lnTo>
                      <a:lnTo>
                        <a:pt x="198" y="17"/>
                      </a:lnTo>
                      <a:lnTo>
                        <a:pt x="171" y="17"/>
                      </a:lnTo>
                      <a:lnTo>
                        <a:pt x="141" y="17"/>
                      </a:lnTo>
                      <a:lnTo>
                        <a:pt x="114" y="17"/>
                      </a:lnTo>
                      <a:lnTo>
                        <a:pt x="86" y="17"/>
                      </a:lnTo>
                      <a:lnTo>
                        <a:pt x="60" y="12"/>
                      </a:lnTo>
                      <a:lnTo>
                        <a:pt x="33" y="0"/>
                      </a:lnTo>
                      <a:lnTo>
                        <a:pt x="8" y="33"/>
                      </a:lnTo>
                      <a:lnTo>
                        <a:pt x="0" y="71"/>
                      </a:lnTo>
                      <a:lnTo>
                        <a:pt x="8" y="118"/>
                      </a:lnTo>
                      <a:lnTo>
                        <a:pt x="24" y="166"/>
                      </a:lnTo>
                      <a:lnTo>
                        <a:pt x="54" y="218"/>
                      </a:lnTo>
                      <a:lnTo>
                        <a:pt x="92" y="270"/>
                      </a:lnTo>
                      <a:lnTo>
                        <a:pt x="136" y="321"/>
                      </a:lnTo>
                      <a:lnTo>
                        <a:pt x="185" y="370"/>
                      </a:lnTo>
                      <a:lnTo>
                        <a:pt x="236" y="419"/>
                      </a:lnTo>
                      <a:lnTo>
                        <a:pt x="291" y="460"/>
                      </a:lnTo>
                      <a:lnTo>
                        <a:pt x="345" y="495"/>
                      </a:lnTo>
                      <a:lnTo>
                        <a:pt x="396" y="522"/>
                      </a:lnTo>
                      <a:lnTo>
                        <a:pt x="442" y="538"/>
                      </a:lnTo>
                      <a:lnTo>
                        <a:pt x="486" y="547"/>
                      </a:lnTo>
                      <a:lnTo>
                        <a:pt x="522" y="541"/>
                      </a:lnTo>
                      <a:lnTo>
                        <a:pt x="546" y="522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409">
                  <a:extLst>
                    <a:ext uri="{FF2B5EF4-FFF2-40B4-BE49-F238E27FC236}">
                      <a16:creationId xmlns:a16="http://schemas.microsoft.com/office/drawing/2014/main" id="{908B56F5-501B-4D56-99AC-CD2FC54B96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2" y="1346"/>
                  <a:ext cx="32" cy="45"/>
                </a:xfrm>
                <a:custGeom>
                  <a:avLst/>
                  <a:gdLst>
                    <a:gd name="T0" fmla="*/ 0 w 128"/>
                    <a:gd name="T1" fmla="*/ 0 h 179"/>
                    <a:gd name="T2" fmla="*/ 8 w 128"/>
                    <a:gd name="T3" fmla="*/ 11 h 179"/>
                    <a:gd name="T4" fmla="*/ 7 w 128"/>
                    <a:gd name="T5" fmla="*/ 10 h 179"/>
                    <a:gd name="T6" fmla="*/ 5 w 128"/>
                    <a:gd name="T7" fmla="*/ 9 h 179"/>
                    <a:gd name="T8" fmla="*/ 4 w 128"/>
                    <a:gd name="T9" fmla="*/ 7 h 179"/>
                    <a:gd name="T10" fmla="*/ 3 w 128"/>
                    <a:gd name="T11" fmla="*/ 6 h 179"/>
                    <a:gd name="T12" fmla="*/ 2 w 128"/>
                    <a:gd name="T13" fmla="*/ 4 h 179"/>
                    <a:gd name="T14" fmla="*/ 1 w 128"/>
                    <a:gd name="T15" fmla="*/ 3 h 179"/>
                    <a:gd name="T16" fmla="*/ 1 w 128"/>
                    <a:gd name="T17" fmla="*/ 2 h 179"/>
                    <a:gd name="T18" fmla="*/ 0 w 128"/>
                    <a:gd name="T19" fmla="*/ 0 h 1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8" h="179">
                      <a:moveTo>
                        <a:pt x="0" y="0"/>
                      </a:moveTo>
                      <a:lnTo>
                        <a:pt x="128" y="179"/>
                      </a:lnTo>
                      <a:lnTo>
                        <a:pt x="106" y="158"/>
                      </a:lnTo>
                      <a:lnTo>
                        <a:pt x="85" y="136"/>
                      </a:lnTo>
                      <a:lnTo>
                        <a:pt x="65" y="114"/>
                      </a:lnTo>
                      <a:lnTo>
                        <a:pt x="49" y="89"/>
                      </a:lnTo>
                      <a:lnTo>
                        <a:pt x="33" y="68"/>
                      </a:lnTo>
                      <a:lnTo>
                        <a:pt x="19" y="43"/>
                      </a:lnTo>
                      <a:lnTo>
                        <a:pt x="9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410">
                  <a:extLst>
                    <a:ext uri="{FF2B5EF4-FFF2-40B4-BE49-F238E27FC236}">
                      <a16:creationId xmlns:a16="http://schemas.microsoft.com/office/drawing/2014/main" id="{58088CCA-0F43-4C78-B084-1753A7F05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331"/>
                  <a:ext cx="52" cy="75"/>
                </a:xfrm>
                <a:custGeom>
                  <a:avLst/>
                  <a:gdLst>
                    <a:gd name="T0" fmla="*/ 0 w 207"/>
                    <a:gd name="T1" fmla="*/ 0 h 299"/>
                    <a:gd name="T2" fmla="*/ 13 w 207"/>
                    <a:gd name="T3" fmla="*/ 19 h 299"/>
                    <a:gd name="T4" fmla="*/ 11 w 207"/>
                    <a:gd name="T5" fmla="*/ 17 h 299"/>
                    <a:gd name="T6" fmla="*/ 8 w 207"/>
                    <a:gd name="T7" fmla="*/ 15 h 299"/>
                    <a:gd name="T8" fmla="*/ 6 w 207"/>
                    <a:gd name="T9" fmla="*/ 12 h 299"/>
                    <a:gd name="T10" fmla="*/ 4 w 207"/>
                    <a:gd name="T11" fmla="*/ 10 h 299"/>
                    <a:gd name="T12" fmla="*/ 2 w 207"/>
                    <a:gd name="T13" fmla="*/ 7 h 299"/>
                    <a:gd name="T14" fmla="*/ 1 w 207"/>
                    <a:gd name="T15" fmla="*/ 5 h 299"/>
                    <a:gd name="T16" fmla="*/ 1 w 207"/>
                    <a:gd name="T17" fmla="*/ 2 h 299"/>
                    <a:gd name="T18" fmla="*/ 0 w 207"/>
                    <a:gd name="T19" fmla="*/ 0 h 2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07" h="299">
                      <a:moveTo>
                        <a:pt x="0" y="0"/>
                      </a:moveTo>
                      <a:lnTo>
                        <a:pt x="207" y="299"/>
                      </a:lnTo>
                      <a:lnTo>
                        <a:pt x="166" y="266"/>
                      </a:lnTo>
                      <a:lnTo>
                        <a:pt x="129" y="231"/>
                      </a:lnTo>
                      <a:lnTo>
                        <a:pt x="93" y="193"/>
                      </a:lnTo>
                      <a:lnTo>
                        <a:pt x="63" y="152"/>
                      </a:lnTo>
                      <a:lnTo>
                        <a:pt x="36" y="114"/>
                      </a:lnTo>
                      <a:lnTo>
                        <a:pt x="16" y="73"/>
                      </a:lnTo>
                      <a:lnTo>
                        <a:pt x="6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411">
                  <a:extLst>
                    <a:ext uri="{FF2B5EF4-FFF2-40B4-BE49-F238E27FC236}">
                      <a16:creationId xmlns:a16="http://schemas.microsoft.com/office/drawing/2014/main" id="{8322A601-049C-4257-882E-66403A3BC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325"/>
                  <a:ext cx="66" cy="91"/>
                </a:xfrm>
                <a:custGeom>
                  <a:avLst/>
                  <a:gdLst>
                    <a:gd name="T0" fmla="*/ 9 w 261"/>
                    <a:gd name="T1" fmla="*/ 17 h 364"/>
                    <a:gd name="T2" fmla="*/ 1 w 261"/>
                    <a:gd name="T3" fmla="*/ 5 h 364"/>
                    <a:gd name="T4" fmla="*/ 0 w 261"/>
                    <a:gd name="T5" fmla="*/ 4 h 364"/>
                    <a:gd name="T6" fmla="*/ 0 w 261"/>
                    <a:gd name="T7" fmla="*/ 2 h 364"/>
                    <a:gd name="T8" fmla="*/ 0 w 261"/>
                    <a:gd name="T9" fmla="*/ 1 h 364"/>
                    <a:gd name="T10" fmla="*/ 0 w 261"/>
                    <a:gd name="T11" fmla="*/ 0 h 364"/>
                    <a:gd name="T12" fmla="*/ 17 w 261"/>
                    <a:gd name="T13" fmla="*/ 23 h 364"/>
                    <a:gd name="T14" fmla="*/ 16 w 261"/>
                    <a:gd name="T15" fmla="*/ 22 h 364"/>
                    <a:gd name="T16" fmla="*/ 15 w 261"/>
                    <a:gd name="T17" fmla="*/ 22 h 364"/>
                    <a:gd name="T18" fmla="*/ 14 w 261"/>
                    <a:gd name="T19" fmla="*/ 21 h 364"/>
                    <a:gd name="T20" fmla="*/ 13 w 261"/>
                    <a:gd name="T21" fmla="*/ 20 h 364"/>
                    <a:gd name="T22" fmla="*/ 12 w 261"/>
                    <a:gd name="T23" fmla="*/ 19 h 364"/>
                    <a:gd name="T24" fmla="*/ 11 w 261"/>
                    <a:gd name="T25" fmla="*/ 18 h 364"/>
                    <a:gd name="T26" fmla="*/ 10 w 261"/>
                    <a:gd name="T27" fmla="*/ 17 h 364"/>
                    <a:gd name="T28" fmla="*/ 9 w 261"/>
                    <a:gd name="T29" fmla="*/ 17 h 3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61" h="364">
                      <a:moveTo>
                        <a:pt x="139" y="263"/>
                      </a:moveTo>
                      <a:lnTo>
                        <a:pt x="11" y="84"/>
                      </a:lnTo>
                      <a:lnTo>
                        <a:pt x="4" y="60"/>
                      </a:lnTo>
                      <a:lnTo>
                        <a:pt x="0" y="37"/>
                      </a:lnTo>
                      <a:lnTo>
                        <a:pt x="0" y="19"/>
                      </a:lnTo>
                      <a:lnTo>
                        <a:pt x="4" y="0"/>
                      </a:lnTo>
                      <a:lnTo>
                        <a:pt x="261" y="364"/>
                      </a:lnTo>
                      <a:lnTo>
                        <a:pt x="247" y="353"/>
                      </a:lnTo>
                      <a:lnTo>
                        <a:pt x="231" y="342"/>
                      </a:lnTo>
                      <a:lnTo>
                        <a:pt x="215" y="332"/>
                      </a:lnTo>
                      <a:lnTo>
                        <a:pt x="201" y="318"/>
                      </a:lnTo>
                      <a:lnTo>
                        <a:pt x="185" y="304"/>
                      </a:lnTo>
                      <a:lnTo>
                        <a:pt x="169" y="291"/>
                      </a:lnTo>
                      <a:lnTo>
                        <a:pt x="152" y="277"/>
                      </a:lnTo>
                      <a:lnTo>
                        <a:pt x="139" y="263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412">
                  <a:extLst>
                    <a:ext uri="{FF2B5EF4-FFF2-40B4-BE49-F238E27FC236}">
                      <a16:creationId xmlns:a16="http://schemas.microsoft.com/office/drawing/2014/main" id="{A7A8473C-5C45-41AE-ADFF-7240F647B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321"/>
                  <a:ext cx="78" cy="102"/>
                </a:xfrm>
                <a:custGeom>
                  <a:avLst/>
                  <a:gdLst>
                    <a:gd name="T0" fmla="*/ 13 w 313"/>
                    <a:gd name="T1" fmla="*/ 21 h 410"/>
                    <a:gd name="T2" fmla="*/ 0 w 313"/>
                    <a:gd name="T3" fmla="*/ 3 h 410"/>
                    <a:gd name="T4" fmla="*/ 0 w 313"/>
                    <a:gd name="T5" fmla="*/ 2 h 410"/>
                    <a:gd name="T6" fmla="*/ 0 w 313"/>
                    <a:gd name="T7" fmla="*/ 1 h 410"/>
                    <a:gd name="T8" fmla="*/ 0 w 313"/>
                    <a:gd name="T9" fmla="*/ 0 h 410"/>
                    <a:gd name="T10" fmla="*/ 1 w 313"/>
                    <a:gd name="T11" fmla="*/ 0 h 410"/>
                    <a:gd name="T12" fmla="*/ 1 w 313"/>
                    <a:gd name="T13" fmla="*/ 0 h 410"/>
                    <a:gd name="T14" fmla="*/ 1 w 313"/>
                    <a:gd name="T15" fmla="*/ 0 h 410"/>
                    <a:gd name="T16" fmla="*/ 1 w 313"/>
                    <a:gd name="T17" fmla="*/ 0 h 410"/>
                    <a:gd name="T18" fmla="*/ 19 w 313"/>
                    <a:gd name="T19" fmla="*/ 25 h 410"/>
                    <a:gd name="T20" fmla="*/ 19 w 313"/>
                    <a:gd name="T21" fmla="*/ 25 h 410"/>
                    <a:gd name="T22" fmla="*/ 18 w 313"/>
                    <a:gd name="T23" fmla="*/ 25 h 410"/>
                    <a:gd name="T24" fmla="*/ 17 w 313"/>
                    <a:gd name="T25" fmla="*/ 24 h 410"/>
                    <a:gd name="T26" fmla="*/ 16 w 313"/>
                    <a:gd name="T27" fmla="*/ 24 h 410"/>
                    <a:gd name="T28" fmla="*/ 15 w 313"/>
                    <a:gd name="T29" fmla="*/ 23 h 410"/>
                    <a:gd name="T30" fmla="*/ 15 w 313"/>
                    <a:gd name="T31" fmla="*/ 23 h 410"/>
                    <a:gd name="T32" fmla="*/ 14 w 313"/>
                    <a:gd name="T33" fmla="*/ 22 h 410"/>
                    <a:gd name="T34" fmla="*/ 13 w 313"/>
                    <a:gd name="T35" fmla="*/ 21 h 4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13" h="410">
                      <a:moveTo>
                        <a:pt x="207" y="342"/>
                      </a:moveTo>
                      <a:lnTo>
                        <a:pt x="0" y="43"/>
                      </a:lnTo>
                      <a:lnTo>
                        <a:pt x="0" y="32"/>
                      </a:lnTo>
                      <a:lnTo>
                        <a:pt x="4" y="18"/>
                      </a:lnTo>
                      <a:lnTo>
                        <a:pt x="6" y="7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313" y="410"/>
                      </a:lnTo>
                      <a:lnTo>
                        <a:pt x="300" y="404"/>
                      </a:lnTo>
                      <a:lnTo>
                        <a:pt x="286" y="396"/>
                      </a:lnTo>
                      <a:lnTo>
                        <a:pt x="272" y="388"/>
                      </a:lnTo>
                      <a:lnTo>
                        <a:pt x="261" y="380"/>
                      </a:lnTo>
                      <a:lnTo>
                        <a:pt x="247" y="372"/>
                      </a:lnTo>
                      <a:lnTo>
                        <a:pt x="235" y="364"/>
                      </a:lnTo>
                      <a:lnTo>
                        <a:pt x="221" y="353"/>
                      </a:lnTo>
                      <a:lnTo>
                        <a:pt x="207" y="342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413">
                  <a:extLst>
                    <a:ext uri="{FF2B5EF4-FFF2-40B4-BE49-F238E27FC236}">
                      <a16:creationId xmlns:a16="http://schemas.microsoft.com/office/drawing/2014/main" id="{C6DAC56C-A71D-4872-BA93-161700FD7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0" y="1321"/>
                  <a:ext cx="87" cy="107"/>
                </a:xfrm>
                <a:custGeom>
                  <a:avLst/>
                  <a:gdLst>
                    <a:gd name="T0" fmla="*/ 16 w 347"/>
                    <a:gd name="T1" fmla="*/ 24 h 429"/>
                    <a:gd name="T2" fmla="*/ 0 w 347"/>
                    <a:gd name="T3" fmla="*/ 1 h 429"/>
                    <a:gd name="T4" fmla="*/ 0 w 347"/>
                    <a:gd name="T5" fmla="*/ 0 h 429"/>
                    <a:gd name="T6" fmla="*/ 0 w 347"/>
                    <a:gd name="T7" fmla="*/ 0 h 429"/>
                    <a:gd name="T8" fmla="*/ 0 w 347"/>
                    <a:gd name="T9" fmla="*/ 0 h 429"/>
                    <a:gd name="T10" fmla="*/ 1 w 347"/>
                    <a:gd name="T11" fmla="*/ 0 h 429"/>
                    <a:gd name="T12" fmla="*/ 1 w 347"/>
                    <a:gd name="T13" fmla="*/ 0 h 429"/>
                    <a:gd name="T14" fmla="*/ 2 w 347"/>
                    <a:gd name="T15" fmla="*/ 0 h 429"/>
                    <a:gd name="T16" fmla="*/ 2 w 347"/>
                    <a:gd name="T17" fmla="*/ 0 h 429"/>
                    <a:gd name="T18" fmla="*/ 3 w 347"/>
                    <a:gd name="T19" fmla="*/ 0 h 429"/>
                    <a:gd name="T20" fmla="*/ 6 w 347"/>
                    <a:gd name="T21" fmla="*/ 4 h 429"/>
                    <a:gd name="T22" fmla="*/ 6 w 347"/>
                    <a:gd name="T23" fmla="*/ 5 h 429"/>
                    <a:gd name="T24" fmla="*/ 7 w 347"/>
                    <a:gd name="T25" fmla="*/ 6 h 429"/>
                    <a:gd name="T26" fmla="*/ 8 w 347"/>
                    <a:gd name="T27" fmla="*/ 7 h 429"/>
                    <a:gd name="T28" fmla="*/ 9 w 347"/>
                    <a:gd name="T29" fmla="*/ 9 h 429"/>
                    <a:gd name="T30" fmla="*/ 22 w 347"/>
                    <a:gd name="T31" fmla="*/ 27 h 429"/>
                    <a:gd name="T32" fmla="*/ 21 w 347"/>
                    <a:gd name="T33" fmla="*/ 26 h 429"/>
                    <a:gd name="T34" fmla="*/ 20 w 347"/>
                    <a:gd name="T35" fmla="*/ 26 h 429"/>
                    <a:gd name="T36" fmla="*/ 20 w 347"/>
                    <a:gd name="T37" fmla="*/ 26 h 429"/>
                    <a:gd name="T38" fmla="*/ 19 w 347"/>
                    <a:gd name="T39" fmla="*/ 25 h 429"/>
                    <a:gd name="T40" fmla="*/ 18 w 347"/>
                    <a:gd name="T41" fmla="*/ 25 h 429"/>
                    <a:gd name="T42" fmla="*/ 18 w 347"/>
                    <a:gd name="T43" fmla="*/ 25 h 429"/>
                    <a:gd name="T44" fmla="*/ 17 w 347"/>
                    <a:gd name="T45" fmla="*/ 24 h 429"/>
                    <a:gd name="T46" fmla="*/ 16 w 347"/>
                    <a:gd name="T47" fmla="*/ 24 h 42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47" h="429">
                      <a:moveTo>
                        <a:pt x="257" y="380"/>
                      </a:move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6" y="2"/>
                      </a:lnTo>
                      <a:lnTo>
                        <a:pt x="26" y="2"/>
                      </a:lnTo>
                      <a:lnTo>
                        <a:pt x="37" y="2"/>
                      </a:lnTo>
                      <a:lnTo>
                        <a:pt x="46" y="2"/>
                      </a:lnTo>
                      <a:lnTo>
                        <a:pt x="92" y="70"/>
                      </a:lnTo>
                      <a:lnTo>
                        <a:pt x="100" y="83"/>
                      </a:lnTo>
                      <a:lnTo>
                        <a:pt x="111" y="100"/>
                      </a:lnTo>
                      <a:lnTo>
                        <a:pt x="127" y="119"/>
                      </a:lnTo>
                      <a:lnTo>
                        <a:pt x="146" y="141"/>
                      </a:lnTo>
                      <a:lnTo>
                        <a:pt x="347" y="429"/>
                      </a:lnTo>
                      <a:lnTo>
                        <a:pt x="336" y="423"/>
                      </a:lnTo>
                      <a:lnTo>
                        <a:pt x="325" y="420"/>
                      </a:lnTo>
                      <a:lnTo>
                        <a:pt x="314" y="415"/>
                      </a:lnTo>
                      <a:lnTo>
                        <a:pt x="303" y="410"/>
                      </a:lnTo>
                      <a:lnTo>
                        <a:pt x="293" y="404"/>
                      </a:lnTo>
                      <a:lnTo>
                        <a:pt x="282" y="396"/>
                      </a:lnTo>
                      <a:lnTo>
                        <a:pt x="268" y="388"/>
                      </a:lnTo>
                      <a:lnTo>
                        <a:pt x="257" y="380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414">
                  <a:extLst>
                    <a:ext uri="{FF2B5EF4-FFF2-40B4-BE49-F238E27FC236}">
                      <a16:creationId xmlns:a16="http://schemas.microsoft.com/office/drawing/2014/main" id="{88C3F1C0-D1FC-4254-81C9-14CEE0F85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5" y="1321"/>
                  <a:ext cx="91" cy="110"/>
                </a:xfrm>
                <a:custGeom>
                  <a:avLst/>
                  <a:gdLst>
                    <a:gd name="T0" fmla="*/ 18 w 367"/>
                    <a:gd name="T1" fmla="*/ 25 h 441"/>
                    <a:gd name="T2" fmla="*/ 0 w 367"/>
                    <a:gd name="T3" fmla="*/ 0 h 441"/>
                    <a:gd name="T4" fmla="*/ 1 w 367"/>
                    <a:gd name="T5" fmla="*/ 0 h 441"/>
                    <a:gd name="T6" fmla="*/ 2 w 367"/>
                    <a:gd name="T7" fmla="*/ 0 h 441"/>
                    <a:gd name="T8" fmla="*/ 2 w 367"/>
                    <a:gd name="T9" fmla="*/ 0 h 441"/>
                    <a:gd name="T10" fmla="*/ 3 w 367"/>
                    <a:gd name="T11" fmla="*/ 0 h 441"/>
                    <a:gd name="T12" fmla="*/ 5 w 367"/>
                    <a:gd name="T13" fmla="*/ 2 h 441"/>
                    <a:gd name="T14" fmla="*/ 5 w 367"/>
                    <a:gd name="T15" fmla="*/ 2 h 441"/>
                    <a:gd name="T16" fmla="*/ 5 w 367"/>
                    <a:gd name="T17" fmla="*/ 2 h 441"/>
                    <a:gd name="T18" fmla="*/ 5 w 367"/>
                    <a:gd name="T19" fmla="*/ 2 h 441"/>
                    <a:gd name="T20" fmla="*/ 4 w 367"/>
                    <a:gd name="T21" fmla="*/ 2 h 441"/>
                    <a:gd name="T22" fmla="*/ 4 w 367"/>
                    <a:gd name="T23" fmla="*/ 3 h 441"/>
                    <a:gd name="T24" fmla="*/ 4 w 367"/>
                    <a:gd name="T25" fmla="*/ 4 h 441"/>
                    <a:gd name="T26" fmla="*/ 5 w 367"/>
                    <a:gd name="T27" fmla="*/ 5 h 441"/>
                    <a:gd name="T28" fmla="*/ 6 w 367"/>
                    <a:gd name="T29" fmla="*/ 7 h 441"/>
                    <a:gd name="T30" fmla="*/ 8 w 367"/>
                    <a:gd name="T31" fmla="*/ 9 h 441"/>
                    <a:gd name="T32" fmla="*/ 10 w 367"/>
                    <a:gd name="T33" fmla="*/ 11 h 441"/>
                    <a:gd name="T34" fmla="*/ 12 w 367"/>
                    <a:gd name="T35" fmla="*/ 13 h 441"/>
                    <a:gd name="T36" fmla="*/ 14 w 367"/>
                    <a:gd name="T37" fmla="*/ 15 h 441"/>
                    <a:gd name="T38" fmla="*/ 23 w 367"/>
                    <a:gd name="T39" fmla="*/ 27 h 441"/>
                    <a:gd name="T40" fmla="*/ 21 w 367"/>
                    <a:gd name="T41" fmla="*/ 27 h 441"/>
                    <a:gd name="T42" fmla="*/ 20 w 367"/>
                    <a:gd name="T43" fmla="*/ 27 h 441"/>
                    <a:gd name="T44" fmla="*/ 19 w 367"/>
                    <a:gd name="T45" fmla="*/ 26 h 441"/>
                    <a:gd name="T46" fmla="*/ 18 w 367"/>
                    <a:gd name="T47" fmla="*/ 25 h 4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67" h="441">
                      <a:moveTo>
                        <a:pt x="291" y="408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3"/>
                      </a:lnTo>
                      <a:lnTo>
                        <a:pt x="41" y="5"/>
                      </a:lnTo>
                      <a:lnTo>
                        <a:pt x="54" y="5"/>
                      </a:lnTo>
                      <a:lnTo>
                        <a:pt x="82" y="38"/>
                      </a:lnTo>
                      <a:lnTo>
                        <a:pt x="82" y="41"/>
                      </a:lnTo>
                      <a:lnTo>
                        <a:pt x="79" y="38"/>
                      </a:lnTo>
                      <a:lnTo>
                        <a:pt x="77" y="38"/>
                      </a:lnTo>
                      <a:lnTo>
                        <a:pt x="74" y="41"/>
                      </a:lnTo>
                      <a:lnTo>
                        <a:pt x="68" y="49"/>
                      </a:lnTo>
                      <a:lnTo>
                        <a:pt x="74" y="65"/>
                      </a:lnTo>
                      <a:lnTo>
                        <a:pt x="84" y="87"/>
                      </a:lnTo>
                      <a:lnTo>
                        <a:pt x="103" y="114"/>
                      </a:lnTo>
                      <a:lnTo>
                        <a:pt x="130" y="144"/>
                      </a:lnTo>
                      <a:lnTo>
                        <a:pt x="160" y="176"/>
                      </a:lnTo>
                      <a:lnTo>
                        <a:pt x="193" y="212"/>
                      </a:lnTo>
                      <a:lnTo>
                        <a:pt x="229" y="245"/>
                      </a:lnTo>
                      <a:lnTo>
                        <a:pt x="367" y="441"/>
                      </a:lnTo>
                      <a:lnTo>
                        <a:pt x="348" y="438"/>
                      </a:lnTo>
                      <a:lnTo>
                        <a:pt x="329" y="429"/>
                      </a:lnTo>
                      <a:lnTo>
                        <a:pt x="310" y="418"/>
                      </a:lnTo>
                      <a:lnTo>
                        <a:pt x="291" y="40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415">
                  <a:extLst>
                    <a:ext uri="{FF2B5EF4-FFF2-40B4-BE49-F238E27FC236}">
                      <a16:creationId xmlns:a16="http://schemas.microsoft.com/office/drawing/2014/main" id="{6B832641-3160-4FDE-BAD7-603563A2FB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82" y="1321"/>
                  <a:ext cx="92" cy="112"/>
                </a:xfrm>
                <a:custGeom>
                  <a:avLst/>
                  <a:gdLst>
                    <a:gd name="T0" fmla="*/ 19 w 369"/>
                    <a:gd name="T1" fmla="*/ 27 h 448"/>
                    <a:gd name="T2" fmla="*/ 6 w 369"/>
                    <a:gd name="T3" fmla="*/ 9 h 448"/>
                    <a:gd name="T4" fmla="*/ 7 w 369"/>
                    <a:gd name="T5" fmla="*/ 10 h 448"/>
                    <a:gd name="T6" fmla="*/ 8 w 369"/>
                    <a:gd name="T7" fmla="*/ 11 h 448"/>
                    <a:gd name="T8" fmla="*/ 10 w 369"/>
                    <a:gd name="T9" fmla="*/ 13 h 448"/>
                    <a:gd name="T10" fmla="*/ 11 w 369"/>
                    <a:gd name="T11" fmla="*/ 14 h 448"/>
                    <a:gd name="T12" fmla="*/ 12 w 369"/>
                    <a:gd name="T13" fmla="*/ 15 h 448"/>
                    <a:gd name="T14" fmla="*/ 14 w 369"/>
                    <a:gd name="T15" fmla="*/ 17 h 448"/>
                    <a:gd name="T16" fmla="*/ 15 w 369"/>
                    <a:gd name="T17" fmla="*/ 18 h 448"/>
                    <a:gd name="T18" fmla="*/ 16 w 369"/>
                    <a:gd name="T19" fmla="*/ 19 h 448"/>
                    <a:gd name="T20" fmla="*/ 23 w 369"/>
                    <a:gd name="T21" fmla="*/ 28 h 448"/>
                    <a:gd name="T22" fmla="*/ 22 w 369"/>
                    <a:gd name="T23" fmla="*/ 28 h 448"/>
                    <a:gd name="T24" fmla="*/ 21 w 369"/>
                    <a:gd name="T25" fmla="*/ 28 h 448"/>
                    <a:gd name="T26" fmla="*/ 20 w 369"/>
                    <a:gd name="T27" fmla="*/ 27 h 448"/>
                    <a:gd name="T28" fmla="*/ 19 w 369"/>
                    <a:gd name="T29" fmla="*/ 27 h 448"/>
                    <a:gd name="T30" fmla="*/ 3 w 369"/>
                    <a:gd name="T31" fmla="*/ 4 h 448"/>
                    <a:gd name="T32" fmla="*/ 0 w 369"/>
                    <a:gd name="T33" fmla="*/ 0 h 448"/>
                    <a:gd name="T34" fmla="*/ 1 w 369"/>
                    <a:gd name="T35" fmla="*/ 0 h 448"/>
                    <a:gd name="T36" fmla="*/ 1 w 369"/>
                    <a:gd name="T37" fmla="*/ 0 h 448"/>
                    <a:gd name="T38" fmla="*/ 2 w 369"/>
                    <a:gd name="T39" fmla="*/ 0 h 448"/>
                    <a:gd name="T40" fmla="*/ 3 w 369"/>
                    <a:gd name="T41" fmla="*/ 0 h 448"/>
                    <a:gd name="T42" fmla="*/ 5 w 369"/>
                    <a:gd name="T43" fmla="*/ 3 h 448"/>
                    <a:gd name="T44" fmla="*/ 5 w 369"/>
                    <a:gd name="T45" fmla="*/ 2 h 448"/>
                    <a:gd name="T46" fmla="*/ 4 w 369"/>
                    <a:gd name="T47" fmla="*/ 2 h 448"/>
                    <a:gd name="T48" fmla="*/ 4 w 369"/>
                    <a:gd name="T49" fmla="*/ 2 h 448"/>
                    <a:gd name="T50" fmla="*/ 3 w 369"/>
                    <a:gd name="T51" fmla="*/ 2 h 448"/>
                    <a:gd name="T52" fmla="*/ 3 w 369"/>
                    <a:gd name="T53" fmla="*/ 2 h 448"/>
                    <a:gd name="T54" fmla="*/ 3 w 369"/>
                    <a:gd name="T55" fmla="*/ 2 h 448"/>
                    <a:gd name="T56" fmla="*/ 3 w 369"/>
                    <a:gd name="T57" fmla="*/ 3 h 448"/>
                    <a:gd name="T58" fmla="*/ 3 w 369"/>
                    <a:gd name="T59" fmla="*/ 3 h 448"/>
                    <a:gd name="T60" fmla="*/ 3 w 369"/>
                    <a:gd name="T61" fmla="*/ 3 h 448"/>
                    <a:gd name="T62" fmla="*/ 3 w 369"/>
                    <a:gd name="T63" fmla="*/ 3 h 448"/>
                    <a:gd name="T64" fmla="*/ 3 w 369"/>
                    <a:gd name="T65" fmla="*/ 3 h 448"/>
                    <a:gd name="T66" fmla="*/ 3 w 369"/>
                    <a:gd name="T67" fmla="*/ 3 h 448"/>
                    <a:gd name="T68" fmla="*/ 3 w 369"/>
                    <a:gd name="T69" fmla="*/ 3 h 448"/>
                    <a:gd name="T70" fmla="*/ 3 w 369"/>
                    <a:gd name="T71" fmla="*/ 4 h 448"/>
                    <a:gd name="T72" fmla="*/ 3 w 369"/>
                    <a:gd name="T73" fmla="*/ 4 h 44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69" h="448">
                      <a:moveTo>
                        <a:pt x="301" y="427"/>
                      </a:moveTo>
                      <a:lnTo>
                        <a:pt x="100" y="139"/>
                      </a:lnTo>
                      <a:lnTo>
                        <a:pt x="119" y="160"/>
                      </a:lnTo>
                      <a:lnTo>
                        <a:pt x="137" y="180"/>
                      </a:lnTo>
                      <a:lnTo>
                        <a:pt x="157" y="201"/>
                      </a:lnTo>
                      <a:lnTo>
                        <a:pt x="179" y="222"/>
                      </a:lnTo>
                      <a:lnTo>
                        <a:pt x="201" y="245"/>
                      </a:lnTo>
                      <a:lnTo>
                        <a:pt x="222" y="264"/>
                      </a:lnTo>
                      <a:lnTo>
                        <a:pt x="243" y="282"/>
                      </a:lnTo>
                      <a:lnTo>
                        <a:pt x="266" y="302"/>
                      </a:lnTo>
                      <a:lnTo>
                        <a:pt x="369" y="448"/>
                      </a:lnTo>
                      <a:lnTo>
                        <a:pt x="356" y="446"/>
                      </a:lnTo>
                      <a:lnTo>
                        <a:pt x="339" y="443"/>
                      </a:lnTo>
                      <a:lnTo>
                        <a:pt x="320" y="435"/>
                      </a:lnTo>
                      <a:lnTo>
                        <a:pt x="301" y="427"/>
                      </a:lnTo>
                      <a:close/>
                      <a:moveTo>
                        <a:pt x="46" y="68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6" y="3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81" y="38"/>
                      </a:lnTo>
                      <a:lnTo>
                        <a:pt x="75" y="35"/>
                      </a:lnTo>
                      <a:lnTo>
                        <a:pt x="67" y="33"/>
                      </a:lnTo>
                      <a:lnTo>
                        <a:pt x="62" y="30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4" y="35"/>
                      </a:lnTo>
                      <a:lnTo>
                        <a:pt x="54" y="38"/>
                      </a:lnTo>
                      <a:lnTo>
                        <a:pt x="54" y="41"/>
                      </a:lnTo>
                      <a:lnTo>
                        <a:pt x="51" y="38"/>
                      </a:lnTo>
                      <a:lnTo>
                        <a:pt x="49" y="38"/>
                      </a:lnTo>
                      <a:lnTo>
                        <a:pt x="46" y="41"/>
                      </a:lnTo>
                      <a:lnTo>
                        <a:pt x="43" y="46"/>
                      </a:lnTo>
                      <a:lnTo>
                        <a:pt x="43" y="51"/>
                      </a:lnTo>
                      <a:lnTo>
                        <a:pt x="43" y="60"/>
                      </a:lnTo>
                      <a:lnTo>
                        <a:pt x="46" y="68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416">
                  <a:extLst>
                    <a:ext uri="{FF2B5EF4-FFF2-40B4-BE49-F238E27FC236}">
                      <a16:creationId xmlns:a16="http://schemas.microsoft.com/office/drawing/2014/main" id="{19C25516-1837-4F58-B122-84D6F3CD47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88" y="1321"/>
                  <a:ext cx="94" cy="114"/>
                </a:xfrm>
                <a:custGeom>
                  <a:avLst/>
                  <a:gdLst>
                    <a:gd name="T0" fmla="*/ 20 w 376"/>
                    <a:gd name="T1" fmla="*/ 28 h 454"/>
                    <a:gd name="T2" fmla="*/ 11 w 376"/>
                    <a:gd name="T3" fmla="*/ 16 h 454"/>
                    <a:gd name="T4" fmla="*/ 12 w 376"/>
                    <a:gd name="T5" fmla="*/ 17 h 454"/>
                    <a:gd name="T6" fmla="*/ 13 w 376"/>
                    <a:gd name="T7" fmla="*/ 17 h 454"/>
                    <a:gd name="T8" fmla="*/ 14 w 376"/>
                    <a:gd name="T9" fmla="*/ 18 h 454"/>
                    <a:gd name="T10" fmla="*/ 15 w 376"/>
                    <a:gd name="T11" fmla="*/ 19 h 454"/>
                    <a:gd name="T12" fmla="*/ 16 w 376"/>
                    <a:gd name="T13" fmla="*/ 20 h 454"/>
                    <a:gd name="T14" fmla="*/ 17 w 376"/>
                    <a:gd name="T15" fmla="*/ 21 h 454"/>
                    <a:gd name="T16" fmla="*/ 18 w 376"/>
                    <a:gd name="T17" fmla="*/ 21 h 454"/>
                    <a:gd name="T18" fmla="*/ 19 w 376"/>
                    <a:gd name="T19" fmla="*/ 22 h 454"/>
                    <a:gd name="T20" fmla="*/ 24 w 376"/>
                    <a:gd name="T21" fmla="*/ 29 h 454"/>
                    <a:gd name="T22" fmla="*/ 23 w 376"/>
                    <a:gd name="T23" fmla="*/ 29 h 454"/>
                    <a:gd name="T24" fmla="*/ 22 w 376"/>
                    <a:gd name="T25" fmla="*/ 28 h 454"/>
                    <a:gd name="T26" fmla="*/ 21 w 376"/>
                    <a:gd name="T27" fmla="*/ 28 h 454"/>
                    <a:gd name="T28" fmla="*/ 20 w 376"/>
                    <a:gd name="T29" fmla="*/ 28 h 454"/>
                    <a:gd name="T30" fmla="*/ 2 w 376"/>
                    <a:gd name="T31" fmla="*/ 3 h 454"/>
                    <a:gd name="T32" fmla="*/ 0 w 376"/>
                    <a:gd name="T33" fmla="*/ 0 h 454"/>
                    <a:gd name="T34" fmla="*/ 1 w 376"/>
                    <a:gd name="T35" fmla="*/ 0 h 454"/>
                    <a:gd name="T36" fmla="*/ 2 w 376"/>
                    <a:gd name="T37" fmla="*/ 0 h 454"/>
                    <a:gd name="T38" fmla="*/ 3 w 376"/>
                    <a:gd name="T39" fmla="*/ 0 h 454"/>
                    <a:gd name="T40" fmla="*/ 4 w 376"/>
                    <a:gd name="T41" fmla="*/ 0 h 454"/>
                    <a:gd name="T42" fmla="*/ 7 w 376"/>
                    <a:gd name="T43" fmla="*/ 5 h 454"/>
                    <a:gd name="T44" fmla="*/ 5 w 376"/>
                    <a:gd name="T45" fmla="*/ 4 h 454"/>
                    <a:gd name="T46" fmla="*/ 4 w 376"/>
                    <a:gd name="T47" fmla="*/ 3 h 454"/>
                    <a:gd name="T48" fmla="*/ 3 w 376"/>
                    <a:gd name="T49" fmla="*/ 2 h 454"/>
                    <a:gd name="T50" fmla="*/ 2 w 376"/>
                    <a:gd name="T51" fmla="*/ 2 h 454"/>
                    <a:gd name="T52" fmla="*/ 2 w 376"/>
                    <a:gd name="T53" fmla="*/ 2 h 454"/>
                    <a:gd name="T54" fmla="*/ 2 w 376"/>
                    <a:gd name="T55" fmla="*/ 2 h 454"/>
                    <a:gd name="T56" fmla="*/ 2 w 376"/>
                    <a:gd name="T57" fmla="*/ 3 h 4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76" h="454">
                      <a:moveTo>
                        <a:pt x="313" y="441"/>
                      </a:moveTo>
                      <a:lnTo>
                        <a:pt x="175" y="245"/>
                      </a:lnTo>
                      <a:lnTo>
                        <a:pt x="191" y="261"/>
                      </a:lnTo>
                      <a:lnTo>
                        <a:pt x="207" y="275"/>
                      </a:lnTo>
                      <a:lnTo>
                        <a:pt x="224" y="288"/>
                      </a:lnTo>
                      <a:lnTo>
                        <a:pt x="237" y="302"/>
                      </a:lnTo>
                      <a:lnTo>
                        <a:pt x="253" y="316"/>
                      </a:lnTo>
                      <a:lnTo>
                        <a:pt x="267" y="326"/>
                      </a:lnTo>
                      <a:lnTo>
                        <a:pt x="280" y="337"/>
                      </a:lnTo>
                      <a:lnTo>
                        <a:pt x="294" y="346"/>
                      </a:lnTo>
                      <a:lnTo>
                        <a:pt x="376" y="454"/>
                      </a:lnTo>
                      <a:lnTo>
                        <a:pt x="362" y="454"/>
                      </a:lnTo>
                      <a:lnTo>
                        <a:pt x="346" y="451"/>
                      </a:lnTo>
                      <a:lnTo>
                        <a:pt x="330" y="446"/>
                      </a:lnTo>
                      <a:lnTo>
                        <a:pt x="313" y="441"/>
                      </a:lnTo>
                      <a:close/>
                      <a:moveTo>
                        <a:pt x="28" y="38"/>
                      </a:moveTo>
                      <a:lnTo>
                        <a:pt x="0" y="5"/>
                      </a:lnTo>
                      <a:lnTo>
                        <a:pt x="14" y="5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109" y="79"/>
                      </a:lnTo>
                      <a:lnTo>
                        <a:pt x="85" y="60"/>
                      </a:lnTo>
                      <a:lnTo>
                        <a:pt x="63" y="44"/>
                      </a:lnTo>
                      <a:lnTo>
                        <a:pt x="44" y="33"/>
                      </a:lnTo>
                      <a:lnTo>
                        <a:pt x="30" y="30"/>
                      </a:lnTo>
                      <a:lnTo>
                        <a:pt x="28" y="33"/>
                      </a:lnTo>
                      <a:lnTo>
                        <a:pt x="28" y="35"/>
                      </a:lnTo>
                      <a:lnTo>
                        <a:pt x="28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417">
                  <a:extLst>
                    <a:ext uri="{FF2B5EF4-FFF2-40B4-BE49-F238E27FC236}">
                      <a16:creationId xmlns:a16="http://schemas.microsoft.com/office/drawing/2014/main" id="{288E805C-52C0-4074-8CE9-FDB2CD1613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95" y="1321"/>
                  <a:ext cx="93" cy="113"/>
                </a:xfrm>
                <a:custGeom>
                  <a:avLst/>
                  <a:gdLst>
                    <a:gd name="T0" fmla="*/ 20 w 369"/>
                    <a:gd name="T1" fmla="*/ 28 h 451"/>
                    <a:gd name="T2" fmla="*/ 13 w 369"/>
                    <a:gd name="T3" fmla="*/ 19 h 451"/>
                    <a:gd name="T4" fmla="*/ 14 w 369"/>
                    <a:gd name="T5" fmla="*/ 20 h 451"/>
                    <a:gd name="T6" fmla="*/ 15 w 369"/>
                    <a:gd name="T7" fmla="*/ 20 h 451"/>
                    <a:gd name="T8" fmla="*/ 16 w 369"/>
                    <a:gd name="T9" fmla="*/ 21 h 451"/>
                    <a:gd name="T10" fmla="*/ 17 w 369"/>
                    <a:gd name="T11" fmla="*/ 21 h 451"/>
                    <a:gd name="T12" fmla="*/ 18 w 369"/>
                    <a:gd name="T13" fmla="*/ 22 h 451"/>
                    <a:gd name="T14" fmla="*/ 18 w 369"/>
                    <a:gd name="T15" fmla="*/ 22 h 451"/>
                    <a:gd name="T16" fmla="*/ 19 w 369"/>
                    <a:gd name="T17" fmla="*/ 23 h 451"/>
                    <a:gd name="T18" fmla="*/ 20 w 369"/>
                    <a:gd name="T19" fmla="*/ 23 h 451"/>
                    <a:gd name="T20" fmla="*/ 23 w 369"/>
                    <a:gd name="T21" fmla="*/ 28 h 451"/>
                    <a:gd name="T22" fmla="*/ 23 w 369"/>
                    <a:gd name="T23" fmla="*/ 28 h 451"/>
                    <a:gd name="T24" fmla="*/ 22 w 369"/>
                    <a:gd name="T25" fmla="*/ 28 h 451"/>
                    <a:gd name="T26" fmla="*/ 21 w 369"/>
                    <a:gd name="T27" fmla="*/ 28 h 451"/>
                    <a:gd name="T28" fmla="*/ 20 w 369"/>
                    <a:gd name="T29" fmla="*/ 28 h 451"/>
                    <a:gd name="T30" fmla="*/ 2 w 369"/>
                    <a:gd name="T31" fmla="*/ 3 h 451"/>
                    <a:gd name="T32" fmla="*/ 0 w 369"/>
                    <a:gd name="T33" fmla="*/ 0 h 451"/>
                    <a:gd name="T34" fmla="*/ 1 w 369"/>
                    <a:gd name="T35" fmla="*/ 0 h 451"/>
                    <a:gd name="T36" fmla="*/ 2 w 369"/>
                    <a:gd name="T37" fmla="*/ 0 h 451"/>
                    <a:gd name="T38" fmla="*/ 3 w 369"/>
                    <a:gd name="T39" fmla="*/ 0 h 451"/>
                    <a:gd name="T40" fmla="*/ 4 w 369"/>
                    <a:gd name="T41" fmla="*/ 0 h 451"/>
                    <a:gd name="T42" fmla="*/ 9 w 369"/>
                    <a:gd name="T43" fmla="*/ 8 h 451"/>
                    <a:gd name="T44" fmla="*/ 8 w 369"/>
                    <a:gd name="T45" fmla="*/ 7 h 451"/>
                    <a:gd name="T46" fmla="*/ 7 w 369"/>
                    <a:gd name="T47" fmla="*/ 7 h 451"/>
                    <a:gd name="T48" fmla="*/ 6 w 369"/>
                    <a:gd name="T49" fmla="*/ 6 h 451"/>
                    <a:gd name="T50" fmla="*/ 5 w 369"/>
                    <a:gd name="T51" fmla="*/ 5 h 451"/>
                    <a:gd name="T52" fmla="*/ 4 w 369"/>
                    <a:gd name="T53" fmla="*/ 4 h 451"/>
                    <a:gd name="T54" fmla="*/ 3 w 369"/>
                    <a:gd name="T55" fmla="*/ 4 h 451"/>
                    <a:gd name="T56" fmla="*/ 2 w 369"/>
                    <a:gd name="T57" fmla="*/ 3 h 451"/>
                    <a:gd name="T58" fmla="*/ 2 w 369"/>
                    <a:gd name="T59" fmla="*/ 3 h 45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69" h="451">
                      <a:moveTo>
                        <a:pt x="315" y="448"/>
                      </a:moveTo>
                      <a:lnTo>
                        <a:pt x="212" y="302"/>
                      </a:lnTo>
                      <a:lnTo>
                        <a:pt x="225" y="312"/>
                      </a:lnTo>
                      <a:lnTo>
                        <a:pt x="239" y="323"/>
                      </a:lnTo>
                      <a:lnTo>
                        <a:pt x="252" y="332"/>
                      </a:lnTo>
                      <a:lnTo>
                        <a:pt x="266" y="340"/>
                      </a:lnTo>
                      <a:lnTo>
                        <a:pt x="277" y="348"/>
                      </a:lnTo>
                      <a:lnTo>
                        <a:pt x="290" y="353"/>
                      </a:lnTo>
                      <a:lnTo>
                        <a:pt x="298" y="358"/>
                      </a:lnTo>
                      <a:lnTo>
                        <a:pt x="309" y="362"/>
                      </a:lnTo>
                      <a:lnTo>
                        <a:pt x="369" y="448"/>
                      </a:lnTo>
                      <a:lnTo>
                        <a:pt x="358" y="451"/>
                      </a:lnTo>
                      <a:lnTo>
                        <a:pt x="348" y="451"/>
                      </a:lnTo>
                      <a:lnTo>
                        <a:pt x="332" y="451"/>
                      </a:lnTo>
                      <a:lnTo>
                        <a:pt x="315" y="448"/>
                      </a:lnTo>
                      <a:close/>
                      <a:moveTo>
                        <a:pt x="27" y="3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3"/>
                      </a:lnTo>
                      <a:lnTo>
                        <a:pt x="54" y="5"/>
                      </a:lnTo>
                      <a:lnTo>
                        <a:pt x="147" y="130"/>
                      </a:lnTo>
                      <a:lnTo>
                        <a:pt x="131" y="117"/>
                      </a:lnTo>
                      <a:lnTo>
                        <a:pt x="111" y="104"/>
                      </a:lnTo>
                      <a:lnTo>
                        <a:pt x="95" y="90"/>
                      </a:lnTo>
                      <a:lnTo>
                        <a:pt x="78" y="76"/>
                      </a:lnTo>
                      <a:lnTo>
                        <a:pt x="65" y="65"/>
                      </a:lnTo>
                      <a:lnTo>
                        <a:pt x="51" y="54"/>
                      </a:lnTo>
                      <a:lnTo>
                        <a:pt x="37" y="46"/>
                      </a:lnTo>
                      <a:lnTo>
                        <a:pt x="27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418">
                  <a:extLst>
                    <a:ext uri="{FF2B5EF4-FFF2-40B4-BE49-F238E27FC236}">
                      <a16:creationId xmlns:a16="http://schemas.microsoft.com/office/drawing/2014/main" id="{1585B393-71BA-40E8-A171-036527F7C9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2" y="1321"/>
                  <a:ext cx="90" cy="114"/>
                </a:xfrm>
                <a:custGeom>
                  <a:avLst/>
                  <a:gdLst>
                    <a:gd name="T0" fmla="*/ 20 w 361"/>
                    <a:gd name="T1" fmla="*/ 29 h 454"/>
                    <a:gd name="T2" fmla="*/ 15 w 361"/>
                    <a:gd name="T3" fmla="*/ 22 h 454"/>
                    <a:gd name="T4" fmla="*/ 16 w 361"/>
                    <a:gd name="T5" fmla="*/ 22 h 454"/>
                    <a:gd name="T6" fmla="*/ 17 w 361"/>
                    <a:gd name="T7" fmla="*/ 23 h 454"/>
                    <a:gd name="T8" fmla="*/ 18 w 361"/>
                    <a:gd name="T9" fmla="*/ 23 h 454"/>
                    <a:gd name="T10" fmla="*/ 19 w 361"/>
                    <a:gd name="T11" fmla="*/ 22 h 454"/>
                    <a:gd name="T12" fmla="*/ 22 w 361"/>
                    <a:gd name="T13" fmla="*/ 28 h 454"/>
                    <a:gd name="T14" fmla="*/ 22 w 361"/>
                    <a:gd name="T15" fmla="*/ 28 h 454"/>
                    <a:gd name="T16" fmla="*/ 21 w 361"/>
                    <a:gd name="T17" fmla="*/ 28 h 454"/>
                    <a:gd name="T18" fmla="*/ 21 w 361"/>
                    <a:gd name="T19" fmla="*/ 29 h 454"/>
                    <a:gd name="T20" fmla="*/ 20 w 361"/>
                    <a:gd name="T21" fmla="*/ 29 h 454"/>
                    <a:gd name="T22" fmla="*/ 3 w 361"/>
                    <a:gd name="T23" fmla="*/ 5 h 454"/>
                    <a:gd name="T24" fmla="*/ 0 w 361"/>
                    <a:gd name="T25" fmla="*/ 0 h 454"/>
                    <a:gd name="T26" fmla="*/ 1 w 361"/>
                    <a:gd name="T27" fmla="*/ 0 h 454"/>
                    <a:gd name="T28" fmla="*/ 2 w 361"/>
                    <a:gd name="T29" fmla="*/ 0 h 454"/>
                    <a:gd name="T30" fmla="*/ 3 w 361"/>
                    <a:gd name="T31" fmla="*/ 0 h 454"/>
                    <a:gd name="T32" fmla="*/ 4 w 361"/>
                    <a:gd name="T33" fmla="*/ 1 h 454"/>
                    <a:gd name="T34" fmla="*/ 11 w 361"/>
                    <a:gd name="T35" fmla="*/ 11 h 454"/>
                    <a:gd name="T36" fmla="*/ 10 w 361"/>
                    <a:gd name="T37" fmla="*/ 11 h 454"/>
                    <a:gd name="T38" fmla="*/ 9 w 361"/>
                    <a:gd name="T39" fmla="*/ 10 h 454"/>
                    <a:gd name="T40" fmla="*/ 8 w 361"/>
                    <a:gd name="T41" fmla="*/ 9 h 454"/>
                    <a:gd name="T42" fmla="*/ 7 w 361"/>
                    <a:gd name="T43" fmla="*/ 8 h 454"/>
                    <a:gd name="T44" fmla="*/ 6 w 361"/>
                    <a:gd name="T45" fmla="*/ 7 h 454"/>
                    <a:gd name="T46" fmla="*/ 5 w 361"/>
                    <a:gd name="T47" fmla="*/ 7 h 454"/>
                    <a:gd name="T48" fmla="*/ 4 w 361"/>
                    <a:gd name="T49" fmla="*/ 6 h 454"/>
                    <a:gd name="T50" fmla="*/ 3 w 361"/>
                    <a:gd name="T51" fmla="*/ 5 h 45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61" h="454">
                      <a:moveTo>
                        <a:pt x="321" y="454"/>
                      </a:moveTo>
                      <a:lnTo>
                        <a:pt x="239" y="346"/>
                      </a:lnTo>
                      <a:lnTo>
                        <a:pt x="263" y="356"/>
                      </a:lnTo>
                      <a:lnTo>
                        <a:pt x="282" y="362"/>
                      </a:lnTo>
                      <a:lnTo>
                        <a:pt x="296" y="362"/>
                      </a:lnTo>
                      <a:lnTo>
                        <a:pt x="305" y="356"/>
                      </a:lnTo>
                      <a:lnTo>
                        <a:pt x="361" y="441"/>
                      </a:lnTo>
                      <a:lnTo>
                        <a:pt x="353" y="446"/>
                      </a:lnTo>
                      <a:lnTo>
                        <a:pt x="342" y="451"/>
                      </a:lnTo>
                      <a:lnTo>
                        <a:pt x="331" y="454"/>
                      </a:lnTo>
                      <a:lnTo>
                        <a:pt x="321" y="454"/>
                      </a:lnTo>
                      <a:close/>
                      <a:moveTo>
                        <a:pt x="54" y="79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3" y="3"/>
                      </a:lnTo>
                      <a:lnTo>
                        <a:pt x="46" y="5"/>
                      </a:lnTo>
                      <a:lnTo>
                        <a:pt x="62" y="8"/>
                      </a:lnTo>
                      <a:lnTo>
                        <a:pt x="182" y="180"/>
                      </a:lnTo>
                      <a:lnTo>
                        <a:pt x="166" y="169"/>
                      </a:lnTo>
                      <a:lnTo>
                        <a:pt x="150" y="157"/>
                      </a:lnTo>
                      <a:lnTo>
                        <a:pt x="133" y="144"/>
                      </a:lnTo>
                      <a:lnTo>
                        <a:pt x="116" y="130"/>
                      </a:lnTo>
                      <a:lnTo>
                        <a:pt x="100" y="117"/>
                      </a:lnTo>
                      <a:lnTo>
                        <a:pt x="84" y="104"/>
                      </a:lnTo>
                      <a:lnTo>
                        <a:pt x="68" y="90"/>
                      </a:lnTo>
                      <a:lnTo>
                        <a:pt x="54" y="79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419">
                  <a:extLst>
                    <a:ext uri="{FF2B5EF4-FFF2-40B4-BE49-F238E27FC236}">
                      <a16:creationId xmlns:a16="http://schemas.microsoft.com/office/drawing/2014/main" id="{9066B513-886F-44DD-882C-76B545066D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9" y="1323"/>
                  <a:ext cx="87" cy="110"/>
                </a:xfrm>
                <a:custGeom>
                  <a:avLst/>
                  <a:gdLst>
                    <a:gd name="T0" fmla="*/ 19 w 350"/>
                    <a:gd name="T1" fmla="*/ 27 h 443"/>
                    <a:gd name="T2" fmla="*/ 16 w 350"/>
                    <a:gd name="T3" fmla="*/ 22 h 443"/>
                    <a:gd name="T4" fmla="*/ 16 w 350"/>
                    <a:gd name="T5" fmla="*/ 22 h 443"/>
                    <a:gd name="T6" fmla="*/ 17 w 350"/>
                    <a:gd name="T7" fmla="*/ 22 h 443"/>
                    <a:gd name="T8" fmla="*/ 17 w 350"/>
                    <a:gd name="T9" fmla="*/ 22 h 443"/>
                    <a:gd name="T10" fmla="*/ 17 w 350"/>
                    <a:gd name="T11" fmla="*/ 22 h 443"/>
                    <a:gd name="T12" fmla="*/ 18 w 350"/>
                    <a:gd name="T13" fmla="*/ 21 h 443"/>
                    <a:gd name="T14" fmla="*/ 18 w 350"/>
                    <a:gd name="T15" fmla="*/ 21 h 443"/>
                    <a:gd name="T16" fmla="*/ 18 w 350"/>
                    <a:gd name="T17" fmla="*/ 20 h 443"/>
                    <a:gd name="T18" fmla="*/ 18 w 350"/>
                    <a:gd name="T19" fmla="*/ 20 h 443"/>
                    <a:gd name="T20" fmla="*/ 22 w 350"/>
                    <a:gd name="T21" fmla="*/ 26 h 443"/>
                    <a:gd name="T22" fmla="*/ 21 w 350"/>
                    <a:gd name="T23" fmla="*/ 26 h 443"/>
                    <a:gd name="T24" fmla="*/ 21 w 350"/>
                    <a:gd name="T25" fmla="*/ 27 h 443"/>
                    <a:gd name="T26" fmla="*/ 20 w 350"/>
                    <a:gd name="T27" fmla="*/ 27 h 443"/>
                    <a:gd name="T28" fmla="*/ 19 w 350"/>
                    <a:gd name="T29" fmla="*/ 27 h 443"/>
                    <a:gd name="T30" fmla="*/ 6 w 350"/>
                    <a:gd name="T31" fmla="*/ 8 h 443"/>
                    <a:gd name="T32" fmla="*/ 0 w 350"/>
                    <a:gd name="T33" fmla="*/ 0 h 443"/>
                    <a:gd name="T34" fmla="*/ 1 w 350"/>
                    <a:gd name="T35" fmla="*/ 0 h 443"/>
                    <a:gd name="T36" fmla="*/ 2 w 350"/>
                    <a:gd name="T37" fmla="*/ 0 h 443"/>
                    <a:gd name="T38" fmla="*/ 2 w 350"/>
                    <a:gd name="T39" fmla="*/ 0 h 443"/>
                    <a:gd name="T40" fmla="*/ 3 w 350"/>
                    <a:gd name="T41" fmla="*/ 1 h 443"/>
                    <a:gd name="T42" fmla="*/ 3 w 350"/>
                    <a:gd name="T43" fmla="*/ 1 h 443"/>
                    <a:gd name="T44" fmla="*/ 4 w 350"/>
                    <a:gd name="T45" fmla="*/ 1 h 443"/>
                    <a:gd name="T46" fmla="*/ 4 w 350"/>
                    <a:gd name="T47" fmla="*/ 1 h 443"/>
                    <a:gd name="T48" fmla="*/ 4 w 350"/>
                    <a:gd name="T49" fmla="*/ 1 h 443"/>
                    <a:gd name="T50" fmla="*/ 13 w 350"/>
                    <a:gd name="T51" fmla="*/ 13 h 443"/>
                    <a:gd name="T52" fmla="*/ 12 w 350"/>
                    <a:gd name="T53" fmla="*/ 13 h 443"/>
                    <a:gd name="T54" fmla="*/ 11 w 350"/>
                    <a:gd name="T55" fmla="*/ 12 h 443"/>
                    <a:gd name="T56" fmla="*/ 10 w 350"/>
                    <a:gd name="T57" fmla="*/ 12 h 443"/>
                    <a:gd name="T58" fmla="*/ 10 w 350"/>
                    <a:gd name="T59" fmla="*/ 11 h 443"/>
                    <a:gd name="T60" fmla="*/ 9 w 350"/>
                    <a:gd name="T61" fmla="*/ 10 h 443"/>
                    <a:gd name="T62" fmla="*/ 8 w 350"/>
                    <a:gd name="T63" fmla="*/ 9 h 443"/>
                    <a:gd name="T64" fmla="*/ 7 w 350"/>
                    <a:gd name="T65" fmla="*/ 9 h 443"/>
                    <a:gd name="T66" fmla="*/ 6 w 350"/>
                    <a:gd name="T67" fmla="*/ 8 h 44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50" h="443">
                      <a:moveTo>
                        <a:pt x="315" y="443"/>
                      </a:moveTo>
                      <a:lnTo>
                        <a:pt x="255" y="357"/>
                      </a:lnTo>
                      <a:lnTo>
                        <a:pt x="264" y="357"/>
                      </a:lnTo>
                      <a:lnTo>
                        <a:pt x="271" y="357"/>
                      </a:lnTo>
                      <a:lnTo>
                        <a:pt x="278" y="353"/>
                      </a:lnTo>
                      <a:lnTo>
                        <a:pt x="283" y="351"/>
                      </a:lnTo>
                      <a:lnTo>
                        <a:pt x="285" y="346"/>
                      </a:lnTo>
                      <a:lnTo>
                        <a:pt x="285" y="337"/>
                      </a:lnTo>
                      <a:lnTo>
                        <a:pt x="285" y="332"/>
                      </a:lnTo>
                      <a:lnTo>
                        <a:pt x="288" y="327"/>
                      </a:lnTo>
                      <a:lnTo>
                        <a:pt x="350" y="419"/>
                      </a:lnTo>
                      <a:lnTo>
                        <a:pt x="345" y="427"/>
                      </a:lnTo>
                      <a:lnTo>
                        <a:pt x="336" y="436"/>
                      </a:lnTo>
                      <a:lnTo>
                        <a:pt x="326" y="441"/>
                      </a:lnTo>
                      <a:lnTo>
                        <a:pt x="315" y="443"/>
                      </a:lnTo>
                      <a:close/>
                      <a:moveTo>
                        <a:pt x="93" y="125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7" y="3"/>
                      </a:lnTo>
                      <a:lnTo>
                        <a:pt x="41" y="6"/>
                      </a:lnTo>
                      <a:lnTo>
                        <a:pt x="54" y="11"/>
                      </a:lnTo>
                      <a:lnTo>
                        <a:pt x="57" y="14"/>
                      </a:lnTo>
                      <a:lnTo>
                        <a:pt x="63" y="16"/>
                      </a:lnTo>
                      <a:lnTo>
                        <a:pt x="68" y="20"/>
                      </a:lnTo>
                      <a:lnTo>
                        <a:pt x="73" y="25"/>
                      </a:lnTo>
                      <a:lnTo>
                        <a:pt x="212" y="217"/>
                      </a:lnTo>
                      <a:lnTo>
                        <a:pt x="198" y="210"/>
                      </a:lnTo>
                      <a:lnTo>
                        <a:pt x="182" y="199"/>
                      </a:lnTo>
                      <a:lnTo>
                        <a:pt x="169" y="188"/>
                      </a:lnTo>
                      <a:lnTo>
                        <a:pt x="155" y="175"/>
                      </a:lnTo>
                      <a:lnTo>
                        <a:pt x="139" y="164"/>
                      </a:lnTo>
                      <a:lnTo>
                        <a:pt x="125" y="150"/>
                      </a:lnTo>
                      <a:lnTo>
                        <a:pt x="109" y="139"/>
                      </a:lnTo>
                      <a:lnTo>
                        <a:pt x="93" y="125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420">
                  <a:extLst>
                    <a:ext uri="{FF2B5EF4-FFF2-40B4-BE49-F238E27FC236}">
                      <a16:creationId xmlns:a16="http://schemas.microsoft.com/office/drawing/2014/main" id="{4EECC7B3-5FE9-4522-AB11-F491E9AA45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7" y="1323"/>
                  <a:ext cx="83" cy="108"/>
                </a:xfrm>
                <a:custGeom>
                  <a:avLst/>
                  <a:gdLst>
                    <a:gd name="T0" fmla="*/ 19 w 331"/>
                    <a:gd name="T1" fmla="*/ 27 h 433"/>
                    <a:gd name="T2" fmla="*/ 15 w 331"/>
                    <a:gd name="T3" fmla="*/ 22 h 433"/>
                    <a:gd name="T4" fmla="*/ 15 w 331"/>
                    <a:gd name="T5" fmla="*/ 22 h 433"/>
                    <a:gd name="T6" fmla="*/ 16 w 331"/>
                    <a:gd name="T7" fmla="*/ 22 h 433"/>
                    <a:gd name="T8" fmla="*/ 16 w 331"/>
                    <a:gd name="T9" fmla="*/ 21 h 433"/>
                    <a:gd name="T10" fmla="*/ 16 w 331"/>
                    <a:gd name="T11" fmla="*/ 20 h 433"/>
                    <a:gd name="T12" fmla="*/ 16 w 331"/>
                    <a:gd name="T13" fmla="*/ 19 h 433"/>
                    <a:gd name="T14" fmla="*/ 16 w 331"/>
                    <a:gd name="T15" fmla="*/ 19 h 433"/>
                    <a:gd name="T16" fmla="*/ 21 w 331"/>
                    <a:gd name="T17" fmla="*/ 24 h 433"/>
                    <a:gd name="T18" fmla="*/ 21 w 331"/>
                    <a:gd name="T19" fmla="*/ 25 h 433"/>
                    <a:gd name="T20" fmla="*/ 20 w 331"/>
                    <a:gd name="T21" fmla="*/ 25 h 433"/>
                    <a:gd name="T22" fmla="*/ 20 w 331"/>
                    <a:gd name="T23" fmla="*/ 25 h 433"/>
                    <a:gd name="T24" fmla="*/ 20 w 331"/>
                    <a:gd name="T25" fmla="*/ 26 h 433"/>
                    <a:gd name="T26" fmla="*/ 20 w 331"/>
                    <a:gd name="T27" fmla="*/ 26 h 433"/>
                    <a:gd name="T28" fmla="*/ 19 w 331"/>
                    <a:gd name="T29" fmla="*/ 27 h 433"/>
                    <a:gd name="T30" fmla="*/ 19 w 331"/>
                    <a:gd name="T31" fmla="*/ 27 h 433"/>
                    <a:gd name="T32" fmla="*/ 19 w 331"/>
                    <a:gd name="T33" fmla="*/ 27 h 433"/>
                    <a:gd name="T34" fmla="*/ 8 w 331"/>
                    <a:gd name="T35" fmla="*/ 11 h 433"/>
                    <a:gd name="T36" fmla="*/ 0 w 331"/>
                    <a:gd name="T37" fmla="*/ 0 h 433"/>
                    <a:gd name="T38" fmla="*/ 0 w 331"/>
                    <a:gd name="T39" fmla="*/ 0 h 433"/>
                    <a:gd name="T40" fmla="*/ 1 w 331"/>
                    <a:gd name="T41" fmla="*/ 0 h 433"/>
                    <a:gd name="T42" fmla="*/ 1 w 331"/>
                    <a:gd name="T43" fmla="*/ 0 h 433"/>
                    <a:gd name="T44" fmla="*/ 1 w 331"/>
                    <a:gd name="T45" fmla="*/ 0 h 433"/>
                    <a:gd name="T46" fmla="*/ 2 w 331"/>
                    <a:gd name="T47" fmla="*/ 1 h 433"/>
                    <a:gd name="T48" fmla="*/ 3 w 331"/>
                    <a:gd name="T49" fmla="*/ 2 h 433"/>
                    <a:gd name="T50" fmla="*/ 4 w 331"/>
                    <a:gd name="T51" fmla="*/ 2 h 433"/>
                    <a:gd name="T52" fmla="*/ 5 w 331"/>
                    <a:gd name="T53" fmla="*/ 3 h 433"/>
                    <a:gd name="T54" fmla="*/ 14 w 331"/>
                    <a:gd name="T55" fmla="*/ 14 h 433"/>
                    <a:gd name="T56" fmla="*/ 13 w 331"/>
                    <a:gd name="T57" fmla="*/ 14 h 433"/>
                    <a:gd name="T58" fmla="*/ 13 w 331"/>
                    <a:gd name="T59" fmla="*/ 14 h 433"/>
                    <a:gd name="T60" fmla="*/ 12 w 331"/>
                    <a:gd name="T61" fmla="*/ 13 h 433"/>
                    <a:gd name="T62" fmla="*/ 11 w 331"/>
                    <a:gd name="T63" fmla="*/ 13 h 433"/>
                    <a:gd name="T64" fmla="*/ 10 w 331"/>
                    <a:gd name="T65" fmla="*/ 12 h 433"/>
                    <a:gd name="T66" fmla="*/ 9 w 331"/>
                    <a:gd name="T67" fmla="*/ 12 h 433"/>
                    <a:gd name="T68" fmla="*/ 9 w 331"/>
                    <a:gd name="T69" fmla="*/ 11 h 433"/>
                    <a:gd name="T70" fmla="*/ 8 w 331"/>
                    <a:gd name="T71" fmla="*/ 11 h 4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31" h="433">
                      <a:moveTo>
                        <a:pt x="299" y="433"/>
                      </a:moveTo>
                      <a:lnTo>
                        <a:pt x="243" y="348"/>
                      </a:lnTo>
                      <a:lnTo>
                        <a:pt x="245" y="348"/>
                      </a:lnTo>
                      <a:lnTo>
                        <a:pt x="248" y="348"/>
                      </a:lnTo>
                      <a:lnTo>
                        <a:pt x="250" y="334"/>
                      </a:lnTo>
                      <a:lnTo>
                        <a:pt x="255" y="324"/>
                      </a:lnTo>
                      <a:lnTo>
                        <a:pt x="259" y="310"/>
                      </a:lnTo>
                      <a:lnTo>
                        <a:pt x="261" y="299"/>
                      </a:lnTo>
                      <a:lnTo>
                        <a:pt x="331" y="394"/>
                      </a:lnTo>
                      <a:lnTo>
                        <a:pt x="326" y="400"/>
                      </a:lnTo>
                      <a:lnTo>
                        <a:pt x="324" y="405"/>
                      </a:lnTo>
                      <a:lnTo>
                        <a:pt x="321" y="410"/>
                      </a:lnTo>
                      <a:lnTo>
                        <a:pt x="315" y="416"/>
                      </a:lnTo>
                      <a:lnTo>
                        <a:pt x="313" y="421"/>
                      </a:lnTo>
                      <a:lnTo>
                        <a:pt x="308" y="427"/>
                      </a:lnTo>
                      <a:lnTo>
                        <a:pt x="305" y="430"/>
                      </a:lnTo>
                      <a:lnTo>
                        <a:pt x="299" y="433"/>
                      </a:lnTo>
                      <a:close/>
                      <a:moveTo>
                        <a:pt x="120" y="172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8" y="6"/>
                      </a:lnTo>
                      <a:lnTo>
                        <a:pt x="14" y="8"/>
                      </a:lnTo>
                      <a:lnTo>
                        <a:pt x="19" y="8"/>
                      </a:lnTo>
                      <a:lnTo>
                        <a:pt x="36" y="20"/>
                      </a:lnTo>
                      <a:lnTo>
                        <a:pt x="52" y="27"/>
                      </a:lnTo>
                      <a:lnTo>
                        <a:pt x="68" y="38"/>
                      </a:lnTo>
                      <a:lnTo>
                        <a:pt x="84" y="52"/>
                      </a:lnTo>
                      <a:lnTo>
                        <a:pt x="215" y="232"/>
                      </a:lnTo>
                      <a:lnTo>
                        <a:pt x="207" y="228"/>
                      </a:lnTo>
                      <a:lnTo>
                        <a:pt x="199" y="223"/>
                      </a:lnTo>
                      <a:lnTo>
                        <a:pt x="188" y="218"/>
                      </a:lnTo>
                      <a:lnTo>
                        <a:pt x="174" y="209"/>
                      </a:lnTo>
                      <a:lnTo>
                        <a:pt x="160" y="202"/>
                      </a:lnTo>
                      <a:lnTo>
                        <a:pt x="147" y="193"/>
                      </a:lnTo>
                      <a:lnTo>
                        <a:pt x="134" y="182"/>
                      </a:lnTo>
                      <a:lnTo>
                        <a:pt x="120" y="172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421">
                  <a:extLst>
                    <a:ext uri="{FF2B5EF4-FFF2-40B4-BE49-F238E27FC236}">
                      <a16:creationId xmlns:a16="http://schemas.microsoft.com/office/drawing/2014/main" id="{4F7CDD68-BEFB-4FFC-BCA1-EA6814C04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27" y="1329"/>
                  <a:ext cx="76" cy="98"/>
                </a:xfrm>
                <a:custGeom>
                  <a:avLst/>
                  <a:gdLst>
                    <a:gd name="T0" fmla="*/ 17 w 305"/>
                    <a:gd name="T1" fmla="*/ 24 h 394"/>
                    <a:gd name="T2" fmla="*/ 13 w 305"/>
                    <a:gd name="T3" fmla="*/ 19 h 394"/>
                    <a:gd name="T4" fmla="*/ 14 w 305"/>
                    <a:gd name="T5" fmla="*/ 18 h 394"/>
                    <a:gd name="T6" fmla="*/ 14 w 305"/>
                    <a:gd name="T7" fmla="*/ 17 h 394"/>
                    <a:gd name="T8" fmla="*/ 14 w 305"/>
                    <a:gd name="T9" fmla="*/ 16 h 394"/>
                    <a:gd name="T10" fmla="*/ 14 w 305"/>
                    <a:gd name="T11" fmla="*/ 15 h 394"/>
                    <a:gd name="T12" fmla="*/ 19 w 305"/>
                    <a:gd name="T13" fmla="*/ 22 h 394"/>
                    <a:gd name="T14" fmla="*/ 19 w 305"/>
                    <a:gd name="T15" fmla="*/ 22 h 394"/>
                    <a:gd name="T16" fmla="*/ 18 w 305"/>
                    <a:gd name="T17" fmla="*/ 23 h 394"/>
                    <a:gd name="T18" fmla="*/ 18 w 305"/>
                    <a:gd name="T19" fmla="*/ 24 h 394"/>
                    <a:gd name="T20" fmla="*/ 17 w 305"/>
                    <a:gd name="T21" fmla="*/ 24 h 394"/>
                    <a:gd name="T22" fmla="*/ 9 w 305"/>
                    <a:gd name="T23" fmla="*/ 12 h 394"/>
                    <a:gd name="T24" fmla="*/ 0 w 305"/>
                    <a:gd name="T25" fmla="*/ 0 h 394"/>
                    <a:gd name="T26" fmla="*/ 1 w 305"/>
                    <a:gd name="T27" fmla="*/ 0 h 394"/>
                    <a:gd name="T28" fmla="*/ 2 w 305"/>
                    <a:gd name="T29" fmla="*/ 1 h 394"/>
                    <a:gd name="T30" fmla="*/ 3 w 305"/>
                    <a:gd name="T31" fmla="*/ 1 h 394"/>
                    <a:gd name="T32" fmla="*/ 3 w 305"/>
                    <a:gd name="T33" fmla="*/ 2 h 394"/>
                    <a:gd name="T34" fmla="*/ 4 w 305"/>
                    <a:gd name="T35" fmla="*/ 3 h 394"/>
                    <a:gd name="T36" fmla="*/ 5 w 305"/>
                    <a:gd name="T37" fmla="*/ 3 h 394"/>
                    <a:gd name="T38" fmla="*/ 6 w 305"/>
                    <a:gd name="T39" fmla="*/ 4 h 394"/>
                    <a:gd name="T40" fmla="*/ 7 w 305"/>
                    <a:gd name="T41" fmla="*/ 5 h 394"/>
                    <a:gd name="T42" fmla="*/ 11 w 305"/>
                    <a:gd name="T43" fmla="*/ 11 h 394"/>
                    <a:gd name="T44" fmla="*/ 11 w 305"/>
                    <a:gd name="T45" fmla="*/ 12 h 394"/>
                    <a:gd name="T46" fmla="*/ 11 w 305"/>
                    <a:gd name="T47" fmla="*/ 12 h 394"/>
                    <a:gd name="T48" fmla="*/ 11 w 305"/>
                    <a:gd name="T49" fmla="*/ 13 h 394"/>
                    <a:gd name="T50" fmla="*/ 11 w 305"/>
                    <a:gd name="T51" fmla="*/ 13 h 394"/>
                    <a:gd name="T52" fmla="*/ 11 w 305"/>
                    <a:gd name="T53" fmla="*/ 13 h 394"/>
                    <a:gd name="T54" fmla="*/ 10 w 305"/>
                    <a:gd name="T55" fmla="*/ 13 h 394"/>
                    <a:gd name="T56" fmla="*/ 9 w 305"/>
                    <a:gd name="T57" fmla="*/ 12 h 394"/>
                    <a:gd name="T58" fmla="*/ 9 w 305"/>
                    <a:gd name="T59" fmla="*/ 12 h 39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05" h="394">
                      <a:moveTo>
                        <a:pt x="277" y="394"/>
                      </a:moveTo>
                      <a:lnTo>
                        <a:pt x="215" y="302"/>
                      </a:lnTo>
                      <a:lnTo>
                        <a:pt x="221" y="288"/>
                      </a:lnTo>
                      <a:lnTo>
                        <a:pt x="223" y="275"/>
                      </a:lnTo>
                      <a:lnTo>
                        <a:pt x="228" y="261"/>
                      </a:lnTo>
                      <a:lnTo>
                        <a:pt x="231" y="247"/>
                      </a:lnTo>
                      <a:lnTo>
                        <a:pt x="305" y="348"/>
                      </a:lnTo>
                      <a:lnTo>
                        <a:pt x="299" y="358"/>
                      </a:lnTo>
                      <a:lnTo>
                        <a:pt x="291" y="370"/>
                      </a:lnTo>
                      <a:lnTo>
                        <a:pt x="286" y="383"/>
                      </a:lnTo>
                      <a:lnTo>
                        <a:pt x="277" y="394"/>
                      </a:lnTo>
                      <a:close/>
                      <a:moveTo>
                        <a:pt x="139" y="192"/>
                      </a:moveTo>
                      <a:lnTo>
                        <a:pt x="0" y="0"/>
                      </a:lnTo>
                      <a:lnTo>
                        <a:pt x="14" y="5"/>
                      </a:lnTo>
                      <a:lnTo>
                        <a:pt x="27" y="14"/>
                      </a:lnTo>
                      <a:lnTo>
                        <a:pt x="44" y="24"/>
                      </a:lnTo>
                      <a:lnTo>
                        <a:pt x="57" y="33"/>
                      </a:lnTo>
                      <a:lnTo>
                        <a:pt x="71" y="44"/>
                      </a:lnTo>
                      <a:lnTo>
                        <a:pt x="85" y="54"/>
                      </a:lnTo>
                      <a:lnTo>
                        <a:pt x="98" y="68"/>
                      </a:lnTo>
                      <a:lnTo>
                        <a:pt x="112" y="79"/>
                      </a:lnTo>
                      <a:lnTo>
                        <a:pt x="182" y="180"/>
                      </a:lnTo>
                      <a:lnTo>
                        <a:pt x="182" y="187"/>
                      </a:lnTo>
                      <a:lnTo>
                        <a:pt x="182" y="196"/>
                      </a:lnTo>
                      <a:lnTo>
                        <a:pt x="182" y="204"/>
                      </a:lnTo>
                      <a:lnTo>
                        <a:pt x="182" y="215"/>
                      </a:lnTo>
                      <a:lnTo>
                        <a:pt x="171" y="210"/>
                      </a:lnTo>
                      <a:lnTo>
                        <a:pt x="161" y="204"/>
                      </a:lnTo>
                      <a:lnTo>
                        <a:pt x="150" y="199"/>
                      </a:lnTo>
                      <a:lnTo>
                        <a:pt x="139" y="192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422">
                  <a:extLst>
                    <a:ext uri="{FF2B5EF4-FFF2-40B4-BE49-F238E27FC236}">
                      <a16:creationId xmlns:a16="http://schemas.microsoft.com/office/drawing/2014/main" id="{9CDA13BF-C9AA-4835-A479-ACD2E26658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39" y="1336"/>
                  <a:ext cx="66" cy="86"/>
                </a:xfrm>
                <a:custGeom>
                  <a:avLst/>
                  <a:gdLst>
                    <a:gd name="T0" fmla="*/ 15 w 265"/>
                    <a:gd name="T1" fmla="*/ 22 h 342"/>
                    <a:gd name="T2" fmla="*/ 11 w 265"/>
                    <a:gd name="T3" fmla="*/ 16 h 342"/>
                    <a:gd name="T4" fmla="*/ 11 w 265"/>
                    <a:gd name="T5" fmla="*/ 15 h 342"/>
                    <a:gd name="T6" fmla="*/ 11 w 265"/>
                    <a:gd name="T7" fmla="*/ 14 h 342"/>
                    <a:gd name="T8" fmla="*/ 11 w 265"/>
                    <a:gd name="T9" fmla="*/ 13 h 342"/>
                    <a:gd name="T10" fmla="*/ 11 w 265"/>
                    <a:gd name="T11" fmla="*/ 12 h 342"/>
                    <a:gd name="T12" fmla="*/ 16 w 265"/>
                    <a:gd name="T13" fmla="*/ 19 h 342"/>
                    <a:gd name="T14" fmla="*/ 16 w 265"/>
                    <a:gd name="T15" fmla="*/ 19 h 342"/>
                    <a:gd name="T16" fmla="*/ 16 w 265"/>
                    <a:gd name="T17" fmla="*/ 20 h 342"/>
                    <a:gd name="T18" fmla="*/ 16 w 265"/>
                    <a:gd name="T19" fmla="*/ 21 h 342"/>
                    <a:gd name="T20" fmla="*/ 15 w 265"/>
                    <a:gd name="T21" fmla="*/ 22 h 342"/>
                    <a:gd name="T22" fmla="*/ 8 w 265"/>
                    <a:gd name="T23" fmla="*/ 11 h 342"/>
                    <a:gd name="T24" fmla="*/ 0 w 265"/>
                    <a:gd name="T25" fmla="*/ 0 h 342"/>
                    <a:gd name="T26" fmla="*/ 1 w 265"/>
                    <a:gd name="T27" fmla="*/ 1 h 342"/>
                    <a:gd name="T28" fmla="*/ 2 w 265"/>
                    <a:gd name="T29" fmla="*/ 2 h 342"/>
                    <a:gd name="T30" fmla="*/ 3 w 265"/>
                    <a:gd name="T31" fmla="*/ 3 h 342"/>
                    <a:gd name="T32" fmla="*/ 4 w 265"/>
                    <a:gd name="T33" fmla="*/ 4 h 342"/>
                    <a:gd name="T34" fmla="*/ 5 w 265"/>
                    <a:gd name="T35" fmla="*/ 5 h 342"/>
                    <a:gd name="T36" fmla="*/ 6 w 265"/>
                    <a:gd name="T37" fmla="*/ 6 h 342"/>
                    <a:gd name="T38" fmla="*/ 7 w 265"/>
                    <a:gd name="T39" fmla="*/ 7 h 342"/>
                    <a:gd name="T40" fmla="*/ 8 w 265"/>
                    <a:gd name="T41" fmla="*/ 8 h 342"/>
                    <a:gd name="T42" fmla="*/ 8 w 265"/>
                    <a:gd name="T43" fmla="*/ 9 h 342"/>
                    <a:gd name="T44" fmla="*/ 8 w 265"/>
                    <a:gd name="T45" fmla="*/ 10 h 342"/>
                    <a:gd name="T46" fmla="*/ 8 w 265"/>
                    <a:gd name="T47" fmla="*/ 11 h 342"/>
                    <a:gd name="T48" fmla="*/ 8 w 265"/>
                    <a:gd name="T49" fmla="*/ 12 h 342"/>
                    <a:gd name="T50" fmla="*/ 8 w 265"/>
                    <a:gd name="T51" fmla="*/ 12 h 342"/>
                    <a:gd name="T52" fmla="*/ 8 w 265"/>
                    <a:gd name="T53" fmla="*/ 11 h 342"/>
                    <a:gd name="T54" fmla="*/ 8 w 265"/>
                    <a:gd name="T55" fmla="*/ 11 h 3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65" h="342">
                      <a:moveTo>
                        <a:pt x="247" y="342"/>
                      </a:moveTo>
                      <a:lnTo>
                        <a:pt x="177" y="247"/>
                      </a:lnTo>
                      <a:lnTo>
                        <a:pt x="180" y="231"/>
                      </a:lnTo>
                      <a:lnTo>
                        <a:pt x="182" y="215"/>
                      </a:lnTo>
                      <a:lnTo>
                        <a:pt x="185" y="198"/>
                      </a:lnTo>
                      <a:lnTo>
                        <a:pt x="185" y="185"/>
                      </a:lnTo>
                      <a:lnTo>
                        <a:pt x="265" y="293"/>
                      </a:lnTo>
                      <a:lnTo>
                        <a:pt x="261" y="304"/>
                      </a:lnTo>
                      <a:lnTo>
                        <a:pt x="256" y="318"/>
                      </a:lnTo>
                      <a:lnTo>
                        <a:pt x="253" y="328"/>
                      </a:lnTo>
                      <a:lnTo>
                        <a:pt x="247" y="342"/>
                      </a:lnTo>
                      <a:close/>
                      <a:moveTo>
                        <a:pt x="131" y="180"/>
                      </a:moveTo>
                      <a:lnTo>
                        <a:pt x="0" y="0"/>
                      </a:lnTo>
                      <a:lnTo>
                        <a:pt x="20" y="14"/>
                      </a:lnTo>
                      <a:lnTo>
                        <a:pt x="39" y="27"/>
                      </a:lnTo>
                      <a:lnTo>
                        <a:pt x="58" y="40"/>
                      </a:lnTo>
                      <a:lnTo>
                        <a:pt x="74" y="57"/>
                      </a:lnTo>
                      <a:lnTo>
                        <a:pt x="90" y="74"/>
                      </a:lnTo>
                      <a:lnTo>
                        <a:pt x="106" y="87"/>
                      </a:lnTo>
                      <a:lnTo>
                        <a:pt x="120" y="104"/>
                      </a:lnTo>
                      <a:lnTo>
                        <a:pt x="136" y="120"/>
                      </a:lnTo>
                      <a:lnTo>
                        <a:pt x="136" y="136"/>
                      </a:lnTo>
                      <a:lnTo>
                        <a:pt x="136" y="152"/>
                      </a:lnTo>
                      <a:lnTo>
                        <a:pt x="136" y="169"/>
                      </a:lnTo>
                      <a:lnTo>
                        <a:pt x="136" y="185"/>
                      </a:lnTo>
                      <a:lnTo>
                        <a:pt x="136" y="182"/>
                      </a:lnTo>
                      <a:lnTo>
                        <a:pt x="134" y="180"/>
                      </a:lnTo>
                      <a:lnTo>
                        <a:pt x="131" y="180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423">
                  <a:extLst>
                    <a:ext uri="{FF2B5EF4-FFF2-40B4-BE49-F238E27FC236}">
                      <a16:creationId xmlns:a16="http://schemas.microsoft.com/office/drawing/2014/main" id="{B21E6BF1-C3A1-4914-B113-0C725F1A29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55" y="1349"/>
                  <a:ext cx="50" cy="67"/>
                </a:xfrm>
                <a:custGeom>
                  <a:avLst/>
                  <a:gdLst>
                    <a:gd name="T0" fmla="*/ 12 w 199"/>
                    <a:gd name="T1" fmla="*/ 17 h 269"/>
                    <a:gd name="T2" fmla="*/ 8 w 199"/>
                    <a:gd name="T3" fmla="*/ 10 h 269"/>
                    <a:gd name="T4" fmla="*/ 8 w 199"/>
                    <a:gd name="T5" fmla="*/ 9 h 269"/>
                    <a:gd name="T6" fmla="*/ 8 w 199"/>
                    <a:gd name="T7" fmla="*/ 8 h 269"/>
                    <a:gd name="T8" fmla="*/ 8 w 199"/>
                    <a:gd name="T9" fmla="*/ 7 h 269"/>
                    <a:gd name="T10" fmla="*/ 8 w 199"/>
                    <a:gd name="T11" fmla="*/ 6 h 269"/>
                    <a:gd name="T12" fmla="*/ 12 w 199"/>
                    <a:gd name="T13" fmla="*/ 12 h 269"/>
                    <a:gd name="T14" fmla="*/ 12 w 199"/>
                    <a:gd name="T15" fmla="*/ 13 h 269"/>
                    <a:gd name="T16" fmla="*/ 13 w 199"/>
                    <a:gd name="T17" fmla="*/ 14 h 269"/>
                    <a:gd name="T18" fmla="*/ 13 w 199"/>
                    <a:gd name="T19" fmla="*/ 14 h 269"/>
                    <a:gd name="T20" fmla="*/ 13 w 199"/>
                    <a:gd name="T21" fmla="*/ 15 h 269"/>
                    <a:gd name="T22" fmla="*/ 13 w 199"/>
                    <a:gd name="T23" fmla="*/ 15 h 269"/>
                    <a:gd name="T24" fmla="*/ 12 w 199"/>
                    <a:gd name="T25" fmla="*/ 16 h 269"/>
                    <a:gd name="T26" fmla="*/ 12 w 199"/>
                    <a:gd name="T27" fmla="*/ 16 h 269"/>
                    <a:gd name="T28" fmla="*/ 12 w 199"/>
                    <a:gd name="T29" fmla="*/ 17 h 269"/>
                    <a:gd name="T30" fmla="*/ 5 w 199"/>
                    <a:gd name="T31" fmla="*/ 6 h 269"/>
                    <a:gd name="T32" fmla="*/ 0 w 199"/>
                    <a:gd name="T33" fmla="*/ 0 h 269"/>
                    <a:gd name="T34" fmla="*/ 1 w 199"/>
                    <a:gd name="T35" fmla="*/ 1 h 269"/>
                    <a:gd name="T36" fmla="*/ 2 w 199"/>
                    <a:gd name="T37" fmla="*/ 2 h 269"/>
                    <a:gd name="T38" fmla="*/ 4 w 199"/>
                    <a:gd name="T39" fmla="*/ 3 h 269"/>
                    <a:gd name="T40" fmla="*/ 5 w 199"/>
                    <a:gd name="T41" fmla="*/ 4 h 269"/>
                    <a:gd name="T42" fmla="*/ 5 w 199"/>
                    <a:gd name="T43" fmla="*/ 5 h 269"/>
                    <a:gd name="T44" fmla="*/ 5 w 199"/>
                    <a:gd name="T45" fmla="*/ 5 h 269"/>
                    <a:gd name="T46" fmla="*/ 5 w 199"/>
                    <a:gd name="T47" fmla="*/ 6 h 269"/>
                    <a:gd name="T48" fmla="*/ 5 w 199"/>
                    <a:gd name="T49" fmla="*/ 6 h 26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99" h="269">
                      <a:moveTo>
                        <a:pt x="193" y="269"/>
                      </a:moveTo>
                      <a:lnTo>
                        <a:pt x="119" y="168"/>
                      </a:lnTo>
                      <a:lnTo>
                        <a:pt x="119" y="152"/>
                      </a:lnTo>
                      <a:lnTo>
                        <a:pt x="119" y="133"/>
                      </a:lnTo>
                      <a:lnTo>
                        <a:pt x="119" y="117"/>
                      </a:lnTo>
                      <a:lnTo>
                        <a:pt x="119" y="97"/>
                      </a:lnTo>
                      <a:lnTo>
                        <a:pt x="193" y="201"/>
                      </a:lnTo>
                      <a:lnTo>
                        <a:pt x="195" y="212"/>
                      </a:lnTo>
                      <a:lnTo>
                        <a:pt x="199" y="219"/>
                      </a:lnTo>
                      <a:lnTo>
                        <a:pt x="199" y="231"/>
                      </a:lnTo>
                      <a:lnTo>
                        <a:pt x="199" y="239"/>
                      </a:lnTo>
                      <a:lnTo>
                        <a:pt x="199" y="247"/>
                      </a:lnTo>
                      <a:lnTo>
                        <a:pt x="195" y="255"/>
                      </a:lnTo>
                      <a:lnTo>
                        <a:pt x="193" y="263"/>
                      </a:lnTo>
                      <a:lnTo>
                        <a:pt x="193" y="269"/>
                      </a:lnTo>
                      <a:close/>
                      <a:moveTo>
                        <a:pt x="70" y="101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35" y="35"/>
                      </a:lnTo>
                      <a:lnTo>
                        <a:pt x="54" y="51"/>
                      </a:lnTo>
                      <a:lnTo>
                        <a:pt x="70" y="71"/>
                      </a:lnTo>
                      <a:lnTo>
                        <a:pt x="70" y="78"/>
                      </a:lnTo>
                      <a:lnTo>
                        <a:pt x="70" y="87"/>
                      </a:lnTo>
                      <a:lnTo>
                        <a:pt x="70" y="95"/>
                      </a:lnTo>
                      <a:lnTo>
                        <a:pt x="70" y="101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424">
                  <a:extLst>
                    <a:ext uri="{FF2B5EF4-FFF2-40B4-BE49-F238E27FC236}">
                      <a16:creationId xmlns:a16="http://schemas.microsoft.com/office/drawing/2014/main" id="{B79CF6A2-6C20-4EDA-9214-046771C0B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1362"/>
                  <a:ext cx="20" cy="48"/>
                </a:xfrm>
                <a:custGeom>
                  <a:avLst/>
                  <a:gdLst>
                    <a:gd name="T0" fmla="*/ 5 w 80"/>
                    <a:gd name="T1" fmla="*/ 12 h 189"/>
                    <a:gd name="T2" fmla="*/ 0 w 80"/>
                    <a:gd name="T3" fmla="*/ 5 h 189"/>
                    <a:gd name="T4" fmla="*/ 0 w 80"/>
                    <a:gd name="T5" fmla="*/ 4 h 189"/>
                    <a:gd name="T6" fmla="*/ 0 w 80"/>
                    <a:gd name="T7" fmla="*/ 3 h 189"/>
                    <a:gd name="T8" fmla="*/ 0 w 80"/>
                    <a:gd name="T9" fmla="*/ 1 h 189"/>
                    <a:gd name="T10" fmla="*/ 0 w 80"/>
                    <a:gd name="T11" fmla="*/ 0 h 189"/>
                    <a:gd name="T12" fmla="*/ 4 w 80"/>
                    <a:gd name="T13" fmla="*/ 6 h 189"/>
                    <a:gd name="T14" fmla="*/ 5 w 80"/>
                    <a:gd name="T15" fmla="*/ 7 h 189"/>
                    <a:gd name="T16" fmla="*/ 5 w 80"/>
                    <a:gd name="T17" fmla="*/ 9 h 189"/>
                    <a:gd name="T18" fmla="*/ 5 w 80"/>
                    <a:gd name="T19" fmla="*/ 10 h 189"/>
                    <a:gd name="T20" fmla="*/ 5 w 80"/>
                    <a:gd name="T21" fmla="*/ 12 h 189"/>
                    <a:gd name="T22" fmla="*/ 5 w 80"/>
                    <a:gd name="T23" fmla="*/ 12 h 189"/>
                    <a:gd name="T24" fmla="*/ 5 w 80"/>
                    <a:gd name="T25" fmla="*/ 12 h 18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0" h="189">
                      <a:moveTo>
                        <a:pt x="80" y="189"/>
                      </a:moveTo>
                      <a:lnTo>
                        <a:pt x="0" y="81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2" y="92"/>
                      </a:lnTo>
                      <a:lnTo>
                        <a:pt x="71" y="113"/>
                      </a:lnTo>
                      <a:lnTo>
                        <a:pt x="76" y="138"/>
                      </a:lnTo>
                      <a:lnTo>
                        <a:pt x="80" y="162"/>
                      </a:lnTo>
                      <a:lnTo>
                        <a:pt x="80" y="184"/>
                      </a:lnTo>
                      <a:lnTo>
                        <a:pt x="80" y="187"/>
                      </a:lnTo>
                      <a:lnTo>
                        <a:pt x="80" y="189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425">
                  <a:extLst>
                    <a:ext uri="{FF2B5EF4-FFF2-40B4-BE49-F238E27FC236}">
                      <a16:creationId xmlns:a16="http://schemas.microsoft.com/office/drawing/2014/main" id="{CCA0A84E-FE1C-401D-B2B0-38CB58033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352"/>
                  <a:ext cx="19" cy="47"/>
                </a:xfrm>
                <a:custGeom>
                  <a:avLst/>
                  <a:gdLst>
                    <a:gd name="T0" fmla="*/ 5 w 77"/>
                    <a:gd name="T1" fmla="*/ 12 h 188"/>
                    <a:gd name="T2" fmla="*/ 0 w 77"/>
                    <a:gd name="T3" fmla="*/ 5 h 188"/>
                    <a:gd name="T4" fmla="*/ 0 w 77"/>
                    <a:gd name="T5" fmla="*/ 4 h 188"/>
                    <a:gd name="T6" fmla="*/ 0 w 77"/>
                    <a:gd name="T7" fmla="*/ 3 h 188"/>
                    <a:gd name="T8" fmla="*/ 0 w 77"/>
                    <a:gd name="T9" fmla="*/ 1 h 188"/>
                    <a:gd name="T10" fmla="*/ 0 w 77"/>
                    <a:gd name="T11" fmla="*/ 0 h 188"/>
                    <a:gd name="T12" fmla="*/ 3 w 77"/>
                    <a:gd name="T13" fmla="*/ 4 h 188"/>
                    <a:gd name="T14" fmla="*/ 3 w 77"/>
                    <a:gd name="T15" fmla="*/ 6 h 188"/>
                    <a:gd name="T16" fmla="*/ 4 w 77"/>
                    <a:gd name="T17" fmla="*/ 8 h 188"/>
                    <a:gd name="T18" fmla="*/ 4 w 77"/>
                    <a:gd name="T19" fmla="*/ 10 h 188"/>
                    <a:gd name="T20" fmla="*/ 5 w 7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7" h="188">
                      <a:moveTo>
                        <a:pt x="77" y="188"/>
                      </a:moveTo>
                      <a:lnTo>
                        <a:pt x="3" y="84"/>
                      </a:lnTo>
                      <a:lnTo>
                        <a:pt x="3" y="63"/>
                      </a:lnTo>
                      <a:lnTo>
                        <a:pt x="3" y="42"/>
                      </a:lnTo>
                      <a:lnTo>
                        <a:pt x="3" y="19"/>
                      </a:lnTo>
                      <a:lnTo>
                        <a:pt x="0" y="0"/>
                      </a:lnTo>
                      <a:lnTo>
                        <a:pt x="47" y="63"/>
                      </a:lnTo>
                      <a:lnTo>
                        <a:pt x="58" y="93"/>
                      </a:lnTo>
                      <a:lnTo>
                        <a:pt x="65" y="123"/>
                      </a:lnTo>
                      <a:lnTo>
                        <a:pt x="74" y="155"/>
                      </a:lnTo>
                      <a:lnTo>
                        <a:pt x="77" y="188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426">
                  <a:extLst>
                    <a:ext uri="{FF2B5EF4-FFF2-40B4-BE49-F238E27FC236}">
                      <a16:creationId xmlns:a16="http://schemas.microsoft.com/office/drawing/2014/main" id="{7F3E4CFB-A4BE-4023-959C-F0D594239A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346"/>
                  <a:ext cx="16" cy="39"/>
                </a:xfrm>
                <a:custGeom>
                  <a:avLst/>
                  <a:gdLst>
                    <a:gd name="T0" fmla="*/ 4 w 65"/>
                    <a:gd name="T1" fmla="*/ 10 h 156"/>
                    <a:gd name="T2" fmla="*/ 0 w 65"/>
                    <a:gd name="T3" fmla="*/ 4 h 156"/>
                    <a:gd name="T4" fmla="*/ 0 w 65"/>
                    <a:gd name="T5" fmla="*/ 3 h 156"/>
                    <a:gd name="T6" fmla="*/ 0 w 65"/>
                    <a:gd name="T7" fmla="*/ 2 h 156"/>
                    <a:gd name="T8" fmla="*/ 0 w 65"/>
                    <a:gd name="T9" fmla="*/ 1 h 156"/>
                    <a:gd name="T10" fmla="*/ 0 w 65"/>
                    <a:gd name="T11" fmla="*/ 1 h 156"/>
                    <a:gd name="T12" fmla="*/ 0 w 65"/>
                    <a:gd name="T13" fmla="*/ 0 h 156"/>
                    <a:gd name="T14" fmla="*/ 0 w 65"/>
                    <a:gd name="T15" fmla="*/ 0 h 156"/>
                    <a:gd name="T16" fmla="*/ 1 w 65"/>
                    <a:gd name="T17" fmla="*/ 2 h 156"/>
                    <a:gd name="T18" fmla="*/ 2 w 65"/>
                    <a:gd name="T19" fmla="*/ 4 h 156"/>
                    <a:gd name="T20" fmla="*/ 3 w 65"/>
                    <a:gd name="T21" fmla="*/ 7 h 156"/>
                    <a:gd name="T22" fmla="*/ 4 w 65"/>
                    <a:gd name="T23" fmla="*/ 10 h 1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5" h="156">
                      <a:moveTo>
                        <a:pt x="65" y="156"/>
                      </a:moveTo>
                      <a:lnTo>
                        <a:pt x="3" y="64"/>
                      </a:lnTo>
                      <a:lnTo>
                        <a:pt x="3" y="50"/>
                      </a:lnTo>
                      <a:lnTo>
                        <a:pt x="3" y="34"/>
                      </a:lnTo>
                      <a:lnTo>
                        <a:pt x="0" y="2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9" y="30"/>
                      </a:lnTo>
                      <a:lnTo>
                        <a:pt x="39" y="66"/>
                      </a:lnTo>
                      <a:lnTo>
                        <a:pt x="55" y="110"/>
                      </a:lnTo>
                      <a:lnTo>
                        <a:pt x="65" y="156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27">
                  <a:extLst>
                    <a:ext uri="{FF2B5EF4-FFF2-40B4-BE49-F238E27FC236}">
                      <a16:creationId xmlns:a16="http://schemas.microsoft.com/office/drawing/2014/main" id="{9F14A3D6-689E-41E2-9688-14D08693F5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346"/>
                  <a:ext cx="12" cy="22"/>
                </a:xfrm>
                <a:custGeom>
                  <a:avLst/>
                  <a:gdLst>
                    <a:gd name="T0" fmla="*/ 3 w 47"/>
                    <a:gd name="T1" fmla="*/ 6 h 85"/>
                    <a:gd name="T2" fmla="*/ 0 w 47"/>
                    <a:gd name="T3" fmla="*/ 2 h 85"/>
                    <a:gd name="T4" fmla="*/ 0 w 47"/>
                    <a:gd name="T5" fmla="*/ 1 h 85"/>
                    <a:gd name="T6" fmla="*/ 0 w 47"/>
                    <a:gd name="T7" fmla="*/ 1 h 85"/>
                    <a:gd name="T8" fmla="*/ 0 w 47"/>
                    <a:gd name="T9" fmla="*/ 1 h 85"/>
                    <a:gd name="T10" fmla="*/ 0 w 47"/>
                    <a:gd name="T11" fmla="*/ 1 h 85"/>
                    <a:gd name="T12" fmla="*/ 0 w 47"/>
                    <a:gd name="T13" fmla="*/ 0 h 85"/>
                    <a:gd name="T14" fmla="*/ 0 w 47"/>
                    <a:gd name="T15" fmla="*/ 0 h 85"/>
                    <a:gd name="T16" fmla="*/ 1 w 47"/>
                    <a:gd name="T17" fmla="*/ 1 h 85"/>
                    <a:gd name="T18" fmla="*/ 2 w 47"/>
                    <a:gd name="T19" fmla="*/ 3 h 85"/>
                    <a:gd name="T20" fmla="*/ 2 w 47"/>
                    <a:gd name="T21" fmla="*/ 4 h 85"/>
                    <a:gd name="T22" fmla="*/ 3 w 47"/>
                    <a:gd name="T23" fmla="*/ 6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85">
                      <a:moveTo>
                        <a:pt x="47" y="85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2" y="20"/>
                      </a:lnTo>
                      <a:lnTo>
                        <a:pt x="23" y="39"/>
                      </a:lnTo>
                      <a:lnTo>
                        <a:pt x="35" y="60"/>
                      </a:lnTo>
                      <a:lnTo>
                        <a:pt x="47" y="85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428">
                  <a:extLst>
                    <a:ext uri="{FF2B5EF4-FFF2-40B4-BE49-F238E27FC236}">
                      <a16:creationId xmlns:a16="http://schemas.microsoft.com/office/drawing/2014/main" id="{C16E97BF-D6E8-472A-9AB4-15D6E5732D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0" y="1340"/>
                  <a:ext cx="9" cy="10"/>
                </a:xfrm>
                <a:custGeom>
                  <a:avLst/>
                  <a:gdLst>
                    <a:gd name="T0" fmla="*/ 2 w 38"/>
                    <a:gd name="T1" fmla="*/ 1 h 38"/>
                    <a:gd name="T2" fmla="*/ 0 w 38"/>
                    <a:gd name="T3" fmla="*/ 0 h 38"/>
                    <a:gd name="T4" fmla="*/ 2 w 38"/>
                    <a:gd name="T5" fmla="*/ 3 h 38"/>
                    <a:gd name="T6" fmla="*/ 2 w 38"/>
                    <a:gd name="T7" fmla="*/ 1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8">
                      <a:moveTo>
                        <a:pt x="35" y="8"/>
                      </a:moveTo>
                      <a:lnTo>
                        <a:pt x="0" y="0"/>
                      </a:lnTo>
                      <a:lnTo>
                        <a:pt x="38" y="38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solidFill>
                  <a:srgbClr val="0056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30">
                  <a:extLst>
                    <a:ext uri="{FF2B5EF4-FFF2-40B4-BE49-F238E27FC236}">
                      <a16:creationId xmlns:a16="http://schemas.microsoft.com/office/drawing/2014/main" id="{92B059AC-E781-4804-946D-8926A46AE2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446"/>
                  <a:ext cx="96" cy="45"/>
                </a:xfrm>
                <a:custGeom>
                  <a:avLst/>
                  <a:gdLst>
                    <a:gd name="T0" fmla="*/ 24 w 383"/>
                    <a:gd name="T1" fmla="*/ 1 h 179"/>
                    <a:gd name="T2" fmla="*/ 21 w 383"/>
                    <a:gd name="T3" fmla="*/ 2 h 179"/>
                    <a:gd name="T4" fmla="*/ 18 w 383"/>
                    <a:gd name="T5" fmla="*/ 3 h 179"/>
                    <a:gd name="T6" fmla="*/ 15 w 383"/>
                    <a:gd name="T7" fmla="*/ 4 h 179"/>
                    <a:gd name="T8" fmla="*/ 12 w 383"/>
                    <a:gd name="T9" fmla="*/ 4 h 179"/>
                    <a:gd name="T10" fmla="*/ 9 w 383"/>
                    <a:gd name="T11" fmla="*/ 3 h 179"/>
                    <a:gd name="T12" fmla="*/ 6 w 383"/>
                    <a:gd name="T13" fmla="*/ 2 h 179"/>
                    <a:gd name="T14" fmla="*/ 3 w 383"/>
                    <a:gd name="T15" fmla="*/ 1 h 179"/>
                    <a:gd name="T16" fmla="*/ 0 w 383"/>
                    <a:gd name="T17" fmla="*/ 0 h 179"/>
                    <a:gd name="T18" fmla="*/ 2 w 383"/>
                    <a:gd name="T19" fmla="*/ 3 h 179"/>
                    <a:gd name="T20" fmla="*/ 3 w 383"/>
                    <a:gd name="T21" fmla="*/ 5 h 179"/>
                    <a:gd name="T22" fmla="*/ 4 w 383"/>
                    <a:gd name="T23" fmla="*/ 8 h 179"/>
                    <a:gd name="T24" fmla="*/ 4 w 383"/>
                    <a:gd name="T25" fmla="*/ 11 h 179"/>
                    <a:gd name="T26" fmla="*/ 6 w 383"/>
                    <a:gd name="T27" fmla="*/ 11 h 179"/>
                    <a:gd name="T28" fmla="*/ 9 w 383"/>
                    <a:gd name="T29" fmla="*/ 11 h 179"/>
                    <a:gd name="T30" fmla="*/ 12 w 383"/>
                    <a:gd name="T31" fmla="*/ 10 h 179"/>
                    <a:gd name="T32" fmla="*/ 15 w 383"/>
                    <a:gd name="T33" fmla="*/ 9 h 179"/>
                    <a:gd name="T34" fmla="*/ 18 w 383"/>
                    <a:gd name="T35" fmla="*/ 7 h 179"/>
                    <a:gd name="T36" fmla="*/ 21 w 383"/>
                    <a:gd name="T37" fmla="*/ 5 h 179"/>
                    <a:gd name="T38" fmla="*/ 23 w 383"/>
                    <a:gd name="T39" fmla="*/ 3 h 179"/>
                    <a:gd name="T40" fmla="*/ 24 w 383"/>
                    <a:gd name="T41" fmla="*/ 1 h 1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83" h="179">
                      <a:moveTo>
                        <a:pt x="383" y="13"/>
                      </a:moveTo>
                      <a:lnTo>
                        <a:pt x="329" y="35"/>
                      </a:lnTo>
                      <a:lnTo>
                        <a:pt x="280" y="49"/>
                      </a:lnTo>
                      <a:lnTo>
                        <a:pt x="234" y="54"/>
                      </a:lnTo>
                      <a:lnTo>
                        <a:pt x="188" y="54"/>
                      </a:lnTo>
                      <a:lnTo>
                        <a:pt x="141" y="47"/>
                      </a:lnTo>
                      <a:lnTo>
                        <a:pt x="98" y="35"/>
                      </a:lnTo>
                      <a:lnTo>
                        <a:pt x="49" y="19"/>
                      </a:lnTo>
                      <a:lnTo>
                        <a:pt x="0" y="0"/>
                      </a:lnTo>
                      <a:lnTo>
                        <a:pt x="25" y="40"/>
                      </a:lnTo>
                      <a:lnTo>
                        <a:pt x="41" y="84"/>
                      </a:lnTo>
                      <a:lnTo>
                        <a:pt x="55" y="130"/>
                      </a:lnTo>
                      <a:lnTo>
                        <a:pt x="63" y="176"/>
                      </a:lnTo>
                      <a:lnTo>
                        <a:pt x="101" y="179"/>
                      </a:lnTo>
                      <a:lnTo>
                        <a:pt x="144" y="174"/>
                      </a:lnTo>
                      <a:lnTo>
                        <a:pt x="194" y="158"/>
                      </a:lnTo>
                      <a:lnTo>
                        <a:pt x="240" y="135"/>
                      </a:lnTo>
                      <a:lnTo>
                        <a:pt x="286" y="109"/>
                      </a:lnTo>
                      <a:lnTo>
                        <a:pt x="326" y="79"/>
                      </a:lnTo>
                      <a:lnTo>
                        <a:pt x="359" y="47"/>
                      </a:lnTo>
                      <a:lnTo>
                        <a:pt x="383" y="13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431">
                  <a:extLst>
                    <a:ext uri="{FF2B5EF4-FFF2-40B4-BE49-F238E27FC236}">
                      <a16:creationId xmlns:a16="http://schemas.microsoft.com/office/drawing/2014/main" id="{90114A14-57E6-498F-A371-A51DEBEF4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2" y="1475"/>
                  <a:ext cx="4" cy="6"/>
                </a:xfrm>
                <a:custGeom>
                  <a:avLst/>
                  <a:gdLst>
                    <a:gd name="T0" fmla="*/ 0 w 17"/>
                    <a:gd name="T1" fmla="*/ 0 h 25"/>
                    <a:gd name="T2" fmla="*/ 1 w 17"/>
                    <a:gd name="T3" fmla="*/ 1 h 25"/>
                    <a:gd name="T4" fmla="*/ 1 w 17"/>
                    <a:gd name="T5" fmla="*/ 1 h 25"/>
                    <a:gd name="T6" fmla="*/ 1 w 17"/>
                    <a:gd name="T7" fmla="*/ 1 h 25"/>
                    <a:gd name="T8" fmla="*/ 0 w 17"/>
                    <a:gd name="T9" fmla="*/ 1 h 25"/>
                    <a:gd name="T10" fmla="*/ 0 w 17"/>
                    <a:gd name="T11" fmla="*/ 1 h 25"/>
                    <a:gd name="T12" fmla="*/ 0 w 17"/>
                    <a:gd name="T13" fmla="*/ 1 h 25"/>
                    <a:gd name="T14" fmla="*/ 0 w 17"/>
                    <a:gd name="T15" fmla="*/ 1 h 25"/>
                    <a:gd name="T16" fmla="*/ 0 w 17"/>
                    <a:gd name="T17" fmla="*/ 0 h 25"/>
                    <a:gd name="T18" fmla="*/ 0 w 17"/>
                    <a:gd name="T19" fmla="*/ 0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" h="25">
                      <a:moveTo>
                        <a:pt x="0" y="0"/>
                      </a:moveTo>
                      <a:lnTo>
                        <a:pt x="17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6" y="25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432">
                  <a:extLst>
                    <a:ext uri="{FF2B5EF4-FFF2-40B4-BE49-F238E27FC236}">
                      <a16:creationId xmlns:a16="http://schemas.microsoft.com/office/drawing/2014/main" id="{06A0D4E8-DD14-4B31-AC36-4FDFC003B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9" y="1465"/>
                  <a:ext cx="10" cy="16"/>
                </a:xfrm>
                <a:custGeom>
                  <a:avLst/>
                  <a:gdLst>
                    <a:gd name="T0" fmla="*/ 0 w 40"/>
                    <a:gd name="T1" fmla="*/ 0 h 63"/>
                    <a:gd name="T2" fmla="*/ 3 w 40"/>
                    <a:gd name="T3" fmla="*/ 4 h 63"/>
                    <a:gd name="T4" fmla="*/ 2 w 40"/>
                    <a:gd name="T5" fmla="*/ 4 h 63"/>
                    <a:gd name="T6" fmla="*/ 2 w 40"/>
                    <a:gd name="T7" fmla="*/ 4 h 63"/>
                    <a:gd name="T8" fmla="*/ 1 w 40"/>
                    <a:gd name="T9" fmla="*/ 4 h 63"/>
                    <a:gd name="T10" fmla="*/ 1 w 40"/>
                    <a:gd name="T11" fmla="*/ 4 h 63"/>
                    <a:gd name="T12" fmla="*/ 1 w 40"/>
                    <a:gd name="T13" fmla="*/ 3 h 63"/>
                    <a:gd name="T14" fmla="*/ 1 w 40"/>
                    <a:gd name="T15" fmla="*/ 2 h 63"/>
                    <a:gd name="T16" fmla="*/ 0 w 40"/>
                    <a:gd name="T17" fmla="*/ 1 h 63"/>
                    <a:gd name="T18" fmla="*/ 0 w 40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0" h="63">
                      <a:moveTo>
                        <a:pt x="0" y="0"/>
                      </a:moveTo>
                      <a:lnTo>
                        <a:pt x="40" y="63"/>
                      </a:lnTo>
                      <a:lnTo>
                        <a:pt x="33" y="63"/>
                      </a:lnTo>
                      <a:lnTo>
                        <a:pt x="28" y="63"/>
                      </a:lnTo>
                      <a:lnTo>
                        <a:pt x="19" y="63"/>
                      </a:lnTo>
                      <a:lnTo>
                        <a:pt x="14" y="63"/>
                      </a:lnTo>
                      <a:lnTo>
                        <a:pt x="11" y="47"/>
                      </a:lnTo>
                      <a:lnTo>
                        <a:pt x="8" y="2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433">
                  <a:extLst>
                    <a:ext uri="{FF2B5EF4-FFF2-40B4-BE49-F238E27FC236}">
                      <a16:creationId xmlns:a16="http://schemas.microsoft.com/office/drawing/2014/main" id="{799D0946-41EE-4604-B800-254BCADEE1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" y="1452"/>
                  <a:ext cx="21" cy="29"/>
                </a:xfrm>
                <a:custGeom>
                  <a:avLst/>
                  <a:gdLst>
                    <a:gd name="T0" fmla="*/ 3 w 81"/>
                    <a:gd name="T1" fmla="*/ 7 h 117"/>
                    <a:gd name="T2" fmla="*/ 2 w 81"/>
                    <a:gd name="T3" fmla="*/ 6 h 117"/>
                    <a:gd name="T4" fmla="*/ 2 w 81"/>
                    <a:gd name="T5" fmla="*/ 4 h 117"/>
                    <a:gd name="T6" fmla="*/ 2 w 81"/>
                    <a:gd name="T7" fmla="*/ 3 h 117"/>
                    <a:gd name="T8" fmla="*/ 1 w 81"/>
                    <a:gd name="T9" fmla="*/ 1 h 117"/>
                    <a:gd name="T10" fmla="*/ 0 w 81"/>
                    <a:gd name="T11" fmla="*/ 0 h 117"/>
                    <a:gd name="T12" fmla="*/ 5 w 81"/>
                    <a:gd name="T13" fmla="*/ 7 h 117"/>
                    <a:gd name="T14" fmla="*/ 5 w 81"/>
                    <a:gd name="T15" fmla="*/ 7 h 117"/>
                    <a:gd name="T16" fmla="*/ 5 w 81"/>
                    <a:gd name="T17" fmla="*/ 7 h 117"/>
                    <a:gd name="T18" fmla="*/ 4 w 81"/>
                    <a:gd name="T19" fmla="*/ 7 h 117"/>
                    <a:gd name="T20" fmla="*/ 3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52" y="117"/>
                      </a:moveTo>
                      <a:lnTo>
                        <a:pt x="35" y="92"/>
                      </a:lnTo>
                      <a:lnTo>
                        <a:pt x="29" y="71"/>
                      </a:lnTo>
                      <a:lnTo>
                        <a:pt x="22" y="46"/>
                      </a:lnTo>
                      <a:lnTo>
                        <a:pt x="11" y="21"/>
                      </a:lnTo>
                      <a:lnTo>
                        <a:pt x="0" y="0"/>
                      </a:lnTo>
                      <a:lnTo>
                        <a:pt x="81" y="117"/>
                      </a:lnTo>
                      <a:lnTo>
                        <a:pt x="73" y="117"/>
                      </a:lnTo>
                      <a:lnTo>
                        <a:pt x="68" y="117"/>
                      </a:lnTo>
                      <a:lnTo>
                        <a:pt x="59" y="117"/>
                      </a:lnTo>
                      <a:lnTo>
                        <a:pt x="52" y="117"/>
                      </a:lnTo>
                      <a:close/>
                    </a:path>
                  </a:pathLst>
                </a:custGeom>
                <a:solidFill>
                  <a:srgbClr val="548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434">
                  <a:extLst>
                    <a:ext uri="{FF2B5EF4-FFF2-40B4-BE49-F238E27FC236}">
                      <a16:creationId xmlns:a16="http://schemas.microsoft.com/office/drawing/2014/main" id="{D17B3DCB-26F0-479D-A1B4-476F318F8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446"/>
                  <a:ext cx="27" cy="35"/>
                </a:xfrm>
                <a:custGeom>
                  <a:avLst/>
                  <a:gdLst>
                    <a:gd name="T0" fmla="*/ 5 w 109"/>
                    <a:gd name="T1" fmla="*/ 9 h 139"/>
                    <a:gd name="T2" fmla="*/ 2 w 109"/>
                    <a:gd name="T3" fmla="*/ 5 h 139"/>
                    <a:gd name="T4" fmla="*/ 2 w 109"/>
                    <a:gd name="T5" fmla="*/ 4 h 139"/>
                    <a:gd name="T6" fmla="*/ 1 w 109"/>
                    <a:gd name="T7" fmla="*/ 3 h 139"/>
                    <a:gd name="T8" fmla="*/ 1 w 109"/>
                    <a:gd name="T9" fmla="*/ 1 h 139"/>
                    <a:gd name="T10" fmla="*/ 0 w 109"/>
                    <a:gd name="T11" fmla="*/ 0 h 139"/>
                    <a:gd name="T12" fmla="*/ 0 w 109"/>
                    <a:gd name="T13" fmla="*/ 0 h 139"/>
                    <a:gd name="T14" fmla="*/ 1 w 109"/>
                    <a:gd name="T15" fmla="*/ 0 h 139"/>
                    <a:gd name="T16" fmla="*/ 1 w 109"/>
                    <a:gd name="T17" fmla="*/ 0 h 139"/>
                    <a:gd name="T18" fmla="*/ 1 w 109"/>
                    <a:gd name="T19" fmla="*/ 1 h 139"/>
                    <a:gd name="T20" fmla="*/ 7 w 109"/>
                    <a:gd name="T21" fmla="*/ 9 h 139"/>
                    <a:gd name="T22" fmla="*/ 6 w 109"/>
                    <a:gd name="T23" fmla="*/ 9 h 139"/>
                    <a:gd name="T24" fmla="*/ 6 w 109"/>
                    <a:gd name="T25" fmla="*/ 9 h 139"/>
                    <a:gd name="T26" fmla="*/ 5 w 109"/>
                    <a:gd name="T27" fmla="*/ 9 h 139"/>
                    <a:gd name="T28" fmla="*/ 5 w 109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9" h="139">
                      <a:moveTo>
                        <a:pt x="81" y="139"/>
                      </a:moveTo>
                      <a:lnTo>
                        <a:pt x="41" y="76"/>
                      </a:lnTo>
                      <a:lnTo>
                        <a:pt x="30" y="57"/>
                      </a:lnTo>
                      <a:lnTo>
                        <a:pt x="23" y="38"/>
                      </a:lnTo>
                      <a:lnTo>
                        <a:pt x="11" y="17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11" y="5"/>
                      </a:lnTo>
                      <a:lnTo>
                        <a:pt x="17" y="5"/>
                      </a:lnTo>
                      <a:lnTo>
                        <a:pt x="23" y="8"/>
                      </a:lnTo>
                      <a:lnTo>
                        <a:pt x="109" y="139"/>
                      </a:lnTo>
                      <a:lnTo>
                        <a:pt x="104" y="139"/>
                      </a:lnTo>
                      <a:lnTo>
                        <a:pt x="95" y="139"/>
                      </a:lnTo>
                      <a:lnTo>
                        <a:pt x="88" y="139"/>
                      </a:lnTo>
                      <a:lnTo>
                        <a:pt x="81" y="139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435">
                  <a:extLst>
                    <a:ext uri="{FF2B5EF4-FFF2-40B4-BE49-F238E27FC236}">
                      <a16:creationId xmlns:a16="http://schemas.microsoft.com/office/drawing/2014/main" id="{7EA6F1F8-394C-4823-B513-CFC0D9F05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446"/>
                  <a:ext cx="31" cy="35"/>
                </a:xfrm>
                <a:custGeom>
                  <a:avLst/>
                  <a:gdLst>
                    <a:gd name="T0" fmla="*/ 6 w 125"/>
                    <a:gd name="T1" fmla="*/ 9 h 139"/>
                    <a:gd name="T2" fmla="*/ 1 w 125"/>
                    <a:gd name="T3" fmla="*/ 2 h 139"/>
                    <a:gd name="T4" fmla="*/ 1 w 125"/>
                    <a:gd name="T5" fmla="*/ 1 h 139"/>
                    <a:gd name="T6" fmla="*/ 0 w 125"/>
                    <a:gd name="T7" fmla="*/ 1 h 139"/>
                    <a:gd name="T8" fmla="*/ 0 w 125"/>
                    <a:gd name="T9" fmla="*/ 0 h 139"/>
                    <a:gd name="T10" fmla="*/ 0 w 125"/>
                    <a:gd name="T11" fmla="*/ 0 h 139"/>
                    <a:gd name="T12" fmla="*/ 1 w 125"/>
                    <a:gd name="T13" fmla="*/ 0 h 139"/>
                    <a:gd name="T14" fmla="*/ 1 w 125"/>
                    <a:gd name="T15" fmla="*/ 1 h 139"/>
                    <a:gd name="T16" fmla="*/ 2 w 125"/>
                    <a:gd name="T17" fmla="*/ 1 h 139"/>
                    <a:gd name="T18" fmla="*/ 3 w 125"/>
                    <a:gd name="T19" fmla="*/ 1 h 139"/>
                    <a:gd name="T20" fmla="*/ 8 w 125"/>
                    <a:gd name="T21" fmla="*/ 8 h 139"/>
                    <a:gd name="T22" fmla="*/ 7 w 125"/>
                    <a:gd name="T23" fmla="*/ 8 h 139"/>
                    <a:gd name="T24" fmla="*/ 7 w 125"/>
                    <a:gd name="T25" fmla="*/ 9 h 139"/>
                    <a:gd name="T26" fmla="*/ 6 w 125"/>
                    <a:gd name="T27" fmla="*/ 9 h 139"/>
                    <a:gd name="T28" fmla="*/ 6 w 125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5" h="139">
                      <a:moveTo>
                        <a:pt x="98" y="139"/>
                      </a:moveTo>
                      <a:lnTo>
                        <a:pt x="17" y="22"/>
                      </a:lnTo>
                      <a:lnTo>
                        <a:pt x="11" y="17"/>
                      </a:lnTo>
                      <a:lnTo>
                        <a:pt x="9" y="11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11" y="5"/>
                      </a:lnTo>
                      <a:lnTo>
                        <a:pt x="23" y="8"/>
                      </a:lnTo>
                      <a:lnTo>
                        <a:pt x="33" y="13"/>
                      </a:lnTo>
                      <a:lnTo>
                        <a:pt x="44" y="17"/>
                      </a:lnTo>
                      <a:lnTo>
                        <a:pt x="125" y="130"/>
                      </a:lnTo>
                      <a:lnTo>
                        <a:pt x="120" y="133"/>
                      </a:lnTo>
                      <a:lnTo>
                        <a:pt x="111" y="135"/>
                      </a:lnTo>
                      <a:lnTo>
                        <a:pt x="104" y="139"/>
                      </a:lnTo>
                      <a:lnTo>
                        <a:pt x="98" y="139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436">
                  <a:extLst>
                    <a:ext uri="{FF2B5EF4-FFF2-40B4-BE49-F238E27FC236}">
                      <a16:creationId xmlns:a16="http://schemas.microsoft.com/office/drawing/2014/main" id="{2B200D07-45BB-445C-9E8E-D8A7731C09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5" y="1449"/>
                  <a:ext cx="28" cy="32"/>
                </a:xfrm>
                <a:custGeom>
                  <a:avLst/>
                  <a:gdLst>
                    <a:gd name="T0" fmla="*/ 5 w 113"/>
                    <a:gd name="T1" fmla="*/ 8 h 131"/>
                    <a:gd name="T2" fmla="*/ 0 w 113"/>
                    <a:gd name="T3" fmla="*/ 0 h 131"/>
                    <a:gd name="T4" fmla="*/ 0 w 113"/>
                    <a:gd name="T5" fmla="*/ 0 h 131"/>
                    <a:gd name="T6" fmla="*/ 1 w 113"/>
                    <a:gd name="T7" fmla="*/ 0 h 131"/>
                    <a:gd name="T8" fmla="*/ 2 w 113"/>
                    <a:gd name="T9" fmla="*/ 1 h 131"/>
                    <a:gd name="T10" fmla="*/ 2 w 113"/>
                    <a:gd name="T11" fmla="*/ 1 h 131"/>
                    <a:gd name="T12" fmla="*/ 7 w 113"/>
                    <a:gd name="T13" fmla="*/ 7 h 131"/>
                    <a:gd name="T14" fmla="*/ 6 w 113"/>
                    <a:gd name="T15" fmla="*/ 7 h 131"/>
                    <a:gd name="T16" fmla="*/ 6 w 113"/>
                    <a:gd name="T17" fmla="*/ 8 h 131"/>
                    <a:gd name="T18" fmla="*/ 6 w 113"/>
                    <a:gd name="T19" fmla="*/ 8 h 131"/>
                    <a:gd name="T20" fmla="*/ 5 w 113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3" h="131">
                      <a:moveTo>
                        <a:pt x="86" y="131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18" y="9"/>
                      </a:lnTo>
                      <a:lnTo>
                        <a:pt x="29" y="14"/>
                      </a:lnTo>
                      <a:lnTo>
                        <a:pt x="40" y="19"/>
                      </a:lnTo>
                      <a:lnTo>
                        <a:pt x="113" y="122"/>
                      </a:lnTo>
                      <a:lnTo>
                        <a:pt x="105" y="122"/>
                      </a:lnTo>
                      <a:lnTo>
                        <a:pt x="100" y="125"/>
                      </a:lnTo>
                      <a:lnTo>
                        <a:pt x="91" y="127"/>
                      </a:lnTo>
                      <a:lnTo>
                        <a:pt x="86" y="131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437">
                  <a:extLst>
                    <a:ext uri="{FF2B5EF4-FFF2-40B4-BE49-F238E27FC236}">
                      <a16:creationId xmlns:a16="http://schemas.microsoft.com/office/drawing/2014/main" id="{9F2E1D5E-FD56-46A4-9EE4-89058135D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0" y="1451"/>
                  <a:ext cx="26" cy="28"/>
                </a:xfrm>
                <a:custGeom>
                  <a:avLst/>
                  <a:gdLst>
                    <a:gd name="T0" fmla="*/ 5 w 103"/>
                    <a:gd name="T1" fmla="*/ 7 h 113"/>
                    <a:gd name="T2" fmla="*/ 0 w 103"/>
                    <a:gd name="T3" fmla="*/ 0 h 113"/>
                    <a:gd name="T4" fmla="*/ 1 w 103"/>
                    <a:gd name="T5" fmla="*/ 0 h 113"/>
                    <a:gd name="T6" fmla="*/ 1 w 103"/>
                    <a:gd name="T7" fmla="*/ 0 h 113"/>
                    <a:gd name="T8" fmla="*/ 2 w 103"/>
                    <a:gd name="T9" fmla="*/ 0 h 113"/>
                    <a:gd name="T10" fmla="*/ 2 w 103"/>
                    <a:gd name="T11" fmla="*/ 1 h 113"/>
                    <a:gd name="T12" fmla="*/ 7 w 103"/>
                    <a:gd name="T13" fmla="*/ 7 h 113"/>
                    <a:gd name="T14" fmla="*/ 6 w 103"/>
                    <a:gd name="T15" fmla="*/ 7 h 113"/>
                    <a:gd name="T16" fmla="*/ 6 w 103"/>
                    <a:gd name="T17" fmla="*/ 7 h 113"/>
                    <a:gd name="T18" fmla="*/ 6 w 103"/>
                    <a:gd name="T19" fmla="*/ 7 h 113"/>
                    <a:gd name="T20" fmla="*/ 5 w 103"/>
                    <a:gd name="T21" fmla="*/ 7 h 1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113">
                      <a:moveTo>
                        <a:pt x="81" y="113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9" y="7"/>
                      </a:lnTo>
                      <a:lnTo>
                        <a:pt x="30" y="10"/>
                      </a:lnTo>
                      <a:lnTo>
                        <a:pt x="37" y="13"/>
                      </a:lnTo>
                      <a:lnTo>
                        <a:pt x="103" y="111"/>
                      </a:lnTo>
                      <a:lnTo>
                        <a:pt x="97" y="113"/>
                      </a:lnTo>
                      <a:lnTo>
                        <a:pt x="92" y="113"/>
                      </a:lnTo>
                      <a:lnTo>
                        <a:pt x="87" y="113"/>
                      </a:lnTo>
                      <a:lnTo>
                        <a:pt x="81" y="113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438">
                  <a:extLst>
                    <a:ext uri="{FF2B5EF4-FFF2-40B4-BE49-F238E27FC236}">
                      <a16:creationId xmlns:a16="http://schemas.microsoft.com/office/drawing/2014/main" id="{575081DE-BC24-4E1E-BD65-E8F22C5B7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5" y="1453"/>
                  <a:ext cx="25" cy="26"/>
                </a:xfrm>
                <a:custGeom>
                  <a:avLst/>
                  <a:gdLst>
                    <a:gd name="T0" fmla="*/ 4 w 101"/>
                    <a:gd name="T1" fmla="*/ 7 h 103"/>
                    <a:gd name="T2" fmla="*/ 0 w 101"/>
                    <a:gd name="T3" fmla="*/ 0 h 103"/>
                    <a:gd name="T4" fmla="*/ 1 w 101"/>
                    <a:gd name="T5" fmla="*/ 0 h 103"/>
                    <a:gd name="T6" fmla="*/ 1 w 101"/>
                    <a:gd name="T7" fmla="*/ 1 h 103"/>
                    <a:gd name="T8" fmla="*/ 2 w 101"/>
                    <a:gd name="T9" fmla="*/ 1 h 103"/>
                    <a:gd name="T10" fmla="*/ 2 w 101"/>
                    <a:gd name="T11" fmla="*/ 1 h 103"/>
                    <a:gd name="T12" fmla="*/ 6 w 101"/>
                    <a:gd name="T13" fmla="*/ 6 h 103"/>
                    <a:gd name="T14" fmla="*/ 6 w 101"/>
                    <a:gd name="T15" fmla="*/ 6 h 103"/>
                    <a:gd name="T16" fmla="*/ 5 w 101"/>
                    <a:gd name="T17" fmla="*/ 6 h 103"/>
                    <a:gd name="T18" fmla="*/ 5 w 101"/>
                    <a:gd name="T19" fmla="*/ 6 h 103"/>
                    <a:gd name="T20" fmla="*/ 4 w 101"/>
                    <a:gd name="T21" fmla="*/ 7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1" h="103">
                      <a:moveTo>
                        <a:pt x="73" y="103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8" y="11"/>
                      </a:lnTo>
                      <a:lnTo>
                        <a:pt x="101" y="96"/>
                      </a:lnTo>
                      <a:lnTo>
                        <a:pt x="92" y="96"/>
                      </a:lnTo>
                      <a:lnTo>
                        <a:pt x="87" y="98"/>
                      </a:lnTo>
                      <a:lnTo>
                        <a:pt x="78" y="101"/>
                      </a:lnTo>
                      <a:lnTo>
                        <a:pt x="73" y="103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439">
                  <a:extLst>
                    <a:ext uri="{FF2B5EF4-FFF2-40B4-BE49-F238E27FC236}">
                      <a16:creationId xmlns:a16="http://schemas.microsoft.com/office/drawing/2014/main" id="{D57660B9-8B47-4EB5-AE5A-DF384FF73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9" y="1454"/>
                  <a:ext cx="23" cy="24"/>
                </a:xfrm>
                <a:custGeom>
                  <a:avLst/>
                  <a:gdLst>
                    <a:gd name="T0" fmla="*/ 4 w 90"/>
                    <a:gd name="T1" fmla="*/ 6 h 98"/>
                    <a:gd name="T2" fmla="*/ 0 w 90"/>
                    <a:gd name="T3" fmla="*/ 0 h 98"/>
                    <a:gd name="T4" fmla="*/ 1 w 90"/>
                    <a:gd name="T5" fmla="*/ 0 h 98"/>
                    <a:gd name="T6" fmla="*/ 2 w 90"/>
                    <a:gd name="T7" fmla="*/ 0 h 98"/>
                    <a:gd name="T8" fmla="*/ 2 w 90"/>
                    <a:gd name="T9" fmla="*/ 0 h 98"/>
                    <a:gd name="T10" fmla="*/ 3 w 90"/>
                    <a:gd name="T11" fmla="*/ 1 h 98"/>
                    <a:gd name="T12" fmla="*/ 6 w 90"/>
                    <a:gd name="T13" fmla="*/ 5 h 98"/>
                    <a:gd name="T14" fmla="*/ 6 w 90"/>
                    <a:gd name="T15" fmla="*/ 5 h 98"/>
                    <a:gd name="T16" fmla="*/ 5 w 90"/>
                    <a:gd name="T17" fmla="*/ 5 h 98"/>
                    <a:gd name="T18" fmla="*/ 5 w 90"/>
                    <a:gd name="T19" fmla="*/ 6 h 98"/>
                    <a:gd name="T20" fmla="*/ 4 w 90"/>
                    <a:gd name="T21" fmla="*/ 6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98">
                      <a:moveTo>
                        <a:pt x="66" y="98"/>
                      </a:moveTo>
                      <a:lnTo>
                        <a:pt x="0" y="0"/>
                      </a:lnTo>
                      <a:lnTo>
                        <a:pt x="12" y="5"/>
                      </a:lnTo>
                      <a:lnTo>
                        <a:pt x="23" y="8"/>
                      </a:lnTo>
                      <a:lnTo>
                        <a:pt x="30" y="10"/>
                      </a:lnTo>
                      <a:lnTo>
                        <a:pt x="39" y="13"/>
                      </a:lnTo>
                      <a:lnTo>
                        <a:pt x="90" y="84"/>
                      </a:lnTo>
                      <a:lnTo>
                        <a:pt x="85" y="87"/>
                      </a:lnTo>
                      <a:lnTo>
                        <a:pt x="79" y="89"/>
                      </a:lnTo>
                      <a:lnTo>
                        <a:pt x="72" y="95"/>
                      </a:lnTo>
                      <a:lnTo>
                        <a:pt x="66" y="9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440">
                  <a:extLst>
                    <a:ext uri="{FF2B5EF4-FFF2-40B4-BE49-F238E27FC236}">
                      <a16:creationId xmlns:a16="http://schemas.microsoft.com/office/drawing/2014/main" id="{22BB5CCD-45D5-41AB-8B28-00EE1C461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" y="1456"/>
                  <a:ext cx="22" cy="21"/>
                </a:xfrm>
                <a:custGeom>
                  <a:avLst/>
                  <a:gdLst>
                    <a:gd name="T0" fmla="*/ 4 w 87"/>
                    <a:gd name="T1" fmla="*/ 5 h 85"/>
                    <a:gd name="T2" fmla="*/ 0 w 87"/>
                    <a:gd name="T3" fmla="*/ 0 h 85"/>
                    <a:gd name="T4" fmla="*/ 1 w 87"/>
                    <a:gd name="T5" fmla="*/ 0 h 85"/>
                    <a:gd name="T6" fmla="*/ 2 w 87"/>
                    <a:gd name="T7" fmla="*/ 0 h 85"/>
                    <a:gd name="T8" fmla="*/ 2 w 87"/>
                    <a:gd name="T9" fmla="*/ 0 h 85"/>
                    <a:gd name="T10" fmla="*/ 3 w 87"/>
                    <a:gd name="T11" fmla="*/ 0 h 85"/>
                    <a:gd name="T12" fmla="*/ 6 w 87"/>
                    <a:gd name="T13" fmla="*/ 4 h 85"/>
                    <a:gd name="T14" fmla="*/ 5 w 87"/>
                    <a:gd name="T15" fmla="*/ 4 h 85"/>
                    <a:gd name="T16" fmla="*/ 5 w 87"/>
                    <a:gd name="T17" fmla="*/ 5 h 85"/>
                    <a:gd name="T18" fmla="*/ 4 w 87"/>
                    <a:gd name="T19" fmla="*/ 5 h 85"/>
                    <a:gd name="T20" fmla="*/ 4 w 87"/>
                    <a:gd name="T21" fmla="*/ 5 h 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7" h="85">
                      <a:moveTo>
                        <a:pt x="63" y="85"/>
                      </a:move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5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87" y="71"/>
                      </a:lnTo>
                      <a:lnTo>
                        <a:pt x="81" y="74"/>
                      </a:lnTo>
                      <a:lnTo>
                        <a:pt x="76" y="76"/>
                      </a:lnTo>
                      <a:lnTo>
                        <a:pt x="68" y="81"/>
                      </a:lnTo>
                      <a:lnTo>
                        <a:pt x="63" y="85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441">
                  <a:extLst>
                    <a:ext uri="{FF2B5EF4-FFF2-40B4-BE49-F238E27FC236}">
                      <a16:creationId xmlns:a16="http://schemas.microsoft.com/office/drawing/2014/main" id="{09990681-28CB-4A31-86F8-140783D6D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9" y="1457"/>
                  <a:ext cx="20" cy="18"/>
                </a:xfrm>
                <a:custGeom>
                  <a:avLst/>
                  <a:gdLst>
                    <a:gd name="T0" fmla="*/ 3 w 79"/>
                    <a:gd name="T1" fmla="*/ 5 h 71"/>
                    <a:gd name="T2" fmla="*/ 0 w 79"/>
                    <a:gd name="T3" fmla="*/ 0 h 71"/>
                    <a:gd name="T4" fmla="*/ 1 w 79"/>
                    <a:gd name="T5" fmla="*/ 0 h 71"/>
                    <a:gd name="T6" fmla="*/ 1 w 79"/>
                    <a:gd name="T7" fmla="*/ 1 h 71"/>
                    <a:gd name="T8" fmla="*/ 2 w 79"/>
                    <a:gd name="T9" fmla="*/ 1 h 71"/>
                    <a:gd name="T10" fmla="*/ 3 w 79"/>
                    <a:gd name="T11" fmla="*/ 1 h 71"/>
                    <a:gd name="T12" fmla="*/ 5 w 79"/>
                    <a:gd name="T13" fmla="*/ 4 h 71"/>
                    <a:gd name="T14" fmla="*/ 5 w 79"/>
                    <a:gd name="T15" fmla="*/ 4 h 71"/>
                    <a:gd name="T16" fmla="*/ 4 w 79"/>
                    <a:gd name="T17" fmla="*/ 4 h 71"/>
                    <a:gd name="T18" fmla="*/ 4 w 79"/>
                    <a:gd name="T19" fmla="*/ 5 h 71"/>
                    <a:gd name="T20" fmla="*/ 3 w 79"/>
                    <a:gd name="T21" fmla="*/ 5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9" h="71">
                      <a:moveTo>
                        <a:pt x="51" y="71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79" y="62"/>
                      </a:lnTo>
                      <a:lnTo>
                        <a:pt x="74" y="66"/>
                      </a:lnTo>
                      <a:lnTo>
                        <a:pt x="65" y="69"/>
                      </a:lnTo>
                      <a:lnTo>
                        <a:pt x="60" y="71"/>
                      </a:lnTo>
                      <a:lnTo>
                        <a:pt x="51" y="71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442">
                  <a:extLst>
                    <a:ext uri="{FF2B5EF4-FFF2-40B4-BE49-F238E27FC236}">
                      <a16:creationId xmlns:a16="http://schemas.microsoft.com/office/drawing/2014/main" id="{AA3544D9-B3DB-458E-B6CF-F5D3B1071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" y="1458"/>
                  <a:ext cx="17" cy="16"/>
                </a:xfrm>
                <a:custGeom>
                  <a:avLst/>
                  <a:gdLst>
                    <a:gd name="T0" fmla="*/ 3 w 69"/>
                    <a:gd name="T1" fmla="*/ 4 h 62"/>
                    <a:gd name="T2" fmla="*/ 0 w 69"/>
                    <a:gd name="T3" fmla="*/ 0 h 62"/>
                    <a:gd name="T4" fmla="*/ 0 w 69"/>
                    <a:gd name="T5" fmla="*/ 0 h 62"/>
                    <a:gd name="T6" fmla="*/ 1 w 69"/>
                    <a:gd name="T7" fmla="*/ 0 h 62"/>
                    <a:gd name="T8" fmla="*/ 1 w 69"/>
                    <a:gd name="T9" fmla="*/ 0 h 62"/>
                    <a:gd name="T10" fmla="*/ 2 w 69"/>
                    <a:gd name="T11" fmla="*/ 0 h 62"/>
                    <a:gd name="T12" fmla="*/ 4 w 69"/>
                    <a:gd name="T13" fmla="*/ 3 h 62"/>
                    <a:gd name="T14" fmla="*/ 4 w 69"/>
                    <a:gd name="T15" fmla="*/ 4 h 62"/>
                    <a:gd name="T16" fmla="*/ 3 w 69"/>
                    <a:gd name="T17" fmla="*/ 4 h 62"/>
                    <a:gd name="T18" fmla="*/ 3 w 69"/>
                    <a:gd name="T19" fmla="*/ 4 h 62"/>
                    <a:gd name="T20" fmla="*/ 3 w 69"/>
                    <a:gd name="T21" fmla="*/ 4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62">
                      <a:moveTo>
                        <a:pt x="47" y="62"/>
                      </a:moveTo>
                      <a:lnTo>
                        <a:pt x="0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5" y="5"/>
                      </a:lnTo>
                      <a:lnTo>
                        <a:pt x="33" y="5"/>
                      </a:lnTo>
                      <a:lnTo>
                        <a:pt x="69" y="51"/>
                      </a:lnTo>
                      <a:lnTo>
                        <a:pt x="60" y="56"/>
                      </a:lnTo>
                      <a:lnTo>
                        <a:pt x="55" y="58"/>
                      </a:lnTo>
                      <a:lnTo>
                        <a:pt x="49" y="58"/>
                      </a:lnTo>
                      <a:lnTo>
                        <a:pt x="47" y="62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443">
                  <a:extLst>
                    <a:ext uri="{FF2B5EF4-FFF2-40B4-BE49-F238E27FC236}">
                      <a16:creationId xmlns:a16="http://schemas.microsoft.com/office/drawing/2014/main" id="{5B298D63-45FB-4336-8281-91AF72D7B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9" y="1459"/>
                  <a:ext cx="14" cy="14"/>
                </a:xfrm>
                <a:custGeom>
                  <a:avLst/>
                  <a:gdLst>
                    <a:gd name="T0" fmla="*/ 2 w 57"/>
                    <a:gd name="T1" fmla="*/ 4 h 53"/>
                    <a:gd name="T2" fmla="*/ 0 w 57"/>
                    <a:gd name="T3" fmla="*/ 0 h 53"/>
                    <a:gd name="T4" fmla="*/ 0 w 57"/>
                    <a:gd name="T5" fmla="*/ 0 h 53"/>
                    <a:gd name="T6" fmla="*/ 1 w 57"/>
                    <a:gd name="T7" fmla="*/ 0 h 53"/>
                    <a:gd name="T8" fmla="*/ 1 w 57"/>
                    <a:gd name="T9" fmla="*/ 0 h 53"/>
                    <a:gd name="T10" fmla="*/ 2 w 57"/>
                    <a:gd name="T11" fmla="*/ 0 h 53"/>
                    <a:gd name="T12" fmla="*/ 3 w 57"/>
                    <a:gd name="T13" fmla="*/ 3 h 53"/>
                    <a:gd name="T14" fmla="*/ 3 w 57"/>
                    <a:gd name="T15" fmla="*/ 3 h 53"/>
                    <a:gd name="T16" fmla="*/ 3 w 57"/>
                    <a:gd name="T17" fmla="*/ 3 h 53"/>
                    <a:gd name="T18" fmla="*/ 3 w 57"/>
                    <a:gd name="T19" fmla="*/ 3 h 53"/>
                    <a:gd name="T20" fmla="*/ 2 w 57"/>
                    <a:gd name="T21" fmla="*/ 4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7" h="53">
                      <a:moveTo>
                        <a:pt x="39" y="53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57" y="41"/>
                      </a:lnTo>
                      <a:lnTo>
                        <a:pt x="52" y="43"/>
                      </a:lnTo>
                      <a:lnTo>
                        <a:pt x="50" y="46"/>
                      </a:lnTo>
                      <a:lnTo>
                        <a:pt x="44" y="51"/>
                      </a:lnTo>
                      <a:lnTo>
                        <a:pt x="39" y="53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444">
                  <a:extLst>
                    <a:ext uri="{FF2B5EF4-FFF2-40B4-BE49-F238E27FC236}">
                      <a16:creationId xmlns:a16="http://schemas.microsoft.com/office/drawing/2014/main" id="{16B70658-5013-4E23-A85F-8AC91691C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3" y="1459"/>
                  <a:ext cx="13" cy="12"/>
                </a:xfrm>
                <a:custGeom>
                  <a:avLst/>
                  <a:gdLst>
                    <a:gd name="T0" fmla="*/ 2 w 55"/>
                    <a:gd name="T1" fmla="*/ 3 h 46"/>
                    <a:gd name="T2" fmla="*/ 0 w 55"/>
                    <a:gd name="T3" fmla="*/ 0 h 46"/>
                    <a:gd name="T4" fmla="*/ 1 w 55"/>
                    <a:gd name="T5" fmla="*/ 0 h 46"/>
                    <a:gd name="T6" fmla="*/ 1 w 55"/>
                    <a:gd name="T7" fmla="*/ 0 h 46"/>
                    <a:gd name="T8" fmla="*/ 1 w 55"/>
                    <a:gd name="T9" fmla="*/ 0 h 46"/>
                    <a:gd name="T10" fmla="*/ 2 w 55"/>
                    <a:gd name="T11" fmla="*/ 0 h 46"/>
                    <a:gd name="T12" fmla="*/ 3 w 55"/>
                    <a:gd name="T13" fmla="*/ 3 h 46"/>
                    <a:gd name="T14" fmla="*/ 3 w 55"/>
                    <a:gd name="T15" fmla="*/ 3 h 46"/>
                    <a:gd name="T16" fmla="*/ 3 w 55"/>
                    <a:gd name="T17" fmla="*/ 3 h 46"/>
                    <a:gd name="T18" fmla="*/ 2 w 55"/>
                    <a:gd name="T19" fmla="*/ 3 h 46"/>
                    <a:gd name="T20" fmla="*/ 2 w 55"/>
                    <a:gd name="T21" fmla="*/ 3 h 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" h="46">
                      <a:moveTo>
                        <a:pt x="36" y="46"/>
                      </a:moveTo>
                      <a:lnTo>
                        <a:pt x="0" y="0"/>
                      </a:lnTo>
                      <a:lnTo>
                        <a:pt x="11" y="2"/>
                      </a:lnTo>
                      <a:lnTo>
                        <a:pt x="20" y="2"/>
                      </a:lnTo>
                      <a:lnTo>
                        <a:pt x="27" y="2"/>
                      </a:lnTo>
                      <a:lnTo>
                        <a:pt x="36" y="2"/>
                      </a:lnTo>
                      <a:lnTo>
                        <a:pt x="55" y="37"/>
                      </a:lnTo>
                      <a:lnTo>
                        <a:pt x="52" y="41"/>
                      </a:lnTo>
                      <a:lnTo>
                        <a:pt x="46" y="43"/>
                      </a:lnTo>
                      <a:lnTo>
                        <a:pt x="41" y="46"/>
                      </a:lnTo>
                      <a:lnTo>
                        <a:pt x="36" y="46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445">
                  <a:extLst>
                    <a:ext uri="{FF2B5EF4-FFF2-40B4-BE49-F238E27FC236}">
                      <a16:creationId xmlns:a16="http://schemas.microsoft.com/office/drawing/2014/main" id="{4C4B5BB8-1D00-4FDA-8510-C7F222839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7" y="1460"/>
                  <a:ext cx="12" cy="10"/>
                </a:xfrm>
                <a:custGeom>
                  <a:avLst/>
                  <a:gdLst>
                    <a:gd name="T0" fmla="*/ 1 w 50"/>
                    <a:gd name="T1" fmla="*/ 3 h 39"/>
                    <a:gd name="T2" fmla="*/ 0 w 50"/>
                    <a:gd name="T3" fmla="*/ 0 h 39"/>
                    <a:gd name="T4" fmla="*/ 0 w 50"/>
                    <a:gd name="T5" fmla="*/ 0 h 39"/>
                    <a:gd name="T6" fmla="*/ 1 w 50"/>
                    <a:gd name="T7" fmla="*/ 0 h 39"/>
                    <a:gd name="T8" fmla="*/ 1 w 50"/>
                    <a:gd name="T9" fmla="*/ 0 h 39"/>
                    <a:gd name="T10" fmla="*/ 2 w 50"/>
                    <a:gd name="T11" fmla="*/ 0 h 39"/>
                    <a:gd name="T12" fmla="*/ 3 w 50"/>
                    <a:gd name="T13" fmla="*/ 2 h 39"/>
                    <a:gd name="T14" fmla="*/ 3 w 50"/>
                    <a:gd name="T15" fmla="*/ 2 h 39"/>
                    <a:gd name="T16" fmla="*/ 2 w 50"/>
                    <a:gd name="T17" fmla="*/ 2 h 39"/>
                    <a:gd name="T18" fmla="*/ 2 w 50"/>
                    <a:gd name="T19" fmla="*/ 2 h 39"/>
                    <a:gd name="T20" fmla="*/ 1 w 50"/>
                    <a:gd name="T21" fmla="*/ 3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39">
                      <a:moveTo>
                        <a:pt x="27" y="39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6" y="0"/>
                      </a:lnTo>
                      <a:lnTo>
                        <a:pt x="50" y="28"/>
                      </a:lnTo>
                      <a:lnTo>
                        <a:pt x="46" y="30"/>
                      </a:lnTo>
                      <a:lnTo>
                        <a:pt x="41" y="33"/>
                      </a:lnTo>
                      <a:lnTo>
                        <a:pt x="36" y="35"/>
                      </a:lnTo>
                      <a:lnTo>
                        <a:pt x="27" y="39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446">
                  <a:extLst>
                    <a:ext uri="{FF2B5EF4-FFF2-40B4-BE49-F238E27FC236}">
                      <a16:creationId xmlns:a16="http://schemas.microsoft.com/office/drawing/2014/main" id="{8F9DA42D-A1FC-4F17-9FEF-C993BA696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1" y="1460"/>
                  <a:ext cx="11" cy="9"/>
                </a:xfrm>
                <a:custGeom>
                  <a:avLst/>
                  <a:gdLst>
                    <a:gd name="T0" fmla="*/ 1 w 44"/>
                    <a:gd name="T1" fmla="*/ 2 h 35"/>
                    <a:gd name="T2" fmla="*/ 0 w 44"/>
                    <a:gd name="T3" fmla="*/ 0 h 35"/>
                    <a:gd name="T4" fmla="*/ 0 w 44"/>
                    <a:gd name="T5" fmla="*/ 0 h 35"/>
                    <a:gd name="T6" fmla="*/ 1 w 44"/>
                    <a:gd name="T7" fmla="*/ 0 h 35"/>
                    <a:gd name="T8" fmla="*/ 1 w 44"/>
                    <a:gd name="T9" fmla="*/ 0 h 35"/>
                    <a:gd name="T10" fmla="*/ 2 w 44"/>
                    <a:gd name="T11" fmla="*/ 0 h 35"/>
                    <a:gd name="T12" fmla="*/ 3 w 44"/>
                    <a:gd name="T13" fmla="*/ 2 h 35"/>
                    <a:gd name="T14" fmla="*/ 2 w 44"/>
                    <a:gd name="T15" fmla="*/ 2 h 35"/>
                    <a:gd name="T16" fmla="*/ 2 w 44"/>
                    <a:gd name="T17" fmla="*/ 2 h 35"/>
                    <a:gd name="T18" fmla="*/ 2 w 44"/>
                    <a:gd name="T19" fmla="*/ 2 h 35"/>
                    <a:gd name="T20" fmla="*/ 1 w 44"/>
                    <a:gd name="T21" fmla="*/ 2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5">
                      <a:moveTo>
                        <a:pt x="19" y="3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44" y="22"/>
                      </a:lnTo>
                      <a:lnTo>
                        <a:pt x="37" y="25"/>
                      </a:lnTo>
                      <a:lnTo>
                        <a:pt x="32" y="28"/>
                      </a:lnTo>
                      <a:lnTo>
                        <a:pt x="24" y="33"/>
                      </a:lnTo>
                      <a:lnTo>
                        <a:pt x="19" y="35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447">
                  <a:extLst>
                    <a:ext uri="{FF2B5EF4-FFF2-40B4-BE49-F238E27FC236}">
                      <a16:creationId xmlns:a16="http://schemas.microsoft.com/office/drawing/2014/main" id="{ED0ABEA8-9C48-40E1-838D-C507B5B4A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5" y="1460"/>
                  <a:ext cx="10" cy="7"/>
                </a:xfrm>
                <a:custGeom>
                  <a:avLst/>
                  <a:gdLst>
                    <a:gd name="T0" fmla="*/ 1 w 38"/>
                    <a:gd name="T1" fmla="*/ 2 h 28"/>
                    <a:gd name="T2" fmla="*/ 0 w 38"/>
                    <a:gd name="T3" fmla="*/ 0 h 28"/>
                    <a:gd name="T4" fmla="*/ 0 w 38"/>
                    <a:gd name="T5" fmla="*/ 0 h 28"/>
                    <a:gd name="T6" fmla="*/ 1 w 38"/>
                    <a:gd name="T7" fmla="*/ 0 h 28"/>
                    <a:gd name="T8" fmla="*/ 2 w 38"/>
                    <a:gd name="T9" fmla="*/ 0 h 28"/>
                    <a:gd name="T10" fmla="*/ 2 w 38"/>
                    <a:gd name="T11" fmla="*/ 0 h 28"/>
                    <a:gd name="T12" fmla="*/ 3 w 38"/>
                    <a:gd name="T13" fmla="*/ 1 h 28"/>
                    <a:gd name="T14" fmla="*/ 2 w 38"/>
                    <a:gd name="T15" fmla="*/ 1 h 28"/>
                    <a:gd name="T16" fmla="*/ 2 w 38"/>
                    <a:gd name="T17" fmla="*/ 1 h 28"/>
                    <a:gd name="T18" fmla="*/ 1 w 38"/>
                    <a:gd name="T19" fmla="*/ 2 h 28"/>
                    <a:gd name="T20" fmla="*/ 1 w 38"/>
                    <a:gd name="T21" fmla="*/ 2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28">
                      <a:moveTo>
                        <a:pt x="14" y="28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8" y="14"/>
                      </a:lnTo>
                      <a:lnTo>
                        <a:pt x="33" y="16"/>
                      </a:lnTo>
                      <a:lnTo>
                        <a:pt x="28" y="19"/>
                      </a:lnTo>
                      <a:lnTo>
                        <a:pt x="19" y="25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448">
                  <a:extLst>
                    <a:ext uri="{FF2B5EF4-FFF2-40B4-BE49-F238E27FC236}">
                      <a16:creationId xmlns:a16="http://schemas.microsoft.com/office/drawing/2014/main" id="{8DA1E2A8-5613-4FFC-86C5-1F910C2E6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8" y="1459"/>
                  <a:ext cx="9" cy="6"/>
                </a:xfrm>
                <a:custGeom>
                  <a:avLst/>
                  <a:gdLst>
                    <a:gd name="T0" fmla="*/ 1 w 36"/>
                    <a:gd name="T1" fmla="*/ 2 h 24"/>
                    <a:gd name="T2" fmla="*/ 0 w 36"/>
                    <a:gd name="T3" fmla="*/ 0 h 24"/>
                    <a:gd name="T4" fmla="*/ 1 w 36"/>
                    <a:gd name="T5" fmla="*/ 0 h 24"/>
                    <a:gd name="T6" fmla="*/ 1 w 36"/>
                    <a:gd name="T7" fmla="*/ 0 h 24"/>
                    <a:gd name="T8" fmla="*/ 2 w 36"/>
                    <a:gd name="T9" fmla="*/ 0 h 24"/>
                    <a:gd name="T10" fmla="*/ 2 w 36"/>
                    <a:gd name="T11" fmla="*/ 0 h 24"/>
                    <a:gd name="T12" fmla="*/ 2 w 36"/>
                    <a:gd name="T13" fmla="*/ 1 h 24"/>
                    <a:gd name="T14" fmla="*/ 2 w 36"/>
                    <a:gd name="T15" fmla="*/ 1 h 24"/>
                    <a:gd name="T16" fmla="*/ 2 w 36"/>
                    <a:gd name="T17" fmla="*/ 1 h 24"/>
                    <a:gd name="T18" fmla="*/ 2 w 36"/>
                    <a:gd name="T19" fmla="*/ 1 h 24"/>
                    <a:gd name="T20" fmla="*/ 1 w 36"/>
                    <a:gd name="T21" fmla="*/ 2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24">
                      <a:moveTo>
                        <a:pt x="18" y="24"/>
                      </a:move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30" y="0"/>
                      </a:lnTo>
                      <a:lnTo>
                        <a:pt x="36" y="7"/>
                      </a:lnTo>
                      <a:lnTo>
                        <a:pt x="30" y="11"/>
                      </a:lnTo>
                      <a:lnTo>
                        <a:pt x="28" y="13"/>
                      </a:lnTo>
                      <a:lnTo>
                        <a:pt x="23" y="18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449">
                  <a:extLst>
                    <a:ext uri="{FF2B5EF4-FFF2-40B4-BE49-F238E27FC236}">
                      <a16:creationId xmlns:a16="http://schemas.microsoft.com/office/drawing/2014/main" id="{BCF5CADE-A34F-4408-ABED-5B826FB94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3" y="1459"/>
                  <a:ext cx="7" cy="5"/>
                </a:xfrm>
                <a:custGeom>
                  <a:avLst/>
                  <a:gdLst>
                    <a:gd name="T0" fmla="*/ 1 w 26"/>
                    <a:gd name="T1" fmla="*/ 2 h 16"/>
                    <a:gd name="T2" fmla="*/ 0 w 26"/>
                    <a:gd name="T3" fmla="*/ 0 h 16"/>
                    <a:gd name="T4" fmla="*/ 0 w 26"/>
                    <a:gd name="T5" fmla="*/ 0 h 16"/>
                    <a:gd name="T6" fmla="*/ 1 w 26"/>
                    <a:gd name="T7" fmla="*/ 0 h 16"/>
                    <a:gd name="T8" fmla="*/ 1 w 26"/>
                    <a:gd name="T9" fmla="*/ 0 h 16"/>
                    <a:gd name="T10" fmla="*/ 2 w 26"/>
                    <a:gd name="T11" fmla="*/ 0 h 16"/>
                    <a:gd name="T12" fmla="*/ 2 w 26"/>
                    <a:gd name="T13" fmla="*/ 1 h 16"/>
                    <a:gd name="T14" fmla="*/ 1 w 26"/>
                    <a:gd name="T15" fmla="*/ 1 h 16"/>
                    <a:gd name="T16" fmla="*/ 1 w 26"/>
                    <a:gd name="T17" fmla="*/ 1 h 16"/>
                    <a:gd name="T18" fmla="*/ 1 w 26"/>
                    <a:gd name="T19" fmla="*/ 2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16">
                      <a:moveTo>
                        <a:pt x="8" y="16"/>
                      </a:move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9" y="7"/>
                      </a:lnTo>
                      <a:lnTo>
                        <a:pt x="14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450">
                  <a:extLst>
                    <a:ext uri="{FF2B5EF4-FFF2-40B4-BE49-F238E27FC236}">
                      <a16:creationId xmlns:a16="http://schemas.microsoft.com/office/drawing/2014/main" id="{DF4F9A15-B4CB-47D0-9FA0-C05633F65D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6" y="1459"/>
                  <a:ext cx="5" cy="2"/>
                </a:xfrm>
                <a:custGeom>
                  <a:avLst/>
                  <a:gdLst>
                    <a:gd name="T0" fmla="*/ 0 w 23"/>
                    <a:gd name="T1" fmla="*/ 1 h 7"/>
                    <a:gd name="T2" fmla="*/ 0 w 23"/>
                    <a:gd name="T3" fmla="*/ 0 h 7"/>
                    <a:gd name="T4" fmla="*/ 0 w 23"/>
                    <a:gd name="T5" fmla="*/ 0 h 7"/>
                    <a:gd name="T6" fmla="*/ 0 w 23"/>
                    <a:gd name="T7" fmla="*/ 0 h 7"/>
                    <a:gd name="T8" fmla="*/ 1 w 23"/>
                    <a:gd name="T9" fmla="*/ 0 h 7"/>
                    <a:gd name="T10" fmla="*/ 1 w 23"/>
                    <a:gd name="T11" fmla="*/ 0 h 7"/>
                    <a:gd name="T12" fmla="*/ 1 w 23"/>
                    <a:gd name="T13" fmla="*/ 0 h 7"/>
                    <a:gd name="T14" fmla="*/ 1 w 23"/>
                    <a:gd name="T15" fmla="*/ 0 h 7"/>
                    <a:gd name="T16" fmla="*/ 0 w 23"/>
                    <a:gd name="T17" fmla="*/ 0 h 7"/>
                    <a:gd name="T18" fmla="*/ 0 w 23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3" h="7">
                      <a:moveTo>
                        <a:pt x="6" y="7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451">
                  <a:extLst>
                    <a:ext uri="{FF2B5EF4-FFF2-40B4-BE49-F238E27FC236}">
                      <a16:creationId xmlns:a16="http://schemas.microsoft.com/office/drawing/2014/main" id="{13BC4AF3-07B4-4D47-9D74-9275179C5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0" y="1459"/>
                  <a:ext cx="1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2" name="Picture 453">
                <a:extLst>
                  <a:ext uri="{FF2B5EF4-FFF2-40B4-BE49-F238E27FC236}">
                    <a16:creationId xmlns:a16="http://schemas.microsoft.com/office/drawing/2014/main" id="{185F092D-0926-456D-B476-FC5040BC25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480"/>
                <a:ext cx="624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oup 460">
              <a:extLst>
                <a:ext uri="{FF2B5EF4-FFF2-40B4-BE49-F238E27FC236}">
                  <a16:creationId xmlns:a16="http://schemas.microsoft.com/office/drawing/2014/main" id="{9FCA058C-1897-4424-AB9B-C421E3973015}"/>
                </a:ext>
              </a:extLst>
            </p:cNvPr>
            <p:cNvGrpSpPr>
              <a:grpSpLocks/>
            </p:cNvGrpSpPr>
            <p:nvPr/>
          </p:nvGrpSpPr>
          <p:grpSpPr bwMode="auto">
            <a:xfrm rot="-846927">
              <a:off x="2536" y="400"/>
              <a:ext cx="528" cy="480"/>
              <a:chOff x="5088" y="624"/>
              <a:chExt cx="528" cy="480"/>
            </a:xfrm>
          </p:grpSpPr>
          <p:sp>
            <p:nvSpPr>
              <p:cNvPr id="10" name="Line 457">
                <a:extLst>
                  <a:ext uri="{FF2B5EF4-FFF2-40B4-BE49-F238E27FC236}">
                    <a16:creationId xmlns:a16="http://schemas.microsoft.com/office/drawing/2014/main" id="{9F04DCD4-2835-411F-AACD-E0CBF3D7A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84" y="624"/>
                <a:ext cx="144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" name="Line 458">
                <a:extLst>
                  <a:ext uri="{FF2B5EF4-FFF2-40B4-BE49-F238E27FC236}">
                    <a16:creationId xmlns:a16="http://schemas.microsoft.com/office/drawing/2014/main" id="{56A94426-8B6D-431B-866F-80ABA6996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2" y="960"/>
                <a:ext cx="38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" name="Line 459">
                <a:extLst>
                  <a:ext uri="{FF2B5EF4-FFF2-40B4-BE49-F238E27FC236}">
                    <a16:creationId xmlns:a16="http://schemas.microsoft.com/office/drawing/2014/main" id="{E97FDAA0-9E98-4FE4-8C1A-4CC4818A6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84" y="720"/>
                <a:ext cx="33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3" name="WordArt 455">
                <a:extLst>
                  <a:ext uri="{FF2B5EF4-FFF2-40B4-BE49-F238E27FC236}">
                    <a16:creationId xmlns:a16="http://schemas.microsoft.com/office/drawing/2014/main" id="{9249C8DF-C147-493C-973F-B3E1DE4B439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2297688">
                <a:off x="5088" y="672"/>
                <a:ext cx="404" cy="397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56338"/>
                  </a:avLst>
                </a:prstTxWarp>
              </a:bodyPr>
              <a:lstStyle/>
              <a:p>
                <a:r>
                  <a:rPr lang="en-US" sz="3600" kern="10" dirty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 panose="020B0A04020102020204" pitchFamily="34" charset="0"/>
                  </a:rPr>
                  <a:t>Honk</a:t>
                </a:r>
                <a:r>
                  <a:rPr lang="en-US" sz="3600" kern="10" dirty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hlink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 panose="020B0A04020102020204" pitchFamily="34" charset="0"/>
                  </a:rPr>
                  <a:t>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811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example: four-way stop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471" y="1425843"/>
            <a:ext cx="11639227" cy="5212240"/>
          </a:xfrm>
        </p:spPr>
        <p:txBody>
          <a:bodyPr/>
          <a:lstStyle/>
          <a:p>
            <a:r>
              <a:rPr lang="en-US" dirty="0"/>
              <a:t>Traffic rules state that you must </a:t>
            </a:r>
            <a:r>
              <a:rPr lang="en-US" b="1" dirty="0"/>
              <a:t>yield to the car on your right </a:t>
            </a:r>
            <a:r>
              <a:rPr lang="en-US" dirty="0"/>
              <a:t>if you reach the intersection simultaneously.</a:t>
            </a:r>
          </a:p>
          <a:p>
            <a:r>
              <a:rPr lang="en-US" dirty="0"/>
              <a:t>This rule usually works well.</a:t>
            </a:r>
          </a:p>
          <a:p>
            <a:r>
              <a:rPr lang="en-US" dirty="0"/>
              <a:t>But there’s a problem if</a:t>
            </a:r>
            <a:br>
              <a:rPr lang="en-US" dirty="0"/>
            </a:br>
            <a:r>
              <a:rPr lang="en-US" dirty="0"/>
              <a:t>four cars arrive simultaneously.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274" y="2409431"/>
            <a:ext cx="5420645" cy="4448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084" y="5463253"/>
            <a:ext cx="631952" cy="1174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76762" y="2422738"/>
            <a:ext cx="631952" cy="1174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435757" y="3632293"/>
            <a:ext cx="631952" cy="11748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01303" y="4311344"/>
            <a:ext cx="631952" cy="117483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6883606-DB6E-B846-8055-993B9EF19B1B}"/>
              </a:ext>
            </a:extLst>
          </p:cNvPr>
          <p:cNvGrpSpPr/>
          <p:nvPr/>
        </p:nvGrpSpPr>
        <p:grpSpPr>
          <a:xfrm>
            <a:off x="7704694" y="3443845"/>
            <a:ext cx="2459624" cy="2156197"/>
            <a:chOff x="4639764" y="3443845"/>
            <a:chExt cx="2459624" cy="215619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8874C5C-3C71-F64C-96C8-0E1A75E5610A}"/>
                </a:ext>
              </a:extLst>
            </p:cNvPr>
            <p:cNvCxnSpPr/>
            <p:nvPr/>
          </p:nvCxnSpPr>
          <p:spPr>
            <a:xfrm flipH="1">
              <a:off x="4639764" y="3740727"/>
              <a:ext cx="472068" cy="665018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CF9DCA4-6F18-ED46-8443-0B216B8006C0}"/>
                </a:ext>
              </a:extLst>
            </p:cNvPr>
            <p:cNvCxnSpPr>
              <a:cxnSpLocks/>
            </p:cNvCxnSpPr>
            <p:nvPr/>
          </p:nvCxnSpPr>
          <p:spPr>
            <a:xfrm>
              <a:off x="4925354" y="5214735"/>
              <a:ext cx="715425" cy="385307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746A0D6-F156-734F-A60E-AEC6A68B67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3106" y="4617587"/>
              <a:ext cx="466282" cy="702558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1C15C94-789F-CA4C-BA9B-292D25F6ED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1154" y="3443845"/>
              <a:ext cx="779656" cy="459886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F91D96-030F-414F-B51A-E442FB4DA3DF}"/>
                </a:ext>
              </a:extLst>
            </p:cNvPr>
            <p:cNvSpPr txBox="1"/>
            <p:nvPr/>
          </p:nvSpPr>
          <p:spPr>
            <a:xfrm>
              <a:off x="5111832" y="4120737"/>
              <a:ext cx="14480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</a:rPr>
                <a:t>Circular waiting!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7F9804-BF00-408E-A430-8D5A916D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20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834" y="2332866"/>
            <a:ext cx="3204226" cy="2836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philosophers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theoretical example of deadlock</a:t>
            </a:r>
          </a:p>
          <a:p>
            <a:r>
              <a:rPr lang="en-US" dirty="0"/>
              <a:t>There are N philosophers sitting in a circle and N chopsticks</a:t>
            </a:r>
          </a:p>
          <a:p>
            <a:pPr lvl="1"/>
            <a:r>
              <a:rPr lang="en-US" dirty="0"/>
              <a:t>left and right of each philosopher</a:t>
            </a:r>
          </a:p>
          <a:p>
            <a:r>
              <a:rPr lang="en-US" dirty="0"/>
              <a:t>Philosophers repeatedly run this loop: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Think for some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Grab chopstick to left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Grab chopstick to right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Replace chopsticks</a:t>
            </a:r>
          </a:p>
          <a:p>
            <a:r>
              <a:rPr lang="en-US" dirty="0"/>
              <a:t>If they all grab the left chopstick simultaneously (step 2),</a:t>
            </a:r>
            <a:br>
              <a:rPr lang="en-US" dirty="0"/>
            </a:br>
            <a:r>
              <a:rPr lang="en-US" dirty="0"/>
              <a:t>they will deadlock and starve!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C8016-3728-4CDE-A0CB-34B35BEF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99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075" y="2392938"/>
            <a:ext cx="3204226" cy="2836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philosophers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solution: one philosopher must grab right before left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C8016-3728-4CDE-A0CB-34B35BEF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24C4AF-F4FB-40A6-8232-9A78FE17EC65}"/>
              </a:ext>
            </a:extLst>
          </p:cNvPr>
          <p:cNvCxnSpPr>
            <a:cxnSpLocks/>
          </p:cNvCxnSpPr>
          <p:nvPr/>
        </p:nvCxnSpPr>
        <p:spPr>
          <a:xfrm>
            <a:off x="5893496" y="2912301"/>
            <a:ext cx="200498" cy="194154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2BBD15-66B1-4B3E-9EBE-42181EB23022}"/>
              </a:ext>
            </a:extLst>
          </p:cNvPr>
          <p:cNvCxnSpPr>
            <a:cxnSpLocks/>
          </p:cNvCxnSpPr>
          <p:nvPr/>
        </p:nvCxnSpPr>
        <p:spPr>
          <a:xfrm flipH="1">
            <a:off x="6288066" y="3939436"/>
            <a:ext cx="244257" cy="31315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621C55-CA56-4485-AB31-EE1728153D72}"/>
              </a:ext>
            </a:extLst>
          </p:cNvPr>
          <p:cNvCxnSpPr>
            <a:cxnSpLocks/>
          </p:cNvCxnSpPr>
          <p:nvPr/>
        </p:nvCxnSpPr>
        <p:spPr>
          <a:xfrm flipH="1" flipV="1">
            <a:off x="5012580" y="4461353"/>
            <a:ext cx="348559" cy="14196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E18BC5-26BB-453A-A456-2E4462027C71}"/>
              </a:ext>
            </a:extLst>
          </p:cNvPr>
          <p:cNvCxnSpPr>
            <a:cxnSpLocks/>
          </p:cNvCxnSpPr>
          <p:nvPr/>
        </p:nvCxnSpPr>
        <p:spPr>
          <a:xfrm>
            <a:off x="4655507" y="4096011"/>
            <a:ext cx="248433" cy="26931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980F47C-6D31-4F0A-BA89-07CFA0AE3FC4}"/>
              </a:ext>
            </a:extLst>
          </p:cNvPr>
          <p:cNvSpPr/>
          <p:nvPr/>
        </p:nvSpPr>
        <p:spPr>
          <a:xfrm>
            <a:off x="4227534" y="3513551"/>
            <a:ext cx="632565" cy="569934"/>
          </a:xfrm>
          <a:prstGeom prst="ellipse">
            <a:avLst/>
          </a:prstGeom>
          <a:solidFill>
            <a:srgbClr val="4472C4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EAD84F-E1E3-4F20-8680-9B465FD6213D}"/>
              </a:ext>
            </a:extLst>
          </p:cNvPr>
          <p:cNvCxnSpPr>
            <a:cxnSpLocks/>
          </p:cNvCxnSpPr>
          <p:nvPr/>
        </p:nvCxnSpPr>
        <p:spPr>
          <a:xfrm flipH="1">
            <a:off x="4903940" y="2982815"/>
            <a:ext cx="375781" cy="161218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01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075" y="2392938"/>
            <a:ext cx="3204226" cy="2836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philosophers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solution: one philosopher must grab right before left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C8016-3728-4CDE-A0CB-34B35BEF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24C4AF-F4FB-40A6-8232-9A78FE17EC65}"/>
              </a:ext>
            </a:extLst>
          </p:cNvPr>
          <p:cNvCxnSpPr>
            <a:cxnSpLocks/>
          </p:cNvCxnSpPr>
          <p:nvPr/>
        </p:nvCxnSpPr>
        <p:spPr>
          <a:xfrm>
            <a:off x="5893496" y="2912301"/>
            <a:ext cx="200498" cy="194154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2BBD15-66B1-4B3E-9EBE-42181EB23022}"/>
              </a:ext>
            </a:extLst>
          </p:cNvPr>
          <p:cNvCxnSpPr>
            <a:cxnSpLocks/>
          </p:cNvCxnSpPr>
          <p:nvPr/>
        </p:nvCxnSpPr>
        <p:spPr>
          <a:xfrm flipH="1">
            <a:off x="6288066" y="3939436"/>
            <a:ext cx="244257" cy="31315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621C55-CA56-4485-AB31-EE1728153D72}"/>
              </a:ext>
            </a:extLst>
          </p:cNvPr>
          <p:cNvCxnSpPr>
            <a:cxnSpLocks/>
          </p:cNvCxnSpPr>
          <p:nvPr/>
        </p:nvCxnSpPr>
        <p:spPr>
          <a:xfrm flipH="1" flipV="1">
            <a:off x="5012580" y="4461353"/>
            <a:ext cx="348559" cy="14196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E18BC5-26BB-453A-A456-2E4462027C71}"/>
              </a:ext>
            </a:extLst>
          </p:cNvPr>
          <p:cNvCxnSpPr>
            <a:cxnSpLocks/>
          </p:cNvCxnSpPr>
          <p:nvPr/>
        </p:nvCxnSpPr>
        <p:spPr>
          <a:xfrm>
            <a:off x="4655507" y="4096011"/>
            <a:ext cx="248433" cy="26931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980F47C-6D31-4F0A-BA89-07CFA0AE3FC4}"/>
              </a:ext>
            </a:extLst>
          </p:cNvPr>
          <p:cNvSpPr/>
          <p:nvPr/>
        </p:nvSpPr>
        <p:spPr>
          <a:xfrm>
            <a:off x="4227534" y="3513551"/>
            <a:ext cx="632565" cy="569934"/>
          </a:xfrm>
          <a:prstGeom prst="ellipse">
            <a:avLst/>
          </a:prstGeom>
          <a:solidFill>
            <a:srgbClr val="4472C4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EAD84F-E1E3-4F20-8680-9B465FD6213D}"/>
              </a:ext>
            </a:extLst>
          </p:cNvPr>
          <p:cNvCxnSpPr>
            <a:cxnSpLocks/>
          </p:cNvCxnSpPr>
          <p:nvPr/>
        </p:nvCxnSpPr>
        <p:spPr>
          <a:xfrm flipH="1">
            <a:off x="4903940" y="2982815"/>
            <a:ext cx="375781" cy="161218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F5B2CB-E2A8-415D-B0AE-955C0155CFEE}"/>
              </a:ext>
            </a:extLst>
          </p:cNvPr>
          <p:cNvCxnSpPr>
            <a:cxnSpLocks/>
          </p:cNvCxnSpPr>
          <p:nvPr/>
        </p:nvCxnSpPr>
        <p:spPr>
          <a:xfrm flipH="1" flipV="1">
            <a:off x="6170012" y="3225619"/>
            <a:ext cx="240182" cy="20338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5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075" y="2392938"/>
            <a:ext cx="3204226" cy="2836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philosophers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solution: one philosopher must grab right before left</a:t>
            </a:r>
          </a:p>
          <a:p>
            <a:pPr lvl="1"/>
            <a:r>
              <a:rPr lang="en-US" dirty="0"/>
              <a:t>Adding an asymmetry will allow both resources to eventually be obtained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C8016-3728-4CDE-A0CB-34B35BEF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2BBD15-66B1-4B3E-9EBE-42181EB23022}"/>
              </a:ext>
            </a:extLst>
          </p:cNvPr>
          <p:cNvCxnSpPr>
            <a:cxnSpLocks/>
          </p:cNvCxnSpPr>
          <p:nvPr/>
        </p:nvCxnSpPr>
        <p:spPr>
          <a:xfrm flipH="1">
            <a:off x="6288066" y="3939436"/>
            <a:ext cx="244257" cy="31315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621C55-CA56-4485-AB31-EE1728153D72}"/>
              </a:ext>
            </a:extLst>
          </p:cNvPr>
          <p:cNvCxnSpPr>
            <a:cxnSpLocks/>
          </p:cNvCxnSpPr>
          <p:nvPr/>
        </p:nvCxnSpPr>
        <p:spPr>
          <a:xfrm flipH="1" flipV="1">
            <a:off x="5012580" y="4461353"/>
            <a:ext cx="348559" cy="14196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E18BC5-26BB-453A-A456-2E4462027C71}"/>
              </a:ext>
            </a:extLst>
          </p:cNvPr>
          <p:cNvCxnSpPr>
            <a:cxnSpLocks/>
          </p:cNvCxnSpPr>
          <p:nvPr/>
        </p:nvCxnSpPr>
        <p:spPr>
          <a:xfrm>
            <a:off x="4655507" y="4096011"/>
            <a:ext cx="248433" cy="26931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980F47C-6D31-4F0A-BA89-07CFA0AE3FC4}"/>
              </a:ext>
            </a:extLst>
          </p:cNvPr>
          <p:cNvSpPr/>
          <p:nvPr/>
        </p:nvSpPr>
        <p:spPr>
          <a:xfrm>
            <a:off x="4227534" y="3513551"/>
            <a:ext cx="632565" cy="569934"/>
          </a:xfrm>
          <a:prstGeom prst="ellipse">
            <a:avLst/>
          </a:prstGeom>
          <a:solidFill>
            <a:srgbClr val="4472C4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F5B2CB-E2A8-415D-B0AE-955C0155CFEE}"/>
              </a:ext>
            </a:extLst>
          </p:cNvPr>
          <p:cNvCxnSpPr>
            <a:cxnSpLocks/>
          </p:cNvCxnSpPr>
          <p:nvPr/>
        </p:nvCxnSpPr>
        <p:spPr>
          <a:xfrm flipH="1" flipV="1">
            <a:off x="6170012" y="3225619"/>
            <a:ext cx="240182" cy="20338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28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CBCCC-BB89-9A6C-344F-5943D3149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 Tuesday: online 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2BF73-D520-E379-D9B3-DFB8DDC56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Unfortunately, I’ll be out-of-town on Tuesday next week</a:t>
            </a:r>
          </a:p>
          <a:p>
            <a:endParaRPr lang="en-US" dirty="0"/>
          </a:p>
          <a:p>
            <a:r>
              <a:rPr lang="en-US" dirty="0"/>
              <a:t>So, no in-person class on that day</a:t>
            </a:r>
          </a:p>
          <a:p>
            <a:endParaRPr lang="en-US" dirty="0"/>
          </a:p>
          <a:p>
            <a:r>
              <a:rPr lang="en-US" dirty="0"/>
              <a:t>I will record the lecture in advance and put it out on Panopto</a:t>
            </a:r>
          </a:p>
          <a:p>
            <a:pPr lvl="1"/>
            <a:r>
              <a:rPr lang="en-US" dirty="0"/>
              <a:t>Lecture: Classical Scheduling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C0382-118A-2FF8-40E4-E628BFF9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8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B8994-4527-42CB-9FCF-74546D0F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with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108E-884A-42CF-972E-21386F2B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a Nondeterministic Deadlock</a:t>
            </a:r>
          </a:p>
          <a:p>
            <a:pPr lvl="1"/>
            <a:r>
              <a:rPr lang="en-US" dirty="0"/>
              <a:t>Whether it occurs depends on scheduling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C5ADA-529F-4A26-9F4F-02AD4B4A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76017-B53C-44BD-A7F8-2B52E2893191}"/>
              </a:ext>
            </a:extLst>
          </p:cNvPr>
          <p:cNvSpPr txBox="1"/>
          <p:nvPr/>
        </p:nvSpPr>
        <p:spPr>
          <a:xfrm>
            <a:off x="1161499" y="14209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2B348-754E-4D35-9D21-8944B46CCEC5}"/>
              </a:ext>
            </a:extLst>
          </p:cNvPr>
          <p:cNvSpPr txBox="1"/>
          <p:nvPr/>
        </p:nvSpPr>
        <p:spPr>
          <a:xfrm>
            <a:off x="5104848" y="14209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981953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B8994-4527-42CB-9FCF-74546D0F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deadlock in the lucky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108E-884A-42CF-972E-21386F2B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C5ADA-529F-4A26-9F4F-02AD4B4A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76017-B53C-44BD-A7F8-2B52E2893191}"/>
              </a:ext>
            </a:extLst>
          </p:cNvPr>
          <p:cNvSpPr txBox="1"/>
          <p:nvPr/>
        </p:nvSpPr>
        <p:spPr>
          <a:xfrm>
            <a:off x="1161499" y="1420986"/>
            <a:ext cx="260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2B348-754E-4D35-9D21-8944B46CCEC5}"/>
              </a:ext>
            </a:extLst>
          </p:cNvPr>
          <p:cNvSpPr txBox="1"/>
          <p:nvPr/>
        </p:nvSpPr>
        <p:spPr>
          <a:xfrm>
            <a:off x="5104848" y="1420986"/>
            <a:ext cx="2602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70734-FB7F-4308-A09F-1F0FEE2DC763}"/>
              </a:ext>
            </a:extLst>
          </p:cNvPr>
          <p:cNvSpPr txBox="1"/>
          <p:nvPr/>
        </p:nvSpPr>
        <p:spPr>
          <a:xfrm>
            <a:off x="7905068" y="2282760"/>
            <a:ext cx="3477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Thread B waits until Thread A is finished</a:t>
            </a:r>
          </a:p>
        </p:txBody>
      </p:sp>
    </p:spTree>
    <p:extLst>
      <p:ext uri="{BB962C8B-B14F-4D97-AF65-F5344CB8AC3E}">
        <p14:creationId xmlns:p14="http://schemas.microsoft.com/office/powerpoint/2010/main" val="1121092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B8994-4527-42CB-9FCF-74546D0F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deadlock can still occur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108E-884A-42CF-972E-21386F2B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C5ADA-529F-4A26-9F4F-02AD4B4A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76017-B53C-44BD-A7F8-2B52E2893191}"/>
              </a:ext>
            </a:extLst>
          </p:cNvPr>
          <p:cNvSpPr txBox="1"/>
          <p:nvPr/>
        </p:nvSpPr>
        <p:spPr>
          <a:xfrm>
            <a:off x="1161499" y="1420986"/>
            <a:ext cx="26026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2B348-754E-4D35-9D21-8944B46CCEC5}"/>
              </a:ext>
            </a:extLst>
          </p:cNvPr>
          <p:cNvSpPr txBox="1"/>
          <p:nvPr/>
        </p:nvSpPr>
        <p:spPr>
          <a:xfrm>
            <a:off x="5104848" y="1420986"/>
            <a:ext cx="26026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70734-FB7F-4308-A09F-1F0FEE2DC763}"/>
              </a:ext>
            </a:extLst>
          </p:cNvPr>
          <p:cNvSpPr txBox="1"/>
          <p:nvPr/>
        </p:nvSpPr>
        <p:spPr>
          <a:xfrm>
            <a:off x="7905068" y="1660460"/>
            <a:ext cx="34777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Thread A waits until y is available</a:t>
            </a:r>
          </a:p>
          <a:p>
            <a:endParaRPr lang="en-US" sz="2800" dirty="0"/>
          </a:p>
          <a:p>
            <a:r>
              <a:rPr lang="en-US" sz="2800" dirty="0"/>
              <a:t>Thread B waits until x is available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37E39-593E-4B43-B984-239DF3991540}"/>
              </a:ext>
            </a:extLst>
          </p:cNvPr>
          <p:cNvSpPr txBox="1"/>
          <p:nvPr/>
        </p:nvSpPr>
        <p:spPr>
          <a:xfrm>
            <a:off x="2612022" y="3907229"/>
            <a:ext cx="320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--Unreachable--</a:t>
            </a:r>
          </a:p>
        </p:txBody>
      </p:sp>
    </p:spTree>
    <p:extLst>
      <p:ext uri="{BB962C8B-B14F-4D97-AF65-F5344CB8AC3E}">
        <p14:creationId xmlns:p14="http://schemas.microsoft.com/office/powerpoint/2010/main" val="1764887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8181-EA32-416C-9D1D-B7FEEF7D1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Deadlocks involve </a:t>
            </a:r>
            <a:r>
              <a:rPr lang="en-US" i="1" dirty="0"/>
              <a:t>circular dependencies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5D1F6-FFB7-41EB-925B-47E72AD21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F9E8221B-00C1-4781-B65C-2877A9073987}"/>
              </a:ext>
            </a:extLst>
          </p:cNvPr>
          <p:cNvGrpSpPr>
            <a:grpSpLocks/>
          </p:cNvGrpSpPr>
          <p:nvPr/>
        </p:nvGrpSpPr>
        <p:grpSpPr bwMode="auto">
          <a:xfrm>
            <a:off x="3024876" y="1632572"/>
            <a:ext cx="6405228" cy="4196753"/>
            <a:chOff x="1534" y="1671"/>
            <a:chExt cx="2375" cy="18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8AF05E-21D2-43DF-BB2E-C7E07C597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Lock y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D9A7EB-6FB0-4369-9D63-B259879D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Lock x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85BF18-E0F8-4C38-8E78-A8549CA31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781"/>
              <a:ext cx="597" cy="69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0A603ED-22A0-44C2-99D5-9EB1579CC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671"/>
              <a:ext cx="597" cy="69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4AA98966-A4FE-49FE-8DA5-0A7A57E4A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737BD425-F94A-424F-8013-CAD4F44645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65558F40-1EA1-4B97-B41D-1F9A238712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AutoShape 13">
              <a:extLst>
                <a:ext uri="{FF2B5EF4-FFF2-40B4-BE49-F238E27FC236}">
                  <a16:creationId xmlns:a16="http://schemas.microsoft.com/office/drawing/2014/main" id="{7C4E035C-3179-4D96-B727-55AD2E9021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17EA6AF4-82A3-41D5-83E2-ED2943B8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4" y="1991"/>
              <a:ext cx="29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DD04B23B-A793-49C2-8228-23CEBF06C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" y="2851"/>
              <a:ext cx="29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4056FF61-4A66-4EB5-8EA5-180968BCC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8" y="2759"/>
              <a:ext cx="421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17" name="Text Box 19">
              <a:extLst>
                <a:ext uri="{FF2B5EF4-FFF2-40B4-BE49-F238E27FC236}">
                  <a16:creationId xmlns:a16="http://schemas.microsoft.com/office/drawing/2014/main" id="{74F9D212-9312-4759-A285-086407C72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2011"/>
              <a:ext cx="421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6665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EA2B3B-2F75-4D77-8EE0-4697050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can occur on any shared resource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36321-5588-47FC-9CC1-7A8362930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deadlock if the system only has 2 MB of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Could deadlock on access to hardware as well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4722A-4C6A-4D35-B25E-B4DB863C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92764C-4329-4A0F-B369-50C8CBCFBBD8}"/>
              </a:ext>
            </a:extLst>
          </p:cNvPr>
          <p:cNvSpPr txBox="1"/>
          <p:nvPr/>
        </p:nvSpPr>
        <p:spPr>
          <a:xfrm>
            <a:off x="886517" y="1697504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onsolas" panose="020B0609020204030204" pitchFamily="49" charset="0"/>
              </a:rPr>
              <a:t>Thread A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A7159-FE6A-4C30-B604-61A4E0F4D471}"/>
              </a:ext>
            </a:extLst>
          </p:cNvPr>
          <p:cNvSpPr txBox="1"/>
          <p:nvPr/>
        </p:nvSpPr>
        <p:spPr>
          <a:xfrm>
            <a:off x="4585369" y="1698839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onsolas" panose="020B0609020204030204" pitchFamily="49" charset="0"/>
              </a:rPr>
              <a:t>Thread B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1795568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0297-E22E-4210-AAFA-B46EBCB5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 can cause deadlocks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4DE7E-64A1-402B-9191-2B69EF910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Thread cannot continue until the interrupt is finished</a:t>
            </a:r>
          </a:p>
          <a:p>
            <a:r>
              <a:rPr lang="en-US" dirty="0"/>
              <a:t>Interrupt cannot finish until the thread continues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E1CB8-AF35-432D-ACA9-2EE5CA1C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B9449-F9C3-4D96-AA3D-82857B28FE54}"/>
              </a:ext>
            </a:extLst>
          </p:cNvPr>
          <p:cNvSpPr txBox="1"/>
          <p:nvPr/>
        </p:nvSpPr>
        <p:spPr>
          <a:xfrm>
            <a:off x="607595" y="1143000"/>
            <a:ext cx="3698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Thread A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acquire()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release()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0F440-FBBE-4C1B-9E9E-92F113296E45}"/>
              </a:ext>
            </a:extLst>
          </p:cNvPr>
          <p:cNvSpPr txBox="1"/>
          <p:nvPr/>
        </p:nvSpPr>
        <p:spPr>
          <a:xfrm>
            <a:off x="2590322" y="1944860"/>
            <a:ext cx="3698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Interrupt Handler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acquire()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62B2A8-68A6-4B2D-BD8C-8684AF400872}"/>
              </a:ext>
            </a:extLst>
          </p:cNvPr>
          <p:cNvSpPr txBox="1"/>
          <p:nvPr/>
        </p:nvSpPr>
        <p:spPr>
          <a:xfrm>
            <a:off x="6515100" y="2244826"/>
            <a:ext cx="326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Deadlock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8A25F8-9943-4AFA-803B-8D67431BC697}"/>
              </a:ext>
            </a:extLst>
          </p:cNvPr>
          <p:cNvCxnSpPr>
            <a:cxnSpLocks/>
          </p:cNvCxnSpPr>
          <p:nvPr/>
        </p:nvCxnSpPr>
        <p:spPr>
          <a:xfrm flipH="1">
            <a:off x="4439748" y="2506436"/>
            <a:ext cx="2075352" cy="1061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20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C0A9-5216-4A82-B77B-BA39284E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Reentrant library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28FFB-DD61-414C-9CBD-CC4AAF746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331120" cy="5029200"/>
          </a:xfrm>
        </p:spPr>
        <p:txBody>
          <a:bodyPr/>
          <a:lstStyle/>
          <a:p>
            <a:r>
              <a:rPr lang="en-US" dirty="0"/>
              <a:t>Functions that can safely and successfully be called again while currently in the middle of its execution are called “reentrant”</a:t>
            </a:r>
          </a:p>
          <a:p>
            <a:pPr lvl="1"/>
            <a:r>
              <a:rPr lang="en-US" dirty="0"/>
              <a:t>Reentrant functions must only modify local variables and input</a:t>
            </a:r>
          </a:p>
          <a:p>
            <a:pPr lvl="1"/>
            <a:r>
              <a:rPr lang="en-US" dirty="0"/>
              <a:t>Must also never call non-reentrant functions</a:t>
            </a:r>
          </a:p>
          <a:p>
            <a:endParaRPr lang="en-US" dirty="0"/>
          </a:p>
          <a:p>
            <a:r>
              <a:rPr 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malloc()</a:t>
            </a:r>
            <a:r>
              <a:rPr lang="en-US" sz="2700" dirty="0"/>
              <a:t> is thread-safe because it uses locks around shared memory</a:t>
            </a:r>
          </a:p>
          <a:p>
            <a:pPr lvl="1"/>
            <a:r>
              <a:rPr lang="en-US" dirty="0"/>
              <a:t>Malloc is </a:t>
            </a:r>
            <a:r>
              <a:rPr lang="en-US" b="1" dirty="0"/>
              <a:t>NOT</a:t>
            </a:r>
            <a:r>
              <a:rPr lang="en-US" dirty="0"/>
              <a:t> reentrant and it will cause deadlock</a:t>
            </a:r>
          </a:p>
          <a:p>
            <a:pPr lvl="1"/>
            <a:r>
              <a:rPr lang="en-US" dirty="0"/>
              <a:t>Same goes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/>
              <a:t>!!!</a:t>
            </a:r>
          </a:p>
          <a:p>
            <a:pPr lvl="1"/>
            <a:r>
              <a:rPr lang="en-US" dirty="0"/>
              <a:t>Must not be called in an interrupt or signal handler!</a:t>
            </a:r>
          </a:p>
          <a:p>
            <a:pPr lvl="2"/>
            <a:r>
              <a:rPr lang="en-US" dirty="0"/>
              <a:t>This matters in </a:t>
            </a:r>
            <a:r>
              <a:rPr lang="en-US" dirty="0" err="1"/>
              <a:t>PCLab</a:t>
            </a:r>
            <a:r>
              <a:rPr lang="en-US" dirty="0"/>
              <a:t>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2255D-4E37-4BD7-BD9B-5160745B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4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A0A2-3332-420A-817B-06785AE8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E5B20-6070-4179-85A6-7DAFBAD68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28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sz="28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List_Insert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800" b="0" i="0" u="none" strike="noStrike" baseline="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list_t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 *L, </a:t>
            </a:r>
            <a:r>
              <a:rPr lang="en-US" sz="28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 key) {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800" b="0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pthread_mutex_lock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sz="28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b="0" i="0" u="none" strike="noStrike" baseline="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node_t</a:t>
            </a:r>
            <a:r>
              <a:rPr lang="en-US" sz="28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*new = </a:t>
            </a:r>
            <a:r>
              <a:rPr lang="en-US" sz="28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malloc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800" b="0" i="0" u="none" strike="noStrike" baseline="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node_t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800" b="0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perror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800" b="0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pthread_mutex_unlock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800" b="0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pthread_mutex_unlock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453C6-B989-470B-8AF0-64A42052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8309A-035B-4B19-87C1-D228B0F4D983}"/>
              </a:ext>
            </a:extLst>
          </p:cNvPr>
          <p:cNvSpPr txBox="1"/>
          <p:nvPr/>
        </p:nvSpPr>
        <p:spPr>
          <a:xfrm>
            <a:off x="7786282" y="4031088"/>
            <a:ext cx="3337915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Is it safe to call </a:t>
            </a:r>
            <a:r>
              <a:rPr lang="en-US" sz="2800" dirty="0" err="1"/>
              <a:t>List_Insert</a:t>
            </a:r>
            <a:r>
              <a:rPr lang="en-US" sz="2800" dirty="0"/>
              <a:t> from an interrupt?</a:t>
            </a:r>
          </a:p>
        </p:txBody>
      </p:sp>
    </p:spTree>
    <p:extLst>
      <p:ext uri="{BB962C8B-B14F-4D97-AF65-F5344CB8AC3E}">
        <p14:creationId xmlns:p14="http://schemas.microsoft.com/office/powerpoint/2010/main" val="4261445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A0A2-3332-420A-817B-06785AE8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E5B20-6070-4179-85A6-7DAFBAD68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28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sz="28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List_Insert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800" b="0" i="0" u="none" strike="noStrike" baseline="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list_t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 *L, </a:t>
            </a:r>
            <a:r>
              <a:rPr lang="en-US" sz="28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 key) {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800" b="0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pthread_mutex_lock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sz="28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b="0" i="0" u="none" strike="noStrike" baseline="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node_t</a:t>
            </a:r>
            <a:r>
              <a:rPr lang="en-US" sz="28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*new = </a:t>
            </a:r>
            <a:r>
              <a:rPr lang="en-US" sz="28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malloc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800" b="0" i="0" u="none" strike="noStrike" baseline="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node_t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800" b="0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perror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800" b="0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pthread_mutex_unlock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800" b="0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pthread_mutex_unlock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453C6-B989-470B-8AF0-64A42052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8309A-035B-4B19-87C1-D228B0F4D983}"/>
              </a:ext>
            </a:extLst>
          </p:cNvPr>
          <p:cNvSpPr txBox="1"/>
          <p:nvPr/>
        </p:nvSpPr>
        <p:spPr>
          <a:xfrm>
            <a:off x="7560129" y="3657600"/>
            <a:ext cx="4020265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Not safe!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If another thread has acquired the mutex, there will be a deadlock</a:t>
            </a:r>
          </a:p>
        </p:txBody>
      </p:sp>
    </p:spTree>
    <p:extLst>
      <p:ext uri="{BB962C8B-B14F-4D97-AF65-F5344CB8AC3E}">
        <p14:creationId xmlns:p14="http://schemas.microsoft.com/office/powerpoint/2010/main" val="1888127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Synchronization bugs</a:t>
            </a:r>
          </a:p>
          <a:p>
            <a:pPr lvl="1"/>
            <a:r>
              <a:rPr lang="en-US" b="1" dirty="0"/>
              <a:t>Deadlock</a:t>
            </a:r>
          </a:p>
          <a:p>
            <a:pPr lvl="2"/>
            <a:r>
              <a:rPr lang="en-US" b="1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0024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Methods to avoid, prevent, and recover in the presence of deadlock </a:t>
            </a:r>
          </a:p>
          <a:p>
            <a:endParaRPr lang="en-US" dirty="0"/>
          </a:p>
          <a:p>
            <a:r>
              <a:rPr lang="en-US" dirty="0"/>
              <a:t>Discuss how thread-safe data structures might work</a:t>
            </a:r>
          </a:p>
          <a:p>
            <a:endParaRPr lang="en-US" dirty="0"/>
          </a:p>
          <a:p>
            <a:r>
              <a:rPr lang="en-US" dirty="0"/>
              <a:t>Touch on what concurrency looks like in other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74AE-6B5A-4C1E-B3EE-C50896A5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a System Deal With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55B3D-EF53-4A0E-8436-6D66EDC52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different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Deadlock avoidance</a:t>
            </a:r>
            <a:r>
              <a:rPr lang="en-US" b="1" dirty="0"/>
              <a:t>: </a:t>
            </a:r>
            <a:r>
              <a:rPr lang="en-US" dirty="0"/>
              <a:t>dynamically delay resource requests so deadlock doesn’t happen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prevention</a:t>
            </a:r>
            <a:r>
              <a:rPr lang="en-US" dirty="0"/>
              <a:t>: write your code in a way that it isn’t prone to deadlock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recovery</a:t>
            </a:r>
            <a:r>
              <a:rPr lang="en-US" dirty="0"/>
              <a:t>: let deadlock happen, and then figure out how to recover from 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78E57-6ABF-4319-8BBC-5874340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19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EC35-DE82-4251-9B9E-D0996619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FFCA-1DB1-45D6-BE50-D1FC9F7A7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When a thread requests a resource, OS checks if it would result in an unsafe state that could lead to deadlock</a:t>
            </a:r>
          </a:p>
          <a:p>
            <a:pPr lvl="1"/>
            <a:r>
              <a:rPr lang="en-US" dirty="0"/>
              <a:t>If not, grant the resource</a:t>
            </a:r>
          </a:p>
          <a:p>
            <a:pPr lvl="1"/>
            <a:r>
              <a:rPr lang="en-US" dirty="0"/>
              <a:t>If so, wait until other threads release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76C9F-A139-4CB2-8FFE-08BD9FC4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6D9FD-FF01-4D87-92D1-1426FFE5F31D}"/>
              </a:ext>
            </a:extLst>
          </p:cNvPr>
          <p:cNvSpPr txBox="1"/>
          <p:nvPr/>
        </p:nvSpPr>
        <p:spPr>
          <a:xfrm>
            <a:off x="2836954" y="3022600"/>
            <a:ext cx="260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8980-863E-4669-9B61-2C0181F651A1}"/>
              </a:ext>
            </a:extLst>
          </p:cNvPr>
          <p:cNvSpPr txBox="1"/>
          <p:nvPr/>
        </p:nvSpPr>
        <p:spPr>
          <a:xfrm>
            <a:off x="5907330" y="3022600"/>
            <a:ext cx="260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F2B71-9369-41D9-9631-545465B89EE0}"/>
              </a:ext>
            </a:extLst>
          </p:cNvPr>
          <p:cNvSpPr txBox="1"/>
          <p:nvPr/>
        </p:nvSpPr>
        <p:spPr>
          <a:xfrm>
            <a:off x="8510018" y="2736502"/>
            <a:ext cx="32628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Must stop acquire here to prevent unsafe state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F48110-67E0-4E37-83E0-92528072BA13}"/>
              </a:ext>
            </a:extLst>
          </p:cNvPr>
          <p:cNvCxnSpPr/>
          <p:nvPr/>
        </p:nvCxnSpPr>
        <p:spPr>
          <a:xfrm flipH="1">
            <a:off x="7061200" y="3429000"/>
            <a:ext cx="1352566" cy="330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654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B62F-A706-405B-A125-403C6A04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EB151-C2CE-4A25-8D4E-0B29AF412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thread states maximum resource needs in advance</a:t>
            </a:r>
          </a:p>
          <a:p>
            <a:r>
              <a:rPr lang="en-US" dirty="0"/>
              <a:t>OS allows a particular thread to claim a resource if</a:t>
            </a:r>
          </a:p>
          <a:p>
            <a:pPr lvl="1"/>
            <a:r>
              <a:rPr lang="en-US" dirty="0"/>
              <a:t>(available resources - 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</a:t>
            </a:r>
            <a:r>
              <a:rPr lang="en-US" dirty="0"/>
              <a:t>maximum remaining that might be  </a:t>
            </a:r>
            <a:br>
              <a:rPr lang="en-US" dirty="0"/>
            </a:br>
            <a:r>
              <a:rPr lang="en-US" dirty="0"/>
              <a:t>                                                  needed by any thread</a:t>
            </a:r>
          </a:p>
          <a:p>
            <a:pPr lvl="1"/>
            <a:endParaRPr lang="en-US" dirty="0"/>
          </a:p>
          <a:p>
            <a:r>
              <a:rPr lang="en-US" dirty="0"/>
              <a:t>For Dining Philosophers, a request for a chopstick is allowed if: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Not the last chopstick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 is the last chopstick but a philosopher will have two afterwards</a:t>
            </a:r>
          </a:p>
          <a:p>
            <a:endParaRPr lang="en-US" dirty="0"/>
          </a:p>
          <a:p>
            <a:r>
              <a:rPr lang="en-US" dirty="0"/>
              <a:t>See the textbook for more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EA2B0-72A1-4718-B20D-72519390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47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74AE-6B5A-4C1E-B3EE-C50896A5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a System Deal With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55B3D-EF53-4A0E-8436-6D66EDC52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different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avoidance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dynamically delay resource requests so deadlock doesn’t happen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Deadlock prevention</a:t>
            </a:r>
            <a:r>
              <a:rPr lang="en-US" b="1" dirty="0"/>
              <a:t>:</a:t>
            </a:r>
            <a:r>
              <a:rPr lang="en-US" dirty="0"/>
              <a:t> write your code in a way that it isn’t prone to deadlock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recovery</a:t>
            </a:r>
            <a:r>
              <a:rPr lang="en-US" dirty="0"/>
              <a:t>: let deadlock happen, and then figure out how to recover from 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78E57-6ABF-4319-8BBC-5874340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06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Deadlocks: deadlock requires four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Mutual exclusion</a:t>
            </a:r>
          </a:p>
          <a:p>
            <a:pPr lvl="1"/>
            <a:r>
              <a:rPr lang="en-US" dirty="0"/>
              <a:t>Threads cannot access a critical section simultaneously.</a:t>
            </a:r>
          </a:p>
          <a:p>
            <a:pPr lvl="1"/>
            <a:r>
              <a:rPr lang="en-US" dirty="0"/>
              <a:t>In other words, we’re using locks so there is the potential for waiting.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Hold-and-wait</a:t>
            </a:r>
          </a:p>
          <a:p>
            <a:pPr lvl="1"/>
            <a:r>
              <a:rPr lang="en-US" dirty="0"/>
              <a:t> Threads do not release locks while waiting for additional locks.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No preemption</a:t>
            </a:r>
          </a:p>
          <a:p>
            <a:pPr lvl="1"/>
            <a:r>
              <a:rPr lang="en-US" dirty="0"/>
              <a:t>Locks are always held until released by the thread.</a:t>
            </a:r>
          </a:p>
          <a:p>
            <a:pPr lvl="2"/>
            <a:r>
              <a:rPr lang="en-US" dirty="0"/>
              <a:t>E.g., if there is no method to </a:t>
            </a:r>
            <a:r>
              <a:rPr lang="en-US" i="1" dirty="0"/>
              <a:t>cancel</a:t>
            </a:r>
            <a:r>
              <a:rPr lang="en-US" dirty="0"/>
              <a:t> a lock.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Circular wait</a:t>
            </a:r>
          </a:p>
          <a:p>
            <a:pPr lvl="1"/>
            <a:r>
              <a:rPr lang="en-US" dirty="0"/>
              <a:t>Thread is waiting on a thread that is waiting on the original thread.</a:t>
            </a:r>
          </a:p>
          <a:p>
            <a:pPr lvl="1"/>
            <a:r>
              <a:rPr lang="en-US" dirty="0"/>
              <a:t>This can involve just two threads or a chain of many threads.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Can eliminate deadlock by eliminating any one of these conditions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999FD25-5AE4-4F63-8621-ED7DEE7F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18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940A1-09A1-4540-BDF3-A07184C6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Do not have mutual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A64-DFFD-42E2-8F04-E5EE34C0F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Lockfree</a:t>
            </a:r>
            <a:r>
              <a:rPr lang="en-US" dirty="0"/>
              <a:t>/</a:t>
            </a:r>
            <a:r>
              <a:rPr lang="en-US" dirty="0" err="1"/>
              <a:t>waitfree</a:t>
            </a:r>
            <a:r>
              <a:rPr lang="en-US" dirty="0"/>
              <a:t>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B40F6-B345-4FA1-9835-684AA741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ADC013C-BC9A-439A-A739-B62B4A3D840E}"/>
              </a:ext>
            </a:extLst>
          </p:cNvPr>
          <p:cNvSpPr txBox="1">
            <a:spLocks/>
          </p:cNvSpPr>
          <p:nvPr/>
        </p:nvSpPr>
        <p:spPr>
          <a:xfrm>
            <a:off x="607595" y="1730828"/>
            <a:ext cx="6168762" cy="4441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b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pthread_mutex_lock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pthread_mutex_unlock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A48FC07-54B9-4899-A9A3-DBD33652F7D2}"/>
              </a:ext>
            </a:extLst>
          </p:cNvPr>
          <p:cNvSpPr txBox="1">
            <a:spLocks/>
          </p:cNvSpPr>
          <p:nvPr/>
        </p:nvSpPr>
        <p:spPr>
          <a:xfrm>
            <a:off x="6445057" y="1730826"/>
            <a:ext cx="5746943" cy="4441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b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atomic_fetch_and_add</a:t>
            </a:r>
            <a:r>
              <a:rPr lang="en-US" sz="2400" dirty="0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br>
              <a:rPr lang="en-US" sz="2400" dirty="0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&amp;counter</a:t>
            </a:r>
            <a:r>
              <a:rPr lang="en-US" sz="2400" dirty="0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994E1AA-70B6-40A6-9EF3-7BDEB5BA490C}"/>
              </a:ext>
            </a:extLst>
          </p:cNvPr>
          <p:cNvSpPr/>
          <p:nvPr/>
        </p:nvSpPr>
        <p:spPr>
          <a:xfrm flipH="1" flipV="1">
            <a:off x="1293533" y="2757513"/>
            <a:ext cx="4802466" cy="1242986"/>
          </a:xfrm>
          <a:prstGeom prst="roundRect">
            <a:avLst>
              <a:gd name="adj" fmla="val 4727"/>
            </a:avLst>
          </a:prstGeom>
          <a:solidFill>
            <a:schemeClr val="accent1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B7C470F6-220A-44AB-AA0E-F798252D9BF3}"/>
              </a:ext>
            </a:extLst>
          </p:cNvPr>
          <p:cNvSpPr/>
          <p:nvPr/>
        </p:nvSpPr>
        <p:spPr>
          <a:xfrm flipH="1" flipV="1">
            <a:off x="6777928" y="2669418"/>
            <a:ext cx="4802466" cy="873881"/>
          </a:xfrm>
          <a:prstGeom prst="roundRect">
            <a:avLst>
              <a:gd name="adj" fmla="val 4727"/>
            </a:avLst>
          </a:prstGeom>
          <a:solidFill>
            <a:schemeClr val="accent1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76573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6CC1-2432-460C-9DC9-5ACC7C0F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Lockfree</a:t>
            </a:r>
            <a:r>
              <a:rPr lang="en-US" dirty="0"/>
              <a:t>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9048C-1508-4508-8F28-E6355038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D5DF76D-6317-4301-9710-196CB53D435A}"/>
              </a:ext>
            </a:extLst>
          </p:cNvPr>
          <p:cNvSpPr txBox="1">
            <a:spLocks/>
          </p:cNvSpPr>
          <p:nvPr/>
        </p:nvSpPr>
        <p:spPr>
          <a:xfrm>
            <a:off x="607595" y="914401"/>
            <a:ext cx="5254362" cy="4049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void </a:t>
            </a:r>
            <a:r>
              <a:rPr lang="en-US" sz="2400" b="1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insert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(int 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val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node_t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* n =</a:t>
            </a:r>
            <a:b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    malloc(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sizeof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node_t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));</a:t>
            </a:r>
            <a:b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n-&gt;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val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val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acquire(&amp;m);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n-&gt;next = head;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head = n;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release(&amp;m);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E894F6A5-4ED1-4745-B912-CD88D5ED5A25}"/>
              </a:ext>
            </a:extLst>
          </p:cNvPr>
          <p:cNvSpPr/>
          <p:nvPr/>
        </p:nvSpPr>
        <p:spPr>
          <a:xfrm flipH="1" flipV="1">
            <a:off x="607595" y="2703638"/>
            <a:ext cx="3311262" cy="1770390"/>
          </a:xfrm>
          <a:prstGeom prst="roundRect">
            <a:avLst>
              <a:gd name="adj" fmla="val 4727"/>
            </a:avLst>
          </a:prstGeom>
          <a:solidFill>
            <a:schemeClr val="accent1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B5761F6-AB06-41F1-BFAA-C28449B7589D}"/>
              </a:ext>
            </a:extLst>
          </p:cNvPr>
          <p:cNvSpPr txBox="1">
            <a:spLocks/>
          </p:cNvSpPr>
          <p:nvPr/>
        </p:nvSpPr>
        <p:spPr>
          <a:xfrm>
            <a:off x="5645964" y="914400"/>
            <a:ext cx="6546036" cy="4049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void </a:t>
            </a:r>
            <a:r>
              <a:rPr lang="en-US" sz="2400" b="1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insert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(int 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val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node_t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* n =</a:t>
            </a:r>
            <a:b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    malloc(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sizeof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node_t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));</a:t>
            </a:r>
            <a:b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n-&gt;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val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val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;</a:t>
            </a:r>
            <a:b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do {</a:t>
            </a:r>
            <a:b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  n-&gt;next = head;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} while (!</a:t>
            </a:r>
            <a:r>
              <a:rPr lang="en-US" sz="2400" i="1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cas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(&amp;head, n-&gt;next, n));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E8289B-1487-4F3A-A61E-FB0CFB3C666A}"/>
              </a:ext>
            </a:extLst>
          </p:cNvPr>
          <p:cNvSpPr txBox="1"/>
          <p:nvPr/>
        </p:nvSpPr>
        <p:spPr>
          <a:xfrm>
            <a:off x="607595" y="4963887"/>
            <a:ext cx="10972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atomic_compare_and_swap</a:t>
            </a:r>
            <a:r>
              <a:rPr lang="en-US" sz="2800" dirty="0"/>
              <a:t>(</a:t>
            </a:r>
            <a:r>
              <a:rPr lang="en-US" sz="2800" dirty="0" err="1"/>
              <a:t>destptr</a:t>
            </a:r>
            <a:r>
              <a:rPr lang="en-US" sz="2800" dirty="0"/>
              <a:t>, </a:t>
            </a:r>
            <a:r>
              <a:rPr lang="en-US" sz="2800" dirty="0" err="1"/>
              <a:t>oldval</a:t>
            </a:r>
            <a:r>
              <a:rPr lang="en-US" sz="2800" dirty="0"/>
              <a:t>, </a:t>
            </a:r>
            <a:r>
              <a:rPr lang="en-US" sz="2800" dirty="0" err="1"/>
              <a:t>newval</a:t>
            </a:r>
            <a:r>
              <a:rPr lang="en-US" sz="28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If *</a:t>
            </a:r>
            <a:r>
              <a:rPr lang="en-US" sz="2800" dirty="0" err="1"/>
              <a:t>destptr</a:t>
            </a:r>
            <a:r>
              <a:rPr lang="en-US" sz="2800" dirty="0"/>
              <a:t> == </a:t>
            </a:r>
            <a:r>
              <a:rPr lang="en-US" sz="2800" dirty="0" err="1"/>
              <a:t>oldval</a:t>
            </a:r>
            <a:r>
              <a:rPr lang="en-US" sz="2800" dirty="0"/>
              <a:t> { *</a:t>
            </a:r>
            <a:r>
              <a:rPr lang="en-US" sz="2800" dirty="0" err="1"/>
              <a:t>destptr</a:t>
            </a:r>
            <a:r>
              <a:rPr lang="en-US" sz="2800" dirty="0"/>
              <a:t> = </a:t>
            </a:r>
            <a:r>
              <a:rPr lang="en-US" sz="2800" dirty="0" err="1"/>
              <a:t>newval</a:t>
            </a:r>
            <a:r>
              <a:rPr lang="en-US" sz="2800" dirty="0"/>
              <a:t>, return True }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Else { return false }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4F356A7C-BA2F-43E7-A5B2-99557277EAE8}"/>
              </a:ext>
            </a:extLst>
          </p:cNvPr>
          <p:cNvSpPr/>
          <p:nvPr/>
        </p:nvSpPr>
        <p:spPr>
          <a:xfrm flipH="1" flipV="1">
            <a:off x="5933433" y="2745036"/>
            <a:ext cx="5921110" cy="1402417"/>
          </a:xfrm>
          <a:prstGeom prst="roundRect">
            <a:avLst>
              <a:gd name="adj" fmla="val 4727"/>
            </a:avLst>
          </a:prstGeom>
          <a:solidFill>
            <a:schemeClr val="accent1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0EE0AE-5C09-4C3A-A32F-9DC0166E29AF}"/>
              </a:ext>
            </a:extLst>
          </p:cNvPr>
          <p:cNvCxnSpPr>
            <a:cxnSpLocks/>
          </p:cNvCxnSpPr>
          <p:nvPr/>
        </p:nvCxnSpPr>
        <p:spPr>
          <a:xfrm flipV="1">
            <a:off x="5159829" y="4082143"/>
            <a:ext cx="2579914" cy="8817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441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Avoid hold and wait with </a:t>
            </a:r>
            <a:r>
              <a:rPr lang="en-US" dirty="0" err="1"/>
              <a:t>trylock</a:t>
            </a:r>
            <a:r>
              <a:rPr lang="en-US" dirty="0"/>
              <a:t>()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avoid deadlock if we release the first lock after noticing that the second lock is unavailable.</a:t>
            </a:r>
          </a:p>
          <a:p>
            <a:r>
              <a:rPr lang="en-US" b="1" i="1" dirty="0" err="1"/>
              <a:t>Trylock</a:t>
            </a:r>
            <a:r>
              <a:rPr lang="en-US" b="1" i="1" dirty="0"/>
              <a:t>()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tries to acquire a lock, but returns a failure code instead of waiting if the lock is taken:</a:t>
            </a:r>
          </a:p>
          <a:p>
            <a:r>
              <a:rPr lang="en-US" dirty="0"/>
              <a:t>This code </a:t>
            </a:r>
            <a:r>
              <a:rPr lang="en-US" i="1" dirty="0"/>
              <a:t>cannot deadlock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even if another thread does</a:t>
            </a:r>
            <a:br>
              <a:rPr lang="en-US" dirty="0"/>
            </a:br>
            <a:r>
              <a:rPr lang="en-US" dirty="0"/>
              <a:t>the same with L2 first, then L1.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 it can </a:t>
            </a:r>
            <a:r>
              <a:rPr lang="en-US" i="1" dirty="0" err="1"/>
              <a:t>livelock</a:t>
            </a:r>
            <a:r>
              <a:rPr lang="en-US" dirty="0"/>
              <a:t>… we’ll come back to this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4" y="2664199"/>
            <a:ext cx="5165685" cy="198680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DBDAEE9-2539-44DD-9575-4253D63E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4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9F5A-26F5-43F7-9789-28A1628C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No preemption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90FA-2681-4647-8008-CBB2DFF07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OS </a:t>
            </a:r>
            <a:r>
              <a:rPr lang="en-US" i="1" dirty="0"/>
              <a:t>could</a:t>
            </a:r>
            <a:r>
              <a:rPr lang="en-US" dirty="0"/>
              <a:t> take away the lock from a blocked thread and give it back before the thread resumes</a:t>
            </a:r>
          </a:p>
          <a:p>
            <a:pPr lvl="1"/>
            <a:r>
              <a:rPr lang="en-US" dirty="0"/>
              <a:t>This sounds pretty complicated to get right</a:t>
            </a:r>
          </a:p>
          <a:p>
            <a:pPr lvl="1"/>
            <a:endParaRPr lang="en-US" dirty="0"/>
          </a:p>
          <a:p>
            <a:r>
              <a:rPr lang="en-US" dirty="0"/>
              <a:t>Non-lock resources are easier here</a:t>
            </a:r>
          </a:p>
          <a:p>
            <a:pPr lvl="1"/>
            <a:r>
              <a:rPr lang="en-US" dirty="0"/>
              <a:t>Temporarily take away memory from a thread by swapping it to disk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5E22A-6406-4701-A4F7-F8CF6E1F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14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Avoiding Circular Wait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most practical way to avoid deadlock.</a:t>
            </a:r>
          </a:p>
          <a:p>
            <a:r>
              <a:rPr lang="en-US" dirty="0"/>
              <a:t>The simplest solution is to always acquire locks in the same order.</a:t>
            </a:r>
          </a:p>
          <a:p>
            <a:pPr lvl="1"/>
            <a:r>
              <a:rPr lang="en-US" dirty="0"/>
              <a:t>If you hold lock X and are waiting for lock Y,</a:t>
            </a:r>
          </a:p>
          <a:p>
            <a:pPr lvl="1"/>
            <a:r>
              <a:rPr lang="en-US" dirty="0"/>
              <a:t>Then holder of Y cannot be waiting on you,</a:t>
            </a:r>
          </a:p>
          <a:p>
            <a:pPr lvl="1"/>
            <a:r>
              <a:rPr lang="en-US" dirty="0"/>
              <a:t>Because they would have already acquired X before acquiring Y.</a:t>
            </a:r>
          </a:p>
          <a:p>
            <a:pPr lvl="1"/>
            <a:endParaRPr lang="en-US" dirty="0"/>
          </a:p>
          <a:p>
            <a:r>
              <a:rPr lang="en-US" dirty="0"/>
              <a:t>However, in practice it can be difficult to know when locks will be acquired because they can be buried in subroutines.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1B3789D-1452-4674-BD7A-1BB75B0F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2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07883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locking for dining philosophers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7145" y="2060293"/>
            <a:ext cx="3764756" cy="333236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72987" y="1270862"/>
            <a:ext cx="7429712" cy="5439903"/>
          </a:xfrm>
        </p:spPr>
        <p:txBody>
          <a:bodyPr>
            <a:normAutofit/>
          </a:bodyPr>
          <a:lstStyle/>
          <a:p>
            <a:r>
              <a:rPr lang="en-US" dirty="0"/>
              <a:t>The chopsticks are shared resources, like locks</a:t>
            </a:r>
          </a:p>
          <a:p>
            <a:r>
              <a:rPr lang="en-US" dirty="0"/>
              <a:t>If we require the </a:t>
            </a:r>
            <a:r>
              <a:rPr lang="en-US" b="1" dirty="0"/>
              <a:t>lower-numbered chopstick to be grabbed first</a:t>
            </a:r>
            <a:r>
              <a:rPr lang="en-US" dirty="0"/>
              <a:t>, this eliminates circular waiting.</a:t>
            </a:r>
          </a:p>
          <a:p>
            <a:pPr lvl="1"/>
            <a:r>
              <a:rPr lang="en-US" dirty="0"/>
              <a:t>Philosophers A, B, C grab </a:t>
            </a:r>
            <a:r>
              <a:rPr lang="en-US" i="1" dirty="0"/>
              <a:t>left then right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However philosopher D will grab</a:t>
            </a:r>
            <a:br>
              <a:rPr lang="en-US" dirty="0"/>
            </a:br>
            <a:r>
              <a:rPr lang="en-US" i="1" dirty="0"/>
              <a:t>right then left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everyone tries to start at once, A &amp; D race to grab chopstick 0 first, and the winner eats first.</a:t>
            </a:r>
          </a:p>
          <a:p>
            <a:pPr lvl="1"/>
            <a:r>
              <a:rPr lang="en-US" dirty="0"/>
              <a:t>While one is waiting to grab its first chopstick a neighbor will be able to grab two chopsticks.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3903" y="4861740"/>
            <a:ext cx="30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8176" y="4751203"/>
            <a:ext cx="30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06357" y="2182785"/>
            <a:ext cx="30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2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3960" y="2213636"/>
            <a:ext cx="30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3246" y="4567836"/>
            <a:ext cx="303639" cy="36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6292" y="3365824"/>
            <a:ext cx="303639" cy="36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0083" y="2456571"/>
            <a:ext cx="303639" cy="36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3695" y="3530247"/>
            <a:ext cx="303639" cy="36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59959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C25A-7353-44ED-8AAF-9E66ADD1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E787A-5A2E-4CB3-AE72-8FE115EC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what order must Thread B acquire the three locks to avoid deadlock?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C1A1A-887B-4D10-B325-1F47FA4D89DA}"/>
              </a:ext>
            </a:extLst>
          </p:cNvPr>
          <p:cNvSpPr txBox="1"/>
          <p:nvPr/>
        </p:nvSpPr>
        <p:spPr>
          <a:xfrm>
            <a:off x="2969811" y="2668012"/>
            <a:ext cx="260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z.Acquire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z.Release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3D68D-0F73-4C0C-9BCD-98D06ACD3CC2}"/>
              </a:ext>
            </a:extLst>
          </p:cNvPr>
          <p:cNvSpPr txBox="1"/>
          <p:nvPr/>
        </p:nvSpPr>
        <p:spPr>
          <a:xfrm>
            <a:off x="6093994" y="2668012"/>
            <a:ext cx="260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dirty="0">
                <a:latin typeface="Consolas" panose="020B0609020204030204" pitchFamily="49" charset="0"/>
              </a:rPr>
              <a:t>???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EC608-4438-49CB-B773-36A1C2B3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71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C25A-7353-44ED-8AAF-9E66ADD1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E787A-5A2E-4CB3-AE72-8FE115EC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what order must Thread B acquire the three locks to avoid deadlock?</a:t>
            </a:r>
          </a:p>
          <a:p>
            <a:pPr lvl="1"/>
            <a:r>
              <a:rPr lang="en-US" dirty="0"/>
              <a:t>The same order!! (at least y first, for the two-thread case)</a:t>
            </a:r>
          </a:p>
          <a:p>
            <a:pPr lvl="1"/>
            <a:r>
              <a:rPr lang="en-US" dirty="0"/>
              <a:t>Not mirrored, but actually identical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C1A1A-887B-4D10-B325-1F47FA4D89DA}"/>
              </a:ext>
            </a:extLst>
          </p:cNvPr>
          <p:cNvSpPr txBox="1"/>
          <p:nvPr/>
        </p:nvSpPr>
        <p:spPr>
          <a:xfrm>
            <a:off x="2969811" y="2934712"/>
            <a:ext cx="260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z.Acquire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z.Release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3D68D-0F73-4C0C-9BCD-98D06ACD3CC2}"/>
              </a:ext>
            </a:extLst>
          </p:cNvPr>
          <p:cNvSpPr txBox="1"/>
          <p:nvPr/>
        </p:nvSpPr>
        <p:spPr>
          <a:xfrm>
            <a:off x="6093994" y="2934712"/>
            <a:ext cx="260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z.Acquire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z.Release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7C547-EC5A-47D9-8E26-E231D874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19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74AE-6B5A-4C1E-B3EE-C50896A5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a System Deal With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55B3D-EF53-4A0E-8436-6D66EDC52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different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avoidance</a:t>
            </a:r>
            <a:r>
              <a:rPr lang="en-US" dirty="0"/>
              <a:t>: dynamically delay resource requests so deadlock doesn’t happen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prevention</a:t>
            </a:r>
            <a:r>
              <a:rPr lang="en-US" dirty="0"/>
              <a:t>: write your code in a way that it isn’t prone to deadlock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Deadlock recovery</a:t>
            </a:r>
            <a:r>
              <a:rPr lang="en-US" b="1" dirty="0"/>
              <a:t>:</a:t>
            </a:r>
            <a:r>
              <a:rPr lang="en-US" dirty="0"/>
              <a:t> let deadlock happen, and then figure out how to recover from 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78E57-6ABF-4319-8BBC-5874340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45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EAC9-89EC-421C-BB8F-F2C1B5B4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Recovery: how to deal with a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23830-4C4D-4711-972A-BFFD310BD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Terminate thread, force it to give up resources</a:t>
            </a:r>
          </a:p>
          <a:p>
            <a:pPr lvl="1"/>
            <a:r>
              <a:rPr lang="en-US" dirty="0"/>
              <a:t>Dining Philosophers Example: Remove a dining philosopher</a:t>
            </a:r>
          </a:p>
          <a:p>
            <a:pPr lvl="1"/>
            <a:r>
              <a:rPr lang="en-US" dirty="0"/>
              <a:t>In </a:t>
            </a:r>
            <a:r>
              <a:rPr lang="en-US" dirty="0" err="1">
                <a:latin typeface="Consolas" panose="020B0609020204030204" pitchFamily="49" charset="0"/>
              </a:rPr>
              <a:t>AllocateOrWait</a:t>
            </a:r>
            <a:r>
              <a:rPr lang="en-US" dirty="0"/>
              <a:t> example, OS kills a process to free up some memory</a:t>
            </a:r>
          </a:p>
          <a:p>
            <a:pPr lvl="1"/>
            <a:r>
              <a:rPr lang="en-US" dirty="0"/>
              <a:t>Not always possible—killing a thread holding a lock leaves world inconsistent</a:t>
            </a:r>
          </a:p>
          <a:p>
            <a:pPr lvl="1"/>
            <a:endParaRPr lang="en-US" dirty="0"/>
          </a:p>
          <a:p>
            <a:r>
              <a:rPr lang="en-US" dirty="0"/>
              <a:t>Roll back actions of deadlocked threads</a:t>
            </a:r>
          </a:p>
          <a:p>
            <a:pPr lvl="1"/>
            <a:r>
              <a:rPr lang="en-US" dirty="0"/>
              <a:t>Common techniques in databases (transactions)</a:t>
            </a:r>
          </a:p>
          <a:p>
            <a:pPr lvl="1"/>
            <a:r>
              <a:rPr lang="en-US" dirty="0"/>
              <a:t>Of course, if you restart in exactly the same way, you may enter deadlock again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15679-1D0F-4B16-AED7-0A360046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63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3041-5169-424B-9677-9003E646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OS approach to deadlocks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ACC8C-81C4-43B0-A9D7-213C4BDD1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the </a:t>
            </a:r>
            <a:r>
              <a:rPr lang="en-US" i="1" dirty="0"/>
              <a:t>system</a:t>
            </a:r>
            <a:r>
              <a:rPr lang="en-US" dirty="0"/>
              <a:t> isn’t involved in any deadlock</a:t>
            </a:r>
          </a:p>
          <a:p>
            <a:pPr lvl="2"/>
            <a:r>
              <a:rPr lang="en-US" dirty="0"/>
              <a:t>Hopefully by prevention</a:t>
            </a:r>
          </a:p>
          <a:p>
            <a:pPr lvl="2"/>
            <a:r>
              <a:rPr lang="en-US" dirty="0"/>
              <a:t>Generally, be very careful about this stuff in the kernel</a:t>
            </a:r>
          </a:p>
          <a:p>
            <a:pPr lvl="2"/>
            <a:endParaRPr lang="en-US" dirty="0"/>
          </a:p>
          <a:p>
            <a:r>
              <a:rPr lang="en-US" dirty="0"/>
              <a:t>Ignore deadlock in applications (“Ostrich Algorithm”)</a:t>
            </a:r>
          </a:p>
          <a:p>
            <a:pPr lvl="2"/>
            <a:r>
              <a:rPr lang="en-US" dirty="0"/>
              <a:t>User can just restart them anyways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B99C3-50C1-4A7C-B723-0558B7E4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77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C25A-7353-44ED-8AAF-9E66ADD1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E787A-5A2E-4CB3-AE72-8FE115EC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 possibility of deadlock?</a:t>
            </a:r>
          </a:p>
          <a:p>
            <a:pPr lvl="1"/>
            <a:r>
              <a:rPr lang="en-US" dirty="0"/>
              <a:t>If so, how could we fix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C1A1A-887B-4D10-B325-1F47FA4D89DA}"/>
              </a:ext>
            </a:extLst>
          </p:cNvPr>
          <p:cNvSpPr txBox="1"/>
          <p:nvPr/>
        </p:nvSpPr>
        <p:spPr>
          <a:xfrm>
            <a:off x="607595" y="2651683"/>
            <a:ext cx="3382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usb.Acquire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74C5E-8191-43DB-A97B-BEB409DEB4C4}"/>
              </a:ext>
            </a:extLst>
          </p:cNvPr>
          <p:cNvSpPr txBox="1"/>
          <p:nvPr/>
        </p:nvSpPr>
        <p:spPr>
          <a:xfrm>
            <a:off x="3989598" y="2651683"/>
            <a:ext cx="3382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printer.Acquire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5B4F1-499D-4843-A113-ECDB0AC6E86A}"/>
              </a:ext>
            </a:extLst>
          </p:cNvPr>
          <p:cNvSpPr txBox="1"/>
          <p:nvPr/>
        </p:nvSpPr>
        <p:spPr>
          <a:xfrm>
            <a:off x="7371601" y="2651683"/>
            <a:ext cx="3382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C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webcam.Acquire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8C5F88-4EF6-4F25-AC5B-506B58C0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31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C25A-7353-44ED-8AAF-9E66ADD1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E787A-5A2E-4CB3-AE72-8FE115EC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 possibility of deadlock? </a:t>
            </a:r>
            <a:r>
              <a:rPr lang="en-US" b="1" dirty="0"/>
              <a:t>Yes</a:t>
            </a:r>
          </a:p>
          <a:p>
            <a:pPr lvl="1"/>
            <a:r>
              <a:rPr lang="en-US" dirty="0"/>
              <a:t>If so, how could we fix it? </a:t>
            </a:r>
            <a:r>
              <a:rPr lang="en-US" b="1" dirty="0"/>
              <a:t>One solution: Global ordering of resources</a:t>
            </a:r>
          </a:p>
          <a:p>
            <a:pPr lvl="2"/>
            <a:r>
              <a:rPr lang="en-US" dirty="0"/>
              <a:t>Example: </a:t>
            </a:r>
            <a:r>
              <a:rPr lang="en-US" dirty="0" err="1"/>
              <a:t>usb</a:t>
            </a:r>
            <a:r>
              <a:rPr lang="en-US" dirty="0"/>
              <a:t>, then webcams, then printers always in that 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C1A1A-887B-4D10-B325-1F47FA4D89DA}"/>
              </a:ext>
            </a:extLst>
          </p:cNvPr>
          <p:cNvSpPr txBox="1"/>
          <p:nvPr/>
        </p:nvSpPr>
        <p:spPr>
          <a:xfrm>
            <a:off x="607595" y="2651683"/>
            <a:ext cx="3382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usb.Acquire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74C5E-8191-43DB-A97B-BEB409DEB4C4}"/>
              </a:ext>
            </a:extLst>
          </p:cNvPr>
          <p:cNvSpPr txBox="1"/>
          <p:nvPr/>
        </p:nvSpPr>
        <p:spPr>
          <a:xfrm>
            <a:off x="3989598" y="2651683"/>
            <a:ext cx="33820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strike="sngStrike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printer.Acquire</a:t>
            </a:r>
            <a:r>
              <a:rPr lang="en-US" sz="2400" strike="sngStrike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strike="sngStrike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usb.Acquire</a:t>
            </a:r>
            <a:r>
              <a:rPr lang="en-US" sz="2400" strike="sngStrike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strike="sngStrike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usb.Release</a:t>
            </a:r>
            <a:r>
              <a:rPr lang="en-US" sz="2400" strike="sngStrike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strike="sngStrike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printer.Release</a:t>
            </a:r>
            <a:r>
              <a:rPr lang="en-US" sz="2400" strike="sngStrike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5B4F1-499D-4843-A113-ECDB0AC6E86A}"/>
              </a:ext>
            </a:extLst>
          </p:cNvPr>
          <p:cNvSpPr txBox="1"/>
          <p:nvPr/>
        </p:nvSpPr>
        <p:spPr>
          <a:xfrm>
            <a:off x="7371601" y="2651683"/>
            <a:ext cx="3382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C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webcam.Acquire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DCAA5-727F-421E-88D3-39488A92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727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C25A-7353-44ED-8AAF-9E66ADD1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E787A-5A2E-4CB3-AE72-8FE115EC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 possibility of deadlock? </a:t>
            </a:r>
            <a:r>
              <a:rPr lang="en-US" b="1" dirty="0"/>
              <a:t>Yes</a:t>
            </a:r>
          </a:p>
          <a:p>
            <a:pPr lvl="1"/>
            <a:r>
              <a:rPr lang="en-US" dirty="0"/>
              <a:t>If so, how could we fix it? </a:t>
            </a:r>
            <a:r>
              <a:rPr lang="en-US" b="1" dirty="0"/>
              <a:t>One big lock still works too!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C1A1A-887B-4D10-B325-1F47FA4D89DA}"/>
              </a:ext>
            </a:extLst>
          </p:cNvPr>
          <p:cNvSpPr txBox="1"/>
          <p:nvPr/>
        </p:nvSpPr>
        <p:spPr>
          <a:xfrm>
            <a:off x="607595" y="2651683"/>
            <a:ext cx="33820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lock.acquire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lock.release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74C5E-8191-43DB-A97B-BEB409DEB4C4}"/>
              </a:ext>
            </a:extLst>
          </p:cNvPr>
          <p:cNvSpPr txBox="1"/>
          <p:nvPr/>
        </p:nvSpPr>
        <p:spPr>
          <a:xfrm>
            <a:off x="3989598" y="2651683"/>
            <a:ext cx="33820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lock.acquire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lock.release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5B4F1-499D-4843-A113-ECDB0AC6E86A}"/>
              </a:ext>
            </a:extLst>
          </p:cNvPr>
          <p:cNvSpPr txBox="1"/>
          <p:nvPr/>
        </p:nvSpPr>
        <p:spPr>
          <a:xfrm>
            <a:off x="7371601" y="2651683"/>
            <a:ext cx="33820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C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lock.acquire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lock.release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57AFD-7D19-466F-820E-86A85197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430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b="1" dirty="0" err="1"/>
              <a:t>Livelock</a:t>
            </a:r>
            <a:endParaRPr lang="en-US" b="1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8368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CA0B-97AD-49EC-B58A-A7EBAF6C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synchronization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4F5D6-E89A-4F21-899D-B3134A8AA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Atomicity violation</a:t>
            </a:r>
          </a:p>
          <a:p>
            <a:pPr lvl="1"/>
            <a:r>
              <a:rPr lang="en-US" dirty="0"/>
              <a:t>An operation that should have been atomic wasn’t</a:t>
            </a:r>
          </a:p>
          <a:p>
            <a:pPr lvl="1"/>
            <a:endParaRPr lang="en-US" dirty="0"/>
          </a:p>
          <a:p>
            <a:r>
              <a:rPr lang="en-US" dirty="0"/>
              <a:t>Order violation</a:t>
            </a:r>
          </a:p>
          <a:p>
            <a:pPr lvl="1"/>
            <a:r>
              <a:rPr lang="en-US" dirty="0"/>
              <a:t>Something happens sooner (or later) than expected</a:t>
            </a:r>
          </a:p>
          <a:p>
            <a:pPr lvl="1"/>
            <a:endParaRPr lang="en-US" dirty="0"/>
          </a:p>
          <a:p>
            <a:r>
              <a:rPr lang="en-US" dirty="0"/>
              <a:t>Deadlock</a:t>
            </a:r>
          </a:p>
          <a:p>
            <a:pPr lvl="1"/>
            <a:r>
              <a:rPr lang="en-US" dirty="0"/>
              <a:t>Two threads wait indefinitely on each other</a:t>
            </a:r>
          </a:p>
          <a:p>
            <a:pPr lvl="1"/>
            <a:endParaRPr lang="en-US" dirty="0"/>
          </a:p>
          <a:p>
            <a:r>
              <a:rPr lang="en-US" dirty="0" err="1"/>
              <a:t>Livelock</a:t>
            </a:r>
            <a:r>
              <a:rPr lang="en-US" sz="2000" dirty="0"/>
              <a:t> (not that common in practice)</a:t>
            </a:r>
            <a:endParaRPr lang="en-US" dirty="0"/>
          </a:p>
          <a:p>
            <a:pPr lvl="1"/>
            <a:r>
              <a:rPr lang="en-US" dirty="0"/>
              <a:t>Two threads repeatedly block each other from proceeding and retry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62A54-949F-41A7-911A-6BE0D64F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1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CA0B-97AD-49EC-B58A-A7EBAF6C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synchronization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4F5D6-E89A-4F21-899D-B3134A8AA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Atomicity violation</a:t>
            </a:r>
          </a:p>
          <a:p>
            <a:pPr lvl="1"/>
            <a:r>
              <a:rPr lang="en-US" dirty="0"/>
              <a:t>An operation that should have been atomic wasn’t</a:t>
            </a:r>
          </a:p>
          <a:p>
            <a:pPr lvl="1"/>
            <a:endParaRPr lang="en-US" dirty="0"/>
          </a:p>
          <a:p>
            <a:r>
              <a:rPr lang="en-US" dirty="0"/>
              <a:t>Order violation</a:t>
            </a:r>
          </a:p>
          <a:p>
            <a:pPr lvl="1"/>
            <a:r>
              <a:rPr lang="en-US" dirty="0"/>
              <a:t>Something happens sooner (or later) than expected</a:t>
            </a:r>
          </a:p>
          <a:p>
            <a:pPr lvl="1"/>
            <a:endParaRPr lang="en-US" dirty="0"/>
          </a:p>
          <a:p>
            <a:r>
              <a:rPr lang="en-US" dirty="0"/>
              <a:t>Deadlock</a:t>
            </a:r>
          </a:p>
          <a:p>
            <a:pPr lvl="1"/>
            <a:r>
              <a:rPr lang="en-US" dirty="0"/>
              <a:t>Two threads wait indefinitely on each other</a:t>
            </a:r>
          </a:p>
          <a:p>
            <a:pPr lvl="1"/>
            <a:endParaRPr lang="en-US" dirty="0"/>
          </a:p>
          <a:p>
            <a:r>
              <a:rPr lang="en-US" dirty="0" err="1"/>
              <a:t>Livelock</a:t>
            </a:r>
            <a:r>
              <a:rPr lang="en-US" sz="2000" dirty="0"/>
              <a:t> (not that common in practice)</a:t>
            </a:r>
            <a:endParaRPr lang="en-US" dirty="0"/>
          </a:p>
          <a:p>
            <a:pPr lvl="1"/>
            <a:r>
              <a:rPr lang="en-US" dirty="0"/>
              <a:t>Two threads repeatedly block each other from proceeding and retry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62A54-949F-41A7-911A-6BE0D64F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2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2DDF4-5FD3-48E8-BB20-5A5C4D18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while avoiding deadlock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F3926A-C30F-4AD0-A68F-D8D17D51B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// thread 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getLocks12(lock1, lock2)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lock1.acquire();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while (lock2.locked())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// attempt to step aside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// for the other thread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lock1.release();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wait();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lock1.acquire();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lock2.acquire();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E896E-5DA4-4E94-888B-D0232D6F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5E47E0-5179-464C-B714-08AA8B37E68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// thread 2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getLocks21(lock1, lock2)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lock2.acquire();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while (lock1.locked())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// attempt to step aside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// for the other thread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lock2.release();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wait();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lock2.acquire();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lock1.acquire();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772235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hold and wait could lead to </a:t>
            </a:r>
            <a:r>
              <a:rPr lang="en-US" dirty="0" err="1"/>
              <a:t>livelock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Avoiding hold and wait can </a:t>
            </a:r>
            <a:r>
              <a:rPr lang="en-US" i="1" dirty="0" err="1"/>
              <a:t>livelock</a:t>
            </a:r>
            <a:endParaRPr lang="en-US" i="1" dirty="0">
              <a:solidFill>
                <a:schemeClr val="accent4"/>
              </a:solidFill>
            </a:endParaRPr>
          </a:p>
          <a:p>
            <a:pPr lvl="1"/>
            <a:r>
              <a:rPr lang="en-US" dirty="0"/>
              <a:t>Two threads </a:t>
            </a:r>
            <a:r>
              <a:rPr lang="en-US" i="1" dirty="0"/>
              <a:t>could</a:t>
            </a:r>
            <a:r>
              <a:rPr lang="en-US" dirty="0"/>
              <a:t> get stuck in this loop forever</a:t>
            </a:r>
          </a:p>
          <a:p>
            <a:pPr lvl="1"/>
            <a:r>
              <a:rPr lang="en-US" dirty="0"/>
              <a:t>Unlikely to occur for any length in personal computing setting</a:t>
            </a:r>
          </a:p>
          <a:p>
            <a:pPr lvl="1"/>
            <a:r>
              <a:rPr lang="en-US" dirty="0"/>
              <a:t>Very possibly stuck forever (or at least extended periods) in a constrained computing setting</a:t>
            </a:r>
          </a:p>
          <a:p>
            <a:pPr lvl="2"/>
            <a:r>
              <a:rPr lang="en-US" dirty="0"/>
              <a:t>Example: embedded system with known tasks at the start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36" y="4066950"/>
            <a:ext cx="5165685" cy="198680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DBDAEE9-2539-44DD-9575-4253D63E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943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B3ACC9-1CDA-4096-8AFC-3EE77691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in agents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1E2EB8-6B8B-4CB3-BC8F-7B45DC86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is more common in agent-based programs</a:t>
            </a:r>
          </a:p>
          <a:p>
            <a:pPr lvl="1"/>
            <a:r>
              <a:rPr lang="en-US" dirty="0"/>
              <a:t>All of agent’s options lead to a lack of forward progress</a:t>
            </a:r>
          </a:p>
          <a:p>
            <a:pPr lvl="1"/>
            <a:endParaRPr lang="en-US" dirty="0"/>
          </a:p>
          <a:p>
            <a:r>
              <a:rPr lang="en-US" dirty="0"/>
              <a:t>One example: video games</a:t>
            </a:r>
          </a:p>
          <a:p>
            <a:pPr lvl="1"/>
            <a:r>
              <a:rPr lang="en-US" dirty="0"/>
              <a:t>The character can still move and take actions</a:t>
            </a:r>
          </a:p>
          <a:p>
            <a:pPr lvl="1"/>
            <a:r>
              <a:rPr lang="en-US" dirty="0"/>
              <a:t>But cannot complete the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3BB08-71B4-4839-9896-428F954D5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8DFC47-F1BC-4BDE-8068-ABABA2E5F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568" y="3854326"/>
            <a:ext cx="5671104" cy="268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89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versus 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is a condition where</a:t>
            </a:r>
            <a:br>
              <a:rPr lang="en-US" dirty="0"/>
            </a:br>
            <a:r>
              <a:rPr lang="en-US" dirty="0"/>
              <a:t>two threads repeatedly take action,</a:t>
            </a:r>
            <a:br>
              <a:rPr lang="en-US" dirty="0"/>
            </a:br>
            <a:r>
              <a:rPr lang="en-US" dirty="0"/>
              <a:t>but still don’t make progress.</a:t>
            </a:r>
          </a:p>
          <a:p>
            <a:r>
              <a:rPr lang="en-US" dirty="0"/>
              <a:t>Differs from deadlock because deadlock is always permanent.</a:t>
            </a:r>
          </a:p>
          <a:p>
            <a:r>
              <a:rPr lang="en-US" dirty="0" err="1"/>
              <a:t>Livelock</a:t>
            </a:r>
            <a:r>
              <a:rPr lang="en-US" dirty="0"/>
              <a:t> involves retries that </a:t>
            </a:r>
            <a:r>
              <a:rPr lang="en-US" b="1" i="1" dirty="0"/>
              <a:t>may</a:t>
            </a:r>
            <a:r>
              <a:rPr lang="en-US" dirty="0"/>
              <a:t> lead to progress,</a:t>
            </a:r>
            <a:br>
              <a:rPr lang="en-US" dirty="0"/>
            </a:br>
            <a:r>
              <a:rPr lang="en-US" dirty="0"/>
              <a:t>but there is no</a:t>
            </a:r>
            <a:r>
              <a:rPr lang="en-US" b="1" i="1" dirty="0"/>
              <a:t> guarantee</a:t>
            </a:r>
            <a:r>
              <a:rPr lang="en-US" b="1" i="1" dirty="0">
                <a:solidFill>
                  <a:schemeClr val="accent4"/>
                </a:solidFill>
              </a:rPr>
              <a:t> </a:t>
            </a:r>
            <a:r>
              <a:rPr lang="en-US" dirty="0"/>
              <a:t>of progress.</a:t>
            </a:r>
          </a:p>
          <a:p>
            <a:pPr lvl="1"/>
            <a:r>
              <a:rPr lang="en-US" dirty="0"/>
              <a:t>A malicious scheduler can always keep the </a:t>
            </a:r>
            <a:r>
              <a:rPr lang="en-US" dirty="0" err="1"/>
              <a:t>livelock</a:t>
            </a:r>
            <a:r>
              <a:rPr lang="en-US" dirty="0"/>
              <a:t> stuck</a:t>
            </a:r>
          </a:p>
          <a:p>
            <a:r>
              <a:rPr lang="en-US" dirty="0"/>
              <a:t>Any randomness in the timing of retries will fix </a:t>
            </a:r>
            <a:r>
              <a:rPr lang="en-US" dirty="0" err="1"/>
              <a:t>livelock</a:t>
            </a:r>
            <a:r>
              <a:rPr lang="en-US" dirty="0"/>
              <a:t>.</a:t>
            </a:r>
          </a:p>
          <a:p>
            <a:r>
              <a:rPr lang="en-US" dirty="0"/>
              <a:t>In practice, </a:t>
            </a:r>
            <a:r>
              <a:rPr lang="en-US" dirty="0" err="1"/>
              <a:t>livelock</a:t>
            </a:r>
            <a:r>
              <a:rPr lang="en-US" dirty="0"/>
              <a:t> is a much less serious concern than deadlock.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620" y="422703"/>
            <a:ext cx="5165685" cy="198680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249D5-D88B-48C1-A2D8-58004052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914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b="1" dirty="0"/>
              <a:t>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552732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0A325-7ECF-CE24-2F86-01D8F9B0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interact with each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74F9F-919A-AA4B-8682-3F50FA4B0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Scheduling and Concurrency problems are not exclusive</a:t>
            </a:r>
          </a:p>
          <a:p>
            <a:endParaRPr lang="en-US" dirty="0"/>
          </a:p>
          <a:p>
            <a:r>
              <a:rPr lang="en-US" dirty="0"/>
              <a:t>Sharing mutexes between threads can lead to a big problem for schedulers based on priority</a:t>
            </a:r>
          </a:p>
          <a:p>
            <a:pPr lvl="1"/>
            <a:r>
              <a:rPr lang="en-US" dirty="0"/>
              <a:t>Especially dangerous for real-time OS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9D8F3-E39D-4B8C-99F4-01B01D8F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363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09C6-4AC1-4524-BE51-9A2E8AA0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 with priority schedulers: 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4912-9154-44F2-BFF2-56C40ECA8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concepts from OS still apply when we’re scheduling</a:t>
            </a:r>
          </a:p>
          <a:p>
            <a:pPr lvl="1"/>
            <a:r>
              <a:rPr lang="en-US" dirty="0"/>
              <a:t>Particularly locks and synchronization</a:t>
            </a:r>
          </a:p>
          <a:p>
            <a:pPr lvl="1"/>
            <a:endParaRPr lang="en-US" dirty="0"/>
          </a:p>
          <a:p>
            <a:r>
              <a:rPr lang="en-US" dirty="0"/>
              <a:t>Imagine Task 1 and Task 3 both need to share a lock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1E828-884F-4933-AC95-78F29980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82D23-1BA6-4DA7-B18F-F5ABE9867B12}"/>
              </a:ext>
            </a:extLst>
          </p:cNvPr>
          <p:cNvSpPr txBox="1"/>
          <p:nvPr/>
        </p:nvSpPr>
        <p:spPr>
          <a:xfrm rot="5400000">
            <a:off x="3980490" y="4239315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block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CBB46-1AEF-4D1D-9092-F6858C0985B6}"/>
              </a:ext>
            </a:extLst>
          </p:cNvPr>
          <p:cNvSpPr txBox="1"/>
          <p:nvPr/>
        </p:nvSpPr>
        <p:spPr>
          <a:xfrm rot="16200000">
            <a:off x="3219559" y="4289911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preempt</a:t>
            </a: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649E69D1-C07E-4729-90D8-4B5EF2E3F6F7}"/>
              </a:ext>
            </a:extLst>
          </p:cNvPr>
          <p:cNvSpPr/>
          <p:nvPr/>
        </p:nvSpPr>
        <p:spPr bwMode="auto">
          <a:xfrm>
            <a:off x="2685279" y="4802109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E975BC-52C9-4382-862D-01FEE35A2D47}"/>
              </a:ext>
            </a:extLst>
          </p:cNvPr>
          <p:cNvGrpSpPr/>
          <p:nvPr/>
        </p:nvGrpSpPr>
        <p:grpSpPr>
          <a:xfrm>
            <a:off x="1174085" y="3429000"/>
            <a:ext cx="7608629" cy="2594894"/>
            <a:chOff x="191687" y="3147093"/>
            <a:chExt cx="7608629" cy="259489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6783A22-435B-4699-9462-0FD21435FBAE}"/>
                </a:ext>
              </a:extLst>
            </p:cNvPr>
            <p:cNvGrpSpPr/>
            <p:nvPr/>
          </p:nvGrpSpPr>
          <p:grpSpPr>
            <a:xfrm>
              <a:off x="1419883" y="5020641"/>
              <a:ext cx="6380433" cy="721346"/>
              <a:chOff x="1468167" y="5139335"/>
              <a:chExt cx="6380433" cy="721346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DC41399-A55D-4004-98A7-3CE4DC9E2EB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712603" y="5330559"/>
                <a:ext cx="613599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19C9E30-4549-466E-BBEA-FBE8A6DF60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1404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B437ADDB-FF94-423B-A714-2FF863171B1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04142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BF27888-25A8-4B91-9ECE-C088359556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796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79C0462-B403-49F4-BB24-1735888B29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62481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76DBA3-ECCA-406E-A1B9-8D79B8F9D9D8}"/>
                  </a:ext>
                </a:extLst>
              </p:cNvPr>
              <p:cNvSpPr txBox="1"/>
              <p:nvPr/>
            </p:nvSpPr>
            <p:spPr>
              <a:xfrm>
                <a:off x="1468167" y="547010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E2717A-7EFA-4D7E-9E19-340AAAA77EC2}"/>
                  </a:ext>
                </a:extLst>
              </p:cNvPr>
              <p:cNvSpPr txBox="1"/>
              <p:nvPr/>
            </p:nvSpPr>
            <p:spPr>
              <a:xfrm>
                <a:off x="2550799" y="5475959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E017AE-5A8A-48A8-BBCA-B7F9231BD1B1}"/>
                  </a:ext>
                </a:extLst>
              </p:cNvPr>
              <p:cNvSpPr txBox="1"/>
              <p:nvPr/>
            </p:nvSpPr>
            <p:spPr>
              <a:xfrm>
                <a:off x="3617600" y="547596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2A57DE-DD43-473E-97D9-F69215BE783F}"/>
                  </a:ext>
                </a:extLst>
              </p:cNvPr>
              <p:cNvSpPr txBox="1"/>
              <p:nvPr/>
            </p:nvSpPr>
            <p:spPr>
              <a:xfrm>
                <a:off x="4689348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6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58985BA2-5FDB-4DF5-8208-2521592419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34227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7A3C39-8029-4A10-BE0D-18C92AD74526}"/>
                  </a:ext>
                </a:extLst>
              </p:cNvPr>
              <p:cNvSpPr txBox="1"/>
              <p:nvPr/>
            </p:nvSpPr>
            <p:spPr>
              <a:xfrm>
                <a:off x="5761094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8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6C79A39B-A9FD-48B8-B316-55A0860A19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11911" y="5146110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356A2E-B30E-4C2E-9441-286024AF2B56}"/>
                  </a:ext>
                </a:extLst>
              </p:cNvPr>
              <p:cNvSpPr txBox="1"/>
              <p:nvPr/>
            </p:nvSpPr>
            <p:spPr>
              <a:xfrm>
                <a:off x="6838778" y="5469185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10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79D811-EB02-4DAB-83E6-7F27C905F6B6}"/>
                </a:ext>
              </a:extLst>
            </p:cNvPr>
            <p:cNvSpPr txBox="1"/>
            <p:nvPr/>
          </p:nvSpPr>
          <p:spPr>
            <a:xfrm>
              <a:off x="668726" y="4495242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1DD6AD-90F8-458B-92DD-E6F25B8CAD31}"/>
                </a:ext>
              </a:extLst>
            </p:cNvPr>
            <p:cNvSpPr txBox="1"/>
            <p:nvPr/>
          </p:nvSpPr>
          <p:spPr>
            <a:xfrm>
              <a:off x="668726" y="3998566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2CBABD-7C00-4792-A773-E78BB745897E}"/>
                </a:ext>
              </a:extLst>
            </p:cNvPr>
            <p:cNvSpPr txBox="1"/>
            <p:nvPr/>
          </p:nvSpPr>
          <p:spPr>
            <a:xfrm>
              <a:off x="668726" y="3501890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D4C76E9-9895-42D7-A857-DE951B1FB7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8029" y="3147093"/>
              <a:ext cx="1" cy="20876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5617B2-5A37-41CE-ABD8-19CA5EEB2138}"/>
                </a:ext>
              </a:extLst>
            </p:cNvPr>
            <p:cNvSpPr txBox="1"/>
            <p:nvPr/>
          </p:nvSpPr>
          <p:spPr>
            <a:xfrm rot="16200000">
              <a:off x="-138497" y="3995733"/>
              <a:ext cx="104508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Priority</a:t>
              </a:r>
            </a:p>
          </p:txBody>
        </p:sp>
      </p:grpSp>
      <p:sp>
        <p:nvSpPr>
          <p:cNvPr id="28" name="Rounded Rectangle 30">
            <a:extLst>
              <a:ext uri="{FF2B5EF4-FFF2-40B4-BE49-F238E27FC236}">
                <a16:creationId xmlns:a16="http://schemas.microsoft.com/office/drawing/2014/main" id="{0DCE72D5-B30E-4CF6-BC14-E2AA231B99BA}"/>
              </a:ext>
            </a:extLst>
          </p:cNvPr>
          <p:cNvSpPr/>
          <p:nvPr/>
        </p:nvSpPr>
        <p:spPr bwMode="auto">
          <a:xfrm>
            <a:off x="3181916" y="4802109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47EDF4-F541-4685-B3B7-BFE0236FDF1A}"/>
              </a:ext>
            </a:extLst>
          </p:cNvPr>
          <p:cNvCxnSpPr>
            <a:cxnSpLocks/>
          </p:cNvCxnSpPr>
          <p:nvPr/>
        </p:nvCxnSpPr>
        <p:spPr bwMode="auto">
          <a:xfrm>
            <a:off x="3073400" y="4470001"/>
            <a:ext cx="108516" cy="3071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F7FF761-DEFC-453F-884E-BE4D0D8130B6}"/>
              </a:ext>
            </a:extLst>
          </p:cNvPr>
          <p:cNvSpPr txBox="1"/>
          <p:nvPr/>
        </p:nvSpPr>
        <p:spPr>
          <a:xfrm>
            <a:off x="2577574" y="3977200"/>
            <a:ext cx="79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Acquire lock</a:t>
            </a:r>
          </a:p>
        </p:txBody>
      </p:sp>
      <p:sp>
        <p:nvSpPr>
          <p:cNvPr id="31" name="Rounded Rectangle 35">
            <a:extLst>
              <a:ext uri="{FF2B5EF4-FFF2-40B4-BE49-F238E27FC236}">
                <a16:creationId xmlns:a16="http://schemas.microsoft.com/office/drawing/2014/main" id="{AF1F64FB-CF20-499D-BB6A-033EEBCF25E7}"/>
              </a:ext>
            </a:extLst>
          </p:cNvPr>
          <p:cNvSpPr/>
          <p:nvPr/>
        </p:nvSpPr>
        <p:spPr bwMode="auto">
          <a:xfrm>
            <a:off x="3766609" y="3775643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E6607B2-016A-49D9-A946-59CB0069E22A}"/>
              </a:ext>
            </a:extLst>
          </p:cNvPr>
          <p:cNvCxnSpPr>
            <a:cxnSpLocks/>
          </p:cNvCxnSpPr>
          <p:nvPr/>
        </p:nvCxnSpPr>
        <p:spPr bwMode="auto">
          <a:xfrm flipV="1">
            <a:off x="3780864" y="4123572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AF7434-9376-4369-B530-D8ABB68B7384}"/>
              </a:ext>
            </a:extLst>
          </p:cNvPr>
          <p:cNvCxnSpPr>
            <a:cxnSpLocks/>
          </p:cNvCxnSpPr>
          <p:nvPr/>
        </p:nvCxnSpPr>
        <p:spPr bwMode="auto">
          <a:xfrm>
            <a:off x="4299403" y="4125524"/>
            <a:ext cx="1596" cy="659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4" name="Rounded Rectangle 45">
            <a:extLst>
              <a:ext uri="{FF2B5EF4-FFF2-40B4-BE49-F238E27FC236}">
                <a16:creationId xmlns:a16="http://schemas.microsoft.com/office/drawing/2014/main" id="{07EAF23D-2AAC-4C31-B0B7-7203D9E0B84C}"/>
              </a:ext>
            </a:extLst>
          </p:cNvPr>
          <p:cNvSpPr/>
          <p:nvPr/>
        </p:nvSpPr>
        <p:spPr bwMode="auto">
          <a:xfrm>
            <a:off x="4292600" y="4791802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E00FB0E-EC42-48F5-AA91-9B6A358D0A89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7684" y="4646402"/>
            <a:ext cx="0" cy="162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6" name="Rounded Rectangle 47">
            <a:extLst>
              <a:ext uri="{FF2B5EF4-FFF2-40B4-BE49-F238E27FC236}">
                <a16:creationId xmlns:a16="http://schemas.microsoft.com/office/drawing/2014/main" id="{752EE70E-BF8E-4FA4-A7E8-88114C8484CD}"/>
              </a:ext>
            </a:extLst>
          </p:cNvPr>
          <p:cNvSpPr/>
          <p:nvPr/>
        </p:nvSpPr>
        <p:spPr bwMode="auto">
          <a:xfrm>
            <a:off x="4897683" y="4309552"/>
            <a:ext cx="998897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339768-617B-448D-AD74-2642EDC8636B}"/>
              </a:ext>
            </a:extLst>
          </p:cNvPr>
          <p:cNvSpPr txBox="1"/>
          <p:nvPr/>
        </p:nvSpPr>
        <p:spPr>
          <a:xfrm rot="16200000">
            <a:off x="4335203" y="4279569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preempt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F3974AA-2A98-4559-806B-8F461BD7244E}"/>
              </a:ext>
            </a:extLst>
          </p:cNvPr>
          <p:cNvCxnSpPr>
            <a:cxnSpLocks/>
          </p:cNvCxnSpPr>
          <p:nvPr/>
        </p:nvCxnSpPr>
        <p:spPr bwMode="auto">
          <a:xfrm>
            <a:off x="5892253" y="4646402"/>
            <a:ext cx="0" cy="1748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9" name="Rounded Rectangle 51">
            <a:extLst>
              <a:ext uri="{FF2B5EF4-FFF2-40B4-BE49-F238E27FC236}">
                <a16:creationId xmlns:a16="http://schemas.microsoft.com/office/drawing/2014/main" id="{031CB159-69CE-4FD9-90B3-9FB65B3FCC69}"/>
              </a:ext>
            </a:extLst>
          </p:cNvPr>
          <p:cNvSpPr/>
          <p:nvPr/>
        </p:nvSpPr>
        <p:spPr bwMode="auto">
          <a:xfrm>
            <a:off x="5886273" y="4786972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C9CE3F-9F3F-49AA-A8C2-7203B20D73F3}"/>
              </a:ext>
            </a:extLst>
          </p:cNvPr>
          <p:cNvSpPr txBox="1"/>
          <p:nvPr/>
        </p:nvSpPr>
        <p:spPr>
          <a:xfrm rot="16200000">
            <a:off x="5909430" y="4286709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release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B954522-8B88-4A3A-816B-B9345CB627F1}"/>
              </a:ext>
            </a:extLst>
          </p:cNvPr>
          <p:cNvCxnSpPr>
            <a:cxnSpLocks/>
          </p:cNvCxnSpPr>
          <p:nvPr/>
        </p:nvCxnSpPr>
        <p:spPr bwMode="auto">
          <a:xfrm flipV="1">
            <a:off x="6470735" y="4120370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2" name="Rounded Rectangle 55">
            <a:extLst>
              <a:ext uri="{FF2B5EF4-FFF2-40B4-BE49-F238E27FC236}">
                <a16:creationId xmlns:a16="http://schemas.microsoft.com/office/drawing/2014/main" id="{6853C23D-3AB5-432F-884C-AD618680342F}"/>
              </a:ext>
            </a:extLst>
          </p:cNvPr>
          <p:cNvSpPr/>
          <p:nvPr/>
        </p:nvSpPr>
        <p:spPr bwMode="auto">
          <a:xfrm>
            <a:off x="6465700" y="3774539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3" name="Rounded Rectangle 56">
            <a:extLst>
              <a:ext uri="{FF2B5EF4-FFF2-40B4-BE49-F238E27FC236}">
                <a16:creationId xmlns:a16="http://schemas.microsoft.com/office/drawing/2014/main" id="{D5FFF8B4-B459-4DE1-B4F6-12329B8BF7F2}"/>
              </a:ext>
            </a:extLst>
          </p:cNvPr>
          <p:cNvSpPr/>
          <p:nvPr/>
        </p:nvSpPr>
        <p:spPr bwMode="auto">
          <a:xfrm>
            <a:off x="6962403" y="3771383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76AEE4-084C-4720-BB72-5B9E428C3D00}"/>
              </a:ext>
            </a:extLst>
          </p:cNvPr>
          <p:cNvSpPr txBox="1"/>
          <p:nvPr/>
        </p:nvSpPr>
        <p:spPr>
          <a:xfrm rot="5400000">
            <a:off x="7175879" y="4221602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done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B93F117-4A89-48F2-9B87-74C86B14A023}"/>
              </a:ext>
            </a:extLst>
          </p:cNvPr>
          <p:cNvCxnSpPr>
            <a:cxnSpLocks/>
          </p:cNvCxnSpPr>
          <p:nvPr/>
        </p:nvCxnSpPr>
        <p:spPr bwMode="auto">
          <a:xfrm>
            <a:off x="7494792" y="4107811"/>
            <a:ext cx="1596" cy="659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6" name="Rounded Rectangle 59">
            <a:extLst>
              <a:ext uri="{FF2B5EF4-FFF2-40B4-BE49-F238E27FC236}">
                <a16:creationId xmlns:a16="http://schemas.microsoft.com/office/drawing/2014/main" id="{CC630A1D-73B1-409C-9574-CD08099C8A49}"/>
              </a:ext>
            </a:extLst>
          </p:cNvPr>
          <p:cNvSpPr/>
          <p:nvPr/>
        </p:nvSpPr>
        <p:spPr bwMode="auto">
          <a:xfrm>
            <a:off x="7479946" y="4784712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DF1279-396A-464C-AF3F-70D94833642B}"/>
              </a:ext>
            </a:extLst>
          </p:cNvPr>
          <p:cNvCxnSpPr>
            <a:cxnSpLocks/>
          </p:cNvCxnSpPr>
          <p:nvPr/>
        </p:nvCxnSpPr>
        <p:spPr bwMode="auto">
          <a:xfrm flipH="1">
            <a:off x="6991916" y="3547662"/>
            <a:ext cx="120084" cy="1981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F734389-2CF8-47A5-B286-2C4A6308DF93}"/>
              </a:ext>
            </a:extLst>
          </p:cNvPr>
          <p:cNvSpPr txBox="1"/>
          <p:nvPr/>
        </p:nvSpPr>
        <p:spPr>
          <a:xfrm>
            <a:off x="6937658" y="3073208"/>
            <a:ext cx="83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Release lock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54F19E-9F09-440E-8E8E-1DED308FA4A2}"/>
              </a:ext>
            </a:extLst>
          </p:cNvPr>
          <p:cNvSpPr txBox="1"/>
          <p:nvPr/>
        </p:nvSpPr>
        <p:spPr>
          <a:xfrm>
            <a:off x="8928440" y="3185157"/>
            <a:ext cx="2091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</a:rPr>
              <a:t>Task 1 is waiting on Task 2!!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4F1194D-AE0C-4F45-964F-A173FFEBE203}"/>
              </a:ext>
            </a:extLst>
          </p:cNvPr>
          <p:cNvSpPr/>
          <p:nvPr/>
        </p:nvSpPr>
        <p:spPr>
          <a:xfrm>
            <a:off x="5303479" y="3012728"/>
            <a:ext cx="3472221" cy="1127472"/>
          </a:xfrm>
          <a:custGeom>
            <a:avLst/>
            <a:gdLst>
              <a:gd name="connsiteX0" fmla="*/ 3472221 w 3472221"/>
              <a:gd name="connsiteY0" fmla="*/ 568672 h 1127472"/>
              <a:gd name="connsiteX1" fmla="*/ 2430821 w 3472221"/>
              <a:gd name="connsiteY1" fmla="*/ 47972 h 1127472"/>
              <a:gd name="connsiteX2" fmla="*/ 1338621 w 3472221"/>
              <a:gd name="connsiteY2" fmla="*/ 60672 h 1127472"/>
              <a:gd name="connsiteX3" fmla="*/ 233721 w 3472221"/>
              <a:gd name="connsiteY3" fmla="*/ 378172 h 1127472"/>
              <a:gd name="connsiteX4" fmla="*/ 17821 w 3472221"/>
              <a:gd name="connsiteY4" fmla="*/ 1127472 h 112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2221" h="1127472">
                <a:moveTo>
                  <a:pt x="3472221" y="568672"/>
                </a:moveTo>
                <a:cubicBezTo>
                  <a:pt x="3129321" y="350655"/>
                  <a:pt x="2786421" y="132639"/>
                  <a:pt x="2430821" y="47972"/>
                </a:cubicBezTo>
                <a:cubicBezTo>
                  <a:pt x="2075221" y="-36695"/>
                  <a:pt x="1704804" y="5639"/>
                  <a:pt x="1338621" y="60672"/>
                </a:cubicBezTo>
                <a:cubicBezTo>
                  <a:pt x="972438" y="115705"/>
                  <a:pt x="453854" y="200372"/>
                  <a:pt x="233721" y="378172"/>
                </a:cubicBezTo>
                <a:cubicBezTo>
                  <a:pt x="13588" y="555972"/>
                  <a:pt x="-30862" y="1044922"/>
                  <a:pt x="17821" y="1127472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801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9703-F9DC-4B78-9CFF-0BEF4517F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inversion occurred on Pathfinder!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E2E6B-8DC3-41B4-B7B4-0B658A469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7015621" cy="5029200"/>
          </a:xfrm>
        </p:spPr>
        <p:txBody>
          <a:bodyPr/>
          <a:lstStyle/>
          <a:p>
            <a:r>
              <a:rPr lang="en-US" dirty="0"/>
              <a:t>Bus management missed deadlines while waiting on meteorology because medium-priority tasks were taking too long</a:t>
            </a:r>
          </a:p>
          <a:p>
            <a:pPr lvl="1"/>
            <a:r>
              <a:rPr lang="en-US" dirty="0"/>
              <a:t>System rebooted when deadline was missed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8948A-9666-428B-9E1A-A6FD3918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C0EB5-5DAA-47C0-9888-AA42B9F431D2}"/>
              </a:ext>
            </a:extLst>
          </p:cNvPr>
          <p:cNvSpPr txBox="1"/>
          <p:nvPr/>
        </p:nvSpPr>
        <p:spPr>
          <a:xfrm rot="5400000">
            <a:off x="3891590" y="4095521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block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E08AB6-DD8D-4CC6-A62F-B687B50C64B0}"/>
              </a:ext>
            </a:extLst>
          </p:cNvPr>
          <p:cNvSpPr txBox="1"/>
          <p:nvPr/>
        </p:nvSpPr>
        <p:spPr>
          <a:xfrm rot="16200000">
            <a:off x="3130659" y="4146117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preempt</a:t>
            </a: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635E156A-684D-4C48-AD98-84F3D29A687E}"/>
              </a:ext>
            </a:extLst>
          </p:cNvPr>
          <p:cNvSpPr/>
          <p:nvPr/>
        </p:nvSpPr>
        <p:spPr bwMode="auto">
          <a:xfrm>
            <a:off x="2596379" y="4658315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DCA202-8701-493E-B245-CBCDF07471D0}"/>
              </a:ext>
            </a:extLst>
          </p:cNvPr>
          <p:cNvGrpSpPr/>
          <p:nvPr/>
        </p:nvGrpSpPr>
        <p:grpSpPr>
          <a:xfrm>
            <a:off x="1085185" y="3285206"/>
            <a:ext cx="7608629" cy="2594894"/>
            <a:chOff x="191687" y="3147093"/>
            <a:chExt cx="7608629" cy="259489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837ED0-EF9C-4F75-A199-068479BC3A64}"/>
                </a:ext>
              </a:extLst>
            </p:cNvPr>
            <p:cNvGrpSpPr/>
            <p:nvPr/>
          </p:nvGrpSpPr>
          <p:grpSpPr>
            <a:xfrm>
              <a:off x="1419883" y="5020641"/>
              <a:ext cx="6380433" cy="721346"/>
              <a:chOff x="1468167" y="5139335"/>
              <a:chExt cx="6380433" cy="721346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0D66AF2-2328-46DB-886B-A40135155B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712603" y="5330559"/>
                <a:ext cx="613599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231A446-7E80-4C23-8106-0504D1F252C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1404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E8807A4-3E74-4728-9B96-672ED08CD1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04142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4A21241-2A97-4660-A559-7944BF7EC41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796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D80513B-19E7-45C4-922C-25C020776A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62481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3F5216-0F57-4658-9173-5D6DF079B45F}"/>
                  </a:ext>
                </a:extLst>
              </p:cNvPr>
              <p:cNvSpPr txBox="1"/>
              <p:nvPr/>
            </p:nvSpPr>
            <p:spPr>
              <a:xfrm>
                <a:off x="1468167" y="547010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8BE366-84A5-4AC2-A04B-F37CBB3897D9}"/>
                  </a:ext>
                </a:extLst>
              </p:cNvPr>
              <p:cNvSpPr txBox="1"/>
              <p:nvPr/>
            </p:nvSpPr>
            <p:spPr>
              <a:xfrm>
                <a:off x="2550799" y="5475959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2C3159-1957-428F-81E5-351C2E746CAD}"/>
                  </a:ext>
                </a:extLst>
              </p:cNvPr>
              <p:cNvSpPr txBox="1"/>
              <p:nvPr/>
            </p:nvSpPr>
            <p:spPr>
              <a:xfrm>
                <a:off x="3617600" y="547596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779A6A-366E-43F1-99EB-CE6F8659770C}"/>
                  </a:ext>
                </a:extLst>
              </p:cNvPr>
              <p:cNvSpPr txBox="1"/>
              <p:nvPr/>
            </p:nvSpPr>
            <p:spPr>
              <a:xfrm>
                <a:off x="4689348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6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F7696B4B-6D8C-44D1-BB89-5C29C611238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34227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55CEB8-A425-4E3F-8250-0811200D5254}"/>
                  </a:ext>
                </a:extLst>
              </p:cNvPr>
              <p:cNvSpPr txBox="1"/>
              <p:nvPr/>
            </p:nvSpPr>
            <p:spPr>
              <a:xfrm>
                <a:off x="5761094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8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D773B8B-0DA3-4FEE-AF6D-720579FFF1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11911" y="5146110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C17A269-FA06-4636-AC75-88D01801C794}"/>
                  </a:ext>
                </a:extLst>
              </p:cNvPr>
              <p:cNvSpPr txBox="1"/>
              <p:nvPr/>
            </p:nvSpPr>
            <p:spPr>
              <a:xfrm>
                <a:off x="6838778" y="5469185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10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D79D5D-A90E-47C9-90B2-ADAB8B7D5C47}"/>
                </a:ext>
              </a:extLst>
            </p:cNvPr>
            <p:cNvSpPr txBox="1"/>
            <p:nvPr/>
          </p:nvSpPr>
          <p:spPr>
            <a:xfrm>
              <a:off x="676988" y="4538125"/>
              <a:ext cx="888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ahoma" panose="020B0604030504040204" pitchFamily="34" charset="0"/>
                </a:rPr>
                <a:t>Weather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D54320-8508-4CB2-9C45-B92D243C4A04}"/>
                </a:ext>
              </a:extLst>
            </p:cNvPr>
            <p:cNvSpPr txBox="1"/>
            <p:nvPr/>
          </p:nvSpPr>
          <p:spPr>
            <a:xfrm>
              <a:off x="685792" y="4043182"/>
              <a:ext cx="888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ahoma" panose="020B0604030504040204" pitchFamily="34" charset="0"/>
                </a:rPr>
                <a:t>Comms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D681D2-A610-4E1C-8BDE-2C925492C2DA}"/>
                </a:ext>
              </a:extLst>
            </p:cNvPr>
            <p:cNvSpPr txBox="1"/>
            <p:nvPr/>
          </p:nvSpPr>
          <p:spPr>
            <a:xfrm>
              <a:off x="671305" y="3511139"/>
              <a:ext cx="1275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ahoma" panose="020B0604030504040204" pitchFamily="34" charset="0"/>
                </a:rPr>
                <a:t>Manage Bus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536D8FA-97CB-42F6-8AD5-DAC8441F99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8029" y="3147093"/>
              <a:ext cx="1" cy="20876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99770C-F9CC-4277-8851-0D886C2EA992}"/>
                </a:ext>
              </a:extLst>
            </p:cNvPr>
            <p:cNvSpPr txBox="1"/>
            <p:nvPr/>
          </p:nvSpPr>
          <p:spPr>
            <a:xfrm rot="16200000">
              <a:off x="-138497" y="3995733"/>
              <a:ext cx="104508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Priority</a:t>
              </a:r>
            </a:p>
          </p:txBody>
        </p:sp>
      </p:grpSp>
      <p:sp>
        <p:nvSpPr>
          <p:cNvPr id="28" name="Rounded Rectangle 30">
            <a:extLst>
              <a:ext uri="{FF2B5EF4-FFF2-40B4-BE49-F238E27FC236}">
                <a16:creationId xmlns:a16="http://schemas.microsoft.com/office/drawing/2014/main" id="{76AB5C03-999C-460D-89A3-241F4712D071}"/>
              </a:ext>
            </a:extLst>
          </p:cNvPr>
          <p:cNvSpPr/>
          <p:nvPr/>
        </p:nvSpPr>
        <p:spPr bwMode="auto">
          <a:xfrm>
            <a:off x="3093016" y="4658315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29" name="Rounded Rectangle 35">
            <a:extLst>
              <a:ext uri="{FF2B5EF4-FFF2-40B4-BE49-F238E27FC236}">
                <a16:creationId xmlns:a16="http://schemas.microsoft.com/office/drawing/2014/main" id="{102CB89A-974F-455E-BEA5-42F75D9C25A3}"/>
              </a:ext>
            </a:extLst>
          </p:cNvPr>
          <p:cNvSpPr/>
          <p:nvPr/>
        </p:nvSpPr>
        <p:spPr bwMode="auto">
          <a:xfrm>
            <a:off x="3677709" y="3631849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8F7766A-10CF-4963-B419-3277E59D9C78}"/>
              </a:ext>
            </a:extLst>
          </p:cNvPr>
          <p:cNvCxnSpPr>
            <a:cxnSpLocks/>
          </p:cNvCxnSpPr>
          <p:nvPr/>
        </p:nvCxnSpPr>
        <p:spPr bwMode="auto">
          <a:xfrm flipV="1">
            <a:off x="3691964" y="3979778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71CB5C2-D07B-49F1-859F-D7C8E3AE2747}"/>
              </a:ext>
            </a:extLst>
          </p:cNvPr>
          <p:cNvCxnSpPr>
            <a:cxnSpLocks/>
          </p:cNvCxnSpPr>
          <p:nvPr/>
        </p:nvCxnSpPr>
        <p:spPr bwMode="auto">
          <a:xfrm>
            <a:off x="4210503" y="3981730"/>
            <a:ext cx="1596" cy="659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2" name="Rounded Rectangle 45">
            <a:extLst>
              <a:ext uri="{FF2B5EF4-FFF2-40B4-BE49-F238E27FC236}">
                <a16:creationId xmlns:a16="http://schemas.microsoft.com/office/drawing/2014/main" id="{8A41DA0C-CA81-4109-8008-FE81AF7C32F0}"/>
              </a:ext>
            </a:extLst>
          </p:cNvPr>
          <p:cNvSpPr/>
          <p:nvPr/>
        </p:nvSpPr>
        <p:spPr bwMode="auto">
          <a:xfrm>
            <a:off x="4203700" y="4648008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864A765-DBFA-4DD5-AB48-13325841A3E3}"/>
              </a:ext>
            </a:extLst>
          </p:cNvPr>
          <p:cNvCxnSpPr>
            <a:cxnSpLocks/>
          </p:cNvCxnSpPr>
          <p:nvPr/>
        </p:nvCxnSpPr>
        <p:spPr bwMode="auto">
          <a:xfrm flipV="1">
            <a:off x="4808784" y="4502608"/>
            <a:ext cx="0" cy="162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4" name="Rounded Rectangle 47">
            <a:extLst>
              <a:ext uri="{FF2B5EF4-FFF2-40B4-BE49-F238E27FC236}">
                <a16:creationId xmlns:a16="http://schemas.microsoft.com/office/drawing/2014/main" id="{2EC5CD92-89F8-4CAC-B594-A14C2CBEB668}"/>
              </a:ext>
            </a:extLst>
          </p:cNvPr>
          <p:cNvSpPr/>
          <p:nvPr/>
        </p:nvSpPr>
        <p:spPr bwMode="auto">
          <a:xfrm>
            <a:off x="4808783" y="4165758"/>
            <a:ext cx="998897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B9A7BF-8A2D-4815-835B-567BDA251F3A}"/>
              </a:ext>
            </a:extLst>
          </p:cNvPr>
          <p:cNvSpPr txBox="1"/>
          <p:nvPr/>
        </p:nvSpPr>
        <p:spPr>
          <a:xfrm rot="16200000">
            <a:off x="4246303" y="4135775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preempt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FA75556-A20D-4985-BFEE-A55328763572}"/>
              </a:ext>
            </a:extLst>
          </p:cNvPr>
          <p:cNvCxnSpPr>
            <a:cxnSpLocks/>
          </p:cNvCxnSpPr>
          <p:nvPr/>
        </p:nvCxnSpPr>
        <p:spPr bwMode="auto">
          <a:xfrm>
            <a:off x="5803353" y="4502608"/>
            <a:ext cx="0" cy="1748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7" name="Rounded Rectangle 51">
            <a:extLst>
              <a:ext uri="{FF2B5EF4-FFF2-40B4-BE49-F238E27FC236}">
                <a16:creationId xmlns:a16="http://schemas.microsoft.com/office/drawing/2014/main" id="{B6C4DCC6-4264-4CD3-A54B-BEC10361B48E}"/>
              </a:ext>
            </a:extLst>
          </p:cNvPr>
          <p:cNvSpPr/>
          <p:nvPr/>
        </p:nvSpPr>
        <p:spPr bwMode="auto">
          <a:xfrm>
            <a:off x="5797373" y="4643178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2AE3C8-B8C1-41E5-A52F-97E26ECDF684}"/>
              </a:ext>
            </a:extLst>
          </p:cNvPr>
          <p:cNvSpPr txBox="1"/>
          <p:nvPr/>
        </p:nvSpPr>
        <p:spPr>
          <a:xfrm rot="16200000">
            <a:off x="5820530" y="4142915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release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6290D1-FFD5-4D13-A228-DEC3AFEB4E39}"/>
              </a:ext>
            </a:extLst>
          </p:cNvPr>
          <p:cNvCxnSpPr>
            <a:cxnSpLocks/>
          </p:cNvCxnSpPr>
          <p:nvPr/>
        </p:nvCxnSpPr>
        <p:spPr bwMode="auto">
          <a:xfrm flipV="1">
            <a:off x="6381835" y="3976576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0" name="Rounded Rectangle 55">
            <a:extLst>
              <a:ext uri="{FF2B5EF4-FFF2-40B4-BE49-F238E27FC236}">
                <a16:creationId xmlns:a16="http://schemas.microsoft.com/office/drawing/2014/main" id="{22A4D5AF-BBDE-4840-9C46-AB5BD32BAB96}"/>
              </a:ext>
            </a:extLst>
          </p:cNvPr>
          <p:cNvSpPr/>
          <p:nvPr/>
        </p:nvSpPr>
        <p:spPr bwMode="auto">
          <a:xfrm>
            <a:off x="6376800" y="3630745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1" name="Rounded Rectangle 56">
            <a:extLst>
              <a:ext uri="{FF2B5EF4-FFF2-40B4-BE49-F238E27FC236}">
                <a16:creationId xmlns:a16="http://schemas.microsoft.com/office/drawing/2014/main" id="{0D74EBBA-22B0-4B6B-BDB5-A56FD8DDFF3E}"/>
              </a:ext>
            </a:extLst>
          </p:cNvPr>
          <p:cNvSpPr/>
          <p:nvPr/>
        </p:nvSpPr>
        <p:spPr bwMode="auto">
          <a:xfrm>
            <a:off x="6873503" y="3627589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5FF7D9-3D3C-4A98-BD9D-F192DB1AD515}"/>
              </a:ext>
            </a:extLst>
          </p:cNvPr>
          <p:cNvSpPr txBox="1"/>
          <p:nvPr/>
        </p:nvSpPr>
        <p:spPr>
          <a:xfrm rot="5400000">
            <a:off x="7086979" y="4077808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done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94C8F55-70DC-472D-918B-9E2E35175A4B}"/>
              </a:ext>
            </a:extLst>
          </p:cNvPr>
          <p:cNvCxnSpPr>
            <a:cxnSpLocks/>
          </p:cNvCxnSpPr>
          <p:nvPr/>
        </p:nvCxnSpPr>
        <p:spPr bwMode="auto">
          <a:xfrm>
            <a:off x="7405892" y="3964017"/>
            <a:ext cx="1596" cy="659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4" name="Rounded Rectangle 59">
            <a:extLst>
              <a:ext uri="{FF2B5EF4-FFF2-40B4-BE49-F238E27FC236}">
                <a16:creationId xmlns:a16="http://schemas.microsoft.com/office/drawing/2014/main" id="{D9BF838B-61FE-4A05-A02A-B1B618D72D41}"/>
              </a:ext>
            </a:extLst>
          </p:cNvPr>
          <p:cNvSpPr/>
          <p:nvPr/>
        </p:nvSpPr>
        <p:spPr bwMode="auto">
          <a:xfrm>
            <a:off x="7391046" y="4640918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10B22BD-BA72-4CE6-A415-DF71C52C759B}"/>
              </a:ext>
            </a:extLst>
          </p:cNvPr>
          <p:cNvSpPr/>
          <p:nvPr/>
        </p:nvSpPr>
        <p:spPr bwMode="auto">
          <a:xfrm>
            <a:off x="4279900" y="3640003"/>
            <a:ext cx="2057400" cy="228766"/>
          </a:xfrm>
          <a:prstGeom prst="rect">
            <a:avLst/>
          </a:prstGeom>
          <a:solidFill>
            <a:srgbClr val="C00000">
              <a:alpha val="1607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C7A3FA29-3D0B-44A7-A60F-83BCC0E40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5436" y="1128796"/>
            <a:ext cx="3957175" cy="217657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596573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71EC-B6BE-4668-925D-39D94FFA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inheritance solution to 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5041-4E7B-46DC-90D6-D6CC02ED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solution is to temporarily increase priority for tasks holding resources that high priority tasks need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FF858-89F0-4265-8ADF-EB8DA806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18184-8147-4C45-AFE1-50D4D85FAF91}"/>
              </a:ext>
            </a:extLst>
          </p:cNvPr>
          <p:cNvSpPr txBox="1"/>
          <p:nvPr/>
        </p:nvSpPr>
        <p:spPr>
          <a:xfrm>
            <a:off x="5037615" y="3849213"/>
            <a:ext cx="971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Tahoma" panose="020B0604030504040204" pitchFamily="34" charset="0"/>
              </a:rPr>
              <a:t>Preempted by Task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00723A-81AA-4E4B-8574-6F1379C5D99B}"/>
              </a:ext>
            </a:extLst>
          </p:cNvPr>
          <p:cNvSpPr txBox="1"/>
          <p:nvPr/>
        </p:nvSpPr>
        <p:spPr>
          <a:xfrm rot="5400000">
            <a:off x="3574090" y="3854221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block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DD1DC-325D-4DDB-B5C7-936A0CCA3E0A}"/>
              </a:ext>
            </a:extLst>
          </p:cNvPr>
          <p:cNvSpPr txBox="1"/>
          <p:nvPr/>
        </p:nvSpPr>
        <p:spPr>
          <a:xfrm rot="16200000">
            <a:off x="2813159" y="3904817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preempt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BF21044C-8FA3-4392-9E20-6E9CACB24B36}"/>
              </a:ext>
            </a:extLst>
          </p:cNvPr>
          <p:cNvSpPr/>
          <p:nvPr/>
        </p:nvSpPr>
        <p:spPr bwMode="auto">
          <a:xfrm>
            <a:off x="2278879" y="4417015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5E5BBB-6A26-4D4F-A03C-392B4A0B8C4A}"/>
              </a:ext>
            </a:extLst>
          </p:cNvPr>
          <p:cNvGrpSpPr/>
          <p:nvPr/>
        </p:nvGrpSpPr>
        <p:grpSpPr>
          <a:xfrm>
            <a:off x="767685" y="3043906"/>
            <a:ext cx="7608629" cy="2594894"/>
            <a:chOff x="191687" y="3147093"/>
            <a:chExt cx="7608629" cy="259489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5DA67FC-7055-4161-B320-A8564B8D9625}"/>
                </a:ext>
              </a:extLst>
            </p:cNvPr>
            <p:cNvGrpSpPr/>
            <p:nvPr/>
          </p:nvGrpSpPr>
          <p:grpSpPr>
            <a:xfrm>
              <a:off x="1419883" y="5020641"/>
              <a:ext cx="6380433" cy="721346"/>
              <a:chOff x="1468167" y="5139335"/>
              <a:chExt cx="6380433" cy="721346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4FD8C33-31F4-4EA2-BC4F-7303E8D9DAD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712603" y="5330559"/>
                <a:ext cx="613599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3185AFB-781C-4A6B-BE2B-1ABF83FF928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1404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8C11F26-0AA7-4151-B516-5965F63D51F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04142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D88E6EDB-FF2A-42E1-A198-6DB4322802D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796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4EF1C67-9AFB-4667-8B91-240B98BA303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62481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12C476-20E7-462A-8FF5-5F79AF112634}"/>
                  </a:ext>
                </a:extLst>
              </p:cNvPr>
              <p:cNvSpPr txBox="1"/>
              <p:nvPr/>
            </p:nvSpPr>
            <p:spPr>
              <a:xfrm>
                <a:off x="1468167" y="547010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06D687-09F0-41E2-B0D8-DEC2A8435205}"/>
                  </a:ext>
                </a:extLst>
              </p:cNvPr>
              <p:cNvSpPr txBox="1"/>
              <p:nvPr/>
            </p:nvSpPr>
            <p:spPr>
              <a:xfrm>
                <a:off x="2550799" y="5475959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7179B8-38ED-46A2-9963-3A74BD7BA09D}"/>
                  </a:ext>
                </a:extLst>
              </p:cNvPr>
              <p:cNvSpPr txBox="1"/>
              <p:nvPr/>
            </p:nvSpPr>
            <p:spPr>
              <a:xfrm>
                <a:off x="3617600" y="547596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8B707C5-0731-44AA-9703-532C52655F59}"/>
                  </a:ext>
                </a:extLst>
              </p:cNvPr>
              <p:cNvSpPr txBox="1"/>
              <p:nvPr/>
            </p:nvSpPr>
            <p:spPr>
              <a:xfrm>
                <a:off x="4689348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6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BC05EF04-D806-4A74-8036-7AA5E17A5A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34227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1C30E3B-575D-4BDA-A1BC-3D3D80F6311C}"/>
                  </a:ext>
                </a:extLst>
              </p:cNvPr>
              <p:cNvSpPr txBox="1"/>
              <p:nvPr/>
            </p:nvSpPr>
            <p:spPr>
              <a:xfrm>
                <a:off x="5761094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8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0003CBCA-D0F3-4305-A1D6-38A1E77D6B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11911" y="5146110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28AFD2-9E16-4473-BE38-756F75F6AF8B}"/>
                  </a:ext>
                </a:extLst>
              </p:cNvPr>
              <p:cNvSpPr txBox="1"/>
              <p:nvPr/>
            </p:nvSpPr>
            <p:spPr>
              <a:xfrm>
                <a:off x="6838778" y="5469185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10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D309A2-DC5D-41A4-82EF-9CA481723205}"/>
                </a:ext>
              </a:extLst>
            </p:cNvPr>
            <p:cNvSpPr txBox="1"/>
            <p:nvPr/>
          </p:nvSpPr>
          <p:spPr>
            <a:xfrm>
              <a:off x="668726" y="4495242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698BB-041A-4BFC-A2AD-AB34BE42E283}"/>
                </a:ext>
              </a:extLst>
            </p:cNvPr>
            <p:cNvSpPr txBox="1"/>
            <p:nvPr/>
          </p:nvSpPr>
          <p:spPr>
            <a:xfrm>
              <a:off x="668726" y="3998566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F4A6CE-0936-4C23-88D4-085605BAB8D4}"/>
                </a:ext>
              </a:extLst>
            </p:cNvPr>
            <p:cNvSpPr txBox="1"/>
            <p:nvPr/>
          </p:nvSpPr>
          <p:spPr>
            <a:xfrm>
              <a:off x="668726" y="3501890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1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6ED4A86-B3C8-4921-804F-7B453179C7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8029" y="3147093"/>
              <a:ext cx="1" cy="20876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754B6B-5989-454C-B4AC-1D96155EDA08}"/>
                </a:ext>
              </a:extLst>
            </p:cNvPr>
            <p:cNvSpPr txBox="1"/>
            <p:nvPr/>
          </p:nvSpPr>
          <p:spPr>
            <a:xfrm rot="16200000">
              <a:off x="-138497" y="3995733"/>
              <a:ext cx="104508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Priority</a:t>
              </a:r>
            </a:p>
          </p:txBody>
        </p:sp>
      </p:grpSp>
      <p:sp>
        <p:nvSpPr>
          <p:cNvPr id="29" name="Rounded Rectangle 30">
            <a:extLst>
              <a:ext uri="{FF2B5EF4-FFF2-40B4-BE49-F238E27FC236}">
                <a16:creationId xmlns:a16="http://schemas.microsoft.com/office/drawing/2014/main" id="{C90595E9-FCB3-4287-AD76-22C0139F787B}"/>
              </a:ext>
            </a:extLst>
          </p:cNvPr>
          <p:cNvSpPr/>
          <p:nvPr/>
        </p:nvSpPr>
        <p:spPr bwMode="auto">
          <a:xfrm>
            <a:off x="2775516" y="4417015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4B28E86-8B70-49BA-BF55-3F3451EEF22F}"/>
              </a:ext>
            </a:extLst>
          </p:cNvPr>
          <p:cNvCxnSpPr>
            <a:cxnSpLocks/>
          </p:cNvCxnSpPr>
          <p:nvPr/>
        </p:nvCxnSpPr>
        <p:spPr bwMode="auto">
          <a:xfrm>
            <a:off x="2667000" y="4084907"/>
            <a:ext cx="108516" cy="3071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A62095B-D5B6-4E1A-A420-71ABDAE5B823}"/>
              </a:ext>
            </a:extLst>
          </p:cNvPr>
          <p:cNvSpPr txBox="1"/>
          <p:nvPr/>
        </p:nvSpPr>
        <p:spPr>
          <a:xfrm>
            <a:off x="2171174" y="3592106"/>
            <a:ext cx="79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Acquire lock</a:t>
            </a:r>
          </a:p>
        </p:txBody>
      </p:sp>
      <p:sp>
        <p:nvSpPr>
          <p:cNvPr id="32" name="Rounded Rectangle 35">
            <a:extLst>
              <a:ext uri="{FF2B5EF4-FFF2-40B4-BE49-F238E27FC236}">
                <a16:creationId xmlns:a16="http://schemas.microsoft.com/office/drawing/2014/main" id="{E2EB5B55-FF1A-4183-B3DC-DAC84E68CA24}"/>
              </a:ext>
            </a:extLst>
          </p:cNvPr>
          <p:cNvSpPr/>
          <p:nvPr/>
        </p:nvSpPr>
        <p:spPr bwMode="auto">
          <a:xfrm>
            <a:off x="3360209" y="3390549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DAF0AB6-469F-48A1-BFA5-49B39E720386}"/>
              </a:ext>
            </a:extLst>
          </p:cNvPr>
          <p:cNvCxnSpPr>
            <a:cxnSpLocks/>
          </p:cNvCxnSpPr>
          <p:nvPr/>
        </p:nvCxnSpPr>
        <p:spPr bwMode="auto">
          <a:xfrm flipV="1">
            <a:off x="3374464" y="3738478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D9F2F3E-F44F-42A4-A9C8-BF38F8F09652}"/>
              </a:ext>
            </a:extLst>
          </p:cNvPr>
          <p:cNvCxnSpPr>
            <a:cxnSpLocks/>
          </p:cNvCxnSpPr>
          <p:nvPr/>
        </p:nvCxnSpPr>
        <p:spPr bwMode="auto">
          <a:xfrm>
            <a:off x="3893003" y="3740430"/>
            <a:ext cx="1596" cy="659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3A1942EA-9695-4839-BE7F-E7150F65C0D4}"/>
              </a:ext>
            </a:extLst>
          </p:cNvPr>
          <p:cNvSpPr/>
          <p:nvPr/>
        </p:nvSpPr>
        <p:spPr bwMode="auto">
          <a:xfrm>
            <a:off x="3886200" y="4406708"/>
            <a:ext cx="1095171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accent3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At Priority 1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DF539EB-E898-4F42-BE2E-1B34B8AC8DAD}"/>
              </a:ext>
            </a:extLst>
          </p:cNvPr>
          <p:cNvCxnSpPr>
            <a:cxnSpLocks/>
          </p:cNvCxnSpPr>
          <p:nvPr/>
        </p:nvCxnSpPr>
        <p:spPr bwMode="auto">
          <a:xfrm>
            <a:off x="4433785" y="4058705"/>
            <a:ext cx="15500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7" name="Rounded Rectangle 47">
            <a:extLst>
              <a:ext uri="{FF2B5EF4-FFF2-40B4-BE49-F238E27FC236}">
                <a16:creationId xmlns:a16="http://schemas.microsoft.com/office/drawing/2014/main" id="{13A6CB30-B22C-46B8-98A1-D8668D57442F}"/>
              </a:ext>
            </a:extLst>
          </p:cNvPr>
          <p:cNvSpPr/>
          <p:nvPr/>
        </p:nvSpPr>
        <p:spPr bwMode="auto">
          <a:xfrm>
            <a:off x="6022343" y="3895379"/>
            <a:ext cx="998897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845C09D-01DA-44AB-90CD-B037210C5768}"/>
              </a:ext>
            </a:extLst>
          </p:cNvPr>
          <p:cNvCxnSpPr>
            <a:cxnSpLocks/>
          </p:cNvCxnSpPr>
          <p:nvPr/>
        </p:nvCxnSpPr>
        <p:spPr bwMode="auto">
          <a:xfrm>
            <a:off x="7021240" y="4238481"/>
            <a:ext cx="0" cy="1748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361619D-2AA1-427F-9D36-050FFE46211E}"/>
              </a:ext>
            </a:extLst>
          </p:cNvPr>
          <p:cNvSpPr txBox="1"/>
          <p:nvPr/>
        </p:nvSpPr>
        <p:spPr>
          <a:xfrm rot="16200000">
            <a:off x="4429371" y="3904817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release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6B6D795-D637-4637-8672-A2A7556DA38A}"/>
              </a:ext>
            </a:extLst>
          </p:cNvPr>
          <p:cNvCxnSpPr>
            <a:cxnSpLocks/>
          </p:cNvCxnSpPr>
          <p:nvPr/>
        </p:nvCxnSpPr>
        <p:spPr bwMode="auto">
          <a:xfrm flipV="1">
            <a:off x="4990676" y="3738478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1" name="Rounded Rectangle 55">
            <a:extLst>
              <a:ext uri="{FF2B5EF4-FFF2-40B4-BE49-F238E27FC236}">
                <a16:creationId xmlns:a16="http://schemas.microsoft.com/office/drawing/2014/main" id="{83D36B4C-4C3A-4D7F-9D49-4DD87BF3FC87}"/>
              </a:ext>
            </a:extLst>
          </p:cNvPr>
          <p:cNvSpPr/>
          <p:nvPr/>
        </p:nvSpPr>
        <p:spPr bwMode="auto">
          <a:xfrm>
            <a:off x="4993492" y="3385880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2" name="Rounded Rectangle 56">
            <a:extLst>
              <a:ext uri="{FF2B5EF4-FFF2-40B4-BE49-F238E27FC236}">
                <a16:creationId xmlns:a16="http://schemas.microsoft.com/office/drawing/2014/main" id="{0ADE061C-281E-4D22-8A17-BB5C1CB1EECE}"/>
              </a:ext>
            </a:extLst>
          </p:cNvPr>
          <p:cNvSpPr/>
          <p:nvPr/>
        </p:nvSpPr>
        <p:spPr bwMode="auto">
          <a:xfrm>
            <a:off x="5490195" y="3382724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FBCBBB-740E-4527-A355-6FBC26DB074C}"/>
              </a:ext>
            </a:extLst>
          </p:cNvPr>
          <p:cNvSpPr txBox="1"/>
          <p:nvPr/>
        </p:nvSpPr>
        <p:spPr>
          <a:xfrm rot="5400000">
            <a:off x="5709661" y="3488718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done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8CA08F6-32FE-4C46-A567-380B9F47BFB4}"/>
              </a:ext>
            </a:extLst>
          </p:cNvPr>
          <p:cNvCxnSpPr>
            <a:cxnSpLocks/>
          </p:cNvCxnSpPr>
          <p:nvPr/>
        </p:nvCxnSpPr>
        <p:spPr bwMode="auto">
          <a:xfrm>
            <a:off x="6030313" y="3726349"/>
            <a:ext cx="0" cy="2022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5" name="Rounded Rectangle 59">
            <a:extLst>
              <a:ext uri="{FF2B5EF4-FFF2-40B4-BE49-F238E27FC236}">
                <a16:creationId xmlns:a16="http://schemas.microsoft.com/office/drawing/2014/main" id="{D866A55C-504A-47A2-8B2A-1D03B682E35F}"/>
              </a:ext>
            </a:extLst>
          </p:cNvPr>
          <p:cNvSpPr/>
          <p:nvPr/>
        </p:nvSpPr>
        <p:spPr bwMode="auto">
          <a:xfrm>
            <a:off x="7016858" y="4392055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7C8FD6D-A968-4D03-AF24-DE958BEFCC9A}"/>
              </a:ext>
            </a:extLst>
          </p:cNvPr>
          <p:cNvCxnSpPr>
            <a:cxnSpLocks/>
          </p:cNvCxnSpPr>
          <p:nvPr/>
        </p:nvCxnSpPr>
        <p:spPr bwMode="auto">
          <a:xfrm flipH="1">
            <a:off x="5519708" y="3159003"/>
            <a:ext cx="120084" cy="1981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8CA4D53-3613-4BBF-9A63-383008471F4B}"/>
              </a:ext>
            </a:extLst>
          </p:cNvPr>
          <p:cNvSpPr txBox="1"/>
          <p:nvPr/>
        </p:nvSpPr>
        <p:spPr>
          <a:xfrm>
            <a:off x="5465450" y="2684549"/>
            <a:ext cx="83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Release lock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F6C0E8-FF83-419D-A3D9-1F027C56F162}"/>
              </a:ext>
            </a:extLst>
          </p:cNvPr>
          <p:cNvSpPr txBox="1"/>
          <p:nvPr/>
        </p:nvSpPr>
        <p:spPr>
          <a:xfrm rot="5400000">
            <a:off x="6711638" y="3961438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done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B56C68-7B13-4510-83AC-1BDC16323751}"/>
              </a:ext>
            </a:extLst>
          </p:cNvPr>
          <p:cNvSpPr txBox="1"/>
          <p:nvPr/>
        </p:nvSpPr>
        <p:spPr>
          <a:xfrm>
            <a:off x="7490391" y="2216881"/>
            <a:ext cx="3933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</a:rPr>
              <a:t>Task 3 </a:t>
            </a:r>
            <a:r>
              <a:rPr lang="en-US" sz="2400" b="1" dirty="0">
                <a:latin typeface="Tahoma" panose="020B0604030504040204" pitchFamily="34" charset="0"/>
              </a:rPr>
              <a:t>inherits</a:t>
            </a:r>
            <a:r>
              <a:rPr lang="en-US" sz="2400" dirty="0">
                <a:latin typeface="Tahoma" panose="020B0604030504040204" pitchFamily="34" charset="0"/>
              </a:rPr>
              <a:t> priority of </a:t>
            </a:r>
            <a:br>
              <a:rPr lang="en-US" sz="2400" dirty="0">
                <a:latin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</a:rPr>
              <a:t>Task 1 while holding</a:t>
            </a:r>
            <a:br>
              <a:rPr lang="en-US" sz="2400" dirty="0">
                <a:latin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</a:rPr>
              <a:t>lock Task 1 needs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053974B-A3BB-42C1-A3B7-ED40047925A4}"/>
              </a:ext>
            </a:extLst>
          </p:cNvPr>
          <p:cNvSpPr/>
          <p:nvPr/>
        </p:nvSpPr>
        <p:spPr>
          <a:xfrm>
            <a:off x="4216972" y="2336415"/>
            <a:ext cx="3421789" cy="1892685"/>
          </a:xfrm>
          <a:custGeom>
            <a:avLst/>
            <a:gdLst>
              <a:gd name="connsiteX0" fmla="*/ 4190428 w 4190428"/>
              <a:gd name="connsiteY0" fmla="*/ 292485 h 1892685"/>
              <a:gd name="connsiteX1" fmla="*/ 2310828 w 4190428"/>
              <a:gd name="connsiteY1" fmla="*/ 385 h 1892685"/>
              <a:gd name="connsiteX2" fmla="*/ 393128 w 4190428"/>
              <a:gd name="connsiteY2" fmla="*/ 292485 h 1892685"/>
              <a:gd name="connsiteX3" fmla="*/ 88328 w 4190428"/>
              <a:gd name="connsiteY3" fmla="*/ 1892685 h 189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0428" h="1892685">
                <a:moveTo>
                  <a:pt x="4190428" y="292485"/>
                </a:moveTo>
                <a:cubicBezTo>
                  <a:pt x="3567069" y="146435"/>
                  <a:pt x="2943711" y="385"/>
                  <a:pt x="2310828" y="385"/>
                </a:cubicBezTo>
                <a:cubicBezTo>
                  <a:pt x="1677945" y="385"/>
                  <a:pt x="763545" y="-22898"/>
                  <a:pt x="393128" y="292485"/>
                </a:cubicBezTo>
                <a:cubicBezTo>
                  <a:pt x="22711" y="607868"/>
                  <a:pt x="-102172" y="1687368"/>
                  <a:pt x="88328" y="1892685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291E9-8777-C1F0-14BE-60005A68E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Atomicity Violation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B2C9F-93FF-6B8D-798B-DFAE39406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Failing to make an entire option atomic</a:t>
            </a:r>
          </a:p>
          <a:p>
            <a:pPr lvl="1"/>
            <a:r>
              <a:rPr lang="en-US" dirty="0"/>
              <a:t>Must lock all references to shared memory which could be a data race</a:t>
            </a:r>
          </a:p>
          <a:p>
            <a:pPr lvl="1"/>
            <a:r>
              <a:rPr lang="en-US" dirty="0"/>
              <a:t>Must handle entire indeterminant state in one atomic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A1097-7A8C-3049-FA25-055011DC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888D2B-5136-B565-1C50-634DB8B83453}"/>
              </a:ext>
            </a:extLst>
          </p:cNvPr>
          <p:cNvGrpSpPr/>
          <p:nvPr/>
        </p:nvGrpSpPr>
        <p:grpSpPr>
          <a:xfrm>
            <a:off x="2209722" y="2932983"/>
            <a:ext cx="5391721" cy="2118935"/>
            <a:chOff x="987614" y="1970785"/>
            <a:chExt cx="5391721" cy="211893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06F10C-7352-90E7-5AB8-F7B759F20075}"/>
                </a:ext>
              </a:extLst>
            </p:cNvPr>
            <p:cNvSpPr txBox="1"/>
            <p:nvPr/>
          </p:nvSpPr>
          <p:spPr>
            <a:xfrm>
              <a:off x="3350886" y="1970785"/>
              <a:ext cx="3028449" cy="203132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lock(</a:t>
              </a:r>
              <a:r>
                <a:rPr lang="en-US" dirty="0" err="1">
                  <a:solidFill>
                    <a:schemeClr val="accent4"/>
                  </a:solidFill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lck</a:t>
              </a:r>
              <a:r>
                <a:rPr lang="en-US" dirty="0">
                  <a:solidFill>
                    <a:schemeClr val="accent4"/>
                  </a:solidFill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);</a:t>
              </a:r>
            </a:p>
            <a:p>
              <a:r>
                <a:rPr lang="en-US" dirty="0"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count++;</a:t>
              </a:r>
            </a:p>
            <a:p>
              <a:r>
                <a:rPr lang="en-US" dirty="0">
                  <a:solidFill>
                    <a:schemeClr val="accent4"/>
                  </a:solidFill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unlock(</a:t>
              </a:r>
              <a:r>
                <a:rPr lang="en-US" dirty="0" err="1">
                  <a:solidFill>
                    <a:schemeClr val="accent4"/>
                  </a:solidFill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lck</a:t>
              </a:r>
              <a:r>
                <a:rPr lang="en-US" dirty="0">
                  <a:solidFill>
                    <a:schemeClr val="accent4"/>
                  </a:solidFill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);</a:t>
              </a:r>
            </a:p>
            <a:p>
              <a:endPara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endParaRPr>
            </a:p>
            <a:p>
              <a:r>
                <a:rPr lang="en-US" dirty="0"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if (count == MAX) {</a:t>
              </a:r>
            </a:p>
            <a:p>
              <a:r>
                <a:rPr lang="en-US" dirty="0"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  count = 0;</a:t>
              </a:r>
              <a:br>
                <a:rPr lang="en-US" dirty="0"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</a:br>
              <a:r>
                <a:rPr lang="en-US" dirty="0"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430E5895-66C4-2BD5-B0F1-4427669F56B5}"/>
                </a:ext>
              </a:extLst>
            </p:cNvPr>
            <p:cNvSpPr/>
            <p:nvPr/>
          </p:nvSpPr>
          <p:spPr>
            <a:xfrm>
              <a:off x="3054673" y="3105407"/>
              <a:ext cx="296213" cy="896703"/>
            </a:xfrm>
            <a:prstGeom prst="leftBrace">
              <a:avLst>
                <a:gd name="adj1" fmla="val 33206"/>
                <a:gd name="adj2" fmla="val 46583"/>
              </a:avLst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81D593-A12F-A8C1-93A1-90D43FAD6287}"/>
                </a:ext>
              </a:extLst>
            </p:cNvPr>
            <p:cNvSpPr txBox="1"/>
            <p:nvPr/>
          </p:nvSpPr>
          <p:spPr>
            <a:xfrm>
              <a:off x="987614" y="3166390"/>
              <a:ext cx="22151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Should have been included in critical section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27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C254-22AC-BFC7-69B4-CE38CD78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A257E-7183-42D7-6018-3C87BD207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Helgrind</a:t>
            </a:r>
            <a:r>
              <a:rPr lang="en-US" dirty="0"/>
              <a:t> (part of the </a:t>
            </a:r>
            <a:r>
              <a:rPr lang="en-US" dirty="0" err="1"/>
              <a:t>Valgrind</a:t>
            </a:r>
            <a:r>
              <a:rPr lang="en-US" dirty="0"/>
              <a:t> tool) detects many common errors when using the POSIX </a:t>
            </a:r>
            <a:r>
              <a:rPr lang="en-US" dirty="0" err="1"/>
              <a:t>pthreads</a:t>
            </a:r>
            <a:r>
              <a:rPr lang="en-US" dirty="0"/>
              <a:t> library</a:t>
            </a:r>
          </a:p>
          <a:p>
            <a:pPr lvl="1"/>
            <a:r>
              <a:rPr lang="en-US" dirty="0"/>
              <a:t>Bad library calls: unlocking an unlocked mutex, destroying a locked mutex</a:t>
            </a:r>
          </a:p>
          <a:p>
            <a:pPr lvl="1"/>
            <a:r>
              <a:rPr lang="en-US" dirty="0"/>
              <a:t>Deadlocks and Data races</a:t>
            </a:r>
          </a:p>
          <a:p>
            <a:pPr lvl="1"/>
            <a:r>
              <a:rPr lang="en-US" dirty="0">
                <a:hlinkClick r:id="rId2"/>
              </a:rPr>
              <a:t>http://valgrind.org/docs/manual/hg-manual.html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ThreadSanitizer</a:t>
            </a:r>
            <a:r>
              <a:rPr lang="en-US" dirty="0"/>
              <a:t> (in the family of Address Sanitizer) is compiler instrumentation that detects data races</a:t>
            </a:r>
          </a:p>
          <a:p>
            <a:pPr lvl="1"/>
            <a:r>
              <a:rPr lang="en-US" dirty="0"/>
              <a:t>5-15x slowdown for running code</a:t>
            </a:r>
          </a:p>
          <a:p>
            <a:pPr lvl="1"/>
            <a:r>
              <a:rPr lang="en-US" dirty="0">
                <a:hlinkClick r:id="rId3"/>
              </a:rPr>
              <a:t>https://clang.llvm.org/docs/ThreadSanitizer.html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B99E0-778D-F7F3-D9BF-EE318DD3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034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b="1" dirty="0" err="1"/>
              <a:t>Threadsafe</a:t>
            </a:r>
            <a:r>
              <a:rPr lang="en-US" b="1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113617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A932-7756-485F-997A-5E0C1495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Thread-safe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30CD2-50D0-41C2-99CD-C319D9DB5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94261" cy="5029200"/>
          </a:xfrm>
        </p:spPr>
        <p:txBody>
          <a:bodyPr>
            <a:normAutofit/>
          </a:bodyPr>
          <a:lstStyle/>
          <a:p>
            <a:r>
              <a:rPr lang="en-US" dirty="0"/>
              <a:t>“Thread safe” – works even if used by multiple threads concurrently</a:t>
            </a:r>
          </a:p>
          <a:p>
            <a:pPr lvl="1"/>
            <a:r>
              <a:rPr lang="en-US" dirty="0"/>
              <a:t>Can apply to various libraries, functions, and data structures</a:t>
            </a:r>
          </a:p>
          <a:p>
            <a:pPr lvl="1"/>
            <a:endParaRPr lang="en-US" dirty="0"/>
          </a:p>
          <a:p>
            <a:r>
              <a:rPr lang="en-US" dirty="0"/>
              <a:t>Simple data structures implementations are usually not thread safe</a:t>
            </a:r>
          </a:p>
          <a:p>
            <a:pPr lvl="1"/>
            <a:r>
              <a:rPr lang="en-US" dirty="0"/>
              <a:t>Some global state needs to be shared among all threads</a:t>
            </a:r>
          </a:p>
          <a:p>
            <a:pPr lvl="1"/>
            <a:r>
              <a:rPr lang="en-US" dirty="0"/>
              <a:t>Need to protect critical sections</a:t>
            </a:r>
          </a:p>
          <a:p>
            <a:pPr lvl="1"/>
            <a:endParaRPr lang="en-US" dirty="0"/>
          </a:p>
          <a:p>
            <a:r>
              <a:rPr lang="en-US" dirty="0"/>
              <a:t>Challenge: multiple function calls each access same shared structure</a:t>
            </a:r>
          </a:p>
          <a:p>
            <a:pPr lvl="1"/>
            <a:r>
              <a:rPr lang="en-US" dirty="0"/>
              <a:t>Need to identify the critical section in each and lock it with shared lock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A8656-1919-43EF-AD59-21CC9850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553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737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Linked List – Big lock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pthread_mutex_unlock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pthread_mutex_unlock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2AAD0BE-CECA-44DA-8D83-55578F5394B0}"/>
              </a:ext>
            </a:extLst>
          </p:cNvPr>
          <p:cNvSpPr/>
          <p:nvPr/>
        </p:nvSpPr>
        <p:spPr>
          <a:xfrm flipH="1" flipV="1">
            <a:off x="607595" y="1502710"/>
            <a:ext cx="6012660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F695356A-E3D2-435E-B0CC-DBF99E3E7A4E}"/>
              </a:ext>
            </a:extLst>
          </p:cNvPr>
          <p:cNvSpPr/>
          <p:nvPr/>
        </p:nvSpPr>
        <p:spPr>
          <a:xfrm flipH="1" flipV="1">
            <a:off x="607594" y="2864514"/>
            <a:ext cx="601265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66E3858-9F1A-48B4-B048-630400AB5F3E}"/>
              </a:ext>
            </a:extLst>
          </p:cNvPr>
          <p:cNvSpPr/>
          <p:nvPr/>
        </p:nvSpPr>
        <p:spPr>
          <a:xfrm flipH="1" flipV="1">
            <a:off x="607594" y="4873798"/>
            <a:ext cx="6012661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169F47-122B-4563-A5E9-660096BBBAA1}"/>
              </a:ext>
            </a:extLst>
          </p:cNvPr>
          <p:cNvSpPr txBox="1"/>
          <p:nvPr/>
        </p:nvSpPr>
        <p:spPr>
          <a:xfrm>
            <a:off x="7864923" y="1841718"/>
            <a:ext cx="3610838" cy="18158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Most important part of this example. Don’t forget to unlock if returning early.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009108-C537-4EE5-BCCC-2529B781172E}"/>
              </a:ext>
            </a:extLst>
          </p:cNvPr>
          <p:cNvCxnSpPr>
            <a:cxnSpLocks/>
          </p:cNvCxnSpPr>
          <p:nvPr/>
        </p:nvCxnSpPr>
        <p:spPr>
          <a:xfrm flipH="1">
            <a:off x="6751529" y="3081528"/>
            <a:ext cx="1113394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BCA3BCC-B6E1-4C99-90CD-1EE62FD834F2}"/>
              </a:ext>
            </a:extLst>
          </p:cNvPr>
          <p:cNvSpPr txBox="1"/>
          <p:nvPr/>
        </p:nvSpPr>
        <p:spPr>
          <a:xfrm>
            <a:off x="6510528" y="4036918"/>
            <a:ext cx="49652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Much better than counter example, because we are only serializing the list itself. Hopefully the rest of the code can run concurrently.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85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Better Concurrent Linked List – Only lock 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A9578-33CD-4F64-80A2-32157353CEAB}"/>
              </a:ext>
            </a:extLst>
          </p:cNvPr>
          <p:cNvSpPr txBox="1"/>
          <p:nvPr/>
        </p:nvSpPr>
        <p:spPr>
          <a:xfrm>
            <a:off x="5157216" y="2694432"/>
            <a:ext cx="6327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Check your understanding:</a:t>
            </a:r>
          </a:p>
          <a:p>
            <a:endParaRPr lang="en-US" sz="3200" dirty="0"/>
          </a:p>
          <a:p>
            <a:r>
              <a:rPr lang="en-US" sz="3200" dirty="0"/>
              <a:t>Where is the critical section here?</a:t>
            </a:r>
          </a:p>
        </p:txBody>
      </p:sp>
    </p:spTree>
    <p:extLst>
      <p:ext uri="{BB962C8B-B14F-4D97-AF65-F5344CB8AC3E}">
        <p14:creationId xmlns:p14="http://schemas.microsoft.com/office/powerpoint/2010/main" val="21442301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Better Concurrent Linked List – Only lock 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A9578-33CD-4F64-80A2-32157353CEAB}"/>
              </a:ext>
            </a:extLst>
          </p:cNvPr>
          <p:cNvSpPr txBox="1"/>
          <p:nvPr/>
        </p:nvSpPr>
        <p:spPr>
          <a:xfrm>
            <a:off x="5157216" y="2694432"/>
            <a:ext cx="6327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Check your understanding:</a:t>
            </a:r>
          </a:p>
          <a:p>
            <a:endParaRPr lang="en-US" sz="3200" dirty="0"/>
          </a:p>
          <a:p>
            <a:r>
              <a:rPr lang="en-US" sz="3200" dirty="0"/>
              <a:t>Where is the critical section here?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F1705D51-9E0D-4235-B53F-14BAF3F576F9}"/>
              </a:ext>
            </a:extLst>
          </p:cNvPr>
          <p:cNvSpPr/>
          <p:nvPr/>
        </p:nvSpPr>
        <p:spPr>
          <a:xfrm flipH="1" flipV="1">
            <a:off x="707135" y="3527209"/>
            <a:ext cx="4539679" cy="736882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105890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malloc? Is that safe to use??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A9B91981-A969-488D-A7E4-00B1F698998C}"/>
              </a:ext>
            </a:extLst>
          </p:cNvPr>
          <p:cNvSpPr/>
          <p:nvPr/>
        </p:nvSpPr>
        <p:spPr>
          <a:xfrm flipH="1" flipV="1">
            <a:off x="607594" y="1463038"/>
            <a:ext cx="6158965" cy="435803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8F48FC-7282-47D7-9986-1BAE23D7C1FB}"/>
              </a:ext>
            </a:extLst>
          </p:cNvPr>
          <p:cNvSpPr txBox="1"/>
          <p:nvPr/>
        </p:nvSpPr>
        <p:spPr>
          <a:xfrm>
            <a:off x="5449824" y="2305615"/>
            <a:ext cx="6130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Thread-safe functions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Capable of being called concurrently and still functioning correctly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(Because they use locks!)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would we know if malloc is thread-safe?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Must check the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5711373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1B2F6B-E413-4E55-8B6A-82A70E097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58" y="2717746"/>
            <a:ext cx="6732113" cy="2514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70B702-2BDE-4995-9A36-A7044065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Must check the library documentation to determine thread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705FE-FEA8-4F65-873D-827DEC1F4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https://man7.org/linux/man-pages/man3/malloc.3.html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Malloc (and free) is indeed thread-safe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it wasn’t, we would have to consider it another shared resource that needs to be locked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10F08-AC61-465E-8B15-2A49DF8B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610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Concurrent Linked List – Only lock 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pthread_mutex_unlock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2AAD0BE-CECA-44DA-8D83-55578F5394B0}"/>
              </a:ext>
            </a:extLst>
          </p:cNvPr>
          <p:cNvSpPr/>
          <p:nvPr/>
        </p:nvSpPr>
        <p:spPr>
          <a:xfrm flipH="1" flipV="1">
            <a:off x="607595" y="3516907"/>
            <a:ext cx="6012660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66E3858-9F1A-48B4-B048-630400AB5F3E}"/>
              </a:ext>
            </a:extLst>
          </p:cNvPr>
          <p:cNvSpPr/>
          <p:nvPr/>
        </p:nvSpPr>
        <p:spPr>
          <a:xfrm flipH="1" flipV="1">
            <a:off x="607594" y="4554702"/>
            <a:ext cx="6012661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CA3BCC-B6E1-4C99-90CD-1EE62FD834F2}"/>
              </a:ext>
            </a:extLst>
          </p:cNvPr>
          <p:cNvSpPr txBox="1"/>
          <p:nvPr/>
        </p:nvSpPr>
        <p:spPr>
          <a:xfrm>
            <a:off x="6778752" y="3185775"/>
            <a:ext cx="4965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Now new node is created locally in parallel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Only actual access to the linked list is serialized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30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7DE2B-6066-F0B4-116E-87E26C018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6" y="228600"/>
            <a:ext cx="7828066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Check your understanding: atomicity violation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2AD57-D556-A167-5C5F-D6985977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21994" cy="5029200"/>
          </a:xfrm>
        </p:spPr>
        <p:txBody>
          <a:bodyPr/>
          <a:lstStyle/>
          <a:p>
            <a:r>
              <a:rPr lang="en-US" dirty="0"/>
              <a:t>What’s wrong here?</a:t>
            </a:r>
          </a:p>
          <a:p>
            <a:pPr lvl="1"/>
            <a:r>
              <a:rPr lang="en-US" dirty="0"/>
              <a:t>Every access is locked, right?</a:t>
            </a:r>
          </a:p>
          <a:p>
            <a:endParaRPr lang="en-US" dirty="0"/>
          </a:p>
          <a:p>
            <a:r>
              <a:rPr lang="en-US" dirty="0"/>
              <a:t>Calling close() and setting the file to NULL need to be one atomic operation</a:t>
            </a:r>
          </a:p>
          <a:p>
            <a:pPr lvl="1"/>
            <a:r>
              <a:rPr lang="en-US" dirty="0"/>
              <a:t>Otherwise the main thread could try to use to file when it’s closed</a:t>
            </a:r>
          </a:p>
          <a:p>
            <a:pPr lvl="1"/>
            <a:endParaRPr lang="en-US" dirty="0"/>
          </a:p>
          <a:p>
            <a:r>
              <a:rPr lang="en-US" dirty="0"/>
              <a:t>Example of failing to resolve indeterminant state atomically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2563F-889B-DDF1-3F5D-3F2408C8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47CE2-0752-9F66-3112-10866C9EB851}"/>
              </a:ext>
            </a:extLst>
          </p:cNvPr>
          <p:cNvSpPr txBox="1"/>
          <p:nvPr/>
        </p:nvSpPr>
        <p:spPr>
          <a:xfrm>
            <a:off x="6658002" y="1001038"/>
            <a:ext cx="4376043" cy="535531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Main Thread</a:t>
            </a:r>
          </a:p>
          <a:p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lock(</a:t>
            </a: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lck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if (file == NULL) {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file = open("~/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myfile.txt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");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write(file, "hello file");</a:t>
            </a:r>
          </a:p>
          <a:p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unlock(</a:t>
            </a: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lck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Some Other Thread</a:t>
            </a:r>
          </a:p>
          <a:p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lock(</a:t>
            </a: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lck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close(file);</a:t>
            </a:r>
          </a:p>
          <a:p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unlock(</a:t>
            </a: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lck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endParaRPr lang="en-US" dirty="0">
              <a:solidFill>
                <a:schemeClr val="accent4"/>
              </a:solidFill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do some unrelated work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endParaRPr lang="en-US" dirty="0">
              <a:solidFill>
                <a:schemeClr val="accent4"/>
              </a:solidFill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lock(</a:t>
            </a: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lck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 = NULL;</a:t>
            </a:r>
            <a:endParaRPr lang="en-US" dirty="0">
              <a:solidFill>
                <a:schemeClr val="accent4"/>
              </a:solidFill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unlock(</a:t>
            </a: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lck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73351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Concurrent Queue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3296" y="1271588"/>
            <a:ext cx="5673683" cy="11588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Separate head &amp; tail locks</a:t>
            </a:r>
          </a:p>
          <a:p>
            <a:r>
              <a:rPr lang="en-US" dirty="0"/>
              <a:t>Allows concurrent add &amp; remove</a:t>
            </a:r>
          </a:p>
          <a:p>
            <a:pPr lvl="1"/>
            <a:r>
              <a:rPr lang="en-US" dirty="0"/>
              <a:t>Up to 2 threads can access without waiting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08802" y="600734"/>
            <a:ext cx="5873750" cy="59864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75" y="2267878"/>
            <a:ext cx="5673683" cy="4319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33E9D5-CB2F-9840-B821-504BD7BFD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1993018"/>
            <a:ext cx="143644" cy="226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396BDB-2BED-8548-AAE5-F43BFCE80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85" y="2658424"/>
            <a:ext cx="201102" cy="226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E1B6A0-9F0C-C041-899B-88C4486BB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3580201"/>
            <a:ext cx="143644" cy="226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68F714-39FE-EE40-901F-8DD0471EA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384" y="5660901"/>
            <a:ext cx="201102" cy="2269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F36E6-5EBD-184A-A38C-0DA163E4D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019" y="4497121"/>
            <a:ext cx="201102" cy="22695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A1E37B6-AF84-4247-BB33-5A259EF6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760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Concurrent Queue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3296" y="1271588"/>
            <a:ext cx="5673683" cy="1158875"/>
          </a:xfrm>
        </p:spPr>
        <p:txBody>
          <a:bodyPr>
            <a:normAutofit fontScale="92500"/>
          </a:bodyPr>
          <a:lstStyle/>
          <a:p>
            <a:r>
              <a:rPr lang="en-US" dirty="0"/>
              <a:t>“</a:t>
            </a:r>
            <a:r>
              <a:rPr lang="en-US" dirty="0" err="1"/>
              <a:t>tailLock</a:t>
            </a:r>
            <a:r>
              <a:rPr lang="en-US" dirty="0"/>
              <a:t>” controls adding elements</a:t>
            </a:r>
          </a:p>
          <a:p>
            <a:r>
              <a:rPr lang="en-US" dirty="0"/>
              <a:t>Looks similar to </a:t>
            </a:r>
            <a:r>
              <a:rPr lang="en-US" dirty="0" err="1"/>
              <a:t>ListInsert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08802" y="600734"/>
            <a:ext cx="5873750" cy="59864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75" y="2267878"/>
            <a:ext cx="5673683" cy="4319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33E9D5-CB2F-9840-B821-504BD7BFD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1993018"/>
            <a:ext cx="143644" cy="226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396BDB-2BED-8548-AAE5-F43BFCE80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85" y="2658424"/>
            <a:ext cx="201102" cy="226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E1B6A0-9F0C-C041-899B-88C4486BB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3580201"/>
            <a:ext cx="143644" cy="226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68F714-39FE-EE40-901F-8DD0471EA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384" y="5660901"/>
            <a:ext cx="201102" cy="2269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F36E6-5EBD-184A-A38C-0DA163E4D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019" y="4497121"/>
            <a:ext cx="201102" cy="22695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A1E37B6-AF84-4247-BB33-5A259EF6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05081D6A-7522-4795-A159-4B2AAFE6D32E}"/>
              </a:ext>
            </a:extLst>
          </p:cNvPr>
          <p:cNvSpPr/>
          <p:nvPr/>
        </p:nvSpPr>
        <p:spPr>
          <a:xfrm flipH="1" flipV="1">
            <a:off x="965402" y="4301544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5529E128-6FAB-4A47-AD39-2693DF4643BB}"/>
              </a:ext>
            </a:extLst>
          </p:cNvPr>
          <p:cNvSpPr/>
          <p:nvPr/>
        </p:nvSpPr>
        <p:spPr>
          <a:xfrm flipH="1" flipV="1">
            <a:off x="965402" y="6109267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D7741A27-2A37-4E48-BA3C-38132231058F}"/>
              </a:ext>
            </a:extLst>
          </p:cNvPr>
          <p:cNvSpPr/>
          <p:nvPr/>
        </p:nvSpPr>
        <p:spPr>
          <a:xfrm flipH="1" flipV="1">
            <a:off x="6691148" y="1993018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29A7348B-8584-422E-9E43-5304EFCFD8F5}"/>
              </a:ext>
            </a:extLst>
          </p:cNvPr>
          <p:cNvSpPr/>
          <p:nvPr/>
        </p:nvSpPr>
        <p:spPr>
          <a:xfrm flipH="1" flipV="1">
            <a:off x="6691148" y="2687837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857668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Concurrent Queue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3296" y="1271588"/>
            <a:ext cx="5673683" cy="9962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Head lock controls removing elements from front</a:t>
            </a:r>
          </a:p>
          <a:p>
            <a:r>
              <a:rPr lang="en-US" dirty="0"/>
              <a:t>Needs to lock almost entire function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08802" y="600734"/>
            <a:ext cx="5873750" cy="59864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75" y="2267878"/>
            <a:ext cx="5673683" cy="4319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33E9D5-CB2F-9840-B821-504BD7BFD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1993018"/>
            <a:ext cx="143644" cy="226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396BDB-2BED-8548-AAE5-F43BFCE80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85" y="2658424"/>
            <a:ext cx="201102" cy="226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E1B6A0-9F0C-C041-899B-88C4486BB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3580201"/>
            <a:ext cx="143644" cy="226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68F714-39FE-EE40-901F-8DD0471EA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384" y="5660901"/>
            <a:ext cx="201102" cy="2269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F36E6-5EBD-184A-A38C-0DA163E4D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019" y="4497121"/>
            <a:ext cx="201102" cy="22695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A1E37B6-AF84-4247-BB33-5A259EF6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E14EA7E5-5151-4293-BF50-D33BF540DEC1}"/>
              </a:ext>
            </a:extLst>
          </p:cNvPr>
          <p:cNvSpPr/>
          <p:nvPr/>
        </p:nvSpPr>
        <p:spPr>
          <a:xfrm flipH="1" flipV="1">
            <a:off x="965400" y="4067292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F8917F75-6DEF-401B-8F34-14A38A2FC06D}"/>
              </a:ext>
            </a:extLst>
          </p:cNvPr>
          <p:cNvSpPr/>
          <p:nvPr/>
        </p:nvSpPr>
        <p:spPr>
          <a:xfrm flipH="1" flipV="1">
            <a:off x="965400" y="5835340"/>
            <a:ext cx="5037557" cy="273060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1587CCA6-18A4-4B40-A20D-F3B1569E10AE}"/>
              </a:ext>
            </a:extLst>
          </p:cNvPr>
          <p:cNvSpPr/>
          <p:nvPr/>
        </p:nvSpPr>
        <p:spPr>
          <a:xfrm flipH="1" flipV="1">
            <a:off x="6825169" y="3575944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77D2116C-E3DB-4A23-AC98-B9C76FBA5057}"/>
              </a:ext>
            </a:extLst>
          </p:cNvPr>
          <p:cNvSpPr/>
          <p:nvPr/>
        </p:nvSpPr>
        <p:spPr>
          <a:xfrm flipH="1" flipV="1">
            <a:off x="6865985" y="4518491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B91ABD8E-D4A1-4FD8-8A33-C7C3A97747AC}"/>
              </a:ext>
            </a:extLst>
          </p:cNvPr>
          <p:cNvSpPr/>
          <p:nvPr/>
        </p:nvSpPr>
        <p:spPr>
          <a:xfrm flipH="1" flipV="1">
            <a:off x="6865985" y="5660901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307551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Hash Table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7595" y="1143000"/>
            <a:ext cx="5619784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Each bucket is implemented with a Concurrent List</a:t>
            </a:r>
          </a:p>
          <a:p>
            <a:pPr lvl="1"/>
            <a:r>
              <a:rPr lang="en-US" dirty="0"/>
              <a:t>We don’t have to define any locks!</a:t>
            </a:r>
          </a:p>
          <a:p>
            <a:pPr lvl="1"/>
            <a:r>
              <a:rPr lang="en-US" dirty="0"/>
              <a:t>(Locks are in the lists)</a:t>
            </a:r>
          </a:p>
          <a:p>
            <a:r>
              <a:rPr lang="en-US" dirty="0"/>
              <a:t>A thread can access a bucket without blocking other threads’ access to </a:t>
            </a:r>
            <a:r>
              <a:rPr lang="en-US" b="1" i="1" dirty="0">
                <a:solidFill>
                  <a:schemeClr val="accent4"/>
                </a:solidFill>
              </a:rPr>
              <a:t>other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buckets.</a:t>
            </a:r>
          </a:p>
          <a:p>
            <a:r>
              <a:rPr lang="en-US" dirty="0"/>
              <a:t>Hash tables are great for concurrency.</a:t>
            </a:r>
          </a:p>
          <a:p>
            <a:pPr lvl="1"/>
            <a:r>
              <a:rPr lang="en-US" dirty="0"/>
              <a:t>Hash (bucket id) can be calculated without accessing a shared resource.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Distributed hash tables </a:t>
            </a:r>
            <a:r>
              <a:rPr lang="en-US" dirty="0"/>
              <a:t>are used for huge NoSQL databases.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227379" y="1303337"/>
            <a:ext cx="5730875" cy="4708525"/>
          </a:xfr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55668C2-E6E3-4F03-8186-428FCC93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89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F1C69-1AA5-47AA-95C5-88EBE45F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Lock-free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07EDA-6171-4AF6-8205-C66B7E08F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our original example, we put a lock around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counter++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We could have instead used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atomic_fetch_and_add</a:t>
            </a:r>
            <a:r>
              <a:rPr lang="en-US" dirty="0">
                <a:cs typeface="Courier New" panose="02070309020205020404" pitchFamily="49" charset="0"/>
              </a:rPr>
              <a:t> to update counter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Lock-free and </a:t>
            </a:r>
            <a:r>
              <a:rPr lang="en-US" i="1" dirty="0">
                <a:cs typeface="Courier New" panose="02070309020205020404" pitchFamily="49" charset="0"/>
              </a:rPr>
              <a:t>still</a:t>
            </a:r>
            <a:r>
              <a:rPr lang="en-US" dirty="0">
                <a:cs typeface="Courier New" panose="02070309020205020404" pitchFamily="49" charset="0"/>
              </a:rPr>
              <a:t> atomic!!</a:t>
            </a:r>
          </a:p>
          <a:p>
            <a:pPr lvl="1"/>
            <a:endParaRPr lang="en-US" dirty="0"/>
          </a:p>
          <a:p>
            <a:r>
              <a:rPr lang="en-US" dirty="0"/>
              <a:t>This is possible with more complex data structures as well</a:t>
            </a:r>
          </a:p>
          <a:p>
            <a:pPr lvl="1"/>
            <a:r>
              <a:rPr lang="en-US" dirty="0"/>
              <a:t>Often based on a compare-and-swap (CAS) approach</a:t>
            </a:r>
          </a:p>
          <a:p>
            <a:pPr lvl="1"/>
            <a:r>
              <a:rPr lang="en-US" dirty="0">
                <a:hlinkClick r:id="rId2"/>
              </a:rPr>
              <a:t>https://www.cs.cmu.edu/~410-s05/lectures/L31_LockFree.pdf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Warning: these are not to be taken lightly</a:t>
            </a:r>
          </a:p>
          <a:p>
            <a:pPr lvl="1"/>
            <a:r>
              <a:rPr lang="en-US" dirty="0"/>
              <a:t>Atomic instructions have performance costs on processors</a:t>
            </a:r>
          </a:p>
          <a:p>
            <a:pPr lvl="1"/>
            <a:r>
              <a:rPr lang="en-US" dirty="0"/>
              <a:t>Getting this correct involves really understanding hardware</a:t>
            </a:r>
          </a:p>
          <a:p>
            <a:pPr lvl="1"/>
            <a:r>
              <a:rPr lang="en-US" dirty="0">
                <a:hlinkClick r:id="rId3"/>
              </a:rPr>
              <a:t>https://abseil.io/docs/cpp/atomic_danger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AC7E7-0468-4E67-9A90-E306BEBB6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919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8BB2-FE40-4769-9D87-F98B8A50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Where is the critical section for vector?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18E29-BE56-4F3A-81C6-A673F0D9E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typedef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struct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count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void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vector_add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item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B1B1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count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Courier New" panose="02070309020205020404" pitchFamily="49" charset="0"/>
              </a:rPr>
              <a:t>realloc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sizeof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count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++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item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258B4-DC9E-4D3D-9B68-94E6AE28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268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8BB2-FE40-4769-9D87-F98B8A50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Where is the critical section for vector?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18E29-BE56-4F3A-81C6-A673F0D9E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typedef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struct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count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void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vector_add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item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B1B1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count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Courier New" panose="02070309020205020404" pitchFamily="49" charset="0"/>
              </a:rPr>
              <a:t>realloc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sizeof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count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++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item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258B4-DC9E-4D3D-9B68-94E6AE28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FA2C3DB4-5C27-41AA-87EA-801E822B01C0}"/>
              </a:ext>
            </a:extLst>
          </p:cNvPr>
          <p:cNvSpPr/>
          <p:nvPr/>
        </p:nvSpPr>
        <p:spPr>
          <a:xfrm flipH="1" flipV="1">
            <a:off x="953207" y="3811468"/>
            <a:ext cx="9483144" cy="1748084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188251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b="1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701803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5DD6B-901E-44B9-9B7A-3EB8BE9F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F91E3-0E4C-43B7-B04E-8456B7ECF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Javascript</a:t>
            </a:r>
            <a:r>
              <a:rPr lang="en-US" dirty="0"/>
              <a:t> (in browsers) is strictly single-threaded</a:t>
            </a:r>
          </a:p>
          <a:p>
            <a:pPr lvl="1"/>
            <a:r>
              <a:rPr lang="en-US" dirty="0"/>
              <a:t>Therefore, no data races!</a:t>
            </a:r>
          </a:p>
          <a:p>
            <a:pPr lvl="1"/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Javascript</a:t>
            </a:r>
            <a:r>
              <a:rPr lang="en-US" dirty="0"/>
              <a:t> function will never be interrupted unless it makes an asynchronous call</a:t>
            </a:r>
          </a:p>
          <a:p>
            <a:pPr marL="914400" lvl="2" indent="0">
              <a:buNone/>
            </a:pPr>
            <a:r>
              <a:rPr lang="en-US" dirty="0"/>
              <a:t>console.log("1");</a:t>
            </a:r>
          </a:p>
          <a:p>
            <a:pPr marL="914400" lvl="2" indent="0">
              <a:buNone/>
            </a:pPr>
            <a:r>
              <a:rPr lang="en-US" dirty="0" err="1"/>
              <a:t>setTimeout</a:t>
            </a:r>
            <a:r>
              <a:rPr lang="en-US" dirty="0"/>
              <a:t>(function(){console.log("2");},0);</a:t>
            </a:r>
          </a:p>
          <a:p>
            <a:pPr marL="914400" lvl="2" indent="0">
              <a:buNone/>
            </a:pPr>
            <a:r>
              <a:rPr lang="en-US" dirty="0"/>
              <a:t>console.log("3");</a:t>
            </a:r>
          </a:p>
          <a:p>
            <a:pPr marL="914400" lvl="2" indent="0">
              <a:buNone/>
            </a:pPr>
            <a:r>
              <a:rPr lang="en-US" dirty="0" err="1"/>
              <a:t>setTimeout</a:t>
            </a:r>
            <a:r>
              <a:rPr lang="en-US" dirty="0"/>
              <a:t>(function(){console.log("4");},1000);</a:t>
            </a:r>
          </a:p>
          <a:p>
            <a:pPr lvl="1"/>
            <a:r>
              <a:rPr lang="en-US" dirty="0"/>
              <a:t>Will always output: </a:t>
            </a:r>
            <a:r>
              <a:rPr lang="en-US" b="1" dirty="0"/>
              <a:t>1 3 2 4</a:t>
            </a:r>
            <a:r>
              <a:rPr lang="en-US" dirty="0"/>
              <a:t> in that order</a:t>
            </a:r>
          </a:p>
          <a:p>
            <a:pPr lvl="2"/>
            <a:r>
              <a:rPr lang="en-US" dirty="0"/>
              <a:t>Even timers only trigger whenever the current code is finished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90B75-79BF-49A0-A97B-2A2AC587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369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ADCE-DA50-4FD4-A9DD-5D77637F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1EA11-B8F6-494E-84FD-160BFF687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all the same primitives we discussed!</a:t>
            </a:r>
            <a:br>
              <a:rPr lang="en-US" dirty="0"/>
            </a:br>
            <a:r>
              <a:rPr lang="en-US" dirty="0">
                <a:hlinkClick r:id="rId2"/>
              </a:rPr>
              <a:t>https://docs.python.org/3/library/concurrency.html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B8DC7-E027-4A2E-9640-6BFF865A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503F6-0E88-4582-BA0F-A7BBB52181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53"/>
          <a:stretch/>
        </p:blipFill>
        <p:spPr>
          <a:xfrm>
            <a:off x="607595" y="2218919"/>
            <a:ext cx="7697798" cy="3394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40EFB2-FF0F-48CC-8DF4-D77B939CAA88}"/>
              </a:ext>
            </a:extLst>
          </p:cNvPr>
          <p:cNvSpPr txBox="1"/>
          <p:nvPr/>
        </p:nvSpPr>
        <p:spPr>
          <a:xfrm>
            <a:off x="6413093" y="2412267"/>
            <a:ext cx="3784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And some nicer things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with </a:t>
            </a:r>
            <a:r>
              <a:rPr lang="en-US" sz="2000" dirty="0" err="1">
                <a:latin typeface="Consolas" panose="020B0609020204030204" pitchFamily="49" charset="0"/>
              </a:rPr>
              <a:t>some_lock</a:t>
            </a:r>
            <a:r>
              <a:rPr lang="en-US" sz="2000" dirty="0">
                <a:latin typeface="Consolas" panose="020B0609020204030204" pitchFamily="49" charset="0"/>
              </a:rPr>
              <a:t>: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  # do something…</a:t>
            </a:r>
          </a:p>
          <a:p>
            <a:endParaRPr lang="en-US" sz="2000" dirty="0"/>
          </a:p>
          <a:p>
            <a:r>
              <a:rPr lang="en-US" sz="2400" dirty="0"/>
              <a:t>Is equivalent to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</a:rPr>
              <a:t>some_lock.acquire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</a:rPr>
              <a:t>try: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</a:rPr>
              <a:t>  # do something…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finally: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some_lock.release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34274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violation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often requires a certain ordering of operations, especially:</a:t>
            </a:r>
          </a:p>
          <a:p>
            <a:pPr lvl="1"/>
            <a:r>
              <a:rPr lang="en-US" dirty="0"/>
              <a:t>Objects must be initialized before they’re used</a:t>
            </a:r>
          </a:p>
          <a:p>
            <a:pPr lvl="1"/>
            <a:r>
              <a:rPr lang="en-US" dirty="0"/>
              <a:t>Objects cannot be freed while they are still in use</a:t>
            </a:r>
          </a:p>
          <a:p>
            <a:pPr lvl="1"/>
            <a:r>
              <a:rPr lang="en-US" dirty="0"/>
              <a:t>Resolve with semaphores or </a:t>
            </a:r>
            <a:r>
              <a:rPr lang="en-US" dirty="0" err="1"/>
              <a:t>condvars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963195" y="3009255"/>
            <a:ext cx="5341938" cy="3700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Parent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 = open("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file.dat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thread_create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child_fcn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do some work</a:t>
            </a:r>
          </a:p>
          <a:p>
            <a:pPr marL="0" indent="0">
              <a:buNone/>
            </a:pPr>
            <a:r>
              <a:rPr lang="mr-IN" sz="2400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sz="2400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close(file);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703669" y="3218622"/>
            <a:ext cx="4459631" cy="2654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chemeClr val="accent4"/>
                </a:solidFill>
              </a:rPr>
              <a:t>Child Thread</a:t>
            </a:r>
          </a:p>
          <a:p>
            <a:pPr marL="0" indent="0">
              <a:buFont typeface="Arial"/>
              <a:buNone/>
            </a:pPr>
            <a:br>
              <a:rPr lang="en-US" sz="24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child_fcn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write(file, "hello");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53135" y="4711316"/>
            <a:ext cx="3102016" cy="868102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65033" y="5490831"/>
            <a:ext cx="517730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Close</a:t>
            </a:r>
            <a:r>
              <a:rPr lang="en-US" sz="2400" dirty="0"/>
              <a:t> must happen after </a:t>
            </a:r>
            <a:r>
              <a:rPr lang="en-US" sz="2400" i="1" dirty="0"/>
              <a:t>write</a:t>
            </a:r>
            <a:r>
              <a:rPr lang="en-US" sz="2400" dirty="0"/>
              <a:t>, but code does not enforce this ordering.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3F8BE-BC8E-406B-AD19-0E2434A0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10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ADCE-DA50-4FD4-A9DD-5D77637F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threads are concurrent but not parallel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1EA11-B8F6-494E-84FD-160BFF687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Python uses one big lock technique for thread safety</a:t>
            </a:r>
          </a:p>
          <a:p>
            <a:pPr lvl="1"/>
            <a:r>
              <a:rPr lang="en-US" dirty="0"/>
              <a:t>Global Interpreter Lock (GIL)</a:t>
            </a:r>
          </a:p>
          <a:p>
            <a:pPr lvl="1"/>
            <a:r>
              <a:rPr lang="en-US" dirty="0"/>
              <a:t>Threads that are I/O bound still</a:t>
            </a:r>
            <a:br>
              <a:rPr lang="en-US" dirty="0"/>
            </a:br>
            <a:r>
              <a:rPr lang="en-US" dirty="0"/>
              <a:t>get a performance boost</a:t>
            </a:r>
          </a:p>
          <a:p>
            <a:pPr lvl="1"/>
            <a:r>
              <a:rPr lang="en-US" dirty="0"/>
              <a:t>Threads that are CPU bound do</a:t>
            </a:r>
            <a:br>
              <a:rPr lang="en-US" dirty="0"/>
            </a:br>
            <a:r>
              <a:rPr lang="en-US" dirty="0"/>
              <a:t>not increase performance</a:t>
            </a:r>
          </a:p>
          <a:p>
            <a:pPr lvl="1"/>
            <a:endParaRPr lang="en-US" dirty="0"/>
          </a:p>
          <a:p>
            <a:r>
              <a:rPr lang="en-US" i="1" dirty="0"/>
              <a:t>Multiprocessing</a:t>
            </a:r>
            <a:r>
              <a:rPr lang="en-US" dirty="0"/>
              <a:t> library does</a:t>
            </a:r>
            <a:br>
              <a:rPr lang="en-US" dirty="0"/>
            </a:br>
            <a:r>
              <a:rPr lang="en-US" dirty="0"/>
              <a:t>employ parallelism by spawning</a:t>
            </a:r>
            <a:br>
              <a:rPr lang="en-US" dirty="0"/>
            </a:br>
            <a:r>
              <a:rPr lang="en-US" dirty="0"/>
              <a:t>entirely new processes</a:t>
            </a:r>
          </a:p>
          <a:p>
            <a:pPr lvl="1"/>
            <a:r>
              <a:rPr lang="en-US" dirty="0"/>
              <a:t>Each with their own python interpreter</a:t>
            </a:r>
          </a:p>
          <a:p>
            <a:pPr marL="0" indent="0">
              <a:buNone/>
            </a:pPr>
            <a:endParaRPr lang="en-US" sz="1800" dirty="0">
              <a:hlinkClick r:id="rId2"/>
            </a:endParaRP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https://hackernoon.com/concurrent-programming-in-python-is-not-what-you-think-it-is-b6439c3f3e6a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B8DC7-E027-4A2E-9640-6BFF865A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2C8FDFF-7B94-4C27-BCF8-AEFD462B9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66" y="1804987"/>
            <a:ext cx="45815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93DB02-D15F-DBFA-662E-D27E1DE0B946}"/>
              </a:ext>
            </a:extLst>
          </p:cNvPr>
          <p:cNvSpPr txBox="1"/>
          <p:nvPr/>
        </p:nvSpPr>
        <p:spPr>
          <a:xfrm>
            <a:off x="607594" y="6079609"/>
            <a:ext cx="677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Active work in changing this: </a:t>
            </a:r>
            <a:r>
              <a:rPr lang="en-US" dirty="0">
                <a:hlinkClick r:id="rId4"/>
              </a:rPr>
              <a:t>https://peps.python.org/pep-0703/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854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has </a:t>
            </a:r>
            <a:r>
              <a:rPr lang="en-US" b="1" i="1" dirty="0">
                <a:solidFill>
                  <a:schemeClr val="accent4"/>
                </a:solidFill>
              </a:rPr>
              <a:t>synchronized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keyword for surrounding critical sections</a:t>
            </a:r>
          </a:p>
          <a:p>
            <a:r>
              <a:rPr lang="en-US" dirty="0"/>
              <a:t>Automatically releases the lock when exiting early:</a:t>
            </a:r>
          </a:p>
          <a:p>
            <a:endParaRPr lang="en-US" dirty="0"/>
          </a:p>
          <a:p>
            <a:r>
              <a:rPr lang="en-US" dirty="0"/>
              <a:t>Similar to</a:t>
            </a:r>
          </a:p>
          <a:p>
            <a:pPr lvl="1"/>
            <a:r>
              <a:rPr lang="en-US" dirty="0"/>
              <a:t>Python: “</a:t>
            </a:r>
            <a:r>
              <a:rPr lang="en-US" sz="20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with </a:t>
            </a:r>
            <a:r>
              <a:rPr lang="en-US" sz="20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self.lock</a:t>
            </a:r>
            <a:r>
              <a:rPr lang="en-US" sz="20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: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Objective-C: 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“</a:t>
            </a:r>
            <a:r>
              <a:rPr lang="en-US" sz="20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@synchronized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326188" y="1412875"/>
            <a:ext cx="5257800" cy="4489450"/>
          </a:xfrm>
        </p:spPr>
      </p:pic>
      <p:sp>
        <p:nvSpPr>
          <p:cNvPr id="7" name="Rounded Rectangle 6"/>
          <p:cNvSpPr/>
          <p:nvPr/>
        </p:nvSpPr>
        <p:spPr>
          <a:xfrm flipH="1" flipV="1">
            <a:off x="7230942" y="1999604"/>
            <a:ext cx="1314681" cy="261473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ounded Rectangle 7"/>
          <p:cNvSpPr/>
          <p:nvPr/>
        </p:nvSpPr>
        <p:spPr>
          <a:xfrm flipH="1" flipV="1">
            <a:off x="7072132" y="3592432"/>
            <a:ext cx="1926213" cy="237763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Freeform 16"/>
          <p:cNvSpPr/>
          <p:nvPr/>
        </p:nvSpPr>
        <p:spPr>
          <a:xfrm>
            <a:off x="4031087" y="3065171"/>
            <a:ext cx="3665113" cy="1532229"/>
          </a:xfrm>
          <a:custGeom>
            <a:avLst/>
            <a:gdLst>
              <a:gd name="connsiteX0" fmla="*/ 0 w 4053016"/>
              <a:gd name="connsiteY0" fmla="*/ 27682 h 2062428"/>
              <a:gd name="connsiteX1" fmla="*/ 1812324 w 4053016"/>
              <a:gd name="connsiteY1" fmla="*/ 208915 h 2062428"/>
              <a:gd name="connsiteX2" fmla="*/ 2479589 w 4053016"/>
              <a:gd name="connsiteY2" fmla="*/ 1576396 h 2062428"/>
              <a:gd name="connsiteX3" fmla="*/ 4053016 w 4053016"/>
              <a:gd name="connsiteY3" fmla="*/ 2062428 h 2062428"/>
              <a:gd name="connsiteX0" fmla="*/ 0 w 4053016"/>
              <a:gd name="connsiteY0" fmla="*/ 5939 h 2040685"/>
              <a:gd name="connsiteX1" fmla="*/ 1581664 w 4053016"/>
              <a:gd name="connsiteY1" fmla="*/ 376642 h 2040685"/>
              <a:gd name="connsiteX2" fmla="*/ 2479589 w 4053016"/>
              <a:gd name="connsiteY2" fmla="*/ 1554653 h 2040685"/>
              <a:gd name="connsiteX3" fmla="*/ 4053016 w 4053016"/>
              <a:gd name="connsiteY3" fmla="*/ 2040685 h 2040685"/>
              <a:gd name="connsiteX0" fmla="*/ 0 w 4053016"/>
              <a:gd name="connsiteY0" fmla="*/ 2804 h 2037550"/>
              <a:gd name="connsiteX1" fmla="*/ 1548713 w 4053016"/>
              <a:gd name="connsiteY1" fmla="*/ 587691 h 2037550"/>
              <a:gd name="connsiteX2" fmla="*/ 2479589 w 4053016"/>
              <a:gd name="connsiteY2" fmla="*/ 1551518 h 2037550"/>
              <a:gd name="connsiteX3" fmla="*/ 4053016 w 4053016"/>
              <a:gd name="connsiteY3" fmla="*/ 2037550 h 2037550"/>
              <a:gd name="connsiteX0" fmla="*/ 0 w 4053016"/>
              <a:gd name="connsiteY0" fmla="*/ 0 h 2034746"/>
              <a:gd name="connsiteX1" fmla="*/ 1548713 w 4053016"/>
              <a:gd name="connsiteY1" fmla="*/ 584887 h 2034746"/>
              <a:gd name="connsiteX2" fmla="*/ 2479589 w 4053016"/>
              <a:gd name="connsiteY2" fmla="*/ 1548714 h 2034746"/>
              <a:gd name="connsiteX3" fmla="*/ 4053016 w 4053016"/>
              <a:gd name="connsiteY3" fmla="*/ 2034746 h 2034746"/>
              <a:gd name="connsiteX0" fmla="*/ 0 w 4053016"/>
              <a:gd name="connsiteY0" fmla="*/ 0 h 2034746"/>
              <a:gd name="connsiteX1" fmla="*/ 1548713 w 4053016"/>
              <a:gd name="connsiteY1" fmla="*/ 584887 h 2034746"/>
              <a:gd name="connsiteX2" fmla="*/ 2479589 w 4053016"/>
              <a:gd name="connsiteY2" fmla="*/ 1548714 h 2034746"/>
              <a:gd name="connsiteX3" fmla="*/ 4053016 w 4053016"/>
              <a:gd name="connsiteY3" fmla="*/ 2034746 h 2034746"/>
              <a:gd name="connsiteX0" fmla="*/ 0 w 4053016"/>
              <a:gd name="connsiteY0" fmla="*/ 0 h 2034746"/>
              <a:gd name="connsiteX1" fmla="*/ 1548713 w 4053016"/>
              <a:gd name="connsiteY1" fmla="*/ 584887 h 2034746"/>
              <a:gd name="connsiteX2" fmla="*/ 2479589 w 4053016"/>
              <a:gd name="connsiteY2" fmla="*/ 1548714 h 2034746"/>
              <a:gd name="connsiteX3" fmla="*/ 4053016 w 4053016"/>
              <a:gd name="connsiteY3" fmla="*/ 2034746 h 203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3016" h="2034746">
                <a:moveTo>
                  <a:pt x="0" y="0"/>
                </a:moveTo>
                <a:cubicBezTo>
                  <a:pt x="847811" y="85125"/>
                  <a:pt x="1291967" y="367957"/>
                  <a:pt x="1548713" y="584887"/>
                </a:cubicBezTo>
                <a:cubicBezTo>
                  <a:pt x="1805459" y="801817"/>
                  <a:pt x="2062205" y="1307071"/>
                  <a:pt x="2479589" y="1548714"/>
                </a:cubicBezTo>
                <a:cubicBezTo>
                  <a:pt x="2896973" y="1790357"/>
                  <a:pt x="4053016" y="2034746"/>
                  <a:pt x="4053016" y="2034746"/>
                </a:cubicBezTo>
              </a:path>
            </a:pathLst>
          </a:custGeom>
          <a:noFill/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C2BA0F0-E151-41BD-BB4A-7995A6F5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95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821C-9E21-F929-05C4-8001473C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C++ has standard synchronization primitives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1B076-BAEC-F94E-DE8B-0C0EFA9D7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3" y="1143000"/>
            <a:ext cx="10972799" cy="5029200"/>
          </a:xfrm>
        </p:spPr>
        <p:txBody>
          <a:bodyPr/>
          <a:lstStyle/>
          <a:p>
            <a:r>
              <a:rPr lang="en-US" dirty="0"/>
              <a:t>Condition variable takes a function as an argument for determining the condition (since C++11)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Semaphores were added in C++20. Two forms:</a:t>
            </a:r>
          </a:p>
          <a:p>
            <a:pPr lvl="1"/>
            <a:r>
              <a:rPr lang="en-US" dirty="0"/>
              <a:t>Counting semaphores (arbitrary integer value)</a:t>
            </a:r>
          </a:p>
          <a:p>
            <a:pPr lvl="1"/>
            <a:r>
              <a:rPr lang="en-US" dirty="0"/>
              <a:t>Binary semaphores (internal value of 1 or 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0F20D-6EAC-B8BA-83FF-6B3C19EC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82</a:t>
            </a:fld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410F6E3-1ED3-201D-4094-E4D226C88307}"/>
              </a:ext>
            </a:extLst>
          </p:cNvPr>
          <p:cNvSpPr>
            <a:spLocks noGrp="1" noChangeArrowheads="1"/>
          </p:cNvSpPr>
          <p:nvPr>
            <p:ph idx="13"/>
          </p:nvPr>
        </p:nvSpPr>
        <p:spPr bwMode="auto">
          <a:xfrm>
            <a:off x="1409415" y="2082333"/>
            <a:ext cx="7232749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void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waits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{</a:t>
            </a:r>
            <a:endParaRPr lang="en-US" alt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3080"/>
                </a:solidFill>
                <a:effectLst/>
                <a:latin typeface="Courier New" panose="02070309020205020404" pitchFamily="49" charset="0"/>
                <a:hlinkClick r:id="rId3"/>
              </a:rPr>
              <a:t>  std::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3080"/>
                </a:solidFill>
                <a:effectLst/>
                <a:latin typeface="Courier New" panose="02070309020205020404" pitchFamily="49" charset="0"/>
                <a:hlinkClick r:id="rId3"/>
              </a:rPr>
              <a:t>unique_lock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3080"/>
                </a:solidFill>
                <a:effectLst/>
                <a:latin typeface="Courier New" panose="02070309020205020404" pitchFamily="49" charset="0"/>
                <a:hlinkClick r:id="rId4"/>
              </a:rPr>
              <a:t>std::mutex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cv_m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3080"/>
                </a:solidFill>
                <a:effectLst/>
                <a:latin typeface="Courier New" panose="02070309020205020404" pitchFamily="49" charset="0"/>
                <a:hlinkClick r:id="rId5"/>
              </a:rPr>
              <a:t>std::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3080"/>
                </a:solidFill>
                <a:effectLst/>
                <a:latin typeface="Courier New" panose="02070309020205020404" pitchFamily="49" charset="0"/>
                <a:hlinkClick r:id="rId5"/>
              </a:rPr>
              <a:t>cerr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&lt;&lt;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"Waiting...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\n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cv.wait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[]{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})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3080"/>
                </a:solidFill>
                <a:effectLst/>
                <a:latin typeface="Courier New" panose="02070309020205020404" pitchFamily="49" charset="0"/>
                <a:hlinkClick r:id="rId5"/>
              </a:rPr>
              <a:t>std::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3080"/>
                </a:solidFill>
                <a:effectLst/>
                <a:latin typeface="Courier New" panose="02070309020205020404" pitchFamily="49" charset="0"/>
                <a:hlinkClick r:id="rId5"/>
              </a:rPr>
              <a:t>cerr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&lt;&lt;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"...finished waiting.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== 1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\n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054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4DCF-FD6D-46A8-41D5-97342449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C++ Locking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32BCE-BA11-5770-0A7A-6A82115D6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scoped_lock</a:t>
            </a:r>
            <a:r>
              <a:rPr lang="en-US" dirty="0"/>
              <a:t> object is constructed with one or more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dirty="0"/>
              <a:t> objects as a local variable (since C++17)</a:t>
            </a:r>
          </a:p>
          <a:p>
            <a:pPr lvl="1"/>
            <a:r>
              <a:rPr lang="en-US" dirty="0"/>
              <a:t>When the </a:t>
            </a:r>
            <a:r>
              <a:rPr lang="en-US" dirty="0" err="1"/>
              <a:t>scoped_lock</a:t>
            </a:r>
            <a:r>
              <a:rPr lang="en-US" dirty="0"/>
              <a:t> is constructed, it acquires all mutexes</a:t>
            </a:r>
          </a:p>
          <a:p>
            <a:pPr lvl="2"/>
            <a:r>
              <a:rPr lang="en-US" dirty="0"/>
              <a:t>And does so with a global ordering to avoid deadlocks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the </a:t>
            </a:r>
            <a:r>
              <a:rPr lang="en-US" dirty="0" err="1"/>
              <a:t>scoped_lock</a:t>
            </a:r>
            <a:r>
              <a:rPr lang="en-US" dirty="0"/>
              <a:t> is destructed it releases the mutexes</a:t>
            </a:r>
          </a:p>
          <a:p>
            <a:pPr lvl="2"/>
            <a:r>
              <a:rPr lang="en-US" dirty="0"/>
              <a:t>Usually happens automatically at the end of a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06616-A301-4E9C-C546-66030313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83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6F9F74F-ED15-C6AA-11B0-A5B605876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291" y="4140359"/>
            <a:ext cx="10619103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urier New" panose="02070309020205020404" pitchFamily="49" charset="0"/>
              </a:rPr>
              <a:t>// Each Employee has its own mutex to protect updates to itself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void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assign_partner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Employee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40"/>
                </a:solidFill>
                <a:effectLst/>
                <a:latin typeface="Courier New" panose="02070309020205020404" pitchFamily="49" charset="0"/>
              </a:rPr>
              <a:t>&amp;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e1, Employee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40"/>
                </a:solidFill>
                <a:effectLst/>
                <a:latin typeface="Courier New" panose="02070309020205020404" pitchFamily="49" charset="0"/>
              </a:rPr>
              <a:t>&amp;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e2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{</a:t>
            </a: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std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</a:rPr>
              <a:t>::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scoped_lock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lock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e1.mutex, e2.mutex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urier New" panose="02070309020205020404" pitchFamily="49" charset="0"/>
              </a:rPr>
              <a:t> // deadlock avoided!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e1.partners.push_back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e2.id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</a:rPr>
              <a:t>;</a:t>
            </a: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e2.partners.push_back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e1.id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Courier New" panose="02070309020205020404" pitchFamily="49" charset="0"/>
            </a:endParaRP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urier New" panose="02070309020205020404" pitchFamily="49" charset="0"/>
              </a:rPr>
              <a:t>  // mutexes are automatically released when the function ends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567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ADCE-DA50-4FD4-A9DD-5D77637F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1EA11-B8F6-494E-84FD-160BFF687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Rust’s opinion on sharing memory is amusingly to refer to Go’s opinion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Rust has a strong concept of ownership</a:t>
            </a:r>
          </a:p>
          <a:p>
            <a:pPr lvl="1"/>
            <a:r>
              <a:rPr lang="en-US" dirty="0"/>
              <a:t>A writeable (mutable) reference to an object can only be held in one place</a:t>
            </a:r>
          </a:p>
          <a:p>
            <a:pPr lvl="1"/>
            <a:r>
              <a:rPr lang="en-US" dirty="0"/>
              <a:t>Once an object is passed to another thread, the passer no longer has access</a:t>
            </a:r>
          </a:p>
          <a:p>
            <a:pPr lvl="1"/>
            <a:r>
              <a:rPr lang="en-US" dirty="0"/>
              <a:t>Solves many concurrency issues due to lack of shared memory</a:t>
            </a:r>
          </a:p>
          <a:p>
            <a:pPr lvl="1"/>
            <a:endParaRPr lang="en-US" dirty="0"/>
          </a:p>
          <a:p>
            <a:r>
              <a:rPr lang="en-US" dirty="0"/>
              <a:t>Rust locks have lifetimes enforced by the compiler</a:t>
            </a:r>
          </a:p>
          <a:p>
            <a:pPr lvl="1"/>
            <a:r>
              <a:rPr lang="en-US" dirty="0"/>
              <a:t>Lock goes out-of-scope at the end of the function, relocking automatically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B8DC7-E027-4A2E-9640-6BFF865A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05FBA-F263-440E-9DB5-F36DD8575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00" y="1714500"/>
            <a:ext cx="8473440" cy="121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92202A-6F6C-46F4-AEC2-1BD7D1F1BCA4}"/>
              </a:ext>
            </a:extLst>
          </p:cNvPr>
          <p:cNvSpPr txBox="1"/>
          <p:nvPr/>
        </p:nvSpPr>
        <p:spPr>
          <a:xfrm>
            <a:off x="357388" y="6352143"/>
            <a:ext cx="686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hlinkClick r:id="rId3"/>
              </a:rPr>
              <a:t>https://blog.rust-lang.org/2015/04/10/Fearless-Concurrency.html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615428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9C3D7-5219-4B62-8110-3EBA38CEC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0F45D-5607-4AFA-BFA9-43FE79460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 aware of issues when writing multithreaded code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threadsafe</a:t>
            </a:r>
            <a:r>
              <a:rPr lang="en-US" dirty="0"/>
              <a:t> data structures when possible</a:t>
            </a:r>
          </a:p>
          <a:p>
            <a:pPr lvl="1"/>
            <a:r>
              <a:rPr lang="en-US" dirty="0"/>
              <a:t>In languages that provide them…</a:t>
            </a:r>
          </a:p>
          <a:p>
            <a:endParaRPr lang="en-US" dirty="0"/>
          </a:p>
          <a:p>
            <a:r>
              <a:rPr lang="en-US" dirty="0"/>
              <a:t>Map your problem onto a classical concurrency problem</a:t>
            </a:r>
          </a:p>
          <a:p>
            <a:pPr lvl="1"/>
            <a:r>
              <a:rPr lang="en-US" dirty="0"/>
              <a:t>Producer/Consumer</a:t>
            </a:r>
          </a:p>
          <a:p>
            <a:pPr lvl="1"/>
            <a:r>
              <a:rPr lang="en-US" dirty="0"/>
              <a:t>Readers/Writers</a:t>
            </a:r>
          </a:p>
          <a:p>
            <a:endParaRPr lang="en-US" dirty="0"/>
          </a:p>
          <a:p>
            <a:r>
              <a:rPr lang="en-US" dirty="0"/>
              <a:t>One big lock for </a:t>
            </a:r>
            <a:r>
              <a:rPr lang="en-US" i="1" dirty="0"/>
              <a:t>correctness</a:t>
            </a:r>
            <a:r>
              <a:rPr lang="en-US" dirty="0"/>
              <a:t> isn’t the worst idea ever</a:t>
            </a:r>
          </a:p>
          <a:p>
            <a:pPr lvl="1"/>
            <a:r>
              <a:rPr lang="en-US" dirty="0"/>
              <a:t>But with some care (possibly a lot of care) we can do better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B4920-C1A0-4345-9B7D-D887AA29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71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6207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difficult?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seems like we can just add lots of locks and semaphores to be safe, right?</a:t>
            </a:r>
          </a:p>
          <a:p>
            <a:pPr lvl="1"/>
            <a:r>
              <a:rPr lang="en-US" dirty="0"/>
              <a:t>Still tricky! Too many locks can cause </a:t>
            </a:r>
            <a:r>
              <a:rPr lang="en-US" b="1" i="1" dirty="0"/>
              <a:t>deadlock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indefinite waiting.</a:t>
            </a:r>
          </a:p>
          <a:p>
            <a:pPr lvl="1"/>
            <a:endParaRPr lang="en-US" dirty="0"/>
          </a:p>
          <a:p>
            <a:r>
              <a:rPr lang="en-US" dirty="0"/>
              <a:t>How about just one big lock?</a:t>
            </a:r>
          </a:p>
          <a:p>
            <a:pPr lvl="1"/>
            <a:r>
              <a:rPr lang="en-US" dirty="0"/>
              <a:t>(+) Cannot deadlock with one lock (unless there are interrupts)</a:t>
            </a:r>
          </a:p>
          <a:p>
            <a:pPr lvl="1"/>
            <a:r>
              <a:rPr lang="en-US" dirty="0"/>
              <a:t>(</a:t>
            </a:r>
            <a:r>
              <a:rPr lang="mr-IN" dirty="0"/>
              <a:t>–</a:t>
            </a:r>
            <a:r>
              <a:rPr lang="en-US" dirty="0"/>
              <a:t>) However, this would </a:t>
            </a:r>
            <a:r>
              <a:rPr lang="en-US" b="1" i="1" dirty="0"/>
              <a:t>limit concurrency</a:t>
            </a:r>
          </a:p>
          <a:p>
            <a:pPr lvl="2"/>
            <a:r>
              <a:rPr lang="en-US" dirty="0"/>
              <a:t>If every task requires the same lock, then unrelated tasks cannot proceed in parallel.</a:t>
            </a:r>
          </a:p>
          <a:p>
            <a:pPr lvl="2"/>
            <a:endParaRPr lang="en-US" dirty="0"/>
          </a:p>
          <a:p>
            <a:r>
              <a:rPr lang="en-US" dirty="0"/>
              <a:t>Concurrent code is always difficult to write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  <a:p>
            <a:pPr lvl="1"/>
            <a:r>
              <a:rPr lang="en-US" dirty="0"/>
              <a:t>Although somewhat easier with </a:t>
            </a:r>
            <a:r>
              <a:rPr lang="en-US" i="1" dirty="0"/>
              <a:t>some</a:t>
            </a:r>
            <a:r>
              <a:rPr lang="en-US" dirty="0"/>
              <a:t> higher-level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4CA55-3FC0-4861-BA77-DE1F4C92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432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907</TotalTime>
  <Words>5979</Words>
  <Application>Microsoft Office PowerPoint</Application>
  <PresentationFormat>Widescreen</PresentationFormat>
  <Paragraphs>1130</Paragraphs>
  <Slides>86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8" baseType="lpstr">
      <vt:lpstr>굴림</vt:lpstr>
      <vt:lpstr>Andale Mono</vt:lpstr>
      <vt:lpstr>Arial</vt:lpstr>
      <vt:lpstr>Arial Black</vt:lpstr>
      <vt:lpstr>Calibri</vt:lpstr>
      <vt:lpstr>Consolas</vt:lpstr>
      <vt:lpstr>Courier New</vt:lpstr>
      <vt:lpstr>Garamond</vt:lpstr>
      <vt:lpstr>Gill Sans</vt:lpstr>
      <vt:lpstr>Tahoma</vt:lpstr>
      <vt:lpstr>Wingdings</vt:lpstr>
      <vt:lpstr>Class Slides</vt:lpstr>
      <vt:lpstr>Lecture 06: Synchronization Bugs</vt:lpstr>
      <vt:lpstr>Next week Tuesday: online recording</vt:lpstr>
      <vt:lpstr>Today’s Goals</vt:lpstr>
      <vt:lpstr>Outline</vt:lpstr>
      <vt:lpstr>Common synchronization bugs</vt:lpstr>
      <vt:lpstr>Atomicity Violation</vt:lpstr>
      <vt:lpstr>Check your understanding: atomicity violation</vt:lpstr>
      <vt:lpstr>Order violation</vt:lpstr>
      <vt:lpstr>Why is this difficult?</vt:lpstr>
      <vt:lpstr>Locking granularity</vt:lpstr>
      <vt:lpstr>Outline</vt:lpstr>
      <vt:lpstr>PowerPoint Presentation</vt:lpstr>
      <vt:lpstr>Deadlock</vt:lpstr>
      <vt:lpstr>Deadlock versus starvation</vt:lpstr>
      <vt:lpstr>Simple example: four-way stop</vt:lpstr>
      <vt:lpstr>Dining philosophers</vt:lpstr>
      <vt:lpstr>Dining philosophers</vt:lpstr>
      <vt:lpstr>Dining philosophers</vt:lpstr>
      <vt:lpstr>Dining philosophers</vt:lpstr>
      <vt:lpstr>Deadlock with locks</vt:lpstr>
      <vt:lpstr>No deadlock in the lucky case</vt:lpstr>
      <vt:lpstr>But deadlock can still occur</vt:lpstr>
      <vt:lpstr>Deadlocks involve circular dependencies</vt:lpstr>
      <vt:lpstr>Deadlock can occur on any shared resource</vt:lpstr>
      <vt:lpstr>Interrupts can cause deadlocks too</vt:lpstr>
      <vt:lpstr>Reentrant library functions</vt:lpstr>
      <vt:lpstr>Break + Check your understanding</vt:lpstr>
      <vt:lpstr>Break + Check your understanding</vt:lpstr>
      <vt:lpstr>Outline</vt:lpstr>
      <vt:lpstr>How Should a System Deal With Deadlock?</vt:lpstr>
      <vt:lpstr>Deadlock avoidance</vt:lpstr>
      <vt:lpstr>Banker’s Algorithm for avoiding deadlock</vt:lpstr>
      <vt:lpstr>How Should a System Deal With Deadlock?</vt:lpstr>
      <vt:lpstr>Preventing Deadlocks: deadlock requires four conditions</vt:lpstr>
      <vt:lpstr>1. Do not have mutual exclusion</vt:lpstr>
      <vt:lpstr>Lockfree data structures</vt:lpstr>
      <vt:lpstr>2. Avoid hold and wait with trylock()</vt:lpstr>
      <vt:lpstr>3. No preemption</vt:lpstr>
      <vt:lpstr>4. Avoiding Circular Wait</vt:lpstr>
      <vt:lpstr>Ordered locking for dining philosophers</vt:lpstr>
      <vt:lpstr>Check your understanding</vt:lpstr>
      <vt:lpstr>Check your understanding</vt:lpstr>
      <vt:lpstr>How Should a System Deal With Deadlock?</vt:lpstr>
      <vt:lpstr>Deadlock Recovery: how to deal with a deadlock?</vt:lpstr>
      <vt:lpstr>Modern OS approach to deadlocks</vt:lpstr>
      <vt:lpstr>Break + Check your understanding</vt:lpstr>
      <vt:lpstr>Break + Check your understanding</vt:lpstr>
      <vt:lpstr>Break + Check your understanding</vt:lpstr>
      <vt:lpstr>Outline</vt:lpstr>
      <vt:lpstr>Common synchronization bugs</vt:lpstr>
      <vt:lpstr>Livelock while avoiding deadlock</vt:lpstr>
      <vt:lpstr>Avoiding hold and wait could lead to livelock</vt:lpstr>
      <vt:lpstr>Livelock in agents</vt:lpstr>
      <vt:lpstr>Livelock versus Deadlock</vt:lpstr>
      <vt:lpstr>Outline</vt:lpstr>
      <vt:lpstr>Systems interact with each other</vt:lpstr>
      <vt:lpstr>A problem with priority schedulers: priority inversion</vt:lpstr>
      <vt:lpstr>Priority inversion occurred on Pathfinder!</vt:lpstr>
      <vt:lpstr>Priority inheritance solution to priority inversion</vt:lpstr>
      <vt:lpstr>Break + Tools</vt:lpstr>
      <vt:lpstr>Outline</vt:lpstr>
      <vt:lpstr>Thread-safe data structures</vt:lpstr>
      <vt:lpstr>Linked List</vt:lpstr>
      <vt:lpstr>Concurrent Linked List – Big lock approach</vt:lpstr>
      <vt:lpstr>Better Concurrent Linked List – Only lock critical section</vt:lpstr>
      <vt:lpstr>Better Concurrent Linked List – Only lock critical section</vt:lpstr>
      <vt:lpstr>What about malloc? Is that safe to use??</vt:lpstr>
      <vt:lpstr>Must check the library documentation to determine thread safety</vt:lpstr>
      <vt:lpstr>Better Concurrent Linked List – Only lock critical section</vt:lpstr>
      <vt:lpstr>Concurrent Queue</vt:lpstr>
      <vt:lpstr>Concurrent Queue</vt:lpstr>
      <vt:lpstr>Concurrent Queue</vt:lpstr>
      <vt:lpstr>Concurrent Hash Table</vt:lpstr>
      <vt:lpstr>Lock-free data structures</vt:lpstr>
      <vt:lpstr>Break + Question: Where is the critical section for vector?</vt:lpstr>
      <vt:lpstr>Break + Question: Where is the critical section for vector?</vt:lpstr>
      <vt:lpstr>Outline</vt:lpstr>
      <vt:lpstr>Javascript</vt:lpstr>
      <vt:lpstr>Python</vt:lpstr>
      <vt:lpstr>Python threads are concurrent but not parallel</vt:lpstr>
      <vt:lpstr>Java</vt:lpstr>
      <vt:lpstr>Modern C++ has standard synchronization primitives</vt:lpstr>
      <vt:lpstr>Modern C++ Locking</vt:lpstr>
      <vt:lpstr>Rust</vt:lpstr>
      <vt:lpstr>Advice for the future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06: Concurrency Wrapup</dc:title>
  <dc:creator>Branden Ghena</dc:creator>
  <cp:lastModifiedBy>Branden Ghena</cp:lastModifiedBy>
  <cp:revision>119</cp:revision>
  <dcterms:created xsi:type="dcterms:W3CDTF">2020-10-03T20:16:00Z</dcterms:created>
  <dcterms:modified xsi:type="dcterms:W3CDTF">2024-10-10T17:30:09Z</dcterms:modified>
</cp:coreProperties>
</file>