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0" r:id="rId1"/>
  </p:sldMasterIdLst>
  <p:notesMasterIdLst>
    <p:notesMasterId r:id="rId82"/>
  </p:notesMasterIdLst>
  <p:sldIdLst>
    <p:sldId id="256" r:id="rId2"/>
    <p:sldId id="442" r:id="rId3"/>
    <p:sldId id="264" r:id="rId4"/>
    <p:sldId id="2186" r:id="rId5"/>
    <p:sldId id="389" r:id="rId6"/>
    <p:sldId id="396" r:id="rId7"/>
    <p:sldId id="393" r:id="rId8"/>
    <p:sldId id="395" r:id="rId9"/>
    <p:sldId id="392" r:id="rId10"/>
    <p:sldId id="444" r:id="rId11"/>
    <p:sldId id="261" r:id="rId12"/>
    <p:sldId id="404" r:id="rId13"/>
    <p:sldId id="2194" r:id="rId14"/>
    <p:sldId id="385" r:id="rId15"/>
    <p:sldId id="439" r:id="rId16"/>
    <p:sldId id="440" r:id="rId17"/>
    <p:sldId id="2187" r:id="rId18"/>
    <p:sldId id="2163" r:id="rId19"/>
    <p:sldId id="2153" r:id="rId20"/>
    <p:sldId id="2160" r:id="rId21"/>
    <p:sldId id="2162" r:id="rId22"/>
    <p:sldId id="2188" r:id="rId23"/>
    <p:sldId id="390" r:id="rId24"/>
    <p:sldId id="391" r:id="rId25"/>
    <p:sldId id="383" r:id="rId26"/>
    <p:sldId id="2164" r:id="rId27"/>
    <p:sldId id="2157" r:id="rId28"/>
    <p:sldId id="2156" r:id="rId29"/>
    <p:sldId id="2189" r:id="rId30"/>
    <p:sldId id="2151" r:id="rId31"/>
    <p:sldId id="2152" r:id="rId32"/>
    <p:sldId id="445" r:id="rId33"/>
    <p:sldId id="2171" r:id="rId34"/>
    <p:sldId id="2174" r:id="rId35"/>
    <p:sldId id="2175" r:id="rId36"/>
    <p:sldId id="2170" r:id="rId37"/>
    <p:sldId id="277" r:id="rId38"/>
    <p:sldId id="2183" r:id="rId39"/>
    <p:sldId id="2185" r:id="rId40"/>
    <p:sldId id="2190" r:id="rId41"/>
    <p:sldId id="266" r:id="rId42"/>
    <p:sldId id="446" r:id="rId43"/>
    <p:sldId id="432" r:id="rId44"/>
    <p:sldId id="447" r:id="rId45"/>
    <p:sldId id="415" r:id="rId46"/>
    <p:sldId id="426" r:id="rId47"/>
    <p:sldId id="428" r:id="rId48"/>
    <p:sldId id="427" r:id="rId49"/>
    <p:sldId id="429" r:id="rId50"/>
    <p:sldId id="431" r:id="rId51"/>
    <p:sldId id="449" r:id="rId52"/>
    <p:sldId id="2135" r:id="rId53"/>
    <p:sldId id="2136" r:id="rId54"/>
    <p:sldId id="2191" r:id="rId55"/>
    <p:sldId id="2132" r:id="rId56"/>
    <p:sldId id="2106" r:id="rId57"/>
    <p:sldId id="2110" r:id="rId58"/>
    <p:sldId id="2111" r:id="rId59"/>
    <p:sldId id="2107" r:id="rId60"/>
    <p:sldId id="2184" r:id="rId61"/>
    <p:sldId id="2113" r:id="rId62"/>
    <p:sldId id="2112" r:id="rId63"/>
    <p:sldId id="2192" r:id="rId64"/>
    <p:sldId id="271" r:id="rId65"/>
    <p:sldId id="2084" r:id="rId66"/>
    <p:sldId id="409" r:id="rId67"/>
    <p:sldId id="2142" r:id="rId68"/>
    <p:sldId id="408" r:id="rId69"/>
    <p:sldId id="410" r:id="rId70"/>
    <p:sldId id="412" r:id="rId71"/>
    <p:sldId id="413" r:id="rId72"/>
    <p:sldId id="414" r:id="rId73"/>
    <p:sldId id="265" r:id="rId74"/>
    <p:sldId id="2193" r:id="rId75"/>
    <p:sldId id="2150" r:id="rId76"/>
    <p:sldId id="420" r:id="rId77"/>
    <p:sldId id="430" r:id="rId78"/>
    <p:sldId id="421" r:id="rId79"/>
    <p:sldId id="422" r:id="rId80"/>
    <p:sldId id="441" r:id="rId81"/>
  </p:sldIdLst>
  <p:sldSz cx="12192000" cy="6858000"/>
  <p:notesSz cx="6858000" cy="9144000"/>
  <p:embeddedFontLst>
    <p:embeddedFont>
      <p:font typeface="Consolas" panose="020B0609020204030204" pitchFamily="49" charset="0"/>
      <p:regular r:id="rId83"/>
      <p:bold r:id="rId84"/>
      <p:italic r:id="rId85"/>
      <p:boldItalic r:id="rId86"/>
    </p:embeddedFont>
    <p:embeddedFont>
      <p:font typeface="Tahoma" panose="020B0604030504040204" pitchFamily="34" charset="0"/>
      <p:regular r:id="rId87"/>
      <p:bold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ABC951B3-B4FD-402E-8DB8-FC16D6DF008F}">
          <p14:sldIdLst>
            <p14:sldId id="442"/>
            <p14:sldId id="264"/>
          </p14:sldIdLst>
        </p14:section>
        <p14:section name="Processes" id="{B55B8E8C-5EAB-4A1E-A4E9-AE5E896E46FA}">
          <p14:sldIdLst>
            <p14:sldId id="2186"/>
            <p14:sldId id="389"/>
            <p14:sldId id="396"/>
            <p14:sldId id="393"/>
            <p14:sldId id="395"/>
            <p14:sldId id="392"/>
            <p14:sldId id="444"/>
            <p14:sldId id="261"/>
            <p14:sldId id="404"/>
            <p14:sldId id="2194"/>
            <p14:sldId id="385"/>
            <p14:sldId id="439"/>
            <p14:sldId id="440"/>
          </p14:sldIdLst>
        </p14:section>
        <p14:section name="Running a Process" id="{259ECCFE-A6EB-4284-9F6B-F8E8CD686926}">
          <p14:sldIdLst>
            <p14:sldId id="2187"/>
            <p14:sldId id="2163"/>
            <p14:sldId id="2153"/>
            <p14:sldId id="2160"/>
            <p14:sldId id="2162"/>
          </p14:sldIdLst>
        </p14:section>
        <p14:section name="Exceptions" id="{30984775-610F-44C5-853D-59C456FB6A49}">
          <p14:sldIdLst>
            <p14:sldId id="2188"/>
            <p14:sldId id="390"/>
            <p14:sldId id="391"/>
            <p14:sldId id="383"/>
            <p14:sldId id="2164"/>
            <p14:sldId id="2157"/>
            <p14:sldId id="2156"/>
          </p14:sldIdLst>
        </p14:section>
        <p14:section name="Running the Kernel" id="{A871FFFB-BDAC-4F71-9935-2B0A31BADA3E}">
          <p14:sldIdLst>
            <p14:sldId id="2189"/>
            <p14:sldId id="2151"/>
            <p14:sldId id="2152"/>
            <p14:sldId id="445"/>
            <p14:sldId id="2171"/>
            <p14:sldId id="2174"/>
            <p14:sldId id="2175"/>
            <p14:sldId id="2170"/>
            <p14:sldId id="277"/>
            <p14:sldId id="2183"/>
            <p14:sldId id="2185"/>
          </p14:sldIdLst>
        </p14:section>
        <p14:section name="System Calls" id="{55AD5174-6A1B-41BF-A63D-AB4CA1C599B9}">
          <p14:sldIdLst>
            <p14:sldId id="2190"/>
            <p14:sldId id="266"/>
            <p14:sldId id="446"/>
            <p14:sldId id="432"/>
            <p14:sldId id="447"/>
            <p14:sldId id="415"/>
            <p14:sldId id="426"/>
            <p14:sldId id="428"/>
            <p14:sldId id="427"/>
            <p14:sldId id="429"/>
            <p14:sldId id="431"/>
            <p14:sldId id="449"/>
            <p14:sldId id="2135"/>
            <p14:sldId id="2136"/>
          </p14:sldIdLst>
        </p14:section>
        <p14:section name="Signals" id="{21B845D5-D80D-4910-B40B-C11C2794C163}">
          <p14:sldIdLst>
            <p14:sldId id="2191"/>
            <p14:sldId id="2132"/>
            <p14:sldId id="2106"/>
            <p14:sldId id="2110"/>
            <p14:sldId id="2111"/>
            <p14:sldId id="2107"/>
            <p14:sldId id="2184"/>
            <p14:sldId id="2113"/>
            <p14:sldId id="2112"/>
          </p14:sldIdLst>
        </p14:section>
        <p14:section name="Threads" id="{2966448A-95BD-4E6A-A4B6-208B01A360D2}">
          <p14:sldIdLst>
            <p14:sldId id="2192"/>
            <p14:sldId id="271"/>
            <p14:sldId id="2084"/>
            <p14:sldId id="409"/>
            <p14:sldId id="2142"/>
            <p14:sldId id="408"/>
            <p14:sldId id="410"/>
            <p14:sldId id="412"/>
            <p14:sldId id="413"/>
            <p14:sldId id="414"/>
            <p14:sldId id="265"/>
          </p14:sldIdLst>
        </p14:section>
        <p14:section name="Wrapup" id="{29A7F866-9DA9-446B-8359-CE426CB89C7A}">
          <p14:sldIdLst>
            <p14:sldId id="2193"/>
          </p14:sldIdLst>
        </p14:section>
        <p14:section name="Thread example" id="{534D21AE-0D06-430D-AEAA-922810CDCBA2}">
          <p14:sldIdLst>
            <p14:sldId id="2150"/>
            <p14:sldId id="420"/>
            <p14:sldId id="430"/>
            <p14:sldId id="421"/>
            <p14:sldId id="422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 autoAdjust="0"/>
    <p:restoredTop sz="90546" autoAdjust="0"/>
  </p:normalViewPr>
  <p:slideViewPr>
    <p:cSldViewPr snapToGrid="0">
      <p:cViewPr varScale="1">
        <p:scale>
          <a:sx n="140" d="100"/>
          <a:sy n="140" d="100"/>
        </p:scale>
        <p:origin x="232" y="6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e18c3310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e18c33101_0_7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e18c33101_0_76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B4614ED-0AB9-469F-AD87-12BAA4DC7CA5}" type="datetime1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AEAD-4700-4EDD-AEAF-F3227D8BB680}" type="datetime1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214-2C56-4A09-9B48-33507101894B}" type="datetime1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713-02E7-400F-A1C7-FB0DAA400146}" type="datetime1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7073-46B0-4FE0-994F-03A4774BB598}" type="datetime1">
              <a:rPr lang="en-US" smtClean="0"/>
              <a:t>10/18/24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680BD4-D804-4D94-B6F1-9E57A9FA262B}" type="datetime1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3B7BE-013F-42D2-89BE-21EF73C4960A}" type="datetime1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cko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ock/tock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048f67396faad06954195e025723ff04f8b3c3bc/arch/cortex-v7m/src/lib.rs#L248" TargetMode="External"/><Relationship Id="rId2" Type="http://schemas.openxmlformats.org/officeDocument/2006/relationships/hyperlink" Target="https://github.com/tock/tock/blob/048f67396faad06954195e025723ff04f8b3c3bc/arch/cortex-v7m/src/lib.rs#L2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ock/tock/blob/048f67396faad06954195e025723ff04f8b3c3bc/arch/cortex-v7m/src/lib.rs#L101" TargetMode="External"/><Relationship Id="rId4" Type="http://schemas.openxmlformats.org/officeDocument/2006/relationships/hyperlink" Target="https://github.com/tock/tock/blob/048f67396faad06954195e025723ff04f8b3c3bc/arch/cortex-v7m/src/lib.rs#L9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048f67396faad06954195e025723ff04f8b3c3bc/arch/rv32i/src/syscall.rs#L311" TargetMode="External"/><Relationship Id="rId2" Type="http://schemas.openxmlformats.org/officeDocument/2006/relationships/hyperlink" Target="https://github.com/tock/tock/blob/048f67396faad06954195e025723ff04f8b3c3bc/arch/rv32i/src/syscall.rs#L27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ock/tock/blob/048f67396faad06954195e025723ff04f8b3c3bc/arch/rv32i/src/syscall.rs#L384" TargetMode="External"/><Relationship Id="rId4" Type="http://schemas.openxmlformats.org/officeDocument/2006/relationships/hyperlink" Target="https://github.com/tock/tock/blob/048f67396faad06954195e025723ff04f8b3c3bc/arch/rv32i/src/syscall.rs#L34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048f67396faad06954195e025723ff04f8b3c3bc/arch/cortex-v7m/src/lib.rs#L73" TargetMode="External"/><Relationship Id="rId2" Type="http://schemas.openxmlformats.org/officeDocument/2006/relationships/hyperlink" Target="https://github.com/tock/tock/blob/226f48da7d9299eaab8ea2d9ae81ecbfc6b6653b/chips/nrf52/src/crt1.rs#L3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048f67396faad06954195e025723ff04f8b3c3bc/arch/cortex-v7m/src/lib.rs#L73" TargetMode="External"/><Relationship Id="rId7" Type="http://schemas.openxmlformats.org/officeDocument/2006/relationships/hyperlink" Target="https://github.com/tock/tock/blob/3a3c84b5da9b4f5f7d14f218b83144ebeffb2d5a/arch/cortex-m/src/syscall.rs#L262" TargetMode="External"/><Relationship Id="rId2" Type="http://schemas.openxmlformats.org/officeDocument/2006/relationships/hyperlink" Target="https://github.com/tock/libtock-c/blob/3b19582f09c2f8d085122f6d69cb641765b4354c/libtock/tock.c#L2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ock/tock/blob/048f67396faad06954195e025723ff04f8b3c3bc/arch/cortex-v7m/src/lib.rs#L269" TargetMode="External"/><Relationship Id="rId5" Type="http://schemas.openxmlformats.org/officeDocument/2006/relationships/hyperlink" Target="https://github.com/tock/tock/blob/048f67396faad06954195e025723ff04f8b3c3bc/arch/cortex-v7m/src/lib.rs#L261" TargetMode="External"/><Relationship Id="rId4" Type="http://schemas.openxmlformats.org/officeDocument/2006/relationships/hyperlink" Target="https://github.com/tock/tock/blob/048f67396faad06954195e025723ff04f8b3c3bc/arch/cortex-v7m/src/lib.rs#L13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048f67396faad06954195e025723ff04f8b3c3bc/arch/rv32i/src/syscall.rs#L393" TargetMode="External"/><Relationship Id="rId7" Type="http://schemas.openxmlformats.org/officeDocument/2006/relationships/hyperlink" Target="https://github.com/tock/tock/blob/3a3c84b5da9b4f5f7d14f218b83144ebeffb2d5a/arch/cortex-m/src/syscall.rs#L262" TargetMode="External"/><Relationship Id="rId2" Type="http://schemas.openxmlformats.org/officeDocument/2006/relationships/hyperlink" Target="https://github.com/tock/libtock-c/blob/3b19582f09c2f8d085122f6d69cb641765b4354c/libtock/tock.c#L2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ock/tock/blob/048f67396faad06954195e025723ff04f8b3c3bc/arch/rv32i/src/syscall.rs#L587" TargetMode="External"/><Relationship Id="rId5" Type="http://schemas.openxmlformats.org/officeDocument/2006/relationships/hyperlink" Target="https://github.com/tock/tock/blob/048f67396faad06954195e025723ff04f8b3c3bc/arch/rv32i/src/syscall.rs#L572" TargetMode="External"/><Relationship Id="rId4" Type="http://schemas.openxmlformats.org/officeDocument/2006/relationships/hyperlink" Target="https://github.com/tock/tock/blob/048f67396faad06954195e025723ff04f8b3c3bc/arch/rv32i/src/syscall.rs#L42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man7.org/linux/man-pages/man2/syscalls.2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ei.cmu.edu/confluence/display/c/SIG30-C.+Call+only+asynchronous-safe+functions+within+signal+handlers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02:</a:t>
            </a:r>
            <a:br>
              <a:rPr lang="en-US" dirty="0"/>
            </a:br>
            <a:r>
              <a:rPr lang="en-US" dirty="0"/>
              <a:t>Processes and Threads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borrowed from:</a:t>
            </a:r>
            <a:br>
              <a:rPr lang="en-US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Jaswinder Pal Singh (Princeton), Harsha </a:t>
            </a:r>
            <a:r>
              <a:rPr lang="en-US" sz="1400" dirty="0" err="1"/>
              <a:t>Madhyastha</a:t>
            </a:r>
            <a:r>
              <a:rPr lang="en-US" sz="1400" dirty="0"/>
              <a:t> (Michigan),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D86C-EBCF-491B-B99F-7DC1728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are an abstraction provided by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F09D-D449-46E6-9A62-F268A697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machine itself usually doesn’t support processes</a:t>
            </a:r>
          </a:p>
          <a:p>
            <a:pPr lvl="1"/>
            <a:r>
              <a:rPr lang="en-US" dirty="0"/>
              <a:t>Just has a processor and a set of registers</a:t>
            </a:r>
          </a:p>
          <a:p>
            <a:pPr lvl="1"/>
            <a:r>
              <a:rPr lang="en-US" dirty="0"/>
              <a:t>Memory is just arbitrary memory</a:t>
            </a:r>
          </a:p>
          <a:p>
            <a:pPr lvl="1"/>
            <a:endParaRPr lang="en-US" dirty="0"/>
          </a:p>
          <a:p>
            <a:r>
              <a:rPr lang="en-US" dirty="0"/>
              <a:t>OS provides the abstraction</a:t>
            </a:r>
          </a:p>
          <a:p>
            <a:pPr lvl="1"/>
            <a:r>
              <a:rPr lang="en-US" dirty="0"/>
              <a:t>Multiple processes can run at the “same time”</a:t>
            </a:r>
          </a:p>
          <a:p>
            <a:pPr lvl="1"/>
            <a:r>
              <a:rPr lang="en-US" dirty="0"/>
              <a:t>Each has its own registers</a:t>
            </a:r>
          </a:p>
          <a:p>
            <a:pPr lvl="1"/>
            <a:r>
              <a:rPr lang="en-US" dirty="0"/>
              <a:t>Each has its own isolated memory</a:t>
            </a:r>
          </a:p>
          <a:p>
            <a:pPr lvl="1"/>
            <a:endParaRPr lang="en-US" dirty="0"/>
          </a:p>
          <a:p>
            <a:r>
              <a:rPr lang="en-US" dirty="0"/>
              <a:t>Processes enable</a:t>
            </a:r>
          </a:p>
          <a:p>
            <a:pPr lvl="1"/>
            <a:r>
              <a:rPr lang="en-US" dirty="0"/>
              <a:t>Multiple functionalities on a computer</a:t>
            </a:r>
          </a:p>
          <a:p>
            <a:pPr lvl="1"/>
            <a:r>
              <a:rPr lang="en-US" dirty="0"/>
              <a:t>Multiprogramming of a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0A4B-55AA-46A0-829B-E703A43C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don’t run all the time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216577" y="1143000"/>
            <a:ext cx="636783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OS </a:t>
            </a:r>
            <a:r>
              <a:rPr lang="en-US" b="1" i="1" dirty="0">
                <a:solidFill>
                  <a:schemeClr val="accent1"/>
                </a:solidFill>
              </a:rPr>
              <a:t>schedules</a:t>
            </a:r>
            <a:r>
              <a:rPr lang="en-US" dirty="0"/>
              <a:t> processes</a:t>
            </a:r>
          </a:p>
          <a:p>
            <a:pPr lvl="1"/>
            <a:r>
              <a:rPr lang="en-US" dirty="0"/>
              <a:t>Decides which of many competing processes to run.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b="1" i="1" dirty="0">
                <a:solidFill>
                  <a:schemeClr val="accent1"/>
                </a:solidFill>
              </a:rPr>
              <a:t> blocked </a:t>
            </a:r>
            <a:r>
              <a:rPr lang="en-US" dirty="0"/>
              <a:t>process is not ready to run.</a:t>
            </a:r>
          </a:p>
          <a:p>
            <a:pPr lvl="1"/>
            <a:endParaRPr lang="en-US" dirty="0"/>
          </a:p>
          <a:p>
            <a:r>
              <a:rPr lang="en-US" dirty="0"/>
              <a:t>I/O means input/output – anything other than computing.</a:t>
            </a:r>
          </a:p>
          <a:p>
            <a:pPr lvl="1"/>
            <a:r>
              <a:rPr lang="en-US" dirty="0"/>
              <a:t>For example, reading/writing disk, sending network packet, waiting for keystroke, updating display.</a:t>
            </a:r>
          </a:p>
          <a:p>
            <a:pPr lvl="1"/>
            <a:r>
              <a:rPr lang="en-US" dirty="0"/>
              <a:t>While waiting for results, the process often cannot do anything, so it </a:t>
            </a:r>
            <a:r>
              <a:rPr lang="en-US" b="1" dirty="0"/>
              <a:t>blocks</a:t>
            </a:r>
            <a:r>
              <a:rPr lang="en-US" dirty="0"/>
              <a:t>, and the OS schedules a different process to run.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F32C0-6719-F84D-A0B5-1ABE30A785BB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4A8C-594F-6E25-9AF3-F070C2E7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C036DD-582D-45B5-B827-541E1DFC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A5DC-900B-4CBD-80AA-8909D059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7E19FC-9212-490F-989A-C106843FF3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81472" y="1143000"/>
            <a:ext cx="590293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one process is Blocked, OS can schedule a different process that is Ready</a:t>
            </a:r>
          </a:p>
          <a:p>
            <a:endParaRPr lang="en-US" dirty="0"/>
          </a:p>
          <a:p>
            <a:r>
              <a:rPr lang="en-US" dirty="0"/>
              <a:t>Even with a single processor, the OS can provide the illusion of many processes running simultaneously</a:t>
            </a:r>
          </a:p>
          <a:p>
            <a:endParaRPr lang="en-US" dirty="0"/>
          </a:p>
          <a:p>
            <a:r>
              <a:rPr lang="en-US" dirty="0"/>
              <a:t>OS usually sets a maximum runtime before switching limit for processes (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1795273-CE47-42C4-AC9A-F26D7AE6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D064C-3A3F-48BA-B023-5C23F3FEDA2E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</p:spTree>
    <p:extLst>
      <p:ext uri="{BB962C8B-B14F-4D97-AF65-F5344CB8AC3E}">
        <p14:creationId xmlns:p14="http://schemas.microsoft.com/office/powerpoint/2010/main" val="377199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F43849-B8DE-DA99-9754-51DC3073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kernel itself?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2874CF-9B26-6B02-16B3-0926F5090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kernel is NOT a process</a:t>
            </a:r>
          </a:p>
          <a:p>
            <a:endParaRPr lang="en-US" dirty="0"/>
          </a:p>
          <a:p>
            <a:r>
              <a:rPr lang="en-US" dirty="0"/>
              <a:t>It does have features of a normal C program though</a:t>
            </a:r>
          </a:p>
          <a:p>
            <a:pPr lvl="1"/>
            <a:r>
              <a:rPr lang="en-US" dirty="0"/>
              <a:t>Kernel has its own stack, code, and heap memory regions</a:t>
            </a:r>
          </a:p>
          <a:p>
            <a:endParaRPr lang="en-US" dirty="0"/>
          </a:p>
          <a:p>
            <a:r>
              <a:rPr lang="en-US" dirty="0"/>
              <a:t>It’s instead the default code that the machine runs whenever it needs to handle some special operation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when a process becomes blocked</a:t>
            </a:r>
          </a:p>
          <a:p>
            <a:pPr lvl="2"/>
            <a:r>
              <a:rPr lang="en-US" dirty="0"/>
              <a:t>when a process does something wrong like accessing invalid memory</a:t>
            </a:r>
          </a:p>
          <a:p>
            <a:pPr lvl="2"/>
            <a:r>
              <a:rPr lang="en-US" dirty="0"/>
              <a:t>when a hardware device has data to be read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6EE66-3869-9799-503E-39DD2163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8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difference between kernel and processes: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have limited access to the computer</a:t>
            </a:r>
          </a:p>
          <a:p>
            <a:pPr lvl="1"/>
            <a:r>
              <a:rPr lang="en-US" dirty="0"/>
              <a:t>Hardware supports different “modes” of execution (kernel and user)</a:t>
            </a:r>
          </a:p>
          <a:p>
            <a:pPr lvl="1"/>
            <a:r>
              <a:rPr lang="en-US" dirty="0"/>
              <a:t>Kernel mode has access to physical memory and special instructions</a:t>
            </a:r>
          </a:p>
          <a:p>
            <a:endParaRPr lang="en-US" dirty="0"/>
          </a:p>
          <a:p>
            <a:r>
              <a:rPr lang="en-US" dirty="0"/>
              <a:t>They run when the OS lets them</a:t>
            </a:r>
          </a:p>
          <a:p>
            <a:r>
              <a:rPr lang="en-US" dirty="0"/>
              <a:t>They have access to the memory the OS gives them</a:t>
            </a:r>
          </a:p>
          <a:p>
            <a:endParaRPr lang="en-US" dirty="0"/>
          </a:p>
          <a:p>
            <a:r>
              <a:rPr lang="en-US" dirty="0"/>
              <a:t>They cannot access many things directly</a:t>
            </a:r>
          </a:p>
          <a:p>
            <a:pPr lvl="1"/>
            <a:r>
              <a:rPr lang="en-US" dirty="0"/>
              <a:t>Must ask the OS to do so for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Usually yes!</a:t>
            </a:r>
          </a:p>
          <a:p>
            <a:r>
              <a:rPr lang="en-US" dirty="0"/>
              <a:t>The OS can mark the code section as read-only</a:t>
            </a:r>
          </a:p>
          <a:p>
            <a:endParaRPr lang="en-US" dirty="0"/>
          </a:p>
          <a:p>
            <a:r>
              <a:rPr lang="en-US" dirty="0"/>
              <a:t>Example: multiple instances of a shell share the same code</a:t>
            </a:r>
          </a:p>
          <a:p>
            <a:endParaRPr lang="en-US" dirty="0"/>
          </a:p>
          <a:p>
            <a:r>
              <a:rPr lang="en-US" dirty="0"/>
              <a:t>Self-modifying code would be a problem…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Context Switching</a:t>
            </a:r>
          </a:p>
          <a:p>
            <a:pPr lvl="1"/>
            <a:r>
              <a:rPr lang="en-US" b="1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6717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CE2D-2BFE-FCE3-30C5-7359E1FF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Tock 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1981-84F3-DCC8-6789-15D89797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we’ll use Nautilus as an example (last two labs are in it)</a:t>
            </a:r>
          </a:p>
          <a:p>
            <a:pPr lvl="1"/>
            <a:r>
              <a:rPr lang="en-US" dirty="0"/>
              <a:t>But Nautilus doesn’t have a </a:t>
            </a:r>
            <a:r>
              <a:rPr lang="en-US" dirty="0" err="1"/>
              <a:t>userspace</a:t>
            </a:r>
            <a:r>
              <a:rPr lang="en-US" dirty="0"/>
              <a:t>!! (usually)</a:t>
            </a:r>
          </a:p>
          <a:p>
            <a:pPr lvl="1"/>
            <a:r>
              <a:rPr lang="en-US" dirty="0"/>
              <a:t>(also I honestly understand it less well than Tock)</a:t>
            </a:r>
          </a:p>
          <a:p>
            <a:pPr lvl="1"/>
            <a:endParaRPr lang="en-US" dirty="0"/>
          </a:p>
          <a:p>
            <a:r>
              <a:rPr lang="en-US" dirty="0"/>
              <a:t>Tock OS</a:t>
            </a:r>
          </a:p>
          <a:p>
            <a:pPr lvl="1"/>
            <a:r>
              <a:rPr lang="en-US" dirty="0"/>
              <a:t>Embedded operating system</a:t>
            </a:r>
          </a:p>
          <a:p>
            <a:pPr lvl="2"/>
            <a:r>
              <a:rPr lang="en-US" dirty="0"/>
              <a:t>Targets resource-constrained embedded systems</a:t>
            </a:r>
          </a:p>
          <a:p>
            <a:pPr lvl="1"/>
            <a:r>
              <a:rPr lang="en-US" dirty="0"/>
              <a:t>Written in Rust</a:t>
            </a:r>
          </a:p>
          <a:p>
            <a:pPr lvl="2"/>
            <a:r>
              <a:rPr lang="en-US" dirty="0"/>
              <a:t>Reliability and Security are key goals</a:t>
            </a:r>
          </a:p>
          <a:p>
            <a:pPr lvl="1"/>
            <a:r>
              <a:rPr lang="en-US" dirty="0"/>
              <a:t>Multi-programming traditional OS environment</a:t>
            </a:r>
          </a:p>
          <a:p>
            <a:pPr lvl="2"/>
            <a:r>
              <a:rPr lang="en-US" dirty="0"/>
              <a:t>One core, with as many processes as you want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801F6-BFD7-50EF-1424-83B7EE1A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56E55-A91A-34C0-372C-BF704428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206" y="2697384"/>
            <a:ext cx="2642469" cy="944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927CF0-C621-9583-5CCF-96BDBAEAE499}"/>
              </a:ext>
            </a:extLst>
          </p:cNvPr>
          <p:cNvSpPr txBox="1"/>
          <p:nvPr/>
        </p:nvSpPr>
        <p:spPr>
          <a:xfrm>
            <a:off x="607595" y="61722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https://tockos.org/</a:t>
            </a:r>
            <a:r>
              <a:rPr lang="en-US" dirty="0"/>
              <a:t>   -   </a:t>
            </a:r>
            <a:r>
              <a:rPr lang="en-US" dirty="0">
                <a:hlinkClick r:id="rId4"/>
              </a:rPr>
              <a:t>https://github.com/tock/tock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1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kernel decides to start running a process it does a context switch into the process</a:t>
            </a:r>
          </a:p>
          <a:p>
            <a:pPr lvl="1"/>
            <a:r>
              <a:rPr lang="en-US" dirty="0"/>
              <a:t>This includes starting a process for the first time</a:t>
            </a:r>
          </a:p>
          <a:p>
            <a:pPr lvl="1"/>
            <a:r>
              <a:rPr lang="en-US" dirty="0"/>
              <a:t>Or continuing running a process after it was stopped</a:t>
            </a:r>
          </a:p>
          <a:p>
            <a:pPr lvl="2"/>
            <a:r>
              <a:rPr lang="en-US" dirty="0"/>
              <a:t>Blocked for I/O or just </a:t>
            </a:r>
            <a:r>
              <a:rPr lang="en-US" dirty="0" err="1"/>
              <a:t>timesliced</a:t>
            </a:r>
            <a:r>
              <a:rPr lang="en-US" dirty="0"/>
              <a:t> off the processor</a:t>
            </a:r>
          </a:p>
          <a:p>
            <a:pPr lvl="2"/>
            <a:endParaRPr lang="en-US" dirty="0"/>
          </a:p>
          <a:p>
            <a:r>
              <a:rPr lang="en-US" dirty="0"/>
              <a:t>High-level steps for switching into a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Scheduler decides which process should be running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kernel register values to kernel stack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process register values (usually from a data structure)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Switch to process mode instead of kernel mode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Jump to next instruction in process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5AC2-E339-476E-952F-85E1F76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D69-2A42-43C7-AF40-E2B0B880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Will be released today. Sometime this evening likely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Purpose is to make sure that you’ve got everything set up right</a:t>
            </a:r>
          </a:p>
          <a:p>
            <a:pPr lvl="2"/>
            <a:r>
              <a:rPr lang="en-US" dirty="0"/>
              <a:t>SSH login for EECS servers (if this fails, IT turnaround is ~24 hours)</a:t>
            </a:r>
          </a:p>
          <a:p>
            <a:pPr lvl="2"/>
            <a:r>
              <a:rPr lang="en-US" dirty="0" err="1"/>
              <a:t>Github</a:t>
            </a:r>
            <a:r>
              <a:rPr lang="en-US" dirty="0"/>
              <a:t> account and Git SSH access</a:t>
            </a:r>
          </a:p>
          <a:p>
            <a:pPr lvl="2"/>
            <a:r>
              <a:rPr lang="en-US" dirty="0"/>
              <a:t>Ability to build the Nautilus Kernel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Individual assignment</a:t>
            </a:r>
          </a:p>
          <a:p>
            <a:pPr lvl="2"/>
            <a:r>
              <a:rPr lang="en-US" dirty="0"/>
              <a:t>Everyone needs their own setup working to collaborate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Let us know if you’re having problems with this!</a:t>
            </a:r>
          </a:p>
          <a:p>
            <a:pPr lvl="2"/>
            <a:r>
              <a:rPr lang="en-US" dirty="0"/>
              <a:t>Should not take long to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BDBE-BCD9-4F92-8C5C-8CBD59D6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D9BF-FE51-A3EE-CC33-CBEC7607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ARM implementation: Switch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0AB5-DE57-1C6D-D8D4-34BC74D4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Tock ARM-v7m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Save kernel register values to kernel stack</a:t>
            </a:r>
          </a:p>
          <a:p>
            <a:pPr lvl="2"/>
            <a:r>
              <a:rPr lang="en-US" sz="2200" dirty="0">
                <a:hlinkClick r:id="rId2"/>
              </a:rPr>
              <a:t>https://github.com/tock/tock/blob/048f67396faad06954195e025723ff04f8b3c3bc/arch/cortex-v7m/src/lib.rs#L234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Restore process register values (usually from a data structure)</a:t>
            </a:r>
          </a:p>
          <a:p>
            <a:pPr lvl="2"/>
            <a:r>
              <a:rPr lang="en-US" sz="2200" dirty="0">
                <a:hlinkClick r:id="rId3"/>
              </a:rPr>
              <a:t>https://github.com/tock/tock/blob/048f67396faad06954195e025723ff04f8b3c3bc/arch/cortex-v7m/src/lib.rs#L248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Bonus: enter exception handler</a:t>
            </a:r>
          </a:p>
          <a:p>
            <a:pPr lvl="2"/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Switch to process mode instead of kernel mode</a:t>
            </a:r>
          </a:p>
          <a:p>
            <a:pPr lvl="2"/>
            <a:r>
              <a:rPr lang="en-US" sz="2200" dirty="0">
                <a:hlinkClick r:id="rId4"/>
              </a:rPr>
              <a:t>https://github.com/tock/tock/blob/048f67396faad06954195e025723ff04f8b3c3bc/arch/cortex-v7m/src/lib.rs#L91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Jump to next instruction in process</a:t>
            </a:r>
          </a:p>
          <a:p>
            <a:pPr lvl="2"/>
            <a:r>
              <a:rPr lang="en-US" sz="2200" dirty="0">
                <a:hlinkClick r:id="rId5"/>
              </a:rPr>
              <a:t>https://github.com/tock/tock/blob/048f67396faad06954195e025723ff04f8b3c3bc/arch/cortex-v7m/src/lib.rs#L101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79C49-FAC4-F96E-32F3-13A4FBE6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0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D9BF-FE51-A3EE-CC33-CBEC7607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RISC-V implementation: Switch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0AB5-DE57-1C6D-D8D4-34BC74D4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Tock rv32i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kernel register values to kernel stack</a:t>
            </a:r>
          </a:p>
          <a:p>
            <a:pPr lvl="2"/>
            <a:r>
              <a:rPr lang="en-US" dirty="0">
                <a:hlinkClick r:id="rId2"/>
              </a:rPr>
              <a:t>https://github.com/tock/tock/blob/048f67396faad06954195e025723ff04f8b3c3bc/arch/rv32i/src/syscall.rs#L276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Bonus: pause exceptions</a:t>
            </a:r>
          </a:p>
          <a:p>
            <a:pPr lvl="2"/>
            <a:r>
              <a:rPr lang="en-US" dirty="0">
                <a:hlinkClick r:id="rId3"/>
              </a:rPr>
              <a:t>https://github.com/tock/tock/blob/048f67396faad06954195e025723ff04f8b3c3bc/arch/rv32i/src/syscall.rs#L311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process register values (usually from a data structure)</a:t>
            </a:r>
          </a:p>
          <a:p>
            <a:pPr lvl="2"/>
            <a:r>
              <a:rPr lang="en-US" dirty="0">
                <a:hlinkClick r:id="rId4"/>
              </a:rPr>
              <a:t>https://github.com/tock/tock/blob/048f67396faad06954195e025723ff04f8b3c3bc/arch/rv32i/src/syscall.rs#L349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Switch to process mode instead of kernel mode</a:t>
            </a:r>
            <a:br>
              <a:rPr lang="en-US" dirty="0"/>
            </a:br>
            <a:r>
              <a:rPr lang="en-US" dirty="0"/>
              <a:t>AND jump to next instruction in process</a:t>
            </a:r>
            <a:br>
              <a:rPr lang="en-US" dirty="0"/>
            </a:br>
            <a:r>
              <a:rPr lang="en-US" dirty="0"/>
              <a:t>AND enable exceptions again</a:t>
            </a:r>
          </a:p>
          <a:p>
            <a:pPr lvl="2"/>
            <a:r>
              <a:rPr lang="en-US" dirty="0">
                <a:hlinkClick r:id="rId5"/>
              </a:rPr>
              <a:t>https://github.com/tock/tock/blob/048f67396faad06954195e025723ff04f8b3c3bc/arch/rv32i/src/syscall.rs#L384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79C49-FAC4-F96E-32F3-13A4FBE6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28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b="1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0292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5CEE06C-D3EA-4C40-A9F1-105ACBB8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B16A-F1DB-4280-9876-4303096B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Text Box 1027">
            <a:extLst>
              <a:ext uri="{FF2B5EF4-FFF2-40B4-BE49-F238E27FC236}">
                <a16:creationId xmlns:a16="http://schemas.microsoft.com/office/drawing/2014/main" id="{BA3B65C5-10C4-4299-B0E0-CF1326D9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23" y="3417322"/>
            <a:ext cx="2001830" cy="3108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1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2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3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2800" dirty="0" err="1">
                <a:latin typeface="Calibri" pitchFamily="34" charset="0"/>
              </a:rPr>
              <a:t>inst</a:t>
            </a:r>
            <a:r>
              <a:rPr lang="en-US" sz="2800" baseline="-25000" dirty="0" err="1">
                <a:latin typeface="Calibri" pitchFamily="34" charset="0"/>
              </a:rPr>
              <a:t>n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CB48A8D8-954D-47A4-9BA6-BA2028E68795}"/>
              </a:ext>
            </a:extLst>
          </p:cNvPr>
          <p:cNvSpPr txBox="1">
            <a:spLocks noChangeArrowheads="1"/>
          </p:cNvSpPr>
          <p:nvPr/>
        </p:nvSpPr>
        <p:spPr>
          <a:xfrm>
            <a:off x="607595" y="1175772"/>
            <a:ext cx="10972799" cy="1741487"/>
          </a:xfrm>
          <a:prstGeom prst="rect">
            <a:avLst/>
          </a:prstGeom>
          <a:noFill/>
          <a:ln/>
        </p:spPr>
        <p:txBody>
          <a:bodyPr vert="horz" lIns="90487" tIns="44450" rIns="90487" bIns="4445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Text Box 1029">
            <a:extLst>
              <a:ext uri="{FF2B5EF4-FFF2-40B4-BE49-F238E27FC236}">
                <a16:creationId xmlns:a16="http://schemas.microsoft.com/office/drawing/2014/main" id="{2F92F939-4A01-422F-AC4C-9DE5FA66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23" y="2980962"/>
            <a:ext cx="315727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8" name="Text Box 1031">
            <a:extLst>
              <a:ext uri="{FF2B5EF4-FFF2-40B4-BE49-F238E27FC236}">
                <a16:creationId xmlns:a16="http://schemas.microsoft.com/office/drawing/2014/main" id="{742DA8DD-899B-4DF7-A6E6-F30933F1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395" y="4327257"/>
            <a:ext cx="906017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Time</a:t>
            </a:r>
          </a:p>
        </p:txBody>
      </p:sp>
      <p:sp>
        <p:nvSpPr>
          <p:cNvPr id="9" name="Down Arrow 7">
            <a:extLst>
              <a:ext uri="{FF2B5EF4-FFF2-40B4-BE49-F238E27FC236}">
                <a16:creationId xmlns:a16="http://schemas.microsoft.com/office/drawing/2014/main" id="{43CBE535-5DAC-445C-9167-74F83E569ACF}"/>
              </a:ext>
            </a:extLst>
          </p:cNvPr>
          <p:cNvSpPr/>
          <p:nvPr/>
        </p:nvSpPr>
        <p:spPr bwMode="auto">
          <a:xfrm>
            <a:off x="2605412" y="3669376"/>
            <a:ext cx="457200" cy="268697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2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581C-9F6C-47C8-A176-C0F0B6D1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Altering 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DBBF-B1F5-498D-ABE1-ED1031471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Instructions that change control flow allow software to react changes in program state</a:t>
            </a:r>
          </a:p>
          <a:p>
            <a:pPr lvl="1"/>
            <a:r>
              <a:rPr lang="en-US" dirty="0"/>
              <a:t>Jumps/branches</a:t>
            </a:r>
          </a:p>
          <a:p>
            <a:pPr lvl="1"/>
            <a:r>
              <a:rPr lang="en-US" dirty="0"/>
              <a:t>Call/return</a:t>
            </a:r>
          </a:p>
          <a:p>
            <a:pPr lvl="1"/>
            <a:endParaRPr lang="en-US" dirty="0"/>
          </a:p>
          <a:p>
            <a:r>
              <a:rPr lang="en-US" dirty="0"/>
              <a:t>Also need to react to changes in system state</a:t>
            </a:r>
          </a:p>
          <a:p>
            <a:pPr lvl="1"/>
            <a:r>
              <a:rPr lang="en-US" dirty="0"/>
              <a:t>Data arrives at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on the keyboard</a:t>
            </a:r>
          </a:p>
          <a:p>
            <a:pPr lvl="1"/>
            <a:r>
              <a:rPr lang="en-US" dirty="0"/>
              <a:t>System timer expires</a:t>
            </a:r>
          </a:p>
          <a:p>
            <a:pPr lvl="1"/>
            <a:endParaRPr lang="en-US" dirty="0"/>
          </a:p>
          <a:p>
            <a:r>
              <a:rPr lang="en-US" dirty="0"/>
              <a:t>These mechanisms are known as “exceptional control flow”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0564A-647B-4947-8716-521B1B60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Mechanisms that could cause exceptional control flow</a:t>
            </a:r>
          </a:p>
          <a:p>
            <a:pPr lvl="1"/>
            <a:r>
              <a:rPr lang="en-US" dirty="0"/>
              <a:t>Exceptions: events cause execution to jump to OS handler</a:t>
            </a:r>
          </a:p>
          <a:p>
            <a:pPr lvl="1"/>
            <a:r>
              <a:rPr lang="en-US" dirty="0"/>
              <a:t>System calls: request from process causes execution to jump to OS</a:t>
            </a:r>
          </a:p>
          <a:p>
            <a:pPr lvl="1"/>
            <a:r>
              <a:rPr lang="en-US" dirty="0"/>
              <a:t>Signals: OS causes process to jump to process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62B542-F41D-4778-8C82-F1292181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038" y="3311526"/>
            <a:ext cx="170731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Running process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7F6F48-0161-4490-8CF5-DF0D847C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439" y="3271838"/>
            <a:ext cx="2351268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Other code (usually OS)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A96E5BB4-7C62-4FFD-823A-5F16085CF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777" y="37941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05C5EAF1-EB37-4AF5-9DF0-0E4F5780B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127" y="43989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6BC165D-E7C9-45E1-849D-07757BFEC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1177" y="44053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11273E75-DF9D-48BD-8A48-334D48CA60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5427" y="44688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A970A497-70EA-4382-BFE1-37F98E797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777" y="44958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35FD2CD-C083-4B97-8253-51A1949E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139" y="40719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2F19D18-B582-4E80-92D3-24B2FC345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39" y="43449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F2047CE-FB91-44DE-A06F-74AB6628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839" y="4912194"/>
            <a:ext cx="179316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4324077-A419-4639-9934-5ADF10D8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40" y="4130566"/>
            <a:ext cx="1143902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089F2353-7880-4B7E-8842-746E6CFA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548" y="4079487"/>
            <a:ext cx="11439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</a:rPr>
              <a:t>I_current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EA44C112-A662-4FB8-8904-FFA9C252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808" y="4340120"/>
            <a:ext cx="83394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</a:rPr>
              <a:t>I_next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A4C60D6E-9855-43C9-9256-45887682B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679" y="4393296"/>
            <a:ext cx="621869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9B0C-390F-4A6E-B7A2-1AFAED27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418A-C62D-42B2-BBCC-810E9399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4399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Hardware detects an event that OS software needs to resolve immediately</a:t>
            </a:r>
          </a:p>
          <a:p>
            <a:pPr lvl="1"/>
            <a:endParaRPr lang="en-US" dirty="0"/>
          </a:p>
          <a:p>
            <a:r>
              <a:rPr lang="en-US" dirty="0"/>
              <a:t>Could be an error</a:t>
            </a:r>
          </a:p>
          <a:p>
            <a:pPr lvl="1"/>
            <a:r>
              <a:rPr lang="en-US" dirty="0"/>
              <a:t>Invalid memory access</a:t>
            </a:r>
          </a:p>
          <a:p>
            <a:pPr lvl="1"/>
            <a:r>
              <a:rPr lang="en-US" dirty="0"/>
              <a:t>Invalid instruction</a:t>
            </a:r>
          </a:p>
          <a:p>
            <a:pPr lvl="2"/>
            <a:endParaRPr lang="en-US" dirty="0"/>
          </a:p>
          <a:p>
            <a:r>
              <a:rPr lang="en-US" dirty="0"/>
              <a:t>Could just be something the OS should handle (known as interrupts)</a:t>
            </a:r>
          </a:p>
          <a:p>
            <a:pPr lvl="1"/>
            <a:r>
              <a:rPr lang="en-US" dirty="0"/>
              <a:t>Page fault</a:t>
            </a:r>
          </a:p>
          <a:p>
            <a:pPr lvl="1"/>
            <a:r>
              <a:rPr lang="en-US" dirty="0"/>
              <a:t>USB device detected</a:t>
            </a:r>
          </a:p>
          <a:p>
            <a:pPr lvl="1"/>
            <a:endParaRPr lang="en-US" dirty="0"/>
          </a:p>
          <a:p>
            <a:r>
              <a:rPr lang="en-US" dirty="0"/>
              <a:t>OS has a table of “exception handlers”, which are functions that handle each exception class (also known as interrupt handlers)</a:t>
            </a:r>
          </a:p>
          <a:p>
            <a:pPr lvl="1"/>
            <a:r>
              <a:rPr lang="en-US" dirty="0"/>
              <a:t>Hardware jumps execution to the proper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82C29-B191-4C35-A63C-FCA0FD2D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2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A3FD-0CF0-0379-2A9F-FCA6E251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exception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3A13-6270-8BA6-A8B8-08B066F2D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Array of functions for each exception type</a:t>
            </a:r>
          </a:p>
          <a:p>
            <a:pPr lvl="1"/>
            <a:r>
              <a:rPr lang="en-US" dirty="0"/>
              <a:t>In Tock, most are “unhandled” which just crashes the system</a:t>
            </a:r>
          </a:p>
          <a:p>
            <a:pPr lvl="1"/>
            <a:r>
              <a:rPr lang="en-US" dirty="0"/>
              <a:t>Some are device interrupts (which don’t matter for today’s lecture</a:t>
            </a:r>
          </a:p>
          <a:p>
            <a:pPr lvl="1"/>
            <a:endParaRPr lang="en-US" dirty="0"/>
          </a:p>
          <a:p>
            <a:r>
              <a:rPr lang="en-US" dirty="0"/>
              <a:t>Interrupt “vector”</a:t>
            </a:r>
          </a:p>
          <a:p>
            <a:pPr lvl="1"/>
            <a:r>
              <a:rPr lang="en-US" dirty="0">
                <a:hlinkClick r:id="rId2"/>
              </a:rPr>
              <a:t>https://github.com/tock/tock/blob/226f48da7d9299eaab8ea2d9ae81ecbfc6b6653b/chips/nrf52/src/crt1.rs#L31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SVC is a “service call” instruction</a:t>
            </a:r>
          </a:p>
          <a:p>
            <a:pPr lvl="1"/>
            <a:r>
              <a:rPr lang="en-US" dirty="0"/>
              <a:t>It’s used by processes to request an action from the OS</a:t>
            </a:r>
          </a:p>
          <a:p>
            <a:pPr lvl="1"/>
            <a:r>
              <a:rPr lang="en-US" dirty="0" err="1"/>
              <a:t>SVC_Handler</a:t>
            </a:r>
            <a:r>
              <a:rPr lang="en-US" dirty="0"/>
              <a:t> is a function to handle those requests</a:t>
            </a:r>
          </a:p>
          <a:p>
            <a:pPr lvl="2"/>
            <a:r>
              <a:rPr lang="en-US" dirty="0">
                <a:hlinkClick r:id="rId3"/>
              </a:rPr>
              <a:t>https://github.com/tock/tock/blob/048f67396faad06954195e025723ff04f8b3c3bc/arch/cortex-v7m/src/lib.rs#L73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C9149-A52C-34CB-9C2D-D6F3E29C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1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DCD1-7C9B-84DF-6B1D-E3ABF817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run until an exception occurs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208E-6737-7416-511E-A8FFFC2B1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the process is running, the OS is NOT running</a:t>
            </a:r>
          </a:p>
          <a:p>
            <a:pPr lvl="1"/>
            <a:r>
              <a:rPr lang="en-US" dirty="0"/>
              <a:t>In a single-core environment at least</a:t>
            </a:r>
          </a:p>
          <a:p>
            <a:pPr lvl="1"/>
            <a:endParaRPr lang="en-US" dirty="0"/>
          </a:p>
          <a:p>
            <a:r>
              <a:rPr lang="en-US" dirty="0"/>
              <a:t>So, when does the OS kernel get to run again?</a:t>
            </a:r>
          </a:p>
          <a:p>
            <a:pPr lvl="1"/>
            <a:r>
              <a:rPr lang="en-US" dirty="0"/>
              <a:t>Whenever an exception occurs</a:t>
            </a:r>
          </a:p>
          <a:p>
            <a:pPr lvl="1"/>
            <a:endParaRPr lang="en-US" dirty="0"/>
          </a:p>
          <a:p>
            <a:r>
              <a:rPr lang="en-US" dirty="0"/>
              <a:t>Hardware can be a source of this</a:t>
            </a:r>
          </a:p>
          <a:p>
            <a:pPr lvl="1"/>
            <a:r>
              <a:rPr lang="en-US" dirty="0"/>
              <a:t>Random device event occurring</a:t>
            </a:r>
          </a:p>
          <a:p>
            <a:pPr lvl="1"/>
            <a:r>
              <a:rPr lang="en-US" dirty="0"/>
              <a:t>Timer expiring (source of the process 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Software can also cause this</a:t>
            </a:r>
          </a:p>
          <a:p>
            <a:pPr lvl="1"/>
            <a:r>
              <a:rPr lang="en-US" dirty="0"/>
              <a:t>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849ED-4266-56FF-6A36-FF90DA35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b="1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6573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operating system’s view of a process.</a:t>
            </a:r>
          </a:p>
          <a:p>
            <a:endParaRPr lang="en-US" dirty="0"/>
          </a:p>
          <a:p>
            <a:r>
              <a:rPr lang="en-US" dirty="0"/>
              <a:t>Explore the context switches and exceptional control flow.</a:t>
            </a:r>
          </a:p>
          <a:p>
            <a:endParaRPr lang="en-US" dirty="0"/>
          </a:p>
          <a:p>
            <a:r>
              <a:rPr lang="en-US" dirty="0"/>
              <a:t>Understand the basics of system calls and signals.</a:t>
            </a:r>
          </a:p>
          <a:p>
            <a:endParaRPr lang="en-US" dirty="0"/>
          </a:p>
          <a:p>
            <a:r>
              <a:rPr lang="en-US" dirty="0"/>
              <a:t>What are threads and why are they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22CA-F71F-4F72-A919-E5EE965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process ask the OS to do something?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7B4D-6929-4902-9D6F-43E8A16C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Certain things can only be accessed from kernel mode</a:t>
            </a:r>
          </a:p>
          <a:p>
            <a:pPr lvl="1"/>
            <a:r>
              <a:rPr lang="en-US" dirty="0"/>
              <a:t>All of memory, I/O devices, etc.</a:t>
            </a:r>
          </a:p>
          <a:p>
            <a:pPr lvl="1"/>
            <a:r>
              <a:rPr lang="en-US" dirty="0"/>
              <a:t>Kernel: the portion of the OS that is running and in memory</a:t>
            </a:r>
          </a:p>
          <a:p>
            <a:pPr lvl="1"/>
            <a:endParaRPr lang="en-US" dirty="0"/>
          </a:p>
          <a:p>
            <a:r>
              <a:rPr lang="en-US" b="1" dirty="0"/>
              <a:t>Bad Idea</a:t>
            </a:r>
            <a:r>
              <a:rPr lang="en-US" dirty="0"/>
              <a:t> to allow processes to just enter kernel mode</a:t>
            </a:r>
          </a:p>
          <a:p>
            <a:pPr lvl="1"/>
            <a:r>
              <a:rPr lang="en-US" dirty="0"/>
              <a:t>We do NOT trust processes</a:t>
            </a:r>
          </a:p>
          <a:p>
            <a:pPr lvl="1"/>
            <a:r>
              <a:rPr lang="en-US" dirty="0"/>
              <a:t>So there shouldn’t be any instruction that switches to kernel </a:t>
            </a:r>
            <a:r>
              <a:rPr lang="en-US" i="1" dirty="0"/>
              <a:t>mode</a:t>
            </a:r>
            <a:r>
              <a:rPr lang="en-US" dirty="0"/>
              <a:t> unless that instruction also switches to kernel </a:t>
            </a:r>
            <a:r>
              <a:rPr lang="en-US" i="1" dirty="0"/>
              <a:t>code</a:t>
            </a:r>
          </a:p>
          <a:p>
            <a:pPr lvl="1"/>
            <a:endParaRPr lang="en-US" dirty="0"/>
          </a:p>
          <a:p>
            <a:r>
              <a:rPr lang="en-US" dirty="0"/>
              <a:t>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Switch execution to the kernel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Change into kernel mode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Inform the kernel what you want it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65A12-A4BE-4FA9-A27F-125C2A3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B65-546C-45CA-8FC4-64571A8E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can save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E266-187B-4007-A3AA-0DF05A41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trigger an exception to run an OS handler</a:t>
            </a:r>
          </a:p>
          <a:p>
            <a:pPr lvl="1"/>
            <a:r>
              <a:rPr lang="en-US" dirty="0"/>
              <a:t>Hardware instruction: trap</a:t>
            </a:r>
          </a:p>
          <a:p>
            <a:pPr lvl="1"/>
            <a:endParaRPr lang="en-US" dirty="0"/>
          </a:p>
          <a:p>
            <a:r>
              <a:rPr lang="en-US" dirty="0"/>
              <a:t>When instruction runs: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 is changed to kernel mode</a:t>
            </a:r>
            <a:br>
              <a:rPr lang="en-US" dirty="0"/>
            </a:br>
            <a:r>
              <a:rPr lang="en-US" dirty="0"/>
              <a:t>AND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Instruction Pointer is moved to a known location in the kernel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Same mechanism is used for other exceptions</a:t>
            </a:r>
          </a:p>
          <a:p>
            <a:pPr lvl="1"/>
            <a:r>
              <a:rPr lang="en-US" dirty="0"/>
              <a:t>Division by zero, invalid memory access</a:t>
            </a:r>
          </a:p>
          <a:p>
            <a:pPr lvl="1"/>
            <a:r>
              <a:rPr lang="en-US" dirty="0"/>
              <a:t>Also very similar to hardware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217EB-C4D2-432F-BD03-226E2D5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2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6877-5391-436E-B5EC-31563BB0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2FC0-FC41-4C5E-A617-CAA98C28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call: making a request of the OS from a process</a:t>
            </a:r>
          </a:p>
          <a:p>
            <a:pPr lvl="1"/>
            <a:r>
              <a:rPr lang="en-US" dirty="0"/>
              <a:t>Uses exceptional control flow to enter OS kernel</a:t>
            </a:r>
          </a:p>
          <a:p>
            <a:pPr lvl="1"/>
            <a:r>
              <a:rPr lang="en-US" dirty="0"/>
              <a:t>Returns back to process when complete</a:t>
            </a:r>
          </a:p>
          <a:p>
            <a:pPr lvl="2"/>
            <a:r>
              <a:rPr lang="en-US" dirty="0"/>
              <a:t>Instruction </a:t>
            </a:r>
            <a:r>
              <a:rPr lang="en-US" i="1" dirty="0"/>
              <a:t>after</a:t>
            </a:r>
            <a:r>
              <a:rPr lang="en-US" dirty="0"/>
              <a:t> the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6581-7FD4-4EE3-A9D4-30DDF601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95DFF-729D-4C43-A654-FE68DC7A0747}"/>
              </a:ext>
            </a:extLst>
          </p:cNvPr>
          <p:cNvGrpSpPr/>
          <p:nvPr/>
        </p:nvGrpSpPr>
        <p:grpSpPr>
          <a:xfrm>
            <a:off x="607594" y="2908354"/>
            <a:ext cx="9605351" cy="3263847"/>
            <a:chOff x="-560746" y="4310883"/>
            <a:chExt cx="5926278" cy="201371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5FA94EF-258B-4744-AF93-6CEA96D9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26" y="4398410"/>
              <a:ext cx="997075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1148B4A-C3E5-4F93-A93C-F6CAC416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423" y="4310883"/>
              <a:ext cx="1148672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D87E03E-1637-4B6C-BBD3-09B550A7A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770" y="4713287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7144B07-8C11-47F2-960C-CC19273D0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20" y="5318125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D3A9535-A52D-4C04-B4F2-F437F6C98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170" y="5324475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B77193F9-7DC5-4EB5-9914-B670928C3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0420" y="5387975"/>
              <a:ext cx="283210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DDD8DB61-D5FF-4E55-B8B0-81ABB73D2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420" y="5414962"/>
              <a:ext cx="6350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4CA9674-ABC2-4496-800E-C48EADEDC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4953000"/>
              <a:ext cx="972587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Exception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57E2F19-9612-479B-B2CE-65668A92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332" y="5410200"/>
              <a:ext cx="1219200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Do the thing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5707DC-02D6-4419-AF85-9155A847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5719762"/>
              <a:ext cx="798006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Returns</a:t>
              </a:r>
              <a:endParaRPr lang="en-US" sz="2800" b="0" dirty="0">
                <a:latin typeface="Calibri" pitchFamily="34" charset="0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1351D04A-9B74-4086-B878-14FDA41C9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5086513"/>
              <a:ext cx="520737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 err="1">
                  <a:latin typeface="Calibri" pitchFamily="34" charset="0"/>
                </a:rPr>
                <a:t>syscall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F7380F95-6112-4A6D-902E-7B84FB200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0746" y="5291872"/>
              <a:ext cx="1767282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next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868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the process </a:t>
            </a:r>
            <a:r>
              <a:rPr lang="en-US" i="1" dirty="0"/>
              <a:t>wants</a:t>
            </a:r>
            <a:r>
              <a:rPr lang="en-US" dirty="0"/>
              <a:t> to switch to the kernel, what occurs?</a:t>
            </a:r>
          </a:p>
          <a:p>
            <a:pPr lvl="2"/>
            <a:endParaRPr lang="en-US" dirty="0"/>
          </a:p>
          <a:p>
            <a:r>
              <a:rPr lang="en-US" dirty="0"/>
              <a:t>High-level steps for switching to the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 executes a system call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Processor enters kernel mode and runs an exception handler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process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kernel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why a context switch occurred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1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ARM Implementation: Switch to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Tock ARM-v7m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 executes a system call</a:t>
            </a:r>
          </a:p>
          <a:p>
            <a:pPr lvl="2"/>
            <a:r>
              <a:rPr lang="en-US" dirty="0">
                <a:hlinkClick r:id="rId2"/>
              </a:rPr>
              <a:t>https://github.com/tock/libtock-c/blob/3b19582f09c2f8d085122f6d69cb641765b4354c/libtock/tock.c#L298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Processor enters kernel mode and runs an exception handler</a:t>
            </a:r>
          </a:p>
          <a:p>
            <a:pPr lvl="2"/>
            <a:r>
              <a:rPr lang="en-US" dirty="0">
                <a:hlinkClick r:id="rId3"/>
              </a:rPr>
              <a:t>https://github.com/tock/tock/blob/048f67396faad06954195e025723ff04f8b3c3bc/arch/cortex-v7m/src/lib.rs#L73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Bonus: return to </a:t>
            </a:r>
            <a:r>
              <a:rPr lang="en-US" dirty="0" err="1"/>
              <a:t>switch_to_user</a:t>
            </a:r>
            <a:r>
              <a:rPr lang="en-US" dirty="0"/>
              <a:t> implementation</a:t>
            </a:r>
          </a:p>
          <a:p>
            <a:pPr lvl="2"/>
            <a:r>
              <a:rPr lang="en-US" dirty="0">
                <a:hlinkClick r:id="rId4"/>
              </a:rPr>
              <a:t>https://github.com/tock/tock/blob/048f67396faad06954195e025723ff04f8b3c3bc/arch/cortex-v7m/src/lib.rs#L132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process registers</a:t>
            </a:r>
          </a:p>
          <a:p>
            <a:pPr lvl="2"/>
            <a:r>
              <a:rPr lang="en-US" dirty="0">
                <a:hlinkClick r:id="rId5"/>
              </a:rPr>
              <a:t>https://github.com/tock/tock/blob/048f67396faad06954195e025723ff04f8b3c3bc/arch/cortex-v7m/src/lib.rs#L261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kernel registers</a:t>
            </a:r>
          </a:p>
          <a:p>
            <a:pPr lvl="2"/>
            <a:r>
              <a:rPr lang="en-US" dirty="0">
                <a:hlinkClick r:id="rId6"/>
              </a:rPr>
              <a:t>https://github.com/tock/tock/blob/048f67396faad06954195e025723ff04f8b3c3bc/arch/cortex-v7m/src/lib.rs#L269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why a context switch occurred</a:t>
            </a:r>
          </a:p>
          <a:p>
            <a:pPr lvl="2"/>
            <a:r>
              <a:rPr lang="en-US" dirty="0">
                <a:hlinkClick r:id="rId7"/>
              </a:rPr>
              <a:t>https://github.com/tock/tock/blob/3a3c84b5da9b4f5f7d14f218b83144ebeffb2d5a/arch/cortex-m/src/syscall.rs#L262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6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RISC-V Implementation: Switch to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Tock rv32i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 executes a system call</a:t>
            </a:r>
          </a:p>
          <a:p>
            <a:pPr lvl="2"/>
            <a:r>
              <a:rPr lang="en-US" dirty="0">
                <a:hlinkClick r:id="rId2"/>
              </a:rPr>
              <a:t>https://github.com/tock/libtock-c/blob/3b19582f09c2f8d085122f6d69cb641765b4354c/libtock/tock.c#L298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Processor enters kernel mode and runs an exception handler</a:t>
            </a:r>
          </a:p>
          <a:p>
            <a:pPr lvl="2"/>
            <a:r>
              <a:rPr lang="en-US" dirty="0">
                <a:hlinkClick r:id="rId3"/>
              </a:rPr>
              <a:t>https://github.com/tock/tock/blob/048f67396faad06954195e025723ff04f8b3c3bc/arch/rv32i/src/syscall.rs#L393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process registers</a:t>
            </a:r>
          </a:p>
          <a:p>
            <a:pPr lvl="2"/>
            <a:r>
              <a:rPr lang="en-US" dirty="0">
                <a:hlinkClick r:id="rId4"/>
              </a:rPr>
              <a:t>https://github.com/tock/tock/blob/048f67396faad06954195e025723ff04f8b3c3bc/arch/rv32i/src/syscall.rs#L422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Bonus: return to </a:t>
            </a:r>
            <a:r>
              <a:rPr lang="en-US" dirty="0" err="1"/>
              <a:t>switch_to_process</a:t>
            </a:r>
            <a:r>
              <a:rPr lang="en-US" dirty="0"/>
              <a:t> implementation</a:t>
            </a:r>
          </a:p>
          <a:p>
            <a:pPr lvl="2"/>
            <a:r>
              <a:rPr lang="en-US" dirty="0">
                <a:hlinkClick r:id="rId5"/>
              </a:rPr>
              <a:t>https://github.com/tock/tock/blob/048f67396faad06954195e025723ff04f8b3c3bc/arch/rv32i/src/syscall.rs#L572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kernel registers</a:t>
            </a:r>
          </a:p>
          <a:p>
            <a:pPr lvl="2"/>
            <a:r>
              <a:rPr lang="en-US" dirty="0">
                <a:hlinkClick r:id="rId6"/>
              </a:rPr>
              <a:t>https://github.com/tock/tock/blob/048f67396faad06954195e025723ff04f8b3c3bc/arch/rv32i/src/syscall.rs#L587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why a context switch occurred</a:t>
            </a:r>
          </a:p>
          <a:p>
            <a:pPr lvl="2"/>
            <a:r>
              <a:rPr lang="en-US" dirty="0">
                <a:hlinkClick r:id="rId7"/>
              </a:rPr>
              <a:t>https://github.com/tock/tock/blob/3a3c84b5da9b4f5f7d14f218b83144ebeffb2d5a/arch/cortex-m/src/syscall.rs#L262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5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C32A-38CE-671A-2D14-FAAC38FE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the system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A369C-708F-3F18-107F-7D5775465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the kernel is running again AND it knows why it was running</a:t>
            </a:r>
          </a:p>
          <a:p>
            <a:endParaRPr lang="en-US" dirty="0"/>
          </a:p>
          <a:p>
            <a:r>
              <a:rPr lang="en-US" dirty="0"/>
              <a:t>If a fault occurred crash the process or something</a:t>
            </a:r>
          </a:p>
          <a:p>
            <a:endParaRPr lang="en-US" dirty="0"/>
          </a:p>
          <a:p>
            <a:r>
              <a:rPr lang="en-US" dirty="0"/>
              <a:t>If a </a:t>
            </a:r>
            <a:r>
              <a:rPr lang="en-US" dirty="0" err="1"/>
              <a:t>syscall</a:t>
            </a:r>
            <a:r>
              <a:rPr lang="en-US" dirty="0"/>
              <a:t> occurred, read why from the process’s registers</a:t>
            </a:r>
          </a:p>
          <a:p>
            <a:pPr lvl="1"/>
            <a:r>
              <a:rPr lang="en-US" dirty="0"/>
              <a:t>Which are saved in some data structure somewhere</a:t>
            </a:r>
          </a:p>
          <a:p>
            <a:pPr lvl="1"/>
            <a:r>
              <a:rPr lang="en-US" dirty="0"/>
              <a:t>Then figure out </a:t>
            </a:r>
            <a:r>
              <a:rPr lang="en-US" i="1" dirty="0"/>
              <a:t>what</a:t>
            </a:r>
            <a:r>
              <a:rPr lang="en-US" dirty="0"/>
              <a:t> to do about that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B0077-F741-CEED-7CA3-FE6688F1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9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5E7A392-0A47-48C5-8A7C-A236CB74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246103"/>
            <a:ext cx="10972800" cy="4345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between process and kernel is a context switch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1632" y="6351957"/>
            <a:ext cx="473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Bryant &amp; </a:t>
            </a:r>
            <a:r>
              <a:rPr lang="en-US" dirty="0" err="1"/>
              <a:t>O’Hallaron</a:t>
            </a:r>
            <a:r>
              <a:rPr lang="en-US" dirty="0"/>
              <a:t> 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2080" y="3589109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2080" y="4878929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266423-539F-479B-A8DD-96A67B13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359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Context switch: switching from process to kernel or kernel to process</a:t>
            </a:r>
          </a:p>
          <a:p>
            <a:pPr lvl="1"/>
            <a:r>
              <a:rPr lang="en-US" dirty="0"/>
              <a:t>Vague term. Sometimes refer to there-and-back as a context switch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C2F28-3296-BF75-268A-DC8C7E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2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7518-3EA2-6564-D608-418314F6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B10B-AF25-407D-BD49-2CADCD3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switches are expensive</a:t>
            </a:r>
          </a:p>
          <a:p>
            <a:pPr lvl="1"/>
            <a:r>
              <a:rPr lang="en-US" dirty="0"/>
              <a:t>Lots of context switches lead to poor performance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072B5-9140-7BD2-BD0A-3C685F22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48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7518-3EA2-6564-D608-418314F6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B10B-AF25-407D-BD49-2CADCD3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Context switches are expensive</a:t>
            </a:r>
          </a:p>
          <a:p>
            <a:pPr lvl="1"/>
            <a:r>
              <a:rPr lang="en-US" dirty="0"/>
              <a:t>Lots of context switches lead to poor performance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Lots of memory manipulation</a:t>
            </a:r>
          </a:p>
          <a:p>
            <a:pPr lvl="2"/>
            <a:r>
              <a:rPr lang="en-US" dirty="0"/>
              <a:t>Saving and restoring registers</a:t>
            </a:r>
          </a:p>
          <a:p>
            <a:pPr lvl="2"/>
            <a:r>
              <a:rPr lang="en-US" dirty="0"/>
              <a:t>All cached data is almost certainly invalid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Triggering an exception isn’t exactly quick</a:t>
            </a:r>
          </a:p>
          <a:p>
            <a:pPr lvl="2"/>
            <a:r>
              <a:rPr lang="en-US" dirty="0"/>
              <a:t>Processor needs to stop everything and jump somewhere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OS needs to figure out what’s going on and respond to it</a:t>
            </a:r>
          </a:p>
          <a:p>
            <a:pPr lvl="2"/>
            <a:r>
              <a:rPr lang="en-US" dirty="0"/>
              <a:t>The figuring it out part can be a lot of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072B5-9140-7BD2-BD0A-3C685F22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0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7684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b="1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25280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a program cannot do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“hello world”</a:t>
            </a:r>
          </a:p>
          <a:p>
            <a:pPr lvl="1"/>
            <a:r>
              <a:rPr lang="en-US" i="1" dirty="0"/>
              <a:t>because the display is a shared resource.</a:t>
            </a:r>
          </a:p>
          <a:p>
            <a:r>
              <a:rPr lang="en-US" dirty="0"/>
              <a:t>Download a web page</a:t>
            </a:r>
          </a:p>
          <a:p>
            <a:pPr lvl="1"/>
            <a:r>
              <a:rPr lang="en-US" i="1" dirty="0"/>
              <a:t>because the network card is a shared resource.</a:t>
            </a:r>
          </a:p>
          <a:p>
            <a:r>
              <a:rPr lang="en-US" dirty="0"/>
              <a:t>Save or read a file</a:t>
            </a:r>
          </a:p>
          <a:p>
            <a:pPr lvl="1"/>
            <a:r>
              <a:rPr lang="en-US" i="1" dirty="0"/>
              <a:t>because the filesystem is a shared resource, and the OS wants to check file permissions first.</a:t>
            </a:r>
          </a:p>
          <a:p>
            <a:r>
              <a:rPr lang="en-US" dirty="0"/>
              <a:t>Launch another program</a:t>
            </a:r>
          </a:p>
          <a:p>
            <a:pPr lvl="1"/>
            <a:r>
              <a:rPr lang="en-US" i="1" dirty="0"/>
              <a:t>because processes are managed by the OS</a:t>
            </a:r>
          </a:p>
          <a:p>
            <a:r>
              <a:rPr lang="en-US" dirty="0"/>
              <a:t>Send data to another program</a:t>
            </a:r>
          </a:p>
          <a:p>
            <a:pPr lvl="1"/>
            <a:r>
              <a:rPr lang="en-US" i="1" dirty="0"/>
              <a:t>because each program runs in isolation, one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1B515-0CD8-1336-D25F-86166AEB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8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system calls</a:t>
            </a:r>
          </a:p>
          <a:p>
            <a:pPr lvl="1"/>
            <a:r>
              <a:rPr lang="en-US" dirty="0">
                <a:hlinkClick r:id="rId2"/>
              </a:rPr>
              <a:t>https://man7.org/linux/man-pages/man2/syscalls.2.html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9F1E67-7802-47B0-8F43-39F4E646FD3E}"/>
              </a:ext>
            </a:extLst>
          </p:cNvPr>
          <p:cNvGraphicFramePr>
            <a:graphicFrameLocks noGrp="1"/>
          </p:cNvGraphicFramePr>
          <p:nvPr/>
        </p:nvGraphicFramePr>
        <p:xfrm>
          <a:off x="1242811" y="2337158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/>
                        </a:rPr>
                        <a:t>execve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71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F46F-7C85-4E4A-AAF4-AE4A8B75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ED47-01C6-4E24-A1E3-74378B20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POSIX contains many others, for example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time()</a:t>
            </a:r>
          </a:p>
          <a:p>
            <a:pPr lvl="1"/>
            <a:r>
              <a:rPr lang="en-US" dirty="0"/>
              <a:t>And especially lots of old ones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Windows or other operating systems will have entirely different system calls</a:t>
            </a:r>
          </a:p>
          <a:p>
            <a:pPr lvl="1"/>
            <a:r>
              <a:rPr lang="en-US" dirty="0"/>
              <a:t>Same basic idea for how they function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AD5FF-5476-4789-BE87-5DB4A6F3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0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CCB9-51F4-4224-8EB1-21A953F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 call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6E52-8951-4105-A312-0676A027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processes with system calls</a:t>
            </a:r>
          </a:p>
          <a:p>
            <a:endParaRPr lang="en-US" dirty="0"/>
          </a:p>
          <a:p>
            <a:r>
              <a:rPr lang="en-US" dirty="0"/>
              <a:t>From process view:</a:t>
            </a:r>
          </a:p>
          <a:p>
            <a:pPr lvl="1"/>
            <a:r>
              <a:rPr lang="en-US" dirty="0"/>
              <a:t>Just look like regular C functions</a:t>
            </a:r>
          </a:p>
          <a:p>
            <a:pPr lvl="1"/>
            <a:r>
              <a:rPr lang="en-US" dirty="0"/>
              <a:t>Take arguments, return values</a:t>
            </a:r>
          </a:p>
          <a:p>
            <a:pPr lvl="1"/>
            <a:endParaRPr lang="en-US" dirty="0"/>
          </a:p>
          <a:p>
            <a:r>
              <a:rPr lang="en-US" dirty="0"/>
              <a:t>Underneath:</a:t>
            </a:r>
          </a:p>
          <a:p>
            <a:pPr lvl="1"/>
            <a:r>
              <a:rPr lang="en-US" dirty="0"/>
              <a:t>Function uses special assembly instruction to trigger exception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139D-7BA1-4978-9738-2A31D35D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9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fork(void);</a:t>
            </a:r>
          </a:p>
          <a:p>
            <a:pPr lvl="1"/>
            <a:r>
              <a:rPr lang="en-US" dirty="0"/>
              <a:t>Create a new process that is a copy of the current one</a:t>
            </a:r>
          </a:p>
          <a:p>
            <a:pPr lvl="1"/>
            <a:r>
              <a:rPr lang="en-US" dirty="0"/>
              <a:t>Returns either PID of child process (parent) or 0 (child)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_exit(int 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Exit the current process (exit(), the library call cleans things up first)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waitpid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 err="1">
                <a:latin typeface="Consolas" panose="020B0609020204030204" pitchFamily="49" charset="0"/>
              </a:rPr>
              <a:t>pid</a:t>
            </a:r>
            <a:r>
              <a:rPr lang="en-US" sz="2200" dirty="0">
                <a:latin typeface="Consolas" panose="020B0609020204030204" pitchFamily="49" charset="0"/>
              </a:rPr>
              <a:t>, int *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, int </a:t>
            </a:r>
            <a:r>
              <a:rPr lang="en-US" sz="2200" i="1" dirty="0">
                <a:latin typeface="Consolas" panose="020B0609020204030204" pitchFamily="49" charset="0"/>
              </a:rPr>
              <a:t>options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the current process until a child (</a:t>
            </a:r>
            <a:r>
              <a:rPr lang="en-US" i="1" dirty="0" err="1"/>
              <a:t>pid</a:t>
            </a:r>
            <a:r>
              <a:rPr lang="en-US" dirty="0"/>
              <a:t>) terminates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i="0" dirty="0">
                <a:effectLst/>
                <a:latin typeface="Consolas" panose="020B0609020204030204" pitchFamily="49" charset="0"/>
              </a:rPr>
              <a:t>int </a:t>
            </a:r>
            <a:r>
              <a:rPr lang="en-US" sz="2200" i="0" dirty="0" err="1">
                <a:effectLst/>
                <a:latin typeface="Consolas" panose="020B0609020204030204" pitchFamily="49" charset="0"/>
              </a:rPr>
              <a:t>execve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(const char *</a:t>
            </a:r>
            <a:r>
              <a:rPr lang="en-US" sz="2000" i="1" dirty="0">
                <a:effectLst/>
                <a:latin typeface="Consolas" panose="020B0609020204030204" pitchFamily="49" charset="0"/>
              </a:rPr>
              <a:t>filename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argv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envp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[]);</a:t>
            </a:r>
          </a:p>
          <a:p>
            <a:pPr lvl="1"/>
            <a:r>
              <a:rPr lang="en-US" dirty="0"/>
              <a:t>Execute a new program, replacing the existing one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49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4EF6C-D8A3-41A0-90E6-03EB70A5DB61}"/>
              </a:ext>
            </a:extLst>
          </p:cNvPr>
          <p:cNvSpPr txBox="1"/>
          <p:nvPr/>
        </p:nvSpPr>
        <p:spPr>
          <a:xfrm>
            <a:off x="6686141" y="3369170"/>
            <a:ext cx="41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Existential crisis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31EE46-2F96-4B12-BE6C-96BA9C32CE1B}"/>
              </a:ext>
            </a:extLst>
          </p:cNvPr>
          <p:cNvCxnSpPr/>
          <p:nvPr/>
        </p:nvCxnSpPr>
        <p:spPr>
          <a:xfrm flipH="1">
            <a:off x="5188080" y="3553836"/>
            <a:ext cx="13618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83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new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("/bin/python3", ...);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("Only 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6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7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program that is being executed</a:t>
            </a:r>
          </a:p>
          <a:p>
            <a:r>
              <a:rPr lang="en-US" dirty="0"/>
              <a:t>Contains code, data, and a thread</a:t>
            </a:r>
          </a:p>
          <a:p>
            <a:pPr lvl="1"/>
            <a:r>
              <a:rPr lang="en-US" dirty="0"/>
              <a:t>Thread contains registers, instruction pointer,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399800CC-605C-4A89-B92D-54E8232CC65B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5BEBBE-46A6-4FC0-8A7D-B9D9A512DFD9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476AE8-5A7F-4515-95D9-0581946AC54D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1A7A332-26A1-46BC-9C05-BA9C9849537D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55" name="Rectangle 14">
                  <a:extLst>
                    <a:ext uri="{FF2B5EF4-FFF2-40B4-BE49-F238E27FC236}">
                      <a16:creationId xmlns:a16="http://schemas.microsoft.com/office/drawing/2014/main" id="{57B0AE1A-D90F-4FEA-9E18-9356A212CD25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56" name="Rectangle 22">
                  <a:extLst>
                    <a:ext uri="{FF2B5EF4-FFF2-40B4-BE49-F238E27FC236}">
                      <a16:creationId xmlns:a16="http://schemas.microsoft.com/office/drawing/2014/main" id="{0B0894FF-93E6-4541-8508-4A0015D2E7A5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A11D924-6035-432D-A770-8AD39026D50A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67CBFC63-AF19-4CF8-AA91-7F32306B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54" name="Rectangle 23">
                  <a:extLst>
                    <a:ext uri="{FF2B5EF4-FFF2-40B4-BE49-F238E27FC236}">
                      <a16:creationId xmlns:a16="http://schemas.microsoft.com/office/drawing/2014/main" id="{640D0FB4-265F-44B4-B939-EA360B0D9BDF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E4518F2-78D3-4ACE-91DE-34E09CB4C88D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51" name="Rectangle 16">
                  <a:extLst>
                    <a:ext uri="{FF2B5EF4-FFF2-40B4-BE49-F238E27FC236}">
                      <a16:creationId xmlns:a16="http://schemas.microsoft.com/office/drawing/2014/main" id="{9B48D45F-ECC7-4328-AB6F-52B19BCD50AE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1346F90-92A7-4A65-B729-EF9D3D0276C7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1E2672B-EF74-424A-9A1D-B6FEA20C1AA7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9" name="Rectangle 17">
                  <a:extLst>
                    <a:ext uri="{FF2B5EF4-FFF2-40B4-BE49-F238E27FC236}">
                      <a16:creationId xmlns:a16="http://schemas.microsoft.com/office/drawing/2014/main" id="{571457BB-2566-45A5-8189-79C95D2E477F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50" name="Rectangle 25">
                  <a:extLst>
                    <a:ext uri="{FF2B5EF4-FFF2-40B4-BE49-F238E27FC236}">
                      <a16:creationId xmlns:a16="http://schemas.microsoft.com/office/drawing/2014/main" id="{DF0C5A3F-7809-4402-9AC9-1860514595A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45B54FF-2935-4633-9E1E-721E5F03F116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47" name="Rectangle 18">
                  <a:extLst>
                    <a:ext uri="{FF2B5EF4-FFF2-40B4-BE49-F238E27FC236}">
                      <a16:creationId xmlns:a16="http://schemas.microsoft.com/office/drawing/2014/main" id="{39E2DF48-3B93-47FA-A77C-FF318B5620ED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E41A5CF8-7116-48CD-9AB3-A79CAEA5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12BD7F9-A2C4-423A-87DB-D5E5983EBE9E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45" name="Rectangle 19">
                  <a:extLst>
                    <a:ext uri="{FF2B5EF4-FFF2-40B4-BE49-F238E27FC236}">
                      <a16:creationId xmlns:a16="http://schemas.microsoft.com/office/drawing/2014/main" id="{65637A19-94F8-4FB8-8212-F5873CC40117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46" name="Rectangle 27">
                  <a:extLst>
                    <a:ext uri="{FF2B5EF4-FFF2-40B4-BE49-F238E27FC236}">
                      <a16:creationId xmlns:a16="http://schemas.microsoft.com/office/drawing/2014/main" id="{0C5FB8E6-E164-47FE-AD73-14095F097826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28D7C1E-451D-4C18-AD76-DFF9D1225963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43" name="Rectangle 20">
                  <a:extLst>
                    <a:ext uri="{FF2B5EF4-FFF2-40B4-BE49-F238E27FC236}">
                      <a16:creationId xmlns:a16="http://schemas.microsoft.com/office/drawing/2014/main" id="{AC5AD10E-F58E-4D6F-AC93-532FFC4919C7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44" name="Rectangle 28">
                  <a:extLst>
                    <a:ext uri="{FF2B5EF4-FFF2-40B4-BE49-F238E27FC236}">
                      <a16:creationId xmlns:a16="http://schemas.microsoft.com/office/drawing/2014/main" id="{7FA82E0C-22F1-4127-B2E2-FA39295284EE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218198A-70D4-4B5D-B0A4-3072CB96D1C9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41" name="Rectangle 21">
                  <a:extLst>
                    <a:ext uri="{FF2B5EF4-FFF2-40B4-BE49-F238E27FC236}">
                      <a16:creationId xmlns:a16="http://schemas.microsoft.com/office/drawing/2014/main" id="{BD3C4787-3781-4FD3-BC06-D14B8B91E4F2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42" name="Rectangle 29">
                  <a:extLst>
                    <a:ext uri="{FF2B5EF4-FFF2-40B4-BE49-F238E27FC236}">
                      <a16:creationId xmlns:a16="http://schemas.microsoft.com/office/drawing/2014/main" id="{23526382-BD85-4CA1-8013-DA2940D54489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0AE318-1306-49A2-9D11-4D2E2EADBEBC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23F6DCA-8169-4AE6-838F-34140D12636A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31" name="Rectangle 1">
                  <a:extLst>
                    <a:ext uri="{FF2B5EF4-FFF2-40B4-BE49-F238E27FC236}">
                      <a16:creationId xmlns:a16="http://schemas.microsoft.com/office/drawing/2014/main" id="{8DE8077A-BF37-4FB2-8000-96259AD8F5E0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2" name="Rectangle 12">
                  <a:extLst>
                    <a:ext uri="{FF2B5EF4-FFF2-40B4-BE49-F238E27FC236}">
                      <a16:creationId xmlns:a16="http://schemas.microsoft.com/office/drawing/2014/main" id="{630A2962-6A47-4605-850E-5E1F8DEEE43D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56EFB39-EA94-45D1-A182-9FFA63FA4DFE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29" name="Rectangle 6">
                  <a:extLst>
                    <a:ext uri="{FF2B5EF4-FFF2-40B4-BE49-F238E27FC236}">
                      <a16:creationId xmlns:a16="http://schemas.microsoft.com/office/drawing/2014/main" id="{89E08E60-BF00-4A49-8CB8-E1B08C04D085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0" name="Rectangle 30">
                  <a:extLst>
                    <a:ext uri="{FF2B5EF4-FFF2-40B4-BE49-F238E27FC236}">
                      <a16:creationId xmlns:a16="http://schemas.microsoft.com/office/drawing/2014/main" id="{0AA32F4A-A62C-4BC2-A94C-1C629E4D069D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C39F05D-B664-49C8-83E1-8E247361812D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18697F8E-4651-46DE-BA9B-593FA408C6DB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8" name="Rectangle 31">
                  <a:extLst>
                    <a:ext uri="{FF2B5EF4-FFF2-40B4-BE49-F238E27FC236}">
                      <a16:creationId xmlns:a16="http://schemas.microsoft.com/office/drawing/2014/main" id="{98EBB6FA-6BA7-4FDA-AC2C-04B54B9820D9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E8D3D3E-F5CD-4198-A65F-3FB55EB9E38D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25" name="Rectangle 8">
                  <a:extLst>
                    <a:ext uri="{FF2B5EF4-FFF2-40B4-BE49-F238E27FC236}">
                      <a16:creationId xmlns:a16="http://schemas.microsoft.com/office/drawing/2014/main" id="{C41EAE6D-56FB-4C0A-BCA3-F505EB52B3D5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6" name="Rectangle 32">
                  <a:extLst>
                    <a:ext uri="{FF2B5EF4-FFF2-40B4-BE49-F238E27FC236}">
                      <a16:creationId xmlns:a16="http://schemas.microsoft.com/office/drawing/2014/main" id="{555DC655-6B39-4134-9DBA-DDB82C92D158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7AFB821-1EDB-46A6-8B56-901CC498A7C3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23" name="Rectangle 9">
                  <a:extLst>
                    <a:ext uri="{FF2B5EF4-FFF2-40B4-BE49-F238E27FC236}">
                      <a16:creationId xmlns:a16="http://schemas.microsoft.com/office/drawing/2014/main" id="{EF357574-5921-424C-AB36-923F9E10B470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4" name="Rectangle 33">
                  <a:extLst>
                    <a:ext uri="{FF2B5EF4-FFF2-40B4-BE49-F238E27FC236}">
                      <a16:creationId xmlns:a16="http://schemas.microsoft.com/office/drawing/2014/main" id="{7B0CD16C-453C-464A-BA3D-17167F7F010C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C8A035B-03AB-45A7-A9B8-61D6320D9E54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152B1F37-52E8-4906-BCDD-9982F66575F8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2" name="Rectangle 34">
                  <a:extLst>
                    <a:ext uri="{FF2B5EF4-FFF2-40B4-BE49-F238E27FC236}">
                      <a16:creationId xmlns:a16="http://schemas.microsoft.com/office/drawing/2014/main" id="{15437EEF-E794-4F81-9910-2564EEE00861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9B5035C-8593-4B1B-8345-B66D036E8884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C59D67EF-6E63-48C9-BDAA-533FB8194677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0" name="Rectangle 35">
                  <a:extLst>
                    <a:ext uri="{FF2B5EF4-FFF2-40B4-BE49-F238E27FC236}">
                      <a16:creationId xmlns:a16="http://schemas.microsoft.com/office/drawing/2014/main" id="{DE65E106-E863-4993-804F-A2D20C9FA99C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7AAC07-80BB-4AFD-8675-C006AB85D03D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EE9977CC-57A3-47DB-8CDA-01735A365D94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18" name="Rectangle 36">
                  <a:extLst>
                    <a:ext uri="{FF2B5EF4-FFF2-40B4-BE49-F238E27FC236}">
                      <a16:creationId xmlns:a16="http://schemas.microsoft.com/office/drawing/2014/main" id="{FB13E668-9523-4C8B-B2A3-9F24818612F7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57" name="Content Placeholder 19">
            <a:extLst>
              <a:ext uri="{FF2B5EF4-FFF2-40B4-BE49-F238E27FC236}">
                <a16:creationId xmlns:a16="http://schemas.microsoft.com/office/drawing/2014/main" id="{A22841AD-59D4-4E6B-8E1B-A6E349163C12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5BD6E3E-6271-4B2B-92DA-7768D2742750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D251168-694F-4C56-A69D-DDFB0A74C05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086A3EA-398C-4E58-95AF-103F0BB6C95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61" name="Content Placeholder 19">
            <a:extLst>
              <a:ext uri="{FF2B5EF4-FFF2-40B4-BE49-F238E27FC236}">
                <a16:creationId xmlns:a16="http://schemas.microsoft.com/office/drawing/2014/main" id="{B8A59DB2-F3F6-412A-80E0-1DBF9D374C3A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0AAB4B-99C5-4F35-8E78-6C7E8ADBE681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EBBC1-4674-4E45-B9A4-6A66B2DAA8C1}"/>
              </a:ext>
            </a:extLst>
          </p:cNvPr>
          <p:cNvSpPr/>
          <p:nvPr/>
        </p:nvSpPr>
        <p:spPr>
          <a:xfrm>
            <a:off x="1448947" y="5384799"/>
            <a:ext cx="6456397" cy="8603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CD33D-C619-4F46-957D-3538B1E19EB3}"/>
              </a:ext>
            </a:extLst>
          </p:cNvPr>
          <p:cNvSpPr/>
          <p:nvPr/>
        </p:nvSpPr>
        <p:spPr>
          <a:xfrm>
            <a:off x="1316002" y="2327071"/>
            <a:ext cx="6456397" cy="12591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606CE-90F5-4B05-8708-81F1628879F2}"/>
              </a:ext>
            </a:extLst>
          </p:cNvPr>
          <p:cNvSpPr/>
          <p:nvPr/>
        </p:nvSpPr>
        <p:spPr>
          <a:xfrm>
            <a:off x="1316002" y="3657600"/>
            <a:ext cx="8035521" cy="603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7" grpId="1" animBg="1"/>
      <p:bldP spid="8" grpId="0" uiExpand="1" animBg="1"/>
      <p:bldP spid="8" grpId="1" animBg="1"/>
      <p:bldP spid="9" grpId="0" uiExpan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9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81724-6F5E-42C9-90E7-D155A48E58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Creates a new process</a:t>
            </a:r>
          </a:p>
          <a:p>
            <a:pPr lvl="1"/>
            <a:r>
              <a:rPr lang="en-US" dirty="0"/>
              <a:t>Then each process creates a new process</a:t>
            </a:r>
          </a:p>
          <a:p>
            <a:pPr lvl="1"/>
            <a:r>
              <a:rPr lang="en-US" dirty="0"/>
              <a:t>Then each of those creates a new process…</a:t>
            </a:r>
          </a:p>
          <a:p>
            <a:endParaRPr lang="en-US" dirty="0"/>
          </a:p>
          <a:p>
            <a:r>
              <a:rPr lang="en-US" dirty="0"/>
              <a:t>Known as a Fork bomb!</a:t>
            </a:r>
          </a:p>
          <a:p>
            <a:pPr lvl="1"/>
            <a:r>
              <a:rPr lang="en-US" dirty="0"/>
              <a:t>Machine eventually runs out of memory and processing power and will stop working</a:t>
            </a:r>
          </a:p>
          <a:p>
            <a:pPr lvl="1"/>
            <a:endParaRPr lang="en-US" dirty="0"/>
          </a:p>
          <a:p>
            <a:r>
              <a:rPr lang="en-US" dirty="0"/>
              <a:t>Defense: limit number of processes per user</a:t>
            </a:r>
          </a:p>
        </p:txBody>
      </p:sp>
    </p:spTree>
    <p:extLst>
      <p:ext uri="{BB962C8B-B14F-4D97-AF65-F5344CB8AC3E}">
        <p14:creationId xmlns:p14="http://schemas.microsoft.com/office/powerpoint/2010/main" val="750945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210-9DC3-4020-AE9A-E52BCAF4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bombs in various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05A4-61EA-4024-9436-A90FD95D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622715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Python fork bomb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1: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Rust fork bomb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#[allow(unconditional_recursion)]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std::thread::spawn(main);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main();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B697-EB70-4077-97D9-31DAF54B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AB087-F91E-4698-875E-6811C4C041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4752" y="1143000"/>
            <a:ext cx="4749656" cy="5029200"/>
          </a:xfrm>
        </p:spPr>
        <p:txBody>
          <a:bodyPr/>
          <a:lstStyle/>
          <a:p>
            <a:r>
              <a:rPr lang="en-US" dirty="0"/>
              <a:t>Bash fork bomb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:(){ :|:&amp; };: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Bash with spacing and a clearer function name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 | fork &amp;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D7E644-4DFE-2743-7BFB-79196BBBCA05}"/>
              </a:ext>
            </a:extLst>
          </p:cNvPr>
          <p:cNvCxnSpPr>
            <a:cxnSpLocks/>
          </p:cNvCxnSpPr>
          <p:nvPr/>
        </p:nvCxnSpPr>
        <p:spPr>
          <a:xfrm flipV="1">
            <a:off x="6789782" y="1143000"/>
            <a:ext cx="0" cy="502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45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b="1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78410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B4C3D-3A38-4FDD-84EB-63A30FDF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Alerting processes of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9669E-06BC-4029-8B00-81F8E196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let a process know there was an event?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Termination</a:t>
            </a:r>
          </a:p>
          <a:p>
            <a:pPr lvl="1"/>
            <a:r>
              <a:rPr lang="en-US" dirty="0"/>
              <a:t>User commands (like CTRL-C or CTRL-\)</a:t>
            </a:r>
          </a:p>
          <a:p>
            <a:pPr lvl="1"/>
            <a:endParaRPr lang="en-US" dirty="0"/>
          </a:p>
          <a:p>
            <a:r>
              <a:rPr lang="en-US" dirty="0"/>
              <a:t>Events could happen whenever</a:t>
            </a:r>
          </a:p>
          <a:p>
            <a:pPr lvl="1"/>
            <a:r>
              <a:rPr lang="en-US" dirty="0"/>
              <a:t>Need to interrupt process control flow and run an event handler</a:t>
            </a:r>
          </a:p>
          <a:p>
            <a:pPr lvl="1"/>
            <a:r>
              <a:rPr lang="en-US" dirty="0"/>
              <a:t>Linux mechanism to do so is called “signals”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1D533-DEAB-4E18-ACDD-9768014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9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</p:spTree>
    <p:extLst>
      <p:ext uri="{BB962C8B-B14F-4D97-AF65-F5344CB8AC3E}">
        <p14:creationId xmlns:p14="http://schemas.microsoft.com/office/powerpoint/2010/main" val="833947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3297382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4504731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5791200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2DCFC-CBB7-495B-B954-4650EF208266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B3DDB-7668-4C0F-BED6-D7E90BBDE6F5}"/>
              </a:ext>
            </a:extLst>
          </p:cNvPr>
          <p:cNvSpPr/>
          <p:nvPr/>
        </p:nvSpPr>
        <p:spPr>
          <a:xfrm>
            <a:off x="1837732" y="5170246"/>
            <a:ext cx="1236956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9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4500266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5756336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1955723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7C93-1B3C-4815-B222-2392C22BE78E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Termination</a:t>
            </a:r>
          </a:p>
        </p:txBody>
      </p:sp>
    </p:spTree>
    <p:extLst>
      <p:ext uri="{BB962C8B-B14F-4D97-AF65-F5344CB8AC3E}">
        <p14:creationId xmlns:p14="http://schemas.microsoft.com/office/powerpoint/2010/main" val="2891240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1ED5-8164-4C9B-9F75-1D9C76EE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2C5C-FDE5-4158-AFD3-E6A2A719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sends signals when it needs to</a:t>
            </a:r>
          </a:p>
          <a:p>
            <a:endParaRPr lang="en-US" dirty="0"/>
          </a:p>
          <a:p>
            <a:r>
              <a:rPr lang="en-US" dirty="0"/>
              <a:t>Processes can ask the OS send signals with a system call</a:t>
            </a:r>
          </a:p>
          <a:p>
            <a:pPr lvl="1"/>
            <a:r>
              <a:rPr lang="sv-SE" dirty="0">
                <a:latin typeface="Consolas" panose="020B0609020204030204" pitchFamily="49" charset="0"/>
              </a:rPr>
              <a:t>int kill(pid_t pid, int sig);</a:t>
            </a:r>
          </a:p>
          <a:p>
            <a:pPr lvl="1"/>
            <a:endParaRPr lang="sv-SE" dirty="0">
              <a:latin typeface="Consolas" panose="020B0609020204030204" pitchFamily="49" charset="0"/>
            </a:endParaRPr>
          </a:p>
          <a:p>
            <a:r>
              <a:rPr lang="sv-SE" dirty="0"/>
              <a:t>Users send signals through OS from command line or keyboard</a:t>
            </a:r>
          </a:p>
          <a:p>
            <a:pPr lvl="1"/>
            <a:r>
              <a:rPr lang="sv-SE" dirty="0"/>
              <a:t>Shell command: kill -9 </a:t>
            </a:r>
            <a:r>
              <a:rPr lang="sv-SE" i="1" dirty="0"/>
              <a:t>pid  </a:t>
            </a:r>
            <a:r>
              <a:rPr lang="sv-SE" dirty="0"/>
              <a:t>(SIGKILL)</a:t>
            </a:r>
          </a:p>
          <a:p>
            <a:pPr lvl="1"/>
            <a:r>
              <a:rPr lang="sv-SE" dirty="0"/>
              <a:t>CTRL-C (SIGINT)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C74CE-35CE-43EA-A039-E5D90DA7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01A1D-093D-47BA-8317-00CD3B44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processes also have file descriptors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6EEEBB-7033-44F9-9C6D-B6C88749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Integers specifying a file the process is interacting with</a:t>
            </a:r>
          </a:p>
          <a:p>
            <a:pPr lvl="1"/>
            <a:r>
              <a:rPr lang="en-US" dirty="0"/>
              <a:t>Process contains a table linking integers to files (and permissions)</a:t>
            </a:r>
          </a:p>
          <a:p>
            <a:endParaRPr lang="en-US" dirty="0"/>
          </a:p>
          <a:p>
            <a:r>
              <a:rPr lang="en-US" dirty="0"/>
              <a:t>Default file descriptors</a:t>
            </a:r>
          </a:p>
          <a:p>
            <a:pPr lvl="1"/>
            <a:r>
              <a:rPr lang="en-US" dirty="0"/>
              <a:t>0 - Standard input (stdin)</a:t>
            </a:r>
          </a:p>
          <a:p>
            <a:pPr lvl="1"/>
            <a:r>
              <a:rPr lang="en-US" dirty="0"/>
              <a:t>1 -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2 - Standard error (stderr)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 calls to interact with files</a:t>
            </a:r>
          </a:p>
          <a:p>
            <a:pPr lvl="1"/>
            <a:r>
              <a:rPr lang="en-US" sz="2600" i="0" dirty="0">
                <a:effectLst/>
                <a:latin typeface="Consolas" panose="020B0609020204030204" pitchFamily="49" charset="0"/>
              </a:rPr>
              <a:t>int     open  (const char *</a:t>
            </a:r>
            <a:r>
              <a:rPr lang="en-US" sz="2600" i="1" dirty="0">
                <a:effectLst/>
                <a:latin typeface="Consolas" panose="020B0609020204030204" pitchFamily="49" charset="0"/>
              </a:rPr>
              <a:t>path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oflag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... );</a:t>
            </a:r>
          </a:p>
          <a:p>
            <a:pPr lvl="1"/>
            <a:r>
              <a:rPr lang="en-US" sz="2600" b="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b="0" i="0" dirty="0">
                <a:effectLst/>
                <a:latin typeface="Consolas" panose="020B0609020204030204" pitchFamily="49" charset="0"/>
              </a:rPr>
              <a:t> read  (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 write (int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const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E5B61-21E8-46F2-A606-401383CB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4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9C0-00EB-4EDE-A7A2-725B8AD8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4BFA-96AB-4A97-9473-011388FD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Programs can register a function to handle individual signals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signal(int sig, </a:t>
            </a:r>
            <a:r>
              <a:rPr lang="en-US" dirty="0" err="1">
                <a:latin typeface="Consolas" panose="020B0609020204030204" pitchFamily="49" charset="0"/>
              </a:rPr>
              <a:t>sighandler_t</a:t>
            </a:r>
            <a:r>
              <a:rPr lang="en-US" dirty="0">
                <a:latin typeface="Consolas" panose="020B0609020204030204" pitchFamily="49" charset="0"/>
              </a:rPr>
              <a:t> handler);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OS keeps track of signal handlers for each signal</a:t>
            </a:r>
          </a:p>
          <a:p>
            <a:pPr lvl="1"/>
            <a:r>
              <a:rPr lang="en-US" dirty="0"/>
              <a:t>Calls that function when a signal occurs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is the process supposed to do about it?</a:t>
            </a:r>
          </a:p>
          <a:p>
            <a:pPr lvl="1"/>
            <a:r>
              <a:rPr lang="en-US" dirty="0"/>
              <a:t>Do some </a:t>
            </a:r>
            <a:r>
              <a:rPr lang="en-US" i="1" dirty="0"/>
              <a:t>quick</a:t>
            </a:r>
            <a:r>
              <a:rPr lang="en-US" dirty="0"/>
              <a:t> processing to handle it</a:t>
            </a:r>
          </a:p>
          <a:p>
            <a:pPr lvl="2"/>
            <a:r>
              <a:rPr lang="en-US" dirty="0"/>
              <a:t>That needs to be </a:t>
            </a:r>
            <a:r>
              <a:rPr lang="en-US" dirty="0">
                <a:hlinkClick r:id="rId2"/>
              </a:rPr>
              <a:t>“reentrant” safe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Reset the process and try again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 the process (default handler)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EE-88C2-4DD9-8E38-56B6CDEB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5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</a:rPr>
              <a:t>sighandler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(int signum)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("HA </a:t>
            </a:r>
            <a:r>
              <a:rPr lang="en-US" sz="1600" dirty="0" err="1">
                <a:latin typeface="Consolas" panose="020B0609020204030204" pitchFamily="49" charset="0"/>
              </a:rPr>
              <a:t>HA</a:t>
            </a:r>
            <a:r>
              <a:rPr lang="en-US" sz="1600" dirty="0">
                <a:latin typeface="Consolas" panose="020B0609020204030204" pitchFamily="49" charset="0"/>
              </a:rPr>
              <a:t> You can't kill me!\n");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int </a:t>
            </a:r>
            <a:r>
              <a:rPr lang="en-US" sz="1600" b="1" dirty="0">
                <a:latin typeface="Consolas" panose="020B0609020204030204" pitchFamily="49" charset="0"/>
              </a:rPr>
              <a:t>main</a:t>
            </a:r>
            <a:r>
              <a:rPr lang="en-US" sz="1600" dirty="0">
                <a:latin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signal(SIGINT, </a:t>
            </a:r>
            <a:r>
              <a:rPr lang="en-US" sz="1600" dirty="0" err="1">
                <a:latin typeface="Consolas" panose="020B0609020204030204" pitchFamily="49" charset="0"/>
              </a:rPr>
              <a:t>sighandler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("Starting\n");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while(true)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("Going to sleep for a second...\n");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sleep(1);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A12E5-2F9A-413F-AB62-73C615048897}"/>
              </a:ext>
            </a:extLst>
          </p:cNvPr>
          <p:cNvSpPr txBox="1"/>
          <p:nvPr/>
        </p:nvSpPr>
        <p:spPr>
          <a:xfrm>
            <a:off x="7473696" y="404336"/>
            <a:ext cx="375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stdbool.h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stdlib.h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stdio.h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unistd.h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signal.h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335023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sending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kill -11 </a:t>
            </a:r>
            <a:r>
              <a:rPr lang="en-US" i="1" dirty="0" err="1"/>
              <a:t>pid</a:t>
            </a:r>
            <a:r>
              <a:rPr lang="en-US" i="1" dirty="0"/>
              <a:t>		</a:t>
            </a:r>
            <a:r>
              <a:rPr lang="en-US" dirty="0"/>
              <a:t>(11 is SIGSEGV – 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dirty="0" err="1"/>
              <a:t>segfault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403A-CC47-4522-9422-785047E7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4" y="1977339"/>
            <a:ext cx="9832540" cy="41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60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685800"/>
            <a:ext cx="10972798" cy="5486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b="1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16252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18c33101_0_7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Software Tasks: Threads</a:t>
            </a:r>
            <a:endParaRPr dirty="0"/>
          </a:p>
        </p:txBody>
      </p:sp>
      <p:sp>
        <p:nvSpPr>
          <p:cNvPr id="529" name="Google Shape;529;g5e18c33101_0_7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Unit of execution </a:t>
            </a:r>
            <a:r>
              <a:rPr lang="en-US" i="1" dirty="0"/>
              <a:t>within </a:t>
            </a:r>
            <a:r>
              <a:rPr lang="en-US" dirty="0"/>
              <a:t>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Processes discussed so far have a single thread</a:t>
            </a:r>
            <a:endParaRPr sz="3100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They “have a single thread of execution”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They “are single-threaded”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000" dirty="0"/>
              <a:t>But a single process could have multiple threads</a:t>
            </a:r>
            <a:endParaRPr sz="3000" dirty="0"/>
          </a:p>
        </p:txBody>
      </p:sp>
      <p:sp>
        <p:nvSpPr>
          <p:cNvPr id="530" name="Google Shape;530;g5e18c33101_0_7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599" y="5562600"/>
            <a:ext cx="1215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5105400"/>
            <a:ext cx="114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48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209800"/>
            <a:ext cx="381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8D0-A487-4661-9365-548AA83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49A-7082-47AE-8DDE-5D8D2EE9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there is only a single processor core, threads are useful</a:t>
            </a:r>
          </a:p>
          <a:p>
            <a:endParaRPr lang="en-US" dirty="0"/>
          </a:p>
          <a:p>
            <a:r>
              <a:rPr lang="en-US" dirty="0"/>
              <a:t>Single-threaded User Interface</a:t>
            </a:r>
          </a:p>
          <a:p>
            <a:pPr lvl="1"/>
            <a:r>
              <a:rPr lang="en-US" dirty="0"/>
              <a:t>While processing actions, the UI is frozen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while(true)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check_for_UI_interactions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process_UI_actions</a:t>
            </a:r>
            <a:r>
              <a:rPr lang="en-US" dirty="0">
                <a:latin typeface="Consolas" panose="020B0609020204030204" pitchFamily="49" charset="0"/>
              </a:rPr>
              <a:t>(); // UI freezes while processing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33590-9F8E-4537-8DEB-CC6EB3DA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6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file descriptors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>
            <a:off x="558053" y="5661212"/>
            <a:ext cx="11093823" cy="76648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0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handle one request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Disk I/O for request 1 finishes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endParaRPr lang="en-US" dirty="0"/>
          </a:p>
          <a:p>
            <a:r>
              <a:rPr lang="en-US" dirty="0"/>
              <a:t>Easy to program, but slow</a:t>
            </a:r>
          </a:p>
          <a:p>
            <a:pPr lvl="1"/>
            <a:r>
              <a:rPr lang="en-US" dirty="0"/>
              <a:t>Can’t overlap disk requests with computation</a:t>
            </a:r>
          </a:p>
          <a:p>
            <a:pPr lvl="1"/>
            <a:r>
              <a:rPr lang="en-US" dirty="0"/>
              <a:t>Can’t overlap either with network sends and receives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46FC43-B56B-4B73-A31B-44A6E234B4BD}"/>
              </a:ext>
            </a:extLst>
          </p:cNvPr>
          <p:cNvCxnSpPr/>
          <p:nvPr/>
        </p:nvCxnSpPr>
        <p:spPr bwMode="auto">
          <a:xfrm>
            <a:off x="6669024" y="149047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C778B1-A9F0-43B0-947B-BE1C3529F188}"/>
              </a:ext>
            </a:extLst>
          </p:cNvPr>
          <p:cNvSpPr txBox="1"/>
          <p:nvPr/>
        </p:nvSpPr>
        <p:spPr>
          <a:xfrm>
            <a:off x="6745225" y="210007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973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event-driven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 I/</a:t>
            </a:r>
            <a:r>
              <a:rPr lang="en-US" dirty="0" err="1"/>
              <a:t>Os</a:t>
            </a:r>
            <a:r>
              <a:rPr lang="en-US" dirty="0"/>
              <a:t>, but don’t wait for them to complete</a:t>
            </a:r>
          </a:p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pPr marL="457200" lvl="1" indent="0">
              <a:buNone/>
            </a:pPr>
            <a:r>
              <a:rPr lang="en-US" dirty="0"/>
              <a:t>Server starts disk I/O for request 2</a:t>
            </a:r>
          </a:p>
          <a:p>
            <a:pPr marL="457200" lvl="1" indent="0">
              <a:buNone/>
            </a:pPr>
            <a:r>
              <a:rPr lang="en-US" dirty="0"/>
              <a:t>Disk I/O for request 1 completes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Fast, but hard to program</a:t>
            </a:r>
          </a:p>
          <a:p>
            <a:pPr lvl="1"/>
            <a:r>
              <a:rPr lang="en-US" dirty="0"/>
              <a:t>Must remember which requests are in flight and which I/O goes where</a:t>
            </a:r>
          </a:p>
          <a:p>
            <a:pPr lvl="1"/>
            <a:r>
              <a:rPr lang="en-US" dirty="0"/>
              <a:t>Lots of extra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8A3F6-541E-4A98-92CE-75D566D37A9A}"/>
              </a:ext>
            </a:extLst>
          </p:cNvPr>
          <p:cNvCxnSpPr/>
          <p:nvPr/>
        </p:nvCxnSpPr>
        <p:spPr bwMode="auto">
          <a:xfrm>
            <a:off x="6644640" y="222199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8D782-CD39-403C-B0B5-D55CBEA9D22B}"/>
              </a:ext>
            </a:extLst>
          </p:cNvPr>
          <p:cNvSpPr txBox="1"/>
          <p:nvPr/>
        </p:nvSpPr>
        <p:spPr>
          <a:xfrm>
            <a:off x="6720841" y="283159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126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Motivation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1592341"/>
            <a:ext cx="3658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 to Jeff Dean’s “Numbers Everyone Should Know”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D6CD-DA0D-4EDC-B0A0-37D12F267C57}"/>
              </a:ext>
            </a:extLst>
          </p:cNvPr>
          <p:cNvSpPr txBox="1"/>
          <p:nvPr/>
        </p:nvSpPr>
        <p:spPr>
          <a:xfrm>
            <a:off x="1222388" y="4136495"/>
            <a:ext cx="2816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Handle I/O in separate thread, avoid blocking other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7FBED-E4DF-47D6-B4A8-4DB7C7605A3A}"/>
              </a:ext>
            </a:extLst>
          </p:cNvPr>
          <p:cNvSpPr/>
          <p:nvPr/>
        </p:nvSpPr>
        <p:spPr>
          <a:xfrm>
            <a:off x="4309730" y="4765929"/>
            <a:ext cx="6783572" cy="9994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956934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2497B-9FAE-1D42-CC13-D2C2AB48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61C6DD-A8D7-99FF-5857-486D3F0F9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Thread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BE7DF-5784-F545-BFD1-CD8BDA91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972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0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r>
              <a:rPr lang="en-US" dirty="0"/>
              <a:t>Reads N from process arguments</a:t>
            </a:r>
          </a:p>
          <a:p>
            <a:r>
              <a:rPr lang="en-US" dirty="0"/>
              <a:t>Creates N threads</a:t>
            </a:r>
          </a:p>
          <a:p>
            <a:r>
              <a:rPr lang="en-US" dirty="0"/>
              <a:t>Each one prints a number, then increments it, then exits</a:t>
            </a:r>
          </a:p>
          <a:p>
            <a:r>
              <a:rPr lang="en-US" dirty="0"/>
              <a:t>Main process waits for all of the threads to 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F0E69-8BDB-4775-BAA9-3DF34F9CB522}"/>
              </a:ext>
            </a:extLst>
          </p:cNvPr>
          <p:cNvSpPr/>
          <p:nvPr/>
        </p:nvSpPr>
        <p:spPr>
          <a:xfrm>
            <a:off x="5294616" y="3217333"/>
            <a:ext cx="2924978" cy="66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DB7D5-74CC-4589-AA01-B6F603C45D35}"/>
              </a:ext>
            </a:extLst>
          </p:cNvPr>
          <p:cNvSpPr/>
          <p:nvPr/>
        </p:nvSpPr>
        <p:spPr>
          <a:xfrm>
            <a:off x="5294615" y="4410075"/>
            <a:ext cx="5962649" cy="3651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41D30-1FB2-42BF-A645-266BBBF68A00}"/>
              </a:ext>
            </a:extLst>
          </p:cNvPr>
          <p:cNvSpPr/>
          <p:nvPr/>
        </p:nvSpPr>
        <p:spPr>
          <a:xfrm>
            <a:off x="5294614" y="1346638"/>
            <a:ext cx="5962649" cy="1338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C3F9B-EB7A-41E7-BF97-934C636E1F50}"/>
              </a:ext>
            </a:extLst>
          </p:cNvPr>
          <p:cNvSpPr/>
          <p:nvPr/>
        </p:nvSpPr>
        <p:spPr>
          <a:xfrm>
            <a:off x="5294614" y="5656649"/>
            <a:ext cx="5962649" cy="524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uiExpand="1" animBg="1"/>
      <p:bldP spid="9" grpId="0" uiExpand="1" animBg="1"/>
      <p:bldP spid="9" grpId="1" uiExpand="1" animBg="1"/>
      <p:bldP spid="11" grpId="0" uiExpand="1" animBg="1"/>
      <p:bldP spid="11" grpId="1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5797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56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the code files mapped to the address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 flipV="1">
            <a:off x="558053" y="1867710"/>
            <a:ext cx="11093823" cy="385863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66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 </a:t>
            </a:r>
            <a:r>
              <a:rPr lang="en-US" b="1" dirty="0"/>
              <a:t>Five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 </a:t>
            </a: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 </a:t>
            </a:r>
            <a:r>
              <a:rPr lang="en-US" sz="2800" b="1" dirty="0"/>
              <a:t>Maybe??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  <a:br>
              <a:rPr lang="en-US" sz="2800" dirty="0"/>
            </a:br>
            <a:r>
              <a:rPr lang="en-US" b="1" dirty="0"/>
              <a:t>Possibly!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18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F2895A-6418-42C0-BEF9-73B0FFEA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process 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133E7C-73BB-4D58-BA3A-26F3C99F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else the OS thinks is useful</a:t>
            </a:r>
          </a:p>
          <a:p>
            <a:pPr lvl="1"/>
            <a:r>
              <a:rPr lang="en-US" dirty="0"/>
              <a:t>Process ID</a:t>
            </a:r>
          </a:p>
          <a:p>
            <a:pPr lvl="1"/>
            <a:r>
              <a:rPr lang="en-US" dirty="0"/>
              <a:t>Priority</a:t>
            </a:r>
          </a:p>
          <a:p>
            <a:pPr lvl="1"/>
            <a:r>
              <a:rPr lang="en-US" dirty="0"/>
              <a:t>Time Used</a:t>
            </a:r>
          </a:p>
          <a:p>
            <a:pPr lvl="1"/>
            <a:r>
              <a:rPr lang="en-US" dirty="0"/>
              <a:t>Process State</a:t>
            </a:r>
          </a:p>
          <a:p>
            <a:pPr lvl="1"/>
            <a:endParaRPr lang="en-US" dirty="0"/>
          </a:p>
          <a:p>
            <a:r>
              <a:rPr lang="en-US" dirty="0"/>
              <a:t>Different OSes will attach different things to the</a:t>
            </a:r>
            <a:br>
              <a:rPr lang="en-US" dirty="0"/>
            </a:br>
            <a:r>
              <a:rPr lang="en-US" dirty="0"/>
              <a:t>“process abstraction”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B018-80D9-4E04-A837-1B1B5B67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2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5339</TotalTime>
  <Words>5353</Words>
  <Application>Microsoft Macintosh PowerPoint</Application>
  <PresentationFormat>Widescreen</PresentationFormat>
  <Paragraphs>1038</Paragraphs>
  <Slides>80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ＭＳ Ｐゴシック</vt:lpstr>
      <vt:lpstr>Calibri</vt:lpstr>
      <vt:lpstr>Arial</vt:lpstr>
      <vt:lpstr>Courier New Bold</vt:lpstr>
      <vt:lpstr>Tahoma</vt:lpstr>
      <vt:lpstr>Courier New</vt:lpstr>
      <vt:lpstr>Consolas</vt:lpstr>
      <vt:lpstr>Class Slides</vt:lpstr>
      <vt:lpstr>Lecture 02: Processes and Threads</vt:lpstr>
      <vt:lpstr>Administrivia</vt:lpstr>
      <vt:lpstr>Today’s Goals</vt:lpstr>
      <vt:lpstr>Outline</vt:lpstr>
      <vt:lpstr>View of a process</vt:lpstr>
      <vt:lpstr>POSIX processes also have file descriptors</vt:lpstr>
      <vt:lpstr>Example file descriptors</vt:lpstr>
      <vt:lpstr>Also the code files mapped to the address space</vt:lpstr>
      <vt:lpstr>Additional process contents</vt:lpstr>
      <vt:lpstr>Processes are an abstraction provided by the OS</vt:lpstr>
      <vt:lpstr>Processes don’t run all the time</vt:lpstr>
      <vt:lpstr>Multiprogramming processes</vt:lpstr>
      <vt:lpstr>What about the kernel itself?</vt:lpstr>
      <vt:lpstr>Key difference between kernel and processes: privilege</vt:lpstr>
      <vt:lpstr>Break + Question</vt:lpstr>
      <vt:lpstr>Break + Question</vt:lpstr>
      <vt:lpstr>Outline</vt:lpstr>
      <vt:lpstr>Context: Tock Operating System</vt:lpstr>
      <vt:lpstr>Switch to Process</vt:lpstr>
      <vt:lpstr>Tock ARM implementation: Switch to Process</vt:lpstr>
      <vt:lpstr>Tock RISC-V implementation: Switch to Process</vt:lpstr>
      <vt:lpstr>Outline</vt:lpstr>
      <vt:lpstr>Control flow</vt:lpstr>
      <vt:lpstr>Altering control flow</vt:lpstr>
      <vt:lpstr>Exceptional control flow</vt:lpstr>
      <vt:lpstr>Exceptions</vt:lpstr>
      <vt:lpstr>Tock exception vector</vt:lpstr>
      <vt:lpstr>Processes run until an exception occurs</vt:lpstr>
      <vt:lpstr>Outline</vt:lpstr>
      <vt:lpstr>How does a process ask the OS to do something?</vt:lpstr>
      <vt:lpstr>Hardware can save us!</vt:lpstr>
      <vt:lpstr>System call example</vt:lpstr>
      <vt:lpstr>Switch to Kernel</vt:lpstr>
      <vt:lpstr>Tock ARM Implementation: Switch to Kernel</vt:lpstr>
      <vt:lpstr>Tock RISC-V Implementation: Switch to Kernel</vt:lpstr>
      <vt:lpstr>Handling the system call</vt:lpstr>
      <vt:lpstr>Switching between process and kernel is a context switch</vt:lpstr>
      <vt:lpstr>Break + Question</vt:lpstr>
      <vt:lpstr>Break + Question</vt:lpstr>
      <vt:lpstr>Outline</vt:lpstr>
      <vt:lpstr>Things a program cannot do itself</vt:lpstr>
      <vt:lpstr>Linux system calls</vt:lpstr>
      <vt:lpstr>Many other system calls</vt:lpstr>
      <vt:lpstr>Example system call usage</vt:lpstr>
      <vt:lpstr>Process system calls</vt:lpstr>
      <vt:lpstr>Creating a new process</vt:lpstr>
      <vt:lpstr>Creating a new process</vt:lpstr>
      <vt:lpstr>Executing a new program</vt:lpstr>
      <vt:lpstr>Creating your own shell</vt:lpstr>
      <vt:lpstr>Creating your own shell</vt:lpstr>
      <vt:lpstr>Break + Question</vt:lpstr>
      <vt:lpstr>Break + Question</vt:lpstr>
      <vt:lpstr>Fork bombs in various languages</vt:lpstr>
      <vt:lpstr>Outline</vt:lpstr>
      <vt:lpstr>Alerting processes of events</vt:lpstr>
      <vt:lpstr>Signals are asynchronous messages to processes</vt:lpstr>
      <vt:lpstr>Signals are asynchronous messages to processes</vt:lpstr>
      <vt:lpstr>Signals are asynchronous messages to processes</vt:lpstr>
      <vt:lpstr>Sending signals</vt:lpstr>
      <vt:lpstr>Handling signals</vt:lpstr>
      <vt:lpstr>Example: catching a signal</vt:lpstr>
      <vt:lpstr>Examples: sending a signal</vt:lpstr>
      <vt:lpstr>Outline</vt:lpstr>
      <vt:lpstr>Software Tasks: Threads</vt:lpstr>
      <vt:lpstr>Alternate view of a process</vt:lpstr>
      <vt:lpstr>Process address space with threads</vt:lpstr>
      <vt:lpstr>Thread use case: web browser</vt:lpstr>
      <vt:lpstr>Thread use case: user interfaces</vt:lpstr>
      <vt:lpstr>Thread use case: web server</vt:lpstr>
      <vt:lpstr>Web server option 1: handle one request at a time</vt:lpstr>
      <vt:lpstr>Web server option 1: event-driven model</vt:lpstr>
      <vt:lpstr>Web server option 3: multi-threaded web server</vt:lpstr>
      <vt:lpstr>More Practical Motivation</vt:lpstr>
      <vt:lpstr>Outline</vt:lpstr>
      <vt:lpstr>PowerPoint Presentation</vt:lpstr>
      <vt:lpstr>Threads Example</vt:lpstr>
      <vt:lpstr>Threads Example</vt:lpstr>
      <vt:lpstr>Threads Example</vt:lpstr>
      <vt:lpstr>Check your understanding</vt:lpstr>
      <vt:lpstr>Check your understanding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Concurrency Sources</dc:title>
  <dc:creator>Branden Ghena</dc:creator>
  <cp:lastModifiedBy>Branden Ghena</cp:lastModifiedBy>
  <cp:revision>97</cp:revision>
  <dcterms:created xsi:type="dcterms:W3CDTF">2020-09-16T03:42:39Z</dcterms:created>
  <dcterms:modified xsi:type="dcterms:W3CDTF">2024-10-19T02:06:30Z</dcterms:modified>
</cp:coreProperties>
</file>