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0" r:id="rId1"/>
  </p:sldMasterIdLst>
  <p:notesMasterIdLst>
    <p:notesMasterId r:id="rId53"/>
  </p:notesMasterIdLst>
  <p:sldIdLst>
    <p:sldId id="256" r:id="rId2"/>
    <p:sldId id="383" r:id="rId3"/>
    <p:sldId id="449" r:id="rId4"/>
    <p:sldId id="264" r:id="rId5"/>
    <p:sldId id="348" r:id="rId6"/>
    <p:sldId id="265" r:id="rId7"/>
    <p:sldId id="267" r:id="rId8"/>
    <p:sldId id="2274" r:id="rId9"/>
    <p:sldId id="346" r:id="rId10"/>
    <p:sldId id="360" r:id="rId11"/>
    <p:sldId id="359" r:id="rId12"/>
    <p:sldId id="361" r:id="rId13"/>
    <p:sldId id="273" r:id="rId14"/>
    <p:sldId id="2279" r:id="rId15"/>
    <p:sldId id="269" r:id="rId16"/>
    <p:sldId id="366" r:id="rId17"/>
    <p:sldId id="2277" r:id="rId18"/>
    <p:sldId id="298" r:id="rId19"/>
    <p:sldId id="347" r:id="rId20"/>
    <p:sldId id="404" r:id="rId21"/>
    <p:sldId id="2267" r:id="rId22"/>
    <p:sldId id="2269" r:id="rId23"/>
    <p:sldId id="349" r:id="rId24"/>
    <p:sldId id="2266" r:id="rId25"/>
    <p:sldId id="396" r:id="rId26"/>
    <p:sldId id="259" r:id="rId27"/>
    <p:sldId id="2263" r:id="rId28"/>
    <p:sldId id="2265" r:id="rId29"/>
    <p:sldId id="352" r:id="rId30"/>
    <p:sldId id="419" r:id="rId31"/>
    <p:sldId id="420" r:id="rId32"/>
    <p:sldId id="399" r:id="rId33"/>
    <p:sldId id="355" r:id="rId34"/>
    <p:sldId id="2268" r:id="rId35"/>
    <p:sldId id="2270" r:id="rId36"/>
    <p:sldId id="372" r:id="rId37"/>
    <p:sldId id="283" r:id="rId38"/>
    <p:sldId id="370" r:id="rId39"/>
    <p:sldId id="371" r:id="rId40"/>
    <p:sldId id="369" r:id="rId41"/>
    <p:sldId id="2278" r:id="rId42"/>
    <p:sldId id="284" r:id="rId43"/>
    <p:sldId id="373" r:id="rId44"/>
    <p:sldId id="2273" r:id="rId45"/>
    <p:sldId id="282" r:id="rId46"/>
    <p:sldId id="2275" r:id="rId47"/>
    <p:sldId id="2271" r:id="rId48"/>
    <p:sldId id="261" r:id="rId49"/>
    <p:sldId id="376" r:id="rId50"/>
    <p:sldId id="377" r:id="rId51"/>
    <p:sldId id="2272" r:id="rId5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44C0DD7-F1CF-4368-81C8-E87A97418579}">
          <p14:sldIdLst>
            <p14:sldId id="256"/>
          </p14:sldIdLst>
        </p14:section>
        <p14:section name="Goals" id="{1DC203D8-8C04-4F3B-815B-A15E3261C9A4}">
          <p14:sldIdLst>
            <p14:sldId id="383"/>
            <p14:sldId id="449"/>
            <p14:sldId id="264"/>
          </p14:sldIdLst>
        </p14:section>
        <p14:section name="What is an OS?" id="{A18F6A98-7368-41AF-97D0-FC6EA9AC3028}">
          <p14:sldIdLst>
            <p14:sldId id="348"/>
            <p14:sldId id="265"/>
            <p14:sldId id="267"/>
            <p14:sldId id="2274"/>
            <p14:sldId id="346"/>
            <p14:sldId id="360"/>
            <p14:sldId id="359"/>
            <p14:sldId id="361"/>
            <p14:sldId id="273"/>
            <p14:sldId id="2279"/>
            <p14:sldId id="269"/>
            <p14:sldId id="366"/>
            <p14:sldId id="2277"/>
            <p14:sldId id="298"/>
            <p14:sldId id="347"/>
            <p14:sldId id="404"/>
            <p14:sldId id="2267"/>
          </p14:sldIdLst>
        </p14:section>
        <p14:section name="Course Logistics" id="{B55B8E8C-5EAB-4A1E-A4E9-AE5E896E46FA}">
          <p14:sldIdLst>
            <p14:sldId id="2269"/>
            <p14:sldId id="349"/>
            <p14:sldId id="2266"/>
            <p14:sldId id="396"/>
            <p14:sldId id="259"/>
            <p14:sldId id="2263"/>
            <p14:sldId id="2265"/>
            <p14:sldId id="352"/>
            <p14:sldId id="419"/>
            <p14:sldId id="420"/>
            <p14:sldId id="399"/>
            <p14:sldId id="355"/>
            <p14:sldId id="2268"/>
          </p14:sldIdLst>
        </p14:section>
        <p14:section name="History of OS" id="{E8B3938E-30A5-423A-B0F2-046E34D1CD49}">
          <p14:sldIdLst>
            <p14:sldId id="2270"/>
            <p14:sldId id="372"/>
            <p14:sldId id="283"/>
            <p14:sldId id="370"/>
            <p14:sldId id="371"/>
            <p14:sldId id="369"/>
            <p14:sldId id="2278"/>
            <p14:sldId id="284"/>
            <p14:sldId id="373"/>
            <p14:sldId id="2273"/>
            <p14:sldId id="282"/>
            <p14:sldId id="2275"/>
          </p14:sldIdLst>
        </p14:section>
        <p14:section name="Focus for CS343" id="{CA66A291-1E9A-477F-881B-D6067A56F6F6}">
          <p14:sldIdLst>
            <p14:sldId id="2271"/>
            <p14:sldId id="261"/>
            <p14:sldId id="376"/>
            <p14:sldId id="377"/>
          </p14:sldIdLst>
        </p14:section>
        <p14:section name="Wrapup" id="{29A7F866-9DA9-446B-8359-CE426CB89C7A}">
          <p14:sldIdLst>
            <p14:sldId id="227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2A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755" autoAdjust="0"/>
    <p:restoredTop sz="97440" autoAdjust="0"/>
  </p:normalViewPr>
  <p:slideViewPr>
    <p:cSldViewPr snapToGrid="0">
      <p:cViewPr varScale="1">
        <p:scale>
          <a:sx n="73" d="100"/>
          <a:sy n="73" d="100"/>
        </p:scale>
        <p:origin x="96" y="19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BF250-3188-4B97-91A0-4CBD75F11794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DC289-C093-4A03-96E3-7FA6F6D9C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410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B1E31-8139-D340-BE89-3F6CE06B3536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259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0F8AEA4-90DD-470A-A00C-52C76871BE7D}"/>
              </a:ext>
            </a:extLst>
          </p:cNvPr>
          <p:cNvSpPr/>
          <p:nvPr userDrawn="1"/>
        </p:nvSpPr>
        <p:spPr>
          <a:xfrm>
            <a:off x="607595" y="684106"/>
            <a:ext cx="10972799" cy="5485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NWU PPT Wide Opt 2_Master.jpg">
            <a:extLst>
              <a:ext uri="{FF2B5EF4-FFF2-40B4-BE49-F238E27FC236}">
                <a16:creationId xmlns:a16="http://schemas.microsoft.com/office/drawing/2014/main" id="{D5195E2D-71BD-4DAB-A8EA-C60068318A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353298"/>
            <a:ext cx="12192000" cy="5047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A78A89-7B53-4AF2-9B97-0D7A0E3C41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7595" y="684106"/>
            <a:ext cx="10972799" cy="2286000"/>
          </a:xfrm>
          <a:prstGeom prst="rect">
            <a:avLst/>
          </a:prstGeo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3757E7-8A62-4C6A-A11F-B44CFFC7E2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7595" y="3887894"/>
            <a:ext cx="10972799" cy="1369905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852B33-DB5B-406B-8EF8-7F27B15C3E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7595" y="5804324"/>
            <a:ext cx="916405" cy="365125"/>
          </a:xfrm>
        </p:spPr>
        <p:txBody>
          <a:bodyPr/>
          <a:lstStyle/>
          <a:p>
            <a:fld id="{BE1054B0-54EE-42A0-9899-CF7600BD47AB}" type="datetime1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218BC2-7D03-48DD-8ED3-F2F43C400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1807" y="5806652"/>
            <a:ext cx="3664373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91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400"/>
              </a:spcBef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B34A6-2B2F-48DF-948F-5261FE2C264D}" type="datetime1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617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5257800" cy="5029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B8821-DEEC-4B2E-A0A7-EF9A27A73365}" type="datetime1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D6171B2-CD8A-4537-A0B5-CFA0882ED8C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26608" y="1143000"/>
            <a:ext cx="5257800" cy="5029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9157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6EE6D-0807-49F6-8402-F877AEC3A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2EDB09-5A47-4685-A1EE-A5B4DA190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948B1-9730-4736-A39E-2BF35262ABDB}" type="datetime1">
              <a:rPr lang="en-US" smtClean="0"/>
              <a:t>9/24/2024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553B9-1067-4918-A0C0-3170E1AA2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5B2D71-8C87-4458-AC29-EA2047202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310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D77160-3215-44CF-B830-0B88FB365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3276E-9667-440E-8991-DBF8B2E84F7F}" type="datetime1">
              <a:rPr lang="en-US" smtClean="0"/>
              <a:t>9/24/2024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931AD3-C3A1-4F17-AE8A-223019F62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71321F-FC35-406D-934E-9286AA485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41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6553EE-3FBA-43B0-83E3-DED9FBF89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D31BE48-B224-41AA-AA2F-283A66F6B043}" type="datetime1">
              <a:rPr lang="en-US" smtClean="0"/>
              <a:t>9/24/2024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6DF780-B863-4D17-AD07-08D991518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7C2309-BC50-471A-9507-CB2945B5B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11DEA04-1277-494F-991B-E62F01E892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7596" y="694143"/>
            <a:ext cx="10972798" cy="5486400"/>
          </a:xfrm>
          <a:solidFill>
            <a:schemeClr val="bg1"/>
          </a:solidFill>
        </p:spPr>
        <p:txBody>
          <a:bodyPr lIns="182880" tIns="182880" rIns="182880" bIns="182880"/>
          <a:lstStyle>
            <a:lvl1pPr>
              <a:spcBef>
                <a:spcPts val="2000"/>
              </a:spcBef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47430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Outlin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6553EE-3FBA-43B0-83E3-DED9FBF89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07BFCED-A2E1-47BC-B52A-EA0BD7429761}" type="datetime1">
              <a:rPr lang="en-US" smtClean="0"/>
              <a:t>9/24/2024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6DF780-B863-4D17-AD07-08D991518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7C2309-BC50-471A-9507-CB2945B5B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11DEA04-1277-494F-991B-E62F01E892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7596" y="694143"/>
            <a:ext cx="10972798" cy="5486400"/>
          </a:xfrm>
          <a:solidFill>
            <a:schemeClr val="bg1"/>
          </a:solidFill>
        </p:spPr>
        <p:txBody>
          <a:bodyPr lIns="182880" tIns="182880" rIns="182880" bIns="182880"/>
          <a:lstStyle>
            <a:lvl1pPr>
              <a:spcBef>
                <a:spcPts val="2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84967AA-4B26-426D-8185-065158151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8343"/>
            <a:ext cx="10972798" cy="685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295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CFB29-59D2-4823-BEFA-2A2FDF148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7595" y="1143000"/>
            <a:ext cx="109728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448D8-B1FE-4537-8A5B-AEAA01D153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7595" y="6356350"/>
            <a:ext cx="916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1A90CFD-1919-44A6-A8B8-6A43733A4DFC}" type="datetime1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2C4873-1315-4883-97DC-8A47AFCAED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67200" y="6356350"/>
            <a:ext cx="3664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1DC0E4-58B6-42DF-8BD2-2BB7A3B6E3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68000" y="6356350"/>
            <a:ext cx="9123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BCB9CD12-280E-4818-853C-F36BB6D68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31799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700" r:id="rId3"/>
    <p:sldLayoutId id="2147483696" r:id="rId4"/>
    <p:sldLayoutId id="2147483697" r:id="rId5"/>
    <p:sldLayoutId id="2147483698" r:id="rId6"/>
    <p:sldLayoutId id="2147483701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tiff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png"/><Relationship Id="rId18" Type="http://schemas.openxmlformats.org/officeDocument/2006/relationships/image" Target="../media/image28.tiff"/><Relationship Id="rId3" Type="http://schemas.openxmlformats.org/officeDocument/2006/relationships/image" Target="../media/image14.png"/><Relationship Id="rId21" Type="http://schemas.openxmlformats.org/officeDocument/2006/relationships/image" Target="../media/image31.png"/><Relationship Id="rId7" Type="http://schemas.openxmlformats.org/officeDocument/2006/relationships/hyperlink" Target="http://images.google.com/imgres?imgurl=http://static.howstuffworks.com/gif/cell-phone-nokia.jpg&amp;imgrefurl=http://electronics.howstuffworks.com/cell-phone.htm&amp;h=200&amp;w=200&amp;sz=22&amp;tbnid=ftqjm3_El-gJ:&amp;tbnh=99&amp;tbnw=99&amp;start=7&amp;prev=/images?q=cell+phone&amp;hl=en&amp;lr=&amp;ie=UTF-8" TargetMode="External"/><Relationship Id="rId12" Type="http://schemas.openxmlformats.org/officeDocument/2006/relationships/image" Target="../media/image22.png"/><Relationship Id="rId17" Type="http://schemas.openxmlformats.org/officeDocument/2006/relationships/image" Target="../media/image27.tiff"/><Relationship Id="rId2" Type="http://schemas.openxmlformats.org/officeDocument/2006/relationships/image" Target="../media/image13.jpeg"/><Relationship Id="rId16" Type="http://schemas.openxmlformats.org/officeDocument/2006/relationships/image" Target="../media/image26.jpeg"/><Relationship Id="rId20" Type="http://schemas.openxmlformats.org/officeDocument/2006/relationships/image" Target="../media/image30.tif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11" Type="http://schemas.openxmlformats.org/officeDocument/2006/relationships/image" Target="../media/image21.png"/><Relationship Id="rId5" Type="http://schemas.openxmlformats.org/officeDocument/2006/relationships/image" Target="../media/image16.png"/><Relationship Id="rId15" Type="http://schemas.openxmlformats.org/officeDocument/2006/relationships/image" Target="../media/image25.png"/><Relationship Id="rId10" Type="http://schemas.openxmlformats.org/officeDocument/2006/relationships/image" Target="../media/image20.jpeg"/><Relationship Id="rId19" Type="http://schemas.openxmlformats.org/officeDocument/2006/relationships/image" Target="../media/image29.tiff"/><Relationship Id="rId4" Type="http://schemas.openxmlformats.org/officeDocument/2006/relationships/image" Target="../media/image15.jpeg"/><Relationship Id="rId9" Type="http://schemas.openxmlformats.org/officeDocument/2006/relationships/image" Target="../media/image19.jpeg"/><Relationship Id="rId1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B4EB4-B710-4B4C-9E9E-B9B5D5E06A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Lecture 01:</a:t>
            </a:r>
            <a:br>
              <a:rPr lang="en-US" dirty="0"/>
            </a:br>
            <a:r>
              <a:rPr lang="en-US" dirty="0"/>
              <a:t>Introduction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C2EFA9-08FA-449E-880F-86912EE7E7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CS343 – Operating Systems</a:t>
            </a:r>
          </a:p>
          <a:p>
            <a:r>
              <a:rPr lang="en-US" dirty="0"/>
              <a:t>Branden Ghena – Fall 2024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149D6F-FCEF-424A-AB8F-0345C4ED880B}"/>
              </a:ext>
            </a:extLst>
          </p:cNvPr>
          <p:cNvSpPr txBox="1"/>
          <p:nvPr/>
        </p:nvSpPr>
        <p:spPr>
          <a:xfrm>
            <a:off x="607595" y="5527563"/>
            <a:ext cx="10972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Some slides borrowed from:</a:t>
            </a:r>
            <a:br>
              <a:rPr lang="en-US" dirty="0"/>
            </a:br>
            <a:r>
              <a:rPr lang="en-US" dirty="0"/>
              <a:t>Stephen </a:t>
            </a:r>
            <a:r>
              <a:rPr lang="en-US" dirty="0" err="1"/>
              <a:t>Tarzia</a:t>
            </a:r>
            <a:r>
              <a:rPr lang="en-US" dirty="0"/>
              <a:t> (Northwestern), Jaswinder Pal Singh (Princeton), and UC Berkeley CS162</a:t>
            </a:r>
          </a:p>
        </p:txBody>
      </p:sp>
    </p:spTree>
    <p:extLst>
      <p:ext uri="{BB962C8B-B14F-4D97-AF65-F5344CB8AC3E}">
        <p14:creationId xmlns:p14="http://schemas.microsoft.com/office/powerpoint/2010/main" val="3802196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an operating system?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3385932" y="6054411"/>
            <a:ext cx="6916119" cy="52177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solidFill>
                  <a:schemeClr val="bg1"/>
                </a:solidFill>
              </a:rPr>
              <a:t>Hardware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3762214" y="2255004"/>
            <a:ext cx="1684696" cy="422071"/>
          </a:xfrm>
          <a:prstGeom prst="rect">
            <a:avLst/>
          </a:prstGeom>
          <a:solidFill>
            <a:srgbClr val="CCFFCC"/>
          </a:solidFill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chemeClr val="tx1"/>
                </a:solidFill>
              </a:rPr>
              <a:t>Steam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5667214" y="2255004"/>
            <a:ext cx="1684696" cy="422071"/>
          </a:xfrm>
          <a:prstGeom prst="rect">
            <a:avLst/>
          </a:prstGeom>
          <a:solidFill>
            <a:srgbClr val="CCFFCC"/>
          </a:solidFill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chemeClr val="tx1"/>
                </a:solidFill>
              </a:rPr>
              <a:t>Chrome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7115014" y="1721604"/>
            <a:ext cx="1684696" cy="422071"/>
          </a:xfrm>
          <a:prstGeom prst="rect">
            <a:avLst/>
          </a:prstGeom>
          <a:solidFill>
            <a:srgbClr val="CCFFCC"/>
          </a:solidFill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err="1">
                <a:solidFill>
                  <a:schemeClr val="tx1"/>
                </a:solidFill>
              </a:rPr>
              <a:t>Powerpoint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7953214" y="2255004"/>
            <a:ext cx="1684696" cy="422071"/>
          </a:xfrm>
          <a:prstGeom prst="rect">
            <a:avLst/>
          </a:prstGeom>
          <a:solidFill>
            <a:srgbClr val="CCFFCC"/>
          </a:solidFill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chemeClr val="tx1"/>
                </a:solidFill>
              </a:rPr>
              <a:t>QEMU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4600414" y="1721604"/>
            <a:ext cx="1684696" cy="422071"/>
          </a:xfrm>
          <a:prstGeom prst="rect">
            <a:avLst/>
          </a:prstGeom>
          <a:solidFill>
            <a:srgbClr val="CCFFCC"/>
          </a:solidFill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chemeClr val="tx1"/>
                </a:solidFill>
              </a:rPr>
              <a:t>Spotify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115878" y="1828800"/>
            <a:ext cx="19837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n-lt"/>
              </a:rPr>
              <a:t>User processes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3297264" y="2819399"/>
            <a:ext cx="7093455" cy="3026301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91892" y="3746366"/>
            <a:ext cx="21280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n-lt"/>
              </a:rPr>
              <a:t>Operating System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655949-BC4B-4A48-A1C5-396478A22E30}"/>
              </a:ext>
            </a:extLst>
          </p:cNvPr>
          <p:cNvSpPr txBox="1"/>
          <p:nvPr/>
        </p:nvSpPr>
        <p:spPr>
          <a:xfrm>
            <a:off x="1115878" y="5675293"/>
            <a:ext cx="19837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n-lt"/>
              </a:rPr>
              <a:t>Physical computer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FA0261-2E8E-450F-A897-3ACA3B33D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4511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an operating system?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3385932" y="6054411"/>
            <a:ext cx="6916119" cy="52177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solidFill>
                  <a:schemeClr val="bg1"/>
                </a:solidFill>
              </a:rPr>
              <a:t>Hardware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3762214" y="2255004"/>
            <a:ext cx="1684696" cy="422071"/>
          </a:xfrm>
          <a:prstGeom prst="rect">
            <a:avLst/>
          </a:prstGeom>
          <a:solidFill>
            <a:srgbClr val="CCFFCC"/>
          </a:solidFill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chemeClr val="tx1"/>
                </a:solidFill>
              </a:rPr>
              <a:t>Steam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5667214" y="2255004"/>
            <a:ext cx="1684696" cy="422071"/>
          </a:xfrm>
          <a:prstGeom prst="rect">
            <a:avLst/>
          </a:prstGeom>
          <a:solidFill>
            <a:srgbClr val="CCFFCC"/>
          </a:solidFill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chemeClr val="tx1"/>
                </a:solidFill>
              </a:rPr>
              <a:t>Chrome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7115014" y="1721604"/>
            <a:ext cx="1684696" cy="422071"/>
          </a:xfrm>
          <a:prstGeom prst="rect">
            <a:avLst/>
          </a:prstGeom>
          <a:solidFill>
            <a:srgbClr val="CCFFCC"/>
          </a:solidFill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err="1">
                <a:solidFill>
                  <a:schemeClr val="tx1"/>
                </a:solidFill>
              </a:rPr>
              <a:t>Powerpoint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7953214" y="2255004"/>
            <a:ext cx="1684696" cy="422071"/>
          </a:xfrm>
          <a:prstGeom prst="rect">
            <a:avLst/>
          </a:prstGeom>
          <a:solidFill>
            <a:srgbClr val="CCFFCC"/>
          </a:solidFill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chemeClr val="tx1"/>
                </a:solidFill>
              </a:rPr>
              <a:t>QEMU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4600414" y="1721604"/>
            <a:ext cx="1684696" cy="422071"/>
          </a:xfrm>
          <a:prstGeom prst="rect">
            <a:avLst/>
          </a:prstGeom>
          <a:solidFill>
            <a:srgbClr val="CCFFCC"/>
          </a:solidFill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chemeClr val="tx1"/>
                </a:solidFill>
              </a:rPr>
              <a:t>Spotify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115878" y="1828800"/>
            <a:ext cx="19837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n-lt"/>
              </a:rPr>
              <a:t>User processes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3297264" y="2819399"/>
            <a:ext cx="7093455" cy="3026301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3385932" y="3549885"/>
            <a:ext cx="1684696" cy="83484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File </a:t>
            </a:r>
            <a:b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System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6577987" y="3549885"/>
            <a:ext cx="1950700" cy="83484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Process </a:t>
            </a:r>
            <a:b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Manager</a:t>
            </a:r>
          </a:p>
        </p:txBody>
      </p:sp>
      <p:sp>
        <p:nvSpPr>
          <p:cNvPr id="34" name="Rectangle 33"/>
          <p:cNvSpPr/>
          <p:nvPr/>
        </p:nvSpPr>
        <p:spPr bwMode="auto">
          <a:xfrm>
            <a:off x="8617355" y="3549885"/>
            <a:ext cx="1684696" cy="52177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Network</a:t>
            </a:r>
          </a:p>
        </p:txBody>
      </p:sp>
      <p:sp>
        <p:nvSpPr>
          <p:cNvPr id="35" name="Rectangle 34"/>
          <p:cNvSpPr/>
          <p:nvPr/>
        </p:nvSpPr>
        <p:spPr bwMode="auto">
          <a:xfrm>
            <a:off x="5159296" y="3549885"/>
            <a:ext cx="1330023" cy="83484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chemeClr val="tx1"/>
                </a:solidFill>
              </a:rPr>
              <a:t>Virtual 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Memory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91892" y="3746366"/>
            <a:ext cx="21280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n-lt"/>
              </a:rPr>
              <a:t>Operating System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3385932" y="4593438"/>
            <a:ext cx="1862032" cy="52177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chemeClr val="tx1"/>
                </a:solidFill>
              </a:rPr>
              <a:t>Device Drivers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5868641" y="4593438"/>
            <a:ext cx="2128037" cy="52177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chemeClr val="tx1"/>
                </a:solidFill>
              </a:rPr>
              <a:t>Interrupt Handlers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8617355" y="4593438"/>
            <a:ext cx="1684696" cy="52177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chemeClr val="tx1"/>
                </a:solidFill>
              </a:rPr>
              <a:t>Boot and </a:t>
            </a:r>
            <a:r>
              <a:rPr lang="en-US" sz="2000" dirty="0" err="1">
                <a:solidFill>
                  <a:schemeClr val="tx1"/>
                </a:solidFill>
              </a:rPr>
              <a:t>Init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655949-BC4B-4A48-A1C5-396478A22E30}"/>
              </a:ext>
            </a:extLst>
          </p:cNvPr>
          <p:cNvSpPr txBox="1"/>
          <p:nvPr/>
        </p:nvSpPr>
        <p:spPr>
          <a:xfrm>
            <a:off x="1115878" y="5675293"/>
            <a:ext cx="19837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n-lt"/>
              </a:rPr>
              <a:t>Physical computer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F50CCE-56F8-488B-9400-A197196DC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5213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an operating system?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3385932" y="6054411"/>
            <a:ext cx="6916119" cy="52177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solidFill>
                  <a:schemeClr val="bg1"/>
                </a:solidFill>
              </a:rPr>
              <a:t>Hardware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3762214" y="2255004"/>
            <a:ext cx="1684696" cy="422071"/>
          </a:xfrm>
          <a:prstGeom prst="rect">
            <a:avLst/>
          </a:prstGeom>
          <a:solidFill>
            <a:srgbClr val="CCFFCC"/>
          </a:solidFill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chemeClr val="tx1"/>
                </a:solidFill>
              </a:rPr>
              <a:t>Steam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5667214" y="2255004"/>
            <a:ext cx="1684696" cy="422071"/>
          </a:xfrm>
          <a:prstGeom prst="rect">
            <a:avLst/>
          </a:prstGeom>
          <a:solidFill>
            <a:srgbClr val="CCFFCC"/>
          </a:solidFill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chemeClr val="tx1"/>
                </a:solidFill>
              </a:rPr>
              <a:t>Chrome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7115014" y="1721604"/>
            <a:ext cx="1684696" cy="422071"/>
          </a:xfrm>
          <a:prstGeom prst="rect">
            <a:avLst/>
          </a:prstGeom>
          <a:solidFill>
            <a:srgbClr val="CCFFCC"/>
          </a:solidFill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err="1">
                <a:solidFill>
                  <a:schemeClr val="tx1"/>
                </a:solidFill>
              </a:rPr>
              <a:t>Powerpoint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7953214" y="2255004"/>
            <a:ext cx="1684696" cy="422071"/>
          </a:xfrm>
          <a:prstGeom prst="rect">
            <a:avLst/>
          </a:prstGeom>
          <a:solidFill>
            <a:srgbClr val="CCFFCC"/>
          </a:solidFill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chemeClr val="tx1"/>
                </a:solidFill>
              </a:rPr>
              <a:t>QEMU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4600414" y="1721604"/>
            <a:ext cx="1684696" cy="422071"/>
          </a:xfrm>
          <a:prstGeom prst="rect">
            <a:avLst/>
          </a:prstGeom>
          <a:solidFill>
            <a:srgbClr val="CCFFCC"/>
          </a:solidFill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chemeClr val="tx1"/>
                </a:solidFill>
              </a:rPr>
              <a:t>Spotify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115878" y="1828800"/>
            <a:ext cx="19837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n-lt"/>
              </a:rPr>
              <a:t>User processes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3297264" y="2819399"/>
            <a:ext cx="7093455" cy="3026301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3385932" y="3549885"/>
            <a:ext cx="1684696" cy="83484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File </a:t>
            </a:r>
            <a:b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System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6577987" y="3549885"/>
            <a:ext cx="1950700" cy="83484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Process </a:t>
            </a:r>
            <a:b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Manager</a:t>
            </a:r>
          </a:p>
        </p:txBody>
      </p:sp>
      <p:sp>
        <p:nvSpPr>
          <p:cNvPr id="34" name="Rectangle 33"/>
          <p:cNvSpPr/>
          <p:nvPr/>
        </p:nvSpPr>
        <p:spPr bwMode="auto">
          <a:xfrm>
            <a:off x="8617355" y="3549885"/>
            <a:ext cx="1684696" cy="52177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Network</a:t>
            </a:r>
          </a:p>
        </p:txBody>
      </p:sp>
      <p:sp>
        <p:nvSpPr>
          <p:cNvPr id="35" name="Rectangle 34"/>
          <p:cNvSpPr/>
          <p:nvPr/>
        </p:nvSpPr>
        <p:spPr bwMode="auto">
          <a:xfrm>
            <a:off x="5159296" y="3549885"/>
            <a:ext cx="1330023" cy="83484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chemeClr val="tx1"/>
                </a:solidFill>
              </a:rPr>
              <a:t>Virtual 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Memory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91892" y="3746366"/>
            <a:ext cx="21280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n-lt"/>
              </a:rPr>
              <a:t>Operating System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3385932" y="4593438"/>
            <a:ext cx="1862032" cy="52177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chemeClr val="tx1"/>
                </a:solidFill>
              </a:rPr>
              <a:t>Device Drivers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5868641" y="4593438"/>
            <a:ext cx="2128037" cy="52177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chemeClr val="tx1"/>
                </a:solidFill>
              </a:rPr>
              <a:t>Interrupt Handlers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8617355" y="4593438"/>
            <a:ext cx="1684696" cy="52177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chemeClr val="tx1"/>
                </a:solidFill>
              </a:rPr>
              <a:t>Boot and </a:t>
            </a:r>
            <a:r>
              <a:rPr lang="en-US" sz="2000" dirty="0" err="1">
                <a:solidFill>
                  <a:schemeClr val="tx1"/>
                </a:solidFill>
              </a:rPr>
              <a:t>Init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3385932" y="5219569"/>
            <a:ext cx="6916119" cy="52177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chemeClr val="tx1"/>
                </a:solidFill>
              </a:rPr>
              <a:t>Hardware Abstraction Layer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3385932" y="2923754"/>
            <a:ext cx="6916119" cy="52177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chemeClr val="tx1"/>
                </a:solidFill>
              </a:rPr>
              <a:t>Application Interface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655949-BC4B-4A48-A1C5-396478A22E30}"/>
              </a:ext>
            </a:extLst>
          </p:cNvPr>
          <p:cNvSpPr txBox="1"/>
          <p:nvPr/>
        </p:nvSpPr>
        <p:spPr>
          <a:xfrm>
            <a:off x="1115878" y="5675293"/>
            <a:ext cx="19837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n-lt"/>
              </a:rPr>
              <a:t>Physical computer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E1B799-9421-4093-9FFE-4B1E4B69C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1520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part of the OS?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OS </a:t>
            </a:r>
            <a:r>
              <a:rPr lang="en-US" b="1" dirty="0">
                <a:solidFill>
                  <a:schemeClr val="accent1"/>
                </a:solidFill>
              </a:rPr>
              <a:t>kernel</a:t>
            </a:r>
            <a:r>
              <a:rPr lang="en-US" dirty="0"/>
              <a:t> </a:t>
            </a:r>
            <a:r>
              <a:rPr lang="mr-IN" dirty="0"/>
              <a:t>–</a:t>
            </a:r>
            <a:r>
              <a:rPr lang="en-US" dirty="0"/>
              <a:t> the part of the OS code that has full control of the system</a:t>
            </a:r>
            <a:br>
              <a:rPr lang="en-US" dirty="0"/>
            </a:br>
            <a:endParaRPr lang="en-US" dirty="0"/>
          </a:p>
          <a:p>
            <a:r>
              <a:rPr lang="en-US" dirty="0"/>
              <a:t>Process scheduling</a:t>
            </a:r>
            <a:br>
              <a:rPr lang="en-US" dirty="0"/>
            </a:br>
            <a:r>
              <a:rPr lang="en-US" dirty="0"/>
              <a:t>(who uses CPU)</a:t>
            </a:r>
          </a:p>
          <a:p>
            <a:r>
              <a:rPr lang="en-US" dirty="0"/>
              <a:t>Memory allocation</a:t>
            </a:r>
            <a:br>
              <a:rPr lang="en-US" dirty="0"/>
            </a:br>
            <a:r>
              <a:rPr lang="en-US" dirty="0"/>
              <a:t>(who uses RAM)</a:t>
            </a:r>
          </a:p>
          <a:p>
            <a:r>
              <a:rPr lang="en-US" dirty="0"/>
              <a:t>Accesses hardware devices</a:t>
            </a:r>
          </a:p>
          <a:p>
            <a:pPr lvl="1"/>
            <a:r>
              <a:rPr lang="en-US" dirty="0"/>
              <a:t>Outputs graphics</a:t>
            </a:r>
          </a:p>
          <a:p>
            <a:pPr lvl="1"/>
            <a:r>
              <a:rPr lang="en-US" dirty="0"/>
              <a:t>Reads/writes to network</a:t>
            </a:r>
          </a:p>
          <a:p>
            <a:pPr lvl="1"/>
            <a:r>
              <a:rPr lang="en-US" dirty="0"/>
              <a:t>Read/write to disks</a:t>
            </a:r>
          </a:p>
          <a:p>
            <a:pPr lvl="1"/>
            <a:r>
              <a:rPr lang="en-US" dirty="0"/>
              <a:t>Handles boot-up and power-down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3"/>
          </p:nvPr>
        </p:nvSpPr>
        <p:spPr/>
        <p:txBody>
          <a:bodyPr>
            <a:normAutofit fontScale="92500"/>
          </a:bodyPr>
          <a:lstStyle/>
          <a:p>
            <a:r>
              <a:rPr lang="en-US" b="1" dirty="0"/>
              <a:t>OS </a:t>
            </a:r>
            <a:r>
              <a:rPr lang="en-US" b="1" dirty="0">
                <a:solidFill>
                  <a:srgbClr val="00B050"/>
                </a:solidFill>
              </a:rPr>
              <a:t>distribution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/>
              <a:t>– the kernel + lots of other useful stuff</a:t>
            </a:r>
            <a:br>
              <a:rPr lang="en-US" dirty="0"/>
            </a:br>
            <a:endParaRPr lang="en-US" dirty="0"/>
          </a:p>
          <a:p>
            <a:r>
              <a:rPr lang="en-US" dirty="0"/>
              <a:t>GUI / Window manager</a:t>
            </a:r>
          </a:p>
          <a:p>
            <a:r>
              <a:rPr lang="en-US" dirty="0"/>
              <a:t>Command shell</a:t>
            </a:r>
          </a:p>
          <a:p>
            <a:r>
              <a:rPr lang="en-US" dirty="0"/>
              <a:t>Software package manager</a:t>
            </a:r>
          </a:p>
          <a:p>
            <a:pPr lvl="1"/>
            <a:r>
              <a:rPr lang="en-US" dirty="0"/>
              <a:t>“app store”, yum, apt, brew</a:t>
            </a:r>
          </a:p>
          <a:p>
            <a:r>
              <a:rPr lang="en-US" dirty="0"/>
              <a:t>Common software libraries</a:t>
            </a:r>
          </a:p>
          <a:p>
            <a:r>
              <a:rPr lang="en-US" dirty="0"/>
              <a:t>Useful apps:</a:t>
            </a:r>
          </a:p>
          <a:p>
            <a:pPr lvl="1"/>
            <a:r>
              <a:rPr lang="en-US" dirty="0"/>
              <a:t>Text editor, compilers, web browser, web server, SSH, anti-virus, file-sharing, media libraries,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C45D23-612C-4698-839D-BC4BC2402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111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47BBE-23E5-6D80-3E74-9142A5837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Kernel design choices can vary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A3967F-480E-0216-B6B8-EB5B08ADA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14</a:t>
            </a:fld>
            <a:endParaRPr lang="en-US"/>
          </a:p>
        </p:txBody>
      </p:sp>
      <p:pic>
        <p:nvPicPr>
          <p:cNvPr id="3076" name="Picture 4" descr="undefined">
            <a:extLst>
              <a:ext uri="{FF2B5EF4-FFF2-40B4-BE49-F238E27FC236}">
                <a16:creationId xmlns:a16="http://schemas.microsoft.com/office/drawing/2014/main" id="{CB670696-386D-8829-CABF-581F01631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859" y="1143000"/>
            <a:ext cx="10428270" cy="5564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15B219D-64DA-30B1-92B5-5B8B9F72D648}"/>
              </a:ext>
            </a:extLst>
          </p:cNvPr>
          <p:cNvSpPr txBox="1"/>
          <p:nvPr/>
        </p:nvSpPr>
        <p:spPr>
          <a:xfrm>
            <a:off x="133565" y="1448654"/>
            <a:ext cx="1284270" cy="1754326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We usually focus on Monolithic kernel design in this course</a:t>
            </a:r>
          </a:p>
        </p:txBody>
      </p:sp>
    </p:spTree>
    <p:extLst>
      <p:ext uri="{BB962C8B-B14F-4D97-AF65-F5344CB8AC3E}">
        <p14:creationId xmlns:p14="http://schemas.microsoft.com/office/powerpoint/2010/main" val="27575048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Before operating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7595" y="1143000"/>
            <a:ext cx="7201875" cy="5029200"/>
          </a:xfrm>
        </p:spPr>
        <p:txBody>
          <a:bodyPr>
            <a:normAutofit fontScale="85000" lnSpcReduction="10000"/>
          </a:bodyPr>
          <a:lstStyle/>
          <a:p>
            <a:r>
              <a:rPr lang="en-US" sz="3200" dirty="0"/>
              <a:t>User could only run one program at a time.</a:t>
            </a:r>
          </a:p>
          <a:p>
            <a:pPr lvl="1"/>
            <a:endParaRPr lang="en-US" sz="2800" dirty="0"/>
          </a:p>
          <a:p>
            <a:r>
              <a:rPr lang="en-US" sz="3200" dirty="0"/>
              <a:t>Had to insert the program disk before booting the machine.</a:t>
            </a:r>
          </a:p>
          <a:p>
            <a:pPr lvl="1"/>
            <a:endParaRPr lang="en-US" sz="2800" dirty="0"/>
          </a:p>
          <a:p>
            <a:r>
              <a:rPr lang="en-US" sz="3200" dirty="0"/>
              <a:t>Program had to control the hardware directly</a:t>
            </a:r>
          </a:p>
          <a:p>
            <a:pPr lvl="1"/>
            <a:r>
              <a:rPr lang="en-US" dirty="0"/>
              <a:t>This is a nuisance because hardware is complicated</a:t>
            </a:r>
          </a:p>
          <a:p>
            <a:pPr lvl="1"/>
            <a:r>
              <a:rPr lang="en-US" dirty="0"/>
              <a:t>Program will only be compatible with one set of hardware</a:t>
            </a:r>
          </a:p>
          <a:p>
            <a:pPr lvl="1"/>
            <a:endParaRPr lang="en-US" dirty="0"/>
          </a:p>
          <a:p>
            <a:r>
              <a:rPr lang="en-US" dirty="0"/>
              <a:t>An example (at right): 1983 “King’s Quest” game for IBM PC Jr.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0683" y="0"/>
            <a:ext cx="3671317" cy="36576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1627" y="3700220"/>
            <a:ext cx="4210373" cy="315778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A66D39-10BB-4D19-8CCA-DE1942DAC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2616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7F5A2B-62FA-4BDD-B2F1-D5BB4DDFD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Embedded systems often still run without operating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B2A74C-CD30-41F7-A7F6-14957A3466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“Bare-metal” embedded systems</a:t>
            </a:r>
          </a:p>
          <a:p>
            <a:pPr lvl="1"/>
            <a:r>
              <a:rPr lang="en-US" dirty="0"/>
              <a:t>Many downsides: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Application must handle things for themselves</a:t>
            </a:r>
          </a:p>
          <a:p>
            <a:pPr lvl="2"/>
            <a:r>
              <a:rPr lang="en-US" dirty="0"/>
              <a:t>Boot and initialization</a:t>
            </a:r>
          </a:p>
          <a:p>
            <a:pPr lvl="2"/>
            <a:r>
              <a:rPr lang="en-US" dirty="0"/>
              <a:t>All hardware it wants to interact with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Applications are not portable</a:t>
            </a:r>
          </a:p>
          <a:p>
            <a:pPr lvl="2"/>
            <a:r>
              <a:rPr lang="en-US" dirty="0"/>
              <a:t>Rewrite, mostly from scratch, for new microcontroller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No malloc, no </a:t>
            </a:r>
            <a:r>
              <a:rPr lang="en-US" dirty="0" err="1"/>
              <a:t>segfaults</a:t>
            </a:r>
            <a:endParaRPr lang="en-US" dirty="0"/>
          </a:p>
          <a:p>
            <a:pPr lvl="2"/>
            <a:r>
              <a:rPr lang="en-US" dirty="0"/>
              <a:t>Instead invalid memory accesses likely crash the whole system</a:t>
            </a:r>
          </a:p>
          <a:p>
            <a:pPr lvl="2"/>
            <a:r>
              <a:rPr lang="en-US" dirty="0"/>
              <a:t>Imagine if each CS211 </a:t>
            </a:r>
            <a:r>
              <a:rPr lang="en-US" dirty="0" err="1"/>
              <a:t>segfault</a:t>
            </a:r>
            <a:r>
              <a:rPr lang="en-US" dirty="0"/>
              <a:t> resulted in the EECS server rebooting…</a:t>
            </a:r>
          </a:p>
          <a:p>
            <a:pPr lvl="1"/>
            <a:endParaRPr lang="en-US" dirty="0"/>
          </a:p>
          <a:p>
            <a:r>
              <a:rPr lang="en-US" dirty="0"/>
              <a:t>Upside: can be a VERY highly efficient system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F12642-1F90-420C-9B0C-FC80804A4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97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Operating Systems are middle-management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3385932" y="6054411"/>
            <a:ext cx="6916119" cy="52177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solidFill>
                  <a:schemeClr val="bg1"/>
                </a:solidFill>
              </a:rPr>
              <a:t>Hardware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3762214" y="2255004"/>
            <a:ext cx="1684696" cy="422071"/>
          </a:xfrm>
          <a:prstGeom prst="rect">
            <a:avLst/>
          </a:prstGeom>
          <a:solidFill>
            <a:srgbClr val="CCFFCC"/>
          </a:solidFill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chemeClr val="tx1"/>
                </a:solidFill>
              </a:rPr>
              <a:t>Steam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5667214" y="2255004"/>
            <a:ext cx="1684696" cy="422071"/>
          </a:xfrm>
          <a:prstGeom prst="rect">
            <a:avLst/>
          </a:prstGeom>
          <a:solidFill>
            <a:srgbClr val="CCFFCC"/>
          </a:solidFill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chemeClr val="tx1"/>
                </a:solidFill>
              </a:rPr>
              <a:t>Chrome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7115014" y="1721604"/>
            <a:ext cx="1684696" cy="422071"/>
          </a:xfrm>
          <a:prstGeom prst="rect">
            <a:avLst/>
          </a:prstGeom>
          <a:solidFill>
            <a:srgbClr val="CCFFCC"/>
          </a:solidFill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err="1">
                <a:solidFill>
                  <a:schemeClr val="tx1"/>
                </a:solidFill>
              </a:rPr>
              <a:t>Powerpoint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7953214" y="2255004"/>
            <a:ext cx="1684696" cy="422071"/>
          </a:xfrm>
          <a:prstGeom prst="rect">
            <a:avLst/>
          </a:prstGeom>
          <a:solidFill>
            <a:srgbClr val="CCFFCC"/>
          </a:solidFill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chemeClr val="tx1"/>
                </a:solidFill>
              </a:rPr>
              <a:t>QEMU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4600414" y="1721604"/>
            <a:ext cx="1684696" cy="422071"/>
          </a:xfrm>
          <a:prstGeom prst="rect">
            <a:avLst/>
          </a:prstGeom>
          <a:solidFill>
            <a:srgbClr val="CCFFCC"/>
          </a:solidFill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chemeClr val="tx1"/>
                </a:solidFill>
              </a:rPr>
              <a:t>Spotify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07595" y="1828800"/>
            <a:ext cx="24920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n-lt"/>
              </a:rPr>
              <a:t>Applications we care about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3297264" y="2819399"/>
            <a:ext cx="7093455" cy="3026301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solidFill>
                <a:schemeClr val="tx1"/>
              </a:solidFill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solidFill>
                <a:schemeClr val="tx1"/>
              </a:solidFill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Operating System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991892" y="3746366"/>
            <a:ext cx="2128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n-lt"/>
              </a:rPr>
              <a:t>Overhead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655949-BC4B-4A48-A1C5-396478A22E30}"/>
              </a:ext>
            </a:extLst>
          </p:cNvPr>
          <p:cNvSpPr txBox="1"/>
          <p:nvPr/>
        </p:nvSpPr>
        <p:spPr>
          <a:xfrm>
            <a:off x="607595" y="5675293"/>
            <a:ext cx="24920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n-lt"/>
              </a:rPr>
              <a:t>Hardware to run things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FA0261-2E8E-450F-A897-3ACA3B33D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4133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0FFBD-86D7-4430-8623-1A5A496FA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Roles of an Operating System give the overhead value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45FBDC-6D09-4175-BD95-8438526B95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9567" y="1143000"/>
            <a:ext cx="9170827" cy="50292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Referee</a:t>
            </a:r>
          </a:p>
          <a:p>
            <a:pPr lvl="1"/>
            <a:r>
              <a:rPr lang="en-US" dirty="0"/>
              <a:t>Manage protection, isolation, and sharing of resources</a:t>
            </a:r>
          </a:p>
          <a:p>
            <a:pPr lvl="1"/>
            <a:r>
              <a:rPr lang="en-US" dirty="0"/>
              <a:t>Resource allocation and communication</a:t>
            </a:r>
          </a:p>
          <a:p>
            <a:pPr lvl="1"/>
            <a:endParaRPr lang="en-US" dirty="0"/>
          </a:p>
          <a:p>
            <a:r>
              <a:rPr lang="en-US" dirty="0"/>
              <a:t>Illusionist</a:t>
            </a:r>
          </a:p>
          <a:p>
            <a:pPr lvl="1"/>
            <a:r>
              <a:rPr lang="en-US" dirty="0"/>
              <a:t>Provide clean, easy-to-use abstractions of physical resources</a:t>
            </a:r>
          </a:p>
          <a:p>
            <a:pPr lvl="2"/>
            <a:r>
              <a:rPr lang="en-US" dirty="0"/>
              <a:t>Infinite memory, dedicated machine</a:t>
            </a:r>
          </a:p>
          <a:p>
            <a:pPr lvl="2"/>
            <a:r>
              <a:rPr lang="en-US" dirty="0"/>
              <a:t>Higher level objects: files, users, messages</a:t>
            </a:r>
          </a:p>
          <a:p>
            <a:pPr lvl="2"/>
            <a:r>
              <a:rPr lang="en-US" dirty="0"/>
              <a:t>Masking limitations, virtualization</a:t>
            </a:r>
          </a:p>
          <a:p>
            <a:pPr lvl="2"/>
            <a:endParaRPr lang="en-US" dirty="0"/>
          </a:p>
          <a:p>
            <a:r>
              <a:rPr lang="en-US" dirty="0"/>
              <a:t>Glue</a:t>
            </a:r>
          </a:p>
          <a:p>
            <a:pPr lvl="1"/>
            <a:r>
              <a:rPr lang="en-US" dirty="0"/>
              <a:t>Common services</a:t>
            </a:r>
          </a:p>
          <a:p>
            <a:pPr lvl="2"/>
            <a:r>
              <a:rPr lang="en-US" dirty="0"/>
              <a:t>Storage, Window system, Networking</a:t>
            </a:r>
          </a:p>
          <a:p>
            <a:pPr lvl="1"/>
            <a:r>
              <a:rPr lang="en-US" dirty="0"/>
              <a:t>Sharing, Authorization</a:t>
            </a:r>
          </a:p>
          <a:p>
            <a:pPr lvl="1"/>
            <a:r>
              <a:rPr lang="en-US" dirty="0"/>
              <a:t>Look and feel</a:t>
            </a:r>
          </a:p>
          <a:p>
            <a:pPr lvl="2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D21EB7-E554-405A-A46D-DEE70DAC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3728-42B5-46E1-8863-4BDB07D9EE18}" type="slidenum">
              <a:rPr lang="en-US" smtClean="0"/>
              <a:t>18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5C00F34-1D9D-426C-8D4D-28C7ACFC973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835" y="2647097"/>
            <a:ext cx="1291665" cy="1066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7E627E2-ECD5-465A-AECF-F32DDB1B528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031" y="1143000"/>
            <a:ext cx="1411469" cy="11303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7B88C3A-D17E-4693-A137-D440D9027B0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896" y="4194567"/>
            <a:ext cx="1588604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3964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E1AD0-BDF8-425F-B556-4099AAD42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File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3056A1-10C4-4AD8-BBFF-4038EF308B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Referee</a:t>
            </a:r>
          </a:p>
          <a:p>
            <a:pPr lvl="1"/>
            <a:r>
              <a:rPr lang="en-US" dirty="0"/>
              <a:t>Prevent users from accessing other’s files without permission</a:t>
            </a:r>
          </a:p>
          <a:p>
            <a:pPr lvl="1"/>
            <a:endParaRPr lang="en-US" dirty="0"/>
          </a:p>
          <a:p>
            <a:r>
              <a:rPr lang="en-US" dirty="0"/>
              <a:t>Illusionist</a:t>
            </a:r>
          </a:p>
          <a:p>
            <a:pPr lvl="1"/>
            <a:r>
              <a:rPr lang="en-US" dirty="0"/>
              <a:t>Files can grow infinitely large</a:t>
            </a:r>
          </a:p>
          <a:p>
            <a:pPr lvl="1"/>
            <a:r>
              <a:rPr lang="en-US" dirty="0"/>
              <a:t>Where a file exists in memory or disk isn’t important!</a:t>
            </a:r>
          </a:p>
          <a:p>
            <a:pPr lvl="2"/>
            <a:endParaRPr lang="en-US" dirty="0"/>
          </a:p>
          <a:p>
            <a:r>
              <a:rPr lang="en-US" dirty="0"/>
              <a:t>Glue</a:t>
            </a:r>
          </a:p>
          <a:p>
            <a:pPr lvl="1"/>
            <a:r>
              <a:rPr lang="en-US" dirty="0"/>
              <a:t>Default file system types, named directories, file explorer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50D6A4-D01E-4817-B59C-7BFF86362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815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EF63A-68F5-4606-A54E-0DE31F707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 to CS343!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75264E-F041-4116-BFF8-E5A7E29E0B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 brief: how does the operating system work and why?</a:t>
            </a:r>
          </a:p>
          <a:p>
            <a:pPr lvl="1"/>
            <a:endParaRPr lang="en-US" dirty="0"/>
          </a:p>
          <a:p>
            <a:r>
              <a:rPr lang="en-US" dirty="0"/>
              <a:t>Role of the Operating System</a:t>
            </a:r>
          </a:p>
          <a:p>
            <a:pPr lvl="1"/>
            <a:r>
              <a:rPr lang="en-US" b="1" dirty="0"/>
              <a:t>Manages</a:t>
            </a:r>
            <a:r>
              <a:rPr lang="en-US" dirty="0"/>
              <a:t> hardware resources</a:t>
            </a:r>
          </a:p>
          <a:p>
            <a:pPr lvl="1"/>
            <a:r>
              <a:rPr lang="en-US" dirty="0"/>
              <a:t>Provides </a:t>
            </a:r>
            <a:r>
              <a:rPr lang="en-US" b="1" dirty="0"/>
              <a:t>abstractions</a:t>
            </a:r>
            <a:r>
              <a:rPr lang="en-US" dirty="0"/>
              <a:t> to support processes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Major topics</a:t>
            </a:r>
          </a:p>
          <a:p>
            <a:pPr lvl="1"/>
            <a:r>
              <a:rPr lang="en-US" dirty="0"/>
              <a:t>Scheduling</a:t>
            </a:r>
          </a:p>
          <a:p>
            <a:pPr lvl="1"/>
            <a:r>
              <a:rPr lang="en-US" dirty="0"/>
              <a:t>Concurrency</a:t>
            </a:r>
          </a:p>
          <a:p>
            <a:pPr lvl="1"/>
            <a:r>
              <a:rPr lang="en-US" dirty="0"/>
              <a:t>Devices</a:t>
            </a:r>
          </a:p>
          <a:p>
            <a:pPr lvl="1"/>
            <a:r>
              <a:rPr lang="en-US" dirty="0"/>
              <a:t>Virtual Memory</a:t>
            </a:r>
          </a:p>
          <a:p>
            <a:pPr lvl="1"/>
            <a:r>
              <a:rPr lang="en-US" dirty="0"/>
              <a:t>File Systems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04E4BC-FEAA-415F-8584-907758C4B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5446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820F9-DA05-4B99-A5BC-EF45B7FCD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Architecture of a lecture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77CB7A-0E40-414F-8241-3FEBAEDCE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20</a:t>
            </a:fld>
            <a:endParaRPr lang="en-US"/>
          </a:p>
        </p:txBody>
      </p:sp>
      <p:sp>
        <p:nvSpPr>
          <p:cNvPr id="5" name="Google Shape;442;p28">
            <a:extLst>
              <a:ext uri="{FF2B5EF4-FFF2-40B4-BE49-F238E27FC236}">
                <a16:creationId xmlns:a16="http://schemas.microsoft.com/office/drawing/2014/main" id="{0AC0A0D0-F875-48BD-9D33-2A3E13C839FE}"/>
              </a:ext>
            </a:extLst>
          </p:cNvPr>
          <p:cNvSpPr txBox="1"/>
          <p:nvPr/>
        </p:nvSpPr>
        <p:spPr>
          <a:xfrm rot="-5400000">
            <a:off x="1787975" y="3073249"/>
            <a:ext cx="18144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Attention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443;p28">
            <a:extLst>
              <a:ext uri="{FF2B5EF4-FFF2-40B4-BE49-F238E27FC236}">
                <a16:creationId xmlns:a16="http://schemas.microsoft.com/office/drawing/2014/main" id="{756FFEF1-FC0C-40C1-B4A3-352D7D6842E5}"/>
              </a:ext>
            </a:extLst>
          </p:cNvPr>
          <p:cNvSpPr txBox="1"/>
          <p:nvPr/>
        </p:nvSpPr>
        <p:spPr>
          <a:xfrm>
            <a:off x="4345328" y="5130224"/>
            <a:ext cx="2703384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Time (minutes)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" name="Google Shape;444;p28">
            <a:extLst>
              <a:ext uri="{FF2B5EF4-FFF2-40B4-BE49-F238E27FC236}">
                <a16:creationId xmlns:a16="http://schemas.microsoft.com/office/drawing/2014/main" id="{A96B2BF7-6805-4FF3-885C-11474EE622F2}"/>
              </a:ext>
            </a:extLst>
          </p:cNvPr>
          <p:cNvCxnSpPr/>
          <p:nvPr/>
        </p:nvCxnSpPr>
        <p:spPr>
          <a:xfrm rot="-5400000">
            <a:off x="1610594" y="3022024"/>
            <a:ext cx="3031066" cy="1588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254"/>
              </a:srgbClr>
            </a:outerShdw>
          </a:effectLst>
        </p:spPr>
      </p:cxnSp>
      <p:cxnSp>
        <p:nvCxnSpPr>
          <p:cNvPr id="8" name="Google Shape;445;p28">
            <a:extLst>
              <a:ext uri="{FF2B5EF4-FFF2-40B4-BE49-F238E27FC236}">
                <a16:creationId xmlns:a16="http://schemas.microsoft.com/office/drawing/2014/main" id="{965AFD12-0DC9-4322-9897-6414166F32A1}"/>
              </a:ext>
            </a:extLst>
          </p:cNvPr>
          <p:cNvCxnSpPr/>
          <p:nvPr/>
        </p:nvCxnSpPr>
        <p:spPr>
          <a:xfrm rot="10800000" flipH="1">
            <a:off x="3125333" y="4520624"/>
            <a:ext cx="5893594" cy="17727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254"/>
              </a:srgbClr>
            </a:outerShdw>
          </a:effectLst>
        </p:spPr>
      </p:cxnSp>
      <p:sp>
        <p:nvSpPr>
          <p:cNvPr id="9" name="Google Shape;446;p28">
            <a:extLst>
              <a:ext uri="{FF2B5EF4-FFF2-40B4-BE49-F238E27FC236}">
                <a16:creationId xmlns:a16="http://schemas.microsoft.com/office/drawing/2014/main" id="{9DFBF7D9-559C-404A-B6AA-C568C9EEF8D3}"/>
              </a:ext>
            </a:extLst>
          </p:cNvPr>
          <p:cNvSpPr txBox="1"/>
          <p:nvPr/>
        </p:nvSpPr>
        <p:spPr>
          <a:xfrm>
            <a:off x="3075328" y="4503694"/>
            <a:ext cx="392656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447;p28">
            <a:extLst>
              <a:ext uri="{FF2B5EF4-FFF2-40B4-BE49-F238E27FC236}">
                <a16:creationId xmlns:a16="http://schemas.microsoft.com/office/drawing/2014/main" id="{8C63B879-60AF-4618-BA7A-DA4029611F1E}"/>
              </a:ext>
            </a:extLst>
          </p:cNvPr>
          <p:cNvSpPr txBox="1"/>
          <p:nvPr/>
        </p:nvSpPr>
        <p:spPr>
          <a:xfrm>
            <a:off x="4192928" y="4503694"/>
            <a:ext cx="600645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448;p28">
            <a:extLst>
              <a:ext uri="{FF2B5EF4-FFF2-40B4-BE49-F238E27FC236}">
                <a16:creationId xmlns:a16="http://schemas.microsoft.com/office/drawing/2014/main" id="{C600BC4B-2DCC-4777-BE75-CE7469F51046}"/>
              </a:ext>
            </a:extLst>
          </p:cNvPr>
          <p:cNvSpPr txBox="1"/>
          <p:nvPr/>
        </p:nvSpPr>
        <p:spPr>
          <a:xfrm>
            <a:off x="4819461" y="4503694"/>
            <a:ext cx="600645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25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449;p28">
            <a:extLst>
              <a:ext uri="{FF2B5EF4-FFF2-40B4-BE49-F238E27FC236}">
                <a16:creationId xmlns:a16="http://schemas.microsoft.com/office/drawing/2014/main" id="{11DFBA70-578D-4FA1-BF59-90C2E9918BF0}"/>
              </a:ext>
            </a:extLst>
          </p:cNvPr>
          <p:cNvSpPr txBox="1"/>
          <p:nvPr/>
        </p:nvSpPr>
        <p:spPr>
          <a:xfrm>
            <a:off x="6191061" y="4503694"/>
            <a:ext cx="600645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50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450;p28">
            <a:extLst>
              <a:ext uri="{FF2B5EF4-FFF2-40B4-BE49-F238E27FC236}">
                <a16:creationId xmlns:a16="http://schemas.microsoft.com/office/drawing/2014/main" id="{8590C5C8-4365-4332-A927-91B75DB4B228}"/>
              </a:ext>
            </a:extLst>
          </p:cNvPr>
          <p:cNvSpPr txBox="1"/>
          <p:nvPr/>
        </p:nvSpPr>
        <p:spPr>
          <a:xfrm>
            <a:off x="6766794" y="4503694"/>
            <a:ext cx="600645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53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451;p28">
            <a:extLst>
              <a:ext uri="{FF2B5EF4-FFF2-40B4-BE49-F238E27FC236}">
                <a16:creationId xmlns:a16="http://schemas.microsoft.com/office/drawing/2014/main" id="{15BBA685-0CD3-460A-BDDE-18F1CD5C2988}"/>
              </a:ext>
            </a:extLst>
          </p:cNvPr>
          <p:cNvSpPr txBox="1"/>
          <p:nvPr/>
        </p:nvSpPr>
        <p:spPr>
          <a:xfrm>
            <a:off x="7918260" y="4503694"/>
            <a:ext cx="600645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78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452;p28">
            <a:extLst>
              <a:ext uri="{FF2B5EF4-FFF2-40B4-BE49-F238E27FC236}">
                <a16:creationId xmlns:a16="http://schemas.microsoft.com/office/drawing/2014/main" id="{56FB8800-7789-49F3-8DB2-12A322D9E1F0}"/>
              </a:ext>
            </a:extLst>
          </p:cNvPr>
          <p:cNvSpPr txBox="1"/>
          <p:nvPr/>
        </p:nvSpPr>
        <p:spPr>
          <a:xfrm>
            <a:off x="8527860" y="4503694"/>
            <a:ext cx="600645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80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453;p28">
            <a:extLst>
              <a:ext uri="{FF2B5EF4-FFF2-40B4-BE49-F238E27FC236}">
                <a16:creationId xmlns:a16="http://schemas.microsoft.com/office/drawing/2014/main" id="{971EC48D-A408-4BCA-BAC0-BA22FAC9F869}"/>
              </a:ext>
            </a:extLst>
          </p:cNvPr>
          <p:cNvSpPr/>
          <p:nvPr/>
        </p:nvSpPr>
        <p:spPr>
          <a:xfrm>
            <a:off x="3159994" y="2079402"/>
            <a:ext cx="1550505" cy="47695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13491"/>
                </a:moveTo>
                <a:cubicBezTo>
                  <a:pt x="33421" y="6745"/>
                  <a:pt x="66842" y="0"/>
                  <a:pt x="86842" y="17751"/>
                </a:cubicBezTo>
                <a:cubicBezTo>
                  <a:pt x="106842" y="35502"/>
                  <a:pt x="120000" y="120000"/>
                  <a:pt x="120000" y="120000"/>
                </a:cubicBezTo>
                <a:lnTo>
                  <a:pt x="120000" y="12000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25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454;p28">
            <a:extLst>
              <a:ext uri="{FF2B5EF4-FFF2-40B4-BE49-F238E27FC236}">
                <a16:creationId xmlns:a16="http://schemas.microsoft.com/office/drawing/2014/main" id="{64217546-A91D-4DD5-9869-0B8FE811DACC}"/>
              </a:ext>
            </a:extLst>
          </p:cNvPr>
          <p:cNvSpPr/>
          <p:nvPr/>
        </p:nvSpPr>
        <p:spPr>
          <a:xfrm>
            <a:off x="4956460" y="2130202"/>
            <a:ext cx="1505534" cy="47695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13491"/>
                </a:moveTo>
                <a:cubicBezTo>
                  <a:pt x="33421" y="6745"/>
                  <a:pt x="66842" y="0"/>
                  <a:pt x="86842" y="17751"/>
                </a:cubicBezTo>
                <a:cubicBezTo>
                  <a:pt x="106842" y="35502"/>
                  <a:pt x="120000" y="120000"/>
                  <a:pt x="120000" y="120000"/>
                </a:cubicBezTo>
                <a:lnTo>
                  <a:pt x="120000" y="12000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25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455;p28">
            <a:extLst>
              <a:ext uri="{FF2B5EF4-FFF2-40B4-BE49-F238E27FC236}">
                <a16:creationId xmlns:a16="http://schemas.microsoft.com/office/drawing/2014/main" id="{EAA42BD9-9487-4B15-9615-0B698090AA82}"/>
              </a:ext>
            </a:extLst>
          </p:cNvPr>
          <p:cNvSpPr/>
          <p:nvPr/>
        </p:nvSpPr>
        <p:spPr>
          <a:xfrm>
            <a:off x="6732928" y="2164069"/>
            <a:ext cx="1540132" cy="47695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13491"/>
                </a:moveTo>
                <a:cubicBezTo>
                  <a:pt x="33421" y="6745"/>
                  <a:pt x="66842" y="0"/>
                  <a:pt x="86842" y="17751"/>
                </a:cubicBezTo>
                <a:cubicBezTo>
                  <a:pt x="106842" y="35502"/>
                  <a:pt x="120000" y="120000"/>
                  <a:pt x="120000" y="120000"/>
                </a:cubicBezTo>
                <a:lnTo>
                  <a:pt x="120000" y="12000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25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" name="Google Shape;456;p28">
            <a:extLst>
              <a:ext uri="{FF2B5EF4-FFF2-40B4-BE49-F238E27FC236}">
                <a16:creationId xmlns:a16="http://schemas.microsoft.com/office/drawing/2014/main" id="{009EED70-AA6D-4DAF-A0D2-40B942685C49}"/>
              </a:ext>
            </a:extLst>
          </p:cNvPr>
          <p:cNvGrpSpPr/>
          <p:nvPr/>
        </p:nvGrpSpPr>
        <p:grpSpPr>
          <a:xfrm>
            <a:off x="3685347" y="2855785"/>
            <a:ext cx="2050305" cy="1599365"/>
            <a:chOff x="2760560" y="3026489"/>
            <a:chExt cx="2050305" cy="1599365"/>
          </a:xfrm>
        </p:grpSpPr>
        <p:sp>
          <p:nvSpPr>
            <p:cNvPr id="20" name="Google Shape;457;p28">
              <a:extLst>
                <a:ext uri="{FF2B5EF4-FFF2-40B4-BE49-F238E27FC236}">
                  <a16:creationId xmlns:a16="http://schemas.microsoft.com/office/drawing/2014/main" id="{3F12C08A-F4A9-403F-94BE-48DF9819154B}"/>
                </a:ext>
              </a:extLst>
            </p:cNvPr>
            <p:cNvSpPr txBox="1"/>
            <p:nvPr/>
          </p:nvSpPr>
          <p:spPr>
            <a:xfrm>
              <a:off x="2760560" y="3026489"/>
              <a:ext cx="2050305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Practice Questions</a:t>
              </a:r>
              <a:endParaRPr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1" name="Google Shape;458;p28">
              <a:extLst>
                <a:ext uri="{FF2B5EF4-FFF2-40B4-BE49-F238E27FC236}">
                  <a16:creationId xmlns:a16="http://schemas.microsoft.com/office/drawing/2014/main" id="{DFF0E734-9F58-4370-A8E0-B3ED9155AA15}"/>
                </a:ext>
              </a:extLst>
            </p:cNvPr>
            <p:cNvCxnSpPr/>
            <p:nvPr/>
          </p:nvCxnSpPr>
          <p:spPr>
            <a:xfrm>
              <a:off x="3868785" y="3982391"/>
              <a:ext cx="1" cy="643463"/>
            </a:xfrm>
            <a:prstGeom prst="straightConnector1">
              <a:avLst/>
            </a:prstGeom>
            <a:noFill/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stealth" w="med" len="med"/>
            </a:ln>
            <a:effectLst>
              <a:outerShdw blurRad="40000" dist="20000" dir="5400000" rotWithShape="0">
                <a:srgbClr val="000000">
                  <a:alpha val="37254"/>
                </a:srgbClr>
              </a:outerShdw>
            </a:effectLst>
          </p:spPr>
        </p:cxnSp>
      </p:grpSp>
      <p:grpSp>
        <p:nvGrpSpPr>
          <p:cNvPr id="22" name="Google Shape;459;p28">
            <a:extLst>
              <a:ext uri="{FF2B5EF4-FFF2-40B4-BE49-F238E27FC236}">
                <a16:creationId xmlns:a16="http://schemas.microsoft.com/office/drawing/2014/main" id="{A5F4E033-FC5D-4C5A-96AE-7FF9173A8C22}"/>
              </a:ext>
            </a:extLst>
          </p:cNvPr>
          <p:cNvGrpSpPr/>
          <p:nvPr/>
        </p:nvGrpSpPr>
        <p:grpSpPr>
          <a:xfrm>
            <a:off x="7651637" y="2855785"/>
            <a:ext cx="1373966" cy="1597105"/>
            <a:chOff x="6726850" y="3026489"/>
            <a:chExt cx="1373966" cy="1597105"/>
          </a:xfrm>
        </p:grpSpPr>
        <p:sp>
          <p:nvSpPr>
            <p:cNvPr id="23" name="Google Shape;460;p28">
              <a:extLst>
                <a:ext uri="{FF2B5EF4-FFF2-40B4-BE49-F238E27FC236}">
                  <a16:creationId xmlns:a16="http://schemas.microsoft.com/office/drawing/2014/main" id="{8A985508-3E37-442D-AFAB-C243900027C4}"/>
                </a:ext>
              </a:extLst>
            </p:cNvPr>
            <p:cNvSpPr txBox="1"/>
            <p:nvPr/>
          </p:nvSpPr>
          <p:spPr>
            <a:xfrm>
              <a:off x="6726850" y="3026489"/>
              <a:ext cx="1373966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Wrapup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 Bonus</a:t>
              </a:r>
              <a:endParaRPr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4" name="Google Shape;461;p28">
              <a:extLst>
                <a:ext uri="{FF2B5EF4-FFF2-40B4-BE49-F238E27FC236}">
                  <a16:creationId xmlns:a16="http://schemas.microsoft.com/office/drawing/2014/main" id="{7CE0B657-3641-437E-A0F7-614F85F073A0}"/>
                </a:ext>
              </a:extLst>
            </p:cNvPr>
            <p:cNvCxnSpPr/>
            <p:nvPr/>
          </p:nvCxnSpPr>
          <p:spPr>
            <a:xfrm rot="5400000">
              <a:off x="7095067" y="4368800"/>
              <a:ext cx="508000" cy="1588"/>
            </a:xfrm>
            <a:prstGeom prst="straightConnector1">
              <a:avLst/>
            </a:prstGeom>
            <a:noFill/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stealth" w="med" len="med"/>
            </a:ln>
            <a:effectLst>
              <a:outerShdw blurRad="40000" dist="20000" dir="5400000" rotWithShape="0">
                <a:srgbClr val="000000">
                  <a:alpha val="37254"/>
                </a:srgbClr>
              </a:outerShdw>
            </a:effectLst>
          </p:spPr>
        </p:cxnSp>
      </p:grpSp>
      <p:grpSp>
        <p:nvGrpSpPr>
          <p:cNvPr id="25" name="Google Shape;462;p28">
            <a:extLst>
              <a:ext uri="{FF2B5EF4-FFF2-40B4-BE49-F238E27FC236}">
                <a16:creationId xmlns:a16="http://schemas.microsoft.com/office/drawing/2014/main" id="{058D6880-F93F-488C-842F-9EBBEF094572}"/>
              </a:ext>
            </a:extLst>
          </p:cNvPr>
          <p:cNvGrpSpPr/>
          <p:nvPr/>
        </p:nvGrpSpPr>
        <p:grpSpPr>
          <a:xfrm>
            <a:off x="5735653" y="2855785"/>
            <a:ext cx="1517198" cy="1599365"/>
            <a:chOff x="3930333" y="2433822"/>
            <a:chExt cx="1517198" cy="1599365"/>
          </a:xfrm>
        </p:grpSpPr>
        <p:sp>
          <p:nvSpPr>
            <p:cNvPr id="26" name="Google Shape;463;p28">
              <a:extLst>
                <a:ext uri="{FF2B5EF4-FFF2-40B4-BE49-F238E27FC236}">
                  <a16:creationId xmlns:a16="http://schemas.microsoft.com/office/drawing/2014/main" id="{E7875A96-934F-4050-A67E-49F2C9CA5F9D}"/>
                </a:ext>
              </a:extLst>
            </p:cNvPr>
            <p:cNvSpPr txBox="1"/>
            <p:nvPr/>
          </p:nvSpPr>
          <p:spPr>
            <a:xfrm>
              <a:off x="3930333" y="2433822"/>
              <a:ext cx="1517198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Open</a:t>
              </a:r>
              <a:br>
                <a:rPr lang="en-US" sz="24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-US" sz="24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Question</a:t>
              </a:r>
              <a:endParaRPr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7" name="Google Shape;464;p28">
              <a:extLst>
                <a:ext uri="{FF2B5EF4-FFF2-40B4-BE49-F238E27FC236}">
                  <a16:creationId xmlns:a16="http://schemas.microsoft.com/office/drawing/2014/main" id="{F6FCBE5A-2393-4A0C-AC06-A99E14DEFF88}"/>
                </a:ext>
              </a:extLst>
            </p:cNvPr>
            <p:cNvCxnSpPr/>
            <p:nvPr/>
          </p:nvCxnSpPr>
          <p:spPr>
            <a:xfrm>
              <a:off x="4688932" y="3389724"/>
              <a:ext cx="0" cy="643463"/>
            </a:xfrm>
            <a:prstGeom prst="straightConnector1">
              <a:avLst/>
            </a:prstGeom>
            <a:noFill/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stealth" w="med" len="med"/>
            </a:ln>
            <a:effectLst>
              <a:outerShdw blurRad="40000" dist="20000" dir="5400000" rotWithShape="0">
                <a:srgbClr val="000000">
                  <a:alpha val="37254"/>
                </a:srgbClr>
              </a:outerShdw>
            </a:effectLst>
          </p:spPr>
        </p:cxnSp>
      </p:grpSp>
      <p:sp>
        <p:nvSpPr>
          <p:cNvPr id="28" name="Google Shape;465;p28">
            <a:extLst>
              <a:ext uri="{FF2B5EF4-FFF2-40B4-BE49-F238E27FC236}">
                <a16:creationId xmlns:a16="http://schemas.microsoft.com/office/drawing/2014/main" id="{9606D7C0-223B-49C8-96AF-D5D81472ADB6}"/>
              </a:ext>
            </a:extLst>
          </p:cNvPr>
          <p:cNvSpPr txBox="1"/>
          <p:nvPr/>
        </p:nvSpPr>
        <p:spPr>
          <a:xfrm>
            <a:off x="2402827" y="1899369"/>
            <a:ext cx="62869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Full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98455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CB261-C49A-49BA-B917-CDA43A9B1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</a:t>
            </a:r>
            <a:r>
              <a:rPr lang="en-US" dirty="0" err="1"/>
              <a:t>xkcd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13E6A6-0856-4B3F-96C2-379FB2E2D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21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2B3A16-4798-443D-A8BD-D4DB3023D65C}"/>
              </a:ext>
            </a:extLst>
          </p:cNvPr>
          <p:cNvSpPr txBox="1"/>
          <p:nvPr/>
        </p:nvSpPr>
        <p:spPr>
          <a:xfrm>
            <a:off x="607595" y="626006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https://xkcd.com/934/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0703CF-7741-4FFA-BEC6-ADE1783B28D7}"/>
              </a:ext>
            </a:extLst>
          </p:cNvPr>
          <p:cNvSpPr txBox="1"/>
          <p:nvPr/>
        </p:nvSpPr>
        <p:spPr>
          <a:xfrm>
            <a:off x="7350368" y="4372707"/>
            <a:ext cx="404245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Open question:</a:t>
            </a:r>
          </a:p>
          <a:p>
            <a:br>
              <a:rPr lang="en-US" sz="2400" dirty="0"/>
            </a:br>
            <a:r>
              <a:rPr lang="en-US" sz="2400" dirty="0"/>
              <a:t>Are modern web browsers basically operating systems?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3ABCF8-5DB2-1C1C-290C-60766E6626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5595" y="401498"/>
            <a:ext cx="3249873" cy="6028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51940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3200" dirty="0"/>
              <a:t>What is an OS?</a:t>
            </a:r>
          </a:p>
          <a:p>
            <a:pPr lvl="1"/>
            <a:endParaRPr lang="en-US" b="1" dirty="0"/>
          </a:p>
          <a:p>
            <a:r>
              <a:rPr lang="en-US" sz="3200" b="1" dirty="0"/>
              <a:t>Logistics</a:t>
            </a:r>
          </a:p>
          <a:p>
            <a:pPr lvl="1"/>
            <a:endParaRPr lang="en-US" dirty="0"/>
          </a:p>
          <a:p>
            <a:r>
              <a:rPr lang="en-US" sz="3200" dirty="0"/>
              <a:t>Operating Systems History</a:t>
            </a:r>
          </a:p>
          <a:p>
            <a:pPr lvl="1"/>
            <a:endParaRPr lang="en-US" dirty="0"/>
          </a:p>
          <a:p>
            <a:r>
              <a:rPr lang="en-US" sz="3200" dirty="0"/>
              <a:t>CS343 Focus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9916017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D8978-A2AA-46DE-B77F-0FF26CB8B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staff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A6B206-DCEC-45A2-8DC1-CFF880E414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Teaching Assistant</a:t>
            </a:r>
          </a:p>
          <a:p>
            <a:pPr lvl="1"/>
            <a:r>
              <a:rPr lang="en-US" dirty="0"/>
              <a:t>Connor Selna</a:t>
            </a:r>
          </a:p>
          <a:p>
            <a:pPr lvl="2"/>
            <a:r>
              <a:rPr lang="en-US" dirty="0"/>
              <a:t>PhD student in systems</a:t>
            </a:r>
          </a:p>
          <a:p>
            <a:endParaRPr lang="en-US" dirty="0"/>
          </a:p>
          <a:p>
            <a:r>
              <a:rPr lang="en-US" dirty="0"/>
              <a:t>Peer Mentors (8)</a:t>
            </a:r>
          </a:p>
          <a:p>
            <a:pPr lvl="1"/>
            <a:r>
              <a:rPr lang="en-US" dirty="0"/>
              <a:t>Blake Hu</a:t>
            </a:r>
          </a:p>
          <a:p>
            <a:pPr lvl="1"/>
            <a:r>
              <a:rPr lang="en-US" dirty="0"/>
              <a:t>Emily Wei</a:t>
            </a:r>
          </a:p>
          <a:p>
            <a:pPr lvl="1"/>
            <a:r>
              <a:rPr lang="en-US" dirty="0"/>
              <a:t>Ethan </a:t>
            </a:r>
            <a:r>
              <a:rPr lang="en-US" dirty="0" err="1"/>
              <a:t>Havemann</a:t>
            </a:r>
            <a:endParaRPr lang="en-US" dirty="0"/>
          </a:p>
          <a:p>
            <a:pPr lvl="1"/>
            <a:r>
              <a:rPr lang="en-US" dirty="0"/>
              <a:t>Jason Lu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EF3E89-93A6-4774-8D43-AA2D5F16E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23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3EAFC5-2A69-4FED-9276-423CE29F21C2}"/>
              </a:ext>
            </a:extLst>
          </p:cNvPr>
          <p:cNvSpPr txBox="1"/>
          <p:nvPr/>
        </p:nvSpPr>
        <p:spPr>
          <a:xfrm>
            <a:off x="7338646" y="1887885"/>
            <a:ext cx="441759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Their role: support student 	questions via office 	hours and Piazza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We’ll have lots of weekly office hours blocks for you to get help from them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E7FE31-B72B-7F0E-7FF9-5F95C24FD79C}"/>
              </a:ext>
            </a:extLst>
          </p:cNvPr>
          <p:cNvSpPr txBox="1"/>
          <p:nvPr/>
        </p:nvSpPr>
        <p:spPr>
          <a:xfrm>
            <a:off x="3914966" y="3498288"/>
            <a:ext cx="2695384" cy="1614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4950" indent="-2349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Kevin Hayes</a:t>
            </a:r>
          </a:p>
          <a:p>
            <a:pPr marL="234950" indent="-2349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Max Glass</a:t>
            </a:r>
          </a:p>
          <a:p>
            <a:pPr marL="234950" indent="-2349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Natalie Hill</a:t>
            </a:r>
          </a:p>
          <a:p>
            <a:pPr marL="234950" indent="-2349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Robert Pritchard</a:t>
            </a:r>
          </a:p>
        </p:txBody>
      </p:sp>
    </p:spTree>
    <p:extLst>
      <p:ext uri="{BB962C8B-B14F-4D97-AF65-F5344CB8AC3E}">
        <p14:creationId xmlns:p14="http://schemas.microsoft.com/office/powerpoint/2010/main" val="42144985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3BEF2-753D-4499-A051-B1DB80D08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Details – how to learn stuff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FF3D10-168D-4FE3-981D-55B300279B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Lectures: here Tuesdays and Thursdays</a:t>
            </a:r>
          </a:p>
          <a:p>
            <a:pPr lvl="1"/>
            <a:r>
              <a:rPr lang="en-US" dirty="0"/>
              <a:t>Provides background on materials</a:t>
            </a:r>
          </a:p>
          <a:p>
            <a:pPr lvl="1"/>
            <a:r>
              <a:rPr lang="en-US" dirty="0"/>
              <a:t>Attend and ask questions!</a:t>
            </a:r>
          </a:p>
          <a:p>
            <a:pPr lvl="1"/>
            <a:r>
              <a:rPr lang="en-US" dirty="0"/>
              <a:t>Panopto tab on Canvas should have best-effort recordings (a few hours later)</a:t>
            </a:r>
          </a:p>
          <a:p>
            <a:pPr lvl="1"/>
            <a:r>
              <a:rPr lang="en-US" dirty="0"/>
              <a:t>I also post the slides right before class to the Canvas homepage</a:t>
            </a:r>
          </a:p>
          <a:p>
            <a:pPr lvl="1"/>
            <a:endParaRPr lang="en-US" dirty="0"/>
          </a:p>
          <a:p>
            <a:r>
              <a:rPr lang="en-US" dirty="0"/>
              <a:t>Textbook:</a:t>
            </a:r>
          </a:p>
          <a:p>
            <a:pPr lvl="1"/>
            <a:r>
              <a:rPr lang="en-US" dirty="0"/>
              <a:t>Modern Operating Systems (4</a:t>
            </a:r>
            <a:r>
              <a:rPr lang="en-US" baseline="30000" dirty="0"/>
              <a:t>th</a:t>
            </a:r>
            <a:r>
              <a:rPr lang="en-US" dirty="0"/>
              <a:t> Edition), Tanenbaum and Bos</a:t>
            </a:r>
          </a:p>
          <a:p>
            <a:pPr lvl="1"/>
            <a:r>
              <a:rPr lang="en-US" dirty="0"/>
              <a:t>Very useful reference. Lecture will be relatively in sync with it</a:t>
            </a:r>
          </a:p>
          <a:p>
            <a:pPr lvl="1"/>
            <a:r>
              <a:rPr lang="en-US" dirty="0"/>
              <a:t>Other references are in the syllabus</a:t>
            </a:r>
          </a:p>
          <a:p>
            <a:pPr lvl="1"/>
            <a:endParaRPr lang="en-US" dirty="0"/>
          </a:p>
          <a:p>
            <a:r>
              <a:rPr lang="en-US" dirty="0"/>
              <a:t>Office Hours: will start next week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81455B-41E2-4C3B-96D0-16DE95664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5631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2ED3E-5B9A-44ED-8E3C-6D2A9F89E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Asking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70E40F-D094-433D-ACE9-55F99A08B6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Class and office hours are always an option!</a:t>
            </a:r>
          </a:p>
          <a:p>
            <a:pPr lvl="1"/>
            <a:r>
              <a:rPr lang="en-US" dirty="0"/>
              <a:t>I usually have time after class to answer a bunch of questions</a:t>
            </a:r>
          </a:p>
          <a:p>
            <a:pPr lvl="1"/>
            <a:r>
              <a:rPr lang="en-US" dirty="0"/>
              <a:t>Right after a break is a great time for questions too</a:t>
            </a:r>
          </a:p>
          <a:p>
            <a:pPr lvl="1"/>
            <a:endParaRPr lang="en-US" dirty="0"/>
          </a:p>
          <a:p>
            <a:r>
              <a:rPr lang="en-US" dirty="0"/>
              <a:t>Piazza: (similar to </a:t>
            </a:r>
            <a:r>
              <a:rPr lang="en-US" dirty="0" err="1"/>
              <a:t>Campuswire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Post questions</a:t>
            </a:r>
          </a:p>
          <a:p>
            <a:pPr lvl="1"/>
            <a:r>
              <a:rPr lang="en-US" dirty="0"/>
              <a:t>Answer each other’s questions</a:t>
            </a:r>
          </a:p>
          <a:p>
            <a:pPr lvl="1"/>
            <a:r>
              <a:rPr lang="en-US" dirty="0"/>
              <a:t>Find lab partners</a:t>
            </a:r>
          </a:p>
          <a:p>
            <a:pPr lvl="1"/>
            <a:r>
              <a:rPr lang="en-US" dirty="0"/>
              <a:t>Information from the course staff</a:t>
            </a:r>
          </a:p>
          <a:p>
            <a:pPr lvl="1"/>
            <a:r>
              <a:rPr lang="en-US" dirty="0"/>
              <a:t>Post private info just to course staff</a:t>
            </a:r>
          </a:p>
          <a:p>
            <a:pPr lvl="1"/>
            <a:endParaRPr lang="en-US" dirty="0"/>
          </a:p>
          <a:p>
            <a:r>
              <a:rPr lang="en-US" dirty="0"/>
              <a:t>Please do not email me! Post to Piazza instead!</a:t>
            </a:r>
          </a:p>
          <a:p>
            <a:pPr lvl="1"/>
            <a:r>
              <a:rPr lang="en-US" dirty="0"/>
              <a:t>Let me know if you don’t have access. I’ll update the roster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2A8325-A71A-4B56-B760-217371E32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006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6825B-F928-42FA-9446-586C7DE79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grade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4AD695-9F44-40FA-91F5-9DCA3A978C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20% Midterm (first half of the course)</a:t>
            </a:r>
          </a:p>
          <a:p>
            <a:r>
              <a:rPr lang="en-US" dirty="0"/>
              <a:t>20% Final (second half of the course)</a:t>
            </a:r>
          </a:p>
          <a:p>
            <a:r>
              <a:rPr lang="en-US" dirty="0"/>
              <a:t>60% Labs</a:t>
            </a:r>
          </a:p>
          <a:p>
            <a:pPr lvl="1"/>
            <a:r>
              <a:rPr lang="en-US" dirty="0"/>
              <a:t>05% Getting Started Lab (individual)</a:t>
            </a:r>
          </a:p>
          <a:p>
            <a:pPr lvl="1"/>
            <a:r>
              <a:rPr lang="en-US" dirty="0"/>
              <a:t>15% Queuing/Scheduling Lab</a:t>
            </a:r>
          </a:p>
          <a:p>
            <a:pPr lvl="1"/>
            <a:r>
              <a:rPr lang="en-US" dirty="0"/>
              <a:t>10% Producer-Consumer Lab</a:t>
            </a:r>
          </a:p>
          <a:p>
            <a:pPr lvl="1"/>
            <a:r>
              <a:rPr lang="en-US" dirty="0"/>
              <a:t>15% Device Driver Lab</a:t>
            </a:r>
          </a:p>
          <a:p>
            <a:pPr lvl="1"/>
            <a:r>
              <a:rPr lang="en-US" dirty="0"/>
              <a:t>15% Paging Lab</a:t>
            </a:r>
          </a:p>
          <a:p>
            <a:endParaRPr lang="en-US" dirty="0"/>
          </a:p>
          <a:p>
            <a:r>
              <a:rPr lang="en-US" dirty="0"/>
              <a:t>Exact number to letter mapping is a little flexible</a:t>
            </a:r>
          </a:p>
          <a:p>
            <a:pPr lvl="1"/>
            <a:r>
              <a:rPr lang="en-US" dirty="0"/>
              <a:t>But this course is NOT curved</a:t>
            </a:r>
          </a:p>
          <a:p>
            <a:pPr lvl="1"/>
            <a:r>
              <a:rPr lang="en-US" dirty="0"/>
              <a:t>Only flexible in your favor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2BADBB-DB90-4364-9FCB-630CDCEDD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9885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8EE57-028B-47A8-B236-3CAA9EFB0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Midterm exams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80BE3B-DA33-4316-8F1A-B8B71DB7CA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Test on your knowledge of course material (like a 213 exam)</a:t>
            </a:r>
          </a:p>
          <a:p>
            <a:pPr lvl="1"/>
            <a:r>
              <a:rPr lang="en-US" dirty="0"/>
              <a:t>In-person, on paper</a:t>
            </a:r>
          </a:p>
          <a:p>
            <a:pPr lvl="1"/>
            <a:r>
              <a:rPr lang="en-US" dirty="0"/>
              <a:t>I’ll allow a notes sheet</a:t>
            </a:r>
          </a:p>
          <a:p>
            <a:pPr lvl="1"/>
            <a:endParaRPr lang="en-US" dirty="0"/>
          </a:p>
          <a:p>
            <a:r>
              <a:rPr lang="en-US" dirty="0"/>
              <a:t>Not cumulative. Two midterms on two halves of the class</a:t>
            </a:r>
          </a:p>
          <a:p>
            <a:pPr lvl="1"/>
            <a:endParaRPr lang="en-US" dirty="0"/>
          </a:p>
          <a:p>
            <a:r>
              <a:rPr lang="en-US" dirty="0"/>
              <a:t>First midterm will be during class time: October 22</a:t>
            </a:r>
            <a:r>
              <a:rPr lang="en-US" baseline="30000" dirty="0"/>
              <a:t>nd </a:t>
            </a:r>
            <a:r>
              <a:rPr lang="en-US" sz="1800" dirty="0"/>
              <a:t>(Tuesday)</a:t>
            </a:r>
          </a:p>
          <a:p>
            <a:pPr lvl="1"/>
            <a:r>
              <a:rPr lang="en-US" dirty="0"/>
              <a:t>Week before the drop deadline</a:t>
            </a:r>
          </a:p>
          <a:p>
            <a:r>
              <a:rPr lang="en-US" dirty="0"/>
              <a:t>Second midterm, exam week: December 11</a:t>
            </a:r>
            <a:r>
              <a:rPr lang="en-US" baseline="30000" dirty="0"/>
              <a:t>th </a:t>
            </a:r>
            <a:r>
              <a:rPr lang="en-US" sz="1800" dirty="0"/>
              <a:t>(Wednesday)</a:t>
            </a:r>
          </a:p>
          <a:p>
            <a:pPr lvl="1"/>
            <a:r>
              <a:rPr lang="en-US" dirty="0"/>
              <a:t>Make sure you can be here in-person for it!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0EC590-40C6-4151-8232-9F1F8188D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620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8B0D1-02A5-4C71-8717-5169A132E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DE0A8C-9DC6-4899-8EC8-0BE3D674DF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These are a significant amount of the learning in this class</a:t>
            </a:r>
          </a:p>
          <a:p>
            <a:pPr lvl="1"/>
            <a:r>
              <a:rPr lang="en-US" dirty="0"/>
              <a:t>Hands-on experience with the topics we’re talking about</a:t>
            </a:r>
          </a:p>
          <a:p>
            <a:pPr lvl="1"/>
            <a:r>
              <a:rPr lang="en-US" dirty="0"/>
              <a:t>Labs primarily involve written code in C</a:t>
            </a:r>
          </a:p>
          <a:p>
            <a:pPr lvl="1"/>
            <a:r>
              <a:rPr lang="en-US" dirty="0"/>
              <a:t>Can be quite a bit of work</a:t>
            </a:r>
          </a:p>
          <a:p>
            <a:pPr lvl="1"/>
            <a:endParaRPr lang="en-US" dirty="0"/>
          </a:p>
          <a:p>
            <a:r>
              <a:rPr lang="en-US" dirty="0"/>
              <a:t>Work on these in groups of up to three students</a:t>
            </a:r>
          </a:p>
          <a:p>
            <a:pPr lvl="1"/>
            <a:r>
              <a:rPr lang="en-US" dirty="0"/>
              <a:t>Preferably two or three</a:t>
            </a:r>
          </a:p>
          <a:p>
            <a:pPr lvl="1"/>
            <a:r>
              <a:rPr lang="en-US" dirty="0"/>
              <a:t>Goal: </a:t>
            </a:r>
            <a:r>
              <a:rPr lang="en-US" b="1" dirty="0"/>
              <a:t>collaboration</a:t>
            </a:r>
            <a:r>
              <a:rPr lang="en-US" dirty="0"/>
              <a:t>, not splitting labs</a:t>
            </a:r>
          </a:p>
          <a:p>
            <a:pPr lvl="2"/>
            <a:r>
              <a:rPr lang="en-US" dirty="0"/>
              <a:t>If you don’t work on it, you’re not going to learn from it</a:t>
            </a:r>
          </a:p>
          <a:p>
            <a:pPr lvl="2"/>
            <a:r>
              <a:rPr lang="en-US" dirty="0"/>
              <a:t>Pair programming more often results in code written right the first time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9B9C4D-5582-4E01-871A-377770E6F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9042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6825B-F928-42FA-9446-586C7DE79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logistics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4AD695-9F44-40FA-91F5-9DCA3A978C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Getting Started Lab</a:t>
            </a:r>
          </a:p>
          <a:p>
            <a:pPr lvl="1"/>
            <a:r>
              <a:rPr lang="en-US" dirty="0"/>
              <a:t>Learn how everything works</a:t>
            </a:r>
          </a:p>
          <a:p>
            <a:pPr lvl="1"/>
            <a:endParaRPr lang="en-US" dirty="0"/>
          </a:p>
          <a:p>
            <a:r>
              <a:rPr lang="en-US" dirty="0"/>
              <a:t>Producer-Consumer Lab</a:t>
            </a:r>
          </a:p>
          <a:p>
            <a:pPr lvl="1"/>
            <a:r>
              <a:rPr lang="en-US" dirty="0"/>
              <a:t>Concurrency and locks</a:t>
            </a:r>
          </a:p>
          <a:p>
            <a:pPr lvl="1"/>
            <a:endParaRPr lang="en-US" dirty="0"/>
          </a:p>
          <a:p>
            <a:r>
              <a:rPr lang="en-US" dirty="0"/>
              <a:t>Queuing/Scheduling Lab</a:t>
            </a:r>
          </a:p>
          <a:p>
            <a:pPr lvl="1"/>
            <a:r>
              <a:rPr lang="en-US" dirty="0"/>
              <a:t>OS application scheduling</a:t>
            </a:r>
          </a:p>
          <a:p>
            <a:pPr lvl="1"/>
            <a:endParaRPr lang="en-US" dirty="0"/>
          </a:p>
          <a:p>
            <a:r>
              <a:rPr lang="en-US" dirty="0"/>
              <a:t>Device Driver Lab</a:t>
            </a:r>
          </a:p>
          <a:p>
            <a:pPr lvl="1"/>
            <a:r>
              <a:rPr lang="en-US" dirty="0"/>
              <a:t>Driver for a GPU</a:t>
            </a:r>
          </a:p>
          <a:p>
            <a:pPr lvl="1"/>
            <a:endParaRPr lang="en-US" dirty="0"/>
          </a:p>
          <a:p>
            <a:r>
              <a:rPr lang="en-US" dirty="0"/>
              <a:t>Paging Lab</a:t>
            </a:r>
          </a:p>
          <a:p>
            <a:pPr lvl="1"/>
            <a:r>
              <a:rPr lang="en-US" dirty="0"/>
              <a:t>Memory management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2BADBB-DB90-4364-9FCB-630CDCEDD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29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D541F9F-C2BE-4CC0-9664-EF889EC68759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Getting started lab is special</a:t>
            </a:r>
          </a:p>
          <a:p>
            <a:pPr lvl="1"/>
            <a:r>
              <a:rPr lang="en-US" dirty="0"/>
              <a:t>One week deadline (due 10/03)</a:t>
            </a:r>
          </a:p>
          <a:p>
            <a:pPr lvl="1"/>
            <a:r>
              <a:rPr lang="en-US" dirty="0"/>
              <a:t>Must do alone</a:t>
            </a:r>
          </a:p>
          <a:p>
            <a:pPr lvl="1"/>
            <a:r>
              <a:rPr lang="en-US" dirty="0"/>
              <a:t>All-or-nothing grading</a:t>
            </a:r>
          </a:p>
          <a:p>
            <a:pPr lvl="1"/>
            <a:r>
              <a:rPr lang="en-US" dirty="0"/>
              <a:t>(Doesn’t take very long usually)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Normally teams of 2 or 3 students</a:t>
            </a:r>
          </a:p>
          <a:p>
            <a:pPr lvl="1"/>
            <a:r>
              <a:rPr lang="en-US" dirty="0"/>
              <a:t>Find partners now!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We’ll put out a survey soon for those who don’t know anyone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808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et's plan for the return of r/place : r/Cosmere">
            <a:extLst>
              <a:ext uri="{FF2B5EF4-FFF2-40B4-BE49-F238E27FC236}">
                <a16:creationId xmlns:a16="http://schemas.microsoft.com/office/drawing/2014/main" id="{CD8CF414-1658-4589-C14E-5E9A04EB39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5207" y="3192439"/>
            <a:ext cx="1264691" cy="1264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arents' Ultimate Guide to Twitch | Common Sense Media">
            <a:extLst>
              <a:ext uri="{FF2B5EF4-FFF2-40B4-BE49-F238E27FC236}">
                <a16:creationId xmlns:a16="http://schemas.microsoft.com/office/drawing/2014/main" id="{1ED15ED4-DC3C-48B0-AE15-7880A8DFD8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21353" y="4788509"/>
            <a:ext cx="1583240" cy="949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28D8978-A2AA-46DE-B77F-0FF26CB8B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Branden Ghena (he/him)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A6B206-DCEC-45A2-8DC1-CFF880E414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dirty="0"/>
              <a:t>Assistant Faculty of Instruction</a:t>
            </a:r>
          </a:p>
          <a:p>
            <a:r>
              <a:rPr lang="en-US" sz="2400" dirty="0"/>
              <a:t>Education</a:t>
            </a:r>
          </a:p>
          <a:p>
            <a:pPr lvl="1"/>
            <a:r>
              <a:rPr lang="en-US" sz="2000" dirty="0"/>
              <a:t>Undergrad: Michigan Tech</a:t>
            </a:r>
          </a:p>
          <a:p>
            <a:pPr lvl="1"/>
            <a:r>
              <a:rPr lang="en-US" sz="2000" dirty="0"/>
              <a:t>Master’s: University of Michigan</a:t>
            </a:r>
          </a:p>
          <a:p>
            <a:pPr lvl="1"/>
            <a:r>
              <a:rPr lang="en-US" sz="2000" dirty="0"/>
              <a:t>PhD: University of California, Berkeley</a:t>
            </a:r>
          </a:p>
          <a:p>
            <a:r>
              <a:rPr lang="en-US" sz="2400" dirty="0"/>
              <a:t>Research</a:t>
            </a:r>
          </a:p>
          <a:p>
            <a:pPr lvl="1"/>
            <a:r>
              <a:rPr lang="en-US" sz="2000" dirty="0"/>
              <a:t>Resource-constrained sensing systems</a:t>
            </a:r>
          </a:p>
          <a:p>
            <a:pPr lvl="1"/>
            <a:r>
              <a:rPr lang="en-US" sz="2000" dirty="0"/>
              <a:t>Low-energy wireless networks</a:t>
            </a:r>
          </a:p>
          <a:p>
            <a:pPr lvl="1"/>
            <a:r>
              <a:rPr lang="en-US" sz="2000" dirty="0"/>
              <a:t>Embedded operating systems</a:t>
            </a:r>
          </a:p>
          <a:p>
            <a:r>
              <a:rPr lang="en-US" sz="2400" dirty="0"/>
              <a:t>Teaching</a:t>
            </a:r>
          </a:p>
          <a:p>
            <a:pPr lvl="1"/>
            <a:r>
              <a:rPr lang="en-US" sz="2000" dirty="0"/>
              <a:t>Computer Systems</a:t>
            </a:r>
          </a:p>
          <a:p>
            <a:pPr lvl="2"/>
            <a:r>
              <a:rPr lang="en-US" sz="2000" dirty="0"/>
              <a:t>CS211: Fundamentals of Programming II</a:t>
            </a:r>
          </a:p>
          <a:p>
            <a:pPr lvl="2"/>
            <a:r>
              <a:rPr lang="en-US" sz="2000" dirty="0"/>
              <a:t>CS213: Intro to Computer Systems</a:t>
            </a:r>
          </a:p>
          <a:p>
            <a:pPr lvl="2"/>
            <a:r>
              <a:rPr lang="en-US" sz="2000" dirty="0"/>
              <a:t>CS343: Operating Systems</a:t>
            </a:r>
          </a:p>
          <a:p>
            <a:pPr lvl="2"/>
            <a:r>
              <a:rPr lang="en-US" sz="2000" dirty="0"/>
              <a:t>CE346: Microcontroller System Design</a:t>
            </a:r>
          </a:p>
          <a:p>
            <a:pPr lvl="2"/>
            <a:r>
              <a:rPr lang="en-US" sz="2000" dirty="0"/>
              <a:t>CS397: Wireless Protocols for the IoT</a:t>
            </a:r>
          </a:p>
        </p:txBody>
      </p:sp>
      <p:pic>
        <p:nvPicPr>
          <p:cNvPr id="6" name="Google Shape;146;g5c617d92c5_1_0">
            <a:extLst>
              <a:ext uri="{FF2B5EF4-FFF2-40B4-BE49-F238E27FC236}">
                <a16:creationId xmlns:a16="http://schemas.microsoft.com/office/drawing/2014/main" id="{D2DC6C1D-38E0-4B59-A83C-1DE9328E46DD}"/>
              </a:ext>
            </a:extLst>
          </p:cNvPr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85040" y="228600"/>
            <a:ext cx="2311192" cy="1477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37;g5c617d92c5_1_0">
            <a:extLst>
              <a:ext uri="{FF2B5EF4-FFF2-40B4-BE49-F238E27FC236}">
                <a16:creationId xmlns:a16="http://schemas.microsoft.com/office/drawing/2014/main" id="{0ED34F3A-FDD2-4273-925E-B2168437E6C3}"/>
              </a:ext>
            </a:extLst>
          </p:cNvPr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2794" y="228600"/>
            <a:ext cx="2667600" cy="223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83458F9-36F1-4269-A022-EE12427AE4F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9387" y="4157044"/>
            <a:ext cx="1588738" cy="894629"/>
          </a:xfrm>
          <a:prstGeom prst="rect">
            <a:avLst/>
          </a:prstGeom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id="{C0E3D32B-6636-4A01-97FE-11A7742C34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4511"/>
          <a:stretch/>
        </p:blipFill>
        <p:spPr bwMode="auto">
          <a:xfrm>
            <a:off x="6585040" y="3417898"/>
            <a:ext cx="2879766" cy="1799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E30CCB7-5A4C-4C15-8F91-A1AB4EF52D2A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5040" y="1884181"/>
            <a:ext cx="2514829" cy="137245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0C013C8-3BEB-403D-AFFD-01F09B8CD64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95456" y="5581404"/>
            <a:ext cx="2004413" cy="59079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1059812-E4EE-49E5-BFE5-756752BF81F8}"/>
              </a:ext>
            </a:extLst>
          </p:cNvPr>
          <p:cNvSpPr txBox="1"/>
          <p:nvPr/>
        </p:nvSpPr>
        <p:spPr>
          <a:xfrm>
            <a:off x="10142118" y="2504335"/>
            <a:ext cx="1583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Things I love</a:t>
            </a:r>
          </a:p>
        </p:txBody>
      </p:sp>
      <p:pic>
        <p:nvPicPr>
          <p:cNvPr id="1028" name="Picture 4" descr="Critical Role - Wikipedia">
            <a:extLst>
              <a:ext uri="{FF2B5EF4-FFF2-40B4-BE49-F238E27FC236}">
                <a16:creationId xmlns:a16="http://schemas.microsoft.com/office/drawing/2014/main" id="{E1DED63D-1BA6-26CA-8FEF-D51D189F58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11214" y="5465528"/>
            <a:ext cx="1146719" cy="1146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>
            <a:extLst>
              <a:ext uri="{FF2B5EF4-FFF2-40B4-BE49-F238E27FC236}">
                <a16:creationId xmlns:a16="http://schemas.microsoft.com/office/drawing/2014/main" id="{8C150427-B83B-4115-B73A-4A663B32CE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5040" y="5581404"/>
            <a:ext cx="590796" cy="590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122DA6C-9979-43F5-9EA0-3691FD54C3C5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5263" y="2923982"/>
            <a:ext cx="1590675" cy="9525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956589-585C-BC20-EFA7-98E9C8BA0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/>
          <a:lstStyle/>
          <a:p>
            <a:fld id="{0778C724-3839-4D76-A707-B4C23905D05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8629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9D278-8138-4B51-9686-82A4F43D9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Late policy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4AC3B7-817A-4AF5-9EFD-BBA69C7E4F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can submit labs late</a:t>
            </a:r>
          </a:p>
          <a:p>
            <a:pPr lvl="1"/>
            <a:endParaRPr lang="en-US" dirty="0"/>
          </a:p>
          <a:p>
            <a:r>
              <a:rPr lang="en-US" dirty="0"/>
              <a:t>20% penalty to maximum grade per day late</a:t>
            </a:r>
          </a:p>
          <a:p>
            <a:pPr lvl="1"/>
            <a:r>
              <a:rPr lang="en-US" dirty="0"/>
              <a:t>Example: three days late means maximum grade is 40%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We will be flexible with deadlines for problems outside of your control</a:t>
            </a:r>
          </a:p>
          <a:p>
            <a:pPr lvl="1"/>
            <a:r>
              <a:rPr lang="en-US" dirty="0"/>
              <a:t>Sick, family emergency, broken computer</a:t>
            </a:r>
          </a:p>
          <a:p>
            <a:pPr lvl="1"/>
            <a:r>
              <a:rPr lang="en-US" dirty="0"/>
              <a:t>Contact me! (via Piazza)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2DBE33-7350-49D0-8B04-A079AAA12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0482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D7CB6-BDD7-4528-ABCA-DCE6BC5EF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Slip days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CED39A-226C-4BB9-BCC3-EB9CC376B6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Slip days let you turn in a homework late and receive no penalty</a:t>
            </a:r>
          </a:p>
          <a:p>
            <a:endParaRPr lang="en-US" dirty="0"/>
          </a:p>
          <a:p>
            <a:r>
              <a:rPr lang="en-US" dirty="0"/>
              <a:t>Each student gets </a:t>
            </a:r>
            <a:r>
              <a:rPr lang="en-US" b="1" dirty="0"/>
              <a:t>3 slip days</a:t>
            </a:r>
          </a:p>
          <a:p>
            <a:pPr lvl="1"/>
            <a:r>
              <a:rPr lang="en-US" dirty="0"/>
              <a:t>Apply to </a:t>
            </a:r>
            <a:r>
              <a:rPr lang="en-US" b="1" dirty="0"/>
              <a:t>labs</a:t>
            </a:r>
          </a:p>
          <a:p>
            <a:pPr lvl="1"/>
            <a:r>
              <a:rPr lang="en-US" dirty="0"/>
              <a:t>You don’t need to tell us you’re using them, we’ll just automatically apply them at the end of the year</a:t>
            </a:r>
          </a:p>
          <a:p>
            <a:pPr lvl="1"/>
            <a:r>
              <a:rPr lang="en-US" dirty="0"/>
              <a:t>Be sure to coordinate about them on partner assignments</a:t>
            </a:r>
          </a:p>
          <a:p>
            <a:pPr lvl="1"/>
            <a:endParaRPr lang="en-US" dirty="0"/>
          </a:p>
          <a:p>
            <a:r>
              <a:rPr lang="en-US" dirty="0"/>
              <a:t>Examples:</a:t>
            </a:r>
          </a:p>
          <a:p>
            <a:pPr lvl="1"/>
            <a:r>
              <a:rPr lang="en-US" dirty="0"/>
              <a:t>Turn in Scheduling Lab three days late</a:t>
            </a:r>
          </a:p>
          <a:p>
            <a:pPr lvl="1"/>
            <a:r>
              <a:rPr lang="en-US" dirty="0"/>
              <a:t>Turn in Scheduling Lab two days late and Paging lab one day late</a:t>
            </a:r>
          </a:p>
          <a:p>
            <a:pPr lvl="1"/>
            <a:r>
              <a:rPr lang="en-US" dirty="0"/>
              <a:t>Turn in Paging Lab five days late with only a two-day penalty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D0DE73-4280-4FE9-B1C5-7EA702FD9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9030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CBB50-4CAC-42DD-B1BF-8AEB9B1E7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Academic integrity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F2639F-BDF1-446D-9DC9-A9B525256E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This is something I take very seriously</a:t>
            </a:r>
          </a:p>
          <a:p>
            <a:pPr lvl="1"/>
            <a:endParaRPr lang="en-US" dirty="0"/>
          </a:p>
          <a:p>
            <a:r>
              <a:rPr lang="en-US" dirty="0"/>
              <a:t>Collaboration good; plagiarism bad</a:t>
            </a:r>
          </a:p>
          <a:p>
            <a:pPr lvl="1"/>
            <a:r>
              <a:rPr lang="en-US" dirty="0"/>
              <a:t>You should know where that line is, and be nowhere near it </a:t>
            </a:r>
          </a:p>
          <a:p>
            <a:pPr lvl="1"/>
            <a:r>
              <a:rPr lang="en-US" dirty="0"/>
              <a:t>When in doubt, ask the instructor </a:t>
            </a:r>
            <a:r>
              <a:rPr lang="en-US" i="1" dirty="0"/>
              <a:t>before </a:t>
            </a:r>
            <a:r>
              <a:rPr lang="en-US" dirty="0"/>
              <a:t>you do something you’re not sure about</a:t>
            </a:r>
          </a:p>
          <a:p>
            <a:pPr marL="596900" lvl="2" indent="0">
              <a:buNone/>
            </a:pPr>
            <a:endParaRPr lang="en-US" dirty="0"/>
          </a:p>
          <a:p>
            <a:r>
              <a:rPr lang="en-US" dirty="0"/>
              <a:t>At no point should you see someone else’s solutions</a:t>
            </a:r>
          </a:p>
          <a:p>
            <a:pPr lvl="1"/>
            <a:r>
              <a:rPr lang="en-US" dirty="0"/>
              <a:t>Not your colleagues’, not your friends’, not your cousin’s, not something you found online, not something you asked AI to create</a:t>
            </a:r>
          </a:p>
          <a:p>
            <a:pPr marL="596900" lvl="2" indent="0">
              <a:buNone/>
            </a:pPr>
            <a:endParaRPr lang="en-US" dirty="0"/>
          </a:p>
          <a:p>
            <a:r>
              <a:rPr lang="en-US" dirty="0"/>
              <a:t>I report everything suspicious to the dean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5C50B0-EFEC-41A1-872C-485EA7253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1516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AB006-8A01-4475-9662-44E59F0A5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2BFF9A-BB2D-4476-9E37-0D9667B71C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 yourself time to complete labs</a:t>
            </a:r>
          </a:p>
          <a:p>
            <a:pPr lvl="1"/>
            <a:r>
              <a:rPr lang="en-US" dirty="0"/>
              <a:t>Dealing with C code</a:t>
            </a:r>
          </a:p>
          <a:p>
            <a:pPr lvl="1"/>
            <a:r>
              <a:rPr lang="en-US" dirty="0"/>
              <a:t>Handling a large code base</a:t>
            </a:r>
          </a:p>
          <a:p>
            <a:pPr lvl="1"/>
            <a:r>
              <a:rPr lang="en-US" dirty="0"/>
              <a:t>Dealing with concurrency!!</a:t>
            </a:r>
          </a:p>
          <a:p>
            <a:pPr lvl="1"/>
            <a:r>
              <a:rPr lang="en-US" dirty="0"/>
              <a:t>You’ll learn a lot through the challenge</a:t>
            </a:r>
          </a:p>
          <a:p>
            <a:pPr lvl="1"/>
            <a:endParaRPr lang="en-US" dirty="0"/>
          </a:p>
          <a:p>
            <a:r>
              <a:rPr lang="en-US" dirty="0"/>
              <a:t>Don’t fall behind on lecture materials</a:t>
            </a:r>
          </a:p>
          <a:p>
            <a:pPr lvl="1"/>
            <a:r>
              <a:rPr lang="en-US" dirty="0"/>
              <a:t>Material builds on itself, like in CS213</a:t>
            </a:r>
          </a:p>
          <a:p>
            <a:pPr lvl="1"/>
            <a:endParaRPr lang="en-US" dirty="0"/>
          </a:p>
          <a:p>
            <a:r>
              <a:rPr lang="en-US" dirty="0"/>
              <a:t>Use course staff to help you out</a:t>
            </a:r>
          </a:p>
          <a:p>
            <a:pPr lvl="1"/>
            <a:r>
              <a:rPr lang="en-US" dirty="0"/>
              <a:t>Office hours &amp; Piazza are for your benefit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422E29-2AE6-4326-8605-2FF6230EC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292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9CC27-FC5C-43EC-A4F4-74986E177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First Tasks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268F28-C442-4F5A-8703-554D756737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Find partner(s) for assignments</a:t>
            </a:r>
          </a:p>
          <a:p>
            <a:pPr lvl="1"/>
            <a:r>
              <a:rPr lang="en-US" dirty="0"/>
              <a:t>We’ll put out a form in the next few days if you don’t know people in the class</a:t>
            </a:r>
          </a:p>
          <a:p>
            <a:pPr lvl="1"/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Take a break, chat with your neighbors, look at your phone, reset your brain for a minute</a:t>
            </a:r>
            <a:br>
              <a:rPr lang="en-US" dirty="0"/>
            </a:b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Getting Started Lab should be up on Thursday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6F9D6D-00E0-4383-AD29-01ECDBF60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0157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3200" dirty="0"/>
              <a:t>What is an OS?</a:t>
            </a:r>
          </a:p>
          <a:p>
            <a:pPr lvl="1"/>
            <a:endParaRPr lang="en-US" b="1" dirty="0"/>
          </a:p>
          <a:p>
            <a:r>
              <a:rPr lang="en-US" sz="3200" dirty="0"/>
              <a:t>Logistics</a:t>
            </a:r>
          </a:p>
          <a:p>
            <a:pPr lvl="1"/>
            <a:endParaRPr lang="en-US" dirty="0"/>
          </a:p>
          <a:p>
            <a:r>
              <a:rPr lang="en-US" sz="3200" b="1" dirty="0"/>
              <a:t>Operating Systems History</a:t>
            </a:r>
          </a:p>
          <a:p>
            <a:pPr lvl="1"/>
            <a:endParaRPr lang="en-US" dirty="0"/>
          </a:p>
          <a:p>
            <a:r>
              <a:rPr lang="en-US" sz="3200" dirty="0"/>
              <a:t>CS343 Focus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7907524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BAAE44E-95F4-4848-91A7-C78FAB8D1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Computer History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E934BCA-B542-4D26-80D6-0DACE18592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Check out the textbook!</a:t>
            </a:r>
          </a:p>
          <a:p>
            <a:pPr lvl="1"/>
            <a:r>
              <a:rPr lang="en-US" dirty="0"/>
              <a:t>In-depth history</a:t>
            </a:r>
          </a:p>
          <a:p>
            <a:pPr lvl="1"/>
            <a:r>
              <a:rPr lang="en-US" dirty="0"/>
              <a:t>Entertaining writing with </a:t>
            </a:r>
            <a:r>
              <a:rPr lang="en-US" i="1" dirty="0"/>
              <a:t>just</a:t>
            </a:r>
            <a:r>
              <a:rPr lang="en-US" dirty="0"/>
              <a:t> the right amount of sarcasm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This isn’t a computer history course</a:t>
            </a:r>
          </a:p>
          <a:p>
            <a:pPr lvl="1"/>
            <a:r>
              <a:rPr lang="en-US" dirty="0"/>
              <a:t>But there is a good reason to understand the lineage of the techniques we explore in this course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8E1803D-CEE7-4ED8-8C93-A11CF6E31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5969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Early evolution of computing systems – Batch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1955: Batch systems</a:t>
            </a:r>
          </a:p>
          <a:p>
            <a:pPr lvl="1"/>
            <a:r>
              <a:rPr lang="en-US" dirty="0"/>
              <a:t>Collect a bunch of program punch cards and write them all one magnetic tape.</a:t>
            </a:r>
          </a:p>
          <a:p>
            <a:pPr lvl="1"/>
            <a:r>
              <a:rPr lang="en-US" dirty="0"/>
              <a:t>Run the tape through the mainframe to execute all the jobs in sequence.</a:t>
            </a:r>
          </a:p>
          <a:p>
            <a:pPr lvl="1"/>
            <a:endParaRPr lang="en-US" dirty="0"/>
          </a:p>
          <a:p>
            <a:r>
              <a:rPr lang="en-US" dirty="0"/>
              <a:t>OS responsibility</a:t>
            </a:r>
          </a:p>
          <a:p>
            <a:pPr lvl="1"/>
            <a:r>
              <a:rPr lang="en-US" dirty="0"/>
              <a:t>Libraries for managing Input/Output (I/O)</a:t>
            </a:r>
          </a:p>
          <a:p>
            <a:pPr lvl="1"/>
            <a:endParaRPr lang="en-US" dirty="0"/>
          </a:p>
          <a:p>
            <a:r>
              <a:rPr lang="en-US" dirty="0"/>
              <a:t>Problems</a:t>
            </a:r>
          </a:p>
          <a:p>
            <a:pPr lvl="1"/>
            <a:r>
              <a:rPr lang="en-US" dirty="0"/>
              <a:t>I/O is VERY slow. 80-90% of total time just waiting.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2BCA1F-A317-4D85-9977-DE6AC6019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37</a:t>
            </a:fld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317DEB5-048D-F86A-5A55-B72471375C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10702" y="4269692"/>
            <a:ext cx="2853762" cy="1902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333670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Early evolution of computing systems – Multiprogramming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1960s: Multiprogramming (IBM OS/360)</a:t>
            </a:r>
          </a:p>
          <a:p>
            <a:pPr lvl="1"/>
            <a:r>
              <a:rPr lang="en-US" dirty="0"/>
              <a:t>Keep multiple runnable jobs in memory at once.</a:t>
            </a:r>
          </a:p>
          <a:p>
            <a:pPr lvl="1"/>
            <a:r>
              <a:rPr lang="en-US" dirty="0"/>
              <a:t>Allows overlap I/O of one job with computing of another.</a:t>
            </a:r>
          </a:p>
          <a:p>
            <a:pPr lvl="2"/>
            <a:r>
              <a:rPr lang="en-US" dirty="0"/>
              <a:t>Uses asynchronous I/O and interrupts or polling to detect I/O completion</a:t>
            </a:r>
          </a:p>
          <a:p>
            <a:pPr lvl="2"/>
            <a:endParaRPr lang="en-US" dirty="0"/>
          </a:p>
          <a:p>
            <a:r>
              <a:rPr lang="en-US" dirty="0"/>
              <a:t>OS responsibility</a:t>
            </a:r>
          </a:p>
          <a:p>
            <a:pPr lvl="1"/>
            <a:r>
              <a:rPr lang="en-US" dirty="0"/>
              <a:t>Schedule jobs</a:t>
            </a:r>
          </a:p>
          <a:p>
            <a:pPr lvl="1"/>
            <a:r>
              <a:rPr lang="en-US" dirty="0"/>
              <a:t>Monitor I/O</a:t>
            </a:r>
          </a:p>
          <a:p>
            <a:pPr lvl="1"/>
            <a:endParaRPr lang="en-US" dirty="0"/>
          </a:p>
          <a:p>
            <a:r>
              <a:rPr lang="en-US" dirty="0"/>
              <a:t>Problems</a:t>
            </a:r>
          </a:p>
          <a:p>
            <a:pPr lvl="1"/>
            <a:r>
              <a:rPr lang="en-US" dirty="0"/>
              <a:t>Still need to submit all jobs in advance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310E9E-74B4-4901-8FA0-6D66988A9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38</a:t>
            </a:fld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C6E04376-153F-892D-2B56-3711EEB3D9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81919" y="3221879"/>
            <a:ext cx="3117653" cy="2859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633632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Early evolution of computing systems – Timesharing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1960s-70s: Timesharing (MULTICS, Unix)</a:t>
            </a:r>
          </a:p>
          <a:p>
            <a:pPr lvl="1"/>
            <a:r>
              <a:rPr lang="en-US" dirty="0"/>
              <a:t>Multiple user terminals connected to one machine</a:t>
            </a:r>
          </a:p>
          <a:p>
            <a:pPr lvl="1"/>
            <a:r>
              <a:rPr lang="en-US" dirty="0"/>
              <a:t>Allows </a:t>
            </a:r>
            <a:r>
              <a:rPr lang="en-US" i="1" dirty="0"/>
              <a:t>interactive</a:t>
            </a:r>
            <a:r>
              <a:rPr lang="en-US" dirty="0"/>
              <a:t> use of machine to be efficient (because another user’s job can run while you’re thinking).</a:t>
            </a:r>
          </a:p>
          <a:p>
            <a:pPr lvl="1"/>
            <a:endParaRPr lang="en-US" dirty="0"/>
          </a:p>
          <a:p>
            <a:r>
              <a:rPr lang="en-US" dirty="0"/>
              <a:t>OS responsibility</a:t>
            </a:r>
          </a:p>
          <a:p>
            <a:pPr lvl="1"/>
            <a:r>
              <a:rPr lang="en-US" dirty="0"/>
              <a:t>Multiple users (with permissions!)</a:t>
            </a:r>
          </a:p>
          <a:p>
            <a:pPr lvl="1"/>
            <a:r>
              <a:rPr lang="en-US" dirty="0"/>
              <a:t>Scheduling processes</a:t>
            </a:r>
          </a:p>
          <a:p>
            <a:pPr lvl="1"/>
            <a:r>
              <a:rPr lang="en-US" dirty="0"/>
              <a:t>Application interface</a:t>
            </a:r>
          </a:p>
          <a:p>
            <a:pPr lvl="1"/>
            <a:r>
              <a:rPr lang="en-US" dirty="0"/>
              <a:t>Shell tools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E4DE9B-B3CB-4C29-B99B-2EF70B361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39</a:t>
            </a:fld>
            <a:endParaRPr lang="en-US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9857D14E-C45F-6CBC-B98E-B4C04A7728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23147" y="2961496"/>
            <a:ext cx="3982809" cy="353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9395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EF959-C62E-4F8A-8D4C-BEF087A77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DBE37-7B8E-47BF-A4AD-CD288F601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Discuss the role of an Operating System</a:t>
            </a:r>
          </a:p>
          <a:p>
            <a:endParaRPr lang="en-US" dirty="0"/>
          </a:p>
          <a:p>
            <a:r>
              <a:rPr lang="en-US" dirty="0"/>
              <a:t>Introduce theme and goals of the course</a:t>
            </a:r>
          </a:p>
          <a:p>
            <a:endParaRPr lang="en-US" dirty="0"/>
          </a:p>
          <a:p>
            <a:r>
              <a:rPr lang="en-US" dirty="0"/>
              <a:t>Describe how this class is going to function</a:t>
            </a:r>
          </a:p>
          <a:p>
            <a:endParaRPr lang="en-US" dirty="0"/>
          </a:p>
          <a:p>
            <a:r>
              <a:rPr lang="en-US" dirty="0"/>
              <a:t>Explore trends in OS history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366CAC-B34E-4A3F-AB6B-24F84A057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7195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 hidden="1">
            <a:extLst>
              <a:ext uri="{FF2B5EF4-FFF2-40B4-BE49-F238E27FC236}">
                <a16:creationId xmlns:a16="http://schemas.microsoft.com/office/drawing/2014/main" id="{9C1AFA49-536B-4C88-B470-9359EAD53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0778C724-3839-4D76-A707-B4C23905D055}" type="slidenum">
              <a:rPr lang="en-US" smtClean="0"/>
              <a:pPr>
                <a:spcAft>
                  <a:spcPts val="600"/>
                </a:spcAft>
              </a:pPr>
              <a:t>40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7ACA90-AE80-4245-A12E-81B3E95F8FA3}"/>
              </a:ext>
            </a:extLst>
          </p:cNvPr>
          <p:cNvSpPr txBox="1"/>
          <p:nvPr/>
        </p:nvSpPr>
        <p:spPr>
          <a:xfrm>
            <a:off x="9554965" y="882186"/>
            <a:ext cx="198922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Simplified History of Unix-like Operating Systems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2CC1DC-9533-4B56-93B0-9C49ED3D9222}"/>
              </a:ext>
            </a:extLst>
          </p:cNvPr>
          <p:cNvSpPr txBox="1"/>
          <p:nvPr/>
        </p:nvSpPr>
        <p:spPr>
          <a:xfrm>
            <a:off x="9554965" y="4393313"/>
            <a:ext cx="24737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Operating systems are very interconnected</a:t>
            </a:r>
          </a:p>
        </p:txBody>
      </p:sp>
      <p:pic>
        <p:nvPicPr>
          <p:cNvPr id="1026" name="Picture 2" descr="undefined">
            <a:extLst>
              <a:ext uri="{FF2B5EF4-FFF2-40B4-BE49-F238E27FC236}">
                <a16:creationId xmlns:a16="http://schemas.microsoft.com/office/drawing/2014/main" id="{B41D1775-D0D1-731F-56F4-A5D2E52745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8075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386193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88FA9-F630-9B6F-BF89-532852DC4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Legacy of Windows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A7A0F0-FF08-7586-8B86-A092D4BDB4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10972800" cy="112758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Entirely separate from Unix family tree</a:t>
            </a:r>
          </a:p>
          <a:p>
            <a:r>
              <a:rPr lang="en-US" dirty="0"/>
              <a:t>DOS was the original kernel, followed by NT</a:t>
            </a:r>
          </a:p>
          <a:p>
            <a:pPr lvl="1"/>
            <a:r>
              <a:rPr lang="en-US" dirty="0"/>
              <a:t>Server has a separate OS, based on NT with some updates from 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7F20D8-4F37-E2CA-7DC7-55D760B08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BA6C0E-2A7F-9439-C575-23EB0C87E6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797" y="2405510"/>
            <a:ext cx="11580394" cy="4315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10504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Later evolution of computer systems – PC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1980s-00s: Personal Computers (IBM PC, Macintosh)</a:t>
            </a:r>
          </a:p>
          <a:p>
            <a:pPr lvl="1"/>
            <a:r>
              <a:rPr lang="en-US" dirty="0"/>
              <a:t>Graphical user interfaces were developed</a:t>
            </a:r>
          </a:p>
          <a:p>
            <a:pPr lvl="1"/>
            <a:r>
              <a:rPr lang="en-US" dirty="0"/>
              <a:t>Mainframe OS concepts (like networking) were applied to PCs</a:t>
            </a:r>
          </a:p>
          <a:p>
            <a:pPr lvl="1"/>
            <a:r>
              <a:rPr lang="en-US" dirty="0"/>
              <a:t>Magnetic disk (hard drive) capacity becomes huge, but still slow</a:t>
            </a:r>
          </a:p>
          <a:p>
            <a:pPr lvl="1"/>
            <a:endParaRPr lang="en-US" dirty="0"/>
          </a:p>
          <a:p>
            <a:r>
              <a:rPr lang="en-US" dirty="0"/>
              <a:t>OS responsibility</a:t>
            </a:r>
          </a:p>
          <a:p>
            <a:pPr lvl="1"/>
            <a:r>
              <a:rPr lang="en-US" dirty="0"/>
              <a:t>Look and feel of a system, particularly for non-experts</a:t>
            </a:r>
          </a:p>
          <a:p>
            <a:pPr lvl="1"/>
            <a:r>
              <a:rPr lang="en-US" dirty="0"/>
              <a:t>Tools that were distributed with the OS had significant business results</a:t>
            </a:r>
          </a:p>
          <a:p>
            <a:pPr lvl="2"/>
            <a:r>
              <a:rPr lang="en-US" dirty="0"/>
              <a:t>Computers are bought for Excel or for Lotus 1-2-3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F864EB-F233-4D40-B487-489F2CD74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2923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Later evolution of computer systems – Mobile and Cloud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2000s-20s: Mobile and pervasive computing, Cloud Computing</a:t>
            </a:r>
          </a:p>
          <a:p>
            <a:pPr lvl="1"/>
            <a:r>
              <a:rPr lang="en-US" dirty="0"/>
              <a:t>Slow hardware is once again common (phones &amp; wearables)</a:t>
            </a:r>
          </a:p>
          <a:p>
            <a:pPr lvl="1"/>
            <a:r>
              <a:rPr lang="en-US" dirty="0"/>
              <a:t>OS manages sensitive information like location and internet behavior</a:t>
            </a:r>
          </a:p>
          <a:p>
            <a:pPr lvl="1"/>
            <a:r>
              <a:rPr lang="en-US" dirty="0"/>
              <a:t>Fast flash storage is common.</a:t>
            </a:r>
          </a:p>
          <a:p>
            <a:pPr lvl="1"/>
            <a:r>
              <a:rPr lang="en-US" dirty="0"/>
              <a:t>Server hardware is shared by many different cloud computing customers</a:t>
            </a:r>
          </a:p>
          <a:p>
            <a:pPr lvl="1"/>
            <a:endParaRPr lang="en-US" dirty="0"/>
          </a:p>
          <a:p>
            <a:r>
              <a:rPr lang="en-US" dirty="0"/>
              <a:t>OS responsibility</a:t>
            </a:r>
          </a:p>
          <a:p>
            <a:pPr lvl="1"/>
            <a:r>
              <a:rPr lang="en-US" dirty="0"/>
              <a:t>Diverse hardware drivers</a:t>
            </a:r>
          </a:p>
          <a:p>
            <a:pPr lvl="1"/>
            <a:r>
              <a:rPr lang="en-US" dirty="0"/>
              <a:t>Security</a:t>
            </a:r>
          </a:p>
          <a:p>
            <a:pPr lvl="1"/>
            <a:r>
              <a:rPr lang="en-US" dirty="0"/>
              <a:t>Massive parallelism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095DF3-E14C-4E3C-AC87-E35218C0A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43</a:t>
            </a:fld>
            <a:endParaRPr lang="en-US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A6E2F09A-1370-9B44-5CE0-E6E50ED20A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4719" y="3918876"/>
            <a:ext cx="3377348" cy="225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48999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example: Android Operating System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7595" y="1143000"/>
            <a:ext cx="5113267" cy="5029200"/>
          </a:xfrm>
        </p:spPr>
        <p:txBody>
          <a:bodyPr>
            <a:normAutofit/>
          </a:bodyPr>
          <a:lstStyle/>
          <a:p>
            <a:r>
              <a:rPr lang="en-US" dirty="0"/>
              <a:t>Kernel - Linux</a:t>
            </a:r>
          </a:p>
          <a:p>
            <a:pPr lvl="1"/>
            <a:r>
              <a:rPr lang="en-US" dirty="0"/>
              <a:t>With modifications particularly in power management</a:t>
            </a:r>
          </a:p>
          <a:p>
            <a:pPr lvl="1"/>
            <a:r>
              <a:rPr lang="en-US" dirty="0"/>
              <a:t>And additional drivers</a:t>
            </a:r>
          </a:p>
          <a:p>
            <a:endParaRPr lang="en-US" dirty="0"/>
          </a:p>
          <a:p>
            <a:r>
              <a:rPr lang="en-US" dirty="0"/>
              <a:t>Distribution</a:t>
            </a:r>
          </a:p>
          <a:p>
            <a:pPr lvl="1"/>
            <a:r>
              <a:rPr lang="en-US" dirty="0"/>
              <a:t>Look and feel of “Android”</a:t>
            </a:r>
          </a:p>
          <a:p>
            <a:pPr lvl="1"/>
            <a:r>
              <a:rPr lang="en-US" dirty="0"/>
              <a:t>App framework</a:t>
            </a:r>
          </a:p>
          <a:p>
            <a:pPr lvl="1"/>
            <a:r>
              <a:rPr lang="en-US" dirty="0"/>
              <a:t>Some of this changes per vendor (Samsung vs Google)</a:t>
            </a:r>
          </a:p>
          <a:p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D3521B1-76D6-436D-87F4-638677AB70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01842" y="1085904"/>
            <a:ext cx="5778552" cy="468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54E677-13BE-4542-A287-53C81AA45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9753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Operating systems have evolved with hardware in a cycle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429496729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54" y="1369254"/>
            <a:ext cx="6265637" cy="4119492"/>
          </a:xfrm>
        </p:spPr>
      </p:pic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6625389" y="1626453"/>
            <a:ext cx="5436957" cy="4456113"/>
          </a:xfrm>
        </p:spPr>
        <p:txBody>
          <a:bodyPr/>
          <a:lstStyle/>
          <a:p>
            <a:r>
              <a:rPr lang="en-US" dirty="0"/>
              <a:t>Sophisticated operating systems first arose on mainframes.</a:t>
            </a:r>
          </a:p>
          <a:p>
            <a:r>
              <a:rPr lang="en-US" dirty="0"/>
              <a:t>OS ideas migrated to smaller machines as those machines became more powerful.</a:t>
            </a:r>
          </a:p>
          <a:p>
            <a:r>
              <a:rPr lang="en-US" dirty="0"/>
              <a:t>In 2024, a </a:t>
            </a:r>
            <a:r>
              <a:rPr lang="en-US" b="1" dirty="0">
                <a:solidFill>
                  <a:schemeClr val="accent4"/>
                </a:solidFill>
              </a:rPr>
              <a:t>smart watch </a:t>
            </a:r>
            <a:r>
              <a:rPr lang="en-US" dirty="0"/>
              <a:t>has</a:t>
            </a:r>
            <a:br>
              <a:rPr lang="en-US" dirty="0"/>
            </a:br>
            <a:r>
              <a:rPr lang="en-US" dirty="0"/>
              <a:t>1 GB RAM, 32 GB SSD storage,</a:t>
            </a:r>
            <a:br>
              <a:rPr lang="en-US" dirty="0"/>
            </a:br>
            <a:r>
              <a:rPr lang="en-US" dirty="0"/>
              <a:t>two CPU cores, and a real OS.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FF69BA-5924-437A-A38A-D2FA818CE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2445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F0413-BC9D-4E01-8D7B-FFA02B067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future OS directions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0BDAD6-7C62-4812-B6AB-B6F72AFF2B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Manage increasingly specialized hardware</a:t>
            </a:r>
          </a:p>
          <a:p>
            <a:pPr lvl="1"/>
            <a:r>
              <a:rPr lang="en-US" dirty="0"/>
              <a:t>Post-Moore’s law, general-purpose CPUs loose out to special-purpose chips</a:t>
            </a:r>
          </a:p>
          <a:p>
            <a:pPr lvl="1"/>
            <a:r>
              <a:rPr lang="en-US" dirty="0"/>
              <a:t>OS must maintain abstractions while enabling capabilities</a:t>
            </a:r>
          </a:p>
          <a:p>
            <a:pPr lvl="1"/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Energy as another resource</a:t>
            </a:r>
          </a:p>
          <a:p>
            <a:pPr lvl="1"/>
            <a:r>
              <a:rPr lang="en-US" dirty="0"/>
              <a:t>Already considered in laptop/smartphone worlds</a:t>
            </a:r>
          </a:p>
          <a:p>
            <a:pPr lvl="1"/>
            <a:r>
              <a:rPr lang="en-US" dirty="0"/>
              <a:t>Increasingly important to data center operations as well</a:t>
            </a:r>
          </a:p>
          <a:p>
            <a:pPr lvl="1"/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Very small-scale, ubiquitous devices</a:t>
            </a:r>
          </a:p>
          <a:p>
            <a:pPr lvl="1"/>
            <a:r>
              <a:rPr lang="en-US" dirty="0"/>
              <a:t>Computers are becoming part of everything around us</a:t>
            </a:r>
          </a:p>
          <a:p>
            <a:pPr lvl="1"/>
            <a:r>
              <a:rPr lang="en-US" dirty="0"/>
              <a:t>How do we develop applications for those devices and coordinate them?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2800B2-75C9-4448-8FBC-FF2D5A0C0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00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3200" dirty="0"/>
              <a:t>What is an OS?</a:t>
            </a:r>
          </a:p>
          <a:p>
            <a:pPr lvl="1"/>
            <a:endParaRPr lang="en-US" b="1" dirty="0"/>
          </a:p>
          <a:p>
            <a:r>
              <a:rPr lang="en-US" sz="3200" dirty="0"/>
              <a:t>Logistics</a:t>
            </a:r>
          </a:p>
          <a:p>
            <a:pPr lvl="1"/>
            <a:endParaRPr lang="en-US" dirty="0"/>
          </a:p>
          <a:p>
            <a:r>
              <a:rPr lang="en-US" sz="3200" dirty="0"/>
              <a:t>Operating Systems History</a:t>
            </a:r>
          </a:p>
          <a:p>
            <a:pPr lvl="1"/>
            <a:endParaRPr lang="en-US" dirty="0"/>
          </a:p>
          <a:p>
            <a:r>
              <a:rPr lang="en-US" sz="3200" b="1" dirty="0"/>
              <a:t>CS343 Focus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53773087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19AE5-9CBF-43BC-B171-6E132400E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Schedule for first half of the course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64F043-E76F-48A2-9E0C-86FA60D6EB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Concurrency</a:t>
            </a:r>
          </a:p>
          <a:p>
            <a:pPr lvl="1"/>
            <a:r>
              <a:rPr lang="en-US" dirty="0"/>
              <a:t>Dealing with the realities of modern-day computing</a:t>
            </a:r>
          </a:p>
          <a:p>
            <a:pPr lvl="1"/>
            <a:r>
              <a:rPr lang="en-US" dirty="0"/>
              <a:t>Sources, Control, Challenges</a:t>
            </a:r>
          </a:p>
          <a:p>
            <a:pPr lvl="1"/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Scheduling</a:t>
            </a:r>
          </a:p>
          <a:p>
            <a:pPr lvl="1"/>
            <a:r>
              <a:rPr lang="en-US" dirty="0"/>
              <a:t>Managing CPU utilization</a:t>
            </a:r>
          </a:p>
          <a:p>
            <a:pPr lvl="1"/>
            <a:r>
              <a:rPr lang="en-US" dirty="0"/>
              <a:t>Workload, Queuing, Real-time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439303-C9B2-432E-BA43-1EFBB1079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60272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3E53C-B985-40D1-B9BA-976EB3FF1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Schedule for second half of the course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C0749D-4E7A-495A-BDD9-DF7520AD43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en-US" dirty="0"/>
              <a:t>Device Drivers</a:t>
            </a:r>
          </a:p>
          <a:p>
            <a:pPr lvl="1"/>
            <a:r>
              <a:rPr lang="en-US" dirty="0"/>
              <a:t>Management and abstraction of devices</a:t>
            </a:r>
          </a:p>
          <a:p>
            <a:pPr lvl="1"/>
            <a:r>
              <a:rPr lang="en-US" dirty="0"/>
              <a:t>Interrupts, DMA, Abstractions</a:t>
            </a:r>
          </a:p>
          <a:p>
            <a:pPr lvl="1"/>
            <a:endParaRPr lang="en-US" dirty="0"/>
          </a:p>
          <a:p>
            <a:pPr marL="514350" indent="-514350">
              <a:buFont typeface="+mj-lt"/>
              <a:buAutoNum type="arabicPeriod" startAt="3"/>
            </a:pPr>
            <a:r>
              <a:rPr lang="en-US" dirty="0"/>
              <a:t>Virtual Memory</a:t>
            </a:r>
          </a:p>
          <a:p>
            <a:pPr lvl="1"/>
            <a:r>
              <a:rPr lang="en-US" dirty="0"/>
              <a:t>Management and abstraction of memory</a:t>
            </a:r>
          </a:p>
          <a:p>
            <a:pPr lvl="1"/>
            <a:r>
              <a:rPr lang="en-US" dirty="0"/>
              <a:t>Paging, Allocation, Security</a:t>
            </a:r>
          </a:p>
          <a:p>
            <a:pPr lvl="1"/>
            <a:endParaRPr lang="en-US" dirty="0"/>
          </a:p>
          <a:p>
            <a:pPr marL="514350" indent="-514350">
              <a:buFont typeface="+mj-lt"/>
              <a:buAutoNum type="arabicPeriod" startAt="3"/>
            </a:pPr>
            <a:r>
              <a:rPr lang="en-US" dirty="0"/>
              <a:t>File Systems</a:t>
            </a:r>
          </a:p>
          <a:p>
            <a:pPr lvl="1"/>
            <a:r>
              <a:rPr lang="en-US" dirty="0"/>
              <a:t>Management and abstraction of data</a:t>
            </a:r>
          </a:p>
          <a:p>
            <a:pPr lvl="1"/>
            <a:r>
              <a:rPr lang="en-US" dirty="0"/>
              <a:t>Principles, Examples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95DF54-8294-4B23-9943-1642350BA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26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3200" b="1" dirty="0"/>
              <a:t>What is an OS?</a:t>
            </a:r>
          </a:p>
          <a:p>
            <a:pPr lvl="1"/>
            <a:endParaRPr lang="en-US" b="1" dirty="0"/>
          </a:p>
          <a:p>
            <a:r>
              <a:rPr lang="en-US" sz="3200" dirty="0"/>
              <a:t>Logistics</a:t>
            </a:r>
          </a:p>
          <a:p>
            <a:pPr lvl="1"/>
            <a:endParaRPr lang="en-US" dirty="0"/>
          </a:p>
          <a:p>
            <a:r>
              <a:rPr lang="en-US" sz="3200" dirty="0"/>
              <a:t>Operating Systems History</a:t>
            </a:r>
          </a:p>
          <a:p>
            <a:pPr lvl="1"/>
            <a:endParaRPr lang="en-US" dirty="0"/>
          </a:p>
          <a:p>
            <a:r>
              <a:rPr lang="en-US" sz="3200" dirty="0"/>
              <a:t>CS343 Focus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77649796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F298D-E9E4-4100-AC96-A8C8633AD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we care about OS?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144CAB-E3E1-4497-9BF3-581C1B5B3D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Performance</a:t>
            </a:r>
          </a:p>
          <a:p>
            <a:pPr lvl="1"/>
            <a:r>
              <a:rPr lang="en-US" dirty="0"/>
              <a:t>Speed is influenced by</a:t>
            </a:r>
          </a:p>
          <a:p>
            <a:pPr lvl="2"/>
            <a:r>
              <a:rPr lang="en-US" dirty="0"/>
              <a:t>Parallelism, resource contention, memory management</a:t>
            </a:r>
          </a:p>
          <a:p>
            <a:pPr lvl="2"/>
            <a:r>
              <a:rPr lang="en-US" dirty="0"/>
              <a:t>Generally OS overhead</a:t>
            </a:r>
          </a:p>
          <a:p>
            <a:pPr lvl="1"/>
            <a:endParaRPr lang="en-US" dirty="0"/>
          </a:p>
          <a:p>
            <a:r>
              <a:rPr lang="en-US" dirty="0"/>
              <a:t>Security</a:t>
            </a:r>
          </a:p>
          <a:p>
            <a:pPr lvl="1"/>
            <a:r>
              <a:rPr lang="en-US" dirty="0"/>
              <a:t>Process and data isolation when actually all running together</a:t>
            </a:r>
          </a:p>
          <a:p>
            <a:pPr lvl="1"/>
            <a:r>
              <a:rPr lang="en-US" dirty="0"/>
              <a:t>The biggest security vulnerabilities break abstractions</a:t>
            </a:r>
          </a:p>
          <a:p>
            <a:pPr lvl="2"/>
            <a:r>
              <a:rPr lang="en-US" dirty="0"/>
              <a:t>Meltdown and </a:t>
            </a:r>
            <a:r>
              <a:rPr lang="en-US" dirty="0" err="1"/>
              <a:t>Spectre</a:t>
            </a:r>
            <a:endParaRPr lang="en-US" dirty="0"/>
          </a:p>
          <a:p>
            <a:pPr lvl="2"/>
            <a:endParaRPr lang="en-US" dirty="0"/>
          </a:p>
          <a:p>
            <a:r>
              <a:rPr lang="en-US" dirty="0"/>
              <a:t>Systems Design and Implementation</a:t>
            </a:r>
          </a:p>
          <a:p>
            <a:pPr lvl="1"/>
            <a:r>
              <a:rPr lang="en-US" dirty="0"/>
              <a:t>Maybe you won’t ever build an OS (maybe you will!)</a:t>
            </a:r>
          </a:p>
          <a:p>
            <a:pPr lvl="1"/>
            <a:r>
              <a:rPr lang="en-US" dirty="0"/>
              <a:t>But you might work on other large, backend systems that will deal with similar concerns. This is good practice!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7C3E47-8F85-4063-B197-751CB14F0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82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3200" dirty="0"/>
              <a:t>What is an OS?</a:t>
            </a:r>
          </a:p>
          <a:p>
            <a:pPr lvl="1"/>
            <a:endParaRPr lang="en-US" b="1" dirty="0"/>
          </a:p>
          <a:p>
            <a:r>
              <a:rPr lang="en-US" sz="3200" dirty="0"/>
              <a:t>Logistics</a:t>
            </a:r>
          </a:p>
          <a:p>
            <a:pPr lvl="1"/>
            <a:endParaRPr lang="en-US" dirty="0"/>
          </a:p>
          <a:p>
            <a:r>
              <a:rPr lang="en-US" sz="3200" dirty="0"/>
              <a:t>Operating Systems History</a:t>
            </a:r>
          </a:p>
          <a:p>
            <a:pPr lvl="1"/>
            <a:endParaRPr lang="en-US" dirty="0"/>
          </a:p>
          <a:p>
            <a:r>
              <a:rPr lang="en-US" sz="3200" dirty="0"/>
              <a:t>CS343 Focus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8568993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D0A0F-6604-43EA-9CB9-26A71ADEA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Computers come in incredible diversity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54A1EB-4390-476F-93AB-E3060CF58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3728-42B5-46E1-8863-4BDB07D9EE18}" type="slidenum">
              <a:rPr lang="en-US" smtClean="0"/>
              <a:t>6</a:t>
            </a:fld>
            <a:endParaRPr lang="en-US"/>
          </a:p>
        </p:txBody>
      </p:sp>
      <p:grpSp>
        <p:nvGrpSpPr>
          <p:cNvPr id="8" name="Group 10">
            <a:extLst>
              <a:ext uri="{FF2B5EF4-FFF2-40B4-BE49-F238E27FC236}">
                <a16:creationId xmlns:a16="http://schemas.microsoft.com/office/drawing/2014/main" id="{5D10F813-79BD-4A45-BAB8-EB342759AE6F}"/>
              </a:ext>
            </a:extLst>
          </p:cNvPr>
          <p:cNvGrpSpPr>
            <a:grpSpLocks/>
          </p:cNvGrpSpPr>
          <p:nvPr/>
        </p:nvGrpSpPr>
        <p:grpSpPr bwMode="auto">
          <a:xfrm>
            <a:off x="2577801" y="981087"/>
            <a:ext cx="6272266" cy="5042048"/>
            <a:chOff x="2701" y="1355"/>
            <a:chExt cx="2884" cy="2260"/>
          </a:xfrm>
          <a:noFill/>
        </p:grpSpPr>
        <p:sp>
          <p:nvSpPr>
            <p:cNvPr id="9" name="Text Box 11">
              <a:extLst>
                <a:ext uri="{FF2B5EF4-FFF2-40B4-BE49-F238E27FC236}">
                  <a16:creationId xmlns:a16="http://schemas.microsoft.com/office/drawing/2014/main" id="{9A3C0744-85EC-4ABE-B26A-D7A4A3E1B4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26" y="3436"/>
              <a:ext cx="466" cy="179"/>
            </a:xfrm>
            <a:prstGeom prst="rect">
              <a:avLst/>
            </a:prstGeom>
            <a:grp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2000" b="1" dirty="0"/>
                <a:t>years</a:t>
              </a:r>
            </a:p>
          </p:txBody>
        </p:sp>
        <p:sp>
          <p:nvSpPr>
            <p:cNvPr id="10" name="Text Box 12">
              <a:extLst>
                <a:ext uri="{FF2B5EF4-FFF2-40B4-BE49-F238E27FC236}">
                  <a16:creationId xmlns:a16="http://schemas.microsoft.com/office/drawing/2014/main" id="{472C6D60-7735-4384-821D-DA7F7CB193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01" y="1355"/>
              <a:ext cx="851" cy="45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b="1" dirty="0"/>
                <a:t>Ratio of Computers to People</a:t>
              </a:r>
            </a:p>
          </p:txBody>
        </p:sp>
        <p:sp>
          <p:nvSpPr>
            <p:cNvPr id="11" name="Text Box 13">
              <a:extLst>
                <a:ext uri="{FF2B5EF4-FFF2-40B4-BE49-F238E27FC236}">
                  <a16:creationId xmlns:a16="http://schemas.microsoft.com/office/drawing/2014/main" id="{5B27FFE7-23EE-4D47-BD91-B642FD63CD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3" y="3155"/>
              <a:ext cx="421" cy="17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b="1"/>
                <a:t>10</a:t>
              </a:r>
              <a:r>
                <a:rPr lang="en-US" sz="2000" b="1" baseline="30000"/>
                <a:t>3</a:t>
              </a:r>
              <a:r>
                <a:rPr lang="en-US" sz="2000" b="1"/>
                <a:t>:1</a:t>
              </a:r>
            </a:p>
          </p:txBody>
        </p:sp>
        <p:sp>
          <p:nvSpPr>
            <p:cNvPr id="12" name="Text Box 14">
              <a:extLst>
                <a:ext uri="{FF2B5EF4-FFF2-40B4-BE49-F238E27FC236}">
                  <a16:creationId xmlns:a16="http://schemas.microsoft.com/office/drawing/2014/main" id="{F7BBCF28-807A-4A09-93E1-A36FEF37FE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3" y="1824"/>
              <a:ext cx="421" cy="17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b="1" dirty="0"/>
                <a:t>1:10</a:t>
              </a:r>
              <a:r>
                <a:rPr lang="en-US" sz="2000" b="1" baseline="30000" dirty="0"/>
                <a:t>6</a:t>
              </a:r>
            </a:p>
          </p:txBody>
        </p:sp>
        <p:sp>
          <p:nvSpPr>
            <p:cNvPr id="14" name="Text Box 16">
              <a:extLst>
                <a:ext uri="{FF2B5EF4-FFF2-40B4-BE49-F238E27FC236}">
                  <a16:creationId xmlns:a16="http://schemas.microsoft.com/office/drawing/2014/main" id="{CE58D283-2279-4B60-A808-35810433D7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58" y="2814"/>
              <a:ext cx="394" cy="166"/>
            </a:xfrm>
            <a:prstGeom prst="rect">
              <a:avLst/>
            </a:prstGeom>
            <a:grp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dirty="0"/>
                <a:t>PDA</a:t>
              </a:r>
            </a:p>
          </p:txBody>
        </p:sp>
        <p:sp>
          <p:nvSpPr>
            <p:cNvPr id="15" name="Line 17">
              <a:extLst>
                <a:ext uri="{FF2B5EF4-FFF2-40B4-BE49-F238E27FC236}">
                  <a16:creationId xmlns:a16="http://schemas.microsoft.com/office/drawing/2014/main" id="{09C3DDC5-C7DF-4AB7-A622-418D57B84F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58" y="3385"/>
              <a:ext cx="2127" cy="0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Line 18">
              <a:extLst>
                <a:ext uri="{FF2B5EF4-FFF2-40B4-BE49-F238E27FC236}">
                  <a16:creationId xmlns:a16="http://schemas.microsoft.com/office/drawing/2014/main" id="{46AEC945-A569-410E-8F23-F28CB2CA9B8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62" y="1715"/>
              <a:ext cx="0" cy="1661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7" name="Picture 16" descr="whirlwind-computer">
              <a:extLst>
                <a:ext uri="{FF2B5EF4-FFF2-40B4-BE49-F238E27FC236}">
                  <a16:creationId xmlns:a16="http://schemas.microsoft.com/office/drawing/2014/main" id="{389B4B18-20AD-45EC-8DDD-B70146E4AC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6" y="1777"/>
              <a:ext cx="486" cy="348"/>
            </a:xfrm>
            <a:prstGeom prst="rect">
              <a:avLst/>
            </a:prstGeom>
            <a:grpFill/>
          </p:spPr>
        </p:pic>
        <p:pic>
          <p:nvPicPr>
            <p:cNvPr id="18" name="Picture 17" descr="360-67">
              <a:extLst>
                <a:ext uri="{FF2B5EF4-FFF2-40B4-BE49-F238E27FC236}">
                  <a16:creationId xmlns:a16="http://schemas.microsoft.com/office/drawing/2014/main" id="{49ED183E-F816-451C-8FE1-75D66BF126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6" y="2070"/>
              <a:ext cx="442" cy="327"/>
            </a:xfrm>
            <a:prstGeom prst="rect">
              <a:avLst/>
            </a:prstGeom>
            <a:grpFill/>
          </p:spPr>
        </p:pic>
        <p:sp>
          <p:nvSpPr>
            <p:cNvPr id="19" name="Text Box 21">
              <a:extLst>
                <a:ext uri="{FF2B5EF4-FFF2-40B4-BE49-F238E27FC236}">
                  <a16:creationId xmlns:a16="http://schemas.microsoft.com/office/drawing/2014/main" id="{92088DE2-AB62-4F8F-B164-71303D7DEC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54" y="1968"/>
              <a:ext cx="862" cy="166"/>
            </a:xfrm>
            <a:prstGeom prst="rect">
              <a:avLst/>
            </a:prstGeom>
            <a:grp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dirty="0"/>
                <a:t>Mainframe</a:t>
              </a:r>
            </a:p>
          </p:txBody>
        </p:sp>
        <p:pic>
          <p:nvPicPr>
            <p:cNvPr id="20" name="Picture 19" descr="vax11-780">
              <a:extLst>
                <a:ext uri="{FF2B5EF4-FFF2-40B4-BE49-F238E27FC236}">
                  <a16:creationId xmlns:a16="http://schemas.microsoft.com/office/drawing/2014/main" id="{3E8F486C-83A3-40E7-9A1D-01E45EF216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8" y="2307"/>
              <a:ext cx="272" cy="296"/>
            </a:xfrm>
            <a:prstGeom prst="rect">
              <a:avLst/>
            </a:prstGeom>
            <a:grpFill/>
          </p:spPr>
        </p:pic>
        <p:sp>
          <p:nvSpPr>
            <p:cNvPr id="21" name="Text Box 23">
              <a:extLst>
                <a:ext uri="{FF2B5EF4-FFF2-40B4-BE49-F238E27FC236}">
                  <a16:creationId xmlns:a16="http://schemas.microsoft.com/office/drawing/2014/main" id="{D5611B7C-AE1C-475B-B191-136AFEFE07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86" y="2216"/>
              <a:ext cx="468" cy="166"/>
            </a:xfrm>
            <a:prstGeom prst="rect">
              <a:avLst/>
            </a:prstGeom>
            <a:grp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/>
                <a:t>Mini</a:t>
              </a:r>
            </a:p>
          </p:txBody>
        </p:sp>
        <p:pic>
          <p:nvPicPr>
            <p:cNvPr id="22" name="Picture 21" descr="sun3+3d">
              <a:extLst>
                <a:ext uri="{FF2B5EF4-FFF2-40B4-BE49-F238E27FC236}">
                  <a16:creationId xmlns:a16="http://schemas.microsoft.com/office/drawing/2014/main" id="{D7ABBD37-0D2E-4DAA-B748-916F6944F8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4" y="2488"/>
              <a:ext cx="303" cy="259"/>
            </a:xfrm>
            <a:prstGeom prst="rect">
              <a:avLst/>
            </a:prstGeom>
            <a:grpFill/>
          </p:spPr>
        </p:pic>
        <p:sp>
          <p:nvSpPr>
            <p:cNvPr id="23" name="Text Box 25">
              <a:extLst>
                <a:ext uri="{FF2B5EF4-FFF2-40B4-BE49-F238E27FC236}">
                  <a16:creationId xmlns:a16="http://schemas.microsoft.com/office/drawing/2014/main" id="{914490FE-600D-47A1-A328-35242F69CE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47" y="2397"/>
              <a:ext cx="829" cy="166"/>
            </a:xfrm>
            <a:prstGeom prst="rect">
              <a:avLst/>
            </a:prstGeom>
            <a:grp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dirty="0"/>
                <a:t>Workstation</a:t>
              </a:r>
            </a:p>
          </p:txBody>
        </p:sp>
        <p:sp>
          <p:nvSpPr>
            <p:cNvPr id="24" name="Text Box 26">
              <a:extLst>
                <a:ext uri="{FF2B5EF4-FFF2-40B4-BE49-F238E27FC236}">
                  <a16:creationId xmlns:a16="http://schemas.microsoft.com/office/drawing/2014/main" id="{C1F18156-0600-4254-8697-88ED2A773D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04" y="2544"/>
              <a:ext cx="309" cy="166"/>
            </a:xfrm>
            <a:prstGeom prst="rect">
              <a:avLst/>
            </a:prstGeom>
            <a:grp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/>
                <a:t>PC</a:t>
              </a:r>
            </a:p>
          </p:txBody>
        </p:sp>
        <p:pic>
          <p:nvPicPr>
            <p:cNvPr id="25" name="Picture 24" descr="IBM_ThinkPad@ThinkPad_A_Series">
              <a:extLst>
                <a:ext uri="{FF2B5EF4-FFF2-40B4-BE49-F238E27FC236}">
                  <a16:creationId xmlns:a16="http://schemas.microsoft.com/office/drawing/2014/main" id="{0C6AD6F4-597F-45D7-914B-B9DEC408D7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5" y="2760"/>
              <a:ext cx="233" cy="227"/>
            </a:xfrm>
            <a:prstGeom prst="rect">
              <a:avLst/>
            </a:prstGeom>
            <a:grpFill/>
          </p:spPr>
        </p:pic>
        <p:pic>
          <p:nvPicPr>
            <p:cNvPr id="26" name="Picture 28" descr="cell-phone-nokia">
              <a:hlinkClick r:id="rId7"/>
              <a:extLst>
                <a:ext uri="{FF2B5EF4-FFF2-40B4-BE49-F238E27FC236}">
                  <a16:creationId xmlns:a16="http://schemas.microsoft.com/office/drawing/2014/main" id="{E15804DA-0E95-4FB2-9E94-A5F0624515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1" y="3078"/>
              <a:ext cx="175" cy="133"/>
            </a:xfrm>
            <a:prstGeom prst="rect">
              <a:avLst/>
            </a:prstGeom>
            <a:grpFill/>
          </p:spPr>
        </p:pic>
        <p:pic>
          <p:nvPicPr>
            <p:cNvPr id="27" name="Picture 29" descr="pcsm">
              <a:extLst>
                <a:ext uri="{FF2B5EF4-FFF2-40B4-BE49-F238E27FC236}">
                  <a16:creationId xmlns:a16="http://schemas.microsoft.com/office/drawing/2014/main" id="{F28C2F90-436C-4EEB-91D7-EFF4422FFC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3" y="2624"/>
              <a:ext cx="157" cy="221"/>
            </a:xfrm>
            <a:prstGeom prst="rect">
              <a:avLst/>
            </a:prstGeom>
            <a:grpFill/>
          </p:spPr>
        </p:pic>
        <p:pic>
          <p:nvPicPr>
            <p:cNvPr id="28" name="Picture 30" descr="palm">
              <a:extLst>
                <a:ext uri="{FF2B5EF4-FFF2-40B4-BE49-F238E27FC236}">
                  <a16:creationId xmlns:a16="http://schemas.microsoft.com/office/drawing/2014/main" id="{ED3CE635-00B4-4DE1-BF18-AE68189123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3" y="2984"/>
              <a:ext cx="126" cy="18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sp>
          <p:nvSpPr>
            <p:cNvPr id="29" name="Rectangle 31">
              <a:extLst>
                <a:ext uri="{FF2B5EF4-FFF2-40B4-BE49-F238E27FC236}">
                  <a16:creationId xmlns:a16="http://schemas.microsoft.com/office/drawing/2014/main" id="{8044E0CE-C901-4427-8A49-ABA3B25149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4" y="2934"/>
              <a:ext cx="322" cy="16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Cell</a:t>
              </a:r>
            </a:p>
          </p:txBody>
        </p:sp>
        <p:sp>
          <p:nvSpPr>
            <p:cNvPr id="30" name="Text Box 32">
              <a:extLst>
                <a:ext uri="{FF2B5EF4-FFF2-40B4-BE49-F238E27FC236}">
                  <a16:creationId xmlns:a16="http://schemas.microsoft.com/office/drawing/2014/main" id="{1388A05D-FB32-414D-ABFF-D92BED86D7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63" y="2712"/>
              <a:ext cx="301" cy="17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b="1" dirty="0"/>
                <a:t>1:1</a:t>
              </a:r>
            </a:p>
          </p:txBody>
        </p:sp>
        <p:sp>
          <p:nvSpPr>
            <p:cNvPr id="31" name="Text Box 33">
              <a:extLst>
                <a:ext uri="{FF2B5EF4-FFF2-40B4-BE49-F238E27FC236}">
                  <a16:creationId xmlns:a16="http://schemas.microsoft.com/office/drawing/2014/main" id="{E8D5CEE8-3D12-407E-BEDD-DA44CFD680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3" y="2304"/>
              <a:ext cx="421" cy="17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b="1"/>
                <a:t>1:10</a:t>
              </a:r>
              <a:r>
                <a:rPr lang="en-US" sz="2000" b="1" baseline="30000"/>
                <a:t>3</a:t>
              </a:r>
            </a:p>
          </p:txBody>
        </p:sp>
        <p:sp>
          <p:nvSpPr>
            <p:cNvPr id="13" name="Text Box 15">
              <a:extLst>
                <a:ext uri="{FF2B5EF4-FFF2-40B4-BE49-F238E27FC236}">
                  <a16:creationId xmlns:a16="http://schemas.microsoft.com/office/drawing/2014/main" id="{3BD8810E-0392-437B-B9E5-5B4A64D9B4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0" y="2640"/>
              <a:ext cx="677" cy="166"/>
            </a:xfrm>
            <a:prstGeom prst="rect">
              <a:avLst/>
            </a:prstGeom>
            <a:grp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dirty="0"/>
                <a:t>Laptop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FD6052CA-B3C1-9034-C3E8-8BD4D1B513D9}"/>
              </a:ext>
            </a:extLst>
          </p:cNvPr>
          <p:cNvGrpSpPr/>
          <p:nvPr/>
        </p:nvGrpSpPr>
        <p:grpSpPr>
          <a:xfrm>
            <a:off x="7391878" y="3562184"/>
            <a:ext cx="1703459" cy="1266917"/>
            <a:chOff x="7391878" y="3562184"/>
            <a:chExt cx="1703459" cy="1266917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C810018B-C7FD-47F0-9242-43E0008A96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41993" y="4335488"/>
              <a:ext cx="467971" cy="493613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9EB786B3-DE01-48A3-86E8-C9B1EDCB14C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67431" y="3562184"/>
              <a:ext cx="583453" cy="575708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95C60093-309B-4D0E-A03A-7D5CA888A1F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54619" y="3932078"/>
              <a:ext cx="540718" cy="485962"/>
            </a:xfrm>
            <a:prstGeom prst="rect">
              <a:avLst/>
            </a:prstGeom>
          </p:spPr>
        </p:pic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8C5DD88E-FB99-4306-862F-57817C6E44E4}"/>
                </a:ext>
              </a:extLst>
            </p:cNvPr>
            <p:cNvCxnSpPr/>
            <p:nvPr/>
          </p:nvCxnSpPr>
          <p:spPr>
            <a:xfrm flipV="1">
              <a:off x="7391878" y="3722901"/>
              <a:ext cx="696259" cy="5977"/>
            </a:xfrm>
            <a:prstGeom prst="line">
              <a:avLst/>
            </a:prstGeom>
            <a:ln w="28575" cap="flat" cmpd="sng" algn="ctr">
              <a:solidFill>
                <a:schemeClr val="accent4">
                  <a:lumMod val="60000"/>
                  <a:lumOff val="40000"/>
                </a:schemeClr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4B58D7C5-2397-518D-F1C9-B0836208E29D}"/>
              </a:ext>
            </a:extLst>
          </p:cNvPr>
          <p:cNvGrpSpPr/>
          <p:nvPr/>
        </p:nvGrpSpPr>
        <p:grpSpPr>
          <a:xfrm>
            <a:off x="6086020" y="1104459"/>
            <a:ext cx="3636183" cy="1703295"/>
            <a:chOff x="6086020" y="1104459"/>
            <a:chExt cx="3636183" cy="1703295"/>
          </a:xfrm>
        </p:grpSpPr>
        <p:pic>
          <p:nvPicPr>
            <p:cNvPr id="35" name="Picture 3">
              <a:extLst>
                <a:ext uri="{FF2B5EF4-FFF2-40B4-BE49-F238E27FC236}">
                  <a16:creationId xmlns:a16="http://schemas.microsoft.com/office/drawing/2014/main" id="{FE365BF6-594A-48A9-B078-E751D65F77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51781" y="1386871"/>
              <a:ext cx="1252243" cy="767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D1929489-B9F1-47A2-B557-29F9AC3BC3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07032" y="1855254"/>
              <a:ext cx="1333500" cy="952500"/>
            </a:xfrm>
            <a:prstGeom prst="rect">
              <a:avLst/>
            </a:prstGeom>
          </p:spPr>
        </p:pic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DC884FD5-35B5-48B3-88FA-5EA73C48FF56}"/>
                </a:ext>
              </a:extLst>
            </p:cNvPr>
            <p:cNvCxnSpPr/>
            <p:nvPr/>
          </p:nvCxnSpPr>
          <p:spPr>
            <a:xfrm>
              <a:off x="6086020" y="2213842"/>
              <a:ext cx="1419411" cy="29883"/>
            </a:xfrm>
            <a:prstGeom prst="line">
              <a:avLst/>
            </a:prstGeom>
            <a:ln w="28575" cap="flat" cmpd="sng" algn="ctr">
              <a:solidFill>
                <a:schemeClr val="accent4">
                  <a:lumMod val="60000"/>
                  <a:lumOff val="40000"/>
                </a:schemeClr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Cloud 43">
              <a:extLst>
                <a:ext uri="{FF2B5EF4-FFF2-40B4-BE49-F238E27FC236}">
                  <a16:creationId xmlns:a16="http://schemas.microsoft.com/office/drawing/2014/main" id="{F975EE18-8172-42FB-8A4B-407C5EEF78DF}"/>
                </a:ext>
              </a:extLst>
            </p:cNvPr>
            <p:cNvSpPr/>
            <p:nvPr/>
          </p:nvSpPr>
          <p:spPr>
            <a:xfrm>
              <a:off x="7999722" y="1104459"/>
              <a:ext cx="1722481" cy="1677147"/>
            </a:xfrm>
            <a:prstGeom prst="cloud">
              <a:avLst/>
            </a:prstGeom>
            <a:solidFill>
              <a:schemeClr val="tx1">
                <a:lumMod val="85000"/>
                <a:alpha val="16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DEE8D38D-8988-4BF4-B113-F4066EA71965}"/>
              </a:ext>
            </a:extLst>
          </p:cNvPr>
          <p:cNvSpPr txBox="1"/>
          <p:nvPr/>
        </p:nvSpPr>
        <p:spPr>
          <a:xfrm>
            <a:off x="607595" y="2666449"/>
            <a:ext cx="29056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Bell’s Law:</a:t>
            </a:r>
            <a:br>
              <a:rPr lang="en-US" sz="2400" b="1" dirty="0"/>
            </a:br>
            <a:r>
              <a:rPr lang="en-US" sz="2400" b="1" dirty="0"/>
              <a:t>New computer class every 10 years</a:t>
            </a:r>
          </a:p>
        </p:txBody>
      </p:sp>
      <p:sp>
        <p:nvSpPr>
          <p:cNvPr id="47" name="Right Brace 46">
            <a:extLst>
              <a:ext uri="{FF2B5EF4-FFF2-40B4-BE49-F238E27FC236}">
                <a16:creationId xmlns:a16="http://schemas.microsoft.com/office/drawing/2014/main" id="{D866AA47-AD38-4181-8F28-47576C3FA3F0}"/>
              </a:ext>
            </a:extLst>
          </p:cNvPr>
          <p:cNvSpPr/>
          <p:nvPr/>
        </p:nvSpPr>
        <p:spPr bwMode="auto">
          <a:xfrm>
            <a:off x="9712332" y="1692275"/>
            <a:ext cx="304800" cy="1447800"/>
          </a:xfrm>
          <a:prstGeom prst="rightBrace">
            <a:avLst/>
          </a:prstGeom>
          <a:solidFill>
            <a:srgbClr val="FFFF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8" name="Right Brace 47">
            <a:extLst>
              <a:ext uri="{FF2B5EF4-FFF2-40B4-BE49-F238E27FC236}">
                <a16:creationId xmlns:a16="http://schemas.microsoft.com/office/drawing/2014/main" id="{5C6571E8-ABFD-4D7F-AA3E-002D9B71F3B0}"/>
              </a:ext>
            </a:extLst>
          </p:cNvPr>
          <p:cNvSpPr/>
          <p:nvPr/>
        </p:nvSpPr>
        <p:spPr bwMode="auto">
          <a:xfrm>
            <a:off x="9940932" y="3063875"/>
            <a:ext cx="304800" cy="1447800"/>
          </a:xfrm>
          <a:prstGeom prst="rightBrace">
            <a:avLst/>
          </a:prstGeom>
          <a:solidFill>
            <a:srgbClr val="FFFF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2B033B4-770B-42ED-8B06-711C0FDF0552}"/>
              </a:ext>
            </a:extLst>
          </p:cNvPr>
          <p:cNvSpPr txBox="1"/>
          <p:nvPr/>
        </p:nvSpPr>
        <p:spPr>
          <a:xfrm>
            <a:off x="10093331" y="1539875"/>
            <a:ext cx="17757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Number crunching, Data Storage, Massive Internet Services,</a:t>
            </a:r>
          </a:p>
          <a:p>
            <a:r>
              <a:rPr lang="en-US" sz="1600" dirty="0"/>
              <a:t>ML, …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E73C902-DDAF-4836-8AD9-191C2D444E1F}"/>
              </a:ext>
            </a:extLst>
          </p:cNvPr>
          <p:cNvSpPr txBox="1"/>
          <p:nvPr/>
        </p:nvSpPr>
        <p:spPr>
          <a:xfrm>
            <a:off x="10245732" y="3444875"/>
            <a:ext cx="152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Productivity,</a:t>
            </a:r>
          </a:p>
          <a:p>
            <a:r>
              <a:rPr lang="en-US" sz="1600" dirty="0"/>
              <a:t>Interactive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2FC58BE7-50D6-D035-76EE-3B893DDB6C2B}"/>
              </a:ext>
            </a:extLst>
          </p:cNvPr>
          <p:cNvGrpSpPr/>
          <p:nvPr/>
        </p:nvGrpSpPr>
        <p:grpSpPr>
          <a:xfrm>
            <a:off x="7399793" y="4511675"/>
            <a:ext cx="4204839" cy="1057188"/>
            <a:chOff x="7399793" y="4511675"/>
            <a:chExt cx="4204839" cy="1057188"/>
          </a:xfrm>
        </p:grpSpPr>
        <p:sp>
          <p:nvSpPr>
            <p:cNvPr id="49" name="Right Brace 48">
              <a:extLst>
                <a:ext uri="{FF2B5EF4-FFF2-40B4-BE49-F238E27FC236}">
                  <a16:creationId xmlns:a16="http://schemas.microsoft.com/office/drawing/2014/main" id="{E1E06743-1856-47F4-85E1-278B5FEDD8AB}"/>
                </a:ext>
              </a:extLst>
            </p:cNvPr>
            <p:cNvSpPr/>
            <p:nvPr/>
          </p:nvSpPr>
          <p:spPr bwMode="auto">
            <a:xfrm>
              <a:off x="9712332" y="4511675"/>
              <a:ext cx="304800" cy="990600"/>
            </a:xfrm>
            <a:prstGeom prst="rightBrace">
              <a:avLst/>
            </a:prstGeom>
            <a:solidFill>
              <a:srgbClr val="FF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7B3FD829-0C79-42AC-AFD1-B73328F45500}"/>
                </a:ext>
              </a:extLst>
            </p:cNvPr>
            <p:cNvSpPr txBox="1"/>
            <p:nvPr/>
          </p:nvSpPr>
          <p:spPr>
            <a:xfrm>
              <a:off x="10080632" y="4587875"/>
              <a:ext cx="1524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Streaming from/to the physical world</a:t>
              </a:r>
            </a:p>
          </p:txBody>
        </p:sp>
        <p:grpSp>
          <p:nvGrpSpPr>
            <p:cNvPr id="32" name="Group 7">
              <a:extLst>
                <a:ext uri="{FF2B5EF4-FFF2-40B4-BE49-F238E27FC236}">
                  <a16:creationId xmlns:a16="http://schemas.microsoft.com/office/drawing/2014/main" id="{1699EAD4-1C3F-4139-A113-A84FC1B4547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99793" y="5077928"/>
              <a:ext cx="1077913" cy="412750"/>
              <a:chOff x="4738" y="3124"/>
              <a:chExt cx="679" cy="260"/>
            </a:xfrm>
          </p:grpSpPr>
          <p:sp>
            <p:nvSpPr>
              <p:cNvPr id="33" name="Text Box 8">
                <a:extLst>
                  <a:ext uri="{FF2B5EF4-FFF2-40B4-BE49-F238E27FC236}">
                    <a16:creationId xmlns:a16="http://schemas.microsoft.com/office/drawing/2014/main" id="{BF058DE4-9103-4F29-8EC2-917A7FCFE93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38" y="3147"/>
                <a:ext cx="556" cy="233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lang="en-US" dirty="0"/>
                  <a:t>Motes</a:t>
                </a:r>
              </a:p>
            </p:txBody>
          </p:sp>
          <p:pic>
            <p:nvPicPr>
              <p:cNvPr id="34" name="Picture 9" descr="dots">
                <a:extLst>
                  <a:ext uri="{FF2B5EF4-FFF2-40B4-BE49-F238E27FC236}">
                    <a16:creationId xmlns:a16="http://schemas.microsoft.com/office/drawing/2014/main" id="{D207A8E7-360F-42AA-9F04-75157D11A29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06" y="3124"/>
                <a:ext cx="211" cy="260"/>
              </a:xfrm>
              <a:prstGeom prst="rect">
                <a:avLst/>
              </a:prstGeom>
              <a:noFill/>
            </p:spPr>
          </p:pic>
        </p:grpSp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6EB86084-5FD0-474B-A0B4-FB0B5C7D9D69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30347" y="4859402"/>
              <a:ext cx="540718" cy="456507"/>
            </a:xfrm>
            <a:prstGeom prst="rect">
              <a:avLst/>
            </a:prstGeom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C0DE51F8-E1EF-4652-B930-7D51C1E58F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77902" y="5240333"/>
              <a:ext cx="328530" cy="328530"/>
            </a:xfrm>
            <a:prstGeom prst="rect">
              <a:avLst/>
            </a:prstGeom>
          </p:spPr>
        </p:pic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2F7E81C6-0856-44D2-AD1C-CDED770A9B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32038" y="5003373"/>
              <a:ext cx="351694" cy="351694"/>
            </a:xfrm>
            <a:prstGeom prst="rect">
              <a:avLst/>
            </a:prstGeom>
          </p:spPr>
        </p:pic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1E19C7A9-1FFA-4024-9134-63308BAAEA0B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41748" y="4676575"/>
              <a:ext cx="463487" cy="463487"/>
            </a:xfrm>
            <a:prstGeom prst="rect">
              <a:avLst/>
            </a:prstGeom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1773CF1E-6DC1-0828-5413-1D24A9E55DE1}"/>
              </a:ext>
            </a:extLst>
          </p:cNvPr>
          <p:cNvGrpSpPr/>
          <p:nvPr/>
        </p:nvGrpSpPr>
        <p:grpSpPr>
          <a:xfrm>
            <a:off x="6387832" y="2735663"/>
            <a:ext cx="2575363" cy="822885"/>
            <a:chOff x="6387832" y="2735663"/>
            <a:chExt cx="2575363" cy="822885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5AAB8D1F-E62B-494A-B5B1-6BAE3DB8D6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98978" y="2735663"/>
              <a:ext cx="864217" cy="822885"/>
            </a:xfrm>
            <a:prstGeom prst="rect">
              <a:avLst/>
            </a:prstGeom>
          </p:spPr>
        </p:pic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645A1874-FC17-4583-85C5-CBD37EE466A0}"/>
                </a:ext>
              </a:extLst>
            </p:cNvPr>
            <p:cNvCxnSpPr/>
            <p:nvPr/>
          </p:nvCxnSpPr>
          <p:spPr>
            <a:xfrm>
              <a:off x="6387832" y="2874242"/>
              <a:ext cx="1419411" cy="29883"/>
            </a:xfrm>
            <a:prstGeom prst="line">
              <a:avLst/>
            </a:prstGeom>
            <a:ln w="28575" cap="flat" cmpd="sng" algn="ctr">
              <a:solidFill>
                <a:schemeClr val="accent4">
                  <a:lumMod val="60000"/>
                  <a:lumOff val="40000"/>
                </a:schemeClr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0209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D4ED9-5433-47B0-9D9F-056B5BFEC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timescales are increasingly large</a:t>
            </a:r>
          </a:p>
        </p:txBody>
      </p:sp>
      <p:pic>
        <p:nvPicPr>
          <p:cNvPr id="8" name="Content Placeholder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5CFCD8A6-64F1-4EC3-AD74-4C1D767B1B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2520" y="1690687"/>
            <a:ext cx="7266724" cy="4200561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65A4D3-F8C5-4C25-8BF9-37E98389B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3728-42B5-46E1-8863-4BDB07D9EE18}" type="slidenum">
              <a:rPr lang="en-US" smtClean="0"/>
              <a:t>7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7381C8-8B72-4BE1-BBDF-C1030439B65A}"/>
              </a:ext>
            </a:extLst>
          </p:cNvPr>
          <p:cNvSpPr txBox="1"/>
          <p:nvPr/>
        </p:nvSpPr>
        <p:spPr>
          <a:xfrm>
            <a:off x="499873" y="2450034"/>
            <a:ext cx="37226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Jeff Dean</a:t>
            </a:r>
            <a:br>
              <a:rPr lang="en-US" sz="2400" b="1" dirty="0"/>
            </a:br>
            <a:r>
              <a:rPr lang="en-US" sz="2400" b="1" dirty="0"/>
              <a:t>(Google AI):</a:t>
            </a:r>
            <a:br>
              <a:rPr lang="en-US" sz="2400" b="1" dirty="0"/>
            </a:br>
            <a:r>
              <a:rPr lang="en-US" sz="2400" b="1" dirty="0"/>
              <a:t>“Numbers Everyone Should Know”</a:t>
            </a:r>
          </a:p>
        </p:txBody>
      </p:sp>
    </p:spTree>
    <p:extLst>
      <p:ext uri="{BB962C8B-B14F-4D97-AF65-F5344CB8AC3E}">
        <p14:creationId xmlns:p14="http://schemas.microsoft.com/office/powerpoint/2010/main" val="7631409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F8994-3502-4400-BAF7-1B3BB4C53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Operating systems are at the heart of these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F226C4-C1FF-463F-8070-79B3189505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OSes make advancing technology available to rapidly evolving applications. They do so with two major goals:</a:t>
            </a:r>
          </a:p>
          <a:p>
            <a:pPr lvl="1"/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Provide </a:t>
            </a:r>
            <a:r>
              <a:rPr lang="en-US" b="1" dirty="0"/>
              <a:t>abstractions</a:t>
            </a:r>
            <a:r>
              <a:rPr lang="en-US" dirty="0"/>
              <a:t> to applications to enable hardware compatibility</a:t>
            </a:r>
          </a:p>
          <a:p>
            <a:pPr lvl="2"/>
            <a:r>
              <a:rPr lang="en-US" dirty="0"/>
              <a:t>Why: allow reuse of common features, avoid low-level details</a:t>
            </a:r>
          </a:p>
          <a:p>
            <a:pPr lvl="2"/>
            <a:r>
              <a:rPr lang="en-US" dirty="0"/>
              <a:t>Challenges: What are the correct abstractions?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Manage </a:t>
            </a:r>
            <a:r>
              <a:rPr lang="en-US" b="1" dirty="0"/>
              <a:t>sharing of resources </a:t>
            </a:r>
            <a:r>
              <a:rPr lang="en-US" dirty="0"/>
              <a:t>across many applications</a:t>
            </a:r>
          </a:p>
          <a:p>
            <a:pPr lvl="2"/>
            <a:r>
              <a:rPr lang="en-US" dirty="0"/>
              <a:t>Why: protect applications, enforce fair access</a:t>
            </a:r>
          </a:p>
          <a:p>
            <a:pPr lvl="2"/>
            <a:r>
              <a:rPr lang="en-US" dirty="0"/>
              <a:t>Challenges: What are the mechanisms and what are the policies?</a:t>
            </a:r>
          </a:p>
          <a:p>
            <a:pPr lvl="1"/>
            <a:endParaRPr lang="en-US" dirty="0"/>
          </a:p>
          <a:p>
            <a:r>
              <a:rPr lang="en-US" dirty="0"/>
              <a:t>Good operating systems do these quickly, efficiently, and securely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CA70F9-2293-4E74-BBFE-F276F7D2A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189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an operating system?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3385932" y="6054411"/>
            <a:ext cx="6916119" cy="52177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solidFill>
                  <a:schemeClr val="bg1"/>
                </a:solidFill>
              </a:rPr>
              <a:t>Hardware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3762214" y="2255004"/>
            <a:ext cx="1684696" cy="422071"/>
          </a:xfrm>
          <a:prstGeom prst="rect">
            <a:avLst/>
          </a:prstGeom>
          <a:solidFill>
            <a:srgbClr val="CCFFCC"/>
          </a:solidFill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chemeClr val="tx1"/>
                </a:solidFill>
              </a:rPr>
              <a:t>Steam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5667214" y="2255004"/>
            <a:ext cx="1684696" cy="422071"/>
          </a:xfrm>
          <a:prstGeom prst="rect">
            <a:avLst/>
          </a:prstGeom>
          <a:solidFill>
            <a:srgbClr val="CCFFCC"/>
          </a:solidFill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chemeClr val="tx1"/>
                </a:solidFill>
              </a:rPr>
              <a:t>Chrome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7115014" y="1721604"/>
            <a:ext cx="1684696" cy="422071"/>
          </a:xfrm>
          <a:prstGeom prst="rect">
            <a:avLst/>
          </a:prstGeom>
          <a:solidFill>
            <a:srgbClr val="CCFFCC"/>
          </a:solidFill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err="1">
                <a:solidFill>
                  <a:schemeClr val="tx1"/>
                </a:solidFill>
              </a:rPr>
              <a:t>Powerpoint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7953214" y="2255004"/>
            <a:ext cx="1684696" cy="422071"/>
          </a:xfrm>
          <a:prstGeom prst="rect">
            <a:avLst/>
          </a:prstGeom>
          <a:solidFill>
            <a:srgbClr val="CCFFCC"/>
          </a:solidFill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QEMU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4600414" y="1721604"/>
            <a:ext cx="1684696" cy="422071"/>
          </a:xfrm>
          <a:prstGeom prst="rect">
            <a:avLst/>
          </a:prstGeom>
          <a:solidFill>
            <a:srgbClr val="CCFFCC"/>
          </a:solidFill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chemeClr val="tx1"/>
                </a:solidFill>
              </a:rPr>
              <a:t>Spotify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115878" y="1828800"/>
            <a:ext cx="19837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n-lt"/>
              </a:rPr>
              <a:t>User processes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D58ED6-A52A-4714-861F-650F230D79A5}"/>
              </a:ext>
            </a:extLst>
          </p:cNvPr>
          <p:cNvSpPr txBox="1"/>
          <p:nvPr/>
        </p:nvSpPr>
        <p:spPr>
          <a:xfrm>
            <a:off x="1115878" y="5675293"/>
            <a:ext cx="19837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n-lt"/>
              </a:rPr>
              <a:t>Physical computer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055304-B9D8-463B-9C86-C270F028B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246524"/>
      </p:ext>
    </p:extLst>
  </p:cSld>
  <p:clrMapOvr>
    <a:masterClrMapping/>
  </p:clrMapOvr>
</p:sld>
</file>

<file path=ppt/theme/theme1.xml><?xml version="1.0" encoding="utf-8"?>
<a:theme xmlns:a="http://schemas.openxmlformats.org/drawingml/2006/main" name="Class Slides">
  <a:themeElements>
    <a:clrScheme name="Custom Colors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4472C4"/>
      </a:accent1>
      <a:accent2>
        <a:srgbClr val="ED7D31"/>
      </a:accent2>
      <a:accent3>
        <a:srgbClr val="FFC000"/>
      </a:accent3>
      <a:accent4>
        <a:srgbClr val="70AD47"/>
      </a:accent4>
      <a:accent5>
        <a:srgbClr val="954F72"/>
      </a:accent5>
      <a:accent6>
        <a:srgbClr val="A5A5A5"/>
      </a:accent6>
      <a:hlink>
        <a:srgbClr val="0563C1"/>
      </a:hlink>
      <a:folHlink>
        <a:srgbClr val="0563C1"/>
      </a:folHlink>
    </a:clrScheme>
    <a:fontScheme name="Custom 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_template.potx" id="{ED030793-0F11-4F72-9145-1B3F23D1C705}" vid="{86B10CB8-36EB-470B-ABAD-7091FA54519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2023</TotalTime>
  <Words>2619</Words>
  <Application>Microsoft Office PowerPoint</Application>
  <PresentationFormat>Widescreen</PresentationFormat>
  <Paragraphs>612</Paragraphs>
  <Slides>51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5" baseType="lpstr">
      <vt:lpstr>Arial</vt:lpstr>
      <vt:lpstr>Calibri</vt:lpstr>
      <vt:lpstr>Tahoma</vt:lpstr>
      <vt:lpstr>Class Slides</vt:lpstr>
      <vt:lpstr>Lecture 01: Introduction</vt:lpstr>
      <vt:lpstr>Welcome to CS343!</vt:lpstr>
      <vt:lpstr>Branden Ghena (he/him)</vt:lpstr>
      <vt:lpstr>Today’s Goals</vt:lpstr>
      <vt:lpstr>Outline</vt:lpstr>
      <vt:lpstr>Computers come in incredible diversity</vt:lpstr>
      <vt:lpstr>Computing timescales are increasingly large</vt:lpstr>
      <vt:lpstr>Operating systems are at the heart of these challenges</vt:lpstr>
      <vt:lpstr>What is an operating system?</vt:lpstr>
      <vt:lpstr>What is an operating system?</vt:lpstr>
      <vt:lpstr>What is an operating system?</vt:lpstr>
      <vt:lpstr>What is an operating system?</vt:lpstr>
      <vt:lpstr>What’s part of the OS?</vt:lpstr>
      <vt:lpstr>Kernel design choices can vary</vt:lpstr>
      <vt:lpstr>Before operating systems</vt:lpstr>
      <vt:lpstr>Embedded systems often still run without operating systems</vt:lpstr>
      <vt:lpstr>Operating Systems are middle-management</vt:lpstr>
      <vt:lpstr>Roles of an Operating System give the overhead value</vt:lpstr>
      <vt:lpstr>Example: File Systems</vt:lpstr>
      <vt:lpstr>Architecture of a lecture</vt:lpstr>
      <vt:lpstr>Break + xkcd</vt:lpstr>
      <vt:lpstr>Outline</vt:lpstr>
      <vt:lpstr>Course staff</vt:lpstr>
      <vt:lpstr>Course Details – how to learn stuff</vt:lpstr>
      <vt:lpstr>Asking questions</vt:lpstr>
      <vt:lpstr>Course grade</vt:lpstr>
      <vt:lpstr>Midterm exams</vt:lpstr>
      <vt:lpstr>Labs</vt:lpstr>
      <vt:lpstr>Lab logistics</vt:lpstr>
      <vt:lpstr>Late policy</vt:lpstr>
      <vt:lpstr>Slip days</vt:lpstr>
      <vt:lpstr>Academic integrity</vt:lpstr>
      <vt:lpstr>Expectations</vt:lpstr>
      <vt:lpstr>Break + First Tasks</vt:lpstr>
      <vt:lpstr>Outline</vt:lpstr>
      <vt:lpstr>Computer History</vt:lpstr>
      <vt:lpstr>Early evolution of computing systems – Batch</vt:lpstr>
      <vt:lpstr>Early evolution of computing systems – Multiprogramming</vt:lpstr>
      <vt:lpstr>Early evolution of computing systems – Timesharing</vt:lpstr>
      <vt:lpstr>PowerPoint Presentation</vt:lpstr>
      <vt:lpstr>Legacy of Windows</vt:lpstr>
      <vt:lpstr>Later evolution of computer systems – PC</vt:lpstr>
      <vt:lpstr>Later evolution of computer systems – Mobile and Cloud</vt:lpstr>
      <vt:lpstr>An example: Android Operating System</vt:lpstr>
      <vt:lpstr>Operating systems have evolved with hardware in a cycle</vt:lpstr>
      <vt:lpstr>Some future OS directions</vt:lpstr>
      <vt:lpstr>Outline</vt:lpstr>
      <vt:lpstr>Schedule for first half of the course</vt:lpstr>
      <vt:lpstr>Schedule for second half of the course</vt:lpstr>
      <vt:lpstr>Why do we care about OS?</vt:lpstr>
      <vt:lpstr>Outline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1: Introduction</dc:title>
  <dc:creator>Branden Ghena</dc:creator>
  <cp:lastModifiedBy>Branden Ghena</cp:lastModifiedBy>
  <cp:revision>68</cp:revision>
  <dcterms:created xsi:type="dcterms:W3CDTF">2020-09-15T03:12:51Z</dcterms:created>
  <dcterms:modified xsi:type="dcterms:W3CDTF">2024-09-24T16:20:08Z</dcterms:modified>
</cp:coreProperties>
</file>