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65"/>
  </p:notesMasterIdLst>
  <p:sldIdLst>
    <p:sldId id="256" r:id="rId2"/>
    <p:sldId id="493" r:id="rId3"/>
    <p:sldId id="264" r:id="rId4"/>
    <p:sldId id="488" r:id="rId5"/>
    <p:sldId id="408" r:id="rId6"/>
    <p:sldId id="489" r:id="rId7"/>
    <p:sldId id="433" r:id="rId8"/>
    <p:sldId id="348" r:id="rId9"/>
    <p:sldId id="434" r:id="rId10"/>
    <p:sldId id="437" r:id="rId11"/>
    <p:sldId id="436" r:id="rId12"/>
    <p:sldId id="439" r:id="rId13"/>
    <p:sldId id="440" r:id="rId14"/>
    <p:sldId id="490" r:id="rId15"/>
    <p:sldId id="491" r:id="rId16"/>
    <p:sldId id="438" r:id="rId17"/>
    <p:sldId id="383" r:id="rId18"/>
    <p:sldId id="478" r:id="rId19"/>
    <p:sldId id="389" r:id="rId20"/>
    <p:sldId id="387" r:id="rId21"/>
    <p:sldId id="442" r:id="rId22"/>
    <p:sldId id="443" r:id="rId23"/>
    <p:sldId id="444" r:id="rId24"/>
    <p:sldId id="445" r:id="rId25"/>
    <p:sldId id="446" r:id="rId26"/>
    <p:sldId id="479" r:id="rId27"/>
    <p:sldId id="441" r:id="rId28"/>
    <p:sldId id="449" r:id="rId29"/>
    <p:sldId id="450" r:id="rId30"/>
    <p:sldId id="447" r:id="rId31"/>
    <p:sldId id="451" r:id="rId32"/>
    <p:sldId id="452" r:id="rId33"/>
    <p:sldId id="453" r:id="rId34"/>
    <p:sldId id="456" r:id="rId35"/>
    <p:sldId id="458" r:id="rId36"/>
    <p:sldId id="459" r:id="rId37"/>
    <p:sldId id="457" r:id="rId38"/>
    <p:sldId id="460" r:id="rId39"/>
    <p:sldId id="454" r:id="rId40"/>
    <p:sldId id="461" r:id="rId41"/>
    <p:sldId id="462" r:id="rId42"/>
    <p:sldId id="463" r:id="rId43"/>
    <p:sldId id="464" r:id="rId44"/>
    <p:sldId id="455" r:id="rId45"/>
    <p:sldId id="480" r:id="rId46"/>
    <p:sldId id="466" r:id="rId47"/>
    <p:sldId id="391" r:id="rId48"/>
    <p:sldId id="465" r:id="rId49"/>
    <p:sldId id="467" r:id="rId50"/>
    <p:sldId id="468" r:id="rId51"/>
    <p:sldId id="470" r:id="rId52"/>
    <p:sldId id="473" r:id="rId53"/>
    <p:sldId id="471" r:id="rId54"/>
    <p:sldId id="484" r:id="rId55"/>
    <p:sldId id="492" r:id="rId56"/>
    <p:sldId id="481" r:id="rId57"/>
    <p:sldId id="385" r:id="rId58"/>
    <p:sldId id="485" r:id="rId59"/>
    <p:sldId id="476" r:id="rId60"/>
    <p:sldId id="474" r:id="rId61"/>
    <p:sldId id="475" r:id="rId62"/>
    <p:sldId id="477" r:id="rId63"/>
    <p:sldId id="482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93"/>
            <p14:sldId id="264"/>
            <p14:sldId id="488"/>
            <p14:sldId id="408"/>
            <p14:sldId id="489"/>
            <p14:sldId id="433"/>
          </p14:sldIdLst>
        </p14:section>
        <p14:section name="Disk Caching" id="{B55B8E8C-5EAB-4A1E-A4E9-AE5E896E46FA}">
          <p14:sldIdLst>
            <p14:sldId id="348"/>
            <p14:sldId id="434"/>
            <p14:sldId id="437"/>
            <p14:sldId id="436"/>
            <p14:sldId id="439"/>
            <p14:sldId id="440"/>
            <p14:sldId id="490"/>
            <p14:sldId id="491"/>
            <p14:sldId id="438"/>
            <p14:sldId id="383"/>
          </p14:sldIdLst>
        </p14:section>
        <p14:section name="Classical Filesystems" id="{20D25BD2-1113-4FCA-80CC-20AA6AAB2630}">
          <p14:sldIdLst>
            <p14:sldId id="478"/>
            <p14:sldId id="389"/>
            <p14:sldId id="387"/>
            <p14:sldId id="442"/>
            <p14:sldId id="443"/>
            <p14:sldId id="444"/>
            <p14:sldId id="445"/>
            <p14:sldId id="446"/>
          </p14:sldIdLst>
        </p14:section>
        <p14:section name="Improving Reliability" id="{0BA0DE66-9D13-43FC-8B8A-BE6A9C8D3A5B}">
          <p14:sldIdLst>
            <p14:sldId id="479"/>
            <p14:sldId id="441"/>
            <p14:sldId id="449"/>
            <p14:sldId id="450"/>
            <p14:sldId id="447"/>
            <p14:sldId id="451"/>
            <p14:sldId id="452"/>
            <p14:sldId id="453"/>
            <p14:sldId id="456"/>
            <p14:sldId id="458"/>
            <p14:sldId id="459"/>
            <p14:sldId id="457"/>
            <p14:sldId id="460"/>
            <p14:sldId id="454"/>
            <p14:sldId id="461"/>
            <p14:sldId id="462"/>
            <p14:sldId id="463"/>
            <p14:sldId id="464"/>
            <p14:sldId id="455"/>
          </p14:sldIdLst>
        </p14:section>
        <p14:section name="Journaling Filesystems" id="{2DE6B970-74E4-4C0E-95F0-F50E1BA85506}">
          <p14:sldIdLst>
            <p14:sldId id="480"/>
            <p14:sldId id="466"/>
            <p14:sldId id="391"/>
            <p14:sldId id="465"/>
            <p14:sldId id="467"/>
            <p14:sldId id="468"/>
            <p14:sldId id="470"/>
            <p14:sldId id="473"/>
            <p14:sldId id="471"/>
            <p14:sldId id="484"/>
            <p14:sldId id="492"/>
          </p14:sldIdLst>
        </p14:section>
        <p14:section name="Copy-On-Write" id="{F48D3F73-0378-4A77-ACCB-74BB59A8EE66}">
          <p14:sldIdLst>
            <p14:sldId id="481"/>
            <p14:sldId id="385"/>
            <p14:sldId id="485"/>
            <p14:sldId id="476"/>
            <p14:sldId id="474"/>
            <p14:sldId id="475"/>
            <p14:sldId id="477"/>
          </p14:sldIdLst>
        </p14:section>
        <p14:section name="Wrapup" id="{29A7F866-9DA9-446B-8359-CE426CB89C7A}">
          <p14:sldIdLst>
            <p14:sldId id="4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linuxatemyram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 16:</a:t>
            </a:r>
            <a:br>
              <a:rPr lang="en-US" dirty="0"/>
            </a:br>
            <a:r>
              <a:rPr lang="en-US" dirty="0"/>
              <a:t>Filesystem Implementations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Fall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borrowed from:</a:t>
            </a:r>
            <a:br>
              <a:rPr lang="en-US" dirty="0"/>
            </a:br>
            <a:r>
              <a:rPr lang="en-US" sz="1400" dirty="0"/>
              <a:t>Stephen </a:t>
            </a:r>
            <a:r>
              <a:rPr lang="en-US" sz="1400" dirty="0" err="1"/>
              <a:t>Tarzia</a:t>
            </a:r>
            <a:r>
              <a:rPr lang="en-US" sz="1400" dirty="0"/>
              <a:t> (Northwestern), Shivaram Venkataraman (Wisconsin), Ed </a:t>
            </a:r>
            <a:r>
              <a:rPr lang="en-US" sz="1400" dirty="0" err="1"/>
              <a:t>Lazowska</a:t>
            </a:r>
            <a:r>
              <a:rPr lang="en-US" sz="1400" dirty="0"/>
              <a:t> (Washington), and UC Berkeley CS162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3A5E8-46D0-49BD-8D97-AD5BB5E06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Filesystem caching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5C852-D1D8-47B2-BE83-BE48FA41B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 I/O can be a significant bottleneck</a:t>
            </a:r>
          </a:p>
          <a:p>
            <a:r>
              <a:rPr lang="en-US" dirty="0"/>
              <a:t>So keep useful parts of disk in RAM!</a:t>
            </a:r>
          </a:p>
          <a:p>
            <a:pPr lvl="1"/>
            <a:r>
              <a:rPr lang="en-US" dirty="0"/>
              <a:t>Improves performance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OS kernel does this automatically</a:t>
            </a:r>
          </a:p>
          <a:p>
            <a:pPr lvl="1"/>
            <a:r>
              <a:rPr lang="en-US" dirty="0"/>
              <a:t>Using unused RAM to hold disk blocks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344FB-07DB-46A1-A85A-F47622DC7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36811F5-06A5-4360-A45F-4459D84DF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6489" y="1143000"/>
            <a:ext cx="3043905" cy="338922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867B3BA-964E-4B40-A238-F58AC8A53A8F}"/>
              </a:ext>
            </a:extLst>
          </p:cNvPr>
          <p:cNvSpPr/>
          <p:nvPr/>
        </p:nvSpPr>
        <p:spPr>
          <a:xfrm>
            <a:off x="8483600" y="3479800"/>
            <a:ext cx="3149600" cy="5969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00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8EE1E-6841-483B-B5D0-900149126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filesystem caching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03F37-A9DD-42F5-9A88-162D1AA19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Cache popular blocks so the disk can be accessed less frequently.</a:t>
            </a:r>
          </a:p>
          <a:p>
            <a:pPr lvl="1"/>
            <a:r>
              <a:rPr lang="en-US" dirty="0"/>
              <a:t>Recall that disk has 10,000× greater delay than RAM.</a:t>
            </a:r>
          </a:p>
          <a:p>
            <a:pPr lvl="1"/>
            <a:r>
              <a:rPr lang="en-US" b="1" i="1" dirty="0"/>
              <a:t>Reads</a:t>
            </a:r>
            <a:r>
              <a:rPr lang="en-US" dirty="0"/>
              <a:t> are faster if the disk block is already in memory from a recent access.</a:t>
            </a:r>
          </a:p>
          <a:p>
            <a:pPr lvl="1"/>
            <a:r>
              <a:rPr lang="en-US" b="1" i="1" dirty="0"/>
              <a:t>Writes</a:t>
            </a:r>
            <a:r>
              <a:rPr lang="en-US" dirty="0"/>
              <a:t> can be aggregated.</a:t>
            </a:r>
          </a:p>
          <a:p>
            <a:pPr lvl="2"/>
            <a:r>
              <a:rPr lang="en-US" dirty="0"/>
              <a:t>If a thread writes three times briefly to the same file, these can likely be reduced to one write to disk if the writes are delayed.</a:t>
            </a:r>
          </a:p>
          <a:p>
            <a:pPr lvl="2"/>
            <a:r>
              <a:rPr lang="en-US" dirty="0"/>
              <a:t>If a thread creates a new file and quickly deletes it, these writes can be skipped altogether.</a:t>
            </a:r>
          </a:p>
          <a:p>
            <a:pPr lvl="1"/>
            <a:r>
              <a:rPr lang="en-US" dirty="0"/>
              <a:t>Eventually, changes must be flushed to disk, but there is no rush.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Must be careful to prevent two threads from accessing different unsynchronized copies of the disk block.</a:t>
            </a:r>
          </a:p>
          <a:p>
            <a:pPr lvl="1"/>
            <a:r>
              <a:rPr lang="en-US" dirty="0"/>
              <a:t>i.e., make the cache </a:t>
            </a:r>
            <a:r>
              <a:rPr lang="en-US" b="1" dirty="0"/>
              <a:t>coherent</a:t>
            </a:r>
            <a:r>
              <a:rPr lang="en-US" dirty="0"/>
              <a:t> and avoid race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A0E1D-E224-44C6-9914-34E98F48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2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1FD42-C3B3-474A-B57C-9354A623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Unified Page Cache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3AE61-1F19-4050-B3F2-BFC7AFE6A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replacement policy can simultaneously consider both pages from Virtual Memory and pages cached from disk</a:t>
            </a:r>
          </a:p>
          <a:p>
            <a:pPr lvl="1"/>
            <a:r>
              <a:rPr lang="en-US" dirty="0"/>
              <a:t>May choose to evict either if needed</a:t>
            </a:r>
          </a:p>
          <a:p>
            <a:pPr lvl="1"/>
            <a:endParaRPr lang="en-US" dirty="0"/>
          </a:p>
          <a:p>
            <a:r>
              <a:rPr lang="en-US" dirty="0"/>
              <a:t>Priority: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Unwritten disk files or unmodified memory pages</a:t>
            </a:r>
          </a:p>
          <a:p>
            <a:pPr lvl="2"/>
            <a:r>
              <a:rPr lang="en-US" dirty="0"/>
              <a:t>Situational which is more important, but neither requires writeback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Written disk files</a:t>
            </a:r>
          </a:p>
          <a:p>
            <a:pPr lvl="2"/>
            <a:r>
              <a:rPr lang="en-US" dirty="0"/>
              <a:t>Going to have to be written to disk eventually anyways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Modified memory pages</a:t>
            </a:r>
          </a:p>
          <a:p>
            <a:pPr lvl="2"/>
            <a:r>
              <a:rPr lang="en-US" dirty="0"/>
              <a:t>Must go to swap space to be later read again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806DE-B2BF-45BF-896E-E7ED9C6DA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95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DB8ED-FB6D-4CE8-8BFF-EA2FC1647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432C3-33C3-43F7-BD91-D68AB7FE8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cache can “prefetch”, loading memory </a:t>
            </a:r>
            <a:r>
              <a:rPr lang="en-US" i="1" dirty="0"/>
              <a:t>before</a:t>
            </a:r>
            <a:r>
              <a:rPr lang="en-US" dirty="0"/>
              <a:t> it’s needed</a:t>
            </a:r>
          </a:p>
          <a:p>
            <a:endParaRPr lang="en-US" dirty="0"/>
          </a:p>
          <a:p>
            <a:r>
              <a:rPr lang="en-US" dirty="0"/>
              <a:t>Base idea: read multiple blocks from disk sequentially from each access</a:t>
            </a:r>
          </a:p>
          <a:p>
            <a:r>
              <a:rPr lang="en-US" dirty="0"/>
              <a:t>Advanced: load specific files based on usage patterns</a:t>
            </a:r>
          </a:p>
          <a:p>
            <a:endParaRPr lang="en-US" dirty="0"/>
          </a:p>
          <a:p>
            <a:r>
              <a:rPr lang="en-US" dirty="0"/>
              <a:t>Need to balance prefetching requests with other disk access</a:t>
            </a:r>
          </a:p>
          <a:p>
            <a:pPr lvl="1"/>
            <a:r>
              <a:rPr lang="en-US" dirty="0"/>
              <a:t>Don’t want to slow down real accesses with possibly needed prefetching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AA995-7EF0-4B85-B78B-3248A1571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87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3BD57-99B9-9F2F-048A-32DF02802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A523E-EC7E-CF17-A7BE-AE0B728EE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percentage of memory should an OS fill with disk pages?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129944-83F0-F0F8-EC35-3D2EB5F98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57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3BD57-99B9-9F2F-048A-32DF02802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A523E-EC7E-CF17-A7BE-AE0B728EE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percentage of memory should an OS fill with disk pages?</a:t>
            </a:r>
          </a:p>
          <a:p>
            <a:endParaRPr lang="en-US" dirty="0"/>
          </a:p>
          <a:p>
            <a:pPr lvl="1"/>
            <a:r>
              <a:rPr lang="en-US" dirty="0"/>
              <a:t>As long as it can do it in the background, as much as possible!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There’s no particular downside:</a:t>
            </a:r>
          </a:p>
          <a:p>
            <a:pPr lvl="2"/>
            <a:r>
              <a:rPr lang="en-US" dirty="0"/>
              <a:t>As long as the page wasn’t written to,</a:t>
            </a:r>
            <a:br>
              <a:rPr lang="en-US" dirty="0"/>
            </a:br>
            <a:r>
              <a:rPr lang="en-US" dirty="0"/>
              <a:t>the RAM can be repurposed later if needed</a:t>
            </a:r>
            <a:br>
              <a:rPr lang="en-US" dirty="0"/>
            </a:br>
            <a:r>
              <a:rPr lang="en-US" dirty="0"/>
              <a:t>without requiring additional writes to disk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(Maybe energy use is a downside?)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129944-83F0-F0F8-EC35-3D2EB5F98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99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OSes aggressively cache disk in unused 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6ED704-E92B-4429-B788-660705F4A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691" y="1082420"/>
            <a:ext cx="6288606" cy="51503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2CDEBC-86F3-4BA6-B3FE-E16700FA49BD}"/>
              </a:ext>
            </a:extLst>
          </p:cNvPr>
          <p:cNvSpPr txBox="1"/>
          <p:nvPr/>
        </p:nvSpPr>
        <p:spPr>
          <a:xfrm>
            <a:off x="8572500" y="5775580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 action="ppaction://hlinkfile"/>
              </a:rPr>
              <a:t>linuxatemyram.com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165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OSes aggressively cache disk in unused 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9441" y="1143000"/>
            <a:ext cx="4630954" cy="5029200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buffers</a:t>
            </a:r>
            <a:r>
              <a:rPr lang="en-US" dirty="0"/>
              <a:t> and </a:t>
            </a:r>
            <a:r>
              <a:rPr lang="en-US" i="1" dirty="0"/>
              <a:t>cached</a:t>
            </a:r>
            <a:r>
              <a:rPr lang="en-US" dirty="0"/>
              <a:t> both represent file data that is being stored in memory for improved performance</a:t>
            </a:r>
          </a:p>
          <a:p>
            <a:pPr lvl="1"/>
            <a:r>
              <a:rPr lang="en-US" dirty="0"/>
              <a:t>Still available for programs</a:t>
            </a:r>
          </a:p>
          <a:p>
            <a:pPr lvl="1"/>
            <a:r>
              <a:rPr lang="en-US" dirty="0"/>
              <a:t>Just being made useful for now by caching disk</a:t>
            </a:r>
          </a:p>
          <a:p>
            <a:endParaRPr lang="en-US" dirty="0"/>
          </a:p>
          <a:p>
            <a:r>
              <a:rPr lang="en-US" dirty="0"/>
              <a:t>Might be a lot of RAM’s use for big systems</a:t>
            </a:r>
          </a:p>
          <a:p>
            <a:pPr lvl="1"/>
            <a:r>
              <a:rPr lang="en-US" dirty="0"/>
              <a:t>Total RAM: 128 GB</a:t>
            </a:r>
          </a:p>
          <a:p>
            <a:pPr lvl="1"/>
            <a:r>
              <a:rPr lang="en-US" dirty="0"/>
              <a:t>Disk cache: 83 GB</a:t>
            </a:r>
          </a:p>
          <a:p>
            <a:pPr lvl="1"/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1B33A3A-60C4-429D-A8A9-E3965944A9C0}"/>
              </a:ext>
            </a:extLst>
          </p:cNvPr>
          <p:cNvGrpSpPr/>
          <p:nvPr/>
        </p:nvGrpSpPr>
        <p:grpSpPr>
          <a:xfrm>
            <a:off x="56257" y="1070210"/>
            <a:ext cx="6893183" cy="5787790"/>
            <a:chOff x="56257" y="1070210"/>
            <a:chExt cx="6893183" cy="5787790"/>
          </a:xfrm>
        </p:grpSpPr>
        <p:pic>
          <p:nvPicPr>
            <p:cNvPr id="6" name="Content Placeholder 3">
              <a:extLst>
                <a:ext uri="{FF2B5EF4-FFF2-40B4-BE49-F238E27FC236}">
                  <a16:creationId xmlns:a16="http://schemas.microsoft.com/office/drawing/2014/main" id="{2ABD228F-4994-4AA8-ADD7-F090AEC45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257" y="1070210"/>
              <a:ext cx="6893183" cy="5787790"/>
            </a:xfrm>
            <a:prstGeom prst="rect">
              <a:avLst/>
            </a:prstGeom>
          </p:spPr>
        </p:pic>
        <p:sp>
          <p:nvSpPr>
            <p:cNvPr id="7" name="Rounded Rectangle 7">
              <a:extLst>
                <a:ext uri="{FF2B5EF4-FFF2-40B4-BE49-F238E27FC236}">
                  <a16:creationId xmlns:a16="http://schemas.microsoft.com/office/drawing/2014/main" id="{3A08F389-4B05-4895-8F83-34A593594750}"/>
                </a:ext>
              </a:extLst>
            </p:cNvPr>
            <p:cNvSpPr/>
            <p:nvPr/>
          </p:nvSpPr>
          <p:spPr>
            <a:xfrm flipH="1" flipV="1">
              <a:off x="4855756" y="1675267"/>
              <a:ext cx="1731264" cy="420754"/>
            </a:xfrm>
            <a:prstGeom prst="roundRect">
              <a:avLst>
                <a:gd name="adj" fmla="val 4727"/>
              </a:avLst>
            </a:prstGeom>
            <a:solidFill>
              <a:srgbClr val="FFFC00">
                <a:alpha val="24706"/>
              </a:srgbClr>
            </a:solidFill>
            <a:ln w="38100"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Disk Caching</a:t>
            </a:r>
          </a:p>
          <a:p>
            <a:r>
              <a:rPr lang="en-US" b="1" dirty="0"/>
              <a:t>Classical Filesystems</a:t>
            </a:r>
          </a:p>
          <a:p>
            <a:pPr lvl="1"/>
            <a:r>
              <a:rPr lang="en-US" b="1" dirty="0"/>
              <a:t>FAT</a:t>
            </a:r>
          </a:p>
          <a:p>
            <a:pPr lvl="1"/>
            <a:r>
              <a:rPr lang="en-US" b="1" dirty="0"/>
              <a:t>FFS</a:t>
            </a:r>
          </a:p>
          <a:p>
            <a:r>
              <a:rPr lang="en-US" dirty="0"/>
              <a:t>Improving Reliability</a:t>
            </a:r>
          </a:p>
          <a:p>
            <a:pPr lvl="1"/>
            <a:r>
              <a:rPr lang="en-US" dirty="0"/>
              <a:t>FSCK</a:t>
            </a:r>
          </a:p>
          <a:p>
            <a:pPr lvl="1"/>
            <a:r>
              <a:rPr lang="en-US" dirty="0"/>
              <a:t>Journaling</a:t>
            </a:r>
          </a:p>
          <a:p>
            <a:r>
              <a:rPr lang="en-US" dirty="0"/>
              <a:t>Journaling Filesystems</a:t>
            </a:r>
          </a:p>
          <a:p>
            <a:pPr lvl="1"/>
            <a:r>
              <a:rPr lang="en-US" dirty="0"/>
              <a:t>ext3/ext4</a:t>
            </a:r>
          </a:p>
          <a:p>
            <a:pPr lvl="1"/>
            <a:r>
              <a:rPr lang="en-US" dirty="0"/>
              <a:t>NTFS</a:t>
            </a:r>
          </a:p>
          <a:p>
            <a:r>
              <a:rPr lang="en-US" dirty="0"/>
              <a:t>Copy-On-Write</a:t>
            </a:r>
          </a:p>
          <a:p>
            <a:pPr lvl="1"/>
            <a:r>
              <a:rPr lang="en-US" dirty="0"/>
              <a:t>ZFS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19132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(FAT/FAT12/FAT16/FAT32)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File Allocation Table</a:t>
            </a:r>
          </a:p>
          <a:p>
            <a:pPr lvl="1"/>
            <a:endParaRPr lang="en-US" dirty="0"/>
          </a:p>
          <a:p>
            <a:r>
              <a:rPr lang="en-US" dirty="0"/>
              <a:t>FAT: Microsoft system from </a:t>
            </a:r>
            <a:r>
              <a:rPr lang="en-US" i="1" dirty="0"/>
              <a:t>before</a:t>
            </a:r>
            <a:r>
              <a:rPr lang="en-US" dirty="0"/>
              <a:t> MS-DOS (1977)</a:t>
            </a:r>
          </a:p>
          <a:p>
            <a:pPr lvl="1"/>
            <a:r>
              <a:rPr lang="en-US" dirty="0"/>
              <a:t>8 MB max file size</a:t>
            </a:r>
          </a:p>
          <a:p>
            <a:pPr lvl="1"/>
            <a:r>
              <a:rPr lang="en-US" dirty="0"/>
              <a:t>9 character file names</a:t>
            </a:r>
          </a:p>
          <a:p>
            <a:pPr lvl="1"/>
            <a:r>
              <a:rPr lang="en-US" dirty="0"/>
              <a:t>No subdirectories</a:t>
            </a:r>
          </a:p>
          <a:p>
            <a:pPr lvl="1"/>
            <a:endParaRPr lang="en-US" dirty="0"/>
          </a:p>
          <a:p>
            <a:r>
              <a:rPr lang="en-US" dirty="0"/>
              <a:t>FAT32: Windows 2000 (introduced 1996)</a:t>
            </a:r>
          </a:p>
          <a:p>
            <a:pPr lvl="1"/>
            <a:r>
              <a:rPr lang="en-US" dirty="0"/>
              <a:t>2 GB max file size</a:t>
            </a:r>
          </a:p>
          <a:p>
            <a:pPr lvl="1"/>
            <a:r>
              <a:rPr lang="en-US" dirty="0"/>
              <a:t>255 character file names</a:t>
            </a:r>
          </a:p>
          <a:p>
            <a:pPr lvl="1"/>
            <a:r>
              <a:rPr lang="en-US" dirty="0"/>
              <a:t>Supports up to 16 TB partitions</a:t>
            </a:r>
          </a:p>
          <a:p>
            <a:pPr lvl="1"/>
            <a:r>
              <a:rPr lang="en-US" dirty="0"/>
              <a:t>16 byte granularity for files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23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FC445-C342-7DB4-2B7A-8AA4AAE48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FB82C-F323-B711-5525-8B4484872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Office hours plan for quarter</a:t>
            </a:r>
          </a:p>
          <a:p>
            <a:pPr lvl="1"/>
            <a:r>
              <a:rPr lang="en-US" dirty="0"/>
              <a:t>Today has a small change due to illness (see </a:t>
            </a:r>
            <a:r>
              <a:rPr lang="en-US" dirty="0" err="1"/>
              <a:t>Campuswire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Next week we’ll do Monday and Tuesday hours as normal</a:t>
            </a:r>
          </a:p>
          <a:p>
            <a:pPr lvl="2"/>
            <a:r>
              <a:rPr lang="en-US" dirty="0"/>
              <a:t>Wednesday-Friday are canceled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After Thanksgiving we’ll do the entire week of office hours as normal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Reminder: get started on Paging Lab now</a:t>
            </a:r>
          </a:p>
          <a:p>
            <a:pPr lvl="1"/>
            <a:r>
              <a:rPr lang="en-US" dirty="0"/>
              <a:t>Not the best life decision to start it after Thanksgiving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582E44-7960-41CE-D8CC-0F39469C4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3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design 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Allocation table for tracking data blocks</a:t>
            </a:r>
          </a:p>
          <a:p>
            <a:pPr lvl="1"/>
            <a:r>
              <a:rPr lang="en-US" dirty="0"/>
              <a:t>Requires four bytes per block in the disk</a:t>
            </a:r>
          </a:p>
          <a:p>
            <a:pPr lvl="1"/>
            <a:r>
              <a:rPr lang="en-US" dirty="0"/>
              <a:t>File attributes need to be kept in the directory data block</a:t>
            </a:r>
          </a:p>
          <a:p>
            <a:pPr lvl="1"/>
            <a:endParaRPr lang="en-US" dirty="0"/>
          </a:p>
          <a:p>
            <a:r>
              <a:rPr lang="en-US" dirty="0"/>
              <a:t>Still in use for embedded systems</a:t>
            </a:r>
          </a:p>
          <a:p>
            <a:pPr lvl="1"/>
            <a:r>
              <a:rPr lang="en-US" dirty="0"/>
              <a:t>Simple to implement</a:t>
            </a:r>
          </a:p>
          <a:p>
            <a:pPr lvl="1"/>
            <a:r>
              <a:rPr lang="en-US" dirty="0"/>
              <a:t>Still compatible with modern general-purpose OSes</a:t>
            </a:r>
          </a:p>
          <a:p>
            <a:pPr lvl="1"/>
            <a:r>
              <a:rPr lang="en-US" dirty="0"/>
              <a:t>Works fine for relatively small disks with correspondingly small files</a:t>
            </a:r>
          </a:p>
          <a:p>
            <a:pPr lvl="2"/>
            <a:r>
              <a:rPr lang="en-US" dirty="0"/>
              <a:t>Think SD cards</a:t>
            </a:r>
          </a:p>
          <a:p>
            <a:pPr lvl="1"/>
            <a:r>
              <a:rPr lang="en-US" dirty="0"/>
              <a:t>Implements aggressive block caching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83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88309-C4FE-4DC0-8B14-4494B596E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File System (FFS)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0740B-981E-4062-8D45-D686E914E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Unix </a:t>
            </a:r>
            <a:r>
              <a:rPr lang="en-US" dirty="0" err="1"/>
              <a:t>FileSystem</a:t>
            </a:r>
            <a:r>
              <a:rPr lang="en-US" dirty="0"/>
              <a:t> (FS) from 1970</a:t>
            </a:r>
          </a:p>
          <a:p>
            <a:pPr lvl="1"/>
            <a:r>
              <a:rPr lang="en-US" dirty="0" err="1"/>
              <a:t>inode</a:t>
            </a:r>
            <a:r>
              <a:rPr lang="en-US" dirty="0"/>
              <a:t>-based design (combination of all the basic stuff covered last time)</a:t>
            </a:r>
          </a:p>
          <a:p>
            <a:pPr lvl="1"/>
            <a:r>
              <a:rPr lang="en-US" dirty="0"/>
              <a:t>Simple and slow</a:t>
            </a:r>
          </a:p>
          <a:p>
            <a:pPr lvl="2"/>
            <a:r>
              <a:rPr lang="en-US" dirty="0" err="1"/>
              <a:t>inodes</a:t>
            </a:r>
            <a:r>
              <a:rPr lang="en-US" dirty="0"/>
              <a:t> are far from data blocks</a:t>
            </a:r>
          </a:p>
          <a:p>
            <a:pPr lvl="2"/>
            <a:r>
              <a:rPr lang="en-US" dirty="0"/>
              <a:t>data blocks become fragmented over time</a:t>
            </a:r>
          </a:p>
          <a:p>
            <a:pPr lvl="1"/>
            <a:endParaRPr lang="en-US" dirty="0"/>
          </a:p>
          <a:p>
            <a:r>
              <a:rPr lang="en-US" dirty="0"/>
              <a:t>BSD Fast File System (mid-1980s)</a:t>
            </a:r>
          </a:p>
          <a:p>
            <a:pPr lvl="1"/>
            <a:r>
              <a:rPr lang="en-US" dirty="0"/>
              <a:t>First “Disk aware file system”</a:t>
            </a:r>
          </a:p>
          <a:p>
            <a:pPr lvl="2"/>
            <a:r>
              <a:rPr lang="en-US" dirty="0"/>
              <a:t>Understands disk seek patterns and sequential access benefits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EE989-5C26-40A4-B58D-15D1350E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55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BA5B-2AA1-4E74-AAE3-0CD42D1D7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FFS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42461-01C6-4615-A8C3-1B7CB66E2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265714"/>
            <a:ext cx="10972800" cy="2906485"/>
          </a:xfrm>
        </p:spPr>
        <p:txBody>
          <a:bodyPr/>
          <a:lstStyle/>
          <a:p>
            <a:r>
              <a:rPr lang="en-US" dirty="0"/>
              <a:t>Split disk space into a set of “cylinder groups”</a:t>
            </a:r>
          </a:p>
          <a:p>
            <a:pPr lvl="1"/>
            <a:r>
              <a:rPr lang="en-US" dirty="0"/>
              <a:t>Each group has its own bitmaps, </a:t>
            </a:r>
            <a:r>
              <a:rPr lang="en-US" dirty="0" err="1"/>
              <a:t>inodes</a:t>
            </a:r>
            <a:r>
              <a:rPr lang="en-US" dirty="0"/>
              <a:t>, and data</a:t>
            </a:r>
          </a:p>
          <a:p>
            <a:pPr lvl="1"/>
            <a:r>
              <a:rPr lang="en-US" dirty="0"/>
              <a:t>Keeps data and </a:t>
            </a:r>
            <a:r>
              <a:rPr lang="en-US" dirty="0" err="1"/>
              <a:t>inodes</a:t>
            </a:r>
            <a:r>
              <a:rPr lang="en-US" dirty="0"/>
              <a:t> closer together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AB5C7-8CD3-4C4E-9EEA-30F29C116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3D8F3D-7A38-4262-BEC0-EEA1FA9C1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252" y="860048"/>
            <a:ext cx="7411484" cy="22005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51D042-36E2-4F45-A9E6-BAF6804EB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330" y="4753573"/>
            <a:ext cx="8621328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15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2ADEC-3350-43B7-B41B-ABE53F05E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FFS file placement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9EFF-5E14-4C98-82FA-F7EF4B2F6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theme: put related pieces of data near each other</a:t>
            </a:r>
          </a:p>
          <a:p>
            <a:r>
              <a:rPr lang="en-US" dirty="0"/>
              <a:t>Rules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Put directory data near directory </a:t>
            </a:r>
            <a:r>
              <a:rPr lang="en-US" dirty="0" err="1"/>
              <a:t>inodes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Put file </a:t>
            </a:r>
            <a:r>
              <a:rPr lang="en-US" dirty="0" err="1"/>
              <a:t>inodes</a:t>
            </a:r>
            <a:r>
              <a:rPr lang="en-US" dirty="0"/>
              <a:t> near directory data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Put data blocks near file </a:t>
            </a:r>
            <a:r>
              <a:rPr lang="en-US" dirty="0" err="1"/>
              <a:t>inodes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Each directory gets put in an empty group</a:t>
            </a:r>
          </a:p>
          <a:p>
            <a:pPr lvl="1"/>
            <a:r>
              <a:rPr lang="en-US" dirty="0"/>
              <a:t>Keep all files within a directory in that single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B3C8C-9D01-4390-A2DC-C04E3E91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7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D52FA-E89E-47B4-AE69-7F34B9C69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939D7-BFE0-4158-A387-E33E0573C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Directories: </a:t>
            </a:r>
            <a:r>
              <a:rPr lang="en-US" b="1" dirty="0"/>
              <a:t>/</a:t>
            </a:r>
            <a:r>
              <a:rPr lang="en-US" dirty="0"/>
              <a:t>, </a:t>
            </a:r>
            <a:r>
              <a:rPr lang="en-US" b="1" dirty="0"/>
              <a:t>/a/</a:t>
            </a:r>
            <a:r>
              <a:rPr lang="en-US" dirty="0"/>
              <a:t>, and </a:t>
            </a:r>
            <a:r>
              <a:rPr lang="en-US" b="1" dirty="0"/>
              <a:t>/b/</a:t>
            </a:r>
            <a:endParaRPr lang="en-US" dirty="0"/>
          </a:p>
          <a:p>
            <a:pPr lvl="2"/>
            <a:r>
              <a:rPr lang="en-US" dirty="0"/>
              <a:t>/a/ files: </a:t>
            </a:r>
            <a:r>
              <a:rPr lang="en-US" b="1" dirty="0"/>
              <a:t>c</a:t>
            </a:r>
            <a:r>
              <a:rPr lang="en-US" dirty="0"/>
              <a:t>, </a:t>
            </a:r>
            <a:r>
              <a:rPr lang="en-US" b="1" dirty="0"/>
              <a:t>d</a:t>
            </a:r>
            <a:r>
              <a:rPr lang="en-US" dirty="0"/>
              <a:t>,</a:t>
            </a:r>
            <a:r>
              <a:rPr lang="en-US" b="1" dirty="0"/>
              <a:t> e</a:t>
            </a:r>
          </a:p>
          <a:p>
            <a:pPr lvl="2"/>
            <a:r>
              <a:rPr lang="en-US" dirty="0"/>
              <a:t>/b/ files: </a:t>
            </a:r>
            <a:r>
              <a:rPr lang="en-US" b="1" dirty="0"/>
              <a:t>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E7104-04DF-4F88-80C9-063CC2312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CCD4D4-9359-434A-B6E7-719FB12E0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432" y="3031810"/>
            <a:ext cx="4823124" cy="314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30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46111-D5C2-43F2-B685-4D2EFD434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FFS large file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D79C8-CBF4-44DB-B399-1FF9FAB2E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single large file can fill nearly all of a group</a:t>
            </a:r>
          </a:p>
          <a:p>
            <a:pPr lvl="1"/>
            <a:r>
              <a:rPr lang="en-US" dirty="0"/>
              <a:t>So remaining files would have to be placed in other groups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Instead, limit </a:t>
            </a:r>
            <a:r>
              <a:rPr lang="en-US" dirty="0" err="1"/>
              <a:t>filesize</a:t>
            </a:r>
            <a:r>
              <a:rPr lang="en-US" dirty="0"/>
              <a:t> per group and place remaining blocks in other groups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B7D77-17C1-482B-BF3E-0699FD5BA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3200FA-E5ED-4DEF-9B7B-D1A4CE019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870" y="2153180"/>
            <a:ext cx="6191129" cy="9675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1B3F0B-051E-4742-94CD-43B2AB012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72" y="4269634"/>
            <a:ext cx="6620923" cy="18545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82B2E8-480C-45D4-9D57-FFACA1BD347A}"/>
              </a:ext>
            </a:extLst>
          </p:cNvPr>
          <p:cNvSpPr txBox="1"/>
          <p:nvPr/>
        </p:nvSpPr>
        <p:spPr>
          <a:xfrm>
            <a:off x="7707895" y="3868341"/>
            <a:ext cx="38724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Most files are small so prioritize them</a:t>
            </a:r>
            <a:br>
              <a:rPr lang="en-US" sz="2400" dirty="0"/>
            </a:br>
            <a:r>
              <a:rPr lang="en-US" sz="1200" dirty="0"/>
              <a:t>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Rare, large files will have worse performance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950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Disk Caching</a:t>
            </a:r>
          </a:p>
          <a:p>
            <a:r>
              <a:rPr lang="en-US" dirty="0"/>
              <a:t>Classical Filesystems</a:t>
            </a:r>
          </a:p>
          <a:p>
            <a:pPr lvl="1"/>
            <a:r>
              <a:rPr lang="en-US" dirty="0"/>
              <a:t>FAT</a:t>
            </a:r>
          </a:p>
          <a:p>
            <a:pPr lvl="1"/>
            <a:r>
              <a:rPr lang="en-US" dirty="0"/>
              <a:t>FFS</a:t>
            </a:r>
          </a:p>
          <a:p>
            <a:r>
              <a:rPr lang="en-US" b="1" dirty="0"/>
              <a:t>Improving Reliability</a:t>
            </a:r>
          </a:p>
          <a:p>
            <a:pPr lvl="1"/>
            <a:r>
              <a:rPr lang="en-US" b="1" dirty="0"/>
              <a:t>FSCK</a:t>
            </a:r>
          </a:p>
          <a:p>
            <a:pPr lvl="1"/>
            <a:r>
              <a:rPr lang="en-US" b="1" dirty="0"/>
              <a:t>Journaling</a:t>
            </a:r>
          </a:p>
          <a:p>
            <a:r>
              <a:rPr lang="en-US" dirty="0"/>
              <a:t>Journaling Filesystems</a:t>
            </a:r>
          </a:p>
          <a:p>
            <a:pPr lvl="1"/>
            <a:r>
              <a:rPr lang="en-US" dirty="0"/>
              <a:t>ext3/ext4</a:t>
            </a:r>
          </a:p>
          <a:p>
            <a:pPr lvl="1"/>
            <a:r>
              <a:rPr lang="en-US" dirty="0"/>
              <a:t>NTFS</a:t>
            </a:r>
          </a:p>
          <a:p>
            <a:r>
              <a:rPr lang="en-US" dirty="0"/>
              <a:t>Copy-On-Write</a:t>
            </a:r>
          </a:p>
          <a:p>
            <a:pPr lvl="1"/>
            <a:r>
              <a:rPr lang="en-US" dirty="0"/>
              <a:t>ZFS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310895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B19A6-E89C-479C-BB05-F040F1009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tolerance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0F624-A158-4290-AEC3-93D54456E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Filesystems are persistent and store important data</a:t>
            </a:r>
          </a:p>
          <a:p>
            <a:r>
              <a:rPr lang="en-US" dirty="0"/>
              <a:t>They </a:t>
            </a:r>
            <a:r>
              <a:rPr lang="en-US" i="1" dirty="0"/>
              <a:t>cannot</a:t>
            </a:r>
            <a:r>
              <a:rPr lang="en-US" dirty="0"/>
              <a:t> rely on a graceful shutdown</a:t>
            </a:r>
          </a:p>
          <a:p>
            <a:pPr lvl="1"/>
            <a:r>
              <a:rPr lang="en-US" dirty="0"/>
              <a:t>Power outages happen</a:t>
            </a:r>
          </a:p>
          <a:p>
            <a:pPr lvl="1"/>
            <a:r>
              <a:rPr lang="en-US" dirty="0"/>
              <a:t>Kernel might panic</a:t>
            </a:r>
          </a:p>
          <a:p>
            <a:pPr lvl="1"/>
            <a:r>
              <a:rPr lang="en-US" dirty="0"/>
              <a:t>USB plug might be yanked out</a:t>
            </a:r>
          </a:p>
          <a:p>
            <a:pPr lvl="1"/>
            <a:endParaRPr lang="en-US" dirty="0"/>
          </a:p>
          <a:p>
            <a:r>
              <a:rPr lang="en-US" dirty="0"/>
              <a:t>File system structure updates are </a:t>
            </a:r>
            <a:r>
              <a:rPr lang="en-US" i="1" dirty="0"/>
              <a:t>critical sections</a:t>
            </a:r>
            <a:endParaRPr lang="en-US" dirty="0"/>
          </a:p>
          <a:p>
            <a:pPr lvl="1"/>
            <a:r>
              <a:rPr lang="en-US" dirty="0"/>
              <a:t>Not concerned about race conditions, but rather partial updates</a:t>
            </a:r>
          </a:p>
          <a:p>
            <a:pPr lvl="1"/>
            <a:r>
              <a:rPr lang="en-US" dirty="0"/>
              <a:t>Transactions should be performed atomically, “all or none”</a:t>
            </a:r>
          </a:p>
          <a:p>
            <a:r>
              <a:rPr lang="en-US" dirty="0"/>
              <a:t>All reads and writes aren’t necessarily guaranteed</a:t>
            </a:r>
          </a:p>
          <a:p>
            <a:pPr lvl="1"/>
            <a:r>
              <a:rPr lang="en-US" dirty="0"/>
              <a:t>But system needs to stay </a:t>
            </a:r>
            <a:r>
              <a:rPr lang="en-US" b="1" dirty="0"/>
              <a:t>consistent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127F7-C2F4-4330-82E5-1E3E9AC6A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6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C9B73-1617-43D3-A82C-C2202CC5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example (writing to /foo/bar)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C1F1B-3755-4227-813D-C6A16F899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511516"/>
            <a:ext cx="10972800" cy="266068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Crash before write to file’s </a:t>
            </a:r>
            <a:r>
              <a:rPr lang="en-US" dirty="0" err="1"/>
              <a:t>inode</a:t>
            </a:r>
            <a:r>
              <a:rPr lang="en-US" dirty="0"/>
              <a:t> could leak a data block</a:t>
            </a:r>
          </a:p>
          <a:p>
            <a:pPr lvl="1"/>
            <a:r>
              <a:rPr lang="en-US" dirty="0"/>
              <a:t>Data bitmap was updated to reserve data block and data was written</a:t>
            </a:r>
          </a:p>
          <a:p>
            <a:pPr lvl="1"/>
            <a:r>
              <a:rPr lang="en-US" dirty="0"/>
              <a:t>But the data block is not pointed to by any </a:t>
            </a:r>
            <a:r>
              <a:rPr lang="en-US" dirty="0" err="1"/>
              <a:t>inode</a:t>
            </a:r>
            <a:endParaRPr lang="en-US" dirty="0"/>
          </a:p>
          <a:p>
            <a:pPr lvl="1"/>
            <a:r>
              <a:rPr lang="en-US" dirty="0"/>
              <a:t>Block ends up wasted</a:t>
            </a:r>
          </a:p>
          <a:p>
            <a:pPr lvl="1"/>
            <a:endParaRPr lang="en-US" dirty="0"/>
          </a:p>
          <a:p>
            <a:r>
              <a:rPr lang="en-US" dirty="0"/>
              <a:t>Other write order could be worse</a:t>
            </a:r>
          </a:p>
          <a:p>
            <a:pPr lvl="1"/>
            <a:r>
              <a:rPr lang="en-US" dirty="0" err="1"/>
              <a:t>Inode</a:t>
            </a:r>
            <a:r>
              <a:rPr lang="en-US" dirty="0"/>
              <a:t> points to a block that hasn’t been written and has garbage data</a:t>
            </a:r>
          </a:p>
          <a:p>
            <a:pPr lvl="1"/>
            <a:r>
              <a:rPr lang="en-US" dirty="0"/>
              <a:t>Or block is still marked as free in the bitmap, and another file will overwrite it!!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17F37-B792-4643-8F78-0944477C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3B0C6A-ACB5-4428-B3AC-6CEDE7ACD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313" y="1143861"/>
            <a:ext cx="8407400" cy="2159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1A31E9E-633C-4D7B-AE5F-F2CC531BB5A0}"/>
              </a:ext>
            </a:extLst>
          </p:cNvPr>
          <p:cNvCxnSpPr/>
          <p:nvPr/>
        </p:nvCxnSpPr>
        <p:spPr>
          <a:xfrm>
            <a:off x="1031058" y="2088517"/>
            <a:ext cx="0" cy="972508"/>
          </a:xfrm>
          <a:prstGeom prst="straightConnector1">
            <a:avLst/>
          </a:prstGeom>
          <a:ln w="190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375F7A4-F3F0-4337-A642-6F98E8442828}"/>
              </a:ext>
            </a:extLst>
          </p:cNvPr>
          <p:cNvSpPr txBox="1"/>
          <p:nvPr/>
        </p:nvSpPr>
        <p:spPr>
          <a:xfrm rot="16200000">
            <a:off x="462467" y="2287776"/>
            <a:ext cx="76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time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14D6F4-2240-4D4E-A8FE-43EE8EE777C0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2905247" y="2998167"/>
            <a:ext cx="7069076" cy="17228"/>
          </a:xfrm>
          <a:prstGeom prst="line">
            <a:avLst/>
          </a:prstGeom>
          <a:ln w="2857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D1A1A84-916E-4334-8AF1-D4006BFAB186}"/>
              </a:ext>
            </a:extLst>
          </p:cNvPr>
          <p:cNvSpPr txBox="1"/>
          <p:nvPr/>
        </p:nvSpPr>
        <p:spPr>
          <a:xfrm>
            <a:off x="9974323" y="2784562"/>
            <a:ext cx="1862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4"/>
                </a:solidFill>
              </a:rPr>
              <a:t>Crash here!</a:t>
            </a:r>
          </a:p>
        </p:txBody>
      </p:sp>
    </p:spTree>
    <p:extLst>
      <p:ext uri="{BB962C8B-B14F-4D97-AF65-F5344CB8AC3E}">
        <p14:creationId xmlns:p14="http://schemas.microsoft.com/office/powerpoint/2010/main" val="281546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1F85F-23E8-4CDE-A9F0-4C9CBAA94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checker (FSCK)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2C8A0-8666-4ED3-8C5D-95EF336D6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After a crash, scan entire disk for contradictions and “fix”</a:t>
            </a:r>
          </a:p>
          <a:p>
            <a:pPr lvl="1"/>
            <a:r>
              <a:rPr lang="en-US" dirty="0"/>
              <a:t>System pauses boot until FSCK completes</a:t>
            </a:r>
          </a:p>
          <a:p>
            <a:pPr lvl="1"/>
            <a:endParaRPr lang="en-US" dirty="0"/>
          </a:p>
          <a:p>
            <a:r>
              <a:rPr lang="en-US" dirty="0"/>
              <a:t>Example: check data bitmap consistency</a:t>
            </a:r>
          </a:p>
          <a:p>
            <a:pPr lvl="1"/>
            <a:r>
              <a:rPr lang="en-US" dirty="0"/>
              <a:t>Read every valid </a:t>
            </a:r>
            <a:r>
              <a:rPr lang="en-US" dirty="0" err="1"/>
              <a:t>inode</a:t>
            </a:r>
            <a:endParaRPr lang="en-US" dirty="0"/>
          </a:p>
          <a:p>
            <a:pPr lvl="1"/>
            <a:r>
              <a:rPr lang="en-US" dirty="0"/>
              <a:t>Any referenced data block should be marked as used</a:t>
            </a:r>
          </a:p>
          <a:p>
            <a:pPr lvl="1"/>
            <a:r>
              <a:rPr lang="en-US" dirty="0"/>
              <a:t>Any used blocks that are not referenced can be marked free</a:t>
            </a:r>
          </a:p>
          <a:p>
            <a:pPr lvl="1"/>
            <a:endParaRPr lang="en-US" dirty="0"/>
          </a:p>
          <a:p>
            <a:r>
              <a:rPr lang="en-US" dirty="0"/>
              <a:t>Also check</a:t>
            </a:r>
          </a:p>
          <a:p>
            <a:pPr lvl="1"/>
            <a:r>
              <a:rPr lang="en-US" dirty="0"/>
              <a:t>Each </a:t>
            </a:r>
            <a:r>
              <a:rPr lang="en-US" dirty="0" err="1"/>
              <a:t>inode</a:t>
            </a:r>
            <a:r>
              <a:rPr lang="en-US" dirty="0"/>
              <a:t> should only be listed under one directory (without hard links)</a:t>
            </a:r>
          </a:p>
          <a:p>
            <a:pPr lvl="1"/>
            <a:r>
              <a:rPr lang="en-US" dirty="0"/>
              <a:t>Two </a:t>
            </a:r>
            <a:r>
              <a:rPr lang="en-US" dirty="0" err="1"/>
              <a:t>inodes</a:t>
            </a:r>
            <a:r>
              <a:rPr lang="en-US" dirty="0"/>
              <a:t> should not share a data block</a:t>
            </a:r>
          </a:p>
          <a:p>
            <a:pPr lvl="1"/>
            <a:r>
              <a:rPr lang="en-US" dirty="0"/>
              <a:t>All block addresses should be valid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BAE8C-0EA4-4263-9F4E-8EB7F60C1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06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about additional filesystem features</a:t>
            </a:r>
          </a:p>
          <a:p>
            <a:pPr lvl="1"/>
            <a:r>
              <a:rPr lang="en-US" dirty="0"/>
              <a:t>Performance: disk caching</a:t>
            </a:r>
          </a:p>
          <a:p>
            <a:pPr lvl="1"/>
            <a:r>
              <a:rPr lang="en-US" dirty="0"/>
              <a:t>Reliability: checking, journaling, and copy-on-write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Explore real-world filesystem designs</a:t>
            </a:r>
          </a:p>
          <a:p>
            <a:pPr lvl="1"/>
            <a:r>
              <a:rPr lang="en-US" dirty="0"/>
              <a:t>FAT, FFS, ext3/ext4, NTFS, ZFS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0BB93-D3A7-4B19-AFBE-E2D52DA93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FSCK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858A6-361B-4E92-AC22-063984323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FSCK makes disks </a:t>
            </a:r>
            <a:r>
              <a:rPr lang="en-US" i="1" dirty="0"/>
              <a:t>consistent</a:t>
            </a:r>
            <a:r>
              <a:rPr lang="en-US" dirty="0"/>
              <a:t>, not </a:t>
            </a:r>
            <a:r>
              <a:rPr lang="en-US" i="1" dirty="0"/>
              <a:t>correct</a:t>
            </a:r>
          </a:p>
          <a:p>
            <a:pPr lvl="1"/>
            <a:r>
              <a:rPr lang="en-US" dirty="0"/>
              <a:t>Not always obvious how best to fix file system image</a:t>
            </a:r>
          </a:p>
          <a:p>
            <a:pPr lvl="1"/>
            <a:r>
              <a:rPr lang="en-US" dirty="0"/>
              <a:t>Trivial way to get consistency: reformat disk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FSCK is very slow</a:t>
            </a:r>
          </a:p>
          <a:p>
            <a:pPr lvl="1"/>
            <a:r>
              <a:rPr lang="en-US" dirty="0"/>
              <a:t>Reading from disk is slow</a:t>
            </a:r>
          </a:p>
          <a:p>
            <a:pPr lvl="1"/>
            <a:r>
              <a:rPr lang="en-US" dirty="0"/>
              <a:t>Reading ALL of disk takes a</a:t>
            </a:r>
            <a:br>
              <a:rPr lang="en-US" dirty="0"/>
            </a:br>
            <a:r>
              <a:rPr lang="en-US" dirty="0"/>
              <a:t>long time, especially as disks</a:t>
            </a:r>
            <a:br>
              <a:rPr lang="en-US" dirty="0"/>
            </a:br>
            <a:r>
              <a:rPr lang="en-US" dirty="0"/>
              <a:t>increase in size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3AE9FD-2629-4903-9351-1D0C08A3E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7CC725-442F-4E90-977A-C1AA12768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0" y="2575656"/>
            <a:ext cx="5484395" cy="368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3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DE482-0A13-48F3-9E8C-04949A1AB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Filesystem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9F6B8-1512-4726-92A9-07F25ED83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Move reliability mechanism to continuous operations during runtime</a:t>
            </a:r>
          </a:p>
          <a:p>
            <a:pPr lvl="2"/>
            <a:r>
              <a:rPr lang="en-US" dirty="0"/>
              <a:t>Some recovery after crash is fine, but not entire disk</a:t>
            </a:r>
          </a:p>
          <a:p>
            <a:pPr lvl="1"/>
            <a:r>
              <a:rPr lang="en-US" dirty="0"/>
              <a:t>Don’t just make file system consistent</a:t>
            </a:r>
          </a:p>
          <a:p>
            <a:pPr lvl="2"/>
            <a:r>
              <a:rPr lang="en-US" dirty="0"/>
              <a:t>Guarantee correctness</a:t>
            </a:r>
          </a:p>
          <a:p>
            <a:pPr lvl="2"/>
            <a:endParaRPr lang="en-US" dirty="0"/>
          </a:p>
          <a:p>
            <a:r>
              <a:rPr lang="en-US" dirty="0"/>
              <a:t>Solution: enforce atomic transactions</a:t>
            </a:r>
          </a:p>
          <a:p>
            <a:pPr lvl="1"/>
            <a:r>
              <a:rPr lang="en-US" dirty="0"/>
              <a:t>Each transaction must be performed in its entirety or not at all</a:t>
            </a:r>
          </a:p>
          <a:p>
            <a:pPr lvl="2"/>
            <a:r>
              <a:rPr lang="en-US" dirty="0"/>
              <a:t>Either all new data is visible</a:t>
            </a:r>
          </a:p>
          <a:p>
            <a:pPr lvl="2"/>
            <a:r>
              <a:rPr lang="en-US" dirty="0"/>
              <a:t>Or all old data is visible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DA922-49E6-4107-8E85-28C0A96F4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03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9CCA7-9FF0-454E-ABC8-2C379763F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Journaling Filesystems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0B086-3FC9-4A87-ABD9-E4ECB2941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Write all transactions to </a:t>
            </a:r>
            <a:r>
              <a:rPr lang="en-US" i="1" dirty="0"/>
              <a:t>journal</a:t>
            </a:r>
            <a:r>
              <a:rPr lang="en-US" dirty="0"/>
              <a:t> instead of actual locations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the blocks to the log, a reserved part of the disk.</a:t>
            </a:r>
          </a:p>
          <a:p>
            <a:pPr lvl="1"/>
            <a:r>
              <a:rPr lang="en-US" dirty="0"/>
              <a:t>This makes a durable record of the transaction you plan to commit.</a:t>
            </a:r>
          </a:p>
          <a:p>
            <a:pPr lvl="1"/>
            <a:r>
              <a:rPr lang="en-US" dirty="0"/>
              <a:t>Continue putting all writes to the log, until </a:t>
            </a:r>
            <a:r>
              <a:rPr lang="en-US" b="1" i="1" dirty="0"/>
              <a:t>commit</a:t>
            </a:r>
            <a:r>
              <a:rPr lang="en-US" dirty="0"/>
              <a:t> is called.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 commit, write a commit message to the log, then start writing all of the logged writes where they belong on disk.</a:t>
            </a:r>
          </a:p>
          <a:p>
            <a:pPr lvl="1"/>
            <a:r>
              <a:rPr lang="en-US" dirty="0"/>
              <a:t>Clear the log after everything is written again.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0AD95-8CE6-47A3-A72F-826D7B59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0F2543-2F6D-4CE3-918E-41909F91A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310" y="2869664"/>
            <a:ext cx="6813371" cy="900666"/>
          </a:xfrm>
          <a:prstGeom prst="rect">
            <a:avLst/>
          </a:prstGeom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A37BF27C-8EBB-481C-B318-E97AC606C187}"/>
              </a:ext>
            </a:extLst>
          </p:cNvPr>
          <p:cNvSpPr/>
          <p:nvPr/>
        </p:nvSpPr>
        <p:spPr>
          <a:xfrm rot="5400000">
            <a:off x="4264057" y="2245370"/>
            <a:ext cx="207029" cy="938628"/>
          </a:xfrm>
          <a:prstGeom prst="leftBrace">
            <a:avLst>
              <a:gd name="adj1" fmla="val 40333"/>
              <a:gd name="adj2" fmla="val 50236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34249E64-7C0E-43EE-91BF-FC22051B3279}"/>
              </a:ext>
            </a:extLst>
          </p:cNvPr>
          <p:cNvSpPr/>
          <p:nvPr/>
        </p:nvSpPr>
        <p:spPr>
          <a:xfrm rot="5400000">
            <a:off x="7133928" y="359170"/>
            <a:ext cx="207029" cy="4711025"/>
          </a:xfrm>
          <a:prstGeom prst="leftBrace">
            <a:avLst>
              <a:gd name="adj1" fmla="val 40333"/>
              <a:gd name="adj2" fmla="val 50236"/>
            </a:avLst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78DBF3-948F-4090-B3BA-CACE250410B2}"/>
              </a:ext>
            </a:extLst>
          </p:cNvPr>
          <p:cNvSpPr txBox="1"/>
          <p:nvPr/>
        </p:nvSpPr>
        <p:spPr>
          <a:xfrm>
            <a:off x="3034653" y="1626461"/>
            <a:ext cx="2453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First, stage changes in log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CFB8A6-D2A0-4C10-817D-D90A13C41D8E}"/>
              </a:ext>
            </a:extLst>
          </p:cNvPr>
          <p:cNvSpPr txBox="1"/>
          <p:nvPr/>
        </p:nvSpPr>
        <p:spPr>
          <a:xfrm>
            <a:off x="5401598" y="1637151"/>
            <a:ext cx="367168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Later, make changes permanent</a:t>
            </a:r>
          </a:p>
        </p:txBody>
      </p:sp>
    </p:spTree>
    <p:extLst>
      <p:ext uri="{BB962C8B-B14F-4D97-AF65-F5344CB8AC3E}">
        <p14:creationId xmlns:p14="http://schemas.microsoft.com/office/powerpoint/2010/main" val="184458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29DE-0AA6-4C24-AB6F-28A0828E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7EB19-F404-4265-A929-B5B3090E0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Journal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F8F08-08A1-4555-829E-104E89C8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1B867C-B382-4A73-8757-104AB8D3D3D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40400" y="3124200"/>
            <a:ext cx="5844008" cy="3048000"/>
          </a:xfrm>
        </p:spPr>
        <p:txBody>
          <a:bodyPr>
            <a:normAutofit/>
          </a:bodyPr>
          <a:lstStyle/>
          <a:p>
            <a:r>
              <a:rPr lang="en-US" dirty="0"/>
              <a:t>Current contents of 8 blocks of disk and the journal</a:t>
            </a:r>
          </a:p>
          <a:p>
            <a:pPr lvl="1"/>
            <a:r>
              <a:rPr lang="en-US" dirty="0"/>
              <a:t>Note that the journal is also on disk</a:t>
            </a:r>
          </a:p>
          <a:p>
            <a:endParaRPr lang="en-US" dirty="0"/>
          </a:p>
          <a:p>
            <a:r>
              <a:rPr lang="en-US" dirty="0"/>
              <a:t>Keeping this abstract</a:t>
            </a:r>
          </a:p>
          <a:p>
            <a:pPr lvl="1"/>
            <a:r>
              <a:rPr lang="en-US" dirty="0"/>
              <a:t>Blocks could be bitmaps, </a:t>
            </a:r>
            <a:r>
              <a:rPr lang="en-US" dirty="0" err="1"/>
              <a:t>inodes</a:t>
            </a:r>
            <a:r>
              <a:rPr lang="en-US" dirty="0"/>
              <a:t>, data, or anything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6253F8-E618-4100-BB05-D3C4F2D7B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936799"/>
              </p:ext>
            </p:extLst>
          </p:nvPr>
        </p:nvGraphicFramePr>
        <p:xfrm>
          <a:off x="6093994" y="1092776"/>
          <a:ext cx="5562600" cy="1580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325">
                  <a:extLst>
                    <a:ext uri="{9D8B030D-6E8A-4147-A177-3AD203B41FA5}">
                      <a16:colId xmlns:a16="http://schemas.microsoft.com/office/drawing/2014/main" val="426144965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79154167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435765645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501986862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489487523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396291561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451998007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786114019"/>
                    </a:ext>
                  </a:extLst>
                </a:gridCol>
              </a:tblGrid>
              <a:tr h="10922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897534"/>
                  </a:ext>
                </a:extLst>
              </a:tr>
              <a:tr h="48837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104786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93CCFA3-9630-417E-836E-4B92D442A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632820"/>
              </p:ext>
            </p:extLst>
          </p:nvPr>
        </p:nvGraphicFramePr>
        <p:xfrm>
          <a:off x="1039394" y="1692562"/>
          <a:ext cx="3685006" cy="431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5006">
                  <a:extLst>
                    <a:ext uri="{9D8B030D-6E8A-4147-A177-3AD203B41FA5}">
                      <a16:colId xmlns:a16="http://schemas.microsoft.com/office/drawing/2014/main" val="1595618285"/>
                    </a:ext>
                  </a:extLst>
                </a:gridCol>
              </a:tblGrid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469669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660947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751606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600458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913481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585976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6AD13D-FB3A-4B8A-96A4-58B70B47423A}"/>
              </a:ext>
            </a:extLst>
          </p:cNvPr>
          <p:cNvCxnSpPr/>
          <p:nvPr/>
        </p:nvCxnSpPr>
        <p:spPr>
          <a:xfrm>
            <a:off x="711200" y="1828800"/>
            <a:ext cx="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244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29DE-0AA6-4C24-AB6F-28A0828E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7EB19-F404-4265-A929-B5B3090E0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Journal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F8F08-08A1-4555-829E-104E89C8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1B867C-B382-4A73-8757-104AB8D3D3D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40400" y="3124200"/>
            <a:ext cx="5844008" cy="3048000"/>
          </a:xfrm>
        </p:spPr>
        <p:txBody>
          <a:bodyPr>
            <a:normAutofit/>
          </a:bodyPr>
          <a:lstStyle/>
          <a:p>
            <a:r>
              <a:rPr lang="en-US" dirty="0"/>
              <a:t>Write transaction start to journal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6253F8-E618-4100-BB05-D3C4F2D7B557}"/>
              </a:ext>
            </a:extLst>
          </p:cNvPr>
          <p:cNvGraphicFramePr>
            <a:graphicFrameLocks noGrp="1"/>
          </p:cNvGraphicFramePr>
          <p:nvPr/>
        </p:nvGraphicFramePr>
        <p:xfrm>
          <a:off x="6093994" y="1092776"/>
          <a:ext cx="5562600" cy="1580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325">
                  <a:extLst>
                    <a:ext uri="{9D8B030D-6E8A-4147-A177-3AD203B41FA5}">
                      <a16:colId xmlns:a16="http://schemas.microsoft.com/office/drawing/2014/main" val="426144965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79154167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435765645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501986862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489487523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396291561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451998007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786114019"/>
                    </a:ext>
                  </a:extLst>
                </a:gridCol>
              </a:tblGrid>
              <a:tr h="10922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897534"/>
                  </a:ext>
                </a:extLst>
              </a:tr>
              <a:tr h="48837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104786"/>
                  </a:ext>
                </a:extLst>
              </a:tr>
            </a:tbl>
          </a:graphicData>
        </a:graphic>
      </p:graphicFrame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0A255DF3-0A10-437F-B19E-B3478AF77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480444"/>
              </p:ext>
            </p:extLst>
          </p:nvPr>
        </p:nvGraphicFramePr>
        <p:xfrm>
          <a:off x="1039394" y="1692562"/>
          <a:ext cx="3685006" cy="431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5006">
                  <a:extLst>
                    <a:ext uri="{9D8B030D-6E8A-4147-A177-3AD203B41FA5}">
                      <a16:colId xmlns:a16="http://schemas.microsoft.com/office/drawing/2014/main" val="1595618285"/>
                    </a:ext>
                  </a:extLst>
                </a:gridCol>
              </a:tblGrid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Transaction Begin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469669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660947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751606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600458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913481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585976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49AAC7-8325-4F80-A495-F22226DFA291}"/>
              </a:ext>
            </a:extLst>
          </p:cNvPr>
          <p:cNvCxnSpPr/>
          <p:nvPr/>
        </p:nvCxnSpPr>
        <p:spPr>
          <a:xfrm>
            <a:off x="711200" y="1828800"/>
            <a:ext cx="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884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29DE-0AA6-4C24-AB6F-28A0828E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7EB19-F404-4265-A929-B5B3090E0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Journal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F8F08-08A1-4555-829E-104E89C8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1B867C-B382-4A73-8757-104AB8D3D3D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40400" y="3124200"/>
            <a:ext cx="5844008" cy="3048000"/>
          </a:xfrm>
        </p:spPr>
        <p:txBody>
          <a:bodyPr>
            <a:normAutofit/>
          </a:bodyPr>
          <a:lstStyle/>
          <a:p>
            <a:r>
              <a:rPr lang="en-US" dirty="0"/>
              <a:t>Write transaction start to journal</a:t>
            </a:r>
          </a:p>
          <a:p>
            <a:r>
              <a:rPr lang="en-US" dirty="0"/>
              <a:t>Then actions for that transaction</a:t>
            </a:r>
          </a:p>
          <a:p>
            <a:pPr lvl="1"/>
            <a:r>
              <a:rPr lang="en-US" dirty="0"/>
              <a:t>Along with the data</a:t>
            </a:r>
          </a:p>
          <a:p>
            <a:pPr lvl="1"/>
            <a:r>
              <a:rPr lang="en-US" dirty="0"/>
              <a:t>Journal must be multiple blocks in size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6253F8-E618-4100-BB05-D3C4F2D7B557}"/>
              </a:ext>
            </a:extLst>
          </p:cNvPr>
          <p:cNvGraphicFramePr>
            <a:graphicFrameLocks noGrp="1"/>
          </p:cNvGraphicFramePr>
          <p:nvPr/>
        </p:nvGraphicFramePr>
        <p:xfrm>
          <a:off x="6093994" y="1092776"/>
          <a:ext cx="5562600" cy="1580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325">
                  <a:extLst>
                    <a:ext uri="{9D8B030D-6E8A-4147-A177-3AD203B41FA5}">
                      <a16:colId xmlns:a16="http://schemas.microsoft.com/office/drawing/2014/main" val="426144965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79154167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435765645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501986862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489487523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396291561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451998007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786114019"/>
                    </a:ext>
                  </a:extLst>
                </a:gridCol>
              </a:tblGrid>
              <a:tr h="10922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897534"/>
                  </a:ext>
                </a:extLst>
              </a:tr>
              <a:tr h="48837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104786"/>
                  </a:ext>
                </a:extLst>
              </a:tr>
            </a:tbl>
          </a:graphicData>
        </a:graphic>
      </p:graphicFrame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0A255DF3-0A10-437F-B19E-B3478AF77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925506"/>
              </p:ext>
            </p:extLst>
          </p:nvPr>
        </p:nvGraphicFramePr>
        <p:xfrm>
          <a:off x="1039394" y="1692562"/>
          <a:ext cx="3685006" cy="431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5006">
                  <a:extLst>
                    <a:ext uri="{9D8B030D-6E8A-4147-A177-3AD203B41FA5}">
                      <a16:colId xmlns:a16="http://schemas.microsoft.com/office/drawing/2014/main" val="1595618285"/>
                    </a:ext>
                  </a:extLst>
                </a:gridCol>
              </a:tblGrid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Transaction Begin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469669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Write Block 6, Data: 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660947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Write Block 7, Data: 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751606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600458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913481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585976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E67A3E6-7166-4064-A7D5-9DBE3D6D9570}"/>
              </a:ext>
            </a:extLst>
          </p:cNvPr>
          <p:cNvCxnSpPr/>
          <p:nvPr/>
        </p:nvCxnSpPr>
        <p:spPr>
          <a:xfrm>
            <a:off x="711200" y="1828800"/>
            <a:ext cx="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3974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29DE-0AA6-4C24-AB6F-28A0828E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7EB19-F404-4265-A929-B5B3090E0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Journal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F8F08-08A1-4555-829E-104E89C8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1B867C-B382-4A73-8757-104AB8D3D3D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40400" y="3124200"/>
            <a:ext cx="5844008" cy="3048000"/>
          </a:xfrm>
        </p:spPr>
        <p:txBody>
          <a:bodyPr>
            <a:normAutofit/>
          </a:bodyPr>
          <a:lstStyle/>
          <a:p>
            <a:r>
              <a:rPr lang="en-US" dirty="0"/>
              <a:t>Write transaction start to journal</a:t>
            </a:r>
          </a:p>
          <a:p>
            <a:r>
              <a:rPr lang="en-US" dirty="0"/>
              <a:t>Then actions for that transaction</a:t>
            </a:r>
          </a:p>
          <a:p>
            <a:pPr lvl="1"/>
            <a:r>
              <a:rPr lang="en-US" dirty="0"/>
              <a:t>Along with the data</a:t>
            </a:r>
          </a:p>
          <a:p>
            <a:pPr lvl="1"/>
            <a:r>
              <a:rPr lang="en-US" dirty="0"/>
              <a:t>Journal must be multiple blocks in size</a:t>
            </a:r>
          </a:p>
          <a:p>
            <a:r>
              <a:rPr lang="en-US" dirty="0"/>
              <a:t>“Commit” by writing transaction end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6253F8-E618-4100-BB05-D3C4F2D7B557}"/>
              </a:ext>
            </a:extLst>
          </p:cNvPr>
          <p:cNvGraphicFramePr>
            <a:graphicFrameLocks noGrp="1"/>
          </p:cNvGraphicFramePr>
          <p:nvPr/>
        </p:nvGraphicFramePr>
        <p:xfrm>
          <a:off x="6093994" y="1092776"/>
          <a:ext cx="5562600" cy="1580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325">
                  <a:extLst>
                    <a:ext uri="{9D8B030D-6E8A-4147-A177-3AD203B41FA5}">
                      <a16:colId xmlns:a16="http://schemas.microsoft.com/office/drawing/2014/main" val="426144965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79154167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435765645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501986862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489487523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396291561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451998007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786114019"/>
                    </a:ext>
                  </a:extLst>
                </a:gridCol>
              </a:tblGrid>
              <a:tr h="10922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897534"/>
                  </a:ext>
                </a:extLst>
              </a:tr>
              <a:tr h="48837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104786"/>
                  </a:ext>
                </a:extLst>
              </a:tr>
            </a:tbl>
          </a:graphicData>
        </a:graphic>
      </p:graphicFrame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0A255DF3-0A10-437F-B19E-B3478AF77F6B}"/>
              </a:ext>
            </a:extLst>
          </p:cNvPr>
          <p:cNvGraphicFramePr>
            <a:graphicFrameLocks noGrp="1"/>
          </p:cNvGraphicFramePr>
          <p:nvPr/>
        </p:nvGraphicFramePr>
        <p:xfrm>
          <a:off x="1039394" y="1692562"/>
          <a:ext cx="3685006" cy="431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5006">
                  <a:extLst>
                    <a:ext uri="{9D8B030D-6E8A-4147-A177-3AD203B41FA5}">
                      <a16:colId xmlns:a16="http://schemas.microsoft.com/office/drawing/2014/main" val="1595618285"/>
                    </a:ext>
                  </a:extLst>
                </a:gridCol>
              </a:tblGrid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Transaction Begin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469669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Write Block 6, Data: 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660947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Write Block 7, Data: 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751606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Transaction End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600458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913481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585976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CD1F351-EA77-43E2-96F6-1D24F50006DD}"/>
              </a:ext>
            </a:extLst>
          </p:cNvPr>
          <p:cNvCxnSpPr/>
          <p:nvPr/>
        </p:nvCxnSpPr>
        <p:spPr>
          <a:xfrm>
            <a:off x="711200" y="1828800"/>
            <a:ext cx="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0310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29DE-0AA6-4C24-AB6F-28A0828E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7EB19-F404-4265-A929-B5B3090E0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Journal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F8F08-08A1-4555-829E-104E89C8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1B867C-B382-4A73-8757-104AB8D3D3D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40400" y="3124200"/>
            <a:ext cx="5844008" cy="3048000"/>
          </a:xfrm>
        </p:spPr>
        <p:txBody>
          <a:bodyPr>
            <a:normAutofit/>
          </a:bodyPr>
          <a:lstStyle/>
          <a:p>
            <a:r>
              <a:rPr lang="en-US" dirty="0"/>
              <a:t>Sometime after transaction is written, data can actually be recorded to disk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6253F8-E618-4100-BB05-D3C4F2D7B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44075"/>
              </p:ext>
            </p:extLst>
          </p:nvPr>
        </p:nvGraphicFramePr>
        <p:xfrm>
          <a:off x="6093994" y="1092776"/>
          <a:ext cx="5562600" cy="1580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325">
                  <a:extLst>
                    <a:ext uri="{9D8B030D-6E8A-4147-A177-3AD203B41FA5}">
                      <a16:colId xmlns:a16="http://schemas.microsoft.com/office/drawing/2014/main" val="426144965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79154167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435765645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501986862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489487523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396291561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451998007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786114019"/>
                    </a:ext>
                  </a:extLst>
                </a:gridCol>
              </a:tblGrid>
              <a:tr h="10922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897534"/>
                  </a:ext>
                </a:extLst>
              </a:tr>
              <a:tr h="48837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104786"/>
                  </a:ext>
                </a:extLst>
              </a:tr>
            </a:tbl>
          </a:graphicData>
        </a:graphic>
      </p:graphicFrame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0A255DF3-0A10-437F-B19E-B3478AF77F6B}"/>
              </a:ext>
            </a:extLst>
          </p:cNvPr>
          <p:cNvGraphicFramePr>
            <a:graphicFrameLocks noGrp="1"/>
          </p:cNvGraphicFramePr>
          <p:nvPr/>
        </p:nvGraphicFramePr>
        <p:xfrm>
          <a:off x="1039394" y="1692562"/>
          <a:ext cx="3685006" cy="431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5006">
                  <a:extLst>
                    <a:ext uri="{9D8B030D-6E8A-4147-A177-3AD203B41FA5}">
                      <a16:colId xmlns:a16="http://schemas.microsoft.com/office/drawing/2014/main" val="1595618285"/>
                    </a:ext>
                  </a:extLst>
                </a:gridCol>
              </a:tblGrid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Transaction Begin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469669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Write Block 6, Data: 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660947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Write Block 7, Data: 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751606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Transaction End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600458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913481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585976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754BF9-C97B-4981-988F-12F56F6A50CF}"/>
              </a:ext>
            </a:extLst>
          </p:cNvPr>
          <p:cNvCxnSpPr/>
          <p:nvPr/>
        </p:nvCxnSpPr>
        <p:spPr>
          <a:xfrm>
            <a:off x="711200" y="1828800"/>
            <a:ext cx="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3860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29DE-0AA6-4C24-AB6F-28A0828E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7EB19-F404-4265-A929-B5B3090E0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Journal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F8F08-08A1-4555-829E-104E89C8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1B867C-B382-4A73-8757-104AB8D3D3D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40400" y="3124200"/>
            <a:ext cx="5844008" cy="3048000"/>
          </a:xfrm>
        </p:spPr>
        <p:txBody>
          <a:bodyPr>
            <a:normAutofit/>
          </a:bodyPr>
          <a:lstStyle/>
          <a:p>
            <a:r>
              <a:rPr lang="en-US" dirty="0"/>
              <a:t>Sometime after transaction is written, data can actually be recorded to disk</a:t>
            </a:r>
          </a:p>
          <a:p>
            <a:r>
              <a:rPr lang="en-US" dirty="0"/>
              <a:t>And then journal can be cleared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6253F8-E618-4100-BB05-D3C4F2D7B557}"/>
              </a:ext>
            </a:extLst>
          </p:cNvPr>
          <p:cNvGraphicFramePr>
            <a:graphicFrameLocks noGrp="1"/>
          </p:cNvGraphicFramePr>
          <p:nvPr/>
        </p:nvGraphicFramePr>
        <p:xfrm>
          <a:off x="6093994" y="1092776"/>
          <a:ext cx="5562600" cy="1580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325">
                  <a:extLst>
                    <a:ext uri="{9D8B030D-6E8A-4147-A177-3AD203B41FA5}">
                      <a16:colId xmlns:a16="http://schemas.microsoft.com/office/drawing/2014/main" val="426144965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79154167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435765645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501986862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489487523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396291561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451998007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786114019"/>
                    </a:ext>
                  </a:extLst>
                </a:gridCol>
              </a:tblGrid>
              <a:tr h="10922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897534"/>
                  </a:ext>
                </a:extLst>
              </a:tr>
              <a:tr h="48837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104786"/>
                  </a:ext>
                </a:extLst>
              </a:tr>
            </a:tbl>
          </a:graphicData>
        </a:graphic>
      </p:graphicFrame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0A255DF3-0A10-437F-B19E-B3478AF77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328292"/>
              </p:ext>
            </p:extLst>
          </p:nvPr>
        </p:nvGraphicFramePr>
        <p:xfrm>
          <a:off x="1039394" y="1692562"/>
          <a:ext cx="3685006" cy="431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5006">
                  <a:extLst>
                    <a:ext uri="{9D8B030D-6E8A-4147-A177-3AD203B41FA5}">
                      <a16:colId xmlns:a16="http://schemas.microsoft.com/office/drawing/2014/main" val="1595618285"/>
                    </a:ext>
                  </a:extLst>
                </a:gridCol>
              </a:tblGrid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469669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660947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751606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600458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913481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585976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A0C07D-DC18-415A-BB04-EFCDB328144F}"/>
              </a:ext>
            </a:extLst>
          </p:cNvPr>
          <p:cNvCxnSpPr/>
          <p:nvPr/>
        </p:nvCxnSpPr>
        <p:spPr>
          <a:xfrm>
            <a:off x="711200" y="1828800"/>
            <a:ext cx="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2986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CBC5B-5A5D-4E7C-8D48-2AC0083CD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Resolving crashes with journaling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9C26F-9BCF-4495-9EDA-058458149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next time the computer boots, OS resolves filesystem: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 transactions happening when crash occurred</a:t>
            </a:r>
          </a:p>
          <a:p>
            <a:pPr lvl="1"/>
            <a:r>
              <a:rPr lang="en-US" dirty="0"/>
              <a:t>Journal is empty. Do nothing because there were no outstanding transactions.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Crash occurred </a:t>
            </a:r>
            <a:r>
              <a:rPr lang="en-US" i="1" dirty="0"/>
              <a:t>before commit </a:t>
            </a:r>
            <a:r>
              <a:rPr lang="en-US" dirty="0"/>
              <a:t>(before Transaction End):</a:t>
            </a:r>
          </a:p>
          <a:p>
            <a:pPr lvl="1"/>
            <a:r>
              <a:rPr lang="en-US" dirty="0"/>
              <a:t>There is data in the journal, but no commit message.</a:t>
            </a:r>
          </a:p>
          <a:p>
            <a:pPr lvl="1"/>
            <a:r>
              <a:rPr lang="en-US" dirty="0"/>
              <a:t>Just clear the log to </a:t>
            </a:r>
            <a:r>
              <a:rPr lang="en-US" b="1" i="1" dirty="0"/>
              <a:t>roll back</a:t>
            </a:r>
            <a:r>
              <a:rPr lang="en-US" i="1" dirty="0"/>
              <a:t> </a:t>
            </a:r>
            <a:r>
              <a:rPr lang="en-US" dirty="0"/>
              <a:t>the transaction.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Crash occurred </a:t>
            </a:r>
            <a:r>
              <a:rPr lang="en-US" i="1" dirty="0"/>
              <a:t>after commit</a:t>
            </a:r>
            <a:r>
              <a:rPr lang="en-US" dirty="0"/>
              <a:t>, while writing data to main part of disk.</a:t>
            </a:r>
          </a:p>
          <a:p>
            <a:pPr lvl="1"/>
            <a:r>
              <a:rPr lang="en-US" dirty="0"/>
              <a:t>We don’t know how much of the transaction was finished.</a:t>
            </a:r>
          </a:p>
          <a:p>
            <a:pPr lvl="1"/>
            <a:r>
              <a:rPr lang="en-US" dirty="0"/>
              <a:t>However, the journal tells us exactly what must be done!</a:t>
            </a:r>
          </a:p>
          <a:p>
            <a:pPr lvl="1"/>
            <a:r>
              <a:rPr lang="en-US" b="1" i="1" dirty="0"/>
              <a:t>Replay</a:t>
            </a:r>
            <a:r>
              <a:rPr lang="en-US" dirty="0"/>
              <a:t> the transaction (from the beginning), then clear the journal.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7F204-1C59-47ED-AF4E-55E39580B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1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9F4E6D-8EF7-4C6A-B22D-87E3D60C1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systems abstractions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3443DF-D29B-4BE5-9952-0DEB8311ED84}"/>
              </a:ext>
            </a:extLst>
          </p:cNvPr>
          <p:cNvSpPr txBox="1"/>
          <p:nvPr/>
        </p:nvSpPr>
        <p:spPr>
          <a:xfrm>
            <a:off x="1066801" y="1346079"/>
            <a:ext cx="2290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I/O API and</a:t>
            </a:r>
          </a:p>
          <a:p>
            <a:pPr algn="ctr"/>
            <a:r>
              <a:rPr lang="en-US" sz="2400" b="1" dirty="0" err="1"/>
              <a:t>syscalls</a:t>
            </a:r>
            <a:endParaRPr lang="en-US" sz="24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BE52E4-8ED0-49EE-966E-1FA1F8C70A6A}"/>
              </a:ext>
            </a:extLst>
          </p:cNvPr>
          <p:cNvCxnSpPr/>
          <p:nvPr/>
        </p:nvCxnSpPr>
        <p:spPr>
          <a:xfrm>
            <a:off x="1335507" y="2177076"/>
            <a:ext cx="847023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B1B61B4-60F3-4889-902B-28E4004167C0}"/>
              </a:ext>
            </a:extLst>
          </p:cNvPr>
          <p:cNvSpPr/>
          <p:nvPr/>
        </p:nvSpPr>
        <p:spPr>
          <a:xfrm>
            <a:off x="3581401" y="1415040"/>
            <a:ext cx="2679031" cy="545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Variable-Size Buffer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A89A67-3906-4C08-917E-AE25FE1BF2AC}"/>
              </a:ext>
            </a:extLst>
          </p:cNvPr>
          <p:cNvSpPr txBox="1"/>
          <p:nvPr/>
        </p:nvSpPr>
        <p:spPr>
          <a:xfrm>
            <a:off x="1335506" y="2491121"/>
            <a:ext cx="2021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File System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12B440-7119-4F68-AC22-F40325970A0D}"/>
              </a:ext>
            </a:extLst>
          </p:cNvPr>
          <p:cNvCxnSpPr/>
          <p:nvPr/>
        </p:nvCxnSpPr>
        <p:spPr>
          <a:xfrm>
            <a:off x="1335506" y="3197504"/>
            <a:ext cx="847023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40720B2-A3D3-4CCC-AFC6-2EF018E9F335}"/>
              </a:ext>
            </a:extLst>
          </p:cNvPr>
          <p:cNvSpPr/>
          <p:nvPr/>
        </p:nvSpPr>
        <p:spPr>
          <a:xfrm>
            <a:off x="3581400" y="2435468"/>
            <a:ext cx="3064043" cy="5454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Block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344FD9-A646-43A7-86D2-CF5AE8F7366F}"/>
              </a:ext>
            </a:extLst>
          </p:cNvPr>
          <p:cNvSpPr txBox="1"/>
          <p:nvPr/>
        </p:nvSpPr>
        <p:spPr>
          <a:xfrm>
            <a:off x="6870032" y="2292685"/>
            <a:ext cx="2642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Logical Index,</a:t>
            </a:r>
            <a:br>
              <a:rPr lang="en-US" sz="2400" i="1" dirty="0"/>
            </a:br>
            <a:r>
              <a:rPr lang="en-US" sz="2400" i="1" dirty="0"/>
              <a:t>Typically 4 KB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95256F-BE7E-482D-9EF4-74C0AFC3553C}"/>
              </a:ext>
            </a:extLst>
          </p:cNvPr>
          <p:cNvSpPr txBox="1"/>
          <p:nvPr/>
        </p:nvSpPr>
        <p:spPr>
          <a:xfrm>
            <a:off x="1259305" y="3814097"/>
            <a:ext cx="2021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Hardware Devices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A24061-5054-487D-A23E-9DABB086087C}"/>
              </a:ext>
            </a:extLst>
          </p:cNvPr>
          <p:cNvSpPr txBox="1"/>
          <p:nvPr/>
        </p:nvSpPr>
        <p:spPr>
          <a:xfrm>
            <a:off x="6693567" y="1442694"/>
            <a:ext cx="2844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Memory Address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420F0B-4744-471F-BAEB-A88D323754AF}"/>
              </a:ext>
            </a:extLst>
          </p:cNvPr>
          <p:cNvGrpSpPr/>
          <p:nvPr/>
        </p:nvGrpSpPr>
        <p:grpSpPr>
          <a:xfrm>
            <a:off x="3100138" y="3492527"/>
            <a:ext cx="2326105" cy="2601120"/>
            <a:chOff x="1973179" y="4299284"/>
            <a:chExt cx="2326105" cy="26011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BC8BBCB-A79B-4CAF-B00C-F7194FB145E3}"/>
                </a:ext>
              </a:extLst>
            </p:cNvPr>
            <p:cNvSpPr txBox="1"/>
            <p:nvPr/>
          </p:nvSpPr>
          <p:spPr>
            <a:xfrm>
              <a:off x="2229851" y="6500294"/>
              <a:ext cx="17165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HDD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3907DA7-63BF-4EDD-9754-FAC9C9605450}"/>
                </a:ext>
              </a:extLst>
            </p:cNvPr>
            <p:cNvSpPr/>
            <p:nvPr/>
          </p:nvSpPr>
          <p:spPr>
            <a:xfrm>
              <a:off x="2229851" y="4833768"/>
              <a:ext cx="1716507" cy="54543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Sector(s)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9FAD89C-91C2-4B87-A5D5-AE3A90CBAFB3}"/>
                </a:ext>
              </a:extLst>
            </p:cNvPr>
            <p:cNvSpPr/>
            <p:nvPr/>
          </p:nvSpPr>
          <p:spPr>
            <a:xfrm>
              <a:off x="1973179" y="4299284"/>
              <a:ext cx="2326105" cy="22010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53A366A-544E-457C-8B76-5851418EBEC1}"/>
                </a:ext>
              </a:extLst>
            </p:cNvPr>
            <p:cNvSpPr txBox="1"/>
            <p:nvPr/>
          </p:nvSpPr>
          <p:spPr>
            <a:xfrm>
              <a:off x="2103522" y="5712355"/>
              <a:ext cx="20162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/>
                <a:t>Physical Index,</a:t>
              </a:r>
            </a:p>
            <a:p>
              <a:pPr algn="ctr"/>
              <a:r>
                <a:rPr lang="en-US" sz="2000" b="0" dirty="0"/>
                <a:t>512B or 4KB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2B34200-5573-4CD4-B8BC-04D36860BD08}"/>
              </a:ext>
            </a:extLst>
          </p:cNvPr>
          <p:cNvGrpSpPr/>
          <p:nvPr/>
        </p:nvGrpSpPr>
        <p:grpSpPr>
          <a:xfrm>
            <a:off x="5841332" y="3492527"/>
            <a:ext cx="2326105" cy="2601120"/>
            <a:chOff x="1973179" y="4299284"/>
            <a:chExt cx="2326105" cy="260112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C8860BA-FCF7-452D-9C07-B55A9E20C6E0}"/>
                </a:ext>
              </a:extLst>
            </p:cNvPr>
            <p:cNvSpPr txBox="1"/>
            <p:nvPr/>
          </p:nvSpPr>
          <p:spPr>
            <a:xfrm>
              <a:off x="2229851" y="6500294"/>
              <a:ext cx="17165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SSD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A9434BA-57E4-439E-AD2F-BB026E6EE9D8}"/>
                </a:ext>
              </a:extLst>
            </p:cNvPr>
            <p:cNvSpPr/>
            <p:nvPr/>
          </p:nvSpPr>
          <p:spPr>
            <a:xfrm>
              <a:off x="1973179" y="4299284"/>
              <a:ext cx="2326105" cy="22010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28506A0-94B5-42B9-98D8-30A856466328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203031" y="3008074"/>
            <a:ext cx="0" cy="10189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2D40B81-0D84-4088-A2D0-C7C724071C21}"/>
              </a:ext>
            </a:extLst>
          </p:cNvPr>
          <p:cNvSpPr/>
          <p:nvPr/>
        </p:nvSpPr>
        <p:spPr>
          <a:xfrm>
            <a:off x="5880435" y="3611222"/>
            <a:ext cx="2247898" cy="390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Flash Trans. Layer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A9E8A1F-C1BD-4C52-86D2-CA7F3F81891F}"/>
              </a:ext>
            </a:extLst>
          </p:cNvPr>
          <p:cNvCxnSpPr>
            <a:cxnSpLocks/>
          </p:cNvCxnSpPr>
          <p:nvPr/>
        </p:nvCxnSpPr>
        <p:spPr>
          <a:xfrm>
            <a:off x="6280483" y="3009830"/>
            <a:ext cx="0" cy="60139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A1D4371-BA1F-4C56-84DF-EB446C7754A5}"/>
              </a:ext>
            </a:extLst>
          </p:cNvPr>
          <p:cNvSpPr/>
          <p:nvPr/>
        </p:nvSpPr>
        <p:spPr>
          <a:xfrm>
            <a:off x="5880435" y="4344164"/>
            <a:ext cx="2247898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Phys. Block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CCFCDE-0897-4344-BE77-2E986F824E01}"/>
              </a:ext>
            </a:extLst>
          </p:cNvPr>
          <p:cNvSpPr txBox="1"/>
          <p:nvPr/>
        </p:nvSpPr>
        <p:spPr>
          <a:xfrm>
            <a:off x="8206541" y="4466186"/>
            <a:ext cx="2461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Phys Index., 4KB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5CA7740-DB6C-4C1E-A6CD-67C258692C70}"/>
              </a:ext>
            </a:extLst>
          </p:cNvPr>
          <p:cNvCxnSpPr>
            <a:cxnSpLocks/>
          </p:cNvCxnSpPr>
          <p:nvPr/>
        </p:nvCxnSpPr>
        <p:spPr>
          <a:xfrm flipH="1">
            <a:off x="6098004" y="4015488"/>
            <a:ext cx="210550" cy="3569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EBF07DC-3911-4F11-87E6-1B3A8E1F072B}"/>
              </a:ext>
            </a:extLst>
          </p:cNvPr>
          <p:cNvCxnSpPr>
            <a:cxnSpLocks/>
          </p:cNvCxnSpPr>
          <p:nvPr/>
        </p:nvCxnSpPr>
        <p:spPr>
          <a:xfrm>
            <a:off x="7190876" y="4007883"/>
            <a:ext cx="401051" cy="3645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D714583-7BBA-4352-916A-ABB23CD7848D}"/>
              </a:ext>
            </a:extLst>
          </p:cNvPr>
          <p:cNvCxnSpPr>
            <a:cxnSpLocks/>
          </p:cNvCxnSpPr>
          <p:nvPr/>
        </p:nvCxnSpPr>
        <p:spPr>
          <a:xfrm flipH="1">
            <a:off x="6775787" y="4014439"/>
            <a:ext cx="28071" cy="3757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BA1B617-05BD-4589-BD95-E451854542FD}"/>
              </a:ext>
            </a:extLst>
          </p:cNvPr>
          <p:cNvSpPr/>
          <p:nvPr/>
        </p:nvSpPr>
        <p:spPr>
          <a:xfrm>
            <a:off x="3477126" y="4131285"/>
            <a:ext cx="1716507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Sector(s)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067E0D3-DBC0-48C8-9560-B4E1135DA351}"/>
              </a:ext>
            </a:extLst>
          </p:cNvPr>
          <p:cNvSpPr/>
          <p:nvPr/>
        </p:nvSpPr>
        <p:spPr>
          <a:xfrm>
            <a:off x="3629526" y="4283685"/>
            <a:ext cx="1716507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Sector(s)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48CB930-D2C4-4A09-9776-894A0B1BE55A}"/>
              </a:ext>
            </a:extLst>
          </p:cNvPr>
          <p:cNvSpPr/>
          <p:nvPr/>
        </p:nvSpPr>
        <p:spPr>
          <a:xfrm>
            <a:off x="5880435" y="5013598"/>
            <a:ext cx="2202782" cy="545432"/>
          </a:xfrm>
          <a:prstGeom prst="rect">
            <a:avLst/>
          </a:prstGeom>
          <a:solidFill>
            <a:srgbClr val="00A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Erasure Page</a:t>
            </a:r>
          </a:p>
        </p:txBody>
      </p:sp>
    </p:spTree>
    <p:extLst>
      <p:ext uri="{BB962C8B-B14F-4D97-AF65-F5344CB8AC3E}">
        <p14:creationId xmlns:p14="http://schemas.microsoft.com/office/powerpoint/2010/main" val="9918099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29DE-0AA6-4C24-AB6F-28A0828E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Check your understanding – resolve after crash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7EB19-F404-4265-A929-B5B3090E0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Journal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F8F08-08A1-4555-829E-104E89C8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1B867C-B382-4A73-8757-104AB8D3D3D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40400" y="3124200"/>
            <a:ext cx="5844008" cy="3048000"/>
          </a:xfrm>
        </p:spPr>
        <p:txBody>
          <a:bodyPr>
            <a:normAutofit/>
          </a:bodyPr>
          <a:lstStyle/>
          <a:p>
            <a:r>
              <a:rPr lang="en-US" dirty="0"/>
              <a:t>When did this crash occur?</a:t>
            </a:r>
          </a:p>
          <a:p>
            <a:endParaRPr lang="en-US" dirty="0"/>
          </a:p>
          <a:p>
            <a:r>
              <a:rPr lang="en-US" dirty="0"/>
              <a:t>What steps should be taken?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6253F8-E618-4100-BB05-D3C4F2D7B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261108"/>
              </p:ext>
            </p:extLst>
          </p:nvPr>
        </p:nvGraphicFramePr>
        <p:xfrm>
          <a:off x="6093994" y="1092776"/>
          <a:ext cx="5562600" cy="1580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325">
                  <a:extLst>
                    <a:ext uri="{9D8B030D-6E8A-4147-A177-3AD203B41FA5}">
                      <a16:colId xmlns:a16="http://schemas.microsoft.com/office/drawing/2014/main" val="426144965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79154167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435765645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501986862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489487523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396291561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451998007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786114019"/>
                    </a:ext>
                  </a:extLst>
                </a:gridCol>
              </a:tblGrid>
              <a:tr h="10922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897534"/>
                  </a:ext>
                </a:extLst>
              </a:tr>
              <a:tr h="48837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104786"/>
                  </a:ext>
                </a:extLst>
              </a:tr>
            </a:tbl>
          </a:graphicData>
        </a:graphic>
      </p:graphicFrame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0A255DF3-0A10-437F-B19E-B3478AF77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177446"/>
              </p:ext>
            </p:extLst>
          </p:nvPr>
        </p:nvGraphicFramePr>
        <p:xfrm>
          <a:off x="1039394" y="1692562"/>
          <a:ext cx="3685006" cy="431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5006">
                  <a:extLst>
                    <a:ext uri="{9D8B030D-6E8A-4147-A177-3AD203B41FA5}">
                      <a16:colId xmlns:a16="http://schemas.microsoft.com/office/drawing/2014/main" val="1595618285"/>
                    </a:ext>
                  </a:extLst>
                </a:gridCol>
              </a:tblGrid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Transaction Begin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469669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Write Block 0, Data: 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660947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Write Block 1, Data: 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751606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Write Block 2, Data: 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600458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Transaction End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913481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585976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A0C07D-DC18-415A-BB04-EFCDB328144F}"/>
              </a:ext>
            </a:extLst>
          </p:cNvPr>
          <p:cNvCxnSpPr/>
          <p:nvPr/>
        </p:nvCxnSpPr>
        <p:spPr>
          <a:xfrm>
            <a:off x="711200" y="1828800"/>
            <a:ext cx="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8561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29DE-0AA6-4C24-AB6F-28A0828E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Check your understanding – resolve after crash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7EB19-F404-4265-A929-B5B3090E0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Journal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F8F08-08A1-4555-829E-104E89C8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1B867C-B382-4A73-8757-104AB8D3D3D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40400" y="3124200"/>
            <a:ext cx="5844008" cy="3048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When did this crash occur?</a:t>
            </a:r>
          </a:p>
          <a:p>
            <a:pPr lvl="1"/>
            <a:r>
              <a:rPr lang="en-US" dirty="0"/>
              <a:t>After commit</a:t>
            </a:r>
          </a:p>
          <a:p>
            <a:pPr lvl="1"/>
            <a:r>
              <a:rPr lang="en-US" dirty="0"/>
              <a:t>Some data may have even been written (impossible to know)</a:t>
            </a:r>
            <a:br>
              <a:rPr lang="en-US" dirty="0"/>
            </a:br>
            <a:r>
              <a:rPr lang="en-US" dirty="0"/>
              <a:t>Note: only look at the journal</a:t>
            </a:r>
          </a:p>
          <a:p>
            <a:endParaRPr lang="en-US" dirty="0"/>
          </a:p>
          <a:p>
            <a:r>
              <a:rPr lang="en-US" dirty="0"/>
              <a:t>What steps should be taken?</a:t>
            </a:r>
          </a:p>
          <a:p>
            <a:pPr lvl="1"/>
            <a:r>
              <a:rPr lang="en-US" dirty="0"/>
              <a:t>Replay transaction and perform the writes</a:t>
            </a:r>
          </a:p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6253F8-E618-4100-BB05-D3C4F2D7B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351877"/>
              </p:ext>
            </p:extLst>
          </p:nvPr>
        </p:nvGraphicFramePr>
        <p:xfrm>
          <a:off x="6093994" y="1092776"/>
          <a:ext cx="5562600" cy="1580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325">
                  <a:extLst>
                    <a:ext uri="{9D8B030D-6E8A-4147-A177-3AD203B41FA5}">
                      <a16:colId xmlns:a16="http://schemas.microsoft.com/office/drawing/2014/main" val="426144965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79154167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435765645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501986862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489487523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396291561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451998007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786114019"/>
                    </a:ext>
                  </a:extLst>
                </a:gridCol>
              </a:tblGrid>
              <a:tr h="10922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897534"/>
                  </a:ext>
                </a:extLst>
              </a:tr>
              <a:tr h="48837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104786"/>
                  </a:ext>
                </a:extLst>
              </a:tr>
            </a:tbl>
          </a:graphicData>
        </a:graphic>
      </p:graphicFrame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0A255DF3-0A10-437F-B19E-B3478AF77F6B}"/>
              </a:ext>
            </a:extLst>
          </p:cNvPr>
          <p:cNvGraphicFramePr>
            <a:graphicFrameLocks noGrp="1"/>
          </p:cNvGraphicFramePr>
          <p:nvPr/>
        </p:nvGraphicFramePr>
        <p:xfrm>
          <a:off x="1039394" y="1692562"/>
          <a:ext cx="3685006" cy="431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5006">
                  <a:extLst>
                    <a:ext uri="{9D8B030D-6E8A-4147-A177-3AD203B41FA5}">
                      <a16:colId xmlns:a16="http://schemas.microsoft.com/office/drawing/2014/main" val="1595618285"/>
                    </a:ext>
                  </a:extLst>
                </a:gridCol>
              </a:tblGrid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Transaction Begin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469669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Write Block 0, Data: 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660947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Write Block 1, Data: 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751606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Write Block 2, Data: 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600458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Transaction End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913481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585976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A0C07D-DC18-415A-BB04-EFCDB328144F}"/>
              </a:ext>
            </a:extLst>
          </p:cNvPr>
          <p:cNvCxnSpPr/>
          <p:nvPr/>
        </p:nvCxnSpPr>
        <p:spPr>
          <a:xfrm>
            <a:off x="711200" y="1828800"/>
            <a:ext cx="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5171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29DE-0AA6-4C24-AB6F-28A0828E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Break + Check your understanding – resolve after crash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7EB19-F404-4265-A929-B5B3090E0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Journal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F8F08-08A1-4555-829E-104E89C8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1B867C-B382-4A73-8757-104AB8D3D3D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40400" y="3124200"/>
            <a:ext cx="5844008" cy="3048000"/>
          </a:xfrm>
        </p:spPr>
        <p:txBody>
          <a:bodyPr>
            <a:normAutofit/>
          </a:bodyPr>
          <a:lstStyle/>
          <a:p>
            <a:r>
              <a:rPr lang="en-US" dirty="0"/>
              <a:t>When did this crash occur?</a:t>
            </a:r>
          </a:p>
          <a:p>
            <a:endParaRPr lang="en-US" dirty="0"/>
          </a:p>
          <a:p>
            <a:r>
              <a:rPr lang="en-US" dirty="0"/>
              <a:t>What steps should be taken?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6253F8-E618-4100-BB05-D3C4F2D7B557}"/>
              </a:ext>
            </a:extLst>
          </p:cNvPr>
          <p:cNvGraphicFramePr>
            <a:graphicFrameLocks noGrp="1"/>
          </p:cNvGraphicFramePr>
          <p:nvPr/>
        </p:nvGraphicFramePr>
        <p:xfrm>
          <a:off x="6093994" y="1092776"/>
          <a:ext cx="5562600" cy="1580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325">
                  <a:extLst>
                    <a:ext uri="{9D8B030D-6E8A-4147-A177-3AD203B41FA5}">
                      <a16:colId xmlns:a16="http://schemas.microsoft.com/office/drawing/2014/main" val="426144965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79154167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435765645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501986862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489487523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396291561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451998007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786114019"/>
                    </a:ext>
                  </a:extLst>
                </a:gridCol>
              </a:tblGrid>
              <a:tr h="10922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897534"/>
                  </a:ext>
                </a:extLst>
              </a:tr>
              <a:tr h="48837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104786"/>
                  </a:ext>
                </a:extLst>
              </a:tr>
            </a:tbl>
          </a:graphicData>
        </a:graphic>
      </p:graphicFrame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0A255DF3-0A10-437F-B19E-B3478AF77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970915"/>
              </p:ext>
            </p:extLst>
          </p:nvPr>
        </p:nvGraphicFramePr>
        <p:xfrm>
          <a:off x="1039394" y="1692562"/>
          <a:ext cx="3685006" cy="431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5006">
                  <a:extLst>
                    <a:ext uri="{9D8B030D-6E8A-4147-A177-3AD203B41FA5}">
                      <a16:colId xmlns:a16="http://schemas.microsoft.com/office/drawing/2014/main" val="1595618285"/>
                    </a:ext>
                  </a:extLst>
                </a:gridCol>
              </a:tblGrid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Transaction Begin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469669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Write Block 3, Data: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660947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Write Block 4, Data: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751606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600458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913481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585976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A0C07D-DC18-415A-BB04-EFCDB328144F}"/>
              </a:ext>
            </a:extLst>
          </p:cNvPr>
          <p:cNvCxnSpPr/>
          <p:nvPr/>
        </p:nvCxnSpPr>
        <p:spPr>
          <a:xfrm>
            <a:off x="711200" y="1828800"/>
            <a:ext cx="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1374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29DE-0AA6-4C24-AB6F-28A0828E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Break + Check your understanding – resolve after crash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7EB19-F404-4265-A929-B5B3090E0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Journal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F8F08-08A1-4555-829E-104E89C8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1B867C-B382-4A73-8757-104AB8D3D3D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40400" y="3124200"/>
            <a:ext cx="5844008" cy="3048000"/>
          </a:xfrm>
        </p:spPr>
        <p:txBody>
          <a:bodyPr>
            <a:normAutofit/>
          </a:bodyPr>
          <a:lstStyle/>
          <a:p>
            <a:r>
              <a:rPr lang="en-US" dirty="0"/>
              <a:t>When did this crash occur?</a:t>
            </a:r>
          </a:p>
          <a:p>
            <a:pPr lvl="1"/>
            <a:r>
              <a:rPr lang="en-US" dirty="0"/>
              <a:t>Before transaction committed</a:t>
            </a:r>
          </a:p>
          <a:p>
            <a:endParaRPr lang="en-US" dirty="0"/>
          </a:p>
          <a:p>
            <a:r>
              <a:rPr lang="en-US" dirty="0"/>
              <a:t>What steps should be taken?</a:t>
            </a:r>
          </a:p>
          <a:p>
            <a:pPr lvl="1"/>
            <a:r>
              <a:rPr lang="en-US" dirty="0"/>
              <a:t>Delete partial transaction from journal</a:t>
            </a:r>
          </a:p>
          <a:p>
            <a:pPr lvl="1"/>
            <a:r>
              <a:rPr lang="en-US" dirty="0"/>
              <a:t>No need to edit disk blocks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6253F8-E618-4100-BB05-D3C4F2D7B557}"/>
              </a:ext>
            </a:extLst>
          </p:cNvPr>
          <p:cNvGraphicFramePr>
            <a:graphicFrameLocks noGrp="1"/>
          </p:cNvGraphicFramePr>
          <p:nvPr/>
        </p:nvGraphicFramePr>
        <p:xfrm>
          <a:off x="6093994" y="1092776"/>
          <a:ext cx="5562600" cy="1580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325">
                  <a:extLst>
                    <a:ext uri="{9D8B030D-6E8A-4147-A177-3AD203B41FA5}">
                      <a16:colId xmlns:a16="http://schemas.microsoft.com/office/drawing/2014/main" val="426144965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79154167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435765645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501986862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489487523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396291561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451998007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786114019"/>
                    </a:ext>
                  </a:extLst>
                </a:gridCol>
              </a:tblGrid>
              <a:tr h="10922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897534"/>
                  </a:ext>
                </a:extLst>
              </a:tr>
              <a:tr h="48837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104786"/>
                  </a:ext>
                </a:extLst>
              </a:tr>
            </a:tbl>
          </a:graphicData>
        </a:graphic>
      </p:graphicFrame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0A255DF3-0A10-437F-B19E-B3478AF77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092470"/>
              </p:ext>
            </p:extLst>
          </p:nvPr>
        </p:nvGraphicFramePr>
        <p:xfrm>
          <a:off x="1039394" y="1692562"/>
          <a:ext cx="3685006" cy="431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5006">
                  <a:extLst>
                    <a:ext uri="{9D8B030D-6E8A-4147-A177-3AD203B41FA5}">
                      <a16:colId xmlns:a16="http://schemas.microsoft.com/office/drawing/2014/main" val="1595618285"/>
                    </a:ext>
                  </a:extLst>
                </a:gridCol>
              </a:tblGrid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469669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660947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751606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600458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913481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585976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A0C07D-DC18-415A-BB04-EFCDB328144F}"/>
              </a:ext>
            </a:extLst>
          </p:cNvPr>
          <p:cNvCxnSpPr/>
          <p:nvPr/>
        </p:nvCxnSpPr>
        <p:spPr>
          <a:xfrm>
            <a:off x="711200" y="1828800"/>
            <a:ext cx="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5787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34F3C-E2B5-4587-B26B-3AFDFC5DA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Journaling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A36D3-650E-4F87-85D8-6BCE8696E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Transactions only need to be written to the journal for writes</a:t>
            </a:r>
          </a:p>
          <a:p>
            <a:pPr lvl="1"/>
            <a:endParaRPr lang="en-US" dirty="0"/>
          </a:p>
          <a:p>
            <a:r>
              <a:rPr lang="en-US" dirty="0"/>
              <a:t>Interactions with disk can still be cached as before</a:t>
            </a:r>
          </a:p>
          <a:p>
            <a:pPr lvl="1"/>
            <a:r>
              <a:rPr lang="en-US" dirty="0"/>
              <a:t>Would be lost in a crash, but no consistency problems</a:t>
            </a:r>
          </a:p>
          <a:p>
            <a:pPr lvl="1"/>
            <a:r>
              <a:rPr lang="en-US" dirty="0"/>
              <a:t>Several writes can be combined into one transaction</a:t>
            </a:r>
          </a:p>
          <a:p>
            <a:pPr lvl="1"/>
            <a:endParaRPr lang="en-US" dirty="0"/>
          </a:p>
          <a:p>
            <a:r>
              <a:rPr lang="en-US" dirty="0"/>
              <a:t>Can avoid writing all disk blocks twice by only tracking metadata</a:t>
            </a:r>
          </a:p>
          <a:p>
            <a:pPr lvl="1"/>
            <a:r>
              <a:rPr lang="en-US" dirty="0"/>
              <a:t>Writes to bitmaps, </a:t>
            </a:r>
            <a:r>
              <a:rPr lang="en-US" dirty="0" err="1"/>
              <a:t>inodes</a:t>
            </a:r>
            <a:r>
              <a:rPr lang="en-US" dirty="0"/>
              <a:t>, and directories are journaled</a:t>
            </a:r>
          </a:p>
          <a:p>
            <a:pPr lvl="1"/>
            <a:r>
              <a:rPr lang="en-US" dirty="0"/>
              <a:t>Writes to file data blocks just happen whenever</a:t>
            </a:r>
          </a:p>
          <a:p>
            <a:pPr lvl="2"/>
            <a:r>
              <a:rPr lang="en-US" dirty="0"/>
              <a:t>File could still be corrupted! But the </a:t>
            </a:r>
            <a:r>
              <a:rPr lang="en-US" i="1" dirty="0"/>
              <a:t>filesystem</a:t>
            </a:r>
            <a:r>
              <a:rPr lang="en-US" dirty="0"/>
              <a:t> is safe</a:t>
            </a:r>
          </a:p>
          <a:p>
            <a:pPr lvl="2"/>
            <a:r>
              <a:rPr lang="en-US" dirty="0"/>
              <a:t>Likely only corrupted in units of whole blocks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BFDAE-1EF3-4EC6-A060-8CB8204F7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141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Disk Caching</a:t>
            </a:r>
          </a:p>
          <a:p>
            <a:r>
              <a:rPr lang="en-US" dirty="0"/>
              <a:t>Classical Filesystems</a:t>
            </a:r>
          </a:p>
          <a:p>
            <a:pPr lvl="1"/>
            <a:r>
              <a:rPr lang="en-US" dirty="0"/>
              <a:t>FFS</a:t>
            </a:r>
          </a:p>
          <a:p>
            <a:pPr lvl="1"/>
            <a:r>
              <a:rPr lang="en-US" dirty="0"/>
              <a:t>FAT</a:t>
            </a:r>
          </a:p>
          <a:p>
            <a:r>
              <a:rPr lang="en-US" dirty="0"/>
              <a:t>Improving Reliability</a:t>
            </a:r>
          </a:p>
          <a:p>
            <a:pPr lvl="1"/>
            <a:r>
              <a:rPr lang="en-US" dirty="0"/>
              <a:t>FSCK</a:t>
            </a:r>
          </a:p>
          <a:p>
            <a:pPr lvl="1"/>
            <a:r>
              <a:rPr lang="en-US" dirty="0"/>
              <a:t>Journaling</a:t>
            </a:r>
          </a:p>
          <a:p>
            <a:r>
              <a:rPr lang="en-US" b="1" dirty="0"/>
              <a:t>Journaling Filesystems</a:t>
            </a:r>
          </a:p>
          <a:p>
            <a:pPr lvl="1"/>
            <a:r>
              <a:rPr lang="en-US" b="1" dirty="0"/>
              <a:t>ext3/ext4</a:t>
            </a:r>
          </a:p>
          <a:p>
            <a:pPr lvl="1"/>
            <a:r>
              <a:rPr lang="en-US" b="1" dirty="0"/>
              <a:t>NTFS</a:t>
            </a:r>
          </a:p>
          <a:p>
            <a:r>
              <a:rPr lang="en-US" dirty="0"/>
              <a:t>Copy-On-Write</a:t>
            </a:r>
          </a:p>
          <a:p>
            <a:pPr lvl="1"/>
            <a:r>
              <a:rPr lang="en-US" dirty="0"/>
              <a:t>ZFS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1373487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87367-BBAE-441B-9B99-11BF2A368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ext2/ext3/ext4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13FD8-6DD2-4C7F-B9E6-C9F662DA9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extended filesystem – default for Linux</a:t>
            </a:r>
          </a:p>
          <a:p>
            <a:endParaRPr lang="en-US" dirty="0"/>
          </a:p>
          <a:p>
            <a:r>
              <a:rPr lang="en-US" dirty="0"/>
              <a:t>ext2 (1993)</a:t>
            </a:r>
          </a:p>
          <a:p>
            <a:pPr lvl="1"/>
            <a:r>
              <a:rPr lang="en-US" dirty="0"/>
              <a:t>“Block groups” rather than cylinder groups, of arbitrary size</a:t>
            </a:r>
          </a:p>
          <a:p>
            <a:pPr lvl="1"/>
            <a:endParaRPr lang="en-US" dirty="0"/>
          </a:p>
          <a:p>
            <a:r>
              <a:rPr lang="en-US" dirty="0"/>
              <a:t>ext3 (2001)</a:t>
            </a:r>
          </a:p>
          <a:p>
            <a:pPr lvl="1"/>
            <a:r>
              <a:rPr lang="en-US" dirty="0"/>
              <a:t>Adds journaling</a:t>
            </a:r>
          </a:p>
          <a:p>
            <a:pPr lvl="1"/>
            <a:r>
              <a:rPr lang="en-US" dirty="0"/>
              <a:t>Configuration options choose to journal either everything or metadata-only</a:t>
            </a:r>
          </a:p>
          <a:p>
            <a:pPr lvl="1"/>
            <a:endParaRPr lang="en-US" dirty="0"/>
          </a:p>
          <a:p>
            <a:r>
              <a:rPr lang="en-US" dirty="0"/>
              <a:t>ext4 (2006)</a:t>
            </a:r>
          </a:p>
          <a:p>
            <a:pPr lvl="1"/>
            <a:r>
              <a:rPr lang="en-US" dirty="0"/>
              <a:t>Extents, encryption</a:t>
            </a:r>
          </a:p>
          <a:p>
            <a:pPr lvl="1"/>
            <a:r>
              <a:rPr lang="en-US" dirty="0"/>
              <a:t>Used on modern-day </a:t>
            </a:r>
            <a:r>
              <a:rPr lang="en-US" dirty="0" err="1"/>
              <a:t>linux</a:t>
            </a:r>
            <a:r>
              <a:rPr lang="en-US" dirty="0"/>
              <a:t>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242F8-01D3-4509-A021-727205D01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649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Extents reduce number of pointers to data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Extents</a:t>
            </a:r>
          </a:p>
          <a:p>
            <a:pPr lvl="1"/>
            <a:r>
              <a:rPr lang="en-US" dirty="0"/>
              <a:t>Instead of raw block addresses</a:t>
            </a:r>
          </a:p>
          <a:p>
            <a:pPr lvl="1"/>
            <a:r>
              <a:rPr lang="en-US" dirty="0"/>
              <a:t>Store starting block address and length</a:t>
            </a:r>
          </a:p>
          <a:p>
            <a:pPr lvl="1"/>
            <a:r>
              <a:rPr lang="en-US" dirty="0"/>
              <a:t>Greatly compacts sequentially stored data pointers in </a:t>
            </a:r>
            <a:r>
              <a:rPr lang="en-US" dirty="0" err="1"/>
              <a:t>inodes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ext4 uses extents</a:t>
            </a:r>
          </a:p>
          <a:p>
            <a:pPr lvl="1"/>
            <a:r>
              <a:rPr lang="en-US" dirty="0"/>
              <a:t>4 extents per file</a:t>
            </a:r>
          </a:p>
          <a:p>
            <a:pPr lvl="1"/>
            <a:r>
              <a:rPr lang="en-US" dirty="0"/>
              <a:t>Large, fragmented files use hierarchical system like original </a:t>
            </a:r>
            <a:r>
              <a:rPr lang="en-US" dirty="0" err="1"/>
              <a:t>inodes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079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D3305-B817-4251-A530-988CBA18D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ext4 advances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A912E-8A46-4D96-9597-17F29DB99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Encryption</a:t>
            </a:r>
          </a:p>
          <a:p>
            <a:pPr lvl="1"/>
            <a:r>
              <a:rPr lang="en-US" dirty="0"/>
              <a:t>Encrypts a directory and all of its contents</a:t>
            </a:r>
          </a:p>
          <a:p>
            <a:pPr lvl="1"/>
            <a:r>
              <a:rPr lang="en-US" dirty="0"/>
              <a:t>File names and file data</a:t>
            </a:r>
          </a:p>
          <a:p>
            <a:pPr lvl="1"/>
            <a:r>
              <a:rPr lang="en-US" dirty="0"/>
              <a:t>AES encrypt/decrypt is performed on data blocks during read/write</a:t>
            </a:r>
          </a:p>
          <a:p>
            <a:pPr lvl="1"/>
            <a:endParaRPr lang="en-US" dirty="0"/>
          </a:p>
          <a:p>
            <a:r>
              <a:rPr lang="en-US" dirty="0"/>
              <a:t>Directory data structure</a:t>
            </a:r>
          </a:p>
          <a:p>
            <a:pPr lvl="1"/>
            <a:r>
              <a:rPr lang="en-US" dirty="0" err="1"/>
              <a:t>Htree</a:t>
            </a:r>
            <a:r>
              <a:rPr lang="en-US" dirty="0"/>
              <a:t> (specialized B-tree)</a:t>
            </a:r>
          </a:p>
          <a:p>
            <a:pPr lvl="1"/>
            <a:r>
              <a:rPr lang="en-US" dirty="0"/>
              <a:t>Enables large subdirectory chains and many files with good seek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B4163-9F69-4857-82C3-B10345CF8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693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2C240-E8DE-4847-8013-AD418055D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BE530-1D6E-4200-AB37-61B62C0F9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NT File System – modern Windows filesystem (1993)</a:t>
            </a:r>
          </a:p>
          <a:p>
            <a:pPr lvl="1"/>
            <a:r>
              <a:rPr lang="en-US" dirty="0"/>
              <a:t>Designed for Windows NT (Windows 2000 and up)</a:t>
            </a:r>
          </a:p>
          <a:p>
            <a:pPr lvl="1"/>
            <a:r>
              <a:rPr lang="en-US" dirty="0"/>
              <a:t>Uses Master File Table rather than Allocation Table</a:t>
            </a:r>
          </a:p>
          <a:p>
            <a:pPr lvl="1"/>
            <a:endParaRPr lang="en-US" dirty="0"/>
          </a:p>
          <a:p>
            <a:r>
              <a:rPr lang="en-US" dirty="0"/>
              <a:t>Has grown to include many features we’ve seen</a:t>
            </a:r>
          </a:p>
          <a:p>
            <a:pPr lvl="1"/>
            <a:r>
              <a:rPr lang="en-US" dirty="0"/>
              <a:t>Journaling</a:t>
            </a:r>
          </a:p>
          <a:p>
            <a:pPr lvl="1"/>
            <a:r>
              <a:rPr lang="en-US" dirty="0"/>
              <a:t>Extents</a:t>
            </a:r>
          </a:p>
          <a:p>
            <a:pPr lvl="1"/>
            <a:r>
              <a:rPr lang="en-US" dirty="0"/>
              <a:t>Encryption</a:t>
            </a:r>
          </a:p>
          <a:p>
            <a:pPr lvl="1"/>
            <a:r>
              <a:rPr lang="en-US" dirty="0"/>
              <a:t>Directories using B-Trees</a:t>
            </a:r>
          </a:p>
          <a:p>
            <a:pPr lvl="1"/>
            <a:endParaRPr lang="en-US" dirty="0"/>
          </a:p>
          <a:p>
            <a:r>
              <a:rPr lang="en-US" dirty="0"/>
              <a:t>Adds compression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DE4A6-F13A-4341-80E3-74CB6C0F5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70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2F3F4-2DF4-4EF1-B211-9C0EF145E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goes within a partition?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AB204-2B2E-4F6B-92A6-0D91E66E1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9" y="1143000"/>
            <a:ext cx="7465595" cy="5029200"/>
          </a:xfrm>
        </p:spPr>
        <p:txBody>
          <a:bodyPr/>
          <a:lstStyle/>
          <a:p>
            <a:r>
              <a:rPr lang="en-US" dirty="0"/>
              <a:t>Header (Superblock)</a:t>
            </a:r>
          </a:p>
          <a:p>
            <a:pPr lvl="1"/>
            <a:r>
              <a:rPr lang="en-US" dirty="0"/>
              <a:t>Details about which filesystem this is</a:t>
            </a:r>
          </a:p>
          <a:p>
            <a:pPr lvl="1"/>
            <a:r>
              <a:rPr lang="en-US" dirty="0"/>
              <a:t>Metadata about the filesystem</a:t>
            </a:r>
          </a:p>
          <a:p>
            <a:pPr lvl="1"/>
            <a:endParaRPr lang="en-US" dirty="0"/>
          </a:p>
          <a:p>
            <a:r>
              <a:rPr lang="en-US" dirty="0"/>
              <a:t>Free Space Tracking</a:t>
            </a:r>
          </a:p>
          <a:p>
            <a:pPr lvl="1"/>
            <a:r>
              <a:rPr lang="en-US" dirty="0"/>
              <a:t>Likely a bitmap of whether blocks are used/free</a:t>
            </a:r>
          </a:p>
          <a:p>
            <a:pPr lvl="1"/>
            <a:endParaRPr lang="en-US" dirty="0"/>
          </a:p>
          <a:p>
            <a:r>
              <a:rPr lang="en-US" dirty="0"/>
              <a:t>File Tracking</a:t>
            </a:r>
          </a:p>
          <a:p>
            <a:pPr lvl="1"/>
            <a:r>
              <a:rPr lang="en-US" dirty="0"/>
              <a:t>Either allocation table or </a:t>
            </a:r>
            <a:r>
              <a:rPr lang="en-US" dirty="0" err="1"/>
              <a:t>inodes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File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89C89-CE38-4D38-90D4-E40384FB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B30A1F5-6CCA-4279-ABC4-9EC917AECFD8}"/>
              </a:ext>
            </a:extLst>
          </p:cNvPr>
          <p:cNvGrpSpPr/>
          <p:nvPr/>
        </p:nvGrpSpPr>
        <p:grpSpPr>
          <a:xfrm>
            <a:off x="607595" y="1143000"/>
            <a:ext cx="3100805" cy="5029200"/>
            <a:chOff x="607595" y="1143000"/>
            <a:chExt cx="3100805" cy="5029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829C2E8-50C0-4E6C-9C26-96AA7F7C6959}"/>
                </a:ext>
              </a:extLst>
            </p:cNvPr>
            <p:cNvSpPr/>
            <p:nvPr/>
          </p:nvSpPr>
          <p:spPr>
            <a:xfrm>
              <a:off x="607595" y="1143000"/>
              <a:ext cx="3100805" cy="502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Partition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71B342-6163-4008-A808-BC4C08999B9D}"/>
                </a:ext>
              </a:extLst>
            </p:cNvPr>
            <p:cNvSpPr/>
            <p:nvPr/>
          </p:nvSpPr>
          <p:spPr>
            <a:xfrm>
              <a:off x="795664" y="1569309"/>
              <a:ext cx="2724665" cy="65490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Header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B5495B7-C2AE-4DD1-97E3-9B32CC7EE69B}"/>
                </a:ext>
              </a:extLst>
            </p:cNvPr>
            <p:cNvSpPr/>
            <p:nvPr/>
          </p:nvSpPr>
          <p:spPr>
            <a:xfrm>
              <a:off x="795664" y="2332338"/>
              <a:ext cx="2724665" cy="654908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Free Space Tracking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9B17FC7-DD0A-49B4-A53F-BE2727686BA7}"/>
                </a:ext>
              </a:extLst>
            </p:cNvPr>
            <p:cNvSpPr/>
            <p:nvPr/>
          </p:nvSpPr>
          <p:spPr>
            <a:xfrm>
              <a:off x="795664" y="3095367"/>
              <a:ext cx="2724665" cy="654908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Tracking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3474A76-2E6A-4159-9905-3EEEDD0C5615}"/>
                </a:ext>
              </a:extLst>
            </p:cNvPr>
            <p:cNvSpPr/>
            <p:nvPr/>
          </p:nvSpPr>
          <p:spPr>
            <a:xfrm>
              <a:off x="795664" y="3858396"/>
              <a:ext cx="2724665" cy="220877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67513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8BB8A-C8A8-4C44-A2B4-09EAAEED2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NTFS Master File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6883C-7AAD-426A-98D4-453E535B2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Master File Table</a:t>
            </a:r>
          </a:p>
          <a:p>
            <a:pPr lvl="1"/>
            <a:r>
              <a:rPr lang="en-US" dirty="0"/>
              <a:t>Similar in practice to an array of </a:t>
            </a:r>
            <a:r>
              <a:rPr lang="en-US" dirty="0" err="1"/>
              <a:t>inodes</a:t>
            </a:r>
            <a:endParaRPr lang="en-US" dirty="0"/>
          </a:p>
          <a:p>
            <a:pPr lvl="1"/>
            <a:r>
              <a:rPr lang="en-US" dirty="0"/>
              <a:t>Except that a single file can claim multiple MFT records</a:t>
            </a:r>
          </a:p>
          <a:p>
            <a:pPr lvl="2"/>
            <a:r>
              <a:rPr lang="en-US" dirty="0"/>
              <a:t>Additional records are </a:t>
            </a:r>
            <a:r>
              <a:rPr lang="en-US" dirty="0" err="1"/>
              <a:t>indirected</a:t>
            </a:r>
            <a:r>
              <a:rPr lang="en-US" dirty="0"/>
              <a:t> additional data block pointers</a:t>
            </a:r>
          </a:p>
          <a:p>
            <a:pPr lvl="2"/>
            <a:endParaRPr lang="en-US" dirty="0"/>
          </a:p>
          <a:p>
            <a:r>
              <a:rPr lang="en-US" dirty="0"/>
              <a:t>Each MFT Record contains</a:t>
            </a:r>
          </a:p>
          <a:p>
            <a:pPr lvl="1"/>
            <a:r>
              <a:rPr lang="en-US" dirty="0"/>
              <a:t>Standard attributes</a:t>
            </a:r>
          </a:p>
          <a:p>
            <a:pPr lvl="1"/>
            <a:r>
              <a:rPr lang="en-US" dirty="0"/>
              <a:t>Name and pointer to parent directory</a:t>
            </a:r>
          </a:p>
          <a:p>
            <a:pPr lvl="1"/>
            <a:r>
              <a:rPr lang="en-US" dirty="0"/>
              <a:t>Storage space</a:t>
            </a:r>
          </a:p>
          <a:p>
            <a:pPr lvl="2"/>
            <a:r>
              <a:rPr lang="en-US" dirty="0"/>
              <a:t>Can hold extents to point to series of data blocks</a:t>
            </a:r>
          </a:p>
          <a:p>
            <a:pPr lvl="2"/>
            <a:r>
              <a:rPr lang="en-US" dirty="0"/>
              <a:t>Can hold pointers to additional MFT records (for more data blocks)</a:t>
            </a:r>
          </a:p>
          <a:p>
            <a:pPr lvl="2"/>
            <a:r>
              <a:rPr lang="en-US" dirty="0"/>
              <a:t>Can hold file data itself!! (if small enough)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8CE31-7876-40C2-92BB-846931109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809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DCB95-70C9-4DA9-B858-DCD9F0E7D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 anchor="ctr">
            <a:normAutofit/>
          </a:bodyPr>
          <a:lstStyle/>
          <a:p>
            <a:r>
              <a:rPr lang="en-US" dirty="0"/>
              <a:t>NTFS with medium-sized, mostly non-fragmented file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62138B-59D4-4762-AF03-A9B67F26A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99" y="1143000"/>
            <a:ext cx="8244592" cy="502920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20CFA-6911-4168-B93D-489B4AB56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006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DCB95-70C9-4DA9-B858-DCD9F0E7D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 anchor="ctr">
            <a:normAutofit/>
          </a:bodyPr>
          <a:lstStyle/>
          <a:p>
            <a:r>
              <a:rPr lang="en-US" dirty="0"/>
              <a:t>NTFS with a small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20CFA-6911-4168-B93D-489B4AB56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52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CC66DC-654D-4AA0-9853-2783AFFE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769" y="1228593"/>
            <a:ext cx="8010450" cy="481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374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276B0-A2DA-4B10-8CFF-0985C71C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NTFS can automatically compress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1640C-11CE-46B5-ADB9-A5CEA7224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266905" cy="5029200"/>
          </a:xfrm>
        </p:spPr>
        <p:txBody>
          <a:bodyPr/>
          <a:lstStyle/>
          <a:p>
            <a:r>
              <a:rPr lang="en-US" dirty="0"/>
              <a:t>Before write to disk, compress file data blocks</a:t>
            </a:r>
          </a:p>
          <a:p>
            <a:pPr lvl="1"/>
            <a:r>
              <a:rPr lang="en-US" dirty="0"/>
              <a:t>Only write smaller compressed data</a:t>
            </a:r>
          </a:p>
          <a:p>
            <a:r>
              <a:rPr lang="en-US" dirty="0"/>
              <a:t>After read from disk, decompress file data blocks</a:t>
            </a:r>
          </a:p>
          <a:p>
            <a:endParaRPr lang="en-US" dirty="0"/>
          </a:p>
          <a:p>
            <a:r>
              <a:rPr lang="en-US" dirty="0"/>
              <a:t>Interesting tradeoff</a:t>
            </a:r>
          </a:p>
          <a:p>
            <a:pPr lvl="1"/>
            <a:r>
              <a:rPr lang="en-US" dirty="0"/>
              <a:t>Read less total blocks from disk</a:t>
            </a:r>
          </a:p>
          <a:p>
            <a:pPr lvl="1"/>
            <a:r>
              <a:rPr lang="en-US" dirty="0"/>
              <a:t>Spend more CPU time manipulating blocks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CE93E-4CFB-42B3-BE70-FB6A6253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833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81D6A-2ACE-1C1F-70F7-FB1E3F99B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Extend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AE6C-BD15-EBDD-03EE-93C514972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Windows 10, a service compresses infrequently used files</a:t>
            </a:r>
          </a:p>
          <a:p>
            <a:pPr lvl="1"/>
            <a:r>
              <a:rPr lang="en-US" dirty="0"/>
              <a:t>What files will this work on and what won’t this help with?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46F41-83DD-C165-5C4A-D778D8795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27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81D6A-2ACE-1C1F-70F7-FB1E3F99B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Extend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AE6C-BD15-EBDD-03EE-93C514972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Windows 10, a service compresses infrequently used files</a:t>
            </a:r>
          </a:p>
          <a:p>
            <a:pPr lvl="1"/>
            <a:r>
              <a:rPr lang="en-US" dirty="0"/>
              <a:t>What files will this work on and what won’t this help with?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Text files are super compressible!!</a:t>
            </a:r>
          </a:p>
          <a:p>
            <a:pPr lvl="1"/>
            <a:r>
              <a:rPr lang="en-US" dirty="0"/>
              <a:t>Code binaries are maybe compressible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Unfortunately, can’t compress </a:t>
            </a:r>
            <a:r>
              <a:rPr lang="en-US" i="1" dirty="0"/>
              <a:t>already compressed </a:t>
            </a:r>
            <a:r>
              <a:rPr lang="en-US" dirty="0"/>
              <a:t>files</a:t>
            </a:r>
          </a:p>
          <a:p>
            <a:pPr lvl="2"/>
            <a:r>
              <a:rPr lang="en-US" dirty="0"/>
              <a:t>Particularly: videos and music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46F41-83DD-C165-5C4A-D778D8795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700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Disk Caching</a:t>
            </a:r>
          </a:p>
          <a:p>
            <a:r>
              <a:rPr lang="en-US" dirty="0"/>
              <a:t>Classical Filesystems</a:t>
            </a:r>
          </a:p>
          <a:p>
            <a:pPr lvl="1"/>
            <a:r>
              <a:rPr lang="en-US" dirty="0"/>
              <a:t>FFS</a:t>
            </a:r>
          </a:p>
          <a:p>
            <a:pPr lvl="1"/>
            <a:r>
              <a:rPr lang="en-US" dirty="0"/>
              <a:t>FAT</a:t>
            </a:r>
          </a:p>
          <a:p>
            <a:r>
              <a:rPr lang="en-US" dirty="0"/>
              <a:t>Improving Reliability</a:t>
            </a:r>
          </a:p>
          <a:p>
            <a:pPr lvl="1"/>
            <a:r>
              <a:rPr lang="en-US" dirty="0"/>
              <a:t>FSCK</a:t>
            </a:r>
          </a:p>
          <a:p>
            <a:pPr lvl="1"/>
            <a:r>
              <a:rPr lang="en-US" dirty="0"/>
              <a:t>Journaling</a:t>
            </a:r>
          </a:p>
          <a:p>
            <a:r>
              <a:rPr lang="en-US" dirty="0"/>
              <a:t>Journaling Filesystems</a:t>
            </a:r>
          </a:p>
          <a:p>
            <a:pPr lvl="1"/>
            <a:r>
              <a:rPr lang="en-US" dirty="0"/>
              <a:t>ext3/ext4</a:t>
            </a:r>
          </a:p>
          <a:p>
            <a:pPr lvl="1"/>
            <a:r>
              <a:rPr lang="en-US" dirty="0"/>
              <a:t>NTFS</a:t>
            </a:r>
          </a:p>
          <a:p>
            <a:r>
              <a:rPr lang="en-US" b="1" dirty="0"/>
              <a:t>Copy-On-Write</a:t>
            </a:r>
          </a:p>
          <a:p>
            <a:pPr lvl="1"/>
            <a:r>
              <a:rPr lang="en-US" b="1" dirty="0"/>
              <a:t>ZFS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1776961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file versioning through copy-on-write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Correctness could also come with a bonus: ability to version files</a:t>
            </a:r>
          </a:p>
          <a:p>
            <a:pPr lvl="1"/>
            <a:r>
              <a:rPr lang="en-US" dirty="0"/>
              <a:t>File could be rolled back to an older version from a prior point in time</a:t>
            </a:r>
          </a:p>
          <a:p>
            <a:pPr lvl="1"/>
            <a:endParaRPr lang="en-US" dirty="0"/>
          </a:p>
          <a:p>
            <a:r>
              <a:rPr lang="en-US" dirty="0"/>
              <a:t>Method: instead of over-writing existing data block</a:t>
            </a:r>
          </a:p>
          <a:p>
            <a:pPr lvl="1"/>
            <a:r>
              <a:rPr lang="en-US" dirty="0"/>
              <a:t>Write update to a brand new data block</a:t>
            </a:r>
          </a:p>
          <a:p>
            <a:pPr lvl="1"/>
            <a:r>
              <a:rPr lang="en-US" dirty="0"/>
              <a:t>Create a new </a:t>
            </a:r>
            <a:r>
              <a:rPr lang="en-US" dirty="0" err="1"/>
              <a:t>inode</a:t>
            </a:r>
            <a:r>
              <a:rPr lang="en-US" dirty="0"/>
              <a:t> for the file that points to the new data block</a:t>
            </a:r>
          </a:p>
          <a:p>
            <a:pPr lvl="2"/>
            <a:r>
              <a:rPr lang="en-US" dirty="0"/>
              <a:t>And still points to original data for the other unmodified blocks</a:t>
            </a:r>
          </a:p>
          <a:p>
            <a:pPr lvl="1"/>
            <a:r>
              <a:rPr lang="en-US" dirty="0"/>
              <a:t>New </a:t>
            </a:r>
            <a:r>
              <a:rPr lang="en-US" dirty="0" err="1"/>
              <a:t>inode</a:t>
            </a:r>
            <a:r>
              <a:rPr lang="en-US" dirty="0"/>
              <a:t> points to new version of file</a:t>
            </a:r>
          </a:p>
          <a:p>
            <a:pPr lvl="1"/>
            <a:r>
              <a:rPr lang="en-US" dirty="0"/>
              <a:t>Old </a:t>
            </a:r>
            <a:r>
              <a:rPr lang="en-US" dirty="0" err="1"/>
              <a:t>inode</a:t>
            </a:r>
            <a:r>
              <a:rPr lang="en-US" dirty="0"/>
              <a:t> points to old version of file</a:t>
            </a:r>
          </a:p>
          <a:p>
            <a:pPr lvl="1"/>
            <a:endParaRPr lang="en-US" dirty="0"/>
          </a:p>
          <a:p>
            <a:r>
              <a:rPr lang="en-US" dirty="0"/>
              <a:t>No longer needs journal for correctness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010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F1284-0F6F-E2FA-C3FA-37DB8B5E9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hierarchical </a:t>
            </a:r>
            <a:r>
              <a:rPr lang="en-US" dirty="0" err="1"/>
              <a:t>inodes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13B59-A0DC-B1D9-814C-AF57273E7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434668" cy="5029200"/>
          </a:xfrm>
        </p:spPr>
        <p:txBody>
          <a:bodyPr/>
          <a:lstStyle/>
          <a:p>
            <a:r>
              <a:rPr lang="en-US" dirty="0"/>
              <a:t>Likely some bit in each entry specifies whether it points at: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 data block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 block with additional data pointers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This system can recurse multiple layers deep</a:t>
            </a:r>
          </a:p>
          <a:p>
            <a:pPr lvl="1"/>
            <a:r>
              <a:rPr lang="en-US" dirty="0"/>
              <a:t>Allows for really large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31324-6D00-CA52-94DA-30D900001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F113017-181C-5225-2698-0D72E313D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328" y="1143000"/>
            <a:ext cx="6404066" cy="476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2706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4CA186-3079-4058-A647-07BE34DB5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Copy-on-write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AE1C1-7B2E-4AA0-B4D2-6B1FF4469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A96D3-1986-427D-B37E-5751BDB55726}"/>
              </a:ext>
            </a:extLst>
          </p:cNvPr>
          <p:cNvSpPr/>
          <p:nvPr/>
        </p:nvSpPr>
        <p:spPr>
          <a:xfrm>
            <a:off x="2269375" y="4930236"/>
            <a:ext cx="909053" cy="3743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D4BF90-EADF-4F5E-B4DF-55109A24B721}"/>
              </a:ext>
            </a:extLst>
          </p:cNvPr>
          <p:cNvSpPr/>
          <p:nvPr/>
        </p:nvSpPr>
        <p:spPr>
          <a:xfrm>
            <a:off x="3330828" y="4930236"/>
            <a:ext cx="909053" cy="3743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050890-3EC0-42C6-808D-660CB5C36F5C}"/>
              </a:ext>
            </a:extLst>
          </p:cNvPr>
          <p:cNvSpPr/>
          <p:nvPr/>
        </p:nvSpPr>
        <p:spPr>
          <a:xfrm>
            <a:off x="4392281" y="4930236"/>
            <a:ext cx="909053" cy="3743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4E0E82-F6EE-4A3F-9CF1-B64EE242B499}"/>
              </a:ext>
            </a:extLst>
          </p:cNvPr>
          <p:cNvSpPr/>
          <p:nvPr/>
        </p:nvSpPr>
        <p:spPr>
          <a:xfrm>
            <a:off x="5453734" y="4930236"/>
            <a:ext cx="909053" cy="3743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0DBBC5-4CA8-4EE8-ACBB-4AACAEA56662}"/>
              </a:ext>
            </a:extLst>
          </p:cNvPr>
          <p:cNvGrpSpPr/>
          <p:nvPr/>
        </p:nvGrpSpPr>
        <p:grpSpPr>
          <a:xfrm>
            <a:off x="5924296" y="2560014"/>
            <a:ext cx="286084" cy="374315"/>
            <a:chOff x="3550649" y="1236578"/>
            <a:chExt cx="286084" cy="37431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138C561-707A-4910-9ED8-2C9CC8213794}"/>
                </a:ext>
              </a:extLst>
            </p:cNvPr>
            <p:cNvSpPr/>
            <p:nvPr/>
          </p:nvSpPr>
          <p:spPr>
            <a:xfrm>
              <a:off x="3550649" y="1236578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3586FEE-DA5D-4D93-A171-F75AD45F56CA}"/>
                </a:ext>
              </a:extLst>
            </p:cNvPr>
            <p:cNvCxnSpPr/>
            <p:nvPr/>
          </p:nvCxnSpPr>
          <p:spPr>
            <a:xfrm>
              <a:off x="3703048" y="1236578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6120E4F-942B-4B5C-AE2D-754D999BC9A5}"/>
              </a:ext>
            </a:extLst>
          </p:cNvPr>
          <p:cNvSpPr/>
          <p:nvPr/>
        </p:nvSpPr>
        <p:spPr>
          <a:xfrm>
            <a:off x="6515187" y="4930236"/>
            <a:ext cx="909053" cy="3743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2312E-F653-4E65-98DF-DA6003441A85}"/>
              </a:ext>
            </a:extLst>
          </p:cNvPr>
          <p:cNvSpPr/>
          <p:nvPr/>
        </p:nvSpPr>
        <p:spPr>
          <a:xfrm>
            <a:off x="7576640" y="4930236"/>
            <a:ext cx="909053" cy="3743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C63264-1761-474A-9571-7280B466774A}"/>
              </a:ext>
            </a:extLst>
          </p:cNvPr>
          <p:cNvSpPr/>
          <p:nvPr/>
        </p:nvSpPr>
        <p:spPr>
          <a:xfrm>
            <a:off x="8031167" y="4924884"/>
            <a:ext cx="454526" cy="379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3CAD794-DBE2-4EA8-BC0A-784D56A27240}"/>
              </a:ext>
            </a:extLst>
          </p:cNvPr>
          <p:cNvGrpSpPr/>
          <p:nvPr/>
        </p:nvGrpSpPr>
        <p:grpSpPr>
          <a:xfrm>
            <a:off x="7218816" y="5414174"/>
            <a:ext cx="1049662" cy="565515"/>
            <a:chOff x="5780954" y="4090737"/>
            <a:chExt cx="1049662" cy="565515"/>
          </a:xfrm>
        </p:grpSpPr>
        <p:sp>
          <p:nvSpPr>
            <p:cNvPr id="17" name="Up Arrow 40">
              <a:extLst>
                <a:ext uri="{FF2B5EF4-FFF2-40B4-BE49-F238E27FC236}">
                  <a16:creationId xmlns:a16="http://schemas.microsoft.com/office/drawing/2014/main" id="{6A86D566-420C-4A0A-9D58-D4306B2D769B}"/>
                </a:ext>
              </a:extLst>
            </p:cNvPr>
            <p:cNvSpPr/>
            <p:nvPr/>
          </p:nvSpPr>
          <p:spPr>
            <a:xfrm>
              <a:off x="6553201" y="4090737"/>
              <a:ext cx="277415" cy="454526"/>
            </a:xfrm>
            <a:prstGeom prst="up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B7DE158-1A88-4C82-A39B-57C4A2007585}"/>
                </a:ext>
              </a:extLst>
            </p:cNvPr>
            <p:cNvSpPr txBox="1"/>
            <p:nvPr/>
          </p:nvSpPr>
          <p:spPr>
            <a:xfrm>
              <a:off x="5780954" y="4256142"/>
              <a:ext cx="8236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Write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964A466-023B-454D-9678-EEC17B1B7863}"/>
              </a:ext>
            </a:extLst>
          </p:cNvPr>
          <p:cNvGrpSpPr/>
          <p:nvPr/>
        </p:nvGrpSpPr>
        <p:grpSpPr>
          <a:xfrm>
            <a:off x="8958935" y="4924179"/>
            <a:ext cx="909053" cy="374315"/>
            <a:chOff x="6761747" y="3130881"/>
            <a:chExt cx="909053" cy="37431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6D673DA-7D63-45AA-AEBC-579B0771806E}"/>
                </a:ext>
              </a:extLst>
            </p:cNvPr>
            <p:cNvSpPr/>
            <p:nvPr/>
          </p:nvSpPr>
          <p:spPr>
            <a:xfrm>
              <a:off x="6761747" y="3130881"/>
              <a:ext cx="909053" cy="37431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7597ED-90BF-4AE6-AB6B-B3E259A70E4A}"/>
                </a:ext>
              </a:extLst>
            </p:cNvPr>
            <p:cNvSpPr/>
            <p:nvPr/>
          </p:nvSpPr>
          <p:spPr>
            <a:xfrm>
              <a:off x="7216274" y="3136233"/>
              <a:ext cx="454526" cy="3689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9080036D-09E2-476B-A0C3-0C66D88A6783}"/>
              </a:ext>
            </a:extLst>
          </p:cNvPr>
          <p:cNvSpPr/>
          <p:nvPr/>
        </p:nvSpPr>
        <p:spPr>
          <a:xfrm>
            <a:off x="9413462" y="4924179"/>
            <a:ext cx="178487" cy="37431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C2FDBC-9B3C-451F-9816-46847C84E3F7}"/>
              </a:ext>
            </a:extLst>
          </p:cNvPr>
          <p:cNvSpPr/>
          <p:nvPr/>
        </p:nvSpPr>
        <p:spPr>
          <a:xfrm>
            <a:off x="4409663" y="3273889"/>
            <a:ext cx="286084" cy="37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78DA240-0DAD-4A42-AF65-E4D5FA41C321}"/>
              </a:ext>
            </a:extLst>
          </p:cNvPr>
          <p:cNvCxnSpPr/>
          <p:nvPr/>
        </p:nvCxnSpPr>
        <p:spPr>
          <a:xfrm>
            <a:off x="4562062" y="3273889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A811EF-3635-4825-9D33-080F5AA03644}"/>
              </a:ext>
            </a:extLst>
          </p:cNvPr>
          <p:cNvGrpSpPr/>
          <p:nvPr/>
        </p:nvGrpSpPr>
        <p:grpSpPr>
          <a:xfrm>
            <a:off x="7791422" y="3273889"/>
            <a:ext cx="286084" cy="374315"/>
            <a:chOff x="4260517" y="1950452"/>
            <a:chExt cx="286084" cy="37431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B6DC5BC-1523-445D-8CDF-57347374ED41}"/>
                </a:ext>
              </a:extLst>
            </p:cNvPr>
            <p:cNvSpPr/>
            <p:nvPr/>
          </p:nvSpPr>
          <p:spPr>
            <a:xfrm>
              <a:off x="4260517" y="1950452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B1C8725-6693-4263-96BF-23F9A33F78BD}"/>
                </a:ext>
              </a:extLst>
            </p:cNvPr>
            <p:cNvCxnSpPr/>
            <p:nvPr/>
          </p:nvCxnSpPr>
          <p:spPr>
            <a:xfrm>
              <a:off x="4412916" y="1950452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32951D0-FEA0-4341-98DC-7AE8F0DDE84C}"/>
              </a:ext>
            </a:extLst>
          </p:cNvPr>
          <p:cNvGrpSpPr/>
          <p:nvPr/>
        </p:nvGrpSpPr>
        <p:grpSpPr>
          <a:xfrm>
            <a:off x="3178428" y="4108080"/>
            <a:ext cx="286084" cy="374315"/>
            <a:chOff x="2482514" y="2624220"/>
            <a:chExt cx="286084" cy="37431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833D03E-8763-483A-BEF0-6E7EF1AA6836}"/>
                </a:ext>
              </a:extLst>
            </p:cNvPr>
            <p:cNvSpPr/>
            <p:nvPr/>
          </p:nvSpPr>
          <p:spPr>
            <a:xfrm>
              <a:off x="2482514" y="2624220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6232B94-A3DC-4931-8B39-2C066079B9C9}"/>
                </a:ext>
              </a:extLst>
            </p:cNvPr>
            <p:cNvCxnSpPr/>
            <p:nvPr/>
          </p:nvCxnSpPr>
          <p:spPr>
            <a:xfrm>
              <a:off x="2634913" y="2624220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4EF49D3-FAC6-4F9F-A3A1-27A6B3180C48}"/>
              </a:ext>
            </a:extLst>
          </p:cNvPr>
          <p:cNvGrpSpPr/>
          <p:nvPr/>
        </p:nvGrpSpPr>
        <p:grpSpPr>
          <a:xfrm>
            <a:off x="5189781" y="4108080"/>
            <a:ext cx="286084" cy="374315"/>
            <a:chOff x="2482514" y="2624220"/>
            <a:chExt cx="286084" cy="37431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4613F58-183E-426D-B261-78B2FE383A3C}"/>
                </a:ext>
              </a:extLst>
            </p:cNvPr>
            <p:cNvSpPr/>
            <p:nvPr/>
          </p:nvSpPr>
          <p:spPr>
            <a:xfrm>
              <a:off x="2482514" y="2624220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C4B366B-48E8-4194-B375-3C7633058480}"/>
                </a:ext>
              </a:extLst>
            </p:cNvPr>
            <p:cNvCxnSpPr/>
            <p:nvPr/>
          </p:nvCxnSpPr>
          <p:spPr>
            <a:xfrm>
              <a:off x="2634913" y="2624220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3C35D30B-58F4-43A1-8E60-6E84EC2C221B}"/>
              </a:ext>
            </a:extLst>
          </p:cNvPr>
          <p:cNvSpPr/>
          <p:nvPr/>
        </p:nvSpPr>
        <p:spPr>
          <a:xfrm>
            <a:off x="7271841" y="4108080"/>
            <a:ext cx="286084" cy="37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9918B95-DDB8-4829-9948-DA9769606E8A}"/>
              </a:ext>
            </a:extLst>
          </p:cNvPr>
          <p:cNvCxnSpPr/>
          <p:nvPr/>
        </p:nvCxnSpPr>
        <p:spPr>
          <a:xfrm>
            <a:off x="7424240" y="4108080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3C0D6CD-F592-4C00-926C-A2466A0A6465}"/>
              </a:ext>
            </a:extLst>
          </p:cNvPr>
          <p:cNvCxnSpPr/>
          <p:nvPr/>
        </p:nvCxnSpPr>
        <p:spPr>
          <a:xfrm flipH="1">
            <a:off x="4606177" y="2747172"/>
            <a:ext cx="1371591" cy="52671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D58D06C-CE79-4364-A7AB-F48C13F1B7A8}"/>
              </a:ext>
            </a:extLst>
          </p:cNvPr>
          <p:cNvCxnSpPr/>
          <p:nvPr/>
        </p:nvCxnSpPr>
        <p:spPr>
          <a:xfrm flipH="1">
            <a:off x="3254630" y="3426289"/>
            <a:ext cx="1228550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00D7CFD-32E9-4FAA-8D6D-2FBD7DAC73D0}"/>
              </a:ext>
            </a:extLst>
          </p:cNvPr>
          <p:cNvCxnSpPr>
            <a:endCxn id="32" idx="0"/>
          </p:cNvCxnSpPr>
          <p:nvPr/>
        </p:nvCxnSpPr>
        <p:spPr>
          <a:xfrm>
            <a:off x="4635580" y="3426289"/>
            <a:ext cx="697243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1987E08-3BC2-41CB-AFE2-5B26690D2FD3}"/>
              </a:ext>
            </a:extLst>
          </p:cNvPr>
          <p:cNvCxnSpPr>
            <a:endCxn id="26" idx="0"/>
          </p:cNvCxnSpPr>
          <p:nvPr/>
        </p:nvCxnSpPr>
        <p:spPr>
          <a:xfrm>
            <a:off x="6166565" y="2744498"/>
            <a:ext cx="1767899" cy="5293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772C6C3-500C-4E4D-9CF7-091F800CE9CA}"/>
              </a:ext>
            </a:extLst>
          </p:cNvPr>
          <p:cNvCxnSpPr>
            <a:endCxn id="34" idx="0"/>
          </p:cNvCxnSpPr>
          <p:nvPr/>
        </p:nvCxnSpPr>
        <p:spPr>
          <a:xfrm flipH="1">
            <a:off x="7414883" y="3426289"/>
            <a:ext cx="418208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17CC469-5FBC-4619-9D38-A06A9371AD3A}"/>
              </a:ext>
            </a:extLst>
          </p:cNvPr>
          <p:cNvCxnSpPr/>
          <p:nvPr/>
        </p:nvCxnSpPr>
        <p:spPr>
          <a:xfrm flipH="1">
            <a:off x="2269375" y="4260480"/>
            <a:ext cx="985256" cy="669756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13F9750-20EA-4D8E-9850-981B2D076A8F}"/>
              </a:ext>
            </a:extLst>
          </p:cNvPr>
          <p:cNvCxnSpPr/>
          <p:nvPr/>
        </p:nvCxnSpPr>
        <p:spPr>
          <a:xfrm flipH="1">
            <a:off x="3330828" y="4260480"/>
            <a:ext cx="76202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D7B9ACD-B615-41F7-B38C-829EA4C104A1}"/>
              </a:ext>
            </a:extLst>
          </p:cNvPr>
          <p:cNvCxnSpPr/>
          <p:nvPr/>
        </p:nvCxnSpPr>
        <p:spPr>
          <a:xfrm flipH="1">
            <a:off x="4409663" y="4316623"/>
            <a:ext cx="846963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59B3671-FCE5-4DD1-BAC7-EE2BC27C6493}"/>
              </a:ext>
            </a:extLst>
          </p:cNvPr>
          <p:cNvCxnSpPr/>
          <p:nvPr/>
        </p:nvCxnSpPr>
        <p:spPr>
          <a:xfrm>
            <a:off x="5409025" y="4316623"/>
            <a:ext cx="44709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7528FDA-8A61-40B5-9D1C-D585B924D3BE}"/>
              </a:ext>
            </a:extLst>
          </p:cNvPr>
          <p:cNvCxnSpPr/>
          <p:nvPr/>
        </p:nvCxnSpPr>
        <p:spPr>
          <a:xfrm flipH="1">
            <a:off x="6513854" y="4328658"/>
            <a:ext cx="846963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C50E780-9B72-4C16-A376-52A203D92C30}"/>
              </a:ext>
            </a:extLst>
          </p:cNvPr>
          <p:cNvCxnSpPr/>
          <p:nvPr/>
        </p:nvCxnSpPr>
        <p:spPr>
          <a:xfrm>
            <a:off x="7513216" y="4328658"/>
            <a:ext cx="44709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E3B13C-0DBD-4C4C-8B2F-8814F8AB8FC1}"/>
              </a:ext>
            </a:extLst>
          </p:cNvPr>
          <p:cNvGrpSpPr/>
          <p:nvPr/>
        </p:nvGrpSpPr>
        <p:grpSpPr>
          <a:xfrm>
            <a:off x="8662448" y="3273889"/>
            <a:ext cx="286084" cy="374315"/>
            <a:chOff x="4260517" y="1950452"/>
            <a:chExt cx="286084" cy="37431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B9C7725-BF43-45B1-B144-060735BDB89B}"/>
                </a:ext>
              </a:extLst>
            </p:cNvPr>
            <p:cNvSpPr/>
            <p:nvPr/>
          </p:nvSpPr>
          <p:spPr>
            <a:xfrm>
              <a:off x="4260517" y="1950452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81BADF-CC68-4C62-999C-DAB868C5239E}"/>
                </a:ext>
              </a:extLst>
            </p:cNvPr>
            <p:cNvCxnSpPr/>
            <p:nvPr/>
          </p:nvCxnSpPr>
          <p:spPr>
            <a:xfrm>
              <a:off x="4412916" y="1950452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70F1EBBC-46EF-496E-87CC-439A6A110478}"/>
              </a:ext>
            </a:extLst>
          </p:cNvPr>
          <p:cNvSpPr/>
          <p:nvPr/>
        </p:nvSpPr>
        <p:spPr>
          <a:xfrm>
            <a:off x="8142867" y="4108080"/>
            <a:ext cx="286084" cy="37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1466FEF-AF72-4758-BE9E-798D5116D005}"/>
              </a:ext>
            </a:extLst>
          </p:cNvPr>
          <p:cNvCxnSpPr>
            <a:endCxn id="50" idx="0"/>
          </p:cNvCxnSpPr>
          <p:nvPr/>
        </p:nvCxnSpPr>
        <p:spPr>
          <a:xfrm flipH="1">
            <a:off x="8285909" y="3426289"/>
            <a:ext cx="418208" cy="681791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A3242DA-E80D-4A95-B1C6-BFB8EF16632A}"/>
              </a:ext>
            </a:extLst>
          </p:cNvPr>
          <p:cNvCxnSpPr/>
          <p:nvPr/>
        </p:nvCxnSpPr>
        <p:spPr>
          <a:xfrm flipH="1">
            <a:off x="6691651" y="4328658"/>
            <a:ext cx="1540193" cy="601578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DA1625F-C00C-4764-AC72-FF6F2E03032C}"/>
              </a:ext>
            </a:extLst>
          </p:cNvPr>
          <p:cNvCxnSpPr>
            <a:cxnSpLocks/>
          </p:cNvCxnSpPr>
          <p:nvPr/>
        </p:nvCxnSpPr>
        <p:spPr>
          <a:xfrm>
            <a:off x="8384242" y="4328658"/>
            <a:ext cx="555978" cy="590874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E5E61B4-A90A-4EEA-B012-01CF5E2F5910}"/>
              </a:ext>
            </a:extLst>
          </p:cNvPr>
          <p:cNvGrpSpPr/>
          <p:nvPr/>
        </p:nvGrpSpPr>
        <p:grpSpPr>
          <a:xfrm>
            <a:off x="7370174" y="2539959"/>
            <a:ext cx="286084" cy="374315"/>
            <a:chOff x="3550649" y="1236578"/>
            <a:chExt cx="286084" cy="374315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A748D72-5526-477E-8452-B5758018B179}"/>
                </a:ext>
              </a:extLst>
            </p:cNvPr>
            <p:cNvSpPr/>
            <p:nvPr/>
          </p:nvSpPr>
          <p:spPr>
            <a:xfrm>
              <a:off x="3550649" y="1236578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4F622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0873FEA-4B1D-45B2-B5B7-341A792A7CF5}"/>
                </a:ext>
              </a:extLst>
            </p:cNvPr>
            <p:cNvCxnSpPr/>
            <p:nvPr/>
          </p:nvCxnSpPr>
          <p:spPr>
            <a:xfrm>
              <a:off x="3703048" y="1236578"/>
              <a:ext cx="0" cy="374315"/>
            </a:xfrm>
            <a:prstGeom prst="line">
              <a:avLst/>
            </a:prstGeom>
            <a:ln>
              <a:solidFill>
                <a:srgbClr val="4F622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6F8A87A-3236-42F7-8811-094B3C9194B9}"/>
              </a:ext>
            </a:extLst>
          </p:cNvPr>
          <p:cNvCxnSpPr/>
          <p:nvPr/>
        </p:nvCxnSpPr>
        <p:spPr>
          <a:xfrm flipH="1">
            <a:off x="4820073" y="2747172"/>
            <a:ext cx="2604168" cy="526717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988ACC7-8DB8-4327-ADA9-F1505FD1FEC8}"/>
              </a:ext>
            </a:extLst>
          </p:cNvPr>
          <p:cNvCxnSpPr/>
          <p:nvPr/>
        </p:nvCxnSpPr>
        <p:spPr>
          <a:xfrm>
            <a:off x="7578577" y="2744498"/>
            <a:ext cx="1083871" cy="529391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62B2935-49F5-4C64-8F17-0B760F8EB400}"/>
              </a:ext>
            </a:extLst>
          </p:cNvPr>
          <p:cNvCxnSpPr/>
          <p:nvPr/>
        </p:nvCxnSpPr>
        <p:spPr>
          <a:xfrm>
            <a:off x="8298512" y="4113432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5F7AED65-2E65-46B4-AD4B-2380DDDF4CA5}"/>
              </a:ext>
            </a:extLst>
          </p:cNvPr>
          <p:cNvSpPr txBox="1"/>
          <p:nvPr/>
        </p:nvSpPr>
        <p:spPr>
          <a:xfrm>
            <a:off x="5017925" y="1690688"/>
            <a:ext cx="1340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old version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D444477-EF6B-40B8-ABA0-2CFA370341FB}"/>
              </a:ext>
            </a:extLst>
          </p:cNvPr>
          <p:cNvCxnSpPr/>
          <p:nvPr/>
        </p:nvCxnSpPr>
        <p:spPr>
          <a:xfrm>
            <a:off x="5805103" y="2060020"/>
            <a:ext cx="140591" cy="503808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049EF8C-B2A3-42F3-A0B1-1F925B316CD8}"/>
              </a:ext>
            </a:extLst>
          </p:cNvPr>
          <p:cNvGrpSpPr/>
          <p:nvPr/>
        </p:nvGrpSpPr>
        <p:grpSpPr>
          <a:xfrm>
            <a:off x="6467585" y="1693542"/>
            <a:ext cx="1443665" cy="873140"/>
            <a:chOff x="5029723" y="811249"/>
            <a:chExt cx="1443665" cy="873140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F8948EB-8E20-4B9D-ADFA-226587A9C4B3}"/>
                </a:ext>
              </a:extLst>
            </p:cNvPr>
            <p:cNvSpPr txBox="1"/>
            <p:nvPr/>
          </p:nvSpPr>
          <p:spPr>
            <a:xfrm>
              <a:off x="5029723" y="811249"/>
              <a:ext cx="1443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new version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5CAA233D-977C-451E-9C34-58001DB5D53D}"/>
                </a:ext>
              </a:extLst>
            </p:cNvPr>
            <p:cNvCxnSpPr/>
            <p:nvPr/>
          </p:nvCxnSpPr>
          <p:spPr>
            <a:xfrm>
              <a:off x="5816901" y="1180581"/>
              <a:ext cx="140591" cy="503808"/>
            </a:xfrm>
            <a:prstGeom prst="straightConnector1">
              <a:avLst/>
            </a:pr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Left Brace 64">
            <a:extLst>
              <a:ext uri="{FF2B5EF4-FFF2-40B4-BE49-F238E27FC236}">
                <a16:creationId xmlns:a16="http://schemas.microsoft.com/office/drawing/2014/main" id="{44A9D62C-5920-4087-836D-4EC11EA1F1F1}"/>
              </a:ext>
            </a:extLst>
          </p:cNvPr>
          <p:cNvSpPr/>
          <p:nvPr/>
        </p:nvSpPr>
        <p:spPr>
          <a:xfrm>
            <a:off x="2170233" y="2299230"/>
            <a:ext cx="763468" cy="82347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Left Brace 66">
            <a:extLst>
              <a:ext uri="{FF2B5EF4-FFF2-40B4-BE49-F238E27FC236}">
                <a16:creationId xmlns:a16="http://schemas.microsoft.com/office/drawing/2014/main" id="{18F623D3-B2E6-4C84-8B45-8C8787EACF5E}"/>
              </a:ext>
            </a:extLst>
          </p:cNvPr>
          <p:cNvSpPr/>
          <p:nvPr/>
        </p:nvSpPr>
        <p:spPr>
          <a:xfrm>
            <a:off x="2198691" y="3122706"/>
            <a:ext cx="763468" cy="143989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Left Brace 70">
            <a:extLst>
              <a:ext uri="{FF2B5EF4-FFF2-40B4-BE49-F238E27FC236}">
                <a16:creationId xmlns:a16="http://schemas.microsoft.com/office/drawing/2014/main" id="{7F65998D-132D-4DA5-A24A-C8271C3FEED7}"/>
              </a:ext>
            </a:extLst>
          </p:cNvPr>
          <p:cNvSpPr/>
          <p:nvPr/>
        </p:nvSpPr>
        <p:spPr>
          <a:xfrm>
            <a:off x="1925445" y="4918166"/>
            <a:ext cx="178487" cy="45452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ECC8147-F71F-4B4C-AECB-7DB75A025CA2}"/>
              </a:ext>
            </a:extLst>
          </p:cNvPr>
          <p:cNvSpPr txBox="1"/>
          <p:nvPr/>
        </p:nvSpPr>
        <p:spPr>
          <a:xfrm>
            <a:off x="1259689" y="2515089"/>
            <a:ext cx="776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Inode</a:t>
            </a:r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B7ADE9E-7FD2-4802-B159-641C011CA970}"/>
              </a:ext>
            </a:extLst>
          </p:cNvPr>
          <p:cNvSpPr txBox="1"/>
          <p:nvPr/>
        </p:nvSpPr>
        <p:spPr>
          <a:xfrm>
            <a:off x="816508" y="3490338"/>
            <a:ext cx="1617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Indirect Block Pointers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AEC43AC-1B25-4F36-B306-E7CF8B9E9B62}"/>
              </a:ext>
            </a:extLst>
          </p:cNvPr>
          <p:cNvSpPr txBox="1"/>
          <p:nvPr/>
        </p:nvSpPr>
        <p:spPr>
          <a:xfrm>
            <a:off x="423426" y="4918166"/>
            <a:ext cx="145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2A4E44-B89B-C708-06F8-0B55CCB229DA}"/>
              </a:ext>
            </a:extLst>
          </p:cNvPr>
          <p:cNvSpPr txBox="1"/>
          <p:nvPr/>
        </p:nvSpPr>
        <p:spPr>
          <a:xfrm>
            <a:off x="8940220" y="5468590"/>
            <a:ext cx="2218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Copy + new data </a:t>
            </a:r>
          </a:p>
        </p:txBody>
      </p:sp>
    </p:spTree>
    <p:extLst>
      <p:ext uri="{BB962C8B-B14F-4D97-AF65-F5344CB8AC3E}">
        <p14:creationId xmlns:p14="http://schemas.microsoft.com/office/powerpoint/2010/main" val="232159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0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892BE-492E-420C-8F45-C02A1120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and write a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BFCB2-366F-4700-8268-01DD75D80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F866248C-9D3D-42BF-955A-873577D43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71" y="1115877"/>
            <a:ext cx="7008511" cy="5594886"/>
          </a:xfrm>
          <a:prstGeom prst="rect">
            <a:avLst/>
          </a:prstGeom>
          <a:ln>
            <a:noFill/>
          </a:ln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F2C6EDF-771B-417F-993D-EE12839283EA}"/>
              </a:ext>
            </a:extLst>
          </p:cNvPr>
          <p:cNvSpPr txBox="1">
            <a:spLocks/>
          </p:cNvSpPr>
          <p:nvPr/>
        </p:nvSpPr>
        <p:spPr>
          <a:xfrm>
            <a:off x="7491662" y="154984"/>
            <a:ext cx="4555959" cy="342721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4"/>
                </a:solidFill>
              </a:rPr>
              <a:t>Create: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First, read the parent directory to ensure that name is not already used.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&amp; claim a free inode.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&lt;“name”, inode#&gt; to parent directory.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Fill-in file metadata.</a:t>
            </a:r>
          </a:p>
          <a:p>
            <a:endParaRPr lang="en-US" dirty="0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AAE82C6A-37E1-4609-8CD0-2D76586B66B9}"/>
              </a:ext>
            </a:extLst>
          </p:cNvPr>
          <p:cNvSpPr/>
          <p:nvPr/>
        </p:nvSpPr>
        <p:spPr>
          <a:xfrm rot="10800000">
            <a:off x="5256120" y="1611967"/>
            <a:ext cx="154978" cy="715353"/>
          </a:xfrm>
          <a:prstGeom prst="leftBrace">
            <a:avLst>
              <a:gd name="adj1" fmla="val 40333"/>
              <a:gd name="adj2" fmla="val 63387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B1C38A72-2566-42ED-B9AD-A8453058F650}"/>
              </a:ext>
            </a:extLst>
          </p:cNvPr>
          <p:cNvSpPr/>
          <p:nvPr/>
        </p:nvSpPr>
        <p:spPr>
          <a:xfrm rot="10800000">
            <a:off x="2617194" y="2406316"/>
            <a:ext cx="158090" cy="368968"/>
          </a:xfrm>
          <a:prstGeom prst="leftBrace">
            <a:avLst>
              <a:gd name="adj1" fmla="val 40333"/>
              <a:gd name="adj2" fmla="val 50236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B14F5D70-1C5A-486D-9FA5-6DB6874A73A7}"/>
              </a:ext>
            </a:extLst>
          </p:cNvPr>
          <p:cNvSpPr/>
          <p:nvPr/>
        </p:nvSpPr>
        <p:spPr>
          <a:xfrm rot="10800000">
            <a:off x="4304823" y="3213234"/>
            <a:ext cx="158090" cy="368968"/>
          </a:xfrm>
          <a:prstGeom prst="leftBrace">
            <a:avLst>
              <a:gd name="adj1" fmla="val 40333"/>
              <a:gd name="adj2" fmla="val 50236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22DBB9-6BD5-4A16-80B9-E64AFEC9FE09}"/>
              </a:ext>
            </a:extLst>
          </p:cNvPr>
          <p:cNvSpPr txBox="1"/>
          <p:nvPr/>
        </p:nvSpPr>
        <p:spPr>
          <a:xfrm>
            <a:off x="5444296" y="1771049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C7C560-AA28-492D-974E-8053959CFF38}"/>
              </a:ext>
            </a:extLst>
          </p:cNvPr>
          <p:cNvSpPr txBox="1"/>
          <p:nvPr/>
        </p:nvSpPr>
        <p:spPr>
          <a:xfrm>
            <a:off x="5305970" y="2775285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>
                <a:solidFill>
                  <a:schemeClr val="accent4"/>
                </a:solidFill>
              </a:rPr>
              <a:t>3</a:t>
            </a:r>
            <a:endParaRPr lang="en-US" sz="1400" i="1" dirty="0">
              <a:solidFill>
                <a:schemeClr val="accent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D078B2-00F0-4793-B79A-4CE945752147}"/>
              </a:ext>
            </a:extLst>
          </p:cNvPr>
          <p:cNvSpPr txBox="1"/>
          <p:nvPr/>
        </p:nvSpPr>
        <p:spPr>
          <a:xfrm>
            <a:off x="4499415" y="3287922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4"/>
                </a:solidFill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BB8C6D-D6DA-4615-AAC6-8AA3BF3EE80D}"/>
              </a:ext>
            </a:extLst>
          </p:cNvPr>
          <p:cNvSpPr txBox="1"/>
          <p:nvPr/>
        </p:nvSpPr>
        <p:spPr>
          <a:xfrm>
            <a:off x="2801601" y="2489380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>
                <a:solidFill>
                  <a:schemeClr val="accent4"/>
                </a:solidFill>
              </a:rPr>
              <a:t>2</a:t>
            </a:r>
            <a:endParaRPr lang="en-US" sz="1400" i="1" dirty="0">
              <a:solidFill>
                <a:schemeClr val="accent4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7B5E22-42CB-B2A5-8B45-39F808FBEB3F}"/>
              </a:ext>
            </a:extLst>
          </p:cNvPr>
          <p:cNvSpPr/>
          <p:nvPr/>
        </p:nvSpPr>
        <p:spPr>
          <a:xfrm>
            <a:off x="3733800" y="2943967"/>
            <a:ext cx="455454" cy="215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4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FBF50-C4EF-41FC-AB93-261416FA8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9822C-A791-4CDC-A291-8B9335133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Developed by Sun Microsystems, now Oracle (2006)</a:t>
            </a:r>
          </a:p>
          <a:p>
            <a:endParaRPr lang="en-US" dirty="0"/>
          </a:p>
          <a:p>
            <a:r>
              <a:rPr lang="en-US" dirty="0"/>
              <a:t>Uses Copy-on-Write transactions</a:t>
            </a:r>
          </a:p>
          <a:p>
            <a:endParaRPr lang="en-US" dirty="0"/>
          </a:p>
          <a:p>
            <a:r>
              <a:rPr lang="en-US" dirty="0"/>
              <a:t>Snapshots</a:t>
            </a:r>
          </a:p>
          <a:p>
            <a:pPr lvl="1"/>
            <a:r>
              <a:rPr lang="en-US" dirty="0"/>
              <a:t>Enabled by copy-on-write</a:t>
            </a:r>
          </a:p>
          <a:p>
            <a:pPr lvl="1"/>
            <a:r>
              <a:rPr lang="en-US" dirty="0"/>
              <a:t>Points in time for the filesystem can be “snapshot”</a:t>
            </a:r>
          </a:p>
          <a:p>
            <a:pPr lvl="1"/>
            <a:r>
              <a:rPr lang="en-US" dirty="0"/>
              <a:t>Files can be returned to prior versions from the snapshot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37A92-C945-403C-89BF-4D9332E7C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049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97F4C-9CBC-49CB-8284-8C09C4AC6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Pooled 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F91C5-B013-4D3D-89E5-A862CCD54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ZFS (and other filesystems) use a concept of pools of storage</a:t>
            </a:r>
          </a:p>
          <a:p>
            <a:pPr lvl="1"/>
            <a:r>
              <a:rPr lang="en-US" dirty="0"/>
              <a:t>Flips around disk-filesystem relationship</a:t>
            </a:r>
          </a:p>
          <a:p>
            <a:pPr lvl="1"/>
            <a:r>
              <a:rPr lang="en-US" dirty="0"/>
              <a:t>Instead of one filesystem per partition and multiple partitions per disk</a:t>
            </a:r>
          </a:p>
          <a:p>
            <a:pPr lvl="1"/>
            <a:r>
              <a:rPr lang="en-US" dirty="0"/>
              <a:t>One filesystem manages multiple disks</a:t>
            </a:r>
          </a:p>
          <a:p>
            <a:pPr lvl="1"/>
            <a:endParaRPr lang="en-US" dirty="0"/>
          </a:p>
          <a:p>
            <a:r>
              <a:rPr lang="en-US" dirty="0"/>
              <a:t>Replaces need for RAID by allowing filesystem to make choices</a:t>
            </a:r>
          </a:p>
          <a:p>
            <a:endParaRPr lang="en-US" dirty="0"/>
          </a:p>
          <a:p>
            <a:r>
              <a:rPr lang="en-US" dirty="0"/>
              <a:t>Common design pattern in computer systems</a:t>
            </a:r>
          </a:p>
          <a:p>
            <a:pPr lvl="1"/>
            <a:r>
              <a:rPr lang="en-US" dirty="0"/>
              <a:t>Abstractions make systems easy to use</a:t>
            </a:r>
          </a:p>
          <a:p>
            <a:pPr lvl="1"/>
            <a:r>
              <a:rPr lang="en-US" dirty="0"/>
              <a:t>Breaking abstractions allows for improved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0B28B-7771-4B2E-A85D-88AB60EEE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39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469517-3C35-426C-96F3-2AAC85D9D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Log-Structured File Systems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5DD037-ACDD-4605-A0FE-1749B14AF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go further along copy-on-write path</a:t>
            </a:r>
          </a:p>
          <a:p>
            <a:pPr lvl="1"/>
            <a:r>
              <a:rPr lang="en-US" dirty="0"/>
              <a:t>Entire disk is just a log of updates to files and </a:t>
            </a:r>
            <a:r>
              <a:rPr lang="en-US" dirty="0" err="1"/>
              <a:t>inodes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No longer doing small writes all over disk</a:t>
            </a:r>
          </a:p>
          <a:p>
            <a:pPr lvl="1"/>
            <a:r>
              <a:rPr lang="en-US" dirty="0"/>
              <a:t>Jumping between </a:t>
            </a:r>
            <a:r>
              <a:rPr lang="en-US" dirty="0" err="1"/>
              <a:t>inodes</a:t>
            </a:r>
            <a:r>
              <a:rPr lang="en-US" dirty="0"/>
              <a:t> and data blocks</a:t>
            </a:r>
          </a:p>
          <a:p>
            <a:pPr lvl="1"/>
            <a:r>
              <a:rPr lang="en-US" dirty="0"/>
              <a:t>Small, random writes are bad for HDD seek</a:t>
            </a:r>
          </a:p>
          <a:p>
            <a:pPr lvl="1"/>
            <a:endParaRPr lang="en-US" dirty="0"/>
          </a:p>
          <a:p>
            <a:r>
              <a:rPr lang="en-US" dirty="0"/>
              <a:t>Instead, treat disk as a circular buffer that updates are written to</a:t>
            </a:r>
          </a:p>
          <a:p>
            <a:pPr lvl="1"/>
            <a:r>
              <a:rPr lang="en-US" dirty="0"/>
              <a:t>Write new data, then new </a:t>
            </a:r>
            <a:r>
              <a:rPr lang="en-US" dirty="0" err="1"/>
              <a:t>inode</a:t>
            </a:r>
            <a:r>
              <a:rPr lang="en-US" dirty="0"/>
              <a:t> after it, then next new data</a:t>
            </a:r>
          </a:p>
          <a:p>
            <a:pPr lvl="1"/>
            <a:r>
              <a:rPr lang="en-US" dirty="0"/>
              <a:t>All writes end up occurring sequentially</a:t>
            </a:r>
          </a:p>
          <a:p>
            <a:pPr lvl="1"/>
            <a:r>
              <a:rPr lang="en-US" dirty="0"/>
              <a:t>Garbage collect old file versions eventually when space gets 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D91D0E-CEC8-48BB-B34D-A934ABB5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818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Disk Caching</a:t>
            </a:r>
          </a:p>
          <a:p>
            <a:r>
              <a:rPr lang="en-US" dirty="0"/>
              <a:t>Classical Filesystems</a:t>
            </a:r>
          </a:p>
          <a:p>
            <a:pPr lvl="1"/>
            <a:r>
              <a:rPr lang="en-US" dirty="0"/>
              <a:t>FFS</a:t>
            </a:r>
          </a:p>
          <a:p>
            <a:pPr lvl="1"/>
            <a:r>
              <a:rPr lang="en-US" dirty="0"/>
              <a:t>FAT</a:t>
            </a:r>
          </a:p>
          <a:p>
            <a:r>
              <a:rPr lang="en-US" dirty="0"/>
              <a:t>Improving Reliability</a:t>
            </a:r>
          </a:p>
          <a:p>
            <a:pPr lvl="1"/>
            <a:r>
              <a:rPr lang="en-US" dirty="0"/>
              <a:t>FSCK</a:t>
            </a:r>
          </a:p>
          <a:p>
            <a:pPr lvl="1"/>
            <a:r>
              <a:rPr lang="en-US" dirty="0"/>
              <a:t>Journaling</a:t>
            </a:r>
          </a:p>
          <a:p>
            <a:r>
              <a:rPr lang="en-US" dirty="0"/>
              <a:t>Journaling Filesystems</a:t>
            </a:r>
          </a:p>
          <a:p>
            <a:pPr lvl="1"/>
            <a:r>
              <a:rPr lang="en-US" dirty="0"/>
              <a:t>ext3/ext4</a:t>
            </a:r>
          </a:p>
          <a:p>
            <a:pPr lvl="1"/>
            <a:r>
              <a:rPr lang="en-US" dirty="0"/>
              <a:t>NTFS</a:t>
            </a:r>
          </a:p>
          <a:p>
            <a:r>
              <a:rPr lang="en-US" dirty="0"/>
              <a:t>Copy-On-Write</a:t>
            </a:r>
          </a:p>
          <a:p>
            <a:pPr lvl="1"/>
            <a:r>
              <a:rPr lang="en-US" dirty="0"/>
              <a:t>ZFS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160054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892BE-492E-420C-8F45-C02A1120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and write a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BFCB2-366F-4700-8268-01DD75D80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F866248C-9D3D-42BF-955A-873577D43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71" y="1115877"/>
            <a:ext cx="7008511" cy="5594886"/>
          </a:xfrm>
          <a:prstGeom prst="rect">
            <a:avLst/>
          </a:prstGeom>
          <a:ln>
            <a:noFill/>
          </a:ln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F2C6EDF-771B-417F-993D-EE12839283EA}"/>
              </a:ext>
            </a:extLst>
          </p:cNvPr>
          <p:cNvSpPr txBox="1">
            <a:spLocks/>
          </p:cNvSpPr>
          <p:nvPr/>
        </p:nvSpPr>
        <p:spPr>
          <a:xfrm>
            <a:off x="7491662" y="154984"/>
            <a:ext cx="4555959" cy="655578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4"/>
                </a:solidFill>
              </a:rPr>
              <a:t>Create: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First, read the parent directory to ensure that name is not already used.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&amp; claim a free inode.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&lt;“bar”, inode#&gt; to parent directory.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Fill-in file metadata.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1"/>
                </a:solidFill>
              </a:rPr>
              <a:t>Write: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Look for remaining space in existing blocks first.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&amp; claim a new data block.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data to new block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Point to it in inode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AAE82C6A-37E1-4609-8CD0-2D76586B66B9}"/>
              </a:ext>
            </a:extLst>
          </p:cNvPr>
          <p:cNvSpPr/>
          <p:nvPr/>
        </p:nvSpPr>
        <p:spPr>
          <a:xfrm rot="10800000">
            <a:off x="5256120" y="1611967"/>
            <a:ext cx="154978" cy="715353"/>
          </a:xfrm>
          <a:prstGeom prst="leftBrace">
            <a:avLst>
              <a:gd name="adj1" fmla="val 40333"/>
              <a:gd name="adj2" fmla="val 63387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B1C38A72-2566-42ED-B9AD-A8453058F650}"/>
              </a:ext>
            </a:extLst>
          </p:cNvPr>
          <p:cNvSpPr/>
          <p:nvPr/>
        </p:nvSpPr>
        <p:spPr>
          <a:xfrm rot="10800000">
            <a:off x="2617194" y="2406316"/>
            <a:ext cx="158090" cy="368968"/>
          </a:xfrm>
          <a:prstGeom prst="leftBrace">
            <a:avLst>
              <a:gd name="adj1" fmla="val 40333"/>
              <a:gd name="adj2" fmla="val 50236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B14F5D70-1C5A-486D-9FA5-6DB6874A73A7}"/>
              </a:ext>
            </a:extLst>
          </p:cNvPr>
          <p:cNvSpPr/>
          <p:nvPr/>
        </p:nvSpPr>
        <p:spPr>
          <a:xfrm rot="10800000">
            <a:off x="4304823" y="3213234"/>
            <a:ext cx="158090" cy="368968"/>
          </a:xfrm>
          <a:prstGeom prst="leftBrace">
            <a:avLst>
              <a:gd name="adj1" fmla="val 40333"/>
              <a:gd name="adj2" fmla="val 50236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22DBB9-6BD5-4A16-80B9-E64AFEC9FE09}"/>
              </a:ext>
            </a:extLst>
          </p:cNvPr>
          <p:cNvSpPr txBox="1"/>
          <p:nvPr/>
        </p:nvSpPr>
        <p:spPr>
          <a:xfrm>
            <a:off x="5444296" y="1771049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C7C560-AA28-492D-974E-8053959CFF38}"/>
              </a:ext>
            </a:extLst>
          </p:cNvPr>
          <p:cNvSpPr txBox="1"/>
          <p:nvPr/>
        </p:nvSpPr>
        <p:spPr>
          <a:xfrm>
            <a:off x="5305970" y="2775285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>
                <a:solidFill>
                  <a:schemeClr val="accent4"/>
                </a:solidFill>
              </a:rPr>
              <a:t>3</a:t>
            </a:r>
            <a:endParaRPr lang="en-US" sz="1400" i="1" dirty="0">
              <a:solidFill>
                <a:schemeClr val="accent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D078B2-00F0-4793-B79A-4CE945752147}"/>
              </a:ext>
            </a:extLst>
          </p:cNvPr>
          <p:cNvSpPr txBox="1"/>
          <p:nvPr/>
        </p:nvSpPr>
        <p:spPr>
          <a:xfrm>
            <a:off x="4499415" y="3287922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4"/>
                </a:solidFill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BB8C6D-D6DA-4615-AAC6-8AA3BF3EE80D}"/>
              </a:ext>
            </a:extLst>
          </p:cNvPr>
          <p:cNvSpPr txBox="1"/>
          <p:nvPr/>
        </p:nvSpPr>
        <p:spPr>
          <a:xfrm>
            <a:off x="2801601" y="2489380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>
                <a:solidFill>
                  <a:schemeClr val="accent4"/>
                </a:solidFill>
              </a:rPr>
              <a:t>2</a:t>
            </a:r>
            <a:endParaRPr lang="en-US" sz="1400" i="1" dirty="0">
              <a:solidFill>
                <a:schemeClr val="accent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4C2695-B3C3-4215-ABAF-13F4206AED9D}"/>
              </a:ext>
            </a:extLst>
          </p:cNvPr>
          <p:cNvSpPr txBox="1"/>
          <p:nvPr/>
        </p:nvSpPr>
        <p:spPr>
          <a:xfrm>
            <a:off x="4289833" y="4666649"/>
            <a:ext cx="173255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996D42DC-0FE1-48CC-8F12-CF75AD1F5453}"/>
              </a:ext>
            </a:extLst>
          </p:cNvPr>
          <p:cNvSpPr/>
          <p:nvPr/>
        </p:nvSpPr>
        <p:spPr>
          <a:xfrm rot="10800000">
            <a:off x="1840204" y="4844716"/>
            <a:ext cx="158090" cy="368968"/>
          </a:xfrm>
          <a:prstGeom prst="leftBrace">
            <a:avLst>
              <a:gd name="adj1" fmla="val 40333"/>
              <a:gd name="adj2" fmla="val 50236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FDD110-E099-4819-9686-CEA9E7C3FB71}"/>
              </a:ext>
            </a:extLst>
          </p:cNvPr>
          <p:cNvSpPr txBox="1"/>
          <p:nvPr/>
        </p:nvSpPr>
        <p:spPr>
          <a:xfrm>
            <a:off x="2024611" y="4927780"/>
            <a:ext cx="173255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7A816E-10A0-4729-A243-D74033ECA398}"/>
              </a:ext>
            </a:extLst>
          </p:cNvPr>
          <p:cNvSpPr txBox="1"/>
          <p:nvPr/>
        </p:nvSpPr>
        <p:spPr>
          <a:xfrm>
            <a:off x="6500187" y="5243665"/>
            <a:ext cx="173255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B736E0-7F2A-4D76-A2E8-B3DE21FB4007}"/>
              </a:ext>
            </a:extLst>
          </p:cNvPr>
          <p:cNvSpPr txBox="1"/>
          <p:nvPr/>
        </p:nvSpPr>
        <p:spPr>
          <a:xfrm>
            <a:off x="4287131" y="5404033"/>
            <a:ext cx="173255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C6936D-1B2D-BF21-8D12-672B464FDCAD}"/>
              </a:ext>
            </a:extLst>
          </p:cNvPr>
          <p:cNvSpPr/>
          <p:nvPr/>
        </p:nvSpPr>
        <p:spPr>
          <a:xfrm>
            <a:off x="3733800" y="2943967"/>
            <a:ext cx="455454" cy="215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Disk Caching</a:t>
            </a:r>
          </a:p>
          <a:p>
            <a:r>
              <a:rPr lang="en-US" dirty="0"/>
              <a:t>Classical Filesystems</a:t>
            </a:r>
          </a:p>
          <a:p>
            <a:pPr lvl="1"/>
            <a:r>
              <a:rPr lang="en-US" dirty="0"/>
              <a:t>FAT</a:t>
            </a:r>
          </a:p>
          <a:p>
            <a:pPr lvl="1"/>
            <a:r>
              <a:rPr lang="en-US" dirty="0"/>
              <a:t>FFS</a:t>
            </a:r>
          </a:p>
          <a:p>
            <a:r>
              <a:rPr lang="en-US" dirty="0"/>
              <a:t>Improving Reliability</a:t>
            </a:r>
          </a:p>
          <a:p>
            <a:pPr lvl="1"/>
            <a:r>
              <a:rPr lang="en-US" dirty="0"/>
              <a:t>FSCK</a:t>
            </a:r>
          </a:p>
          <a:p>
            <a:pPr lvl="1"/>
            <a:r>
              <a:rPr lang="en-US" dirty="0"/>
              <a:t>Journaling</a:t>
            </a:r>
          </a:p>
          <a:p>
            <a:r>
              <a:rPr lang="en-US" dirty="0"/>
              <a:t>Journaling Filesystems</a:t>
            </a:r>
          </a:p>
          <a:p>
            <a:pPr lvl="1"/>
            <a:r>
              <a:rPr lang="en-US" dirty="0"/>
              <a:t>ext3/ext4</a:t>
            </a:r>
          </a:p>
          <a:p>
            <a:pPr lvl="1"/>
            <a:r>
              <a:rPr lang="en-US" dirty="0"/>
              <a:t>NTFS</a:t>
            </a:r>
          </a:p>
          <a:p>
            <a:r>
              <a:rPr lang="en-US" dirty="0"/>
              <a:t>Copy-On-Write</a:t>
            </a:r>
          </a:p>
          <a:p>
            <a:pPr lvl="1"/>
            <a:r>
              <a:rPr lang="en-US" dirty="0"/>
              <a:t>ZFS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28C5C-6AE2-44EC-B55F-9B8724F2E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disk interactions should be hitting memory instead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4A36D-D132-46C8-BB88-18881A46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DBBB7-4AC0-4820-91D7-F55DC6197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240" y="1270861"/>
            <a:ext cx="8373686" cy="41141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CD8658-DAD7-43F7-B224-724C1E001CF4}"/>
              </a:ext>
            </a:extLst>
          </p:cNvPr>
          <p:cNvSpPr txBox="1"/>
          <p:nvPr/>
        </p:nvSpPr>
        <p:spPr>
          <a:xfrm>
            <a:off x="949124" y="2250199"/>
            <a:ext cx="19865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open("/foo/bar")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9B87A86-918E-404C-ABF2-34C2F3F84FDD}"/>
              </a:ext>
            </a:extLst>
          </p:cNvPr>
          <p:cNvCxnSpPr/>
          <p:nvPr/>
        </p:nvCxnSpPr>
        <p:spPr>
          <a:xfrm>
            <a:off x="949124" y="2875274"/>
            <a:ext cx="0" cy="972508"/>
          </a:xfrm>
          <a:prstGeom prst="straightConnector1">
            <a:avLst/>
          </a:prstGeom>
          <a:ln w="190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C579514-FBB4-4F35-B7EA-3A2500117D62}"/>
              </a:ext>
            </a:extLst>
          </p:cNvPr>
          <p:cNvSpPr txBox="1"/>
          <p:nvPr/>
        </p:nvSpPr>
        <p:spPr>
          <a:xfrm rot="16200000">
            <a:off x="380533" y="3074533"/>
            <a:ext cx="76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948360-75AE-4EEA-AEE4-250AD483BE9F}"/>
              </a:ext>
            </a:extLst>
          </p:cNvPr>
          <p:cNvSpPr/>
          <p:nvPr/>
        </p:nvSpPr>
        <p:spPr>
          <a:xfrm>
            <a:off x="5969000" y="3098800"/>
            <a:ext cx="723900" cy="2286180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E0B530-988A-40D1-A734-9A29D391037F}"/>
              </a:ext>
            </a:extLst>
          </p:cNvPr>
          <p:cNvSpPr txBox="1"/>
          <p:nvPr/>
        </p:nvSpPr>
        <p:spPr>
          <a:xfrm>
            <a:off x="4064000" y="5587139"/>
            <a:ext cx="212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inode reads/writes occur in memory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55BC182-9CF9-4390-BC02-FFA7D6A53661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5124450" y="5016501"/>
            <a:ext cx="755650" cy="5706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452184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59C7661-1A23-46AD-9A1C-969826AB4919}" vid="{8313A47A-0E3D-42A5-B506-581C2F8724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3359</Words>
  <Application>Microsoft Office PowerPoint</Application>
  <PresentationFormat>Widescreen</PresentationFormat>
  <Paragraphs>864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Calibri</vt:lpstr>
      <vt:lpstr>Tahoma</vt:lpstr>
      <vt:lpstr>Times New Roman</vt:lpstr>
      <vt:lpstr>Class Slides</vt:lpstr>
      <vt:lpstr>Lecture 16: Filesystem Implementations</vt:lpstr>
      <vt:lpstr>Administrivia</vt:lpstr>
      <vt:lpstr>Today’s Goals</vt:lpstr>
      <vt:lpstr>File systems abstractions</vt:lpstr>
      <vt:lpstr>What goes within a partition?</vt:lpstr>
      <vt:lpstr>Create and write a file</vt:lpstr>
      <vt:lpstr>Create and write a file</vt:lpstr>
      <vt:lpstr>Outline</vt:lpstr>
      <vt:lpstr>Many disk interactions should be hitting memory instead</vt:lpstr>
      <vt:lpstr>Filesystem caching</vt:lpstr>
      <vt:lpstr>Goals for filesystem caching</vt:lpstr>
      <vt:lpstr>Unified Page Cache</vt:lpstr>
      <vt:lpstr>Prefetching</vt:lpstr>
      <vt:lpstr>Short break + Question</vt:lpstr>
      <vt:lpstr>Short break + Question</vt:lpstr>
      <vt:lpstr>Real OSes aggressively cache disk in unused RAM</vt:lpstr>
      <vt:lpstr>Real OSes aggressively cache disk in unused RAM</vt:lpstr>
      <vt:lpstr>Outline</vt:lpstr>
      <vt:lpstr>FAT (FAT/FAT12/FAT16/FAT32)</vt:lpstr>
      <vt:lpstr>FAT design choices</vt:lpstr>
      <vt:lpstr>Fast File System (FFS)</vt:lpstr>
      <vt:lpstr>FFS groups</vt:lpstr>
      <vt:lpstr>FFS file placement strategy</vt:lpstr>
      <vt:lpstr>FFS example</vt:lpstr>
      <vt:lpstr>FFS large file problem</vt:lpstr>
      <vt:lpstr>Outline</vt:lpstr>
      <vt:lpstr>Crash tolerance</vt:lpstr>
      <vt:lpstr>Crash example (writing to /foo/bar)</vt:lpstr>
      <vt:lpstr>File system checker (FSCK)</vt:lpstr>
      <vt:lpstr>Problems with FSCK</vt:lpstr>
      <vt:lpstr>Filesystem transactions</vt:lpstr>
      <vt:lpstr>Journaling Filesystems</vt:lpstr>
      <vt:lpstr>Journaling example</vt:lpstr>
      <vt:lpstr>Journaling example</vt:lpstr>
      <vt:lpstr>Journaling example</vt:lpstr>
      <vt:lpstr>Journaling example</vt:lpstr>
      <vt:lpstr>Journaling example</vt:lpstr>
      <vt:lpstr>Journaling example</vt:lpstr>
      <vt:lpstr>Resolving crashes with journaling</vt:lpstr>
      <vt:lpstr>Break + Check your understanding – resolve after crash</vt:lpstr>
      <vt:lpstr>Break + Check your understanding – resolve after crash</vt:lpstr>
      <vt:lpstr>Break + Check your understanding – resolve after crash again</vt:lpstr>
      <vt:lpstr>Break + Check your understanding – resolve after crash again</vt:lpstr>
      <vt:lpstr>Journaling performance</vt:lpstr>
      <vt:lpstr>Outline</vt:lpstr>
      <vt:lpstr>ext2/ext3/ext4</vt:lpstr>
      <vt:lpstr>Extents reduce number of pointers to data blocks</vt:lpstr>
      <vt:lpstr>Other ext4 advances</vt:lpstr>
      <vt:lpstr>NTFS</vt:lpstr>
      <vt:lpstr>NTFS Master File Table</vt:lpstr>
      <vt:lpstr>NTFS with medium-sized, mostly non-fragmented file</vt:lpstr>
      <vt:lpstr>NTFS with a small file</vt:lpstr>
      <vt:lpstr>NTFS can automatically compress files</vt:lpstr>
      <vt:lpstr>Break + Extend Thinking</vt:lpstr>
      <vt:lpstr>Break + Extend Thinking</vt:lpstr>
      <vt:lpstr>Outline</vt:lpstr>
      <vt:lpstr>Adding file versioning through copy-on-write</vt:lpstr>
      <vt:lpstr>Reminder: hierarchical inodes</vt:lpstr>
      <vt:lpstr>Copy-on-write example</vt:lpstr>
      <vt:lpstr>ZFS</vt:lpstr>
      <vt:lpstr>Pooled file system</vt:lpstr>
      <vt:lpstr>Log-Structured File Systems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18: Filesystem Implementations</dc:title>
  <dc:creator>Branden Ghena</dc:creator>
  <cp:lastModifiedBy>Branden Ghena</cp:lastModifiedBy>
  <cp:revision>46</cp:revision>
  <dcterms:created xsi:type="dcterms:W3CDTF">2020-11-15T07:45:41Z</dcterms:created>
  <dcterms:modified xsi:type="dcterms:W3CDTF">2022-11-17T17:36:21Z</dcterms:modified>
</cp:coreProperties>
</file>