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0" r:id="rId1"/>
  </p:sldMasterIdLst>
  <p:notesMasterIdLst>
    <p:notesMasterId r:id="rId69"/>
  </p:notesMasterIdLst>
  <p:sldIdLst>
    <p:sldId id="256" r:id="rId2"/>
    <p:sldId id="484" r:id="rId3"/>
    <p:sldId id="264" r:id="rId4"/>
    <p:sldId id="348" r:id="rId5"/>
    <p:sldId id="385" r:id="rId6"/>
    <p:sldId id="383" r:id="rId7"/>
    <p:sldId id="397" r:id="rId8"/>
    <p:sldId id="395" r:id="rId9"/>
    <p:sldId id="396" r:id="rId10"/>
    <p:sldId id="429" r:id="rId11"/>
    <p:sldId id="394" r:id="rId12"/>
    <p:sldId id="392" r:id="rId13"/>
    <p:sldId id="405" r:id="rId14"/>
    <p:sldId id="391" r:id="rId15"/>
    <p:sldId id="423" r:id="rId16"/>
    <p:sldId id="424" r:id="rId17"/>
    <p:sldId id="398" r:id="rId18"/>
    <p:sldId id="393" r:id="rId19"/>
    <p:sldId id="390" r:id="rId20"/>
    <p:sldId id="403" r:id="rId21"/>
    <p:sldId id="400" r:id="rId22"/>
    <p:sldId id="404" r:id="rId23"/>
    <p:sldId id="402" r:id="rId24"/>
    <p:sldId id="401" r:id="rId25"/>
    <p:sldId id="399" r:id="rId26"/>
    <p:sldId id="481" r:id="rId27"/>
    <p:sldId id="433" r:id="rId28"/>
    <p:sldId id="434" r:id="rId29"/>
    <p:sldId id="430" r:id="rId30"/>
    <p:sldId id="387" r:id="rId31"/>
    <p:sldId id="436" r:id="rId32"/>
    <p:sldId id="406" r:id="rId33"/>
    <p:sldId id="437" r:id="rId34"/>
    <p:sldId id="407" r:id="rId35"/>
    <p:sldId id="425" r:id="rId36"/>
    <p:sldId id="426" r:id="rId37"/>
    <p:sldId id="408" r:id="rId38"/>
    <p:sldId id="410" r:id="rId39"/>
    <p:sldId id="411" r:id="rId40"/>
    <p:sldId id="412" r:id="rId41"/>
    <p:sldId id="439" r:id="rId42"/>
    <p:sldId id="440" r:id="rId43"/>
    <p:sldId id="475" r:id="rId44"/>
    <p:sldId id="476" r:id="rId45"/>
    <p:sldId id="409" r:id="rId46"/>
    <p:sldId id="444" r:id="rId47"/>
    <p:sldId id="431" r:id="rId48"/>
    <p:sldId id="478" r:id="rId49"/>
    <p:sldId id="416" r:id="rId50"/>
    <p:sldId id="454" r:id="rId51"/>
    <p:sldId id="417" r:id="rId52"/>
    <p:sldId id="418" r:id="rId53"/>
    <p:sldId id="482" r:id="rId54"/>
    <p:sldId id="488" r:id="rId55"/>
    <p:sldId id="487" r:id="rId56"/>
    <p:sldId id="486" r:id="rId57"/>
    <p:sldId id="483" r:id="rId58"/>
    <p:sldId id="414" r:id="rId59"/>
    <p:sldId id="427" r:id="rId60"/>
    <p:sldId id="428" r:id="rId61"/>
    <p:sldId id="480" r:id="rId62"/>
    <p:sldId id="421" r:id="rId63"/>
    <p:sldId id="419" r:id="rId64"/>
    <p:sldId id="479" r:id="rId65"/>
    <p:sldId id="422" r:id="rId66"/>
    <p:sldId id="485" r:id="rId67"/>
    <p:sldId id="432" r:id="rId6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44C0DD7-F1CF-4368-81C8-E87A97418579}">
          <p14:sldIdLst>
            <p14:sldId id="256"/>
          </p14:sldIdLst>
        </p14:section>
        <p14:section name="Goals" id="{1DC203D8-8C04-4F3B-815B-A15E3261C9A4}">
          <p14:sldIdLst>
            <p14:sldId id="484"/>
            <p14:sldId id="264"/>
          </p14:sldIdLst>
        </p14:section>
        <p14:section name="Devices" id="{B55B8E8C-5EAB-4A1E-A4E9-AE5E896E46FA}">
          <p14:sldIdLst>
            <p14:sldId id="348"/>
            <p14:sldId id="385"/>
            <p14:sldId id="383"/>
            <p14:sldId id="397"/>
            <p14:sldId id="395"/>
            <p14:sldId id="396"/>
          </p14:sldIdLst>
        </p14:section>
        <p14:section name="Connecting to Devices" id="{46AF59B7-D045-4B07-A56D-8DC3D98C55F7}">
          <p14:sldIdLst>
            <p14:sldId id="429"/>
            <p14:sldId id="394"/>
            <p14:sldId id="392"/>
            <p14:sldId id="405"/>
            <p14:sldId id="391"/>
            <p14:sldId id="423"/>
            <p14:sldId id="424"/>
            <p14:sldId id="398"/>
            <p14:sldId id="393"/>
            <p14:sldId id="390"/>
            <p14:sldId id="403"/>
            <p14:sldId id="400"/>
            <p14:sldId id="404"/>
            <p14:sldId id="402"/>
            <p14:sldId id="401"/>
            <p14:sldId id="399"/>
            <p14:sldId id="481"/>
            <p14:sldId id="433"/>
            <p14:sldId id="434"/>
          </p14:sldIdLst>
        </p14:section>
        <p14:section name="Talking to Devices" id="{D6DAFB16-57DE-4CEA-A287-754492BD42B4}">
          <p14:sldIdLst>
            <p14:sldId id="430"/>
            <p14:sldId id="387"/>
            <p14:sldId id="436"/>
            <p14:sldId id="406"/>
            <p14:sldId id="437"/>
            <p14:sldId id="407"/>
            <p14:sldId id="425"/>
            <p14:sldId id="426"/>
            <p14:sldId id="408"/>
            <p14:sldId id="410"/>
            <p14:sldId id="411"/>
            <p14:sldId id="412"/>
            <p14:sldId id="439"/>
            <p14:sldId id="440"/>
            <p14:sldId id="475"/>
            <p14:sldId id="476"/>
            <p14:sldId id="409"/>
            <p14:sldId id="444"/>
          </p14:sldIdLst>
        </p14:section>
        <p14:section name="Device Interactions" id="{4AAA336D-6E51-4AFF-946D-87FFAA07A6AA}">
          <p14:sldIdLst>
            <p14:sldId id="431"/>
            <p14:sldId id="478"/>
            <p14:sldId id="416"/>
            <p14:sldId id="454"/>
            <p14:sldId id="417"/>
            <p14:sldId id="418"/>
            <p14:sldId id="482"/>
            <p14:sldId id="488"/>
            <p14:sldId id="487"/>
            <p14:sldId id="486"/>
            <p14:sldId id="483"/>
            <p14:sldId id="414"/>
            <p14:sldId id="427"/>
            <p14:sldId id="428"/>
            <p14:sldId id="480"/>
            <p14:sldId id="421"/>
            <p14:sldId id="419"/>
            <p14:sldId id="479"/>
            <p14:sldId id="422"/>
          </p14:sldIdLst>
        </p14:section>
        <p14:section name="Wrapup" id="{29A7F866-9DA9-446B-8359-CE426CB89C7A}">
          <p14:sldIdLst>
            <p14:sldId id="485"/>
            <p14:sldId id="43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2A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9" autoAdjust="0"/>
    <p:restoredTop sz="97440" autoAdjust="0"/>
  </p:normalViewPr>
  <p:slideViewPr>
    <p:cSldViewPr snapToGrid="0">
      <p:cViewPr varScale="1">
        <p:scale>
          <a:sx n="74" d="100"/>
          <a:sy n="74" d="100"/>
        </p:scale>
        <p:origin x="84" y="195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BF250-3188-4B97-91A0-4CBD75F11794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DC289-C093-4A03-96E3-7FA6F6D9C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410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0F8AEA4-90DD-470A-A00C-52C76871BE7D}"/>
              </a:ext>
            </a:extLst>
          </p:cNvPr>
          <p:cNvSpPr/>
          <p:nvPr userDrawn="1"/>
        </p:nvSpPr>
        <p:spPr>
          <a:xfrm>
            <a:off x="607595" y="684106"/>
            <a:ext cx="10972799" cy="5485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NWU PPT Wide Opt 2_Master.jpg">
            <a:extLst>
              <a:ext uri="{FF2B5EF4-FFF2-40B4-BE49-F238E27FC236}">
                <a16:creationId xmlns:a16="http://schemas.microsoft.com/office/drawing/2014/main" id="{D5195E2D-71BD-4DAB-A8EA-C60068318A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353298"/>
            <a:ext cx="12192000" cy="5047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A78A89-7B53-4AF2-9B97-0D7A0E3C41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7595" y="684106"/>
            <a:ext cx="10972799" cy="2286000"/>
          </a:xfrm>
          <a:prstGeom prst="rect">
            <a:avLst/>
          </a:prstGeo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3757E7-8A62-4C6A-A11F-B44CFFC7E2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7595" y="3887894"/>
            <a:ext cx="10972799" cy="1369905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852B33-DB5B-406B-8EF8-7F27B15C3E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7595" y="5804324"/>
            <a:ext cx="916405" cy="365125"/>
          </a:xfrm>
        </p:spPr>
        <p:txBody>
          <a:bodyPr/>
          <a:lstStyle/>
          <a:p>
            <a:fld id="{6DA34142-4057-4E41-8FAB-93DD5A2F5272}" type="datetime1">
              <a:rPr lang="en-US" smtClean="0"/>
              <a:t>10/25/2022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218BC2-7D03-48DD-8ED3-F2F43C400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1807" y="5806652"/>
            <a:ext cx="3664373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91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4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2682-8512-4993-8477-88A6B81ECC95}" type="datetime1">
              <a:rPr lang="en-US" smtClean="0"/>
              <a:t>10/25/2022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617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2682-8512-4993-8477-88A6B81ECC95}" type="datetime1">
              <a:rPr lang="en-US" smtClean="0"/>
              <a:t>10/25/2022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D6171B2-CD8A-4537-A0B5-CFA0882ED8C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26608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57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6EE6D-0807-49F6-8402-F877AEC3A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2EDB09-5A47-4685-A1EE-A5B4DA190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C82BC-EFE8-41E4-A86B-07FC0B1457C3}" type="datetime1">
              <a:rPr lang="en-US" smtClean="0"/>
              <a:t>10/25/2022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553B9-1067-4918-A0C0-3170E1AA2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5B2D71-8C87-4458-AC29-EA2047202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310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D77160-3215-44CF-B830-0B88FB365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D1D5B-B5C1-4AF0-9BCF-12885203BE3F}" type="datetime1">
              <a:rPr lang="en-US" smtClean="0"/>
              <a:t>10/25/2022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931AD3-C3A1-4F17-AE8A-223019F62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71321F-FC35-406D-934E-9286AA485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41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6553EE-3FBA-43B0-83E3-DED9FBF89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00F0348-2F1A-4EE8-8A85-4721B86DEA66}" type="datetime1">
              <a:rPr lang="en-US" smtClean="0"/>
              <a:t>10/25/2022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6DF780-B863-4D17-AD07-08D991518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7C2309-BC50-471A-9507-CB2945B5B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11DEA04-1277-494F-991B-E62F01E892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7596" y="694143"/>
            <a:ext cx="10972798" cy="5486400"/>
          </a:xfrm>
          <a:solidFill>
            <a:schemeClr val="bg1"/>
          </a:solidFill>
        </p:spPr>
        <p:txBody>
          <a:bodyPr lIns="182880" tIns="182880" rIns="182880" bIns="182880"/>
          <a:lstStyle>
            <a:lvl1pPr>
              <a:spcBef>
                <a:spcPts val="2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84967AA-4B26-426D-8185-065158151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8343"/>
            <a:ext cx="10972798" cy="685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430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CFB29-59D2-4823-BEFA-2A2FDF148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7595" y="1143000"/>
            <a:ext cx="109728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448D8-B1FE-4537-8A5B-AEAA01D153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7595" y="6356350"/>
            <a:ext cx="916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7AB6CE-1AFC-4A94-BDA7-A76098728A1D}" type="datetime1">
              <a:rPr lang="en-US" smtClean="0"/>
              <a:t>10/25/2022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2C4873-1315-4883-97DC-8A47AFCAED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67200" y="6356350"/>
            <a:ext cx="3664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1DC0E4-58B6-42DF-8BD2-2BB7A3B6E3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68000" y="6356350"/>
            <a:ext cx="9123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BCB9CD12-280E-4818-853C-F36BB6D68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799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700" r:id="rId3"/>
    <p:sldLayoutId id="2147483696" r:id="rId4"/>
    <p:sldLayoutId id="2147483697" r:id="rId5"/>
    <p:sldLayoutId id="2147483698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eddit.com/r/explainlikeimfive/comments/uf4efj/comment/i6rmv15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inglix.com/trdos/archive/pdf_archive/real-time-clock-nmi-enable-paper.pdf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inglix.com/trdos/archive/pdf_archive/real-time-clock-nmi-enable-paper.pdf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iki.osdev.org/Can_I_have_a_list_of_IO_Ports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B4EB4-B710-4B4C-9E9E-B9B5D5E06A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Lecture 09:</a:t>
            </a:r>
            <a:br>
              <a:rPr lang="en-US" dirty="0"/>
            </a:br>
            <a:r>
              <a:rPr lang="en-US" dirty="0"/>
              <a:t>Device Input and Output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C2EFA9-08FA-449E-880F-86912EE7E7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CS343 – Operating Systems</a:t>
            </a:r>
          </a:p>
          <a:p>
            <a:r>
              <a:rPr lang="en-US" dirty="0"/>
              <a:t>Branden Ghena – Fall 2022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149D6F-FCEF-424A-AB8F-0345C4ED880B}"/>
              </a:ext>
            </a:extLst>
          </p:cNvPr>
          <p:cNvSpPr txBox="1"/>
          <p:nvPr/>
        </p:nvSpPr>
        <p:spPr>
          <a:xfrm>
            <a:off x="607595" y="5527563"/>
            <a:ext cx="109727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Some slides borrowed from:</a:t>
            </a:r>
            <a:br>
              <a:rPr lang="en-US" dirty="0"/>
            </a:br>
            <a:r>
              <a:rPr lang="en-US" sz="1200" dirty="0"/>
              <a:t>Stephen </a:t>
            </a:r>
            <a:r>
              <a:rPr lang="en-US" sz="1200" dirty="0" err="1"/>
              <a:t>Tarzia</a:t>
            </a:r>
            <a:r>
              <a:rPr lang="en-US" sz="1200" dirty="0"/>
              <a:t> (Northwestern), Shivaram Venkataraman (Wisconsin), Jaswinder Pal Singh (Princeton), and UC Berkeley CS61C and CS162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196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Overview of Device I/O</a:t>
            </a:r>
          </a:p>
          <a:p>
            <a:pPr lvl="1"/>
            <a:endParaRPr lang="en-US" dirty="0"/>
          </a:p>
          <a:p>
            <a:r>
              <a:rPr lang="en-US" b="1" dirty="0"/>
              <a:t>Connecting to devices</a:t>
            </a:r>
          </a:p>
          <a:p>
            <a:pPr lvl="1"/>
            <a:r>
              <a:rPr lang="en-US" b="1" dirty="0"/>
              <a:t>Buses on a computer</a:t>
            </a:r>
          </a:p>
          <a:p>
            <a:pPr lvl="1"/>
            <a:endParaRPr lang="en-US" dirty="0"/>
          </a:p>
          <a:p>
            <a:r>
              <a:rPr lang="en-US" dirty="0"/>
              <a:t>Talking to devices</a:t>
            </a:r>
          </a:p>
          <a:p>
            <a:pPr lvl="1"/>
            <a:r>
              <a:rPr lang="en-US" dirty="0"/>
              <a:t>Port-Mapped I/O and Memory-Mapped I/O</a:t>
            </a:r>
          </a:p>
          <a:p>
            <a:pPr lvl="1"/>
            <a:endParaRPr lang="en-US" dirty="0"/>
          </a:p>
          <a:p>
            <a:r>
              <a:rPr lang="en-US" dirty="0"/>
              <a:t>Device interactions</a:t>
            </a:r>
          </a:p>
          <a:p>
            <a:pPr lvl="1"/>
            <a:r>
              <a:rPr lang="en-US" dirty="0"/>
              <a:t>Synchronous versus Asynchronous Events</a:t>
            </a:r>
          </a:p>
          <a:p>
            <a:pPr lvl="1"/>
            <a:r>
              <a:rPr lang="en-US" dirty="0"/>
              <a:t>Programmed I/O versus Direct Memory Access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9056615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Devices connect to buses on the computer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4853405" cy="5029200"/>
          </a:xfrm>
        </p:spPr>
        <p:txBody>
          <a:bodyPr>
            <a:normAutofit/>
          </a:bodyPr>
          <a:lstStyle/>
          <a:p>
            <a:r>
              <a:rPr lang="en-US" dirty="0"/>
              <a:t>I/O Hierarchy</a:t>
            </a:r>
          </a:p>
          <a:p>
            <a:pPr lvl="1"/>
            <a:r>
              <a:rPr lang="en-US" dirty="0"/>
              <a:t>Close to the CPU are very fast connections</a:t>
            </a:r>
          </a:p>
          <a:p>
            <a:pPr lvl="1"/>
            <a:r>
              <a:rPr lang="en-US" dirty="0"/>
              <a:t>Farther from CPU are slower but more flexible protocols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11</a:t>
            </a:fld>
            <a:endParaRPr lang="en-US"/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DDA8FBD1-970E-4DB7-9D73-3AF73DB806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9520" y="1152456"/>
            <a:ext cx="5730874" cy="5019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5216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998FB-2972-438D-8840-C7CA358CD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bus anyways?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7381E3-61C5-4AE2-B3FA-E45223BFC6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2717800"/>
            <a:ext cx="10972800" cy="34544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Common set of wires for communication between two or more components</a:t>
            </a:r>
          </a:p>
          <a:p>
            <a:pPr lvl="1"/>
            <a:r>
              <a:rPr lang="en-US" dirty="0"/>
              <a:t>Lets one set of wires connect to N devices</a:t>
            </a:r>
          </a:p>
          <a:p>
            <a:pPr lvl="1"/>
            <a:endParaRPr lang="en-US" dirty="0"/>
          </a:p>
          <a:p>
            <a:r>
              <a:rPr lang="en-US" dirty="0"/>
              <a:t>Standardized buses have a specific set of wires and protocol for communicating over them (DMI, PCI, SATA, USB)</a:t>
            </a:r>
          </a:p>
          <a:p>
            <a:pPr lvl="1"/>
            <a:r>
              <a:rPr lang="en-US" dirty="0"/>
              <a:t>Example wires: 64 address wires, 64 data wires, ~10 control wires</a:t>
            </a:r>
          </a:p>
          <a:p>
            <a:pPr lvl="1"/>
            <a:endParaRPr lang="en-US" dirty="0"/>
          </a:p>
          <a:p>
            <a:r>
              <a:rPr lang="en-US" dirty="0"/>
              <a:t>Concerns</a:t>
            </a:r>
          </a:p>
          <a:p>
            <a:pPr lvl="1"/>
            <a:r>
              <a:rPr lang="en-US" dirty="0"/>
              <a:t>How many wires in the bus?</a:t>
            </a:r>
          </a:p>
          <a:p>
            <a:pPr lvl="1"/>
            <a:r>
              <a:rPr lang="en-US" dirty="0"/>
              <a:t>Single controller or multiple with arbitration?</a:t>
            </a:r>
          </a:p>
          <a:p>
            <a:pPr lvl="1"/>
            <a:r>
              <a:rPr lang="en-US" dirty="0"/>
              <a:t>Half-duplex (one direction of communication at a time) or full-duplex?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96E2AB-3560-464A-96BD-D10D63906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12</a:t>
            </a:fld>
            <a:endParaRPr lang="en-US"/>
          </a:p>
        </p:txBody>
      </p:sp>
      <p:sp>
        <p:nvSpPr>
          <p:cNvPr id="5" name="Left-Right Arrow 3">
            <a:extLst>
              <a:ext uri="{FF2B5EF4-FFF2-40B4-BE49-F238E27FC236}">
                <a16:creationId xmlns:a16="http://schemas.microsoft.com/office/drawing/2014/main" id="{B0FECC8A-948C-4139-86E6-FF2BEE3FAEFF}"/>
              </a:ext>
            </a:extLst>
          </p:cNvPr>
          <p:cNvSpPr/>
          <p:nvPr/>
        </p:nvSpPr>
        <p:spPr bwMode="auto">
          <a:xfrm>
            <a:off x="2730500" y="1016000"/>
            <a:ext cx="6248400" cy="762000"/>
          </a:xfrm>
          <a:prstGeom prst="leftRightArrow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EE09A5B-A43B-40F1-A5F6-2F3F1A9DAF44}"/>
              </a:ext>
            </a:extLst>
          </p:cNvPr>
          <p:cNvSpPr/>
          <p:nvPr/>
        </p:nvSpPr>
        <p:spPr bwMode="auto">
          <a:xfrm>
            <a:off x="3568700" y="2006600"/>
            <a:ext cx="609600" cy="609600"/>
          </a:xfrm>
          <a:prstGeom prst="rect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4FB1308-E569-467D-8568-757E0FD19465}"/>
              </a:ext>
            </a:extLst>
          </p:cNvPr>
          <p:cNvSpPr/>
          <p:nvPr/>
        </p:nvSpPr>
        <p:spPr bwMode="auto">
          <a:xfrm>
            <a:off x="4635500" y="2006600"/>
            <a:ext cx="609600" cy="609600"/>
          </a:xfrm>
          <a:prstGeom prst="rect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A8B666D-D1F4-48F9-BF10-72FCAD9978EF}"/>
              </a:ext>
            </a:extLst>
          </p:cNvPr>
          <p:cNvSpPr/>
          <p:nvPr/>
        </p:nvSpPr>
        <p:spPr bwMode="auto">
          <a:xfrm>
            <a:off x="7233847" y="2006600"/>
            <a:ext cx="609600" cy="609600"/>
          </a:xfrm>
          <a:prstGeom prst="rect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80FFD7E-BA9B-4605-96B0-625F6450C366}"/>
              </a:ext>
            </a:extLst>
          </p:cNvPr>
          <p:cNvCxnSpPr>
            <a:stCxn id="6" idx="0"/>
          </p:cNvCxnSpPr>
          <p:nvPr/>
        </p:nvCxnSpPr>
        <p:spPr bwMode="auto">
          <a:xfrm flipV="1">
            <a:off x="3873500" y="1625600"/>
            <a:ext cx="0" cy="381000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EF63014-7E04-4AFE-B383-BD5348E2C5CD}"/>
              </a:ext>
            </a:extLst>
          </p:cNvPr>
          <p:cNvCxnSpPr/>
          <p:nvPr/>
        </p:nvCxnSpPr>
        <p:spPr bwMode="auto">
          <a:xfrm flipV="1">
            <a:off x="4950862" y="1602966"/>
            <a:ext cx="0" cy="381000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D070389-E052-47F3-98E9-BE3BEBE33E14}"/>
              </a:ext>
            </a:extLst>
          </p:cNvPr>
          <p:cNvCxnSpPr/>
          <p:nvPr/>
        </p:nvCxnSpPr>
        <p:spPr bwMode="auto">
          <a:xfrm flipV="1">
            <a:off x="7538647" y="1602966"/>
            <a:ext cx="0" cy="381000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7351342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C88E6-9C96-4E6C-A913-3ADAFC7B5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Computer networks also run over buses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349BF6-F8AD-45D3-854F-508ED9DB60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Ethernet is a bus too!</a:t>
            </a:r>
          </a:p>
          <a:p>
            <a:endParaRPr lang="en-US" dirty="0"/>
          </a:p>
          <a:p>
            <a:r>
              <a:rPr lang="en-US" dirty="0"/>
              <a:t>Network protocols specify how two computers communicate, very similarly to these buses</a:t>
            </a:r>
          </a:p>
          <a:p>
            <a:pPr lvl="1"/>
            <a:endParaRPr lang="en-US" dirty="0"/>
          </a:p>
          <a:p>
            <a:r>
              <a:rPr lang="en-US" dirty="0"/>
              <a:t>Compared to networks, internal computer busses are:</a:t>
            </a:r>
          </a:p>
          <a:p>
            <a:pPr lvl="1"/>
            <a:r>
              <a:rPr lang="en-US" dirty="0"/>
              <a:t>Higher speed</a:t>
            </a:r>
          </a:p>
          <a:p>
            <a:pPr lvl="1"/>
            <a:r>
              <a:rPr lang="en-US" dirty="0"/>
              <a:t>Very high reliability</a:t>
            </a:r>
          </a:p>
          <a:p>
            <a:pPr lvl="1"/>
            <a:r>
              <a:rPr lang="en-US" dirty="0"/>
              <a:t>Accessed cooperatively (often with only one controller: the CPU)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42D3A3-FC3F-424B-8139-F12088572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6405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CEA09-E4CD-4100-AF11-0EC9F7565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Old version of I/O hierarchy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52838A-764E-4D0E-ABC2-E3AD4B284A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Hub architecture</a:t>
            </a:r>
          </a:p>
          <a:p>
            <a:endParaRPr lang="en-US" dirty="0"/>
          </a:p>
          <a:p>
            <a:r>
              <a:rPr lang="en-US" dirty="0"/>
              <a:t>Northbridge</a:t>
            </a:r>
          </a:p>
          <a:p>
            <a:pPr lvl="1"/>
            <a:r>
              <a:rPr lang="en-US" dirty="0"/>
              <a:t>High speed memory control</a:t>
            </a:r>
          </a:p>
          <a:p>
            <a:pPr lvl="1"/>
            <a:r>
              <a:rPr lang="en-US" dirty="0"/>
              <a:t>RAM + Graphics</a:t>
            </a:r>
          </a:p>
          <a:p>
            <a:endParaRPr lang="en-US" dirty="0"/>
          </a:p>
          <a:p>
            <a:r>
              <a:rPr lang="en-US" dirty="0"/>
              <a:t>Southbridge</a:t>
            </a:r>
          </a:p>
          <a:p>
            <a:pPr lvl="1"/>
            <a:r>
              <a:rPr lang="en-US" dirty="0"/>
              <a:t>Low speed peripherals</a:t>
            </a:r>
          </a:p>
          <a:p>
            <a:pPr lvl="1"/>
            <a:r>
              <a:rPr lang="en-US" dirty="0"/>
              <a:t>Disk, Network, USB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31963D-07B4-4686-9959-AD02B8CC6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14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B9A887C-815D-41EE-B310-4BF4C80DF7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3414" y="228600"/>
            <a:ext cx="3856980" cy="594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78499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F4700-3FE6-4FE8-BD0D-F56CC9431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your understanding – physical layout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6E9926-6D14-4F49-8ABA-CAA87C8CE8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6390105" cy="5029200"/>
          </a:xfrm>
        </p:spPr>
        <p:txBody>
          <a:bodyPr/>
          <a:lstStyle/>
          <a:p>
            <a:r>
              <a:rPr lang="en-US" dirty="0"/>
              <a:t>Which is going to be physically closer to the CPU?</a:t>
            </a:r>
          </a:p>
          <a:p>
            <a:pPr lvl="1"/>
            <a:r>
              <a:rPr lang="en-US" dirty="0"/>
              <a:t>Northbridge or Southbridge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Why?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928CBB-5871-443A-B56E-736FC6D39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15</a:t>
            </a:fld>
            <a:endParaRPr lang="en-US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6665CAF8-DBCF-4A33-A2BA-1843017C2A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3414" y="228600"/>
            <a:ext cx="3856980" cy="594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22209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F4700-3FE6-4FE8-BD0D-F56CC9431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your understanding – physical layout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6E9926-6D14-4F49-8ABA-CAA87C8CE8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6390105" cy="5029200"/>
          </a:xfrm>
        </p:spPr>
        <p:txBody>
          <a:bodyPr/>
          <a:lstStyle/>
          <a:p>
            <a:r>
              <a:rPr lang="en-US" dirty="0"/>
              <a:t>Which is going to be physically closer to the CPU?</a:t>
            </a:r>
          </a:p>
          <a:p>
            <a:pPr lvl="1"/>
            <a:r>
              <a:rPr lang="en-US" b="1" dirty="0"/>
              <a:t>Northbridge</a:t>
            </a:r>
            <a:r>
              <a:rPr lang="en-US" dirty="0"/>
              <a:t> or </a:t>
            </a:r>
            <a:r>
              <a:rPr lang="en-US" strike="sngStrike" dirty="0"/>
              <a:t>Southbridge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Why?</a:t>
            </a:r>
          </a:p>
          <a:p>
            <a:pPr lvl="1"/>
            <a:r>
              <a:rPr lang="en-US" dirty="0"/>
              <a:t>Need accesses to be fast</a:t>
            </a:r>
          </a:p>
          <a:p>
            <a:pPr lvl="1"/>
            <a:r>
              <a:rPr lang="en-US" dirty="0"/>
              <a:t>Electrical signals are limited by speed of light</a:t>
            </a:r>
          </a:p>
          <a:p>
            <a:pPr lvl="2"/>
            <a:r>
              <a:rPr lang="en-US" dirty="0"/>
              <a:t>1 nanosecond ~= 1 foot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928CBB-5871-443A-B56E-736FC6D39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16</a:t>
            </a:fld>
            <a:endParaRPr lang="en-US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6665CAF8-DBCF-4A33-A2BA-1843017C2A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3414" y="228600"/>
            <a:ext cx="3856980" cy="594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76205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043727-0EBF-4C01-B8C1-859B8C188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2756091" cy="5029200"/>
          </a:xfrm>
        </p:spPr>
        <p:txBody>
          <a:bodyPr/>
          <a:lstStyle/>
          <a:p>
            <a:r>
              <a:rPr lang="en-US" dirty="0"/>
              <a:t>Physical layout of an old motherboard</a:t>
            </a:r>
          </a:p>
          <a:p>
            <a:endParaRPr lang="en-US" dirty="0"/>
          </a:p>
          <a:p>
            <a:r>
              <a:rPr lang="en-US" dirty="0"/>
              <a:t>Note physical distance from CPU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072158-6DED-4D7C-8703-81311E2BD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17</a:t>
            </a:fld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EEF71822-A52F-4D47-8E15-D1B7F94565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7601" y="232682"/>
            <a:ext cx="7922794" cy="5942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09497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985E2-372B-45B8-9DEF-28366DB81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Platform Controller Hub (PCH) architecture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AC99A1-89CC-44EB-9662-2951C1C6C8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5940162" cy="5029200"/>
          </a:xfrm>
        </p:spPr>
        <p:txBody>
          <a:bodyPr/>
          <a:lstStyle/>
          <a:p>
            <a:r>
              <a:rPr lang="en-US" dirty="0"/>
              <a:t>Enables faster communication high-throughput peripherals</a:t>
            </a:r>
          </a:p>
          <a:p>
            <a:pPr lvl="1"/>
            <a:r>
              <a:rPr lang="en-US" dirty="0"/>
              <a:t>Memory and Graphics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ADFB5E-DB4F-4F07-8D2F-463B85810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18</a:t>
            </a:fld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5912E31-B85B-4322-AE27-142A12180D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1286" y="1153778"/>
            <a:ext cx="4559108" cy="5018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20402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05819-7C07-457D-A7CE-404334394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home “desktop”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62E6FC-9A84-4AAF-B9BC-E408DFE9F0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4486919" cy="50292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Small form factor desktop</a:t>
            </a:r>
          </a:p>
          <a:p>
            <a:pPr lvl="1"/>
            <a:r>
              <a:rPr lang="en-US" dirty="0"/>
              <a:t>Intel NUC 8</a:t>
            </a:r>
          </a:p>
          <a:p>
            <a:endParaRPr lang="en-US" dirty="0"/>
          </a:p>
          <a:p>
            <a:r>
              <a:rPr lang="en-US" dirty="0"/>
              <a:t>CPU includes I/O Controller and GPU in single package</a:t>
            </a:r>
          </a:p>
          <a:p>
            <a:endParaRPr lang="en-US" dirty="0"/>
          </a:p>
          <a:p>
            <a:r>
              <a:rPr lang="en-US" dirty="0"/>
              <a:t>CPU implements many connections directly</a:t>
            </a:r>
          </a:p>
          <a:p>
            <a:pPr lvl="1"/>
            <a:r>
              <a:rPr lang="en-US" dirty="0"/>
              <a:t>USB</a:t>
            </a:r>
          </a:p>
          <a:p>
            <a:pPr lvl="1"/>
            <a:r>
              <a:rPr lang="en-US" dirty="0"/>
              <a:t>SATA</a:t>
            </a:r>
          </a:p>
          <a:p>
            <a:pPr lvl="1"/>
            <a:r>
              <a:rPr lang="en-US" dirty="0"/>
              <a:t>Some have hardware controllers</a:t>
            </a:r>
          </a:p>
          <a:p>
            <a:pPr lvl="2"/>
            <a:r>
              <a:rPr lang="en-US" dirty="0"/>
              <a:t>Ethernet (RJ45)</a:t>
            </a:r>
          </a:p>
          <a:p>
            <a:pPr lvl="2"/>
            <a:r>
              <a:rPr lang="en-US" dirty="0"/>
              <a:t>Thunderbolt (Rear USB-C)</a:t>
            </a:r>
          </a:p>
          <a:p>
            <a:pPr lvl="2"/>
            <a:r>
              <a:rPr lang="en-US" dirty="0"/>
              <a:t>3.5mm Audio (Front stereo headset…)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09DCCB-8297-4B65-842A-9CCF3E266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F2A791-941D-43E6-BC76-CA40A4C070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1596" y="240446"/>
            <a:ext cx="6258798" cy="611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979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B1753-80E5-479D-8E51-23D5EF993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Administriva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7A391-36A6-41F9-B85F-FCCF548F42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 grades are out</a:t>
            </a:r>
          </a:p>
          <a:p>
            <a:r>
              <a:rPr lang="en-US" dirty="0" err="1"/>
              <a:t>SchedulingLab</a:t>
            </a:r>
            <a:r>
              <a:rPr lang="en-US" dirty="0"/>
              <a:t> grades should be out soon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Drop deadline is this week as well</a:t>
            </a:r>
          </a:p>
          <a:p>
            <a:pPr lvl="1"/>
            <a:r>
              <a:rPr lang="en-US" dirty="0"/>
              <a:t>I’m happy to meet with you if you’re concerned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 err="1"/>
              <a:t>PCLab</a:t>
            </a:r>
            <a:r>
              <a:rPr lang="en-US" dirty="0"/>
              <a:t> due today!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808C9D-6318-4678-AC1F-6F1051F3C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05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05819-7C07-457D-A7CE-404334394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important buses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62E6FC-9A84-4AAF-B9BC-E408DFE9F0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4714001" cy="5029200"/>
          </a:xfrm>
        </p:spPr>
        <p:txBody>
          <a:bodyPr>
            <a:normAutofit/>
          </a:bodyPr>
          <a:lstStyle/>
          <a:p>
            <a:r>
              <a:rPr lang="en-US" dirty="0"/>
              <a:t>Legacy</a:t>
            </a:r>
          </a:p>
          <a:p>
            <a:pPr lvl="1"/>
            <a:r>
              <a:rPr lang="en-US" dirty="0"/>
              <a:t>Parallel Port</a:t>
            </a:r>
          </a:p>
          <a:p>
            <a:pPr lvl="1"/>
            <a:r>
              <a:rPr lang="en-US" dirty="0"/>
              <a:t>Serial Port</a:t>
            </a:r>
          </a:p>
          <a:p>
            <a:r>
              <a:rPr lang="en-US" dirty="0"/>
              <a:t>USB</a:t>
            </a:r>
          </a:p>
          <a:p>
            <a:r>
              <a:rPr lang="en-US" dirty="0"/>
              <a:t>SATA</a:t>
            </a:r>
          </a:p>
          <a:p>
            <a:r>
              <a:rPr lang="en-US" dirty="0"/>
              <a:t>PCIe</a:t>
            </a:r>
          </a:p>
          <a:p>
            <a:pPr marL="914400" lvl="2" indent="0">
              <a:buNone/>
            </a:pPr>
            <a:endParaRPr lang="en-US" dirty="0"/>
          </a:p>
          <a:p>
            <a:r>
              <a:rPr lang="en-US" dirty="0"/>
              <a:t>Device driver sometimes talks to bus controller</a:t>
            </a:r>
          </a:p>
          <a:p>
            <a:pPr lvl="1"/>
            <a:r>
              <a:rPr lang="en-US" dirty="0"/>
              <a:t>Which sends appropriate signals to device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09DCCB-8297-4B65-842A-9CCF3E266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F2A791-941D-43E6-BC76-CA40A4C070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1596" y="240446"/>
            <a:ext cx="6258798" cy="611590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9E12FB3-7F9E-4A42-9260-8706C3F6294C}"/>
              </a:ext>
            </a:extLst>
          </p:cNvPr>
          <p:cNvSpPr/>
          <p:nvPr/>
        </p:nvSpPr>
        <p:spPr>
          <a:xfrm>
            <a:off x="5321596" y="4318000"/>
            <a:ext cx="2425404" cy="4699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12B60C5-B394-4245-9DA2-BC8E72287B19}"/>
              </a:ext>
            </a:extLst>
          </p:cNvPr>
          <p:cNvSpPr/>
          <p:nvPr/>
        </p:nvSpPr>
        <p:spPr>
          <a:xfrm>
            <a:off x="5321596" y="1358900"/>
            <a:ext cx="2425404" cy="17272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F0D46FA-330E-4CB1-BD80-60291F86ECB8}"/>
              </a:ext>
            </a:extLst>
          </p:cNvPr>
          <p:cNvSpPr/>
          <p:nvPr/>
        </p:nvSpPr>
        <p:spPr>
          <a:xfrm>
            <a:off x="8610600" y="392112"/>
            <a:ext cx="3196876" cy="966787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90129CF-8C96-4E5C-9CA9-6C675C51A92C}"/>
              </a:ext>
            </a:extLst>
          </p:cNvPr>
          <p:cNvSpPr/>
          <p:nvPr/>
        </p:nvSpPr>
        <p:spPr>
          <a:xfrm>
            <a:off x="8623300" y="3530600"/>
            <a:ext cx="2957094" cy="50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13EAEC7-CC23-45BC-BF05-3727760805BA}"/>
              </a:ext>
            </a:extLst>
          </p:cNvPr>
          <p:cNvSpPr/>
          <p:nvPr/>
        </p:nvSpPr>
        <p:spPr>
          <a:xfrm>
            <a:off x="8749593" y="4406900"/>
            <a:ext cx="699207" cy="381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AACADB3-D846-42A1-A3C1-77BF242ABA61}"/>
              </a:ext>
            </a:extLst>
          </p:cNvPr>
          <p:cNvSpPr/>
          <p:nvPr/>
        </p:nvSpPr>
        <p:spPr>
          <a:xfrm>
            <a:off x="8749593" y="2971800"/>
            <a:ext cx="1181807" cy="5588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0288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C7733-3CA4-445F-8DE7-8FC80B1A4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Port – “Printer Port” or Centronics 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7D49C9-851C-4AA9-BF92-CF4D03D0E7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“That big long one you might have seen once”</a:t>
            </a:r>
          </a:p>
          <a:p>
            <a:endParaRPr lang="en-US" dirty="0"/>
          </a:p>
          <a:p>
            <a:r>
              <a:rPr lang="en-US" dirty="0"/>
              <a:t>8 data bits plus control signals</a:t>
            </a:r>
          </a:p>
          <a:p>
            <a:pPr lvl="1"/>
            <a:r>
              <a:rPr lang="en-US" dirty="0"/>
              <a:t>Up to 2.5 Mbps!!</a:t>
            </a:r>
          </a:p>
          <a:p>
            <a:pPr lvl="1"/>
            <a:endParaRPr lang="en-US" dirty="0"/>
          </a:p>
          <a:p>
            <a:r>
              <a:rPr lang="en-US" dirty="0"/>
              <a:t>Very simple to implement</a:t>
            </a:r>
          </a:p>
          <a:p>
            <a:pPr lvl="1"/>
            <a:r>
              <a:rPr lang="en-US" dirty="0"/>
              <a:t>Write 8 bits of data</a:t>
            </a:r>
          </a:p>
          <a:p>
            <a:pPr lvl="1"/>
            <a:r>
              <a:rPr lang="en-US" dirty="0"/>
              <a:t>Set STROBE low</a:t>
            </a:r>
          </a:p>
          <a:p>
            <a:pPr lvl="2"/>
            <a:r>
              <a:rPr lang="en-US" dirty="0"/>
              <a:t>BUSY goes low in response</a:t>
            </a:r>
          </a:p>
          <a:p>
            <a:pPr lvl="1"/>
            <a:r>
              <a:rPr lang="en-US" dirty="0"/>
              <a:t>When BUSY goes high</a:t>
            </a:r>
          </a:p>
          <a:p>
            <a:pPr lvl="2"/>
            <a:r>
              <a:rPr lang="en-US" dirty="0"/>
              <a:t>Set STROBE high</a:t>
            </a:r>
          </a:p>
          <a:p>
            <a:pPr lvl="1"/>
            <a:r>
              <a:rPr lang="en-US" dirty="0"/>
              <a:t>Repeat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3C30CB-FCBB-4D08-B219-B059A0384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21</a:t>
            </a:fld>
            <a:endParaRPr lang="en-US"/>
          </a:p>
        </p:txBody>
      </p:sp>
      <p:pic>
        <p:nvPicPr>
          <p:cNvPr id="7170" name="Picture 2" descr="How Parallel Ports Work | HowStuffWorks">
            <a:extLst>
              <a:ext uri="{FF2B5EF4-FFF2-40B4-BE49-F238E27FC236}">
                <a16:creationId xmlns:a16="http://schemas.microsoft.com/office/drawing/2014/main" id="{2C29DCB2-6576-4454-B051-CDF860FE5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65800" y="3862975"/>
            <a:ext cx="5814594" cy="230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4CD7E86-8598-4C2C-8167-F2FF40C27927}"/>
              </a:ext>
            </a:extLst>
          </p:cNvPr>
          <p:cNvSpPr/>
          <p:nvPr/>
        </p:nvSpPr>
        <p:spPr>
          <a:xfrm>
            <a:off x="6997700" y="4064000"/>
            <a:ext cx="2882900" cy="11684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2" name="Picture 4">
            <a:extLst>
              <a:ext uri="{FF2B5EF4-FFF2-40B4-BE49-F238E27FC236}">
                <a16:creationId xmlns:a16="http://schemas.microsoft.com/office/drawing/2014/main" id="{13239109-82A0-433F-950B-437D819B86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10500" y="986933"/>
            <a:ext cx="3769894" cy="2691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34460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B9 Pinout">
            <a:extLst>
              <a:ext uri="{FF2B5EF4-FFF2-40B4-BE49-F238E27FC236}">
                <a16:creationId xmlns:a16="http://schemas.microsoft.com/office/drawing/2014/main" id="{E294B4C1-01E9-4631-B12E-BF21E3B4DB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20100" y="313292"/>
            <a:ext cx="3439694" cy="3321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B6A785E-31C2-4D0B-9DF0-E4D8175F3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Serial Port – RS-232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7D4CF2-A500-4E94-9FCB-986AD9C7CE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“That one we used to use before USB”</a:t>
            </a:r>
          </a:p>
          <a:p>
            <a:endParaRPr lang="en-US" dirty="0"/>
          </a:p>
          <a:p>
            <a:r>
              <a:rPr lang="en-US" dirty="0"/>
              <a:t>RS-232 serial protocol</a:t>
            </a:r>
          </a:p>
          <a:p>
            <a:pPr lvl="1"/>
            <a:r>
              <a:rPr lang="en-US" dirty="0"/>
              <a:t>One wire for Transmit, one wire for receive</a:t>
            </a:r>
          </a:p>
          <a:p>
            <a:pPr lvl="1"/>
            <a:r>
              <a:rPr lang="en-US" dirty="0"/>
              <a:t>Bits go one after another at a certain speed (“</a:t>
            </a:r>
            <a:r>
              <a:rPr lang="en-US" dirty="0" err="1"/>
              <a:t>baudrate</a:t>
            </a:r>
            <a:r>
              <a:rPr lang="en-US" dirty="0"/>
              <a:t>”)</a:t>
            </a:r>
          </a:p>
          <a:p>
            <a:pPr lvl="2"/>
            <a:r>
              <a:rPr lang="en-US" dirty="0"/>
              <a:t>Up to 256 Kbps</a:t>
            </a:r>
          </a:p>
          <a:p>
            <a:pPr lvl="2"/>
            <a:endParaRPr lang="en-US" dirty="0"/>
          </a:p>
          <a:p>
            <a:r>
              <a:rPr lang="en-US" dirty="0"/>
              <a:t>Used to connect modems</a:t>
            </a:r>
          </a:p>
          <a:p>
            <a:pPr lvl="1"/>
            <a:r>
              <a:rPr lang="en-US" dirty="0"/>
              <a:t>Still occasionally used for</a:t>
            </a:r>
            <a:br>
              <a:rPr lang="en-US" dirty="0"/>
            </a:br>
            <a:r>
              <a:rPr lang="en-US" dirty="0"/>
              <a:t>old devices (via a USB to</a:t>
            </a:r>
            <a:br>
              <a:rPr lang="en-US" dirty="0"/>
            </a:br>
            <a:r>
              <a:rPr lang="en-US" dirty="0"/>
              <a:t>RS-232 converter)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204590-0B01-428A-ADF0-649F89F73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22</a:t>
            </a:fld>
            <a:endParaRPr lang="en-US"/>
          </a:p>
        </p:txBody>
      </p:sp>
      <p:pic>
        <p:nvPicPr>
          <p:cNvPr id="6" name="Picture 2" descr="How Parallel Ports Work | HowStuffWorks">
            <a:extLst>
              <a:ext uri="{FF2B5EF4-FFF2-40B4-BE49-F238E27FC236}">
                <a16:creationId xmlns:a16="http://schemas.microsoft.com/office/drawing/2014/main" id="{E0115996-5401-4D37-99ED-8860203BF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65800" y="3862975"/>
            <a:ext cx="5814594" cy="230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05D6203-76BC-4C23-8091-409A332ED691}"/>
              </a:ext>
            </a:extLst>
          </p:cNvPr>
          <p:cNvSpPr/>
          <p:nvPr/>
        </p:nvSpPr>
        <p:spPr>
          <a:xfrm>
            <a:off x="6845300" y="5156200"/>
            <a:ext cx="1574800" cy="9144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8759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C4FFDA-CFBF-43AA-B67B-EE29799A1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USB – Universal Serial Bus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6D364E-2E21-4B96-B7EB-B1D1F21FC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23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73704FC-2CEE-495C-AE75-D37D3CF4E6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7990305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“That one you are familiar with already”</a:t>
            </a:r>
          </a:p>
          <a:p>
            <a:pPr lvl="1"/>
            <a:endParaRPr lang="en-US" dirty="0"/>
          </a:p>
          <a:p>
            <a:r>
              <a:rPr lang="en-US" dirty="0"/>
              <a:t>Connect and power external devices</a:t>
            </a:r>
          </a:p>
          <a:p>
            <a:r>
              <a:rPr lang="en-US" dirty="0"/>
              <a:t>Comes in multiple form-factors and versions</a:t>
            </a:r>
          </a:p>
          <a:p>
            <a:pPr lvl="1"/>
            <a:r>
              <a:rPr lang="en-US" dirty="0"/>
              <a:t>USB 3.x and type C connectors are the fast ones</a:t>
            </a:r>
          </a:p>
          <a:p>
            <a:pPr lvl="1"/>
            <a:endParaRPr lang="en-US" dirty="0"/>
          </a:p>
          <a:p>
            <a:r>
              <a:rPr lang="en-US" dirty="0"/>
              <a:t>Speed has increased greatly</a:t>
            </a:r>
          </a:p>
          <a:p>
            <a:pPr lvl="1"/>
            <a:r>
              <a:rPr lang="en-US" dirty="0"/>
              <a:t>1.5 Mbps</a:t>
            </a:r>
          </a:p>
          <a:p>
            <a:pPr lvl="1"/>
            <a:r>
              <a:rPr lang="en-US" dirty="0"/>
              <a:t>12 Mbps</a:t>
            </a:r>
          </a:p>
          <a:p>
            <a:pPr lvl="1"/>
            <a:r>
              <a:rPr lang="en-US" dirty="0"/>
              <a:t>480 Mbps</a:t>
            </a:r>
          </a:p>
          <a:p>
            <a:pPr lvl="1"/>
            <a:r>
              <a:rPr lang="en-US" dirty="0"/>
              <a:t>5 Gbps</a:t>
            </a:r>
          </a:p>
          <a:p>
            <a:pPr lvl="1"/>
            <a:r>
              <a:rPr lang="en-US" dirty="0"/>
              <a:t>10 Gbps</a:t>
            </a:r>
          </a:p>
          <a:p>
            <a:pPr lvl="1"/>
            <a:r>
              <a:rPr lang="en-US" dirty="0"/>
              <a:t>40 Gbps</a:t>
            </a:r>
          </a:p>
        </p:txBody>
      </p:sp>
      <p:pic>
        <p:nvPicPr>
          <p:cNvPr id="9" name="Content Placeholder 5" descr="A picture containing sitting, table, light, sign&#10;&#10;Description automatically generated">
            <a:extLst>
              <a:ext uri="{FF2B5EF4-FFF2-40B4-BE49-F238E27FC236}">
                <a16:creationId xmlns:a16="http://schemas.microsoft.com/office/drawing/2014/main" id="{5445EA09-2C15-49CF-A16B-4D218AE7C8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9700" y="228599"/>
            <a:ext cx="2638425" cy="2638425"/>
          </a:xfrm>
          <a:prstGeom prst="rect">
            <a:avLst/>
          </a:prstGeom>
        </p:spPr>
      </p:pic>
      <p:pic>
        <p:nvPicPr>
          <p:cNvPr id="6146" name="Picture 2" descr="Image result for compare usb a b c | Usb, Connectors, New laptops">
            <a:extLst>
              <a:ext uri="{FF2B5EF4-FFF2-40B4-BE49-F238E27FC236}">
                <a16:creationId xmlns:a16="http://schemas.microsoft.com/office/drawing/2014/main" id="{32B21522-0F4D-493B-BB4B-85BF377B70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0700" y="3533776"/>
            <a:ext cx="4906963" cy="2539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209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B6FB1-0F6F-4539-ADF7-9DB266399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SATA – Serial ATA – AT Attachment – “Advanced Technology”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5CA836-F5A8-4482-8F41-3FB706DB0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24</a:t>
            </a:fld>
            <a:endParaRPr lang="en-US"/>
          </a:p>
        </p:txBody>
      </p:sp>
      <p:pic>
        <p:nvPicPr>
          <p:cNvPr id="5124" name="Picture 4" descr="12in SATA Serial ATA Cable - SATA Cables">
            <a:extLst>
              <a:ext uri="{FF2B5EF4-FFF2-40B4-BE49-F238E27FC236}">
                <a16:creationId xmlns:a16="http://schemas.microsoft.com/office/drawing/2014/main" id="{1D960244-0A8D-427A-B08F-B9B53E3563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96200" y="743190"/>
            <a:ext cx="3884194" cy="2594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683A3DB-41EC-42A2-8BB0-AF6A59BE3C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7441701" cy="5029200"/>
          </a:xfrm>
        </p:spPr>
        <p:txBody>
          <a:bodyPr/>
          <a:lstStyle/>
          <a:p>
            <a:r>
              <a:rPr lang="en-US" dirty="0"/>
              <a:t>“That cable you plug an SSD/HDD in with”</a:t>
            </a:r>
          </a:p>
          <a:p>
            <a:endParaRPr lang="en-US" dirty="0"/>
          </a:p>
          <a:p>
            <a:r>
              <a:rPr lang="en-US" dirty="0"/>
              <a:t>Long evolution as you might have</a:t>
            </a:r>
            <a:br>
              <a:rPr lang="en-US" dirty="0"/>
            </a:br>
            <a:r>
              <a:rPr lang="en-US" dirty="0"/>
              <a:t>guessed from the name</a:t>
            </a:r>
          </a:p>
          <a:p>
            <a:endParaRPr lang="en-US" dirty="0"/>
          </a:p>
          <a:p>
            <a:r>
              <a:rPr lang="en-US" dirty="0"/>
              <a:t>6 Gbps</a:t>
            </a:r>
          </a:p>
          <a:p>
            <a:pPr lvl="1"/>
            <a:r>
              <a:rPr lang="en-US" dirty="0"/>
              <a:t>One transmit and one receive single</a:t>
            </a:r>
          </a:p>
          <a:p>
            <a:pPr lvl="2"/>
            <a:r>
              <a:rPr lang="en-US" dirty="0"/>
              <a:t>Two wires for each in twisted pair</a:t>
            </a:r>
          </a:p>
          <a:p>
            <a:pPr lvl="1"/>
            <a:r>
              <a:rPr lang="en-US" dirty="0"/>
              <a:t>Short connection length for high speed</a:t>
            </a:r>
          </a:p>
        </p:txBody>
      </p:sp>
      <p:pic>
        <p:nvPicPr>
          <p:cNvPr id="8" name="Picture 2" descr="What is SATA? Here's everything you need to know about it | Recom Computers">
            <a:extLst>
              <a:ext uri="{FF2B5EF4-FFF2-40B4-BE49-F238E27FC236}">
                <a16:creationId xmlns:a16="http://schemas.microsoft.com/office/drawing/2014/main" id="{E38C04F6-6708-4830-AB1F-2308B516BC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75500" y="3322589"/>
            <a:ext cx="4404894" cy="2849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764AF53-2472-4526-9A8E-3E6EBB305D41}"/>
              </a:ext>
            </a:extLst>
          </p:cNvPr>
          <p:cNvSpPr txBox="1"/>
          <p:nvPr/>
        </p:nvSpPr>
        <p:spPr>
          <a:xfrm>
            <a:off x="8496300" y="6260068"/>
            <a:ext cx="71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SATA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897B99-09A5-4CDD-AA65-1CC92B897740}"/>
              </a:ext>
            </a:extLst>
          </p:cNvPr>
          <p:cNvSpPr txBox="1"/>
          <p:nvPr/>
        </p:nvSpPr>
        <p:spPr>
          <a:xfrm>
            <a:off x="9638297" y="6260068"/>
            <a:ext cx="912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Power</a:t>
            </a:r>
          </a:p>
        </p:txBody>
      </p:sp>
    </p:spTree>
    <p:extLst>
      <p:ext uri="{BB962C8B-B14F-4D97-AF65-F5344CB8AC3E}">
        <p14:creationId xmlns:p14="http://schemas.microsoft.com/office/powerpoint/2010/main" val="26417157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8E5F1-AD9D-45F3-9779-64A74BEC9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PCIe – Peripheral Component Interconnect Express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B00820-C5FF-4475-BCC3-C85EC2ABD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6936205" cy="5029200"/>
          </a:xfrm>
        </p:spPr>
        <p:txBody>
          <a:bodyPr/>
          <a:lstStyle/>
          <a:p>
            <a:r>
              <a:rPr lang="en-US" dirty="0"/>
              <a:t>“That slot you put a graphics card into”</a:t>
            </a:r>
          </a:p>
          <a:p>
            <a:pPr lvl="1"/>
            <a:r>
              <a:rPr lang="en-US" dirty="0"/>
              <a:t>Or </a:t>
            </a:r>
            <a:r>
              <a:rPr lang="en-US" dirty="0" err="1"/>
              <a:t>WiFi</a:t>
            </a:r>
            <a:r>
              <a:rPr lang="en-US" dirty="0"/>
              <a:t> card, or some SSDs</a:t>
            </a:r>
          </a:p>
          <a:p>
            <a:pPr lvl="1"/>
            <a:endParaRPr lang="en-US" dirty="0"/>
          </a:p>
          <a:p>
            <a:r>
              <a:rPr lang="en-US" dirty="0"/>
              <a:t>Collection of point-to-point</a:t>
            </a:r>
            <a:br>
              <a:rPr lang="en-US" dirty="0"/>
            </a:br>
            <a:r>
              <a:rPr lang="en-US" dirty="0"/>
              <a:t>connections</a:t>
            </a:r>
          </a:p>
          <a:p>
            <a:pPr lvl="1"/>
            <a:r>
              <a:rPr lang="en-US" dirty="0"/>
              <a:t>Motherboard and CPU support</a:t>
            </a:r>
            <a:br>
              <a:rPr lang="en-US" dirty="0"/>
            </a:br>
            <a:r>
              <a:rPr lang="en-US" dirty="0"/>
              <a:t>N “lanes” in various configurations</a:t>
            </a:r>
          </a:p>
          <a:p>
            <a:pPr lvl="1"/>
            <a:endParaRPr lang="en-US" dirty="0"/>
          </a:p>
          <a:p>
            <a:r>
              <a:rPr lang="en-US" dirty="0"/>
              <a:t>Different sizes for different</a:t>
            </a:r>
            <a:br>
              <a:rPr lang="en-US" dirty="0"/>
            </a:br>
            <a:r>
              <a:rPr lang="en-US" dirty="0"/>
              <a:t>number of bits in parallel</a:t>
            </a:r>
          </a:p>
          <a:p>
            <a:pPr lvl="1"/>
            <a:r>
              <a:rPr lang="en-US" dirty="0"/>
              <a:t>Order 10s Gbps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0C2A8C-F37B-4DB6-AD60-E1E3528DB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25</a:t>
            </a:fld>
            <a:endParaRPr lang="en-US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7E8414E3-F82E-4B73-9AD3-23AE5A7753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1811" y="2481943"/>
            <a:ext cx="5438583" cy="3690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46526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7C997-02B6-4321-BEB8-E28BA212D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Live Demo: List devices on a Linux computer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42F664-7DD6-4F09-8574-0119E8F43D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lsusb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/>
              <a:t>List USB devices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lspci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/>
              <a:t>List PCI devices</a:t>
            </a:r>
          </a:p>
          <a:p>
            <a:pPr lvl="1"/>
            <a:endParaRPr lang="en-US" dirty="0"/>
          </a:p>
          <a:p>
            <a:r>
              <a:rPr lang="en-US" dirty="0"/>
              <a:t>Combine with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–s</a:t>
            </a:r>
            <a:r>
              <a:rPr lang="en-US" dirty="0"/>
              <a:t> flag to select a single device</a:t>
            </a:r>
          </a:p>
          <a:p>
            <a:r>
              <a:rPr lang="en-US" dirty="0"/>
              <a:t>Combine with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-v</a:t>
            </a:r>
            <a:r>
              <a:rPr lang="en-US" dirty="0"/>
              <a:t> flag for verbose mode with more information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55C223-B71D-4BED-B327-2222BA9F9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7500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73872-2B12-4A36-A456-D433F8848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10FA1-E9BB-4BD6-8D4C-03E7CC19F4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do we need all of these busses?</a:t>
            </a:r>
          </a:p>
          <a:p>
            <a:pPr lvl="1"/>
            <a:r>
              <a:rPr lang="en-US" dirty="0"/>
              <a:t>Isn’t USB enough for everything?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452158-47AA-4EB9-A7BB-CB7A0B2D8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5748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73872-2B12-4A36-A456-D433F8848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10FA1-E9BB-4BD6-8D4C-03E7CC19F4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do we need all of these busses?</a:t>
            </a:r>
          </a:p>
          <a:p>
            <a:pPr lvl="1"/>
            <a:r>
              <a:rPr lang="en-US" dirty="0"/>
              <a:t>Isn’t USB enough for everything?</a:t>
            </a:r>
          </a:p>
          <a:p>
            <a:endParaRPr lang="en-US" sz="4000" dirty="0"/>
          </a:p>
          <a:p>
            <a:r>
              <a:rPr lang="en-US" dirty="0"/>
              <a:t>Different tools for different purposes!</a:t>
            </a:r>
          </a:p>
          <a:p>
            <a:pPr lvl="1"/>
            <a:r>
              <a:rPr lang="en-US" dirty="0"/>
              <a:t>USB is more general-purpose, short range, powers devices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PCIe is for LOTS of data, but very short range and cables would be crazy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Ethernet is for long-range, lots of data, no power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452158-47AA-4EB9-A7BB-CB7A0B2D8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28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24B361-61E6-4D18-8B86-70430963C26E}"/>
              </a:ext>
            </a:extLst>
          </p:cNvPr>
          <p:cNvSpPr txBox="1"/>
          <p:nvPr/>
        </p:nvSpPr>
        <p:spPr>
          <a:xfrm>
            <a:off x="607595" y="6136700"/>
            <a:ext cx="108417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https://www.reddit.com/r/explainlikeimfive/comments/uf4efj/comment/i6rmv15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4070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Overview of Device I/O</a:t>
            </a:r>
          </a:p>
          <a:p>
            <a:pPr lvl="1"/>
            <a:endParaRPr lang="en-US" dirty="0"/>
          </a:p>
          <a:p>
            <a:r>
              <a:rPr lang="en-US" dirty="0"/>
              <a:t>Connecting to devices</a:t>
            </a:r>
          </a:p>
          <a:p>
            <a:pPr lvl="1"/>
            <a:r>
              <a:rPr lang="en-US" dirty="0"/>
              <a:t>Buses on a computer</a:t>
            </a:r>
          </a:p>
          <a:p>
            <a:pPr lvl="1"/>
            <a:endParaRPr lang="en-US" dirty="0"/>
          </a:p>
          <a:p>
            <a:r>
              <a:rPr lang="en-US" b="1" dirty="0"/>
              <a:t>Talking to devices</a:t>
            </a:r>
          </a:p>
          <a:p>
            <a:pPr lvl="1"/>
            <a:r>
              <a:rPr lang="en-US" b="1" dirty="0"/>
              <a:t>Port-Mapped I/O and Memory-Mapped I/O</a:t>
            </a:r>
          </a:p>
          <a:p>
            <a:pPr lvl="1"/>
            <a:endParaRPr lang="en-US" dirty="0"/>
          </a:p>
          <a:p>
            <a:r>
              <a:rPr lang="en-US" dirty="0"/>
              <a:t>Device interactions</a:t>
            </a:r>
          </a:p>
          <a:p>
            <a:pPr lvl="1"/>
            <a:r>
              <a:rPr lang="en-US" dirty="0"/>
              <a:t>Synchronous versus Asynchronous Events</a:t>
            </a:r>
          </a:p>
          <a:p>
            <a:pPr lvl="1"/>
            <a:r>
              <a:rPr lang="en-US" dirty="0"/>
              <a:t>Programmed I/O versus Direct Memory Access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2949647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EF959-C62E-4F8A-8D4C-BEF087A77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DBE37-7B8E-47BF-A4AD-CD288F601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Discuss I/O devices and how a computer connects to them.</a:t>
            </a:r>
          </a:p>
          <a:p>
            <a:endParaRPr lang="en-US" dirty="0"/>
          </a:p>
          <a:p>
            <a:r>
              <a:rPr lang="en-US" dirty="0"/>
              <a:t>Understand two different methods of reading/writing device data.</a:t>
            </a:r>
          </a:p>
          <a:p>
            <a:endParaRPr lang="en-US" dirty="0"/>
          </a:p>
          <a:p>
            <a:r>
              <a:rPr lang="en-US" dirty="0"/>
              <a:t>Explore patterns for device interaction:</a:t>
            </a:r>
          </a:p>
          <a:p>
            <a:pPr lvl="1"/>
            <a:r>
              <a:rPr lang="en-US" dirty="0"/>
              <a:t>Synchronous versus Asynchronous</a:t>
            </a:r>
          </a:p>
          <a:p>
            <a:pPr lvl="1"/>
            <a:r>
              <a:rPr lang="en-US" dirty="0"/>
              <a:t>Programmed I/O versus Direct Memory Access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366CAC-B34E-4A3F-AB6B-24F84A057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7195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an OS talk with I/O devices?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device is really a miniature computer-within-the-computer</a:t>
            </a:r>
          </a:p>
          <a:p>
            <a:pPr lvl="1"/>
            <a:r>
              <a:rPr lang="en-US" dirty="0"/>
              <a:t>Has its own processing, memory, software</a:t>
            </a:r>
          </a:p>
          <a:p>
            <a:pPr lvl="1"/>
            <a:endParaRPr lang="en-US" dirty="0"/>
          </a:p>
          <a:p>
            <a:r>
              <a:rPr lang="en-US" dirty="0"/>
              <a:t>We can mostly ignore that and deal with its interface</a:t>
            </a:r>
          </a:p>
          <a:p>
            <a:pPr lvl="1"/>
            <a:r>
              <a:rPr lang="en-US" dirty="0"/>
              <a:t>Called registers (actually are from EE perspective, but you can’t use them)</a:t>
            </a:r>
          </a:p>
          <a:p>
            <a:pPr lvl="1"/>
            <a:r>
              <a:rPr lang="en-US" dirty="0"/>
              <a:t>Read/Write like they’re data</a:t>
            </a:r>
          </a:p>
          <a:p>
            <a:pPr lvl="1"/>
            <a:endParaRPr lang="en-US" dirty="0"/>
          </a:p>
          <a:p>
            <a:r>
              <a:rPr lang="en-US" dirty="0"/>
              <a:t>How do we read/write them?</a:t>
            </a:r>
          </a:p>
          <a:p>
            <a:pPr lvl="1"/>
            <a:r>
              <a:rPr lang="en-US" dirty="0"/>
              <a:t>Special assembly instructions</a:t>
            </a:r>
          </a:p>
          <a:p>
            <a:pPr lvl="1"/>
            <a:r>
              <a:rPr lang="en-US" dirty="0"/>
              <a:t>Treat like normal memory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89369EA-EFEA-44BC-88DE-96D8B21787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6569" y="3957035"/>
            <a:ext cx="5867400" cy="185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0254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AC9F2-509C-4A04-8209-082C94822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powered device: Real Time Clock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D0018F-745B-4DB9-B851-624D3E955E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3616675" cy="5029200"/>
          </a:xfrm>
        </p:spPr>
        <p:txBody>
          <a:bodyPr/>
          <a:lstStyle/>
          <a:p>
            <a:r>
              <a:rPr lang="en-US" dirty="0"/>
              <a:t>Battery-backed up clock on computer motherboard</a:t>
            </a:r>
          </a:p>
          <a:p>
            <a:pPr lvl="1"/>
            <a:endParaRPr lang="en-US" dirty="0"/>
          </a:p>
          <a:p>
            <a:r>
              <a:rPr lang="en-US" dirty="0"/>
              <a:t>Keeps sense of time when computer is off</a:t>
            </a:r>
          </a:p>
          <a:p>
            <a:pPr lvl="1"/>
            <a:endParaRPr lang="en-US" dirty="0"/>
          </a:p>
          <a:p>
            <a:r>
              <a:rPr lang="en-US" dirty="0"/>
              <a:t>Resynchronized when the computer is awake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41227A-9984-49DF-8ED1-F0467A535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31</a:t>
            </a:fld>
            <a:endParaRPr lang="en-US"/>
          </a:p>
        </p:txBody>
      </p:sp>
      <p:graphicFrame>
        <p:nvGraphicFramePr>
          <p:cNvPr id="5" name="Table 7">
            <a:extLst>
              <a:ext uri="{FF2B5EF4-FFF2-40B4-BE49-F238E27FC236}">
                <a16:creationId xmlns:a16="http://schemas.microsoft.com/office/drawing/2014/main" id="{8FE8B025-4B29-44FF-9586-305841C1539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1463540"/>
              </p:ext>
            </p:extLst>
          </p:nvPr>
        </p:nvGraphicFramePr>
        <p:xfrm>
          <a:off x="4331877" y="1143000"/>
          <a:ext cx="7248517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1694">
                  <a:extLst>
                    <a:ext uri="{9D8B030D-6E8A-4147-A177-3AD203B41FA5}">
                      <a16:colId xmlns:a16="http://schemas.microsoft.com/office/drawing/2014/main" val="3210338072"/>
                    </a:ext>
                  </a:extLst>
                </a:gridCol>
                <a:gridCol w="1738648">
                  <a:extLst>
                    <a:ext uri="{9D8B030D-6E8A-4147-A177-3AD203B41FA5}">
                      <a16:colId xmlns:a16="http://schemas.microsoft.com/office/drawing/2014/main" val="2462877633"/>
                    </a:ext>
                  </a:extLst>
                </a:gridCol>
                <a:gridCol w="4598175">
                  <a:extLst>
                    <a:ext uri="{9D8B030D-6E8A-4147-A177-3AD203B41FA5}">
                      <a16:colId xmlns:a16="http://schemas.microsoft.com/office/drawing/2014/main" val="25830700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Index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Contents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Range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83833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0x00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Seconds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0-59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09488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0x02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Minutes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0-59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19343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0x04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Hours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0-23 in 24-hour mode,</a:t>
                      </a:r>
                      <a:br>
                        <a:rPr lang="en-US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1-12 in 12-hour mode, highest bit set if PM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48480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0x06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Weekday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1-7, Sunday =1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8705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0x07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Day of Month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1-31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66664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0x08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Month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1-12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12780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0x09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Year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0-99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9914539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C478595E-52B0-4092-89DA-D9142DDA7E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41641"/>
          <a:stretch/>
        </p:blipFill>
        <p:spPr>
          <a:xfrm>
            <a:off x="4224270" y="4511824"/>
            <a:ext cx="5442083" cy="67836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FD8077D-8298-4F59-BA9B-FD6B6BB21F3A}"/>
              </a:ext>
            </a:extLst>
          </p:cNvPr>
          <p:cNvSpPr txBox="1"/>
          <p:nvPr/>
        </p:nvSpPr>
        <p:spPr>
          <a:xfrm>
            <a:off x="607595" y="6305064"/>
            <a:ext cx="92318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https://www.singlix.com/trdos/archive/pdf_archive/real-time-clock-nmi-enable-paper.pdf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5742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E192D-115D-41F8-8215-CE94223C2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Port-Mapped I/O (PMIO): special assembly instructions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E91C08-2171-4D80-BAEB-1B92F49F7B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x86 IN and OUT instructions</a:t>
            </a:r>
          </a:p>
          <a:p>
            <a:pPr lvl="1"/>
            <a:r>
              <a:rPr lang="en-US" dirty="0"/>
              <a:t>Privileged instructions (kernel mode only)</a:t>
            </a:r>
          </a:p>
          <a:p>
            <a:pPr lvl="1"/>
            <a:r>
              <a:rPr lang="en-US" dirty="0"/>
              <a:t>Two arguments: destination and data register</a:t>
            </a:r>
          </a:p>
          <a:p>
            <a:pPr lvl="1"/>
            <a:endParaRPr lang="en-US" dirty="0"/>
          </a:p>
          <a:p>
            <a:r>
              <a:rPr lang="en-US" dirty="0"/>
              <a:t>Each device is mapped to some port address</a:t>
            </a:r>
          </a:p>
          <a:p>
            <a:pPr lvl="1"/>
            <a:r>
              <a:rPr lang="en-US" dirty="0"/>
              <a:t>IN and OUT instructions interact with interface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IN &lt;PORT NUMBER&gt;, &lt;REGISTER&gt;</a:t>
            </a:r>
          </a:p>
          <a:p>
            <a:pPr lvl="1"/>
            <a:r>
              <a:rPr lang="en-US" dirty="0"/>
              <a:t>OUT &lt;REGISTER&gt;, &lt;PORT NUMBER&gt;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590012-D882-4B4B-9A17-364FF8162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4373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AC9F2-509C-4A04-8209-082C94822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powered device: Real Time Clock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D0018F-745B-4DB9-B851-624D3E955E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3616675" cy="5029200"/>
          </a:xfrm>
        </p:spPr>
        <p:txBody>
          <a:bodyPr/>
          <a:lstStyle/>
          <a:p>
            <a:r>
              <a:rPr lang="en-US" dirty="0"/>
              <a:t>Example: read current value from real-time clock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// read seconds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mov $0, %al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out %al, $0x70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in $0x71, %al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41227A-9984-49DF-8ED1-F0467A535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33</a:t>
            </a:fld>
            <a:endParaRPr lang="en-US"/>
          </a:p>
        </p:txBody>
      </p:sp>
      <p:graphicFrame>
        <p:nvGraphicFramePr>
          <p:cNvPr id="5" name="Table 7">
            <a:extLst>
              <a:ext uri="{FF2B5EF4-FFF2-40B4-BE49-F238E27FC236}">
                <a16:creationId xmlns:a16="http://schemas.microsoft.com/office/drawing/2014/main" id="{8FE8B025-4B29-44FF-9586-305841C1539F}"/>
              </a:ext>
            </a:extLst>
          </p:cNvPr>
          <p:cNvGraphicFramePr>
            <a:graphicFrameLocks/>
          </p:cNvGraphicFramePr>
          <p:nvPr/>
        </p:nvGraphicFramePr>
        <p:xfrm>
          <a:off x="4331877" y="1143000"/>
          <a:ext cx="7248517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1694">
                  <a:extLst>
                    <a:ext uri="{9D8B030D-6E8A-4147-A177-3AD203B41FA5}">
                      <a16:colId xmlns:a16="http://schemas.microsoft.com/office/drawing/2014/main" val="3210338072"/>
                    </a:ext>
                  </a:extLst>
                </a:gridCol>
                <a:gridCol w="1738648">
                  <a:extLst>
                    <a:ext uri="{9D8B030D-6E8A-4147-A177-3AD203B41FA5}">
                      <a16:colId xmlns:a16="http://schemas.microsoft.com/office/drawing/2014/main" val="2462877633"/>
                    </a:ext>
                  </a:extLst>
                </a:gridCol>
                <a:gridCol w="4598175">
                  <a:extLst>
                    <a:ext uri="{9D8B030D-6E8A-4147-A177-3AD203B41FA5}">
                      <a16:colId xmlns:a16="http://schemas.microsoft.com/office/drawing/2014/main" val="25830700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Index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Contents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Range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83833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0x00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Seconds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0-59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09488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0x02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Minutes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0-59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19343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0x04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Hours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0-23 in 24-hour mode,</a:t>
                      </a:r>
                      <a:br>
                        <a:rPr lang="en-US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1-12 in 12-hour mode, highest bit set if PM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48480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0x06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Weekday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1-7, Sunday =1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8705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0x07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Day of Month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1-31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66664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0x08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Month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1-12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12780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0x09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Year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0-99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9914539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C478595E-52B0-4092-89DA-D9142DDA7E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1005"/>
          <a:stretch/>
        </p:blipFill>
        <p:spPr>
          <a:xfrm>
            <a:off x="4224270" y="4511824"/>
            <a:ext cx="5442083" cy="115071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FD8077D-8298-4F59-BA9B-FD6B6BB21F3A}"/>
              </a:ext>
            </a:extLst>
          </p:cNvPr>
          <p:cNvSpPr txBox="1"/>
          <p:nvPr/>
        </p:nvSpPr>
        <p:spPr>
          <a:xfrm>
            <a:off x="607595" y="6305064"/>
            <a:ext cx="92318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https://www.singlix.com/trdos/archive/pdf_archive/real-time-clock-nmi-enable-paper.pdf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8ACEBA-DB53-455D-944E-ECC235B23B26}"/>
              </a:ext>
            </a:extLst>
          </p:cNvPr>
          <p:cNvSpPr txBox="1"/>
          <p:nvPr/>
        </p:nvSpPr>
        <p:spPr>
          <a:xfrm>
            <a:off x="10131380" y="5182989"/>
            <a:ext cx="1558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Port Address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5A4AD25-84A7-4DF2-BE14-4BF6A7426A6A}"/>
              </a:ext>
            </a:extLst>
          </p:cNvPr>
          <p:cNvCxnSpPr>
            <a:cxnSpLocks/>
          </p:cNvCxnSpPr>
          <p:nvPr/>
        </p:nvCxnSpPr>
        <p:spPr>
          <a:xfrm flipH="1">
            <a:off x="9735040" y="5412110"/>
            <a:ext cx="417805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14227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49A554-64D8-46EB-8D0C-3D83F98D91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2429845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Example I/O</a:t>
            </a:r>
            <a:br>
              <a:rPr lang="en-US" dirty="0"/>
            </a:br>
            <a:r>
              <a:rPr lang="en-US" dirty="0"/>
              <a:t>port map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This isn’t</a:t>
            </a:r>
            <a:br>
              <a:rPr lang="en-US" dirty="0"/>
            </a:br>
            <a:r>
              <a:rPr lang="en-US" dirty="0"/>
              <a:t>standardized,</a:t>
            </a:r>
            <a:br>
              <a:rPr lang="en-US" dirty="0"/>
            </a:br>
            <a:r>
              <a:rPr lang="en-US" dirty="0"/>
              <a:t>but these are</a:t>
            </a:r>
            <a:br>
              <a:rPr lang="en-US" dirty="0"/>
            </a:br>
            <a:r>
              <a:rPr lang="en-US" dirty="0"/>
              <a:t>some typical</a:t>
            </a:r>
            <a:br>
              <a:rPr lang="en-US" dirty="0"/>
            </a:br>
            <a:r>
              <a:rPr lang="en-US" dirty="0"/>
              <a:t>values.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400" dirty="0">
                <a:hlinkClick r:id="rId2"/>
              </a:rPr>
              <a:t>https://wiki.osdev.org/Can_I_have_a_list_of_IO_Ports</a:t>
            </a:r>
            <a:r>
              <a:rPr lang="en-US" sz="1400" dirty="0"/>
              <a:t>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399A6F-DC37-4DE8-A6A7-51CC5D97D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34</a:t>
            </a:fld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4F7D155-3F05-4650-9CF6-A5D85D7742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7440" y="313298"/>
            <a:ext cx="8802929" cy="631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399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925B7-FF13-448F-B039-57599DEEE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your understanding – PMIO in 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2B7409-18AD-4DFB-8B0A-057D95BF50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would you access PMIO from a C program?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D3C3F1-7BBA-4165-AF7F-1D056ABF2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9201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925B7-FF13-448F-B039-57599DEEE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your understanding – PMIO in 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2B7409-18AD-4DFB-8B0A-057D95BF50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would you access PMIO from a C program?</a:t>
            </a:r>
          </a:p>
          <a:p>
            <a:endParaRPr lang="en-US" dirty="0"/>
          </a:p>
          <a:p>
            <a:pPr lvl="1"/>
            <a:r>
              <a:rPr lang="en-US" dirty="0"/>
              <a:t>Need to use assembly!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Hopefully with C function wrapper, like System Calls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D3C3F1-7BBA-4165-AF7F-1D056ABF2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5656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365D3-9B89-4596-9836-63521131C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Annoying parts of Port-Mapped I/O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CD61F8-F647-45EC-8307-52C4C5EEB3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Special assembly instructions are hard to write in C</a:t>
            </a:r>
          </a:p>
          <a:p>
            <a:pPr lvl="1"/>
            <a:r>
              <a:rPr lang="en-US" dirty="0"/>
              <a:t>Need some wrapper function that actually calls them</a:t>
            </a:r>
          </a:p>
          <a:p>
            <a:pPr lvl="1"/>
            <a:r>
              <a:rPr lang="en-US" dirty="0"/>
              <a:t>Not really that big of an issue, but a little weird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Feels sort of like memory read/write, but isn’t</a:t>
            </a:r>
          </a:p>
          <a:p>
            <a:pPr lvl="1"/>
            <a:r>
              <a:rPr lang="en-US" dirty="0"/>
              <a:t>Why not?</a:t>
            </a:r>
          </a:p>
          <a:p>
            <a:pPr lvl="1"/>
            <a:r>
              <a:rPr lang="en-US" dirty="0"/>
              <a:t>Can we just put the “port address space” somewhere in memory?</a:t>
            </a:r>
          </a:p>
          <a:p>
            <a:pPr lvl="2"/>
            <a:r>
              <a:rPr lang="en-US" dirty="0"/>
              <a:t>Could be a problem if we don’t have enough memory</a:t>
            </a:r>
          </a:p>
          <a:p>
            <a:pPr lvl="2"/>
            <a:r>
              <a:rPr lang="en-US" dirty="0"/>
              <a:t>But today we have tons of extra physical address space laying around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2235A1-0378-4007-861E-52C4BF038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58418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A559B-842A-4C74-97B4-D6CB8EB61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Memory-mapped I/O (MMIO): treat devices like normal memory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CD95B3-63A8-4A62-B96A-3D8A886A80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Certain physical addresses do not actually go to RAM</a:t>
            </a:r>
          </a:p>
          <a:p>
            <a:r>
              <a:rPr lang="en-US" dirty="0"/>
              <a:t>Instead, they correspond to I/O devices</a:t>
            </a:r>
          </a:p>
          <a:p>
            <a:pPr lvl="1"/>
            <a:r>
              <a:rPr lang="en-US" dirty="0"/>
              <a:t>And any instruction that accesses memory can access them too!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x86 being the historical</a:t>
            </a:r>
            <a:br>
              <a:rPr lang="en-US" dirty="0"/>
            </a:br>
            <a:r>
              <a:rPr lang="en-US" dirty="0"/>
              <a:t>amalgamation that it is,</a:t>
            </a:r>
            <a:br>
              <a:rPr lang="en-US" dirty="0"/>
            </a:br>
            <a:r>
              <a:rPr lang="en-US" dirty="0"/>
              <a:t>uses both PMIO or MMIO</a:t>
            </a:r>
            <a:br>
              <a:rPr lang="en-US" dirty="0"/>
            </a:br>
            <a:r>
              <a:rPr lang="en-US" dirty="0"/>
              <a:t>depending on the device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C23E1E-FA8A-4071-ABC5-B20267B48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38</a:t>
            </a:fld>
            <a:endParaRPr lang="en-US"/>
          </a:p>
        </p:txBody>
      </p:sp>
      <p:grpSp>
        <p:nvGrpSpPr>
          <p:cNvPr id="5" name="Google Shape;628;p32">
            <a:extLst>
              <a:ext uri="{FF2B5EF4-FFF2-40B4-BE49-F238E27FC236}">
                <a16:creationId xmlns:a16="http://schemas.microsoft.com/office/drawing/2014/main" id="{E32835B2-8F77-4EF5-B938-B5C9ECF68CAE}"/>
              </a:ext>
            </a:extLst>
          </p:cNvPr>
          <p:cNvGrpSpPr/>
          <p:nvPr/>
        </p:nvGrpSpPr>
        <p:grpSpPr>
          <a:xfrm>
            <a:off x="8369300" y="3429000"/>
            <a:ext cx="3086100" cy="930275"/>
            <a:chOff x="2160" y="3120"/>
            <a:chExt cx="1944" cy="586"/>
          </a:xfrm>
        </p:grpSpPr>
        <p:grpSp>
          <p:nvGrpSpPr>
            <p:cNvPr id="6" name="Google Shape;629;p32">
              <a:extLst>
                <a:ext uri="{FF2B5EF4-FFF2-40B4-BE49-F238E27FC236}">
                  <a16:creationId xmlns:a16="http://schemas.microsoft.com/office/drawing/2014/main" id="{804368A4-234B-4A8E-9908-ACA40D612D06}"/>
                </a:ext>
              </a:extLst>
            </p:cNvPr>
            <p:cNvGrpSpPr/>
            <p:nvPr/>
          </p:nvGrpSpPr>
          <p:grpSpPr>
            <a:xfrm>
              <a:off x="2816" y="3120"/>
              <a:ext cx="1288" cy="586"/>
              <a:chOff x="2816" y="3120"/>
              <a:chExt cx="1288" cy="586"/>
            </a:xfrm>
          </p:grpSpPr>
          <p:pic>
            <p:nvPicPr>
              <p:cNvPr id="9" name="Google Shape;630;p32" descr="keyboard">
                <a:extLst>
                  <a:ext uri="{FF2B5EF4-FFF2-40B4-BE49-F238E27FC236}">
                    <a16:creationId xmlns:a16="http://schemas.microsoft.com/office/drawing/2014/main" id="{264E37A7-A2B3-41F6-A1D5-C1451FFB96E5}"/>
                  </a:ext>
                </a:extLst>
              </p:cNvPr>
              <p:cNvPicPr preferRelativeResize="0"/>
              <p:nvPr/>
            </p:nvPicPr>
            <p:blipFill rotWithShape="1">
              <a:blip r:embed="rId2">
                <a:alphaModFix/>
              </a:blip>
              <a:srcRect/>
              <a:stretch/>
            </p:blipFill>
            <p:spPr>
              <a:xfrm>
                <a:off x="3696" y="3120"/>
                <a:ext cx="408" cy="378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10" name="Google Shape;631;p32">
                <a:extLst>
                  <a:ext uri="{FF2B5EF4-FFF2-40B4-BE49-F238E27FC236}">
                    <a16:creationId xmlns:a16="http://schemas.microsoft.com/office/drawing/2014/main" id="{1A11ED0C-3E70-42E8-9E67-5F88BFE7295D}"/>
                  </a:ext>
                </a:extLst>
              </p:cNvPr>
              <p:cNvGrpSpPr/>
              <p:nvPr/>
            </p:nvGrpSpPr>
            <p:grpSpPr>
              <a:xfrm>
                <a:off x="2816" y="3264"/>
                <a:ext cx="870" cy="442"/>
                <a:chOff x="3632" y="3696"/>
                <a:chExt cx="870" cy="442"/>
              </a:xfrm>
            </p:grpSpPr>
            <p:grpSp>
              <p:nvGrpSpPr>
                <p:cNvPr id="11" name="Google Shape;632;p32">
                  <a:extLst>
                    <a:ext uri="{FF2B5EF4-FFF2-40B4-BE49-F238E27FC236}">
                      <a16:creationId xmlns:a16="http://schemas.microsoft.com/office/drawing/2014/main" id="{53806E37-5E10-46F4-A97E-8D7614D1350A}"/>
                    </a:ext>
                  </a:extLst>
                </p:cNvPr>
                <p:cNvGrpSpPr/>
                <p:nvPr/>
              </p:nvGrpSpPr>
              <p:grpSpPr>
                <a:xfrm>
                  <a:off x="3632" y="3696"/>
                  <a:ext cx="870" cy="252"/>
                  <a:chOff x="2096" y="3792"/>
                  <a:chExt cx="870" cy="252"/>
                </a:xfrm>
              </p:grpSpPr>
              <p:sp>
                <p:nvSpPr>
                  <p:cNvPr id="14" name="Google Shape;633;p32">
                    <a:extLst>
                      <a:ext uri="{FF2B5EF4-FFF2-40B4-BE49-F238E27FC236}">
                        <a16:creationId xmlns:a16="http://schemas.microsoft.com/office/drawing/2014/main" id="{58B13A1F-BB48-4762-AB5A-223EB97CAD0A}"/>
                      </a:ext>
                    </a:extLst>
                  </p:cNvPr>
                  <p:cNvSpPr/>
                  <p:nvPr/>
                </p:nvSpPr>
                <p:spPr>
                  <a:xfrm>
                    <a:off x="2112" y="3840"/>
                    <a:ext cx="816" cy="192"/>
                  </a:xfrm>
                  <a:prstGeom prst="rect">
                    <a:avLst/>
                  </a:prstGeom>
                  <a:noFill/>
                  <a:ln w="12700" cap="flat" cmpd="sng">
                    <a:solidFill>
                      <a:schemeClr val="dk1"/>
                    </a:solidFill>
                    <a:prstDash val="solid"/>
                    <a:miter lim="8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" name="Google Shape;634;p32">
                    <a:extLst>
                      <a:ext uri="{FF2B5EF4-FFF2-40B4-BE49-F238E27FC236}">
                        <a16:creationId xmlns:a16="http://schemas.microsoft.com/office/drawing/2014/main" id="{6A026497-8666-49A2-9C8D-12D5074DBD2E}"/>
                      </a:ext>
                    </a:extLst>
                  </p:cNvPr>
                  <p:cNvSpPr txBox="1"/>
                  <p:nvPr/>
                </p:nvSpPr>
                <p:spPr>
                  <a:xfrm>
                    <a:off x="2096" y="3792"/>
                    <a:ext cx="870" cy="25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2000"/>
                      <a:buFont typeface="Arial"/>
                      <a:buNone/>
                    </a:pPr>
                    <a:r>
                      <a:rPr lang="en-US" sz="20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control reg.</a:t>
                    </a: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12" name="Google Shape;635;p32">
                  <a:extLst>
                    <a:ext uri="{FF2B5EF4-FFF2-40B4-BE49-F238E27FC236}">
                      <a16:creationId xmlns:a16="http://schemas.microsoft.com/office/drawing/2014/main" id="{76976C12-3F70-4711-8416-2BD7450EADD9}"/>
                    </a:ext>
                  </a:extLst>
                </p:cNvPr>
                <p:cNvSpPr/>
                <p:nvPr/>
              </p:nvSpPr>
              <p:spPr>
                <a:xfrm>
                  <a:off x="3648" y="3936"/>
                  <a:ext cx="816" cy="192"/>
                </a:xfrm>
                <a:prstGeom prst="rect">
                  <a:avLst/>
                </a:prstGeom>
                <a:noFill/>
                <a:ln w="12700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" name="Google Shape;636;p32">
                  <a:extLst>
                    <a:ext uri="{FF2B5EF4-FFF2-40B4-BE49-F238E27FC236}">
                      <a16:creationId xmlns:a16="http://schemas.microsoft.com/office/drawing/2014/main" id="{24446AD0-B19B-4912-9A74-BD6B89DF642B}"/>
                    </a:ext>
                  </a:extLst>
                </p:cNvPr>
                <p:cNvSpPr txBox="1"/>
                <p:nvPr/>
              </p:nvSpPr>
              <p:spPr>
                <a:xfrm>
                  <a:off x="3696" y="3888"/>
                  <a:ext cx="748" cy="25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000"/>
                    <a:buFont typeface="Arial"/>
                    <a:buNone/>
                  </a:pPr>
                  <a:r>
                    <a:rPr lang="en-US" sz="2000" b="0" i="0" u="none" strike="noStrike" cap="non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data reg.</a:t>
                  </a: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cxnSp>
          <p:nvCxnSpPr>
            <p:cNvPr id="7" name="Google Shape;637;p32">
              <a:extLst>
                <a:ext uri="{FF2B5EF4-FFF2-40B4-BE49-F238E27FC236}">
                  <a16:creationId xmlns:a16="http://schemas.microsoft.com/office/drawing/2014/main" id="{94477F4C-D243-4614-990F-B232C5287564}"/>
                </a:ext>
              </a:extLst>
            </p:cNvPr>
            <p:cNvCxnSpPr/>
            <p:nvPr/>
          </p:nvCxnSpPr>
          <p:spPr>
            <a:xfrm rot="10800000" flipH="1">
              <a:off x="2160" y="3312"/>
              <a:ext cx="624" cy="96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dash"/>
              <a:round/>
              <a:headEnd type="none" w="sm" len="sm"/>
              <a:tailEnd type="none" w="sm" len="sm"/>
            </a:ln>
          </p:spPr>
        </p:cxnSp>
        <p:cxnSp>
          <p:nvCxnSpPr>
            <p:cNvPr id="8" name="Google Shape;638;p32">
              <a:extLst>
                <a:ext uri="{FF2B5EF4-FFF2-40B4-BE49-F238E27FC236}">
                  <a16:creationId xmlns:a16="http://schemas.microsoft.com/office/drawing/2014/main" id="{C4CC9CCF-D82F-4C60-86A2-ACF7E12C24F4}"/>
                </a:ext>
              </a:extLst>
            </p:cNvPr>
            <p:cNvCxnSpPr/>
            <p:nvPr/>
          </p:nvCxnSpPr>
          <p:spPr>
            <a:xfrm rot="10800000">
              <a:off x="2208" y="3552"/>
              <a:ext cx="624" cy="144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dash"/>
              <a:round/>
              <a:headEnd type="none" w="sm" len="sm"/>
              <a:tailEnd type="none" w="sm" len="sm"/>
            </a:ln>
          </p:spPr>
        </p:cxnSp>
      </p:grpSp>
      <p:grpSp>
        <p:nvGrpSpPr>
          <p:cNvPr id="16" name="Google Shape;639;p32">
            <a:extLst>
              <a:ext uri="{FF2B5EF4-FFF2-40B4-BE49-F238E27FC236}">
                <a16:creationId xmlns:a16="http://schemas.microsoft.com/office/drawing/2014/main" id="{97C33B3E-1819-471B-8A97-9AF8F54F1C88}"/>
              </a:ext>
            </a:extLst>
          </p:cNvPr>
          <p:cNvGrpSpPr/>
          <p:nvPr/>
        </p:nvGrpSpPr>
        <p:grpSpPr>
          <a:xfrm>
            <a:off x="5534650" y="2803534"/>
            <a:ext cx="2836874" cy="3221725"/>
            <a:chOff x="592127" y="3032134"/>
            <a:chExt cx="2836874" cy="3221725"/>
          </a:xfrm>
        </p:grpSpPr>
        <p:sp>
          <p:nvSpPr>
            <p:cNvPr id="17" name="Google Shape;640;p32">
              <a:extLst>
                <a:ext uri="{FF2B5EF4-FFF2-40B4-BE49-F238E27FC236}">
                  <a16:creationId xmlns:a16="http://schemas.microsoft.com/office/drawing/2014/main" id="{F8500312-2187-4C51-B816-611DBD32030B}"/>
                </a:ext>
              </a:extLst>
            </p:cNvPr>
            <p:cNvSpPr/>
            <p:nvPr/>
          </p:nvSpPr>
          <p:spPr>
            <a:xfrm>
              <a:off x="2286000" y="3505200"/>
              <a:ext cx="1143000" cy="2667000"/>
            </a:xfrm>
            <a:prstGeom prst="rect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641;p32">
              <a:extLst>
                <a:ext uri="{FF2B5EF4-FFF2-40B4-BE49-F238E27FC236}">
                  <a16:creationId xmlns:a16="http://schemas.microsoft.com/office/drawing/2014/main" id="{F098814E-A004-4B27-8FCE-36E5F7E6C510}"/>
                </a:ext>
              </a:extLst>
            </p:cNvPr>
            <p:cNvSpPr txBox="1"/>
            <p:nvPr/>
          </p:nvSpPr>
          <p:spPr>
            <a:xfrm>
              <a:off x="592127" y="5856959"/>
              <a:ext cx="1581300" cy="39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0x00000000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642;p32">
              <a:extLst>
                <a:ext uri="{FF2B5EF4-FFF2-40B4-BE49-F238E27FC236}">
                  <a16:creationId xmlns:a16="http://schemas.microsoft.com/office/drawing/2014/main" id="{2F683BF7-9CA6-4F26-B0B1-3823DE339A03}"/>
                </a:ext>
              </a:extLst>
            </p:cNvPr>
            <p:cNvSpPr txBox="1"/>
            <p:nvPr/>
          </p:nvSpPr>
          <p:spPr>
            <a:xfrm>
              <a:off x="592137" y="3336925"/>
              <a:ext cx="1693863" cy="3968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0xFFFFFFFF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643;p32">
              <a:extLst>
                <a:ext uri="{FF2B5EF4-FFF2-40B4-BE49-F238E27FC236}">
                  <a16:creationId xmlns:a16="http://schemas.microsoft.com/office/drawing/2014/main" id="{AF7AB4B8-1248-4818-BA58-7BF53662C539}"/>
                </a:ext>
              </a:extLst>
            </p:cNvPr>
            <p:cNvSpPr/>
            <p:nvPr/>
          </p:nvSpPr>
          <p:spPr>
            <a:xfrm>
              <a:off x="2286000" y="4114800"/>
              <a:ext cx="1143000" cy="228600"/>
            </a:xfrm>
            <a:prstGeom prst="rect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644;p32">
              <a:extLst>
                <a:ext uri="{FF2B5EF4-FFF2-40B4-BE49-F238E27FC236}">
                  <a16:creationId xmlns:a16="http://schemas.microsoft.com/office/drawing/2014/main" id="{E1725D59-744B-4EE9-AA45-694607DE86B7}"/>
                </a:ext>
              </a:extLst>
            </p:cNvPr>
            <p:cNvSpPr txBox="1"/>
            <p:nvPr/>
          </p:nvSpPr>
          <p:spPr>
            <a:xfrm>
              <a:off x="609600" y="3962400"/>
              <a:ext cx="1638300" cy="3968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0xFFFF0000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645;p32">
              <a:extLst>
                <a:ext uri="{FF2B5EF4-FFF2-40B4-BE49-F238E27FC236}">
                  <a16:creationId xmlns:a16="http://schemas.microsoft.com/office/drawing/2014/main" id="{2C0A95FB-B918-445F-BF83-97FA92C819F4}"/>
                </a:ext>
              </a:extLst>
            </p:cNvPr>
            <p:cNvSpPr txBox="1"/>
            <p:nvPr/>
          </p:nvSpPr>
          <p:spPr>
            <a:xfrm>
              <a:off x="755502" y="3032134"/>
              <a:ext cx="1381200" cy="39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</a:t>
              </a:r>
              <a:r>
                <a:rPr lang="en-US" sz="20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ddress</a:t>
              </a:r>
              <a:endParaRPr sz="1400" b="1" i="0" u="none" strike="noStrike" cap="none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70478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64007-E6DF-4469-8009-15EEE780B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memory map (from an old 32-bit computer)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CAABB7-DC80-466E-B9AD-1869EC558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39</a:t>
            </a:fld>
            <a:endParaRPr lang="en-US"/>
          </a:p>
        </p:txBody>
      </p:sp>
      <p:pic>
        <p:nvPicPr>
          <p:cNvPr id="10244" name="Picture 4" descr="Memory Mapped IO Layout">
            <a:extLst>
              <a:ext uri="{FF2B5EF4-FFF2-40B4-BE49-F238E27FC236}">
                <a16:creationId xmlns:a16="http://schemas.microsoft.com/office/drawing/2014/main" id="{86BD4CAB-5C51-4857-A577-2B5460C39B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4" t="19832" r="1430" b="3140"/>
          <a:stretch/>
        </p:blipFill>
        <p:spPr bwMode="auto">
          <a:xfrm>
            <a:off x="3293251" y="1228506"/>
            <a:ext cx="8028558" cy="4813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991002B-B666-49D7-AEF3-6132A45F3EBF}"/>
              </a:ext>
            </a:extLst>
          </p:cNvPr>
          <p:cNvCxnSpPr>
            <a:cxnSpLocks/>
          </p:cNvCxnSpPr>
          <p:nvPr/>
        </p:nvCxnSpPr>
        <p:spPr>
          <a:xfrm>
            <a:off x="3492500" y="5150757"/>
            <a:ext cx="1195615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25DBE53E-730A-4BEE-896C-41EE710C81C5}"/>
              </a:ext>
            </a:extLst>
          </p:cNvPr>
          <p:cNvSpPr txBox="1"/>
          <p:nvPr/>
        </p:nvSpPr>
        <p:spPr>
          <a:xfrm>
            <a:off x="1651000" y="4809441"/>
            <a:ext cx="1841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PCI devices are mapped here</a:t>
            </a:r>
          </a:p>
        </p:txBody>
      </p:sp>
    </p:spTree>
    <p:extLst>
      <p:ext uri="{BB962C8B-B14F-4D97-AF65-F5344CB8AC3E}">
        <p14:creationId xmlns:p14="http://schemas.microsoft.com/office/powerpoint/2010/main" val="3890882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Overview of Device I/O</a:t>
            </a:r>
          </a:p>
          <a:p>
            <a:pPr lvl="1"/>
            <a:endParaRPr lang="en-US" dirty="0"/>
          </a:p>
          <a:p>
            <a:r>
              <a:rPr lang="en-US" dirty="0"/>
              <a:t>Connecting to devices</a:t>
            </a:r>
          </a:p>
          <a:p>
            <a:pPr lvl="1"/>
            <a:r>
              <a:rPr lang="en-US" dirty="0"/>
              <a:t>Buses on a computer</a:t>
            </a:r>
          </a:p>
          <a:p>
            <a:pPr lvl="1"/>
            <a:endParaRPr lang="en-US" dirty="0"/>
          </a:p>
          <a:p>
            <a:r>
              <a:rPr lang="en-US" dirty="0"/>
              <a:t>Talking to devices</a:t>
            </a:r>
          </a:p>
          <a:p>
            <a:pPr lvl="1"/>
            <a:r>
              <a:rPr lang="en-US" dirty="0"/>
              <a:t>Port-Mapped I/O and Memory-Mapped I/O</a:t>
            </a:r>
          </a:p>
          <a:p>
            <a:pPr lvl="1"/>
            <a:endParaRPr lang="en-US" dirty="0"/>
          </a:p>
          <a:p>
            <a:r>
              <a:rPr lang="en-US" dirty="0"/>
              <a:t>Device interactions</a:t>
            </a:r>
          </a:p>
          <a:p>
            <a:pPr lvl="1"/>
            <a:r>
              <a:rPr lang="en-US" dirty="0"/>
              <a:t>Synchronous versus Asynchronous Events</a:t>
            </a:r>
          </a:p>
          <a:p>
            <a:pPr lvl="1"/>
            <a:r>
              <a:rPr lang="en-US" dirty="0"/>
              <a:t>Programmed I/O versus Direct Memory Access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77649796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E9CD1-50FD-4953-927A-D4ACE05D1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devices on my windows computer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5424E-9689-465F-943E-12871E47D7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4167605" cy="5029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SATA controller is mapped into memory at two places</a:t>
            </a:r>
          </a:p>
          <a:p>
            <a:endParaRPr lang="en-US" dirty="0"/>
          </a:p>
          <a:p>
            <a:r>
              <a:rPr lang="en-US" dirty="0"/>
              <a:t>USB controller is mapped into a much higher memory region</a:t>
            </a:r>
          </a:p>
          <a:p>
            <a:endParaRPr lang="en-US" dirty="0"/>
          </a:p>
          <a:p>
            <a:r>
              <a:rPr lang="en-US" dirty="0"/>
              <a:t>Regions are large because they contain multiple control/data “registers”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AD69DD-721C-45BE-AF1F-84F4804FB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FE92A9-E88C-4611-9131-7FB467DA46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3369" y="1191890"/>
            <a:ext cx="6637024" cy="246571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BC65BF8-A50F-45CD-B1EA-C71755BCF4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3369" y="4214901"/>
            <a:ext cx="6637025" cy="1957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45292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Microcontroller example: reading temperature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Internal temperature sensor</a:t>
            </a:r>
          </a:p>
          <a:p>
            <a:pPr lvl="1"/>
            <a:r>
              <a:rPr lang="en-US" dirty="0"/>
              <a:t>0.25° C resolution</a:t>
            </a:r>
          </a:p>
          <a:p>
            <a:pPr lvl="1"/>
            <a:r>
              <a:rPr lang="en-US" dirty="0"/>
              <a:t>Range equivalent to microcontroller IC (-40° to 105° C)</a:t>
            </a:r>
          </a:p>
          <a:p>
            <a:pPr lvl="1"/>
            <a:r>
              <a:rPr lang="en-US" dirty="0"/>
              <a:t>Various configurations for the temperature conversion (ignoring)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387F4F-A20B-48BB-ADF0-B4405FA0C6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116"/>
          <a:stretch/>
        </p:blipFill>
        <p:spPr>
          <a:xfrm>
            <a:off x="607595" y="3213100"/>
            <a:ext cx="8487040" cy="31432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1DA6E5C-AB7B-1143-1457-2CC4E66C10B1}"/>
              </a:ext>
            </a:extLst>
          </p:cNvPr>
          <p:cNvSpPr txBox="1"/>
          <p:nvPr/>
        </p:nvSpPr>
        <p:spPr>
          <a:xfrm>
            <a:off x="9357178" y="5987018"/>
            <a:ext cx="200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nRF52833</a:t>
            </a:r>
          </a:p>
        </p:txBody>
      </p:sp>
    </p:spTree>
    <p:extLst>
      <p:ext uri="{BB962C8B-B14F-4D97-AF65-F5344CB8AC3E}">
        <p14:creationId xmlns:p14="http://schemas.microsoft.com/office/powerpoint/2010/main" val="255663395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MMIO addresses for TEMP device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addresses do we need? (ignore interrupts for now)</a:t>
            </a:r>
          </a:p>
          <a:p>
            <a:pPr lvl="1"/>
            <a:r>
              <a:rPr lang="en-US" dirty="0"/>
              <a:t>0x4000C000 – TASKS_START</a:t>
            </a:r>
          </a:p>
          <a:p>
            <a:pPr lvl="1"/>
            <a:r>
              <a:rPr lang="en-US" dirty="0"/>
              <a:t>0x4000C100 – EVENTS_DATARDY</a:t>
            </a:r>
          </a:p>
          <a:p>
            <a:pPr lvl="1"/>
            <a:r>
              <a:rPr lang="en-US" dirty="0"/>
              <a:t>0x4000C508 - TEMP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746830-F4A3-4109-B5D9-EB23E47032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76"/>
          <a:stretch/>
        </p:blipFill>
        <p:spPr>
          <a:xfrm>
            <a:off x="607595" y="3162300"/>
            <a:ext cx="8487040" cy="31940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6348F53-7415-B9E2-9274-752B4F194E4A}"/>
              </a:ext>
            </a:extLst>
          </p:cNvPr>
          <p:cNvSpPr txBox="1"/>
          <p:nvPr/>
        </p:nvSpPr>
        <p:spPr>
          <a:xfrm>
            <a:off x="9357178" y="5987018"/>
            <a:ext cx="200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nRF52833</a:t>
            </a:r>
          </a:p>
        </p:txBody>
      </p:sp>
    </p:spTree>
    <p:extLst>
      <p:ext uri="{BB962C8B-B14F-4D97-AF65-F5344CB8AC3E}">
        <p14:creationId xmlns:p14="http://schemas.microsoft.com/office/powerpoint/2010/main" val="105099294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09108-D028-4401-8822-239623AB6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Accessing addresses in 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59D4CB-7A78-40BE-B742-6FE288E504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does this C code do?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	 *(uint32_t*)(0x4000C000) = 1;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5135D3-ED3E-4E3D-9313-12D1973C0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6147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09108-D028-4401-8822-239623AB6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Accessing addresses in 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59D4CB-7A78-40BE-B742-6FE288E504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does this C code do?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	 *(uint32_t*)(0x4000C000) = 1;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0x4000C000 is cast to a uint32_t*</a:t>
            </a:r>
          </a:p>
          <a:p>
            <a:pPr lvl="1"/>
            <a:r>
              <a:rPr lang="en-US" dirty="0"/>
              <a:t>Then dereferenced</a:t>
            </a:r>
          </a:p>
          <a:p>
            <a:pPr lvl="1"/>
            <a:r>
              <a:rPr lang="en-US" dirty="0"/>
              <a:t>And we write 1 to it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“There are 32-bits of memory at 0x4000C000. Write a 1 there.”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5135D3-ED3E-4E3D-9313-12D1973C0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313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C2569-850C-4C1B-93E2-D0DB18AFE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details about MMIO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0E1C11-61EC-4FC1-A02D-67C6606D04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Devices are mapped into physical memory</a:t>
            </a:r>
          </a:p>
          <a:p>
            <a:pPr lvl="1"/>
            <a:r>
              <a:rPr lang="en-US" dirty="0"/>
              <a:t>Usually only accessible by the kernel</a:t>
            </a:r>
          </a:p>
          <a:p>
            <a:pPr lvl="1"/>
            <a:r>
              <a:rPr lang="en-US" dirty="0"/>
              <a:t>But could be directly placed in virtual memory for a process in very special cases</a:t>
            </a:r>
          </a:p>
          <a:p>
            <a:pPr lvl="1"/>
            <a:endParaRPr lang="en-US" dirty="0"/>
          </a:p>
          <a:p>
            <a:r>
              <a:rPr lang="en-US" dirty="0"/>
              <a:t>Devices are NOT memory though</a:t>
            </a:r>
          </a:p>
          <a:p>
            <a:pPr lvl="1"/>
            <a:r>
              <a:rPr lang="en-US" dirty="0"/>
              <a:t>Need to be careful not to cache them</a:t>
            </a:r>
          </a:p>
          <a:p>
            <a:pPr lvl="2"/>
            <a:r>
              <a:rPr lang="en-US" dirty="0"/>
              <a:t>Values being read could change, or reading could have an effect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Cannot let compiler mess with our reads/writes either</a:t>
            </a:r>
          </a:p>
          <a:p>
            <a:pPr lvl="2"/>
            <a:r>
              <a:rPr lang="en-US" i="1" dirty="0"/>
              <a:t>volatile</a:t>
            </a:r>
            <a:r>
              <a:rPr lang="en-US" dirty="0"/>
              <a:t> keyword in C</a:t>
            </a:r>
          </a:p>
          <a:p>
            <a:pPr marL="914400" lvl="2" indent="0">
              <a:buNone/>
            </a:pPr>
            <a:endParaRPr lang="en-US" i="1" dirty="0"/>
          </a:p>
          <a:p>
            <a:r>
              <a:rPr lang="en-US" dirty="0"/>
              <a:t>Conceptually not really very different from PMIO</a:t>
            </a:r>
          </a:p>
          <a:p>
            <a:pPr lvl="1"/>
            <a:r>
              <a:rPr lang="en-US" dirty="0"/>
              <a:t>Both just read/write to specific addresses the device is mapped to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7ECF12-1552-4872-A252-2172EA42A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5717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C79D6-1875-46DA-8CEE-F4170B76A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example code to read and print temperature value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7BE2C7-993C-4F79-8B2B-15C3BC371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E0706A0-C859-4377-899E-94BB2C3906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0935" y="963143"/>
            <a:ext cx="7642945" cy="5393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18093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Overview of Device I/O</a:t>
            </a:r>
          </a:p>
          <a:p>
            <a:pPr lvl="1"/>
            <a:endParaRPr lang="en-US" dirty="0"/>
          </a:p>
          <a:p>
            <a:r>
              <a:rPr lang="en-US" dirty="0"/>
              <a:t>Connecting to devices</a:t>
            </a:r>
          </a:p>
          <a:p>
            <a:pPr lvl="1"/>
            <a:r>
              <a:rPr lang="en-US" dirty="0"/>
              <a:t>Buses on a computer</a:t>
            </a:r>
          </a:p>
          <a:p>
            <a:pPr lvl="1"/>
            <a:endParaRPr lang="en-US" dirty="0"/>
          </a:p>
          <a:p>
            <a:r>
              <a:rPr lang="en-US" dirty="0"/>
              <a:t>Talking to devices</a:t>
            </a:r>
          </a:p>
          <a:p>
            <a:pPr lvl="1"/>
            <a:r>
              <a:rPr lang="en-US" dirty="0"/>
              <a:t>Port-Mapped I/O and Memory-Mapped I/O</a:t>
            </a:r>
          </a:p>
          <a:p>
            <a:pPr lvl="1"/>
            <a:endParaRPr lang="en-US" dirty="0"/>
          </a:p>
          <a:p>
            <a:r>
              <a:rPr lang="en-US" b="1" dirty="0"/>
              <a:t>Device interactions</a:t>
            </a:r>
          </a:p>
          <a:p>
            <a:pPr lvl="1"/>
            <a:r>
              <a:rPr lang="en-US" b="1" dirty="0"/>
              <a:t>Synchronous versus Asynchronous Events</a:t>
            </a:r>
          </a:p>
          <a:p>
            <a:pPr lvl="1"/>
            <a:r>
              <a:rPr lang="en-US" dirty="0"/>
              <a:t>Programmed I/O versus Direct Memory Access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14840385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interactions with devices look like?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endParaRPr lang="en-US" sz="2000" dirty="0"/>
          </a:p>
          <a:p>
            <a:pPr marL="514350" indent="-514350">
              <a:buFont typeface="+mj-lt"/>
              <a:buAutoNum type="arabicPeriod"/>
            </a:pPr>
            <a:endParaRPr lang="en-US" sz="2000" dirty="0"/>
          </a:p>
          <a:p>
            <a:pPr marL="514350" indent="-514350">
              <a:buFont typeface="+mj-lt"/>
              <a:buAutoNum type="arabicPeriod"/>
            </a:pPr>
            <a:endParaRPr lang="en-US" sz="2000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while STATUS==BUSY; Wait</a:t>
            </a:r>
          </a:p>
          <a:p>
            <a:pPr lvl="1"/>
            <a:r>
              <a:rPr lang="en-US" dirty="0"/>
              <a:t>(Need to make sure device is ready for a command)</a:t>
            </a:r>
            <a:br>
              <a:rPr lang="en-US" dirty="0"/>
            </a:b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Write value(s) to DATA</a:t>
            </a:r>
            <a:br>
              <a:rPr lang="en-US" dirty="0"/>
            </a:b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Write command(s) to COMMAND</a:t>
            </a:r>
            <a:br>
              <a:rPr lang="en-US" dirty="0"/>
            </a:b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while STATUS==BUSY; Wait</a:t>
            </a:r>
          </a:p>
          <a:p>
            <a:pPr lvl="1"/>
            <a:r>
              <a:rPr lang="en-US" dirty="0"/>
              <a:t>(Need to make sure device has completed the request)</a:t>
            </a:r>
            <a:br>
              <a:rPr lang="en-US" dirty="0"/>
            </a:b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Read value(s) from Data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212BAD3-0ECD-407E-9C55-F8456F6350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4109"/>
          <a:stretch/>
        </p:blipFill>
        <p:spPr>
          <a:xfrm>
            <a:off x="1238659" y="1143000"/>
            <a:ext cx="5867400" cy="8509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A364A3D-67CF-4B73-9235-DD80D163EF54}"/>
              </a:ext>
            </a:extLst>
          </p:cNvPr>
          <p:cNvSpPr txBox="1"/>
          <p:nvPr/>
        </p:nvSpPr>
        <p:spPr>
          <a:xfrm>
            <a:off x="8494154" y="2364938"/>
            <a:ext cx="31877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This is the “polling” model of I/O.</a:t>
            </a:r>
          </a:p>
          <a:p>
            <a:br>
              <a:rPr lang="en-US" sz="2400" dirty="0"/>
            </a:br>
            <a:r>
              <a:rPr lang="en-US" sz="2400" dirty="0"/>
              <a:t>“Poll” the peripheral in software repeatedly to see if it’s ready yet.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156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30398-913E-44D3-8C04-5844B4922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Waiting can be a waste of CPU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83E605-8A38-413A-BA2F-FAE04F004C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2999"/>
            <a:ext cx="10972800" cy="5386589"/>
          </a:xfrm>
        </p:spPr>
        <p:txBody>
          <a:bodyPr>
            <a:normAutofit/>
          </a:bodyPr>
          <a:lstStyle/>
          <a:p>
            <a:pPr marL="1428750" lvl="2" indent="-514350">
              <a:buFont typeface="+mj-lt"/>
              <a:buAutoNum type="arabicPeriod"/>
            </a:pPr>
            <a:r>
              <a:rPr lang="en-US" sz="2800" b="1" dirty="0"/>
              <a:t>while STATUS==BUSY; Wait</a:t>
            </a:r>
          </a:p>
          <a:p>
            <a:pPr lvl="3"/>
            <a:r>
              <a:rPr lang="en-US" sz="2400" b="1" dirty="0"/>
              <a:t>(Need to make sure device is ready for a command)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2800" dirty="0"/>
              <a:t>Write value(s) to DATA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2800" dirty="0"/>
              <a:t>Write command(s) to COMMAND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2800" b="1" dirty="0"/>
              <a:t>while STATUS==BUSY; Wait</a:t>
            </a:r>
          </a:p>
          <a:p>
            <a:pPr lvl="3"/>
            <a:r>
              <a:rPr lang="en-US" sz="2400" b="1" dirty="0"/>
              <a:t>(Need to make sure device has completed the request)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2800" dirty="0"/>
              <a:t>Read value(s) from Data</a:t>
            </a:r>
          </a:p>
          <a:p>
            <a:pPr marL="1885950" lvl="3" indent="-514350">
              <a:buFont typeface="+mj-lt"/>
              <a:buAutoNum type="arabicPeriod"/>
            </a:pPr>
            <a:endParaRPr lang="en-US" sz="2400" dirty="0"/>
          </a:p>
          <a:p>
            <a:r>
              <a:rPr lang="en-US" dirty="0"/>
              <a:t>Imagine a keyboard device</a:t>
            </a:r>
          </a:p>
          <a:p>
            <a:pPr lvl="1"/>
            <a:r>
              <a:rPr lang="en-US" dirty="0"/>
              <a:t>CPU could be waiting for minutes before data arrives</a:t>
            </a:r>
          </a:p>
          <a:p>
            <a:pPr lvl="1"/>
            <a:r>
              <a:rPr lang="en-US" dirty="0"/>
              <a:t>Need a way to notify CPU when an event occurs</a:t>
            </a:r>
          </a:p>
          <a:p>
            <a:pPr lvl="2"/>
            <a:r>
              <a:rPr lang="en-US" dirty="0"/>
              <a:t>Interrupts!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37B709-429E-476C-99CB-E4A5FAE30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50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Devices are the point of modern computers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5488405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Computation was sufficient for batch systems</a:t>
            </a:r>
          </a:p>
          <a:p>
            <a:pPr lvl="1"/>
            <a:r>
              <a:rPr lang="en-US" dirty="0"/>
              <a:t>Even then, tape or disk was the input and output mechanism</a:t>
            </a:r>
          </a:p>
          <a:p>
            <a:endParaRPr lang="en-US" dirty="0"/>
          </a:p>
          <a:p>
            <a:r>
              <a:rPr lang="en-US" dirty="0"/>
              <a:t>But interactive systems need to receive input from users and output responses</a:t>
            </a:r>
          </a:p>
          <a:p>
            <a:pPr lvl="1"/>
            <a:r>
              <a:rPr lang="en-US" dirty="0"/>
              <a:t>Keyboard/mouse</a:t>
            </a:r>
          </a:p>
          <a:p>
            <a:pPr lvl="1"/>
            <a:r>
              <a:rPr lang="en-US" dirty="0"/>
              <a:t>Disk</a:t>
            </a:r>
          </a:p>
          <a:p>
            <a:pPr lvl="1"/>
            <a:r>
              <a:rPr lang="en-US" dirty="0"/>
              <a:t>Network</a:t>
            </a:r>
          </a:p>
          <a:p>
            <a:pPr lvl="1"/>
            <a:r>
              <a:rPr lang="en-US" dirty="0"/>
              <a:t>Graphics</a:t>
            </a:r>
          </a:p>
          <a:p>
            <a:pPr lvl="1"/>
            <a:r>
              <a:rPr lang="en-US" dirty="0"/>
              <a:t>Audio</a:t>
            </a:r>
          </a:p>
          <a:p>
            <a:pPr lvl="1"/>
            <a:r>
              <a:rPr lang="en-US" dirty="0"/>
              <a:t>Various USB devices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</a:t>
            </a:fld>
            <a:endParaRPr lang="en-US"/>
          </a:p>
        </p:txBody>
      </p:sp>
      <p:sp>
        <p:nvSpPr>
          <p:cNvPr id="6" name="Google Shape;221;p27">
            <a:extLst>
              <a:ext uri="{FF2B5EF4-FFF2-40B4-BE49-F238E27FC236}">
                <a16:creationId xmlns:a16="http://schemas.microsoft.com/office/drawing/2014/main" id="{6C4F15E7-488F-482C-979F-F05997D78206}"/>
              </a:ext>
            </a:extLst>
          </p:cNvPr>
          <p:cNvSpPr/>
          <p:nvPr/>
        </p:nvSpPr>
        <p:spPr>
          <a:xfrm>
            <a:off x="6400800" y="1315720"/>
            <a:ext cx="5029200" cy="301752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63500" dist="107763" dir="2700000" algn="ctr" rotWithShape="0">
              <a:schemeClr val="lt2">
                <a:alpha val="74509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" name="Google Shape;222;p27">
            <a:extLst>
              <a:ext uri="{FF2B5EF4-FFF2-40B4-BE49-F238E27FC236}">
                <a16:creationId xmlns:a16="http://schemas.microsoft.com/office/drawing/2014/main" id="{1CC8E68B-434D-4360-BFB1-9B481C1BE32A}"/>
              </a:ext>
            </a:extLst>
          </p:cNvPr>
          <p:cNvSpPr/>
          <p:nvPr/>
        </p:nvSpPr>
        <p:spPr>
          <a:xfrm>
            <a:off x="6629400" y="1864360"/>
            <a:ext cx="1371600" cy="224028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63500" dist="107763" dir="2700000" algn="ctr" rotWithShape="0">
              <a:schemeClr val="lt2">
                <a:alpha val="74509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" name="Google Shape;223;p27">
            <a:extLst>
              <a:ext uri="{FF2B5EF4-FFF2-40B4-BE49-F238E27FC236}">
                <a16:creationId xmlns:a16="http://schemas.microsoft.com/office/drawing/2014/main" id="{B7895E19-8B3D-4024-9B2E-1CAA3D65046E}"/>
              </a:ext>
            </a:extLst>
          </p:cNvPr>
          <p:cNvSpPr/>
          <p:nvPr/>
        </p:nvSpPr>
        <p:spPr>
          <a:xfrm>
            <a:off x="6629400" y="2010664"/>
            <a:ext cx="1371600" cy="528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500" tIns="25400" rIns="63500" bIns="25400" anchor="t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Processor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224;p27">
            <a:extLst>
              <a:ext uri="{FF2B5EF4-FFF2-40B4-BE49-F238E27FC236}">
                <a16:creationId xmlns:a16="http://schemas.microsoft.com/office/drawing/2014/main" id="{4EE03F1D-F12F-403C-9490-F2C93A194933}"/>
              </a:ext>
            </a:extLst>
          </p:cNvPr>
          <p:cNvSpPr/>
          <p:nvPr/>
        </p:nvSpPr>
        <p:spPr>
          <a:xfrm>
            <a:off x="8229600" y="1864360"/>
            <a:ext cx="1371600" cy="224028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63500" dist="107763" dir="2700000" algn="ctr" rotWithShape="0">
              <a:schemeClr val="lt2">
                <a:alpha val="74509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" name="Google Shape;225;p27">
            <a:extLst>
              <a:ext uri="{FF2B5EF4-FFF2-40B4-BE49-F238E27FC236}">
                <a16:creationId xmlns:a16="http://schemas.microsoft.com/office/drawing/2014/main" id="{A217F9B8-487B-4065-A12A-462A0199D04B}"/>
              </a:ext>
            </a:extLst>
          </p:cNvPr>
          <p:cNvSpPr/>
          <p:nvPr/>
        </p:nvSpPr>
        <p:spPr>
          <a:xfrm>
            <a:off x="9829800" y="1864360"/>
            <a:ext cx="1371600" cy="224028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63500" dist="107763" dir="2700000" algn="ctr" rotWithShape="0">
              <a:schemeClr val="lt2">
                <a:alpha val="74509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" name="Google Shape;226;p27">
            <a:extLst>
              <a:ext uri="{FF2B5EF4-FFF2-40B4-BE49-F238E27FC236}">
                <a16:creationId xmlns:a16="http://schemas.microsoft.com/office/drawing/2014/main" id="{51ACF5FB-B661-48A0-9670-4B4A5A2EB116}"/>
              </a:ext>
            </a:extLst>
          </p:cNvPr>
          <p:cNvSpPr/>
          <p:nvPr/>
        </p:nvSpPr>
        <p:spPr>
          <a:xfrm>
            <a:off x="6400800" y="1397000"/>
            <a:ext cx="5029200" cy="46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500" tIns="25400" rIns="63500" bIns="25400" anchor="t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Computer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227;p27">
            <a:extLst>
              <a:ext uri="{FF2B5EF4-FFF2-40B4-BE49-F238E27FC236}">
                <a16:creationId xmlns:a16="http://schemas.microsoft.com/office/drawing/2014/main" id="{0E329A80-9525-4302-99CC-DDF5371A8455}"/>
              </a:ext>
            </a:extLst>
          </p:cNvPr>
          <p:cNvSpPr/>
          <p:nvPr/>
        </p:nvSpPr>
        <p:spPr>
          <a:xfrm>
            <a:off x="6775704" y="2413000"/>
            <a:ext cx="1079500" cy="596900"/>
          </a:xfrm>
          <a:prstGeom prst="roundRect">
            <a:avLst>
              <a:gd name="adj" fmla="val 12495"/>
            </a:avLst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63500" dist="107763" dir="2700000" algn="ctr" rotWithShape="0">
              <a:schemeClr val="lt2">
                <a:alpha val="74509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" name="Google Shape;228;p27">
            <a:extLst>
              <a:ext uri="{FF2B5EF4-FFF2-40B4-BE49-F238E27FC236}">
                <a16:creationId xmlns:a16="http://schemas.microsoft.com/office/drawing/2014/main" id="{4F5369E2-3908-4556-9A71-6DD7F1CE1167}"/>
              </a:ext>
            </a:extLst>
          </p:cNvPr>
          <p:cNvSpPr/>
          <p:nvPr/>
        </p:nvSpPr>
        <p:spPr>
          <a:xfrm>
            <a:off x="6775704" y="3327400"/>
            <a:ext cx="1079500" cy="596900"/>
          </a:xfrm>
          <a:prstGeom prst="roundRect">
            <a:avLst>
              <a:gd name="adj" fmla="val 12495"/>
            </a:avLst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63500" dist="107763" dir="2700000" algn="ctr" rotWithShape="0">
              <a:schemeClr val="lt2">
                <a:alpha val="74509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" name="Google Shape;229;p27">
            <a:extLst>
              <a:ext uri="{FF2B5EF4-FFF2-40B4-BE49-F238E27FC236}">
                <a16:creationId xmlns:a16="http://schemas.microsoft.com/office/drawing/2014/main" id="{6F17FD13-A705-4A55-BD7C-B56F37228D21}"/>
              </a:ext>
            </a:extLst>
          </p:cNvPr>
          <p:cNvSpPr/>
          <p:nvPr/>
        </p:nvSpPr>
        <p:spPr>
          <a:xfrm>
            <a:off x="6629400" y="2458720"/>
            <a:ext cx="1371600" cy="286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500" tIns="25400" rIns="63500" bIns="25400" anchor="t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Control</a:t>
            </a: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30;p27">
            <a:extLst>
              <a:ext uri="{FF2B5EF4-FFF2-40B4-BE49-F238E27FC236}">
                <a16:creationId xmlns:a16="http://schemas.microsoft.com/office/drawing/2014/main" id="{3D8525EE-3A36-4220-AE6F-8454927A467B}"/>
              </a:ext>
            </a:extLst>
          </p:cNvPr>
          <p:cNvSpPr/>
          <p:nvPr/>
        </p:nvSpPr>
        <p:spPr>
          <a:xfrm>
            <a:off x="6640286" y="3400552"/>
            <a:ext cx="1371600" cy="286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500" tIns="25400" rIns="63500" bIns="25400" anchor="t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Datapath</a:t>
            </a: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31;p27">
            <a:extLst>
              <a:ext uri="{FF2B5EF4-FFF2-40B4-BE49-F238E27FC236}">
                <a16:creationId xmlns:a16="http://schemas.microsoft.com/office/drawing/2014/main" id="{42682A88-2CB6-47E4-A644-24B5BE4AE36C}"/>
              </a:ext>
            </a:extLst>
          </p:cNvPr>
          <p:cNvSpPr/>
          <p:nvPr/>
        </p:nvSpPr>
        <p:spPr>
          <a:xfrm>
            <a:off x="8229600" y="2010664"/>
            <a:ext cx="1371600" cy="522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500" tIns="25400" rIns="63500" bIns="25400" anchor="t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Memory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32;p27">
            <a:extLst>
              <a:ext uri="{FF2B5EF4-FFF2-40B4-BE49-F238E27FC236}">
                <a16:creationId xmlns:a16="http://schemas.microsoft.com/office/drawing/2014/main" id="{1958172F-DB8B-4271-842F-D0B0D3CA33B8}"/>
              </a:ext>
            </a:extLst>
          </p:cNvPr>
          <p:cNvSpPr/>
          <p:nvPr/>
        </p:nvSpPr>
        <p:spPr>
          <a:xfrm>
            <a:off x="9829800" y="2010664"/>
            <a:ext cx="1371600" cy="293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500" tIns="25400" rIns="63500" bIns="25400" anchor="t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Devices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233;p27">
            <a:extLst>
              <a:ext uri="{FF2B5EF4-FFF2-40B4-BE49-F238E27FC236}">
                <a16:creationId xmlns:a16="http://schemas.microsoft.com/office/drawing/2014/main" id="{E3CB1465-20B4-4A5E-B6B7-CE724C0F82EB}"/>
              </a:ext>
            </a:extLst>
          </p:cNvPr>
          <p:cNvSpPr/>
          <p:nvPr/>
        </p:nvSpPr>
        <p:spPr>
          <a:xfrm>
            <a:off x="9976104" y="2413000"/>
            <a:ext cx="1079500" cy="596900"/>
          </a:xfrm>
          <a:prstGeom prst="roundRect">
            <a:avLst>
              <a:gd name="adj" fmla="val 12495"/>
            </a:avLst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" name="Google Shape;234;p27">
            <a:extLst>
              <a:ext uri="{FF2B5EF4-FFF2-40B4-BE49-F238E27FC236}">
                <a16:creationId xmlns:a16="http://schemas.microsoft.com/office/drawing/2014/main" id="{9BD796F8-DE87-4D42-AA19-779EE42F00E5}"/>
              </a:ext>
            </a:extLst>
          </p:cNvPr>
          <p:cNvSpPr/>
          <p:nvPr/>
        </p:nvSpPr>
        <p:spPr>
          <a:xfrm>
            <a:off x="9976104" y="3327400"/>
            <a:ext cx="1079500" cy="596900"/>
          </a:xfrm>
          <a:prstGeom prst="roundRect">
            <a:avLst>
              <a:gd name="adj" fmla="val 12495"/>
            </a:avLst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4" name="Google Shape;235;p27">
            <a:extLst>
              <a:ext uri="{FF2B5EF4-FFF2-40B4-BE49-F238E27FC236}">
                <a16:creationId xmlns:a16="http://schemas.microsoft.com/office/drawing/2014/main" id="{8F7BAC5C-6B25-4918-AAEC-B5D7F82EBECB}"/>
              </a:ext>
            </a:extLst>
          </p:cNvPr>
          <p:cNvSpPr/>
          <p:nvPr/>
        </p:nvSpPr>
        <p:spPr>
          <a:xfrm>
            <a:off x="9829800" y="2458720"/>
            <a:ext cx="1371600" cy="293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500" tIns="25400" rIns="63500" bIns="25400" anchor="t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accent5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Input</a:t>
            </a:r>
            <a:endParaRPr sz="1400" b="0" i="0" u="none" strike="noStrike" cap="none">
              <a:solidFill>
                <a:schemeClr val="accent5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236;p27">
            <a:extLst>
              <a:ext uri="{FF2B5EF4-FFF2-40B4-BE49-F238E27FC236}">
                <a16:creationId xmlns:a16="http://schemas.microsoft.com/office/drawing/2014/main" id="{D39B69D1-CC5B-4512-B2F2-763FFEFABB1E}"/>
              </a:ext>
            </a:extLst>
          </p:cNvPr>
          <p:cNvSpPr/>
          <p:nvPr/>
        </p:nvSpPr>
        <p:spPr>
          <a:xfrm>
            <a:off x="9829800" y="3400552"/>
            <a:ext cx="1371600" cy="293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500" tIns="25400" rIns="63500" bIns="25400" anchor="t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chemeClr val="accent5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Output</a:t>
            </a:r>
            <a:endParaRPr sz="1400" b="0" i="0" u="none" strike="noStrike" cap="none" dirty="0">
              <a:solidFill>
                <a:schemeClr val="accent5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7934372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C72C8-1091-43F7-9D79-BF4757A8A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Interrupts, visually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9E919B-0475-4ECB-8FBC-EE7A5C60F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50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7AB454-9460-4333-89EE-D870C791CB10}"/>
              </a:ext>
            </a:extLst>
          </p:cNvPr>
          <p:cNvSpPr/>
          <p:nvPr/>
        </p:nvSpPr>
        <p:spPr>
          <a:xfrm>
            <a:off x="1828800" y="1409700"/>
            <a:ext cx="3035300" cy="250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/>
              <a:t>Some code</a:t>
            </a:r>
            <a:br>
              <a:rPr lang="en-US" sz="2400" dirty="0"/>
            </a:br>
            <a:r>
              <a:rPr lang="en-US" sz="2400" dirty="0"/>
              <a:t>that’s executing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C4FAF84-0317-4ABF-AC82-D06ABA7425FF}"/>
              </a:ext>
            </a:extLst>
          </p:cNvPr>
          <p:cNvCxnSpPr>
            <a:cxnSpLocks/>
          </p:cNvCxnSpPr>
          <p:nvPr/>
        </p:nvCxnSpPr>
        <p:spPr>
          <a:xfrm>
            <a:off x="3346450" y="2247900"/>
            <a:ext cx="0" cy="1416050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C373C37-8E4A-4E4C-8443-5EDAAA811C6B}"/>
              </a:ext>
            </a:extLst>
          </p:cNvPr>
          <p:cNvCxnSpPr>
            <a:cxnSpLocks/>
          </p:cNvCxnSpPr>
          <p:nvPr/>
        </p:nvCxnSpPr>
        <p:spPr>
          <a:xfrm>
            <a:off x="1016000" y="3911600"/>
            <a:ext cx="800100" cy="0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F0261740-6046-4707-96D1-850024D8FAF1}"/>
              </a:ext>
            </a:extLst>
          </p:cNvPr>
          <p:cNvSpPr txBox="1"/>
          <p:nvPr/>
        </p:nvSpPr>
        <p:spPr>
          <a:xfrm>
            <a:off x="393700" y="3017619"/>
            <a:ext cx="1435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Interrupt triggers!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2F082F7-503F-4640-A01F-B1A342BF2310}"/>
              </a:ext>
            </a:extLst>
          </p:cNvPr>
          <p:cNvSpPr/>
          <p:nvPr/>
        </p:nvSpPr>
        <p:spPr>
          <a:xfrm>
            <a:off x="4876800" y="3917938"/>
            <a:ext cx="3035300" cy="97790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/>
              <a:t>Interrupt handler</a:t>
            </a:r>
            <a:br>
              <a:rPr lang="en-US" sz="2400" dirty="0"/>
            </a:br>
            <a:r>
              <a:rPr lang="en-US" sz="2400" dirty="0"/>
              <a:t>code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A84CEBC-269C-43DC-A191-1C4F571DD970}"/>
              </a:ext>
            </a:extLst>
          </p:cNvPr>
          <p:cNvSpPr/>
          <p:nvPr/>
        </p:nvSpPr>
        <p:spPr>
          <a:xfrm>
            <a:off x="1828800" y="4895846"/>
            <a:ext cx="3035300" cy="1460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/>
              <a:t>Continue</a:t>
            </a:r>
            <a:br>
              <a:rPr lang="en-US" sz="2400" dirty="0"/>
            </a:br>
            <a:r>
              <a:rPr lang="en-US" sz="2400" dirty="0"/>
              <a:t>original code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666ABF2-4F26-436C-8409-D9707CD66863}"/>
              </a:ext>
            </a:extLst>
          </p:cNvPr>
          <p:cNvCxnSpPr>
            <a:cxnSpLocks/>
          </p:cNvCxnSpPr>
          <p:nvPr/>
        </p:nvCxnSpPr>
        <p:spPr>
          <a:xfrm>
            <a:off x="3346450" y="5721350"/>
            <a:ext cx="0" cy="488950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4D34C78-9C58-5C7A-5AD9-7B9083296131}"/>
              </a:ext>
            </a:extLst>
          </p:cNvPr>
          <p:cNvCxnSpPr/>
          <p:nvPr/>
        </p:nvCxnSpPr>
        <p:spPr>
          <a:xfrm flipH="1">
            <a:off x="5067300" y="1943100"/>
            <a:ext cx="1219200" cy="1905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73831820-E99D-0BCB-107B-A600430BDDA8}"/>
              </a:ext>
            </a:extLst>
          </p:cNvPr>
          <p:cNvSpPr txBox="1"/>
          <p:nvPr/>
        </p:nvSpPr>
        <p:spPr>
          <a:xfrm>
            <a:off x="6299200" y="1601569"/>
            <a:ext cx="271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Could be kernel code or some application</a:t>
            </a:r>
          </a:p>
        </p:txBody>
      </p:sp>
    </p:spTree>
    <p:extLst>
      <p:ext uri="{BB962C8B-B14F-4D97-AF65-F5344CB8AC3E}">
        <p14:creationId xmlns:p14="http://schemas.microsoft.com/office/powerpoint/2010/main" val="425041095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F0B8354-6331-4CC7-AD56-B5B8EE60FD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6380" y="730250"/>
            <a:ext cx="7404014" cy="5441950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79A39EB-E57E-4AF8-B16C-A4B60621B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Hardware devices can generate interrupts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B56367-7F08-48EB-BFCF-876DB0920A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3568785" cy="5029200"/>
          </a:xfrm>
        </p:spPr>
        <p:txBody>
          <a:bodyPr/>
          <a:lstStyle/>
          <a:p>
            <a:r>
              <a:rPr lang="en-US" dirty="0"/>
              <a:t>Each device maps to some number of hardware interrupts</a:t>
            </a:r>
          </a:p>
          <a:p>
            <a:endParaRPr lang="en-US" dirty="0"/>
          </a:p>
          <a:p>
            <a:r>
              <a:rPr lang="en-US" dirty="0"/>
              <a:t>Done at system boot time</a:t>
            </a:r>
          </a:p>
          <a:p>
            <a:pPr lvl="1"/>
            <a:r>
              <a:rPr lang="en-US" dirty="0"/>
              <a:t>Discover devices</a:t>
            </a:r>
          </a:p>
          <a:p>
            <a:pPr lvl="1"/>
            <a:r>
              <a:rPr lang="en-US" dirty="0"/>
              <a:t>Map devices into address space</a:t>
            </a:r>
          </a:p>
          <a:p>
            <a:pPr lvl="1"/>
            <a:r>
              <a:rPr lang="en-US" dirty="0"/>
              <a:t>Map interrupts for devices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F2388F-B6E0-426C-85F1-B7B70F146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51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6CE18FA-B7D9-4097-A9EF-C51BA418D3E4}"/>
              </a:ext>
            </a:extLst>
          </p:cNvPr>
          <p:cNvSpPr/>
          <p:nvPr/>
        </p:nvSpPr>
        <p:spPr>
          <a:xfrm>
            <a:off x="4426616" y="5834987"/>
            <a:ext cx="7034254" cy="337213"/>
          </a:xfrm>
          <a:prstGeom prst="rect">
            <a:avLst/>
          </a:prstGeom>
          <a:noFill/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6977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87AB0-C12A-46A9-BC13-380D36BA8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Interrupts allow waiting to happen asynchronously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C46274-FC6A-4E42-99F4-EF592199CF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Prior code example was </a:t>
            </a:r>
            <a:r>
              <a:rPr lang="en-US" i="1" dirty="0"/>
              <a:t>synchronous</a:t>
            </a:r>
          </a:p>
          <a:p>
            <a:pPr lvl="1"/>
            <a:r>
              <a:rPr lang="en-US" dirty="0"/>
              <a:t>Nothing else continued on the processor until access was complete</a:t>
            </a:r>
          </a:p>
          <a:p>
            <a:pPr lvl="1"/>
            <a:r>
              <a:rPr lang="en-US" dirty="0"/>
              <a:t>Good for very fast devices (like the real-time clock, that just returns data)</a:t>
            </a:r>
          </a:p>
          <a:p>
            <a:pPr lvl="1"/>
            <a:r>
              <a:rPr lang="en-US" dirty="0"/>
              <a:t>We call this “Polling”</a:t>
            </a:r>
          </a:p>
          <a:p>
            <a:endParaRPr lang="en-US" dirty="0"/>
          </a:p>
          <a:p>
            <a:r>
              <a:rPr lang="en-US" dirty="0"/>
              <a:t>With interrupts, device handling is now </a:t>
            </a:r>
            <a:r>
              <a:rPr lang="en-US" i="1" dirty="0"/>
              <a:t>asynchronous</a:t>
            </a:r>
          </a:p>
          <a:p>
            <a:pPr lvl="1"/>
            <a:r>
              <a:rPr lang="en-US" dirty="0"/>
              <a:t>Access occurs in the background and processor can do something else</a:t>
            </a:r>
          </a:p>
          <a:p>
            <a:pPr lvl="1"/>
            <a:r>
              <a:rPr lang="en-US" dirty="0"/>
              <a:t>Good for very slow devices (Disk)</a:t>
            </a:r>
          </a:p>
          <a:p>
            <a:pPr lvl="1"/>
            <a:r>
              <a:rPr lang="en-US" dirty="0"/>
              <a:t>Comes with all the downsides of concurrency though…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B170AF-FD37-4857-B650-FE85D3553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40404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Microcontroller TEMP device supports interrupts!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either wait on the EVENTS_DATARDY register</a:t>
            </a:r>
          </a:p>
          <a:p>
            <a:r>
              <a:rPr lang="en-US" dirty="0"/>
              <a:t>Or could enable an interrupt from the device</a:t>
            </a:r>
          </a:p>
          <a:p>
            <a:pPr lvl="1"/>
            <a:r>
              <a:rPr lang="en-US" dirty="0"/>
              <a:t>And only both reading data when it is ready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746830-F4A3-4109-B5D9-EB23E47032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76"/>
          <a:stretch/>
        </p:blipFill>
        <p:spPr>
          <a:xfrm>
            <a:off x="607595" y="3162300"/>
            <a:ext cx="8487040" cy="319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92175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1DD76-E1DE-ECF0-15C3-E424DDF9D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Driver implementation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81DE94-ED0E-E1A7-6233-0F1C976C5D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Blocking</a:t>
            </a:r>
          </a:p>
          <a:p>
            <a:pPr lvl="1"/>
            <a:r>
              <a:rPr lang="en-US" dirty="0"/>
              <a:t>Driver function doesn’t return until the action is complete</a:t>
            </a:r>
          </a:p>
          <a:p>
            <a:pPr lvl="1"/>
            <a:r>
              <a:rPr lang="en-US" dirty="0"/>
              <a:t>Kernel ends up waiting, either in a loop or on something like a </a:t>
            </a:r>
            <a:r>
              <a:rPr lang="en-US" dirty="0" err="1"/>
              <a:t>condvar</a:t>
            </a:r>
            <a:endParaRPr lang="en-US" dirty="0"/>
          </a:p>
          <a:p>
            <a:endParaRPr lang="en-US" dirty="0"/>
          </a:p>
          <a:p>
            <a:r>
              <a:rPr lang="en-US" dirty="0"/>
              <a:t>Non-blocking</a:t>
            </a:r>
          </a:p>
          <a:p>
            <a:pPr lvl="1"/>
            <a:r>
              <a:rPr lang="en-US" dirty="0"/>
              <a:t>Driver function returns as soon as it starts the action</a:t>
            </a:r>
          </a:p>
          <a:p>
            <a:pPr lvl="1"/>
            <a:r>
              <a:rPr lang="en-US" dirty="0"/>
              <a:t>Kernel can do other work for a while</a:t>
            </a:r>
          </a:p>
          <a:p>
            <a:pPr lvl="1"/>
            <a:r>
              <a:rPr lang="en-US" dirty="0"/>
              <a:t>Interrupt signals that the action is complete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38EFCA-3589-A804-40D8-49C2704E9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03582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87A1F-EF82-ACE7-0894-1A65A7478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Device driver interrupt pattern: non-blocking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D63398-C634-1A15-38B7-A00B572DA8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Kernel requests driver to perform some action</a:t>
            </a:r>
          </a:p>
          <a:p>
            <a:pPr lvl="1"/>
            <a:r>
              <a:rPr lang="en-US" dirty="0"/>
              <a:t>Driver writes to the hardware device</a:t>
            </a:r>
          </a:p>
          <a:p>
            <a:pPr lvl="1"/>
            <a:r>
              <a:rPr lang="en-US" dirty="0"/>
              <a:t>Sets the status of the driver to be busy</a:t>
            </a:r>
          </a:p>
          <a:p>
            <a:pPr lvl="1"/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Function returns so the kernel can keep running</a:t>
            </a:r>
          </a:p>
          <a:p>
            <a:pPr marL="971550" lvl="1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Interrupt occurs when action is completed</a:t>
            </a:r>
          </a:p>
          <a:p>
            <a:pPr lvl="1"/>
            <a:r>
              <a:rPr lang="en-US" dirty="0"/>
              <a:t>Change the status of the driver to be ready</a:t>
            </a:r>
          </a:p>
          <a:p>
            <a:pPr lvl="1"/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Kernel can now make a new request whenever it wants to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123596-3646-AEC4-4430-DD46F601A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5254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87A1F-EF82-ACE7-0894-1A65A7478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Device driver interrupt pattern: blocking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D63398-C634-1A15-38B7-A00B572DA8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Kernel requests driver to perform some action</a:t>
            </a:r>
          </a:p>
          <a:p>
            <a:pPr lvl="1"/>
            <a:r>
              <a:rPr lang="en-US" dirty="0"/>
              <a:t>Driver writes to the hardware device</a:t>
            </a:r>
          </a:p>
          <a:p>
            <a:pPr lvl="1"/>
            <a:r>
              <a:rPr lang="en-US" dirty="0"/>
              <a:t>Sets the status of the driver to be busy</a:t>
            </a:r>
          </a:p>
          <a:p>
            <a:pPr lvl="1"/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Function returns so the kernel can keep running</a:t>
            </a:r>
          </a:p>
          <a:p>
            <a:pPr lvl="1"/>
            <a:r>
              <a:rPr lang="en-US" b="1" dirty="0"/>
              <a:t>Kernel waits on a signal that the device is ready</a:t>
            </a:r>
          </a:p>
          <a:p>
            <a:pPr marL="971550" lvl="1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Interrupt occurs when action is completed</a:t>
            </a:r>
          </a:p>
          <a:p>
            <a:pPr lvl="1"/>
            <a:r>
              <a:rPr lang="en-US" dirty="0"/>
              <a:t>Change the status of the driver to be ready</a:t>
            </a:r>
          </a:p>
          <a:p>
            <a:pPr lvl="1"/>
            <a:r>
              <a:rPr lang="en-US" b="1" dirty="0"/>
              <a:t>Signal that the device is ready</a:t>
            </a:r>
          </a:p>
          <a:p>
            <a:pPr lvl="1"/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Kernel can now make a new request whenever it wants to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123596-3646-AEC4-4430-DD46F601A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26830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57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Overview of Device I/O</a:t>
            </a:r>
          </a:p>
          <a:p>
            <a:pPr lvl="1"/>
            <a:endParaRPr lang="en-US" dirty="0"/>
          </a:p>
          <a:p>
            <a:r>
              <a:rPr lang="en-US" dirty="0"/>
              <a:t>Connecting to devices</a:t>
            </a:r>
          </a:p>
          <a:p>
            <a:pPr lvl="1"/>
            <a:r>
              <a:rPr lang="en-US" dirty="0"/>
              <a:t>Buses on a computer</a:t>
            </a:r>
          </a:p>
          <a:p>
            <a:pPr lvl="1"/>
            <a:endParaRPr lang="en-US" dirty="0"/>
          </a:p>
          <a:p>
            <a:r>
              <a:rPr lang="en-US" dirty="0"/>
              <a:t>Talking to devices</a:t>
            </a:r>
          </a:p>
          <a:p>
            <a:pPr lvl="1"/>
            <a:r>
              <a:rPr lang="en-US" dirty="0"/>
              <a:t>Port-Mapped I/O and Memory-Mapped I/O</a:t>
            </a:r>
          </a:p>
          <a:p>
            <a:pPr lvl="1"/>
            <a:endParaRPr lang="en-US" dirty="0"/>
          </a:p>
          <a:p>
            <a:r>
              <a:rPr lang="en-US" b="1" dirty="0"/>
              <a:t>Device interactions</a:t>
            </a:r>
          </a:p>
          <a:p>
            <a:pPr lvl="1"/>
            <a:r>
              <a:rPr lang="en-US" dirty="0"/>
              <a:t>Synchronous versus Asynchronous Events</a:t>
            </a:r>
          </a:p>
          <a:p>
            <a:pPr lvl="1"/>
            <a:r>
              <a:rPr lang="en-US" b="1" dirty="0"/>
              <a:t>Programmed I/O versus Direct Memory Access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55929678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BAE5D-9C3C-4D81-B40D-4ADBD6CE0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Programmed I/O (PIO)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13E4EA-0CB0-42DB-A107-32078D5881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428750" lvl="2" indent="-514350">
              <a:buFont typeface="+mj-lt"/>
              <a:buAutoNum type="arabicPeriod"/>
            </a:pPr>
            <a:r>
              <a:rPr lang="en-US" sz="2800" dirty="0"/>
              <a:t>while STATUS==BUSY; Wait (possibly on interrupt)</a:t>
            </a:r>
          </a:p>
          <a:p>
            <a:pPr lvl="3"/>
            <a:r>
              <a:rPr lang="en-US" sz="2400" dirty="0"/>
              <a:t>(Need to make sure device is ready for a command)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2800" b="1" dirty="0"/>
              <a:t>Write value(s) to DATA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2800" dirty="0"/>
              <a:t>Write command(s) to COMMAND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2800" dirty="0"/>
              <a:t>while STATUS==BUSY; Wait (possibly on interrupt)</a:t>
            </a:r>
          </a:p>
          <a:p>
            <a:pPr lvl="3"/>
            <a:r>
              <a:rPr lang="en-US" sz="2400" dirty="0"/>
              <a:t>(Need to make sure device has completed the request)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2800" b="1" dirty="0"/>
              <a:t>Read value(s) from Data</a:t>
            </a:r>
          </a:p>
          <a:p>
            <a:pPr marL="914400" lvl="2" indent="0">
              <a:buNone/>
            </a:pPr>
            <a:endParaRPr lang="en-US" sz="2800" b="1" dirty="0"/>
          </a:p>
          <a:p>
            <a:r>
              <a:rPr lang="en-US" dirty="0"/>
              <a:t>How do we read and write those values? (could be a lot)</a:t>
            </a:r>
          </a:p>
          <a:p>
            <a:pPr lvl="1"/>
            <a:r>
              <a:rPr lang="en-US" dirty="0"/>
              <a:t>With normal CPU memory accesses: Programmed I/O</a:t>
            </a:r>
          </a:p>
          <a:p>
            <a:pPr lvl="1"/>
            <a:r>
              <a:rPr lang="en-US" dirty="0"/>
              <a:t>Literally: you write a program to do the input and output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EA3E07-1E41-4DC7-B5D0-B1FBE38EE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45685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3A870-AFAF-4D25-BA5B-446194816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your understanding – writing to GPU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699E2-7A63-4DA6-AB5C-7236FF8A55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Let’s say that a GPU has MMIO registers for an entire 4 KB page</a:t>
            </a:r>
          </a:p>
          <a:p>
            <a:pPr lvl="1"/>
            <a:r>
              <a:rPr lang="en-US" dirty="0"/>
              <a:t>Takes 100 ns to write each word (8 bytes) of memory</a:t>
            </a:r>
          </a:p>
          <a:p>
            <a:pPr lvl="1"/>
            <a:endParaRPr lang="en-US" dirty="0"/>
          </a:p>
          <a:p>
            <a:r>
              <a:rPr lang="en-US" dirty="0"/>
              <a:t>Assuming that we’re just writing all zeros (ignore reading from memory), how long does it take to write a page to MMIO?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AD3D44-0C30-4BF9-A894-E86196BB0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352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8830221-9290-477C-82B5-19C09DFEE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Devices are core to useful general-purpose computing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</a:t>
            </a:fld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23E8D82-2EFA-4EEE-BB0E-D000F7109742}"/>
              </a:ext>
            </a:extLst>
          </p:cNvPr>
          <p:cNvGrpSpPr/>
          <p:nvPr/>
        </p:nvGrpSpPr>
        <p:grpSpPr>
          <a:xfrm>
            <a:off x="2431194" y="1254736"/>
            <a:ext cx="7325600" cy="4348528"/>
            <a:chOff x="2363525" y="1387929"/>
            <a:chExt cx="7325600" cy="4348528"/>
          </a:xfrm>
        </p:grpSpPr>
        <p:sp>
          <p:nvSpPr>
            <p:cNvPr id="6" name="Google Shape;270;g5e7b2e43bd_0_39">
              <a:extLst>
                <a:ext uri="{FF2B5EF4-FFF2-40B4-BE49-F238E27FC236}">
                  <a16:creationId xmlns:a16="http://schemas.microsoft.com/office/drawing/2014/main" id="{5EF66E19-2D62-4371-A30B-A250B3624AB0}"/>
                </a:ext>
              </a:extLst>
            </p:cNvPr>
            <p:cNvSpPr/>
            <p:nvPr/>
          </p:nvSpPr>
          <p:spPr>
            <a:xfrm>
              <a:off x="5114400" y="2733753"/>
              <a:ext cx="1963200" cy="2469000"/>
            </a:xfrm>
            <a:prstGeom prst="roundRect">
              <a:avLst>
                <a:gd name="adj" fmla="val 16667"/>
              </a:avLst>
            </a:prstGeom>
            <a:solidFill>
              <a:srgbClr val="E6B8AF"/>
            </a:solidFill>
            <a:ln w="28575" cap="flat" cmpd="sng">
              <a:solidFill>
                <a:srgbClr val="5B0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/>
                <a:t>Computer</a:t>
              </a:r>
              <a:endParaRPr sz="1600" b="1"/>
            </a:p>
          </p:txBody>
        </p:sp>
        <p:sp>
          <p:nvSpPr>
            <p:cNvPr id="7" name="Google Shape;271;g5e7b2e43bd_0_39">
              <a:extLst>
                <a:ext uri="{FF2B5EF4-FFF2-40B4-BE49-F238E27FC236}">
                  <a16:creationId xmlns:a16="http://schemas.microsoft.com/office/drawing/2014/main" id="{4DC05A90-1118-4C3C-8E4A-E10037AA4A5F}"/>
                </a:ext>
              </a:extLst>
            </p:cNvPr>
            <p:cNvSpPr/>
            <p:nvPr/>
          </p:nvSpPr>
          <p:spPr>
            <a:xfrm>
              <a:off x="2363525" y="2236807"/>
              <a:ext cx="2235000" cy="579900"/>
            </a:xfrm>
            <a:prstGeom prst="roundRect">
              <a:avLst>
                <a:gd name="adj" fmla="val 16667"/>
              </a:avLst>
            </a:prstGeom>
            <a:solidFill>
              <a:srgbClr val="D9EAD3"/>
            </a:solidFill>
            <a:ln w="28575" cap="flat" cmpd="sng">
              <a:solidFill>
                <a:srgbClr val="274E1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/>
                <a:t>Mouse</a:t>
              </a:r>
              <a:endParaRPr sz="1600" b="1"/>
            </a:p>
          </p:txBody>
        </p:sp>
        <p:sp>
          <p:nvSpPr>
            <p:cNvPr id="8" name="Google Shape;272;g5e7b2e43bd_0_39">
              <a:extLst>
                <a:ext uri="{FF2B5EF4-FFF2-40B4-BE49-F238E27FC236}">
                  <a16:creationId xmlns:a16="http://schemas.microsoft.com/office/drawing/2014/main" id="{953B81DC-E8AE-4172-98BA-FAC7F43CD92E}"/>
                </a:ext>
              </a:extLst>
            </p:cNvPr>
            <p:cNvSpPr/>
            <p:nvPr/>
          </p:nvSpPr>
          <p:spPr>
            <a:xfrm>
              <a:off x="2363525" y="3197140"/>
              <a:ext cx="2235000" cy="579900"/>
            </a:xfrm>
            <a:prstGeom prst="roundRect">
              <a:avLst>
                <a:gd name="adj" fmla="val 16667"/>
              </a:avLst>
            </a:prstGeom>
            <a:solidFill>
              <a:srgbClr val="D9EAD3"/>
            </a:solidFill>
            <a:ln w="28575" cap="flat" cmpd="sng">
              <a:solidFill>
                <a:srgbClr val="274E1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/>
                <a:t>Keyboard</a:t>
              </a:r>
              <a:endParaRPr sz="1600" b="1"/>
            </a:p>
          </p:txBody>
        </p:sp>
        <p:sp>
          <p:nvSpPr>
            <p:cNvPr id="9" name="Google Shape;273;g5e7b2e43bd_0_39">
              <a:extLst>
                <a:ext uri="{FF2B5EF4-FFF2-40B4-BE49-F238E27FC236}">
                  <a16:creationId xmlns:a16="http://schemas.microsoft.com/office/drawing/2014/main" id="{80A1498B-5C8C-4576-8566-EED622AAD460}"/>
                </a:ext>
              </a:extLst>
            </p:cNvPr>
            <p:cNvSpPr/>
            <p:nvPr/>
          </p:nvSpPr>
          <p:spPr>
            <a:xfrm>
              <a:off x="2363525" y="4157474"/>
              <a:ext cx="2235000" cy="579900"/>
            </a:xfrm>
            <a:prstGeom prst="roundRect">
              <a:avLst>
                <a:gd name="adj" fmla="val 16667"/>
              </a:avLst>
            </a:prstGeom>
            <a:solidFill>
              <a:srgbClr val="D9EAD3"/>
            </a:solidFill>
            <a:ln w="28575" cap="flat" cmpd="sng">
              <a:solidFill>
                <a:srgbClr val="274E1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/>
                <a:t>Ethernet</a:t>
              </a:r>
              <a:endParaRPr sz="1600" b="1"/>
            </a:p>
          </p:txBody>
        </p:sp>
        <p:sp>
          <p:nvSpPr>
            <p:cNvPr id="10" name="Google Shape;274;g5e7b2e43bd_0_39">
              <a:extLst>
                <a:ext uri="{FF2B5EF4-FFF2-40B4-BE49-F238E27FC236}">
                  <a16:creationId xmlns:a16="http://schemas.microsoft.com/office/drawing/2014/main" id="{3EEA0827-DDC7-4B3A-8F69-4A8ADCBD042C}"/>
                </a:ext>
              </a:extLst>
            </p:cNvPr>
            <p:cNvSpPr/>
            <p:nvPr/>
          </p:nvSpPr>
          <p:spPr>
            <a:xfrm>
              <a:off x="2363525" y="5117807"/>
              <a:ext cx="2235000" cy="579900"/>
            </a:xfrm>
            <a:prstGeom prst="roundRect">
              <a:avLst>
                <a:gd name="adj" fmla="val 16667"/>
              </a:avLst>
            </a:prstGeom>
            <a:solidFill>
              <a:srgbClr val="D9EAD3"/>
            </a:solidFill>
            <a:ln w="28575" cap="flat" cmpd="sng">
              <a:solidFill>
                <a:srgbClr val="274E1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/>
                <a:t>Bluetooth</a:t>
              </a:r>
              <a:endParaRPr sz="1600" b="1"/>
            </a:p>
          </p:txBody>
        </p:sp>
        <p:sp>
          <p:nvSpPr>
            <p:cNvPr id="11" name="Google Shape;275;g5e7b2e43bd_0_39">
              <a:extLst>
                <a:ext uri="{FF2B5EF4-FFF2-40B4-BE49-F238E27FC236}">
                  <a16:creationId xmlns:a16="http://schemas.microsoft.com/office/drawing/2014/main" id="{6EBBABA8-3E96-4A8D-8E1C-79A8AEF56CE0}"/>
                </a:ext>
              </a:extLst>
            </p:cNvPr>
            <p:cNvSpPr/>
            <p:nvPr/>
          </p:nvSpPr>
          <p:spPr>
            <a:xfrm>
              <a:off x="7454125" y="2275557"/>
              <a:ext cx="2235000" cy="579900"/>
            </a:xfrm>
            <a:prstGeom prst="roundRect">
              <a:avLst>
                <a:gd name="adj" fmla="val 16667"/>
              </a:avLst>
            </a:prstGeom>
            <a:solidFill>
              <a:srgbClr val="CFE2F3"/>
            </a:solidFill>
            <a:ln w="28575" cap="flat" cmpd="sng">
              <a:solidFill>
                <a:srgbClr val="1C458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/>
                <a:t>Monitor</a:t>
              </a:r>
              <a:endParaRPr sz="1600" b="1"/>
            </a:p>
          </p:txBody>
        </p:sp>
        <p:sp>
          <p:nvSpPr>
            <p:cNvPr id="12" name="Google Shape;276;g5e7b2e43bd_0_39">
              <a:extLst>
                <a:ext uri="{FF2B5EF4-FFF2-40B4-BE49-F238E27FC236}">
                  <a16:creationId xmlns:a16="http://schemas.microsoft.com/office/drawing/2014/main" id="{F16422CA-3047-48B2-8BCE-0B11957EBE6E}"/>
                </a:ext>
              </a:extLst>
            </p:cNvPr>
            <p:cNvSpPr/>
            <p:nvPr/>
          </p:nvSpPr>
          <p:spPr>
            <a:xfrm>
              <a:off x="7454125" y="3235890"/>
              <a:ext cx="2235000" cy="579900"/>
            </a:xfrm>
            <a:prstGeom prst="roundRect">
              <a:avLst>
                <a:gd name="adj" fmla="val 16667"/>
              </a:avLst>
            </a:prstGeom>
            <a:solidFill>
              <a:srgbClr val="CFE2F3"/>
            </a:solidFill>
            <a:ln w="28575" cap="flat" cmpd="sng">
              <a:solidFill>
                <a:srgbClr val="1C458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/>
                <a:t>Headphones</a:t>
              </a:r>
              <a:endParaRPr sz="1600" b="1"/>
            </a:p>
          </p:txBody>
        </p:sp>
        <p:sp>
          <p:nvSpPr>
            <p:cNvPr id="13" name="Google Shape;277;g5e7b2e43bd_0_39">
              <a:extLst>
                <a:ext uri="{FF2B5EF4-FFF2-40B4-BE49-F238E27FC236}">
                  <a16:creationId xmlns:a16="http://schemas.microsoft.com/office/drawing/2014/main" id="{F59ED384-A2D2-435B-88F3-E828AB5FFA3A}"/>
                </a:ext>
              </a:extLst>
            </p:cNvPr>
            <p:cNvSpPr/>
            <p:nvPr/>
          </p:nvSpPr>
          <p:spPr>
            <a:xfrm>
              <a:off x="7454125" y="4196224"/>
              <a:ext cx="2235000" cy="579900"/>
            </a:xfrm>
            <a:prstGeom prst="roundRect">
              <a:avLst>
                <a:gd name="adj" fmla="val 16667"/>
              </a:avLst>
            </a:prstGeom>
            <a:solidFill>
              <a:srgbClr val="CFE2F3"/>
            </a:solidFill>
            <a:ln w="28575" cap="flat" cmpd="sng">
              <a:solidFill>
                <a:srgbClr val="1C458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/>
                <a:t>Ethernet</a:t>
              </a:r>
              <a:endParaRPr sz="1600" b="1"/>
            </a:p>
          </p:txBody>
        </p:sp>
        <p:sp>
          <p:nvSpPr>
            <p:cNvPr id="14" name="Google Shape;278;g5e7b2e43bd_0_39">
              <a:extLst>
                <a:ext uri="{FF2B5EF4-FFF2-40B4-BE49-F238E27FC236}">
                  <a16:creationId xmlns:a16="http://schemas.microsoft.com/office/drawing/2014/main" id="{247ECFD5-8DCB-4B6B-9E13-D4B38D861062}"/>
                </a:ext>
              </a:extLst>
            </p:cNvPr>
            <p:cNvSpPr/>
            <p:nvPr/>
          </p:nvSpPr>
          <p:spPr>
            <a:xfrm>
              <a:off x="7454125" y="5156557"/>
              <a:ext cx="2235000" cy="579900"/>
            </a:xfrm>
            <a:prstGeom prst="roundRect">
              <a:avLst>
                <a:gd name="adj" fmla="val 16667"/>
              </a:avLst>
            </a:prstGeom>
            <a:solidFill>
              <a:srgbClr val="CFE2F3"/>
            </a:solidFill>
            <a:ln w="28575" cap="flat" cmpd="sng">
              <a:solidFill>
                <a:srgbClr val="1C458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/>
                <a:t>Bluetooth</a:t>
              </a:r>
              <a:endParaRPr sz="1600" b="1"/>
            </a:p>
          </p:txBody>
        </p:sp>
        <p:cxnSp>
          <p:nvCxnSpPr>
            <p:cNvPr id="15" name="Google Shape;279;g5e7b2e43bd_0_39">
              <a:extLst>
                <a:ext uri="{FF2B5EF4-FFF2-40B4-BE49-F238E27FC236}">
                  <a16:creationId xmlns:a16="http://schemas.microsoft.com/office/drawing/2014/main" id="{D9F2B38A-D21F-4687-A901-56A8CAFCB870}"/>
                </a:ext>
              </a:extLst>
            </p:cNvPr>
            <p:cNvCxnSpPr/>
            <p:nvPr/>
          </p:nvCxnSpPr>
          <p:spPr>
            <a:xfrm>
              <a:off x="3872300" y="3968253"/>
              <a:ext cx="1087500" cy="0"/>
            </a:xfrm>
            <a:prstGeom prst="straightConnector1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6" name="Google Shape;280;g5e7b2e43bd_0_39">
              <a:extLst>
                <a:ext uri="{FF2B5EF4-FFF2-40B4-BE49-F238E27FC236}">
                  <a16:creationId xmlns:a16="http://schemas.microsoft.com/office/drawing/2014/main" id="{473ACE09-E4B9-49C3-90C9-D045CFB90EE8}"/>
                </a:ext>
              </a:extLst>
            </p:cNvPr>
            <p:cNvCxnSpPr/>
            <p:nvPr/>
          </p:nvCxnSpPr>
          <p:spPr>
            <a:xfrm>
              <a:off x="7294900" y="3968253"/>
              <a:ext cx="1087500" cy="0"/>
            </a:xfrm>
            <a:prstGeom prst="straightConnector1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96F39A7-7408-44AF-84E8-30E4A37A620C}"/>
                </a:ext>
              </a:extLst>
            </p:cNvPr>
            <p:cNvSpPr txBox="1"/>
            <p:nvPr/>
          </p:nvSpPr>
          <p:spPr>
            <a:xfrm>
              <a:off x="2363525" y="1387929"/>
              <a:ext cx="2235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/>
                <a:t>Input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8C6E64A-AF04-4FB1-845C-C670B41D1C18}"/>
                </a:ext>
              </a:extLst>
            </p:cNvPr>
            <p:cNvSpPr txBox="1"/>
            <p:nvPr/>
          </p:nvSpPr>
          <p:spPr>
            <a:xfrm>
              <a:off x="7454125" y="1387929"/>
              <a:ext cx="2235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/>
                <a:t>Output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6892813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3A870-AFAF-4D25-BA5B-446194816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your understanding – writing to GPU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699E2-7A63-4DA6-AB5C-7236FF8A55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Let’s say that a GPU has MMIO registers for an entire 4 KB page</a:t>
            </a:r>
          </a:p>
          <a:p>
            <a:pPr lvl="1"/>
            <a:r>
              <a:rPr lang="en-US" dirty="0"/>
              <a:t>Takes 100 ns to write each word (8 bytes) of memory</a:t>
            </a:r>
          </a:p>
          <a:p>
            <a:pPr lvl="1"/>
            <a:endParaRPr lang="en-US" dirty="0"/>
          </a:p>
          <a:p>
            <a:r>
              <a:rPr lang="en-US" dirty="0"/>
              <a:t>Assuming that we’re just writing all zeros (ignore reading from memory), how long does it take to write a page to MMIO?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4 KB / 8 B = 500 writes * 100 ns / write = 50 µs</a:t>
            </a:r>
          </a:p>
          <a:p>
            <a:pPr lvl="2"/>
            <a:r>
              <a:rPr lang="en-US" dirty="0"/>
              <a:t>(For a 3 GHz processor, that’s ~150,000 cycles)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AD3D44-0C30-4BF9-A894-E86196BB0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79883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D035F-58FC-4B0D-B514-C049A7AB4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 Memory Access (DMA)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439CA6-8932-44BF-8EB4-FB981D5F01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Even with interrupts, just providing data to the peripheral is time consuming</a:t>
            </a:r>
          </a:p>
          <a:p>
            <a:pPr lvl="1"/>
            <a:r>
              <a:rPr lang="en-US" dirty="0"/>
              <a:t>The processor is involved in writing/reading each byte</a:t>
            </a:r>
          </a:p>
          <a:p>
            <a:endParaRPr lang="en-US" dirty="0"/>
          </a:p>
          <a:p>
            <a:r>
              <a:rPr lang="en-US" dirty="0"/>
              <a:t>DMA is an alternative method that uses hardware to do the memory transfers for the processor</a:t>
            </a:r>
          </a:p>
          <a:p>
            <a:pPr lvl="1"/>
            <a:r>
              <a:rPr lang="en-US" dirty="0"/>
              <a:t>Software writes address of the data and the size to the peripheral</a:t>
            </a:r>
          </a:p>
          <a:p>
            <a:pPr lvl="1"/>
            <a:r>
              <a:rPr lang="en-US" dirty="0"/>
              <a:t>Device reads data directly from memory</a:t>
            </a:r>
          </a:p>
          <a:p>
            <a:pPr lvl="1"/>
            <a:r>
              <a:rPr lang="en-US" dirty="0"/>
              <a:t>Processor can go do other things while read/write is occurring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23FBF8-2A5E-4543-9DE0-1FDD940AA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75372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EF114-6BB1-41D6-8E62-9383F4698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Programmed I/O versus Direct Memory Access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DCE3FB-E8EB-48E3-90C2-ABE50704A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62</a:t>
            </a:fld>
            <a:endParaRPr lang="en-US"/>
          </a:p>
        </p:txBody>
      </p:sp>
      <p:pic>
        <p:nvPicPr>
          <p:cNvPr id="5" name="Google Shape;849;p54" descr="PIODMA.GIF">
            <a:extLst>
              <a:ext uri="{FF2B5EF4-FFF2-40B4-BE49-F238E27FC236}">
                <a16:creationId xmlns:a16="http://schemas.microsoft.com/office/drawing/2014/main" id="{8FC3FF99-4A3A-4F8F-B71E-8299CCC93598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">
            <a:alphaModFix/>
          </a:blip>
          <a:srcRect l="-9856" r="-9855"/>
          <a:stretch/>
        </p:blipFill>
        <p:spPr>
          <a:xfrm>
            <a:off x="1979194" y="1234500"/>
            <a:ext cx="8229600" cy="48462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C1B58ED-6D6E-4EE4-8E1E-AFC205F6C6A5}"/>
              </a:ext>
            </a:extLst>
          </p:cNvPr>
          <p:cNvSpPr txBox="1"/>
          <p:nvPr/>
        </p:nvSpPr>
        <p:spPr>
          <a:xfrm>
            <a:off x="4254500" y="14351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SATA Controller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A4A615-A8E3-4C81-916C-8B0609BE7200}"/>
              </a:ext>
            </a:extLst>
          </p:cNvPr>
          <p:cNvSpPr txBox="1"/>
          <p:nvPr/>
        </p:nvSpPr>
        <p:spPr>
          <a:xfrm>
            <a:off x="4254500" y="3817431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SATA Controller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C66B24-B804-42F2-BB55-E615A0DD7A62}"/>
              </a:ext>
            </a:extLst>
          </p:cNvPr>
          <p:cNvSpPr txBox="1"/>
          <p:nvPr/>
        </p:nvSpPr>
        <p:spPr>
          <a:xfrm>
            <a:off x="3225800" y="2032199"/>
            <a:ext cx="723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Disk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DFDA6E-2FAE-43E5-9500-238394E7BF6F}"/>
              </a:ext>
            </a:extLst>
          </p:cNvPr>
          <p:cNvSpPr txBox="1"/>
          <p:nvPr/>
        </p:nvSpPr>
        <p:spPr>
          <a:xfrm>
            <a:off x="3225800" y="4470401"/>
            <a:ext cx="723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Disk</a:t>
            </a:r>
          </a:p>
        </p:txBody>
      </p:sp>
    </p:spTree>
    <p:extLst>
      <p:ext uri="{BB962C8B-B14F-4D97-AF65-F5344CB8AC3E}">
        <p14:creationId xmlns:p14="http://schemas.microsoft.com/office/powerpoint/2010/main" val="69509070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C3D66-E52F-430F-AEC1-A024F2B83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Disk access with DMA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C4FF55-283F-4023-B2B3-999E8157A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63</a:t>
            </a:fld>
            <a:endParaRPr lang="en-US"/>
          </a:p>
        </p:txBody>
      </p:sp>
      <p:pic>
        <p:nvPicPr>
          <p:cNvPr id="6" name="Google Shape;865;p56">
            <a:extLst>
              <a:ext uri="{FF2B5EF4-FFF2-40B4-BE49-F238E27FC236}">
                <a16:creationId xmlns:a16="http://schemas.microsoft.com/office/drawing/2014/main" id="{D359E7D8-F65D-4986-ACA0-29059477606B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b="10859"/>
          <a:stretch/>
        </p:blipFill>
        <p:spPr>
          <a:xfrm>
            <a:off x="899828" y="1143000"/>
            <a:ext cx="10388331" cy="5029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833113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D035F-58FC-4B0D-B514-C049A7AB4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DMA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439CA6-8932-44BF-8EB4-FB981D5F01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Need to be careful about letting devices access arbitrary memory</a:t>
            </a:r>
          </a:p>
          <a:p>
            <a:pPr lvl="1"/>
            <a:r>
              <a:rPr lang="en-US" dirty="0"/>
              <a:t>Should devices be trusted?</a:t>
            </a:r>
          </a:p>
          <a:p>
            <a:pPr lvl="1"/>
            <a:r>
              <a:rPr lang="en-US" dirty="0"/>
              <a:t>This random flash drive that’s plugged in shouldn’t be able to read all of RAM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Often a hardware “DMA controller” does the transfer for the device</a:t>
            </a:r>
          </a:p>
          <a:p>
            <a:pPr lvl="1"/>
            <a:r>
              <a:rPr lang="en-US" dirty="0"/>
              <a:t>IOMMU can even set up virtual memory spaces for devices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23FBF8-2A5E-4543-9DE0-1FDD940AA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9324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65573-4337-44D5-86A9-73ACB5DC6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Interaction pattern with Interrupts and DMA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B3CE85-FDEB-415B-A3C8-AC69D3F25D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9824292" cy="5213350"/>
          </a:xfrm>
        </p:spPr>
        <p:txBody>
          <a:bodyPr>
            <a:normAutofit fontScale="92500" lnSpcReduction="10000"/>
          </a:bodyPr>
          <a:lstStyle/>
          <a:p>
            <a:pPr marL="682625" indent="-450850">
              <a:buFont typeface="+mj-lt"/>
              <a:buAutoNum type="arabicPeriod"/>
            </a:pPr>
            <a:r>
              <a:rPr lang="en-US" dirty="0"/>
              <a:t>Configure the peripheral</a:t>
            </a:r>
          </a:p>
          <a:p>
            <a:pPr marL="682625" indent="-450850">
              <a:buFont typeface="+mj-lt"/>
              <a:buAutoNum type="arabicPeriod"/>
            </a:pPr>
            <a:r>
              <a:rPr lang="en-US" dirty="0"/>
              <a:t>Enable peripheral interrupts</a:t>
            </a:r>
          </a:p>
          <a:p>
            <a:pPr marL="682625" indent="-450850">
              <a:buFont typeface="+mj-lt"/>
              <a:buAutoNum type="arabicPeriod"/>
            </a:pPr>
            <a:r>
              <a:rPr lang="en-US" dirty="0"/>
              <a:t>Set up peripheral DMA transfer</a:t>
            </a:r>
          </a:p>
          <a:p>
            <a:pPr marL="682625" indent="-450850">
              <a:buFont typeface="+mj-lt"/>
              <a:buAutoNum type="arabicPeriod"/>
            </a:pPr>
            <a:r>
              <a:rPr lang="en-US" dirty="0"/>
              <a:t>Start peripheral</a:t>
            </a:r>
          </a:p>
          <a:p>
            <a:pPr marL="682625" indent="-450850">
              <a:buNone/>
            </a:pPr>
            <a:r>
              <a:rPr lang="en-US" dirty="0"/>
              <a:t>Continue on to other code</a:t>
            </a:r>
          </a:p>
          <a:p>
            <a:pPr marL="682625" lvl="1" indent="-450850"/>
            <a:endParaRPr lang="en-US" dirty="0"/>
          </a:p>
          <a:p>
            <a:pPr marL="682625" indent="-450850">
              <a:buFont typeface="+mj-lt"/>
              <a:buAutoNum type="arabicPeriod" startAt="5"/>
            </a:pPr>
            <a:r>
              <a:rPr lang="en-US" dirty="0"/>
              <a:t>Interrupt occurs, signaling DMA transfer complete</a:t>
            </a:r>
          </a:p>
          <a:p>
            <a:pPr marL="682625" indent="-450850">
              <a:buFont typeface="+mj-lt"/>
              <a:buAutoNum type="arabicPeriod" startAt="5"/>
            </a:pPr>
            <a:r>
              <a:rPr lang="en-US" dirty="0"/>
              <a:t>Set up next DMA transfer</a:t>
            </a:r>
          </a:p>
          <a:p>
            <a:pPr marL="682625" indent="-450850">
              <a:buNone/>
            </a:pPr>
            <a:r>
              <a:rPr lang="en-US" dirty="0"/>
              <a:t>Continue on to other code, and repeat</a:t>
            </a:r>
          </a:p>
          <a:p>
            <a:endParaRPr lang="en-US" dirty="0"/>
          </a:p>
          <a:p>
            <a:r>
              <a:rPr lang="en-US" sz="2800" dirty="0"/>
              <a:t>Kernel is in charge of keeping a queue of hardware requests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0FD1E3-D80E-414F-9202-7E65706F8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08351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Returning to the variety of devices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3051073" cy="5029200"/>
          </a:xfrm>
        </p:spPr>
        <p:txBody>
          <a:bodyPr>
            <a:normAutofit/>
          </a:bodyPr>
          <a:lstStyle/>
          <a:p>
            <a:r>
              <a:rPr lang="en-US" dirty="0"/>
              <a:t>Interrupts support high-latency devices and time-sensitive devices</a:t>
            </a:r>
          </a:p>
          <a:p>
            <a:endParaRPr lang="en-US" dirty="0"/>
          </a:p>
          <a:p>
            <a:r>
              <a:rPr lang="en-US" dirty="0"/>
              <a:t>DMA supports high-throughput devices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66</a:t>
            </a:fld>
            <a:endParaRPr lang="en-US"/>
          </a:p>
        </p:txBody>
      </p:sp>
      <p:graphicFrame>
        <p:nvGraphicFramePr>
          <p:cNvPr id="8" name="Google Shape;313;p29">
            <a:extLst>
              <a:ext uri="{FF2B5EF4-FFF2-40B4-BE49-F238E27FC236}">
                <a16:creationId xmlns:a16="http://schemas.microsoft.com/office/drawing/2014/main" id="{B34F8118-751B-43B9-95F0-D11FB5C0A349}"/>
              </a:ext>
            </a:extLst>
          </p:cNvPr>
          <p:cNvGraphicFramePr/>
          <p:nvPr/>
        </p:nvGraphicFramePr>
        <p:xfrm>
          <a:off x="3658668" y="1270000"/>
          <a:ext cx="7921726" cy="39625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3464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3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00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Device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 dirty="0"/>
                        <a:t>Behavior</a:t>
                      </a:r>
                      <a:endParaRPr sz="20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Partner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 dirty="0"/>
                        <a:t>Data Rate (</a:t>
                      </a:r>
                      <a:r>
                        <a:rPr lang="en-US" sz="2000" u="none" strike="noStrike" cap="none" dirty="0" err="1"/>
                        <a:t>K</a:t>
                      </a:r>
                      <a:r>
                        <a:rPr lang="en-US" sz="2000" dirty="0" err="1"/>
                        <a:t>b</a:t>
                      </a:r>
                      <a:r>
                        <a:rPr lang="en-US" sz="2000" u="none" strike="noStrike" cap="none" dirty="0"/>
                        <a:t>/s)</a:t>
                      </a:r>
                      <a:endParaRPr sz="20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u="none" strike="noStrike" cap="none">
                          <a:solidFill>
                            <a:srgbClr val="B45F06"/>
                          </a:solidFill>
                        </a:rPr>
                        <a:t>Keyboard</a:t>
                      </a:r>
                      <a:endParaRPr sz="2000" b="0" u="none" strike="noStrike" cap="none">
                        <a:solidFill>
                          <a:srgbClr val="B45F06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u="none" strike="noStrike" cap="none">
                          <a:solidFill>
                            <a:srgbClr val="B45F06"/>
                          </a:solidFill>
                        </a:rPr>
                        <a:t>Input</a:t>
                      </a:r>
                      <a:endParaRPr sz="2000" b="0" u="none" strike="noStrike" cap="none">
                        <a:solidFill>
                          <a:srgbClr val="B45F06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u="none" strike="noStrike" cap="none">
                          <a:solidFill>
                            <a:srgbClr val="B45F06"/>
                          </a:solidFill>
                        </a:rPr>
                        <a:t>Human</a:t>
                      </a:r>
                      <a:endParaRPr sz="2000" b="0" u="none" strike="noStrike" cap="none">
                        <a:solidFill>
                          <a:srgbClr val="B45F06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u="none" strike="noStrike" cap="none" dirty="0">
                          <a:solidFill>
                            <a:srgbClr val="B45F06"/>
                          </a:solidFill>
                        </a:rPr>
                        <a:t>0.</a:t>
                      </a:r>
                      <a:r>
                        <a:rPr lang="en-US" sz="2000" b="0" dirty="0">
                          <a:solidFill>
                            <a:srgbClr val="B45F06"/>
                          </a:solidFill>
                        </a:rPr>
                        <a:t>2</a:t>
                      </a:r>
                      <a:endParaRPr sz="2000" b="0" u="none" strike="noStrike" cap="none" dirty="0">
                        <a:solidFill>
                          <a:srgbClr val="B45F06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Mouse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Input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Human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/>
                        <a:t>0.4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/>
                        <a:t>Microphone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Output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Human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/>
                        <a:t>700.0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Bluetooth</a:t>
                      </a:r>
                      <a:endParaRPr sz="2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Input or Output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Machine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20,000.0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/>
                        <a:t>Hard </a:t>
                      </a:r>
                      <a:r>
                        <a:rPr lang="en-US" sz="2000" u="none" strike="noStrike" cap="none"/>
                        <a:t>disk drive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Storage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Machine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100,000.0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Wireless network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Input or Output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Machine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/>
                        <a:t>3</a:t>
                      </a:r>
                      <a:r>
                        <a:rPr lang="en-US" sz="2000" u="none" strike="noStrike" cap="none"/>
                        <a:t>00,000.0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Solid state drive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Storage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Machine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500,000.0</a:t>
                      </a:r>
                      <a:endParaRPr sz="20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solidFill>
                            <a:srgbClr val="000000"/>
                          </a:solidFill>
                        </a:rPr>
                        <a:t>Wired LAN network</a:t>
                      </a:r>
                      <a:endParaRPr sz="2000" u="none" strike="noStrike" cap="none">
                        <a:solidFill>
                          <a:srgbClr val="00000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solidFill>
                            <a:srgbClr val="000000"/>
                          </a:solidFill>
                        </a:rPr>
                        <a:t>Input or Output</a:t>
                      </a:r>
                      <a:endParaRPr sz="2000" u="none" strike="noStrike" cap="none">
                        <a:solidFill>
                          <a:srgbClr val="00000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solidFill>
                            <a:srgbClr val="000000"/>
                          </a:solidFill>
                        </a:rPr>
                        <a:t>Machine</a:t>
                      </a:r>
                      <a:endParaRPr sz="2000" u="none" strike="noStrike" cap="none">
                        <a:solidFill>
                          <a:srgbClr val="00000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 dirty="0">
                          <a:solidFill>
                            <a:srgbClr val="000000"/>
                          </a:solidFill>
                        </a:rPr>
                        <a:t>1,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</a:rPr>
                        <a:t>000</a:t>
                      </a:r>
                      <a:r>
                        <a:rPr lang="en-US" sz="2000" u="none" strike="noStrike" cap="none" dirty="0">
                          <a:solidFill>
                            <a:srgbClr val="000000"/>
                          </a:solidFill>
                        </a:rPr>
                        <a:t>,000.0</a:t>
                      </a:r>
                      <a:endParaRPr sz="2000" u="none" strike="noStrike" cap="none" dirty="0">
                        <a:solidFill>
                          <a:srgbClr val="000000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u="none" strike="noStrike" cap="none">
                          <a:solidFill>
                            <a:srgbClr val="B45F06"/>
                          </a:solidFill>
                        </a:rPr>
                        <a:t>Graphics display</a:t>
                      </a:r>
                      <a:endParaRPr sz="2000" b="0" u="none" strike="noStrike" cap="none">
                        <a:solidFill>
                          <a:srgbClr val="B45F06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u="none" strike="noStrike" cap="none">
                          <a:solidFill>
                            <a:srgbClr val="B45F06"/>
                          </a:solidFill>
                        </a:rPr>
                        <a:t>Output</a:t>
                      </a:r>
                      <a:endParaRPr sz="2000" b="0" u="none" strike="noStrike" cap="none">
                        <a:solidFill>
                          <a:srgbClr val="B45F06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u="none" strike="noStrike" cap="none" dirty="0">
                          <a:solidFill>
                            <a:srgbClr val="B45F06"/>
                          </a:solidFill>
                        </a:rPr>
                        <a:t>Human</a:t>
                      </a:r>
                      <a:endParaRPr sz="2000" b="0" u="none" strike="noStrike" cap="none" dirty="0">
                        <a:solidFill>
                          <a:srgbClr val="B45F06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u="none" strike="noStrike" cap="none" dirty="0">
                          <a:solidFill>
                            <a:srgbClr val="B45F06"/>
                          </a:solidFill>
                        </a:rPr>
                        <a:t>3,000,000.0</a:t>
                      </a:r>
                      <a:endParaRPr sz="2000" b="0" u="none" strike="noStrike" cap="none" dirty="0">
                        <a:solidFill>
                          <a:srgbClr val="B45F06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664355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67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Overview of Device I/O</a:t>
            </a:r>
          </a:p>
          <a:p>
            <a:pPr lvl="1"/>
            <a:endParaRPr lang="en-US" dirty="0"/>
          </a:p>
          <a:p>
            <a:r>
              <a:rPr lang="en-US" dirty="0"/>
              <a:t>Connecting to devices</a:t>
            </a:r>
          </a:p>
          <a:p>
            <a:pPr lvl="1"/>
            <a:r>
              <a:rPr lang="en-US" dirty="0"/>
              <a:t>Buses on a computer</a:t>
            </a:r>
          </a:p>
          <a:p>
            <a:pPr lvl="1"/>
            <a:endParaRPr lang="en-US" dirty="0"/>
          </a:p>
          <a:p>
            <a:r>
              <a:rPr lang="en-US" dirty="0"/>
              <a:t>Talking to devices</a:t>
            </a:r>
          </a:p>
          <a:p>
            <a:pPr lvl="1"/>
            <a:r>
              <a:rPr lang="en-US" dirty="0"/>
              <a:t>Port-Mapped I/O and Memory-Mapped I/O</a:t>
            </a:r>
          </a:p>
          <a:p>
            <a:endParaRPr lang="en-US" dirty="0"/>
          </a:p>
          <a:p>
            <a:r>
              <a:rPr lang="en-US" dirty="0"/>
              <a:t>Device interactions</a:t>
            </a:r>
          </a:p>
          <a:p>
            <a:pPr lvl="1"/>
            <a:r>
              <a:rPr lang="en-US" dirty="0"/>
              <a:t>Synchronous versus Asynchronous Events</a:t>
            </a:r>
          </a:p>
          <a:p>
            <a:pPr lvl="1"/>
            <a:r>
              <a:rPr lang="en-US" dirty="0"/>
              <a:t>Programmed I/O versus Direct Memory Access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2669408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8830221-9290-477C-82B5-19C09DFEE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Devices are essential to cyber-physical systems too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</a:t>
            </a:fld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3AB39C6-6A3B-48DF-AC9B-15222619E2F2}"/>
              </a:ext>
            </a:extLst>
          </p:cNvPr>
          <p:cNvGrpSpPr/>
          <p:nvPr/>
        </p:nvGrpSpPr>
        <p:grpSpPr>
          <a:xfrm>
            <a:off x="2431193" y="1249468"/>
            <a:ext cx="7325601" cy="4244764"/>
            <a:chOff x="2363525" y="1140436"/>
            <a:chExt cx="7325601" cy="4244764"/>
          </a:xfrm>
        </p:grpSpPr>
        <p:sp>
          <p:nvSpPr>
            <p:cNvPr id="6" name="Google Shape;289;g5e7b2e43bd_0_71">
              <a:extLst>
                <a:ext uri="{FF2B5EF4-FFF2-40B4-BE49-F238E27FC236}">
                  <a16:creationId xmlns:a16="http://schemas.microsoft.com/office/drawing/2014/main" id="{02AB62B6-E10F-43A2-9CC3-6D79F47D0587}"/>
                </a:ext>
              </a:extLst>
            </p:cNvPr>
            <p:cNvSpPr/>
            <p:nvPr/>
          </p:nvSpPr>
          <p:spPr>
            <a:xfrm>
              <a:off x="5114400" y="2382496"/>
              <a:ext cx="1963200" cy="2469000"/>
            </a:xfrm>
            <a:prstGeom prst="roundRect">
              <a:avLst>
                <a:gd name="adj" fmla="val 16667"/>
              </a:avLst>
            </a:prstGeom>
            <a:solidFill>
              <a:srgbClr val="E6B8AF"/>
            </a:solidFill>
            <a:ln w="28575" cap="flat" cmpd="sng">
              <a:solidFill>
                <a:srgbClr val="5B0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/>
                <a:t>Computer</a:t>
              </a:r>
              <a:endParaRPr sz="1600" b="1"/>
            </a:p>
          </p:txBody>
        </p:sp>
        <p:sp>
          <p:nvSpPr>
            <p:cNvPr id="7" name="Google Shape;290;g5e7b2e43bd_0_71">
              <a:extLst>
                <a:ext uri="{FF2B5EF4-FFF2-40B4-BE49-F238E27FC236}">
                  <a16:creationId xmlns:a16="http://schemas.microsoft.com/office/drawing/2014/main" id="{8F34FC4E-A3E7-43EE-9F5E-05F299C8AC07}"/>
                </a:ext>
              </a:extLst>
            </p:cNvPr>
            <p:cNvSpPr/>
            <p:nvPr/>
          </p:nvSpPr>
          <p:spPr>
            <a:xfrm>
              <a:off x="2363525" y="1885550"/>
              <a:ext cx="2235000" cy="579900"/>
            </a:xfrm>
            <a:prstGeom prst="roundRect">
              <a:avLst>
                <a:gd name="adj" fmla="val 16667"/>
              </a:avLst>
            </a:prstGeom>
            <a:solidFill>
              <a:srgbClr val="D9EAD3"/>
            </a:solidFill>
            <a:ln w="28575" cap="flat" cmpd="sng">
              <a:solidFill>
                <a:srgbClr val="274E1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/>
                <a:t>Lidar</a:t>
              </a:r>
              <a:endParaRPr sz="1600" b="1"/>
            </a:p>
          </p:txBody>
        </p:sp>
        <p:sp>
          <p:nvSpPr>
            <p:cNvPr id="8" name="Google Shape;291;g5e7b2e43bd_0_71">
              <a:extLst>
                <a:ext uri="{FF2B5EF4-FFF2-40B4-BE49-F238E27FC236}">
                  <a16:creationId xmlns:a16="http://schemas.microsoft.com/office/drawing/2014/main" id="{0E4101EB-B4F7-4CFC-B981-69D211A9D5CB}"/>
                </a:ext>
              </a:extLst>
            </p:cNvPr>
            <p:cNvSpPr/>
            <p:nvPr/>
          </p:nvSpPr>
          <p:spPr>
            <a:xfrm>
              <a:off x="2363525" y="2845883"/>
              <a:ext cx="2235000" cy="579900"/>
            </a:xfrm>
            <a:prstGeom prst="roundRect">
              <a:avLst>
                <a:gd name="adj" fmla="val 16667"/>
              </a:avLst>
            </a:prstGeom>
            <a:solidFill>
              <a:srgbClr val="D9EAD3"/>
            </a:solidFill>
            <a:ln w="28575" cap="flat" cmpd="sng">
              <a:solidFill>
                <a:srgbClr val="274E1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/>
                <a:t>Inertial Measurement Unit</a:t>
              </a:r>
              <a:endParaRPr sz="1600" b="1"/>
            </a:p>
          </p:txBody>
        </p:sp>
        <p:sp>
          <p:nvSpPr>
            <p:cNvPr id="9" name="Google Shape;292;g5e7b2e43bd_0_71">
              <a:extLst>
                <a:ext uri="{FF2B5EF4-FFF2-40B4-BE49-F238E27FC236}">
                  <a16:creationId xmlns:a16="http://schemas.microsoft.com/office/drawing/2014/main" id="{D9229D8D-7785-4602-9D4B-670B049C8C57}"/>
                </a:ext>
              </a:extLst>
            </p:cNvPr>
            <p:cNvSpPr/>
            <p:nvPr/>
          </p:nvSpPr>
          <p:spPr>
            <a:xfrm>
              <a:off x="2363525" y="3806217"/>
              <a:ext cx="2235000" cy="579900"/>
            </a:xfrm>
            <a:prstGeom prst="roundRect">
              <a:avLst>
                <a:gd name="adj" fmla="val 16667"/>
              </a:avLst>
            </a:prstGeom>
            <a:solidFill>
              <a:srgbClr val="D9EAD3"/>
            </a:solidFill>
            <a:ln w="28575" cap="flat" cmpd="sng">
              <a:solidFill>
                <a:srgbClr val="274E1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/>
                <a:t>Camera</a:t>
              </a:r>
              <a:endParaRPr sz="1600" b="1"/>
            </a:p>
          </p:txBody>
        </p:sp>
        <p:sp>
          <p:nvSpPr>
            <p:cNvPr id="10" name="Google Shape;293;g5e7b2e43bd_0_71">
              <a:extLst>
                <a:ext uri="{FF2B5EF4-FFF2-40B4-BE49-F238E27FC236}">
                  <a16:creationId xmlns:a16="http://schemas.microsoft.com/office/drawing/2014/main" id="{15CE8257-AC2C-48FF-BAB8-5DF3B9EF8DF7}"/>
                </a:ext>
              </a:extLst>
            </p:cNvPr>
            <p:cNvSpPr/>
            <p:nvPr/>
          </p:nvSpPr>
          <p:spPr>
            <a:xfrm>
              <a:off x="2363525" y="4766550"/>
              <a:ext cx="2235000" cy="579900"/>
            </a:xfrm>
            <a:prstGeom prst="roundRect">
              <a:avLst>
                <a:gd name="adj" fmla="val 16667"/>
              </a:avLst>
            </a:prstGeom>
            <a:solidFill>
              <a:srgbClr val="D9EAD3"/>
            </a:solidFill>
            <a:ln w="28575" cap="flat" cmpd="sng">
              <a:solidFill>
                <a:srgbClr val="274E1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/>
                <a:t>CAN</a:t>
              </a:r>
              <a:endParaRPr sz="1600" b="1"/>
            </a:p>
          </p:txBody>
        </p:sp>
        <p:sp>
          <p:nvSpPr>
            <p:cNvPr id="11" name="Google Shape;294;g5e7b2e43bd_0_71">
              <a:extLst>
                <a:ext uri="{FF2B5EF4-FFF2-40B4-BE49-F238E27FC236}">
                  <a16:creationId xmlns:a16="http://schemas.microsoft.com/office/drawing/2014/main" id="{8E29A772-C3EB-4C6D-8653-FFA52BA27109}"/>
                </a:ext>
              </a:extLst>
            </p:cNvPr>
            <p:cNvSpPr/>
            <p:nvPr/>
          </p:nvSpPr>
          <p:spPr>
            <a:xfrm>
              <a:off x="7454125" y="1924300"/>
              <a:ext cx="2235000" cy="579900"/>
            </a:xfrm>
            <a:prstGeom prst="roundRect">
              <a:avLst>
                <a:gd name="adj" fmla="val 16667"/>
              </a:avLst>
            </a:prstGeom>
            <a:solidFill>
              <a:srgbClr val="CFE2F3"/>
            </a:solidFill>
            <a:ln w="28575" cap="flat" cmpd="sng">
              <a:solidFill>
                <a:srgbClr val="1C458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/>
                <a:t>Throttle Control</a:t>
              </a:r>
              <a:endParaRPr sz="1600" b="1"/>
            </a:p>
          </p:txBody>
        </p:sp>
        <p:sp>
          <p:nvSpPr>
            <p:cNvPr id="12" name="Google Shape;295;g5e7b2e43bd_0_71">
              <a:extLst>
                <a:ext uri="{FF2B5EF4-FFF2-40B4-BE49-F238E27FC236}">
                  <a16:creationId xmlns:a16="http://schemas.microsoft.com/office/drawing/2014/main" id="{08669037-AECF-444D-AC6E-6C17A8DB9E6A}"/>
                </a:ext>
              </a:extLst>
            </p:cNvPr>
            <p:cNvSpPr/>
            <p:nvPr/>
          </p:nvSpPr>
          <p:spPr>
            <a:xfrm>
              <a:off x="7454125" y="2884633"/>
              <a:ext cx="2235000" cy="579900"/>
            </a:xfrm>
            <a:prstGeom prst="roundRect">
              <a:avLst>
                <a:gd name="adj" fmla="val 16667"/>
              </a:avLst>
            </a:prstGeom>
            <a:solidFill>
              <a:srgbClr val="CFE2F3"/>
            </a:solidFill>
            <a:ln w="28575" cap="flat" cmpd="sng">
              <a:solidFill>
                <a:srgbClr val="1C458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/>
                <a:t>Brake Control</a:t>
              </a:r>
              <a:endParaRPr sz="1600" b="1"/>
            </a:p>
          </p:txBody>
        </p:sp>
        <p:sp>
          <p:nvSpPr>
            <p:cNvPr id="13" name="Google Shape;296;g5e7b2e43bd_0_71">
              <a:extLst>
                <a:ext uri="{FF2B5EF4-FFF2-40B4-BE49-F238E27FC236}">
                  <a16:creationId xmlns:a16="http://schemas.microsoft.com/office/drawing/2014/main" id="{5CDD8D1F-150D-4E91-ADD5-C103D8E2EFEA}"/>
                </a:ext>
              </a:extLst>
            </p:cNvPr>
            <p:cNvSpPr/>
            <p:nvPr/>
          </p:nvSpPr>
          <p:spPr>
            <a:xfrm>
              <a:off x="7454125" y="3844967"/>
              <a:ext cx="2235000" cy="579900"/>
            </a:xfrm>
            <a:prstGeom prst="roundRect">
              <a:avLst>
                <a:gd name="adj" fmla="val 16667"/>
              </a:avLst>
            </a:prstGeom>
            <a:solidFill>
              <a:srgbClr val="CFE2F3"/>
            </a:solidFill>
            <a:ln w="28575" cap="flat" cmpd="sng">
              <a:solidFill>
                <a:srgbClr val="1C458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/>
                <a:t>Wheel Rotation</a:t>
              </a:r>
              <a:endParaRPr sz="1600" b="1"/>
            </a:p>
          </p:txBody>
        </p:sp>
        <p:sp>
          <p:nvSpPr>
            <p:cNvPr id="14" name="Google Shape;297;g5e7b2e43bd_0_71">
              <a:extLst>
                <a:ext uri="{FF2B5EF4-FFF2-40B4-BE49-F238E27FC236}">
                  <a16:creationId xmlns:a16="http://schemas.microsoft.com/office/drawing/2014/main" id="{9689CAA4-5EDB-41C4-9AED-7006D29F579C}"/>
                </a:ext>
              </a:extLst>
            </p:cNvPr>
            <p:cNvSpPr/>
            <p:nvPr/>
          </p:nvSpPr>
          <p:spPr>
            <a:xfrm>
              <a:off x="7454125" y="4805300"/>
              <a:ext cx="2235000" cy="579900"/>
            </a:xfrm>
            <a:prstGeom prst="roundRect">
              <a:avLst>
                <a:gd name="adj" fmla="val 16667"/>
              </a:avLst>
            </a:prstGeom>
            <a:solidFill>
              <a:srgbClr val="CFE2F3"/>
            </a:solidFill>
            <a:ln w="28575" cap="flat" cmpd="sng">
              <a:solidFill>
                <a:srgbClr val="1C458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/>
                <a:t>CAN</a:t>
              </a:r>
              <a:endParaRPr sz="1600" b="1"/>
            </a:p>
          </p:txBody>
        </p:sp>
        <p:cxnSp>
          <p:nvCxnSpPr>
            <p:cNvPr id="15" name="Google Shape;298;g5e7b2e43bd_0_71">
              <a:extLst>
                <a:ext uri="{FF2B5EF4-FFF2-40B4-BE49-F238E27FC236}">
                  <a16:creationId xmlns:a16="http://schemas.microsoft.com/office/drawing/2014/main" id="{C728E261-CB5B-46BA-854C-8C8F92418F16}"/>
                </a:ext>
              </a:extLst>
            </p:cNvPr>
            <p:cNvCxnSpPr/>
            <p:nvPr/>
          </p:nvCxnSpPr>
          <p:spPr>
            <a:xfrm>
              <a:off x="3872300" y="3616996"/>
              <a:ext cx="1087500" cy="0"/>
            </a:xfrm>
            <a:prstGeom prst="straightConnector1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6" name="Google Shape;299;g5e7b2e43bd_0_71">
              <a:extLst>
                <a:ext uri="{FF2B5EF4-FFF2-40B4-BE49-F238E27FC236}">
                  <a16:creationId xmlns:a16="http://schemas.microsoft.com/office/drawing/2014/main" id="{DD32DB82-388E-4B2E-8430-EA63E8E32DF6}"/>
                </a:ext>
              </a:extLst>
            </p:cNvPr>
            <p:cNvCxnSpPr/>
            <p:nvPr/>
          </p:nvCxnSpPr>
          <p:spPr>
            <a:xfrm>
              <a:off x="7294900" y="3616996"/>
              <a:ext cx="1087500" cy="0"/>
            </a:xfrm>
            <a:prstGeom prst="straightConnector1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1477F7D6-AE36-4344-B0A3-52061C48F817}"/>
                </a:ext>
              </a:extLst>
            </p:cNvPr>
            <p:cNvSpPr txBox="1"/>
            <p:nvPr/>
          </p:nvSpPr>
          <p:spPr>
            <a:xfrm>
              <a:off x="2363526" y="1140436"/>
              <a:ext cx="2235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/>
                <a:t>Input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8C875787-2E16-4498-9067-EA627CA92D61}"/>
                </a:ext>
              </a:extLst>
            </p:cNvPr>
            <p:cNvSpPr txBox="1"/>
            <p:nvPr/>
          </p:nvSpPr>
          <p:spPr>
            <a:xfrm>
              <a:off x="7454126" y="1140436"/>
              <a:ext cx="2235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/>
                <a:t>Output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032250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Device access rates vary by many orders of magnitude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3051073" cy="5029200"/>
          </a:xfrm>
        </p:spPr>
        <p:txBody>
          <a:bodyPr>
            <a:normAutofit/>
          </a:bodyPr>
          <a:lstStyle/>
          <a:p>
            <a:r>
              <a:rPr lang="en-US" dirty="0"/>
              <a:t>Rates in bit/sec</a:t>
            </a:r>
          </a:p>
          <a:p>
            <a:endParaRPr lang="en-US" dirty="0"/>
          </a:p>
          <a:p>
            <a:r>
              <a:rPr lang="en-US" dirty="0"/>
              <a:t>System must be able to handle each of these</a:t>
            </a:r>
          </a:p>
          <a:p>
            <a:pPr lvl="1"/>
            <a:r>
              <a:rPr lang="en-US" dirty="0"/>
              <a:t>Sometimes needs low overhead</a:t>
            </a:r>
          </a:p>
          <a:p>
            <a:pPr lvl="1"/>
            <a:r>
              <a:rPr lang="en-US" dirty="0"/>
              <a:t>Sometimes needs to not wait around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8</a:t>
            </a:fld>
            <a:endParaRPr lang="en-US"/>
          </a:p>
        </p:txBody>
      </p:sp>
      <p:graphicFrame>
        <p:nvGraphicFramePr>
          <p:cNvPr id="8" name="Google Shape;313;p29">
            <a:extLst>
              <a:ext uri="{FF2B5EF4-FFF2-40B4-BE49-F238E27FC236}">
                <a16:creationId xmlns:a16="http://schemas.microsoft.com/office/drawing/2014/main" id="{B34F8118-751B-43B9-95F0-D11FB5C0A3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71070972"/>
              </p:ext>
            </p:extLst>
          </p:nvPr>
        </p:nvGraphicFramePr>
        <p:xfrm>
          <a:off x="3658668" y="1270000"/>
          <a:ext cx="7921726" cy="39625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3464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3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00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Device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 dirty="0"/>
                        <a:t>Behavior</a:t>
                      </a:r>
                      <a:endParaRPr sz="20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Partner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 dirty="0"/>
                        <a:t>Data Rate (</a:t>
                      </a:r>
                      <a:r>
                        <a:rPr lang="en-US" sz="2000" u="none" strike="noStrike" cap="none" dirty="0" err="1"/>
                        <a:t>K</a:t>
                      </a:r>
                      <a:r>
                        <a:rPr lang="en-US" sz="2000" dirty="0" err="1"/>
                        <a:t>b</a:t>
                      </a:r>
                      <a:r>
                        <a:rPr lang="en-US" sz="2000" u="none" strike="noStrike" cap="none" dirty="0"/>
                        <a:t>/s)</a:t>
                      </a:r>
                      <a:endParaRPr sz="20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u="none" strike="noStrike" cap="none">
                          <a:solidFill>
                            <a:srgbClr val="B45F06"/>
                          </a:solidFill>
                        </a:rPr>
                        <a:t>Keyboard</a:t>
                      </a:r>
                      <a:endParaRPr sz="2000" b="0" u="none" strike="noStrike" cap="none">
                        <a:solidFill>
                          <a:srgbClr val="B45F06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u="none" strike="noStrike" cap="none">
                          <a:solidFill>
                            <a:srgbClr val="B45F06"/>
                          </a:solidFill>
                        </a:rPr>
                        <a:t>Input</a:t>
                      </a:r>
                      <a:endParaRPr sz="2000" b="0" u="none" strike="noStrike" cap="none">
                        <a:solidFill>
                          <a:srgbClr val="B45F06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u="none" strike="noStrike" cap="none">
                          <a:solidFill>
                            <a:srgbClr val="B45F06"/>
                          </a:solidFill>
                        </a:rPr>
                        <a:t>Human</a:t>
                      </a:r>
                      <a:endParaRPr sz="2000" b="0" u="none" strike="noStrike" cap="none">
                        <a:solidFill>
                          <a:srgbClr val="B45F06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u="none" strike="noStrike" cap="none" dirty="0">
                          <a:solidFill>
                            <a:srgbClr val="B45F06"/>
                          </a:solidFill>
                        </a:rPr>
                        <a:t>0.</a:t>
                      </a:r>
                      <a:r>
                        <a:rPr lang="en-US" sz="2000" b="0" dirty="0">
                          <a:solidFill>
                            <a:srgbClr val="B45F06"/>
                          </a:solidFill>
                        </a:rPr>
                        <a:t>2</a:t>
                      </a:r>
                      <a:endParaRPr sz="2000" b="0" u="none" strike="noStrike" cap="none" dirty="0">
                        <a:solidFill>
                          <a:srgbClr val="B45F06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Mouse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Input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Human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/>
                        <a:t>0.4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/>
                        <a:t>Microphone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Output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Human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/>
                        <a:t>700.0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Bluetooth</a:t>
                      </a:r>
                      <a:endParaRPr sz="2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Input or Output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Machine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20,000.0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/>
                        <a:t>Hard </a:t>
                      </a:r>
                      <a:r>
                        <a:rPr lang="en-US" sz="2000" u="none" strike="noStrike" cap="none"/>
                        <a:t>disk drive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Storage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Machine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100,000.0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Wireless network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Input or Output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Machine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/>
                        <a:t>3</a:t>
                      </a:r>
                      <a:r>
                        <a:rPr lang="en-US" sz="2000" u="none" strike="noStrike" cap="none"/>
                        <a:t>00,000.0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Solid state drive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Storage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Machine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500,000.0</a:t>
                      </a:r>
                      <a:endParaRPr sz="20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solidFill>
                            <a:srgbClr val="000000"/>
                          </a:solidFill>
                        </a:rPr>
                        <a:t>Wired LAN network</a:t>
                      </a:r>
                      <a:endParaRPr sz="2000" u="none" strike="noStrike" cap="none">
                        <a:solidFill>
                          <a:srgbClr val="00000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solidFill>
                            <a:srgbClr val="000000"/>
                          </a:solidFill>
                        </a:rPr>
                        <a:t>Input or Output</a:t>
                      </a:r>
                      <a:endParaRPr sz="2000" u="none" strike="noStrike" cap="none">
                        <a:solidFill>
                          <a:srgbClr val="00000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solidFill>
                            <a:srgbClr val="000000"/>
                          </a:solidFill>
                        </a:rPr>
                        <a:t>Machine</a:t>
                      </a:r>
                      <a:endParaRPr sz="2000" u="none" strike="noStrike" cap="none">
                        <a:solidFill>
                          <a:srgbClr val="00000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 dirty="0">
                          <a:solidFill>
                            <a:srgbClr val="000000"/>
                          </a:solidFill>
                        </a:rPr>
                        <a:t>1,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</a:rPr>
                        <a:t>000</a:t>
                      </a:r>
                      <a:r>
                        <a:rPr lang="en-US" sz="2000" u="none" strike="noStrike" cap="none" dirty="0">
                          <a:solidFill>
                            <a:srgbClr val="000000"/>
                          </a:solidFill>
                        </a:rPr>
                        <a:t>,000.0</a:t>
                      </a:r>
                      <a:endParaRPr sz="2000" u="none" strike="noStrike" cap="none" dirty="0">
                        <a:solidFill>
                          <a:srgbClr val="000000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u="none" strike="noStrike" cap="none">
                          <a:solidFill>
                            <a:srgbClr val="B45F06"/>
                          </a:solidFill>
                        </a:rPr>
                        <a:t>Graphics display</a:t>
                      </a:r>
                      <a:endParaRPr sz="2000" b="0" u="none" strike="noStrike" cap="none">
                        <a:solidFill>
                          <a:srgbClr val="B45F06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u="none" strike="noStrike" cap="none">
                          <a:solidFill>
                            <a:srgbClr val="B45F06"/>
                          </a:solidFill>
                        </a:rPr>
                        <a:t>Output</a:t>
                      </a:r>
                      <a:endParaRPr sz="2000" b="0" u="none" strike="noStrike" cap="none">
                        <a:solidFill>
                          <a:srgbClr val="B45F06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u="none" strike="noStrike" cap="none" dirty="0">
                          <a:solidFill>
                            <a:srgbClr val="B45F06"/>
                          </a:solidFill>
                        </a:rPr>
                        <a:t>Human</a:t>
                      </a:r>
                      <a:endParaRPr sz="2000" b="0" u="none" strike="noStrike" cap="none" dirty="0">
                        <a:solidFill>
                          <a:srgbClr val="B45F06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u="none" strike="noStrike" cap="none" dirty="0">
                          <a:solidFill>
                            <a:srgbClr val="B45F06"/>
                          </a:solidFill>
                        </a:rPr>
                        <a:t>3,000,000.0</a:t>
                      </a:r>
                      <a:endParaRPr sz="2000" b="0" u="none" strike="noStrike" cap="none" dirty="0">
                        <a:solidFill>
                          <a:srgbClr val="B45F06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90608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Handling devices appropriately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OS concerns</a:t>
            </a:r>
          </a:p>
          <a:p>
            <a:pPr lvl="1"/>
            <a:r>
              <a:rPr lang="en-US" dirty="0"/>
              <a:t>Communicating with devices needs to be fast and efficient</a:t>
            </a:r>
          </a:p>
          <a:p>
            <a:pPr lvl="1"/>
            <a:r>
              <a:rPr lang="en-US" dirty="0"/>
              <a:t>Devices are shared resources that need to be access controlled and shared</a:t>
            </a:r>
          </a:p>
          <a:p>
            <a:pPr lvl="1"/>
            <a:r>
              <a:rPr lang="en-US" dirty="0"/>
              <a:t>Devices are wildly variable and need some common interfaces for application software</a:t>
            </a:r>
          </a:p>
          <a:p>
            <a:pPr lvl="1"/>
            <a:endParaRPr lang="en-US" dirty="0"/>
          </a:p>
          <a:p>
            <a:r>
              <a:rPr lang="en-US" dirty="0"/>
              <a:t>General theme</a:t>
            </a:r>
          </a:p>
          <a:p>
            <a:pPr lvl="1"/>
            <a:r>
              <a:rPr lang="en-US" dirty="0"/>
              <a:t>Access I/O devices similarly to memory</a:t>
            </a:r>
          </a:p>
          <a:p>
            <a:pPr lvl="1"/>
            <a:r>
              <a:rPr lang="en-US" dirty="0"/>
              <a:t>Read device state and write commands to it</a:t>
            </a:r>
          </a:p>
          <a:p>
            <a:pPr lvl="2"/>
            <a:r>
              <a:rPr lang="en-US" dirty="0"/>
              <a:t>With interrupts to inform kernel of events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557083"/>
      </p:ext>
    </p:extLst>
  </p:cSld>
  <p:clrMapOvr>
    <a:masterClrMapping/>
  </p:clrMapOvr>
</p:sld>
</file>

<file path=ppt/theme/theme1.xml><?xml version="1.0" encoding="utf-8"?>
<a:theme xmlns:a="http://schemas.openxmlformats.org/drawingml/2006/main" name="Class Slides">
  <a:themeElements>
    <a:clrScheme name="Custom Colors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4472C4"/>
      </a:accent1>
      <a:accent2>
        <a:srgbClr val="ED7D31"/>
      </a:accent2>
      <a:accent3>
        <a:srgbClr val="FFC000"/>
      </a:accent3>
      <a:accent4>
        <a:srgbClr val="70AD47"/>
      </a:accent4>
      <a:accent5>
        <a:srgbClr val="954F72"/>
      </a:accent5>
      <a:accent6>
        <a:srgbClr val="A5A5A5"/>
      </a:accent6>
      <a:hlink>
        <a:srgbClr val="0563C1"/>
      </a:hlink>
      <a:folHlink>
        <a:srgbClr val="0563C1"/>
      </a:folHlink>
    </a:clrScheme>
    <a:fontScheme name="Custom 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B59C7661-1A23-46AD-9A1C-969826AB4919}" vid="{8313A47A-0E3D-42A5-B506-581C2F87242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cs343_template</Template>
  <TotalTime>1823</TotalTime>
  <Words>3413</Words>
  <Application>Microsoft Office PowerPoint</Application>
  <PresentationFormat>Widescreen</PresentationFormat>
  <Paragraphs>777</Paragraphs>
  <Slides>67</Slides>
  <Notes>0</Notes>
  <HiddenSlides>5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75" baseType="lpstr">
      <vt:lpstr>Arial</vt:lpstr>
      <vt:lpstr>Calibri</vt:lpstr>
      <vt:lpstr>Comic Sans MS</vt:lpstr>
      <vt:lpstr>Consolas</vt:lpstr>
      <vt:lpstr>Courier New</vt:lpstr>
      <vt:lpstr>Helvetica Neue</vt:lpstr>
      <vt:lpstr>Tahoma</vt:lpstr>
      <vt:lpstr>Class Slides</vt:lpstr>
      <vt:lpstr>Lecture 09: Device Input and Output</vt:lpstr>
      <vt:lpstr>Administriva</vt:lpstr>
      <vt:lpstr>Today’s Goals</vt:lpstr>
      <vt:lpstr>Outline</vt:lpstr>
      <vt:lpstr>Devices are the point of modern computers</vt:lpstr>
      <vt:lpstr>Devices are core to useful general-purpose computing</vt:lpstr>
      <vt:lpstr>Devices are essential to cyber-physical systems too</vt:lpstr>
      <vt:lpstr>Device access rates vary by many orders of magnitude</vt:lpstr>
      <vt:lpstr>Handling devices appropriately</vt:lpstr>
      <vt:lpstr>Outline</vt:lpstr>
      <vt:lpstr>Devices connect to buses on the computer</vt:lpstr>
      <vt:lpstr>What is a bus anyways?</vt:lpstr>
      <vt:lpstr>Computer networks also run over buses</vt:lpstr>
      <vt:lpstr>Old version of I/O hierarchy</vt:lpstr>
      <vt:lpstr>Check your understanding – physical layout</vt:lpstr>
      <vt:lpstr>Check your understanding – physical layout</vt:lpstr>
      <vt:lpstr>PowerPoint Presentation</vt:lpstr>
      <vt:lpstr>Platform Controller Hub (PCH) architecture</vt:lpstr>
      <vt:lpstr>My home “desktop”</vt:lpstr>
      <vt:lpstr>Some important buses</vt:lpstr>
      <vt:lpstr>Parallel Port – “Printer Port” or Centronics Port</vt:lpstr>
      <vt:lpstr>Serial Port – RS-232</vt:lpstr>
      <vt:lpstr>USB – Universal Serial Bus</vt:lpstr>
      <vt:lpstr>SATA – Serial ATA – AT Attachment – “Advanced Technology”</vt:lpstr>
      <vt:lpstr>PCIe – Peripheral Component Interconnect Express</vt:lpstr>
      <vt:lpstr>Live Demo: List devices on a Linux computer</vt:lpstr>
      <vt:lpstr>Break + Question</vt:lpstr>
      <vt:lpstr>Break + Question</vt:lpstr>
      <vt:lpstr>Outline</vt:lpstr>
      <vt:lpstr>How does an OS talk with I/O devices?</vt:lpstr>
      <vt:lpstr>Example powered device: Real Time Clock</vt:lpstr>
      <vt:lpstr>Port-Mapped I/O (PMIO): special assembly instructions</vt:lpstr>
      <vt:lpstr>Example powered device: Real Time Clock</vt:lpstr>
      <vt:lpstr>PowerPoint Presentation</vt:lpstr>
      <vt:lpstr>Check your understanding – PMIO in C</vt:lpstr>
      <vt:lpstr>Check your understanding – PMIO in C</vt:lpstr>
      <vt:lpstr>Annoying parts of Port-Mapped I/O</vt:lpstr>
      <vt:lpstr>Memory-mapped I/O (MMIO): treat devices like normal memory</vt:lpstr>
      <vt:lpstr>Example memory map (from an old 32-bit computer)</vt:lpstr>
      <vt:lpstr>Example devices on my windows computer</vt:lpstr>
      <vt:lpstr>Microcontroller example: reading temperature</vt:lpstr>
      <vt:lpstr>MMIO addresses for TEMP device</vt:lpstr>
      <vt:lpstr>Accessing addresses in C</vt:lpstr>
      <vt:lpstr>Accessing addresses in C</vt:lpstr>
      <vt:lpstr>Other details about MMIO</vt:lpstr>
      <vt:lpstr>Break + example code to read and print temperature value</vt:lpstr>
      <vt:lpstr>Outline</vt:lpstr>
      <vt:lpstr>What do interactions with devices look like?</vt:lpstr>
      <vt:lpstr>Waiting can be a waste of CPU time</vt:lpstr>
      <vt:lpstr>Interrupts, visually</vt:lpstr>
      <vt:lpstr>Hardware devices can generate interrupts</vt:lpstr>
      <vt:lpstr>Interrupts allow waiting to happen asynchronously</vt:lpstr>
      <vt:lpstr>Microcontroller TEMP device supports interrupts!</vt:lpstr>
      <vt:lpstr>Driver implementation types</vt:lpstr>
      <vt:lpstr>Device driver interrupt pattern: non-blocking</vt:lpstr>
      <vt:lpstr>Device driver interrupt pattern: blocking</vt:lpstr>
      <vt:lpstr>Outline</vt:lpstr>
      <vt:lpstr>Programmed I/O (PIO)</vt:lpstr>
      <vt:lpstr>Check your understanding – writing to GPU</vt:lpstr>
      <vt:lpstr>Check your understanding – writing to GPU</vt:lpstr>
      <vt:lpstr>Direct Memory Access (DMA)</vt:lpstr>
      <vt:lpstr>Programmed I/O versus Direct Memory Access</vt:lpstr>
      <vt:lpstr>Disk access with DMA</vt:lpstr>
      <vt:lpstr>DMA considerations</vt:lpstr>
      <vt:lpstr>Interaction pattern with Interrupts and DMA</vt:lpstr>
      <vt:lpstr>Returning to the variety of devices</vt:lpstr>
      <vt:lpstr>Outline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14: Device I/O</dc:title>
  <dc:creator>Branden Ghena</dc:creator>
  <cp:lastModifiedBy>Branden Ghena</cp:lastModifiedBy>
  <cp:revision>129</cp:revision>
  <dcterms:created xsi:type="dcterms:W3CDTF">2020-10-31T19:59:52Z</dcterms:created>
  <dcterms:modified xsi:type="dcterms:W3CDTF">2022-10-25T16:01:16Z</dcterms:modified>
</cp:coreProperties>
</file>