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0" r:id="rId1"/>
  </p:sldMasterIdLst>
  <p:notesMasterIdLst>
    <p:notesMasterId r:id="rId83"/>
  </p:notesMasterIdLst>
  <p:sldIdLst>
    <p:sldId id="256" r:id="rId2"/>
    <p:sldId id="264" r:id="rId3"/>
    <p:sldId id="495" r:id="rId4"/>
    <p:sldId id="450" r:id="rId5"/>
    <p:sldId id="451" r:id="rId6"/>
    <p:sldId id="455" r:id="rId7"/>
    <p:sldId id="456" r:id="rId8"/>
    <p:sldId id="457" r:id="rId9"/>
    <p:sldId id="459" r:id="rId10"/>
    <p:sldId id="460" r:id="rId11"/>
    <p:sldId id="458" r:id="rId12"/>
    <p:sldId id="461" r:id="rId13"/>
    <p:sldId id="479" r:id="rId14"/>
    <p:sldId id="480" r:id="rId15"/>
    <p:sldId id="348" r:id="rId16"/>
    <p:sldId id="383" r:id="rId17"/>
    <p:sldId id="396" r:id="rId18"/>
    <p:sldId id="397" r:id="rId19"/>
    <p:sldId id="399" r:id="rId20"/>
    <p:sldId id="398" r:id="rId21"/>
    <p:sldId id="400" r:id="rId22"/>
    <p:sldId id="388" r:id="rId23"/>
    <p:sldId id="389" r:id="rId24"/>
    <p:sldId id="391" r:id="rId25"/>
    <p:sldId id="392" r:id="rId26"/>
    <p:sldId id="401" r:id="rId27"/>
    <p:sldId id="499" r:id="rId28"/>
    <p:sldId id="500" r:id="rId29"/>
    <p:sldId id="443" r:id="rId30"/>
    <p:sldId id="393" r:id="rId31"/>
    <p:sldId id="404" r:id="rId32"/>
    <p:sldId id="405" r:id="rId33"/>
    <p:sldId id="403" r:id="rId34"/>
    <p:sldId id="395" r:id="rId35"/>
    <p:sldId id="409" r:id="rId36"/>
    <p:sldId id="440" r:id="rId37"/>
    <p:sldId id="411" r:id="rId38"/>
    <p:sldId id="412" r:id="rId39"/>
    <p:sldId id="413" r:id="rId40"/>
    <p:sldId id="406" r:id="rId41"/>
    <p:sldId id="441" r:id="rId42"/>
    <p:sldId id="410" r:id="rId43"/>
    <p:sldId id="442" r:id="rId44"/>
    <p:sldId id="445" r:id="rId45"/>
    <p:sldId id="444" r:id="rId46"/>
    <p:sldId id="407" r:id="rId47"/>
    <p:sldId id="394" r:id="rId48"/>
    <p:sldId id="417" r:id="rId49"/>
    <p:sldId id="390" r:id="rId50"/>
    <p:sldId id="419" r:id="rId51"/>
    <p:sldId id="418" r:id="rId52"/>
    <p:sldId id="446" r:id="rId53"/>
    <p:sldId id="420" r:id="rId54"/>
    <p:sldId id="414" r:id="rId55"/>
    <p:sldId id="447" r:id="rId56"/>
    <p:sldId id="501" r:id="rId57"/>
    <p:sldId id="435" r:id="rId58"/>
    <p:sldId id="385" r:id="rId59"/>
    <p:sldId id="423" r:id="rId60"/>
    <p:sldId id="428" r:id="rId61"/>
    <p:sldId id="429" r:id="rId62"/>
    <p:sldId id="422" r:id="rId63"/>
    <p:sldId id="424" r:id="rId64"/>
    <p:sldId id="425" r:id="rId65"/>
    <p:sldId id="426" r:id="rId66"/>
    <p:sldId id="498" r:id="rId67"/>
    <p:sldId id="430" r:id="rId68"/>
    <p:sldId id="434" r:id="rId69"/>
    <p:sldId id="449" r:id="rId70"/>
    <p:sldId id="432" r:id="rId71"/>
    <p:sldId id="438" r:id="rId72"/>
    <p:sldId id="437" r:id="rId73"/>
    <p:sldId id="433" r:id="rId74"/>
    <p:sldId id="387" r:id="rId75"/>
    <p:sldId id="448" r:id="rId76"/>
    <p:sldId id="431" r:id="rId77"/>
    <p:sldId id="436" r:id="rId78"/>
    <p:sldId id="496" r:id="rId79"/>
    <p:sldId id="415" r:id="rId80"/>
    <p:sldId id="416" r:id="rId81"/>
    <p:sldId id="421" r:id="rId82"/>
  </p:sldIdLst>
  <p:sldSz cx="12192000" cy="6858000"/>
  <p:notesSz cx="6858000" cy="9144000"/>
  <p:embeddedFontLst>
    <p:embeddedFont>
      <p:font typeface="Calibri" panose="020F0502020204030204" pitchFamily="34" charset="0"/>
      <p:regular r:id="rId84"/>
      <p:bold r:id="rId85"/>
      <p:italic r:id="rId86"/>
      <p:boldItalic r:id="rId87"/>
    </p:embeddedFont>
    <p:embeddedFont>
      <p:font typeface="Cambria Math" panose="02040503050406030204" pitchFamily="18" charset="0"/>
      <p:regular r:id="rId88"/>
    </p:embeddedFont>
    <p:embeddedFont>
      <p:font typeface="Tahoma" panose="020B0604030504040204" pitchFamily="34" charset="0"/>
      <p:regular r:id="rId89"/>
      <p:bold r:id="rId9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MLFQ Scheduler" id="{1E21648B-E464-4043-86E4-9CA0605B3B14}">
          <p14:sldIdLst>
            <p14:sldId id="495"/>
            <p14:sldId id="450"/>
            <p14:sldId id="451"/>
            <p14:sldId id="455"/>
            <p14:sldId id="456"/>
            <p14:sldId id="457"/>
            <p14:sldId id="459"/>
            <p14:sldId id="460"/>
            <p14:sldId id="458"/>
            <p14:sldId id="461"/>
            <p14:sldId id="479"/>
            <p14:sldId id="480"/>
          </p14:sldIdLst>
        </p14:section>
        <p14:section name="Real-Time OS" id="{B55B8E8C-5EAB-4A1E-A4E9-AE5E896E46FA}">
          <p14:sldIdLst>
            <p14:sldId id="348"/>
            <p14:sldId id="383"/>
            <p14:sldId id="396"/>
            <p14:sldId id="397"/>
            <p14:sldId id="399"/>
            <p14:sldId id="398"/>
            <p14:sldId id="400"/>
            <p14:sldId id="388"/>
            <p14:sldId id="389"/>
            <p14:sldId id="391"/>
            <p14:sldId id="392"/>
            <p14:sldId id="401"/>
            <p14:sldId id="499"/>
            <p14:sldId id="500"/>
          </p14:sldIdLst>
        </p14:section>
        <p14:section name="EDF" id="{91D83FDB-A624-4224-975A-0C5E949DDAEE}">
          <p14:sldIdLst>
            <p14:sldId id="443"/>
            <p14:sldId id="393"/>
            <p14:sldId id="404"/>
            <p14:sldId id="405"/>
            <p14:sldId id="403"/>
            <p14:sldId id="395"/>
            <p14:sldId id="409"/>
            <p14:sldId id="440"/>
            <p14:sldId id="411"/>
            <p14:sldId id="412"/>
            <p14:sldId id="413"/>
            <p14:sldId id="406"/>
            <p14:sldId id="441"/>
            <p14:sldId id="410"/>
            <p14:sldId id="442"/>
            <p14:sldId id="445"/>
            <p14:sldId id="444"/>
            <p14:sldId id="407"/>
            <p14:sldId id="394"/>
            <p14:sldId id="417"/>
            <p14:sldId id="390"/>
            <p14:sldId id="419"/>
            <p14:sldId id="418"/>
            <p14:sldId id="446"/>
            <p14:sldId id="420"/>
            <p14:sldId id="414"/>
            <p14:sldId id="447"/>
            <p14:sldId id="501"/>
          </p14:sldIdLst>
        </p14:section>
        <p14:section name="Modern OS" id="{FC320076-AEC4-495D-8638-A390C392BE83}">
          <p14:sldIdLst>
            <p14:sldId id="435"/>
            <p14:sldId id="385"/>
            <p14:sldId id="423"/>
            <p14:sldId id="428"/>
            <p14:sldId id="429"/>
            <p14:sldId id="422"/>
            <p14:sldId id="424"/>
            <p14:sldId id="425"/>
            <p14:sldId id="426"/>
            <p14:sldId id="498"/>
            <p14:sldId id="430"/>
            <p14:sldId id="434"/>
            <p14:sldId id="449"/>
            <p14:sldId id="432"/>
            <p14:sldId id="438"/>
            <p14:sldId id="437"/>
            <p14:sldId id="433"/>
            <p14:sldId id="387"/>
            <p14:sldId id="448"/>
          </p14:sldIdLst>
        </p14:section>
        <p14:section name="Wrapup" id="{29A7F866-9DA9-446B-8359-CE426CB89C7A}">
          <p14:sldIdLst>
            <p14:sldId id="431"/>
            <p14:sldId id="436"/>
          </p14:sldIdLst>
        </p14:section>
        <p14:section name="Bonus" id="{AC446A8A-C38D-4156-8379-7ACAE0047227}">
          <p14:sldIdLst>
            <p14:sldId id="496"/>
            <p14:sldId id="415"/>
            <p14:sldId id="416"/>
            <p14:sldId id="4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72374" autoAdjust="0"/>
  </p:normalViewPr>
  <p:slideViewPr>
    <p:cSldViewPr snapToGrid="0">
      <p:cViewPr varScale="1">
        <p:scale>
          <a:sx n="74" d="100"/>
          <a:sy n="74" d="100"/>
        </p:scale>
        <p:origin x="84" y="10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7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2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5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3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4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Sojourner is the robot</a:t>
            </a:r>
          </a:p>
          <a:p>
            <a:endParaRPr lang="en-US" dirty="0"/>
          </a:p>
          <a:p>
            <a:r>
              <a:rPr lang="en-US" dirty="0"/>
              <a:t>Pathfinder is the lander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6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Aside: put into perspective how big these things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5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Aside: here’s a picture of the second-curiosity they’ve got at NASA JPL for testing purposes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56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88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3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36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Linux Big O of 1 scheduler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08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Glenn Reeves is the guy at JPL who wrote up the report on this</a:t>
            </a:r>
          </a:p>
          <a:p>
            <a:endParaRPr lang="en-US" dirty="0"/>
          </a:p>
          <a:p>
            <a:r>
              <a:rPr lang="en-US" dirty="0"/>
              <a:t>Still there working on flight software as of 2013 (and happy to talk to summer interns about it!)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5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6DA34142-4057-4E41-8FAB-93DD5A2F5272}" type="datetime1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8582682-8512-4993-8477-88A6B81ECC95}" type="datetime1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8582682-8512-4993-8477-88A6B81ECC95}" type="datetime1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A92C82BC-EFE8-41E4-A86B-07FC0B1457C3}" type="datetime1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F41D1D5B-B5C1-4AF0-9BCF-12885203BE3F}" type="datetime1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fld id="{600F0348-2F1A-4EE8-8A85-4721B86DEA66}" type="datetime1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F27AB6CE-1AFC-4A94-BDA7-A76098728A1D}" type="datetime1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ock/tock/blob/master/kernel/src/scheduler/mlfq.r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hyperlink" Target="https://www.ibm.com/developerworks/library/l-scheduler/index.html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acolyer.org/2016/04/26/the-linux-scheduler-a-decade-of-wasted-cores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04:</a:t>
            </a:r>
            <a:br>
              <a:rPr lang="en-US" dirty="0"/>
            </a:br>
            <a:r>
              <a:rPr lang="en-US" dirty="0"/>
              <a:t>Advanced Scheduling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Some slides borrowed from:</a:t>
            </a:r>
            <a:br>
              <a:rPr lang="en-US" dirty="0">
                <a:latin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</a:rPr>
              <a:t>Wang Yi (Uppsala), and UC Berkeley CS149 and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08A040-52F6-403B-8989-B190FC46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MLFQ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C2B6C-B928-46D3-8518-8B52670E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D74CD9-1ACA-47DB-8B25-D62E20A6B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06"/>
          <a:stretch/>
        </p:blipFill>
        <p:spPr>
          <a:xfrm>
            <a:off x="1201439" y="1453244"/>
            <a:ext cx="4277322" cy="3842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FFE84A-8EA2-4C9C-A6CA-65B94411F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17"/>
          <a:stretch/>
        </p:blipFill>
        <p:spPr>
          <a:xfrm>
            <a:off x="6352004" y="1459352"/>
            <a:ext cx="4531522" cy="38365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5C3E35-8D7E-4CBE-BA53-95AFF62D9A05}"/>
              </a:ext>
            </a:extLst>
          </p:cNvPr>
          <p:cNvSpPr txBox="1"/>
          <p:nvPr/>
        </p:nvSpPr>
        <p:spPr>
          <a:xfrm rot="16200000">
            <a:off x="-254331" y="3726432"/>
            <a:ext cx="193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Priority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697C7-7FC9-40DD-923C-94987A42CFD6}"/>
              </a:ext>
            </a:extLst>
          </p:cNvPr>
          <p:cNvSpPr txBox="1"/>
          <p:nvPr/>
        </p:nvSpPr>
        <p:spPr>
          <a:xfrm>
            <a:off x="1491247" y="5480801"/>
            <a:ext cx="324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B8F67-1D04-466E-B786-FBFCC383181C}"/>
              </a:ext>
            </a:extLst>
          </p:cNvPr>
          <p:cNvSpPr txBox="1"/>
          <p:nvPr/>
        </p:nvSpPr>
        <p:spPr>
          <a:xfrm>
            <a:off x="3219113" y="1393247"/>
            <a:ext cx="250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Job’s priority drops as it runs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8A3C53-4731-42B4-9CC6-828C0240E84F}"/>
              </a:ext>
            </a:extLst>
          </p:cNvPr>
          <p:cNvCxnSpPr>
            <a:cxnSpLocks/>
          </p:cNvCxnSpPr>
          <p:nvPr/>
        </p:nvCxnSpPr>
        <p:spPr>
          <a:xfrm flipH="1">
            <a:off x="2400300" y="2070100"/>
            <a:ext cx="711200" cy="558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E7F204-FA20-42B8-803F-F310A88504DE}"/>
              </a:ext>
            </a:extLst>
          </p:cNvPr>
          <p:cNvSpPr txBox="1"/>
          <p:nvPr/>
        </p:nvSpPr>
        <p:spPr>
          <a:xfrm>
            <a:off x="6847015" y="498901"/>
            <a:ext cx="250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Higher priority jobs run first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72B2CB-3612-4D92-A030-7CEEF2142212}"/>
              </a:ext>
            </a:extLst>
          </p:cNvPr>
          <p:cNvCxnSpPr>
            <a:cxnSpLocks/>
          </p:cNvCxnSpPr>
          <p:nvPr/>
        </p:nvCxnSpPr>
        <p:spPr>
          <a:xfrm>
            <a:off x="8101643" y="1386469"/>
            <a:ext cx="712157" cy="6836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08D72E-B314-4D0B-94A6-B41C61B6EF4E}"/>
              </a:ext>
            </a:extLst>
          </p:cNvPr>
          <p:cNvCxnSpPr>
            <a:cxnSpLocks/>
          </p:cNvCxnSpPr>
          <p:nvPr/>
        </p:nvCxnSpPr>
        <p:spPr>
          <a:xfrm flipV="1">
            <a:off x="759995" y="2070100"/>
            <a:ext cx="0" cy="8926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D5AF922-B992-4502-A29C-3F022D357518}"/>
              </a:ext>
            </a:extLst>
          </p:cNvPr>
          <p:cNvCxnSpPr>
            <a:cxnSpLocks/>
          </p:cNvCxnSpPr>
          <p:nvPr/>
        </p:nvCxnSpPr>
        <p:spPr>
          <a:xfrm flipV="1">
            <a:off x="3991778" y="5838428"/>
            <a:ext cx="827505" cy="36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4E6F187-12DC-4FC9-AE15-1D6A8BDD7BF6}"/>
              </a:ext>
            </a:extLst>
          </p:cNvPr>
          <p:cNvSpPr txBox="1"/>
          <p:nvPr/>
        </p:nvSpPr>
        <p:spPr>
          <a:xfrm>
            <a:off x="6647447" y="5480801"/>
            <a:ext cx="324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Time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C60C58-23D4-48DA-BD0A-8F4348A3DFD4}"/>
              </a:ext>
            </a:extLst>
          </p:cNvPr>
          <p:cNvCxnSpPr>
            <a:cxnSpLocks/>
          </p:cNvCxnSpPr>
          <p:nvPr/>
        </p:nvCxnSpPr>
        <p:spPr>
          <a:xfrm flipV="1">
            <a:off x="9147978" y="5838428"/>
            <a:ext cx="827505" cy="36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3F1534D-A9AF-4501-AE96-81A378BA604E}"/>
              </a:ext>
            </a:extLst>
          </p:cNvPr>
          <p:cNvSpPr/>
          <p:nvPr/>
        </p:nvSpPr>
        <p:spPr>
          <a:xfrm>
            <a:off x="7006107" y="4353059"/>
            <a:ext cx="180304" cy="450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136E5F-3098-4043-A505-225A71816519}"/>
              </a:ext>
            </a:extLst>
          </p:cNvPr>
          <p:cNvSpPr/>
          <p:nvPr/>
        </p:nvSpPr>
        <p:spPr>
          <a:xfrm>
            <a:off x="7242043" y="4018208"/>
            <a:ext cx="1766552" cy="7126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16483E-405A-4A60-8270-902E51D304A5}"/>
              </a:ext>
            </a:extLst>
          </p:cNvPr>
          <p:cNvSpPr/>
          <p:nvPr/>
        </p:nvSpPr>
        <p:spPr>
          <a:xfrm>
            <a:off x="9344416" y="4018208"/>
            <a:ext cx="1427967" cy="11613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01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9C27-D1BD-4C44-B310-B1E8C6F2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MLFQ avoids starvation with periodic priority reset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196D-D99C-4CA2-B5CF-47E37D1CE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262276" cy="5029200"/>
          </a:xfrm>
        </p:spPr>
        <p:txBody>
          <a:bodyPr/>
          <a:lstStyle/>
          <a:p>
            <a:r>
              <a:rPr lang="en-US" dirty="0"/>
              <a:t>Low priority jobs could starve if there are enough interactive jobs</a:t>
            </a:r>
          </a:p>
          <a:p>
            <a:endParaRPr lang="en-US" dirty="0"/>
          </a:p>
          <a:p>
            <a:r>
              <a:rPr lang="en-US" dirty="0"/>
              <a:t>MLFQ avoids starvation by periodically resetting priorities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A4AA3-1DB6-4D0C-8892-89080120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16296CD-B922-4EDC-B279-E37B6240C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57" b="18396"/>
          <a:stretch/>
        </p:blipFill>
        <p:spPr>
          <a:xfrm>
            <a:off x="3869871" y="2106386"/>
            <a:ext cx="7256108" cy="3608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C9EE89-80A9-4745-BD8C-A297876207B9}"/>
              </a:ext>
            </a:extLst>
          </p:cNvPr>
          <p:cNvSpPr txBox="1"/>
          <p:nvPr/>
        </p:nvSpPr>
        <p:spPr>
          <a:xfrm>
            <a:off x="4354147" y="1033101"/>
            <a:ext cx="250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Many new interactive jobs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396390-F53C-4D85-B151-13716D20CCE1}"/>
              </a:ext>
            </a:extLst>
          </p:cNvPr>
          <p:cNvCxnSpPr>
            <a:cxnSpLocks/>
          </p:cNvCxnSpPr>
          <p:nvPr/>
        </p:nvCxnSpPr>
        <p:spPr>
          <a:xfrm>
            <a:off x="5252697" y="1944861"/>
            <a:ext cx="712157" cy="6836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B7B82D9-335D-46EA-AC17-2FC235F7E713}"/>
              </a:ext>
            </a:extLst>
          </p:cNvPr>
          <p:cNvSpPr txBox="1"/>
          <p:nvPr/>
        </p:nvSpPr>
        <p:spPr>
          <a:xfrm>
            <a:off x="9243647" y="1033100"/>
            <a:ext cx="250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Priority reset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8187B1-F751-43E0-818E-D86272A55F3C}"/>
              </a:ext>
            </a:extLst>
          </p:cNvPr>
          <p:cNvCxnSpPr>
            <a:cxnSpLocks/>
          </p:cNvCxnSpPr>
          <p:nvPr/>
        </p:nvCxnSpPr>
        <p:spPr>
          <a:xfrm>
            <a:off x="10498275" y="1521900"/>
            <a:ext cx="169725" cy="6304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83492BE-EDCA-4389-8ED6-908BDC206A33}"/>
              </a:ext>
            </a:extLst>
          </p:cNvPr>
          <p:cNvSpPr txBox="1"/>
          <p:nvPr/>
        </p:nvSpPr>
        <p:spPr>
          <a:xfrm>
            <a:off x="3899802" y="5824899"/>
            <a:ext cx="324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Time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475AAB-F6C1-4740-AFAE-252A26A2954F}"/>
              </a:ext>
            </a:extLst>
          </p:cNvPr>
          <p:cNvCxnSpPr>
            <a:cxnSpLocks/>
          </p:cNvCxnSpPr>
          <p:nvPr/>
        </p:nvCxnSpPr>
        <p:spPr>
          <a:xfrm flipV="1">
            <a:off x="6400333" y="6182526"/>
            <a:ext cx="827505" cy="36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79DE3BC-9EA9-4A4A-AF87-FAD93D969274}"/>
              </a:ext>
            </a:extLst>
          </p:cNvPr>
          <p:cNvSpPr txBox="1"/>
          <p:nvPr/>
        </p:nvSpPr>
        <p:spPr>
          <a:xfrm>
            <a:off x="7797943" y="5863825"/>
            <a:ext cx="324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Time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4E260F-05DE-47DE-A200-CC3BB9E27768}"/>
              </a:ext>
            </a:extLst>
          </p:cNvPr>
          <p:cNvCxnSpPr>
            <a:cxnSpLocks/>
          </p:cNvCxnSpPr>
          <p:nvPr/>
        </p:nvCxnSpPr>
        <p:spPr>
          <a:xfrm flipV="1">
            <a:off x="10298474" y="6221452"/>
            <a:ext cx="827505" cy="36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468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DF2A9-4410-4B16-8BA7-F068BFC7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</a:t>
            </a:r>
            <a:r>
              <a:rPr lang="en-US" dirty="0" err="1"/>
              <a:t>timeslices</a:t>
            </a:r>
            <a:r>
              <a:rPr lang="en-US" dirty="0"/>
              <a:t> to optimize response and turnaround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D258B-DD0D-4DE2-AC1F-9ED1D2E1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Lower priority jobs are CPU bound, not interactive</a:t>
            </a:r>
          </a:p>
          <a:p>
            <a:pPr lvl="1"/>
            <a:r>
              <a:rPr lang="en-US" dirty="0"/>
              <a:t>So we can use longer </a:t>
            </a:r>
            <a:r>
              <a:rPr lang="en-US" dirty="0" err="1"/>
              <a:t>timeslices</a:t>
            </a:r>
            <a:r>
              <a:rPr lang="en-US" dirty="0"/>
              <a:t> to minimize context switches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1C61-259D-4B04-82DE-FA33B431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3356E-962A-4A34-A702-221A289C2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02"/>
          <a:stretch/>
        </p:blipFill>
        <p:spPr>
          <a:xfrm>
            <a:off x="3125806" y="2095695"/>
            <a:ext cx="5738793" cy="40765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14B963-3B06-4495-A6CA-DFECCDBDC9FD}"/>
              </a:ext>
            </a:extLst>
          </p:cNvPr>
          <p:cNvSpPr txBox="1"/>
          <p:nvPr/>
        </p:nvSpPr>
        <p:spPr>
          <a:xfrm>
            <a:off x="4297947" y="6002407"/>
            <a:ext cx="324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Time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681B96-3593-46AF-B60B-8E23458FC5CC}"/>
              </a:ext>
            </a:extLst>
          </p:cNvPr>
          <p:cNvCxnSpPr>
            <a:cxnSpLocks/>
          </p:cNvCxnSpPr>
          <p:nvPr/>
        </p:nvCxnSpPr>
        <p:spPr>
          <a:xfrm flipV="1">
            <a:off x="6798478" y="6360034"/>
            <a:ext cx="827505" cy="36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23B740-CDF7-4BB5-AC77-B121BA68C443}"/>
              </a:ext>
            </a:extLst>
          </p:cNvPr>
          <p:cNvSpPr txBox="1"/>
          <p:nvPr/>
        </p:nvSpPr>
        <p:spPr>
          <a:xfrm rot="16200000">
            <a:off x="2510873" y="4392181"/>
            <a:ext cx="193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Priority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D4F3451-5277-4C78-9413-4DA3B96CB0D0}"/>
              </a:ext>
            </a:extLst>
          </p:cNvPr>
          <p:cNvCxnSpPr>
            <a:cxnSpLocks/>
          </p:cNvCxnSpPr>
          <p:nvPr/>
        </p:nvCxnSpPr>
        <p:spPr>
          <a:xfrm flipV="1">
            <a:off x="3525199" y="2735849"/>
            <a:ext cx="0" cy="8926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75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EFD94-DE30-4445-9AA2-4591BAD2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MLFQ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6EA9F-4CC8-44D3-89E4-72C372F76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MLFQ implementation needs to choose a bunch of parameters</a:t>
            </a:r>
          </a:p>
          <a:p>
            <a:pPr lvl="1"/>
            <a:r>
              <a:rPr lang="en-US" dirty="0"/>
              <a:t>How many queues/priority levels?</a:t>
            </a:r>
          </a:p>
          <a:p>
            <a:pPr lvl="1"/>
            <a:r>
              <a:rPr lang="en-US" dirty="0"/>
              <a:t>When does a job get demoted in priority?</a:t>
            </a:r>
          </a:p>
          <a:p>
            <a:pPr lvl="1"/>
            <a:r>
              <a:rPr lang="en-US" dirty="0"/>
              <a:t>How often to reset priority for everything?</a:t>
            </a:r>
          </a:p>
          <a:p>
            <a:pPr lvl="1"/>
            <a:r>
              <a:rPr lang="en-US" dirty="0"/>
              <a:t>How large is the </a:t>
            </a:r>
            <a:r>
              <a:rPr lang="en-US" dirty="0" err="1"/>
              <a:t>timeslice</a:t>
            </a:r>
            <a:r>
              <a:rPr lang="en-US" dirty="0"/>
              <a:t> at each priority level?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5B2DC-E501-41C8-B9CB-8DAD5A4E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2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EFD94-DE30-4445-9AA2-4591BAD2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MLFQ in the wild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6EA9F-4CC8-44D3-89E4-72C372F76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embedded OS I work on has an MLFQ scheduler!</a:t>
            </a:r>
          </a:p>
          <a:p>
            <a:pPr lvl="1"/>
            <a:r>
              <a:rPr lang="en-US" dirty="0">
                <a:hlinkClick r:id="rId2"/>
              </a:rPr>
              <a:t>https://github.com/tock/tock/blob/master/kernel/src/scheduler/mlfq.rs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 many queues/priority levels?</a:t>
            </a:r>
          </a:p>
          <a:p>
            <a:pPr lvl="1"/>
            <a:r>
              <a:rPr lang="en-US" dirty="0"/>
              <a:t>Three</a:t>
            </a:r>
          </a:p>
          <a:p>
            <a:pPr lvl="1"/>
            <a:endParaRPr lang="en-US" dirty="0"/>
          </a:p>
          <a:p>
            <a:r>
              <a:rPr lang="en-US" dirty="0"/>
              <a:t>When does a job get demoted in priority?</a:t>
            </a:r>
          </a:p>
          <a:p>
            <a:pPr lvl="1"/>
            <a:r>
              <a:rPr lang="en-US" dirty="0"/>
              <a:t>If it ever uses its whole </a:t>
            </a:r>
            <a:r>
              <a:rPr lang="en-US" dirty="0" err="1"/>
              <a:t>timeslice</a:t>
            </a:r>
            <a:r>
              <a:rPr lang="en-US" dirty="0"/>
              <a:t> without blocking</a:t>
            </a:r>
          </a:p>
          <a:p>
            <a:pPr lvl="1"/>
            <a:endParaRPr lang="en-US" dirty="0"/>
          </a:p>
          <a:p>
            <a:r>
              <a:rPr lang="en-US" dirty="0"/>
              <a:t>How often to reset priority for everything?</a:t>
            </a:r>
          </a:p>
          <a:p>
            <a:pPr lvl="1"/>
            <a:r>
              <a:rPr lang="en-US" dirty="0"/>
              <a:t>Every five seconds</a:t>
            </a:r>
          </a:p>
          <a:p>
            <a:pPr lvl="1"/>
            <a:endParaRPr lang="en-US" dirty="0"/>
          </a:p>
          <a:p>
            <a:r>
              <a:rPr lang="en-US" dirty="0"/>
              <a:t>How large is the </a:t>
            </a:r>
            <a:r>
              <a:rPr lang="en-US" dirty="0" err="1"/>
              <a:t>timeslice</a:t>
            </a:r>
            <a:r>
              <a:rPr lang="en-US" dirty="0"/>
              <a:t> at each priority level?</a:t>
            </a:r>
          </a:p>
          <a:p>
            <a:pPr lvl="1"/>
            <a:r>
              <a:rPr lang="en-US" dirty="0"/>
              <a:t>10 </a:t>
            </a:r>
            <a:r>
              <a:rPr lang="en-US" dirty="0" err="1"/>
              <a:t>ms</a:t>
            </a:r>
            <a:r>
              <a:rPr lang="en-US" dirty="0"/>
              <a:t>, 20 </a:t>
            </a:r>
            <a:r>
              <a:rPr lang="en-US" dirty="0" err="1"/>
              <a:t>ms</a:t>
            </a:r>
            <a:r>
              <a:rPr lang="en-US" dirty="0"/>
              <a:t>, 50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5B2DC-E501-41C8-B9CB-8DAD5A4E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63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Real Time Operating Systems</a:t>
            </a:r>
          </a:p>
          <a:p>
            <a:pPr lvl="1"/>
            <a:r>
              <a:rPr lang="en-US" dirty="0"/>
              <a:t>Earliest Deadline First scheduling</a:t>
            </a:r>
          </a:p>
          <a:p>
            <a:pPr lvl="1"/>
            <a:r>
              <a:rPr lang="en-US" dirty="0"/>
              <a:t>Rate Monotonic scheduling</a:t>
            </a:r>
          </a:p>
          <a:p>
            <a:endParaRPr lang="en-US" dirty="0"/>
          </a:p>
          <a:p>
            <a:r>
              <a:rPr lang="en-US" dirty="0"/>
              <a:t>Modern Operating Systems</a:t>
            </a:r>
          </a:p>
          <a:p>
            <a:pPr lvl="1"/>
            <a:r>
              <a:rPr lang="en-US" dirty="0"/>
              <a:t>Linux O(1) scheduler</a:t>
            </a:r>
          </a:p>
          <a:p>
            <a:pPr lvl="1"/>
            <a:r>
              <a:rPr lang="en-US" dirty="0"/>
              <a:t>Lottery and Stride scheduling</a:t>
            </a:r>
          </a:p>
          <a:p>
            <a:pPr lvl="1"/>
            <a:r>
              <a:rPr lang="en-US" dirty="0"/>
              <a:t>Linux Completely Fair Scheduler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5BCE-0D58-4C89-B47D-2EDD932C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OSes don’t cut it for all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152F5-E3A1-45AA-B7EE-CE7C4E8C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environments need very specialized systems</a:t>
            </a:r>
          </a:p>
          <a:p>
            <a:pPr lvl="1"/>
            <a:r>
              <a:rPr lang="en-US" dirty="0"/>
              <a:t>Flight controls</a:t>
            </a:r>
          </a:p>
          <a:p>
            <a:pPr lvl="1"/>
            <a:r>
              <a:rPr lang="en-US" dirty="0"/>
              <a:t>Autonomous vehicles</a:t>
            </a:r>
          </a:p>
          <a:p>
            <a:pPr lvl="1"/>
            <a:r>
              <a:rPr lang="en-US" dirty="0"/>
              <a:t>Space exploration</a:t>
            </a:r>
          </a:p>
          <a:p>
            <a:pPr lvl="1"/>
            <a:endParaRPr lang="en-US" dirty="0"/>
          </a:p>
          <a:p>
            <a:r>
              <a:rPr lang="en-US" dirty="0"/>
              <a:t>In each of these scenarios</a:t>
            </a:r>
          </a:p>
          <a:p>
            <a:pPr lvl="1"/>
            <a:r>
              <a:rPr lang="en-US" dirty="0"/>
              <a:t>Computer failures are unacceptable</a:t>
            </a:r>
          </a:p>
          <a:p>
            <a:pPr lvl="1"/>
            <a:r>
              <a:rPr lang="en-US" dirty="0"/>
              <a:t>Humans can’t intervene to resolve issues</a:t>
            </a:r>
          </a:p>
          <a:p>
            <a:pPr lvl="1"/>
            <a:r>
              <a:rPr lang="en-US" dirty="0"/>
              <a:t>We’re going to need a computer system with performance </a:t>
            </a:r>
            <a:r>
              <a:rPr lang="en-US" i="1" dirty="0"/>
              <a:t>guarantees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F3936-23C4-4563-98CB-513F3C2C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8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5793-49C2-459D-814F-357AC232A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Pathfinder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315B9-E300-4B12-B824-8BFE322C2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4A32B-F272-461F-82E9-D29F1EE85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2" descr="Image result for mars pathfinder">
            <a:extLst>
              <a:ext uri="{FF2B5EF4-FFF2-40B4-BE49-F238E27FC236}">
                <a16:creationId xmlns:a16="http://schemas.microsoft.com/office/drawing/2014/main" id="{B39F3F96-52E1-42F0-AF0D-142D06011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595" y="1143000"/>
            <a:ext cx="817407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9DDEE5-3F91-4C9D-B5D1-E4C5D6925B71}"/>
              </a:ext>
            </a:extLst>
          </p:cNvPr>
          <p:cNvSpPr txBox="1"/>
          <p:nvPr/>
        </p:nvSpPr>
        <p:spPr>
          <a:xfrm>
            <a:off x="3183331" y="526849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Radiation-hardened IBM CPU</a:t>
            </a:r>
            <a:endParaRPr lang="en-US" i="1" dirty="0">
              <a:latin typeface="Tahoma" panose="020B060403050404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8555A31-8B40-43DF-9A46-96C56B67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513" y="4702038"/>
            <a:ext cx="1402168" cy="179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051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62397DE-B5F3-44BD-9A39-4CB58B6EB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3FD65773-5AA4-4B18-B060-F42EA9AC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29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0F18674-A9E4-4A93-BA73-7E776BD1D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B8999A77-4922-4945-A37B-813436AB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6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real-time systems</a:t>
            </a:r>
          </a:p>
          <a:p>
            <a:endParaRPr lang="en-US" dirty="0"/>
          </a:p>
          <a:p>
            <a:r>
              <a:rPr lang="en-US" dirty="0"/>
              <a:t>Understand scheduling policies based on deadlines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Explore modern operating system schedulers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F835EF4D-15CA-4D2A-BAF9-57AC3FBBC7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B415E797-D4AA-4E34-900C-0B700C0A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18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E9D84828-4DE8-440E-A9B6-777B9FB0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Pathfinder had periodic tasks that must be executed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28880-E0A1-4C51-B65A-09790675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A66562-1672-4C85-9518-957A663236AF}"/>
              </a:ext>
            </a:extLst>
          </p:cNvPr>
          <p:cNvSpPr/>
          <p:nvPr/>
        </p:nvSpPr>
        <p:spPr bwMode="auto">
          <a:xfrm>
            <a:off x="1816100" y="1833320"/>
            <a:ext cx="2819400" cy="29337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CEE33-BCD5-47E4-B72F-70680E3E4754}"/>
              </a:ext>
            </a:extLst>
          </p:cNvPr>
          <p:cNvSpPr txBox="1"/>
          <p:nvPr/>
        </p:nvSpPr>
        <p:spPr>
          <a:xfrm>
            <a:off x="2197100" y="14947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</a:rPr>
              <a:t>Tasks to execute</a:t>
            </a:r>
          </a:p>
        </p:txBody>
      </p:sp>
      <p:pic>
        <p:nvPicPr>
          <p:cNvPr id="7" name="Picture 2" descr="Image result for intel 80C85 processor">
            <a:extLst>
              <a:ext uri="{FF2B5EF4-FFF2-40B4-BE49-F238E27FC236}">
                <a16:creationId xmlns:a16="http://schemas.microsoft.com/office/drawing/2014/main" id="{151EB2E3-86C3-46E6-A403-FA144C3A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5003199"/>
            <a:ext cx="2559050" cy="116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B37576-A7FB-4BE1-B68F-D6F1C2A55F45}"/>
              </a:ext>
            </a:extLst>
          </p:cNvPr>
          <p:cNvCxnSpPr>
            <a:cxnSpLocks/>
          </p:cNvCxnSpPr>
          <p:nvPr/>
        </p:nvCxnSpPr>
        <p:spPr bwMode="auto">
          <a:xfrm>
            <a:off x="5854700" y="4767020"/>
            <a:ext cx="3810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CAC9278-4AD5-4560-A619-6472843E5D1D}"/>
              </a:ext>
            </a:extLst>
          </p:cNvPr>
          <p:cNvSpPr txBox="1"/>
          <p:nvPr/>
        </p:nvSpPr>
        <p:spPr>
          <a:xfrm>
            <a:off x="7407363" y="476702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time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93408C-8DEA-4100-B464-497B5B3A55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96303">
            <a:off x="6539063" y="1201400"/>
            <a:ext cx="2065565" cy="19113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E45355-99A5-422E-AF71-462B74E06659}"/>
              </a:ext>
            </a:extLst>
          </p:cNvPr>
          <p:cNvSpPr txBox="1"/>
          <p:nvPr/>
        </p:nvSpPr>
        <p:spPr>
          <a:xfrm>
            <a:off x="6997700" y="182208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ahoma" panose="020B0604030504040204" pitchFamily="34" charset="0"/>
              </a:rPr>
              <a:t>Scheduler (kernel)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BF4C8C-C7FE-4ED3-B8E3-C9D02259F917}"/>
              </a:ext>
            </a:extLst>
          </p:cNvPr>
          <p:cNvCxnSpPr>
            <a:cxnSpLocks/>
          </p:cNvCxnSpPr>
          <p:nvPr/>
        </p:nvCxnSpPr>
        <p:spPr bwMode="auto">
          <a:xfrm flipV="1">
            <a:off x="4711701" y="2328620"/>
            <a:ext cx="1904999" cy="9266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785BD1-78DD-46C9-9835-AD6AB10A3123}"/>
              </a:ext>
            </a:extLst>
          </p:cNvPr>
          <p:cNvCxnSpPr>
            <a:cxnSpLocks/>
            <a:stCxn id="10" idx="3"/>
          </p:cNvCxnSpPr>
          <p:nvPr/>
        </p:nvCxnSpPr>
        <p:spPr bwMode="auto">
          <a:xfrm flipH="1">
            <a:off x="5892800" y="3066657"/>
            <a:ext cx="1189864" cy="11379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B0B5F13-16B4-4CA8-9B3B-642E9C6F9F14}"/>
              </a:ext>
            </a:extLst>
          </p:cNvPr>
          <p:cNvSpPr/>
          <p:nvPr/>
        </p:nvSpPr>
        <p:spPr bwMode="auto">
          <a:xfrm>
            <a:off x="2404467" y="2188948"/>
            <a:ext cx="852908" cy="5043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itchFamily="-105" charset="0"/>
                <a:ea typeface="Arial" pitchFamily="-105" charset="0"/>
                <a:cs typeface="Arial" pitchFamily="-105" charset="0"/>
              </a:rPr>
              <a:t>Manage Bus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5FDD484-4445-4D7D-8882-C4E3D9ADC669}"/>
              </a:ext>
            </a:extLst>
          </p:cNvPr>
          <p:cNvSpPr/>
          <p:nvPr/>
        </p:nvSpPr>
        <p:spPr bwMode="auto">
          <a:xfrm>
            <a:off x="2404467" y="3025450"/>
            <a:ext cx="1651787" cy="50438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chemeClr val="bg1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Comms</a:t>
            </a: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660E5FF-B2C0-4C28-B3F0-5937C580F082}"/>
              </a:ext>
            </a:extLst>
          </p:cNvPr>
          <p:cNvSpPr/>
          <p:nvPr/>
        </p:nvSpPr>
        <p:spPr bwMode="auto">
          <a:xfrm>
            <a:off x="2404467" y="3861952"/>
            <a:ext cx="1081509" cy="50438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Weather Report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id="{09274AE4-2223-4CF6-B39C-199BFA3D7B72}"/>
              </a:ext>
            </a:extLst>
          </p:cNvPr>
          <p:cNvSpPr/>
          <p:nvPr/>
        </p:nvSpPr>
        <p:spPr bwMode="auto">
          <a:xfrm>
            <a:off x="5854700" y="4233620"/>
            <a:ext cx="1651787" cy="50438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chemeClr val="bg1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Comms</a:t>
            </a: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27D6C3E-E255-43D7-9A84-56EE903606B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06487" y="3206453"/>
            <a:ext cx="1" cy="9770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D0FD13-11FB-4AD2-BC48-5501C507FF5F}"/>
              </a:ext>
            </a:extLst>
          </p:cNvPr>
          <p:cNvCxnSpPr>
            <a:cxnSpLocks/>
          </p:cNvCxnSpPr>
          <p:nvPr/>
        </p:nvCxnSpPr>
        <p:spPr bwMode="auto">
          <a:xfrm>
            <a:off x="7607300" y="3255294"/>
            <a:ext cx="0" cy="9077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2200FFC2-96F9-468C-87DB-D1797BE4B350}"/>
              </a:ext>
            </a:extLst>
          </p:cNvPr>
          <p:cNvSpPr/>
          <p:nvPr/>
        </p:nvSpPr>
        <p:spPr bwMode="auto">
          <a:xfrm>
            <a:off x="7571845" y="4229967"/>
            <a:ext cx="852908" cy="5043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  <a:latin typeface="Arial" pitchFamily="-105" charset="0"/>
                <a:ea typeface="Arial" pitchFamily="-105" charset="0"/>
                <a:cs typeface="Arial" pitchFamily="-105" charset="0"/>
              </a:rPr>
              <a:t>Manage Bus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092F56-E362-41F2-8148-E9BF8DAC4BC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92681" y="3091024"/>
            <a:ext cx="432073" cy="109251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CCA280-BCF8-443A-A39D-5EE75C5149EF}"/>
              </a:ext>
            </a:extLst>
          </p:cNvPr>
          <p:cNvCxnSpPr>
            <a:cxnSpLocks/>
          </p:cNvCxnSpPr>
          <p:nvPr/>
        </p:nvCxnSpPr>
        <p:spPr bwMode="auto">
          <a:xfrm>
            <a:off x="8064500" y="3066657"/>
            <a:ext cx="452818" cy="111688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ounded Rectangle 35">
            <a:extLst>
              <a:ext uri="{FF2B5EF4-FFF2-40B4-BE49-F238E27FC236}">
                <a16:creationId xmlns:a16="http://schemas.microsoft.com/office/drawing/2014/main" id="{E6DAD305-F4E3-4830-A861-CB01F988FC57}"/>
              </a:ext>
            </a:extLst>
          </p:cNvPr>
          <p:cNvSpPr/>
          <p:nvPr/>
        </p:nvSpPr>
        <p:spPr bwMode="auto">
          <a:xfrm>
            <a:off x="8490111" y="4229966"/>
            <a:ext cx="1081509" cy="50438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bg1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Weather Report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134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C9432-77D3-40CF-BEBC-C82B789E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Operating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8BC61-9311-417F-A12F-1422DBC52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guaranteed performance</a:t>
            </a:r>
          </a:p>
          <a:p>
            <a:pPr lvl="1"/>
            <a:r>
              <a:rPr lang="en-US" dirty="0"/>
              <a:t>Meet </a:t>
            </a:r>
            <a:r>
              <a:rPr lang="en-US" i="1" dirty="0"/>
              <a:t>deadlines</a:t>
            </a:r>
            <a:r>
              <a:rPr lang="en-US" dirty="0"/>
              <a:t> even if it means being unfair or slow</a:t>
            </a:r>
          </a:p>
          <a:p>
            <a:pPr lvl="1"/>
            <a:r>
              <a:rPr lang="en-US" dirty="0"/>
              <a:t>Limit how bad the </a:t>
            </a:r>
            <a:r>
              <a:rPr lang="en-US" i="1" dirty="0"/>
              <a:t>worst case</a:t>
            </a:r>
            <a:r>
              <a:rPr lang="en-US" dirty="0"/>
              <a:t> is</a:t>
            </a:r>
          </a:p>
          <a:p>
            <a:pPr lvl="2"/>
            <a:r>
              <a:rPr lang="en-US" dirty="0"/>
              <a:t>Usually mathematically</a:t>
            </a:r>
          </a:p>
          <a:p>
            <a:pPr lvl="1"/>
            <a:endParaRPr lang="en-US" dirty="0"/>
          </a:p>
          <a:p>
            <a:r>
              <a:rPr lang="en-US" dirty="0"/>
              <a:t>It’s not about speed, it’s about guaranteed performance</a:t>
            </a:r>
          </a:p>
          <a:p>
            <a:pPr lvl="1"/>
            <a:r>
              <a:rPr lang="en-US" dirty="0"/>
              <a:t>Good turnaround and response time are nice, but insufficient</a:t>
            </a:r>
          </a:p>
          <a:p>
            <a:pPr lvl="1"/>
            <a:r>
              <a:rPr lang="en-US" dirty="0"/>
              <a:t>Predictability is key to providing a guarantee</a:t>
            </a:r>
          </a:p>
          <a:p>
            <a:pPr lvl="1"/>
            <a:endParaRPr lang="en-US" dirty="0"/>
          </a:p>
          <a:p>
            <a:r>
              <a:rPr lang="en-US" dirty="0"/>
              <a:t>RTOS is actually a whole other class worth of material</a:t>
            </a:r>
          </a:p>
          <a:p>
            <a:pPr lvl="1"/>
            <a:r>
              <a:rPr lang="en-US" dirty="0"/>
              <a:t>Last taught by Peter </a:t>
            </a:r>
            <a:r>
              <a:rPr lang="en-US" dirty="0" err="1"/>
              <a:t>Dinda</a:t>
            </a:r>
            <a:r>
              <a:rPr lang="en-US" dirty="0"/>
              <a:t> in 2005…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7D181-5665-4B7F-941E-C038A466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88B4B-8D50-4B94-9635-29EB21B3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real-time schedulers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73B43-C73A-46F4-8FF5-071FB506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 real-time:</a:t>
            </a:r>
          </a:p>
          <a:p>
            <a:pPr lvl="1"/>
            <a:r>
              <a:rPr lang="en-US" dirty="0"/>
              <a:t>Meet </a:t>
            </a:r>
            <a:r>
              <a:rPr lang="en-US" b="1" dirty="0"/>
              <a:t>all deadlines</a:t>
            </a:r>
          </a:p>
          <a:p>
            <a:pPr lvl="2"/>
            <a:r>
              <a:rPr lang="en-US" dirty="0"/>
              <a:t>Otherwise decline to accept the job</a:t>
            </a:r>
          </a:p>
          <a:p>
            <a:pPr lvl="1"/>
            <a:r>
              <a:rPr lang="en-US" dirty="0"/>
              <a:t>Ideally: determine in advance if deadlines will be met</a:t>
            </a:r>
          </a:p>
          <a:p>
            <a:pPr lvl="1"/>
            <a:endParaRPr lang="en-US" dirty="0"/>
          </a:p>
          <a:p>
            <a:r>
              <a:rPr lang="en-US" dirty="0"/>
              <a:t>Soft real-time</a:t>
            </a:r>
          </a:p>
          <a:p>
            <a:pPr lvl="1"/>
            <a:r>
              <a:rPr lang="en-US" dirty="0"/>
              <a:t>Attempt to meet deadlines with high probability</a:t>
            </a:r>
          </a:p>
          <a:p>
            <a:pPr lvl="1"/>
            <a:r>
              <a:rPr lang="en-US" dirty="0"/>
              <a:t>Often good enough for many non-safety-critical applications</a:t>
            </a:r>
          </a:p>
          <a:p>
            <a:pPr lvl="2"/>
            <a:r>
              <a:rPr lang="en-US" dirty="0"/>
              <a:t>Quadcopter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B609A-8313-4E68-89BF-7E201C11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9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7ED74-FF18-4000-83C3-A1A52C0A6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9C0E6-B1E5-4E34-98BC-A947AA298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Preemptable jobs with known deadlines (D) and computation (C)</a:t>
            </a:r>
          </a:p>
          <a:p>
            <a:pPr lvl="1"/>
            <a:r>
              <a:rPr lang="en-US" dirty="0"/>
              <a:t>Computation duration here are the worst-case execution times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Computation MUST complete before deadline and start after arrival</a:t>
            </a:r>
          </a:p>
          <a:p>
            <a:pPr lvl="2"/>
            <a:r>
              <a:rPr lang="en-US" dirty="0"/>
              <a:t>Can happen anywhere between those boundaries though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A9185-772A-4701-BCFE-0FF241AB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8DAD2B-0E40-3A3C-D244-C7FE8FA3C789}"/>
              </a:ext>
            </a:extLst>
          </p:cNvPr>
          <p:cNvCxnSpPr>
            <a:cxnSpLocks/>
          </p:cNvCxnSpPr>
          <p:nvPr/>
        </p:nvCxnSpPr>
        <p:spPr>
          <a:xfrm>
            <a:off x="1133341" y="4990326"/>
            <a:ext cx="95346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1A6AEC-57F5-5B53-45B9-260103DDC41B}"/>
              </a:ext>
            </a:extLst>
          </p:cNvPr>
          <p:cNvCxnSpPr/>
          <p:nvPr/>
        </p:nvCxnSpPr>
        <p:spPr>
          <a:xfrm>
            <a:off x="3103808" y="3985773"/>
            <a:ext cx="0" cy="100455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C7C2A9-B0AD-C7FD-D6E1-480141A3D116}"/>
              </a:ext>
            </a:extLst>
          </p:cNvPr>
          <p:cNvCxnSpPr/>
          <p:nvPr/>
        </p:nvCxnSpPr>
        <p:spPr>
          <a:xfrm>
            <a:off x="7094112" y="3985773"/>
            <a:ext cx="0" cy="100455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FA2FA8C-AC60-39CD-5032-A483AB6F02F2}"/>
              </a:ext>
            </a:extLst>
          </p:cNvPr>
          <p:cNvSpPr txBox="1"/>
          <p:nvPr/>
        </p:nvSpPr>
        <p:spPr>
          <a:xfrm>
            <a:off x="2523067" y="5152368"/>
            <a:ext cx="1286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Job arrives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37471-0EB9-08D6-3854-8FD5255B1F79}"/>
              </a:ext>
            </a:extLst>
          </p:cNvPr>
          <p:cNvSpPr txBox="1"/>
          <p:nvPr/>
        </p:nvSpPr>
        <p:spPr>
          <a:xfrm>
            <a:off x="6213077" y="5152368"/>
            <a:ext cx="176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Deadline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0437E6-4EA9-3AB5-987F-E4486332E742}"/>
              </a:ext>
            </a:extLst>
          </p:cNvPr>
          <p:cNvSpPr/>
          <p:nvPr/>
        </p:nvSpPr>
        <p:spPr>
          <a:xfrm>
            <a:off x="3324419" y="4324319"/>
            <a:ext cx="3132666" cy="633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Computation</a:t>
            </a:r>
          </a:p>
        </p:txBody>
      </p:sp>
    </p:spTree>
    <p:extLst>
      <p:ext uri="{BB962C8B-B14F-4D97-AF65-F5344CB8AC3E}">
        <p14:creationId xmlns:p14="http://schemas.microsoft.com/office/powerpoint/2010/main" val="3392630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3C56-7D2F-4DB8-A9B3-D6403246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 anchor="ctr">
            <a:normAutofit/>
          </a:bodyPr>
          <a:lstStyle/>
          <a:p>
            <a:r>
              <a:rPr lang="en-US" dirty="0"/>
              <a:t>Prior scheduling policies don’t apply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6D030F-CF51-4FCB-BDDC-33542EB71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7595" y="1298448"/>
            <a:ext cx="10972800" cy="471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0342E-780A-432E-90B6-16E24C67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3027A3-F068-44D4-9BD8-E7004664F0C1}"/>
              </a:ext>
            </a:extLst>
          </p:cNvPr>
          <p:cNvSpPr txBox="1"/>
          <p:nvPr/>
        </p:nvSpPr>
        <p:spPr>
          <a:xfrm>
            <a:off x="723900" y="1447800"/>
            <a:ext cx="438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</a:rPr>
              <a:t>Round Robin example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55D64E-C538-435A-92BD-451C3731350E}"/>
              </a:ext>
            </a:extLst>
          </p:cNvPr>
          <p:cNvSpPr txBox="1"/>
          <p:nvPr/>
        </p:nvSpPr>
        <p:spPr>
          <a:xfrm>
            <a:off x="9445791" y="1143000"/>
            <a:ext cx="2250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</a:rPr>
              <a:t>Need to account for deadlines!</a:t>
            </a:r>
          </a:p>
        </p:txBody>
      </p:sp>
    </p:spTree>
    <p:extLst>
      <p:ext uri="{BB962C8B-B14F-4D97-AF65-F5344CB8AC3E}">
        <p14:creationId xmlns:p14="http://schemas.microsoft.com/office/powerpoint/2010/main" val="1833666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8F8A-EA26-4764-B2AB-EE130578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real-time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BBD38-EFA5-4567-B0AF-954BB633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Aperiodic</a:t>
            </a:r>
          </a:p>
          <a:p>
            <a:pPr lvl="1"/>
            <a:r>
              <a:rPr lang="en-US" dirty="0"/>
              <a:t>Jobs we are already accustomed to</a:t>
            </a:r>
          </a:p>
          <a:p>
            <a:pPr lvl="1"/>
            <a:r>
              <a:rPr lang="en-US" dirty="0"/>
              <a:t>Unpredictable start times, no deadlines (not real-time)</a:t>
            </a:r>
          </a:p>
          <a:p>
            <a:pPr lvl="1"/>
            <a:endParaRPr lang="en-US" dirty="0"/>
          </a:p>
          <a:p>
            <a:r>
              <a:rPr lang="en-US" dirty="0"/>
              <a:t>Sporadic</a:t>
            </a:r>
          </a:p>
          <a:p>
            <a:pPr lvl="1"/>
            <a:r>
              <a:rPr lang="en-US" dirty="0"/>
              <a:t>Unpredictable start time, has a deadline</a:t>
            </a:r>
          </a:p>
          <a:p>
            <a:pPr lvl="1"/>
            <a:r>
              <a:rPr lang="en-US" dirty="0"/>
              <a:t>Must decide feasibility at runtime and either accept or reject job</a:t>
            </a:r>
          </a:p>
          <a:p>
            <a:pPr lvl="1"/>
            <a:endParaRPr lang="en-US" dirty="0"/>
          </a:p>
          <a:p>
            <a:r>
              <a:rPr lang="en-US" dirty="0"/>
              <a:t>Periodic (we’ll focus on these)</a:t>
            </a:r>
          </a:p>
          <a:p>
            <a:pPr lvl="1"/>
            <a:r>
              <a:rPr lang="en-US" dirty="0"/>
              <a:t>Recurs at a certain time interval</a:t>
            </a:r>
          </a:p>
          <a:p>
            <a:pPr lvl="1"/>
            <a:r>
              <a:rPr lang="en-US" dirty="0"/>
              <a:t>Deadline for completion is before the start of the next time interval</a:t>
            </a:r>
          </a:p>
          <a:p>
            <a:pPr lvl="2"/>
            <a:r>
              <a:rPr lang="en-US" dirty="0"/>
              <a:t>i.e. deadline equals the period</a:t>
            </a:r>
          </a:p>
          <a:p>
            <a:pPr lvl="1"/>
            <a:r>
              <a:rPr lang="en-US" dirty="0"/>
              <a:t>Can decide </a:t>
            </a:r>
            <a:r>
              <a:rPr lang="en-US" i="1" dirty="0"/>
              <a:t>feasibility</a:t>
            </a:r>
            <a:r>
              <a:rPr lang="en-US" dirty="0"/>
              <a:t> of schedule at compile-time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C4209-753F-4AF5-8A0A-56A855BFE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8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7ED74-FF18-4000-83C3-A1A52C0A6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real-time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9C0E6-B1E5-4E34-98BC-A947AA298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 at their deadline</a:t>
            </a:r>
          </a:p>
          <a:p>
            <a:pPr lvl="1"/>
            <a:r>
              <a:rPr lang="en-US" dirty="0"/>
              <a:t>New work cannot be started until the deadline</a:t>
            </a:r>
          </a:p>
          <a:p>
            <a:pPr lvl="1"/>
            <a:r>
              <a:rPr lang="en-US" dirty="0"/>
              <a:t>Work can take place anytime between deadlines</a:t>
            </a:r>
          </a:p>
          <a:p>
            <a:pPr lvl="2"/>
            <a:r>
              <a:rPr lang="en-US" dirty="0"/>
              <a:t>But MUST finish before the deadline hits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A9185-772A-4701-BCFE-0FF241AB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8DAD2B-0E40-3A3C-D244-C7FE8FA3C789}"/>
              </a:ext>
            </a:extLst>
          </p:cNvPr>
          <p:cNvCxnSpPr>
            <a:cxnSpLocks/>
          </p:cNvCxnSpPr>
          <p:nvPr/>
        </p:nvCxnSpPr>
        <p:spPr>
          <a:xfrm>
            <a:off x="1304202" y="4665923"/>
            <a:ext cx="95346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1A6AEC-57F5-5B53-45B9-260103DDC41B}"/>
              </a:ext>
            </a:extLst>
          </p:cNvPr>
          <p:cNvCxnSpPr/>
          <p:nvPr/>
        </p:nvCxnSpPr>
        <p:spPr>
          <a:xfrm>
            <a:off x="1647063" y="3661370"/>
            <a:ext cx="0" cy="100455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C7C2A9-B0AD-C7FD-D6E1-480141A3D116}"/>
              </a:ext>
            </a:extLst>
          </p:cNvPr>
          <p:cNvCxnSpPr/>
          <p:nvPr/>
        </p:nvCxnSpPr>
        <p:spPr>
          <a:xfrm>
            <a:off x="7279901" y="3595210"/>
            <a:ext cx="0" cy="100455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FA2FA8C-AC60-39CD-5032-A483AB6F02F2}"/>
              </a:ext>
            </a:extLst>
          </p:cNvPr>
          <p:cNvSpPr txBox="1"/>
          <p:nvPr/>
        </p:nvSpPr>
        <p:spPr>
          <a:xfrm>
            <a:off x="1066322" y="4787205"/>
            <a:ext cx="1286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Job arrives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37471-0EB9-08D6-3854-8FD5255B1F79}"/>
              </a:ext>
            </a:extLst>
          </p:cNvPr>
          <p:cNvSpPr txBox="1"/>
          <p:nvPr/>
        </p:nvSpPr>
        <p:spPr>
          <a:xfrm>
            <a:off x="3438994" y="4787205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Deadline</a:t>
            </a:r>
          </a:p>
          <a:p>
            <a:pPr algn="ctr"/>
            <a:r>
              <a:rPr lang="en-US" sz="2800" dirty="0"/>
              <a:t>and</a:t>
            </a:r>
          </a:p>
          <a:p>
            <a:pPr algn="ctr"/>
            <a:r>
              <a:rPr lang="en-US" sz="2800" dirty="0"/>
              <a:t>new arrival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0437E6-4EA9-3AB5-987F-E4486332E742}"/>
              </a:ext>
            </a:extLst>
          </p:cNvPr>
          <p:cNvSpPr/>
          <p:nvPr/>
        </p:nvSpPr>
        <p:spPr>
          <a:xfrm>
            <a:off x="1709788" y="3999559"/>
            <a:ext cx="2264294" cy="633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Computation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9463450-749F-04E5-24B7-AD0936495997}"/>
              </a:ext>
            </a:extLst>
          </p:cNvPr>
          <p:cNvCxnSpPr/>
          <p:nvPr/>
        </p:nvCxnSpPr>
        <p:spPr>
          <a:xfrm>
            <a:off x="4491863" y="3595210"/>
            <a:ext cx="0" cy="100455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BA3A6B-25AD-34CD-1122-283AC94B15D4}"/>
              </a:ext>
            </a:extLst>
          </p:cNvPr>
          <p:cNvCxnSpPr/>
          <p:nvPr/>
        </p:nvCxnSpPr>
        <p:spPr>
          <a:xfrm>
            <a:off x="10067939" y="3595210"/>
            <a:ext cx="0" cy="100455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0B51B8-C17C-C793-6A17-8FAD40CA7B19}"/>
              </a:ext>
            </a:extLst>
          </p:cNvPr>
          <p:cNvSpPr/>
          <p:nvPr/>
        </p:nvSpPr>
        <p:spPr>
          <a:xfrm>
            <a:off x="4963853" y="3999559"/>
            <a:ext cx="2264294" cy="633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Computation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F41218-2A9F-75E3-6752-7BA3737538DB}"/>
              </a:ext>
            </a:extLst>
          </p:cNvPr>
          <p:cNvSpPr/>
          <p:nvPr/>
        </p:nvSpPr>
        <p:spPr>
          <a:xfrm>
            <a:off x="7369481" y="3999559"/>
            <a:ext cx="1339504" cy="633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Compu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A94D23-03B3-9EF2-9FCB-2FEDE8ECD9F7}"/>
              </a:ext>
            </a:extLst>
          </p:cNvPr>
          <p:cNvSpPr/>
          <p:nvPr/>
        </p:nvSpPr>
        <p:spPr>
          <a:xfrm>
            <a:off x="8902074" y="3999559"/>
            <a:ext cx="1165865" cy="633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CADA57-A1AD-60A1-B13C-02F57529EB51}"/>
              </a:ext>
            </a:extLst>
          </p:cNvPr>
          <p:cNvSpPr txBox="1"/>
          <p:nvPr/>
        </p:nvSpPr>
        <p:spPr>
          <a:xfrm>
            <a:off x="6289301" y="4787205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Deadline</a:t>
            </a:r>
          </a:p>
          <a:p>
            <a:pPr algn="ctr"/>
            <a:r>
              <a:rPr lang="en-US" sz="2800" dirty="0"/>
              <a:t>and</a:t>
            </a:r>
          </a:p>
          <a:p>
            <a:pPr algn="ctr"/>
            <a:r>
              <a:rPr lang="en-US" sz="2800" dirty="0"/>
              <a:t>new arrival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3E9A50-8449-AEFA-709B-58382D13DDD2}"/>
              </a:ext>
            </a:extLst>
          </p:cNvPr>
          <p:cNvSpPr txBox="1"/>
          <p:nvPr/>
        </p:nvSpPr>
        <p:spPr>
          <a:xfrm>
            <a:off x="9077339" y="4787205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Deadline</a:t>
            </a:r>
          </a:p>
          <a:p>
            <a:pPr algn="ctr"/>
            <a:r>
              <a:rPr lang="en-US" sz="2800" dirty="0"/>
              <a:t>and</a:t>
            </a:r>
          </a:p>
          <a:p>
            <a:pPr algn="ctr"/>
            <a:r>
              <a:rPr lang="en-US" sz="2800" dirty="0"/>
              <a:t>new arrival</a:t>
            </a:r>
          </a:p>
        </p:txBody>
      </p:sp>
    </p:spTree>
    <p:extLst>
      <p:ext uri="{BB962C8B-B14F-4D97-AF65-F5344CB8AC3E}">
        <p14:creationId xmlns:p14="http://schemas.microsoft.com/office/powerpoint/2010/main" val="2645901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4D6AA-4873-FB68-3354-C687CCE89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9537C-61D6-C4F7-D2E4-F5C9F26F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BD0505-FD11-939D-830F-AE8C784A3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20" y="1088639"/>
            <a:ext cx="9298547" cy="509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79BEAD-180C-DF1E-A2F6-23C0DFC6817C}"/>
              </a:ext>
            </a:extLst>
          </p:cNvPr>
          <p:cNvSpPr txBox="1"/>
          <p:nvPr/>
        </p:nvSpPr>
        <p:spPr>
          <a:xfrm>
            <a:off x="499056" y="6276480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https://xkcd.com/2433/</a:t>
            </a:r>
          </a:p>
        </p:txBody>
      </p:sp>
    </p:spTree>
    <p:extLst>
      <p:ext uri="{BB962C8B-B14F-4D97-AF65-F5344CB8AC3E}">
        <p14:creationId xmlns:p14="http://schemas.microsoft.com/office/powerpoint/2010/main" val="2093623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Real Time Operating Systems</a:t>
            </a:r>
          </a:p>
          <a:p>
            <a:pPr lvl="1"/>
            <a:r>
              <a:rPr lang="en-US" b="1" dirty="0"/>
              <a:t>Earliest Deadline First scheduling</a:t>
            </a:r>
          </a:p>
          <a:p>
            <a:pPr lvl="1"/>
            <a:r>
              <a:rPr lang="en-US" dirty="0"/>
              <a:t>Rate Monotonic scheduling</a:t>
            </a:r>
          </a:p>
          <a:p>
            <a:endParaRPr lang="en-US" dirty="0"/>
          </a:p>
          <a:p>
            <a:r>
              <a:rPr lang="en-US" dirty="0"/>
              <a:t>Modern Operating Systems</a:t>
            </a:r>
          </a:p>
          <a:p>
            <a:pPr lvl="1"/>
            <a:r>
              <a:rPr lang="en-US" dirty="0"/>
              <a:t>Linux O(1) scheduler</a:t>
            </a:r>
          </a:p>
          <a:p>
            <a:pPr lvl="1"/>
            <a:r>
              <a:rPr lang="en-US" dirty="0"/>
              <a:t>Lottery and Stride scheduling</a:t>
            </a:r>
          </a:p>
          <a:p>
            <a:pPr lvl="1"/>
            <a:r>
              <a:rPr lang="en-US" dirty="0"/>
              <a:t>Linux Completely Fair Scheduler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2625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Scheduling Overview</a:t>
            </a:r>
          </a:p>
          <a:p>
            <a:r>
              <a:rPr lang="en-US" dirty="0"/>
              <a:t>Scheduler Metrics</a:t>
            </a:r>
          </a:p>
          <a:p>
            <a:pPr lvl="1"/>
            <a:endParaRPr lang="en-US" b="1" dirty="0"/>
          </a:p>
          <a:p>
            <a:r>
              <a:rPr lang="en-US" dirty="0"/>
              <a:t>Batch Systems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First In First Out scheduling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Shortest Job First scheduling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Shortest Remaining Processing Time scheduling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b="1" dirty="0"/>
              <a:t>Interactive Systems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Round Robin scheduling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Multi-Level Feedback Queue scheduling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79824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DD4D-6A55-4F05-BAA4-64789766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Deadline First (EDF)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DB59-71DD-4B92-B167-0E572C7E7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scheduling with pre-emption</a:t>
            </a:r>
          </a:p>
          <a:p>
            <a:r>
              <a:rPr lang="en-US" dirty="0"/>
              <a:t>Highest priority given to task with soonest deadline</a:t>
            </a:r>
          </a:p>
          <a:p>
            <a:pPr lvl="1"/>
            <a:r>
              <a:rPr lang="en-US" dirty="0"/>
              <a:t>Task = (Period, Duration)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51DE0-4003-47E2-84D3-BA304B03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BF6995-9D62-45DE-9C3D-393F5BFF1363}"/>
              </a:ext>
            </a:extLst>
          </p:cNvPr>
          <p:cNvGrpSpPr/>
          <p:nvPr/>
        </p:nvGrpSpPr>
        <p:grpSpPr>
          <a:xfrm>
            <a:off x="1901001" y="3662363"/>
            <a:ext cx="8186526" cy="2343150"/>
            <a:chOff x="195474" y="3371850"/>
            <a:chExt cx="8186526" cy="2343150"/>
          </a:xfrm>
        </p:grpSpPr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9DF659DB-AA03-41E2-8F0B-C8CEB1A55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11">
              <a:extLst>
                <a:ext uri="{FF2B5EF4-FFF2-40B4-BE49-F238E27FC236}">
                  <a16:creationId xmlns:a16="http://schemas.microsoft.com/office/drawing/2014/main" id="{23B2C462-2D17-4A99-9F54-7BA4B14E5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id="{75BDC05C-7EBF-4A25-B72E-526A61F9E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2CFA5699-5D76-44C9-8470-3820556DA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CB7C7566-F106-447E-85A9-229B49CDB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15">
              <a:extLst>
                <a:ext uri="{FF2B5EF4-FFF2-40B4-BE49-F238E27FC236}">
                  <a16:creationId xmlns:a16="http://schemas.microsoft.com/office/drawing/2014/main" id="{510508D4-9489-45C4-8A19-663ED5C06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16">
              <a:extLst>
                <a:ext uri="{FF2B5EF4-FFF2-40B4-BE49-F238E27FC236}">
                  <a16:creationId xmlns:a16="http://schemas.microsoft.com/office/drawing/2014/main" id="{239DE1E3-27F2-4B51-9C0D-F37314A8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17">
              <a:extLst>
                <a:ext uri="{FF2B5EF4-FFF2-40B4-BE49-F238E27FC236}">
                  <a16:creationId xmlns:a16="http://schemas.microsoft.com/office/drawing/2014/main" id="{E9BE581A-D4E6-4BC7-B2F2-DF6E30EB75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18">
              <a:extLst>
                <a:ext uri="{FF2B5EF4-FFF2-40B4-BE49-F238E27FC236}">
                  <a16:creationId xmlns:a16="http://schemas.microsoft.com/office/drawing/2014/main" id="{8649920C-EF89-4BB9-9625-6B20AADAE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19">
              <a:extLst>
                <a:ext uri="{FF2B5EF4-FFF2-40B4-BE49-F238E27FC236}">
                  <a16:creationId xmlns:a16="http://schemas.microsoft.com/office/drawing/2014/main" id="{3431CC0E-4D0C-4197-992E-5188BD617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8" name="Line 20">
              <a:extLst>
                <a:ext uri="{FF2B5EF4-FFF2-40B4-BE49-F238E27FC236}">
                  <a16:creationId xmlns:a16="http://schemas.microsoft.com/office/drawing/2014/main" id="{1595E569-B719-4045-BC0A-29D63CDD92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9" name="Line 21">
              <a:extLst>
                <a:ext uri="{FF2B5EF4-FFF2-40B4-BE49-F238E27FC236}">
                  <a16:creationId xmlns:a16="http://schemas.microsoft.com/office/drawing/2014/main" id="{9B8B599A-6349-437A-9507-B620F66CF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0" name="Line 22">
              <a:extLst>
                <a:ext uri="{FF2B5EF4-FFF2-40B4-BE49-F238E27FC236}">
                  <a16:creationId xmlns:a16="http://schemas.microsoft.com/office/drawing/2014/main" id="{1AC9E9B0-EE72-4287-B608-BEC643CB6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1" name="Line 23">
              <a:extLst>
                <a:ext uri="{FF2B5EF4-FFF2-40B4-BE49-F238E27FC236}">
                  <a16:creationId xmlns:a16="http://schemas.microsoft.com/office/drawing/2014/main" id="{0E2D9CA1-6423-495B-890F-3F294450F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2" name="Line 24">
              <a:extLst>
                <a:ext uri="{FF2B5EF4-FFF2-40B4-BE49-F238E27FC236}">
                  <a16:creationId xmlns:a16="http://schemas.microsoft.com/office/drawing/2014/main" id="{ED06111B-BA15-443A-9199-D21CD66B0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3" name="Line 25">
              <a:extLst>
                <a:ext uri="{FF2B5EF4-FFF2-40B4-BE49-F238E27FC236}">
                  <a16:creationId xmlns:a16="http://schemas.microsoft.com/office/drawing/2014/main" id="{BA2EE6F7-5908-452E-A94F-A76BB72DE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4" name="Line 26">
              <a:extLst>
                <a:ext uri="{FF2B5EF4-FFF2-40B4-BE49-F238E27FC236}">
                  <a16:creationId xmlns:a16="http://schemas.microsoft.com/office/drawing/2014/main" id="{ADBB6A92-A5CE-4232-8B6A-CB662DFB0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5" name="Line 27">
              <a:extLst>
                <a:ext uri="{FF2B5EF4-FFF2-40B4-BE49-F238E27FC236}">
                  <a16:creationId xmlns:a16="http://schemas.microsoft.com/office/drawing/2014/main" id="{EDE85FEB-1031-4441-84E0-1AA75D6C9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6" name="Line 28">
              <a:extLst>
                <a:ext uri="{FF2B5EF4-FFF2-40B4-BE49-F238E27FC236}">
                  <a16:creationId xmlns:a16="http://schemas.microsoft.com/office/drawing/2014/main" id="{7D98FCD7-2EA0-48C8-90B2-71C8059A7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7" name="Line 29">
              <a:extLst>
                <a:ext uri="{FF2B5EF4-FFF2-40B4-BE49-F238E27FC236}">
                  <a16:creationId xmlns:a16="http://schemas.microsoft.com/office/drawing/2014/main" id="{9EE996E9-CEAE-4781-94FE-2CF9550F7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8" name="Line 30">
              <a:extLst>
                <a:ext uri="{FF2B5EF4-FFF2-40B4-BE49-F238E27FC236}">
                  <a16:creationId xmlns:a16="http://schemas.microsoft.com/office/drawing/2014/main" id="{DE0718B3-42C6-43D6-AB81-F13F7A0F5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9" name="Line 31">
              <a:extLst>
                <a:ext uri="{FF2B5EF4-FFF2-40B4-BE49-F238E27FC236}">
                  <a16:creationId xmlns:a16="http://schemas.microsoft.com/office/drawing/2014/main" id="{504EBD6D-ABE4-4E51-B984-64C173F60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33">
              <a:extLst>
                <a:ext uri="{FF2B5EF4-FFF2-40B4-BE49-F238E27FC236}">
                  <a16:creationId xmlns:a16="http://schemas.microsoft.com/office/drawing/2014/main" id="{6704664C-AE92-4982-BF57-FE9EC721E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34">
              <a:extLst>
                <a:ext uri="{FF2B5EF4-FFF2-40B4-BE49-F238E27FC236}">
                  <a16:creationId xmlns:a16="http://schemas.microsoft.com/office/drawing/2014/main" id="{183AD4B2-E522-4E9A-8EC0-27C145871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35">
              <a:extLst>
                <a:ext uri="{FF2B5EF4-FFF2-40B4-BE49-F238E27FC236}">
                  <a16:creationId xmlns:a16="http://schemas.microsoft.com/office/drawing/2014/main" id="{A913ABA1-78A0-43FF-A341-4982A4AD5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36">
              <a:extLst>
                <a:ext uri="{FF2B5EF4-FFF2-40B4-BE49-F238E27FC236}">
                  <a16:creationId xmlns:a16="http://schemas.microsoft.com/office/drawing/2014/main" id="{495852A6-6B6B-484A-A51B-AE47507FA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37">
              <a:extLst>
                <a:ext uri="{FF2B5EF4-FFF2-40B4-BE49-F238E27FC236}">
                  <a16:creationId xmlns:a16="http://schemas.microsoft.com/office/drawing/2014/main" id="{B5759561-28F0-4D7A-AD97-FACC1C07E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38">
              <a:extLst>
                <a:ext uri="{FF2B5EF4-FFF2-40B4-BE49-F238E27FC236}">
                  <a16:creationId xmlns:a16="http://schemas.microsoft.com/office/drawing/2014/main" id="{3F6117B4-8675-4A27-B5CC-8DB36AB1C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39">
              <a:extLst>
                <a:ext uri="{FF2B5EF4-FFF2-40B4-BE49-F238E27FC236}">
                  <a16:creationId xmlns:a16="http://schemas.microsoft.com/office/drawing/2014/main" id="{3EFB1BCD-E018-4C15-934F-13452181C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40">
              <a:extLst>
                <a:ext uri="{FF2B5EF4-FFF2-40B4-BE49-F238E27FC236}">
                  <a16:creationId xmlns:a16="http://schemas.microsoft.com/office/drawing/2014/main" id="{F6FBF68D-E59F-4BD1-B060-7CB52A745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41">
              <a:extLst>
                <a:ext uri="{FF2B5EF4-FFF2-40B4-BE49-F238E27FC236}">
                  <a16:creationId xmlns:a16="http://schemas.microsoft.com/office/drawing/2014/main" id="{AED591AC-D4D6-4234-823D-5483EFC05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42">
              <a:extLst>
                <a:ext uri="{FF2B5EF4-FFF2-40B4-BE49-F238E27FC236}">
                  <a16:creationId xmlns:a16="http://schemas.microsoft.com/office/drawing/2014/main" id="{869F4A15-EDA5-48DD-8773-0E96C3BCE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43">
              <a:extLst>
                <a:ext uri="{FF2B5EF4-FFF2-40B4-BE49-F238E27FC236}">
                  <a16:creationId xmlns:a16="http://schemas.microsoft.com/office/drawing/2014/main" id="{1AE779EC-2162-4A90-BC67-049E293C9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44">
              <a:extLst>
                <a:ext uri="{FF2B5EF4-FFF2-40B4-BE49-F238E27FC236}">
                  <a16:creationId xmlns:a16="http://schemas.microsoft.com/office/drawing/2014/main" id="{A5616A27-BE1F-4756-B2D4-48D9E2354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45">
              <a:extLst>
                <a:ext uri="{FF2B5EF4-FFF2-40B4-BE49-F238E27FC236}">
                  <a16:creationId xmlns:a16="http://schemas.microsoft.com/office/drawing/2014/main" id="{17D1683F-384E-4687-BA77-1B3E389A7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46">
              <a:extLst>
                <a:ext uri="{FF2B5EF4-FFF2-40B4-BE49-F238E27FC236}">
                  <a16:creationId xmlns:a16="http://schemas.microsoft.com/office/drawing/2014/main" id="{9042058B-8170-4AC9-A5AE-2E11D13F2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47">
              <a:extLst>
                <a:ext uri="{FF2B5EF4-FFF2-40B4-BE49-F238E27FC236}">
                  <a16:creationId xmlns:a16="http://schemas.microsoft.com/office/drawing/2014/main" id="{E9BF1C39-2CE9-4B92-B5F7-52C78CE7A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48">
              <a:extLst>
                <a:ext uri="{FF2B5EF4-FFF2-40B4-BE49-F238E27FC236}">
                  <a16:creationId xmlns:a16="http://schemas.microsoft.com/office/drawing/2014/main" id="{E9D7294B-CABA-49F6-8361-20D0B2C91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49">
              <a:extLst>
                <a:ext uri="{FF2B5EF4-FFF2-40B4-BE49-F238E27FC236}">
                  <a16:creationId xmlns:a16="http://schemas.microsoft.com/office/drawing/2014/main" id="{71ED25A7-90DA-44F8-AEB1-EB542B8D4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50">
              <a:extLst>
                <a:ext uri="{FF2B5EF4-FFF2-40B4-BE49-F238E27FC236}">
                  <a16:creationId xmlns:a16="http://schemas.microsoft.com/office/drawing/2014/main" id="{88622959-7F10-492F-91A2-48078B4C3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51">
              <a:extLst>
                <a:ext uri="{FF2B5EF4-FFF2-40B4-BE49-F238E27FC236}">
                  <a16:creationId xmlns:a16="http://schemas.microsoft.com/office/drawing/2014/main" id="{D9AE03EB-8DA0-474C-8166-43E0CE173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52">
              <a:extLst>
                <a:ext uri="{FF2B5EF4-FFF2-40B4-BE49-F238E27FC236}">
                  <a16:creationId xmlns:a16="http://schemas.microsoft.com/office/drawing/2014/main" id="{4E2C946C-F132-4A25-9263-3A8AC517B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53">
              <a:extLst>
                <a:ext uri="{FF2B5EF4-FFF2-40B4-BE49-F238E27FC236}">
                  <a16:creationId xmlns:a16="http://schemas.microsoft.com/office/drawing/2014/main" id="{AED27747-7380-4008-BE13-39238A546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55">
              <a:extLst>
                <a:ext uri="{FF2B5EF4-FFF2-40B4-BE49-F238E27FC236}">
                  <a16:creationId xmlns:a16="http://schemas.microsoft.com/office/drawing/2014/main" id="{170DC0CD-A35B-41E7-B534-4581FD275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56">
              <a:extLst>
                <a:ext uri="{FF2B5EF4-FFF2-40B4-BE49-F238E27FC236}">
                  <a16:creationId xmlns:a16="http://schemas.microsoft.com/office/drawing/2014/main" id="{C1C9DDA1-01D3-4DAD-A63C-B973C2D2B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57">
              <a:extLst>
                <a:ext uri="{FF2B5EF4-FFF2-40B4-BE49-F238E27FC236}">
                  <a16:creationId xmlns:a16="http://schemas.microsoft.com/office/drawing/2014/main" id="{19D28730-4CEE-4817-BC39-81F613203F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58">
              <a:extLst>
                <a:ext uri="{FF2B5EF4-FFF2-40B4-BE49-F238E27FC236}">
                  <a16:creationId xmlns:a16="http://schemas.microsoft.com/office/drawing/2014/main" id="{AC776ADD-FA69-4972-A33F-E5F0C2086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59">
              <a:extLst>
                <a:ext uri="{FF2B5EF4-FFF2-40B4-BE49-F238E27FC236}">
                  <a16:creationId xmlns:a16="http://schemas.microsoft.com/office/drawing/2014/main" id="{9E6F3C50-B3C5-48CB-8CA0-760A4E832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60">
              <a:extLst>
                <a:ext uri="{FF2B5EF4-FFF2-40B4-BE49-F238E27FC236}">
                  <a16:creationId xmlns:a16="http://schemas.microsoft.com/office/drawing/2014/main" id="{40C1DC5C-6F1F-47B4-A807-CCDCDDB22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61">
              <a:extLst>
                <a:ext uri="{FF2B5EF4-FFF2-40B4-BE49-F238E27FC236}">
                  <a16:creationId xmlns:a16="http://schemas.microsoft.com/office/drawing/2014/main" id="{40D2883F-9407-486B-BBAE-B1AD1AF94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62">
              <a:extLst>
                <a:ext uri="{FF2B5EF4-FFF2-40B4-BE49-F238E27FC236}">
                  <a16:creationId xmlns:a16="http://schemas.microsoft.com/office/drawing/2014/main" id="{38A7DE90-80E3-4BDF-AA87-3C1572894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Line 63">
              <a:extLst>
                <a:ext uri="{FF2B5EF4-FFF2-40B4-BE49-F238E27FC236}">
                  <a16:creationId xmlns:a16="http://schemas.microsoft.com/office/drawing/2014/main" id="{88C8404E-235A-4140-9F73-800D07E2C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Line 64">
              <a:extLst>
                <a:ext uri="{FF2B5EF4-FFF2-40B4-BE49-F238E27FC236}">
                  <a16:creationId xmlns:a16="http://schemas.microsoft.com/office/drawing/2014/main" id="{9F214B09-48D6-485D-9EE4-707EB1DB7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Line 65">
              <a:extLst>
                <a:ext uri="{FF2B5EF4-FFF2-40B4-BE49-F238E27FC236}">
                  <a16:creationId xmlns:a16="http://schemas.microsoft.com/office/drawing/2014/main" id="{7B54BD2A-579D-4140-9769-79E801413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Line 66">
              <a:extLst>
                <a:ext uri="{FF2B5EF4-FFF2-40B4-BE49-F238E27FC236}">
                  <a16:creationId xmlns:a16="http://schemas.microsoft.com/office/drawing/2014/main" id="{6EF43DE0-0197-4E3C-8D08-51A42F48B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Line 67">
              <a:extLst>
                <a:ext uri="{FF2B5EF4-FFF2-40B4-BE49-F238E27FC236}">
                  <a16:creationId xmlns:a16="http://schemas.microsoft.com/office/drawing/2014/main" id="{30AE9CCA-8EE8-4C52-85FD-64A2FE1C2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Line 68">
              <a:extLst>
                <a:ext uri="{FF2B5EF4-FFF2-40B4-BE49-F238E27FC236}">
                  <a16:creationId xmlns:a16="http://schemas.microsoft.com/office/drawing/2014/main" id="{1A2820FD-1DB2-40F7-BD58-D2E3E7376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Line 69">
              <a:extLst>
                <a:ext uri="{FF2B5EF4-FFF2-40B4-BE49-F238E27FC236}">
                  <a16:creationId xmlns:a16="http://schemas.microsoft.com/office/drawing/2014/main" id="{E72C15DC-4833-44AE-8722-EE35D028D2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Line 70">
              <a:extLst>
                <a:ext uri="{FF2B5EF4-FFF2-40B4-BE49-F238E27FC236}">
                  <a16:creationId xmlns:a16="http://schemas.microsoft.com/office/drawing/2014/main" id="{77647CF9-C173-42E2-A947-6115D616D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Line 71">
              <a:extLst>
                <a:ext uri="{FF2B5EF4-FFF2-40B4-BE49-F238E27FC236}">
                  <a16:creationId xmlns:a16="http://schemas.microsoft.com/office/drawing/2014/main" id="{6AD9E338-F481-43EC-8AB7-40CC0AE1D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72">
              <a:extLst>
                <a:ext uri="{FF2B5EF4-FFF2-40B4-BE49-F238E27FC236}">
                  <a16:creationId xmlns:a16="http://schemas.microsoft.com/office/drawing/2014/main" id="{6AFD637B-14B2-4366-9930-12AD89040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Line 73">
              <a:extLst>
                <a:ext uri="{FF2B5EF4-FFF2-40B4-BE49-F238E27FC236}">
                  <a16:creationId xmlns:a16="http://schemas.microsoft.com/office/drawing/2014/main" id="{058E3F13-FD6A-494A-8E69-E0D9962C47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Line 74">
              <a:extLst>
                <a:ext uri="{FF2B5EF4-FFF2-40B4-BE49-F238E27FC236}">
                  <a16:creationId xmlns:a16="http://schemas.microsoft.com/office/drawing/2014/main" id="{5D3E4CD9-E7AA-4DAD-8EFA-E953728BE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 Box 75">
              <a:extLst>
                <a:ext uri="{FF2B5EF4-FFF2-40B4-BE49-F238E27FC236}">
                  <a16:creationId xmlns:a16="http://schemas.microsoft.com/office/drawing/2014/main" id="{C075A912-2672-4E61-B683-478216562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92" name="Text Box 76">
              <a:extLst>
                <a:ext uri="{FF2B5EF4-FFF2-40B4-BE49-F238E27FC236}">
                  <a16:creationId xmlns:a16="http://schemas.microsoft.com/office/drawing/2014/main" id="{ED0F7E44-B0A6-43A3-AEE2-CA57D0CEF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93" name="Text Box 77">
              <a:extLst>
                <a:ext uri="{FF2B5EF4-FFF2-40B4-BE49-F238E27FC236}">
                  <a16:creationId xmlns:a16="http://schemas.microsoft.com/office/drawing/2014/main" id="{1516615B-7D6F-467C-B630-9E8F93D3E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94" name="Text Box 78">
              <a:extLst>
                <a:ext uri="{FF2B5EF4-FFF2-40B4-BE49-F238E27FC236}">
                  <a16:creationId xmlns:a16="http://schemas.microsoft.com/office/drawing/2014/main" id="{0967FB9A-4BA1-4604-BE98-DBFAA91F4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D012C5A-81C3-4ED0-822A-8B913501A3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49" y="3490123"/>
              <a:ext cx="966788" cy="357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59FC34FF-BC2B-423A-9831-BE6C35E44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74" y="4280698"/>
              <a:ext cx="1030288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76DEFBE6-C535-4C40-8A16-27B3891C6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49" y="4983961"/>
              <a:ext cx="1030288" cy="379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8" name="Line 82">
              <a:extLst>
                <a:ext uri="{FF2B5EF4-FFF2-40B4-BE49-F238E27FC236}">
                  <a16:creationId xmlns:a16="http://schemas.microsoft.com/office/drawing/2014/main" id="{DD86E4BD-264F-4065-AE56-63A53215B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99" name="Line 83">
              <a:extLst>
                <a:ext uri="{FF2B5EF4-FFF2-40B4-BE49-F238E27FC236}">
                  <a16:creationId xmlns:a16="http://schemas.microsoft.com/office/drawing/2014/main" id="{F542F2F8-B633-42EE-ABD3-1748A0B54A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Line 84">
              <a:extLst>
                <a:ext uri="{FF2B5EF4-FFF2-40B4-BE49-F238E27FC236}">
                  <a16:creationId xmlns:a16="http://schemas.microsoft.com/office/drawing/2014/main" id="{87F878E5-F74E-47DD-8DEF-AE46DA3FB1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Line 85">
            <a:extLst>
              <a:ext uri="{FF2B5EF4-FFF2-40B4-BE49-F238E27FC236}">
                <a16:creationId xmlns:a16="http://schemas.microsoft.com/office/drawing/2014/main" id="{CB32196E-E1B1-4962-AF82-D7C3672B8B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7327" y="3662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2" name="Line 86">
            <a:extLst>
              <a:ext uri="{FF2B5EF4-FFF2-40B4-BE49-F238E27FC236}">
                <a16:creationId xmlns:a16="http://schemas.microsoft.com/office/drawing/2014/main" id="{8D1D761B-1F88-4BDB-A26D-DE2E2BA63C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58327" y="4424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Line 87">
            <a:extLst>
              <a:ext uri="{FF2B5EF4-FFF2-40B4-BE49-F238E27FC236}">
                <a16:creationId xmlns:a16="http://schemas.microsoft.com/office/drawing/2014/main" id="{CF71403E-27E2-4FE3-AE8E-B4955D1DDE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20327" y="5186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1">
            <a:extLst>
              <a:ext uri="{FF2B5EF4-FFF2-40B4-BE49-F238E27FC236}">
                <a16:creationId xmlns:a16="http://schemas.microsoft.com/office/drawing/2014/main" id="{710B4735-B9BD-4A02-8BDC-E0A63E079D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1327" y="3662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5" name="Line 92">
            <a:extLst>
              <a:ext uri="{FF2B5EF4-FFF2-40B4-BE49-F238E27FC236}">
                <a16:creationId xmlns:a16="http://schemas.microsoft.com/office/drawing/2014/main" id="{4D07318C-9868-4B4F-96AB-6EB74FBDDF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63327" y="4424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Line 97">
            <a:extLst>
              <a:ext uri="{FF2B5EF4-FFF2-40B4-BE49-F238E27FC236}">
                <a16:creationId xmlns:a16="http://schemas.microsoft.com/office/drawing/2014/main" id="{9EB641D4-0FFE-4D60-9561-D993984B8B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5327" y="3657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7" name="Line 99">
            <a:extLst>
              <a:ext uri="{FF2B5EF4-FFF2-40B4-BE49-F238E27FC236}">
                <a16:creationId xmlns:a16="http://schemas.microsoft.com/office/drawing/2014/main" id="{07AF7352-25D8-4915-BF23-B57C4D8B7D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49327" y="3657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6" name="Line 98">
            <a:extLst>
              <a:ext uri="{FF2B5EF4-FFF2-40B4-BE49-F238E27FC236}">
                <a16:creationId xmlns:a16="http://schemas.microsoft.com/office/drawing/2014/main" id="{314639D4-4DC1-4626-BAD9-82914B1BD3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68327" y="4419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Line 93">
            <a:extLst>
              <a:ext uri="{FF2B5EF4-FFF2-40B4-BE49-F238E27FC236}">
                <a16:creationId xmlns:a16="http://schemas.microsoft.com/office/drawing/2014/main" id="{215F6934-9AAF-4834-ABDD-462F0A3DB2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87327" y="5186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08DB30C-9654-44DE-AC5B-7D6E6AEDFDD4}"/>
              </a:ext>
            </a:extLst>
          </p:cNvPr>
          <p:cNvSpPr txBox="1"/>
          <p:nvPr/>
        </p:nvSpPr>
        <p:spPr>
          <a:xfrm>
            <a:off x="4160355" y="3188294"/>
            <a:ext cx="11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Deadline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27138E7-8043-428A-B3EF-7B17B5243582}"/>
              </a:ext>
            </a:extLst>
          </p:cNvPr>
          <p:cNvSpPr txBox="1"/>
          <p:nvPr/>
        </p:nvSpPr>
        <p:spPr>
          <a:xfrm>
            <a:off x="2372277" y="3216830"/>
            <a:ext cx="186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Initial arrival</a:t>
            </a:r>
          </a:p>
        </p:txBody>
      </p:sp>
    </p:spTree>
    <p:extLst>
      <p:ext uri="{BB962C8B-B14F-4D97-AF65-F5344CB8AC3E}">
        <p14:creationId xmlns:p14="http://schemas.microsoft.com/office/powerpoint/2010/main" val="278589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DD4D-6A55-4F05-BAA4-64789766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Deadline First (EDF)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DB59-71DD-4B92-B167-0E572C7E7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scheduling with pre-emption</a:t>
            </a:r>
          </a:p>
          <a:p>
            <a:r>
              <a:rPr lang="en-US" dirty="0"/>
              <a:t>Highest priority given to task with soonest deadline</a:t>
            </a:r>
          </a:p>
          <a:p>
            <a:pPr lvl="1"/>
            <a:r>
              <a:rPr lang="en-US" dirty="0"/>
              <a:t>Task = (Period, Duration)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51DE0-4003-47E2-84D3-BA304B03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531758-F598-469F-9536-F43FA805BC44}"/>
              </a:ext>
            </a:extLst>
          </p:cNvPr>
          <p:cNvGrpSpPr/>
          <p:nvPr/>
        </p:nvGrpSpPr>
        <p:grpSpPr>
          <a:xfrm>
            <a:off x="1901001" y="3657600"/>
            <a:ext cx="8186526" cy="2347913"/>
            <a:chOff x="195474" y="3367087"/>
            <a:chExt cx="8186526" cy="234791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BF6995-9D62-45DE-9C3D-393F5BFF1363}"/>
                </a:ext>
              </a:extLst>
            </p:cNvPr>
            <p:cNvGrpSpPr/>
            <p:nvPr/>
          </p:nvGrpSpPr>
          <p:grpSpPr>
            <a:xfrm>
              <a:off x="195474" y="3371850"/>
              <a:ext cx="8186526" cy="2343150"/>
              <a:chOff x="195474" y="3371850"/>
              <a:chExt cx="8186526" cy="2343150"/>
            </a:xfrm>
          </p:grpSpPr>
          <p:sp>
            <p:nvSpPr>
              <p:cNvPr id="28" name="Line 9">
                <a:extLst>
                  <a:ext uri="{FF2B5EF4-FFF2-40B4-BE49-F238E27FC236}">
                    <a16:creationId xmlns:a16="http://schemas.microsoft.com/office/drawing/2014/main" id="{9DF659DB-AA03-41E2-8F0B-C8CEB1A55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3752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9" name="Line 11">
                <a:extLst>
                  <a:ext uri="{FF2B5EF4-FFF2-40B4-BE49-F238E27FC236}">
                    <a16:creationId xmlns:a16="http://schemas.microsoft.com/office/drawing/2014/main" id="{23B2C462-2D17-4A99-9F54-7BA4B14E5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0" name="Line 12">
                <a:extLst>
                  <a:ext uri="{FF2B5EF4-FFF2-40B4-BE49-F238E27FC236}">
                    <a16:creationId xmlns:a16="http://schemas.microsoft.com/office/drawing/2014/main" id="{75BDC05C-7EBF-4A25-B72E-526A61F9E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1" name="Line 13">
                <a:extLst>
                  <a:ext uri="{FF2B5EF4-FFF2-40B4-BE49-F238E27FC236}">
                    <a16:creationId xmlns:a16="http://schemas.microsoft.com/office/drawing/2014/main" id="{2CFA5699-5D76-44C9-8470-3820556DA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" name="Line 14">
                <a:extLst>
                  <a:ext uri="{FF2B5EF4-FFF2-40B4-BE49-F238E27FC236}">
                    <a16:creationId xmlns:a16="http://schemas.microsoft.com/office/drawing/2014/main" id="{CB7C7566-F106-447E-85A9-229B49CDB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3" name="Line 15">
                <a:extLst>
                  <a:ext uri="{FF2B5EF4-FFF2-40B4-BE49-F238E27FC236}">
                    <a16:creationId xmlns:a16="http://schemas.microsoft.com/office/drawing/2014/main" id="{510508D4-9489-45C4-8A19-663ED5C06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4" name="Line 16">
                <a:extLst>
                  <a:ext uri="{FF2B5EF4-FFF2-40B4-BE49-F238E27FC236}">
                    <a16:creationId xmlns:a16="http://schemas.microsoft.com/office/drawing/2014/main" id="{239DE1E3-27F2-4B51-9C0D-F37314A85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5" name="Line 17">
                <a:extLst>
                  <a:ext uri="{FF2B5EF4-FFF2-40B4-BE49-F238E27FC236}">
                    <a16:creationId xmlns:a16="http://schemas.microsoft.com/office/drawing/2014/main" id="{E9BE581A-D4E6-4BC7-B2F2-DF6E30EB7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6" name="Line 18">
                <a:extLst>
                  <a:ext uri="{FF2B5EF4-FFF2-40B4-BE49-F238E27FC236}">
                    <a16:creationId xmlns:a16="http://schemas.microsoft.com/office/drawing/2014/main" id="{8649920C-EF89-4BB9-9625-6B20AADAE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7" name="Line 19">
                <a:extLst>
                  <a:ext uri="{FF2B5EF4-FFF2-40B4-BE49-F238E27FC236}">
                    <a16:creationId xmlns:a16="http://schemas.microsoft.com/office/drawing/2014/main" id="{3431CC0E-4D0C-4197-992E-5188BD617D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8" name="Line 20">
                <a:extLst>
                  <a:ext uri="{FF2B5EF4-FFF2-40B4-BE49-F238E27FC236}">
                    <a16:creationId xmlns:a16="http://schemas.microsoft.com/office/drawing/2014/main" id="{1595E569-B719-4045-BC0A-29D63CDD9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9" name="Line 21">
                <a:extLst>
                  <a:ext uri="{FF2B5EF4-FFF2-40B4-BE49-F238E27FC236}">
                    <a16:creationId xmlns:a16="http://schemas.microsoft.com/office/drawing/2014/main" id="{9B8B599A-6349-437A-9507-B620F66CF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" name="Line 22">
                <a:extLst>
                  <a:ext uri="{FF2B5EF4-FFF2-40B4-BE49-F238E27FC236}">
                    <a16:creationId xmlns:a16="http://schemas.microsoft.com/office/drawing/2014/main" id="{1AC9E9B0-EE72-4287-B608-BEC643CB6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1" name="Line 23">
                <a:extLst>
                  <a:ext uri="{FF2B5EF4-FFF2-40B4-BE49-F238E27FC236}">
                    <a16:creationId xmlns:a16="http://schemas.microsoft.com/office/drawing/2014/main" id="{0E2D9CA1-6423-495B-890F-3F294450F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" name="Line 24">
                <a:extLst>
                  <a:ext uri="{FF2B5EF4-FFF2-40B4-BE49-F238E27FC236}">
                    <a16:creationId xmlns:a16="http://schemas.microsoft.com/office/drawing/2014/main" id="{ED06111B-BA15-443A-9199-D21CD66B0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" name="Line 25">
                <a:extLst>
                  <a:ext uri="{FF2B5EF4-FFF2-40B4-BE49-F238E27FC236}">
                    <a16:creationId xmlns:a16="http://schemas.microsoft.com/office/drawing/2014/main" id="{BA2EE6F7-5908-452E-A94F-A76BB72DE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4" name="Line 26">
                <a:extLst>
                  <a:ext uri="{FF2B5EF4-FFF2-40B4-BE49-F238E27FC236}">
                    <a16:creationId xmlns:a16="http://schemas.microsoft.com/office/drawing/2014/main" id="{ADBB6A92-A5CE-4232-8B6A-CB662DFB0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5" name="Line 27">
                <a:extLst>
                  <a:ext uri="{FF2B5EF4-FFF2-40B4-BE49-F238E27FC236}">
                    <a16:creationId xmlns:a16="http://schemas.microsoft.com/office/drawing/2014/main" id="{EDE85FEB-1031-4441-84E0-1AA75D6C9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6" name="Line 28">
                <a:extLst>
                  <a:ext uri="{FF2B5EF4-FFF2-40B4-BE49-F238E27FC236}">
                    <a16:creationId xmlns:a16="http://schemas.microsoft.com/office/drawing/2014/main" id="{7D98FCD7-2EA0-48C8-90B2-71C8059A7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7" name="Line 29">
                <a:extLst>
                  <a:ext uri="{FF2B5EF4-FFF2-40B4-BE49-F238E27FC236}">
                    <a16:creationId xmlns:a16="http://schemas.microsoft.com/office/drawing/2014/main" id="{9EE996E9-CEAE-4781-94FE-2CF9550F7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8" name="Line 30">
                <a:extLst>
                  <a:ext uri="{FF2B5EF4-FFF2-40B4-BE49-F238E27FC236}">
                    <a16:creationId xmlns:a16="http://schemas.microsoft.com/office/drawing/2014/main" id="{DE0718B3-42C6-43D6-AB81-F13F7A0F5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9" name="Line 31">
                <a:extLst>
                  <a:ext uri="{FF2B5EF4-FFF2-40B4-BE49-F238E27FC236}">
                    <a16:creationId xmlns:a16="http://schemas.microsoft.com/office/drawing/2014/main" id="{504EBD6D-ABE4-4E51-B984-64C173F60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4514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Line 33">
                <a:extLst>
                  <a:ext uri="{FF2B5EF4-FFF2-40B4-BE49-F238E27FC236}">
                    <a16:creationId xmlns:a16="http://schemas.microsoft.com/office/drawing/2014/main" id="{6704664C-AE92-4982-BF57-FE9EC721E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Line 34">
                <a:extLst>
                  <a:ext uri="{FF2B5EF4-FFF2-40B4-BE49-F238E27FC236}">
                    <a16:creationId xmlns:a16="http://schemas.microsoft.com/office/drawing/2014/main" id="{183AD4B2-E522-4E9A-8EC0-27C145871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Line 35">
                <a:extLst>
                  <a:ext uri="{FF2B5EF4-FFF2-40B4-BE49-F238E27FC236}">
                    <a16:creationId xmlns:a16="http://schemas.microsoft.com/office/drawing/2014/main" id="{A913ABA1-78A0-43FF-A341-4982A4AD5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Line 36">
                <a:extLst>
                  <a:ext uri="{FF2B5EF4-FFF2-40B4-BE49-F238E27FC236}">
                    <a16:creationId xmlns:a16="http://schemas.microsoft.com/office/drawing/2014/main" id="{495852A6-6B6B-484A-A51B-AE47507FA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Line 37">
                <a:extLst>
                  <a:ext uri="{FF2B5EF4-FFF2-40B4-BE49-F238E27FC236}">
                    <a16:creationId xmlns:a16="http://schemas.microsoft.com/office/drawing/2014/main" id="{B5759561-28F0-4D7A-AD97-FACC1C07E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Line 38">
                <a:extLst>
                  <a:ext uri="{FF2B5EF4-FFF2-40B4-BE49-F238E27FC236}">
                    <a16:creationId xmlns:a16="http://schemas.microsoft.com/office/drawing/2014/main" id="{3F6117B4-8675-4A27-B5CC-8DB36AB1C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Line 39">
                <a:extLst>
                  <a:ext uri="{FF2B5EF4-FFF2-40B4-BE49-F238E27FC236}">
                    <a16:creationId xmlns:a16="http://schemas.microsoft.com/office/drawing/2014/main" id="{3EFB1BCD-E018-4C15-934F-13452181C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Line 40">
                <a:extLst>
                  <a:ext uri="{FF2B5EF4-FFF2-40B4-BE49-F238E27FC236}">
                    <a16:creationId xmlns:a16="http://schemas.microsoft.com/office/drawing/2014/main" id="{F6FBF68D-E59F-4BD1-B060-7CB52A745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Line 41">
                <a:extLst>
                  <a:ext uri="{FF2B5EF4-FFF2-40B4-BE49-F238E27FC236}">
                    <a16:creationId xmlns:a16="http://schemas.microsoft.com/office/drawing/2014/main" id="{AED591AC-D4D6-4234-823D-5483EFC05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Line 42">
                <a:extLst>
                  <a:ext uri="{FF2B5EF4-FFF2-40B4-BE49-F238E27FC236}">
                    <a16:creationId xmlns:a16="http://schemas.microsoft.com/office/drawing/2014/main" id="{869F4A15-EDA5-48DD-8773-0E96C3BCE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Line 43">
                <a:extLst>
                  <a:ext uri="{FF2B5EF4-FFF2-40B4-BE49-F238E27FC236}">
                    <a16:creationId xmlns:a16="http://schemas.microsoft.com/office/drawing/2014/main" id="{1AE779EC-2162-4A90-BC67-049E293C9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Line 44">
                <a:extLst>
                  <a:ext uri="{FF2B5EF4-FFF2-40B4-BE49-F238E27FC236}">
                    <a16:creationId xmlns:a16="http://schemas.microsoft.com/office/drawing/2014/main" id="{A5616A27-BE1F-4756-B2D4-48D9E2354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Line 45">
                <a:extLst>
                  <a:ext uri="{FF2B5EF4-FFF2-40B4-BE49-F238E27FC236}">
                    <a16:creationId xmlns:a16="http://schemas.microsoft.com/office/drawing/2014/main" id="{17D1683F-384E-4687-BA77-1B3E389A7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Line 46">
                <a:extLst>
                  <a:ext uri="{FF2B5EF4-FFF2-40B4-BE49-F238E27FC236}">
                    <a16:creationId xmlns:a16="http://schemas.microsoft.com/office/drawing/2014/main" id="{9042058B-8170-4AC9-A5AE-2E11D13F2E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Line 47">
                <a:extLst>
                  <a:ext uri="{FF2B5EF4-FFF2-40B4-BE49-F238E27FC236}">
                    <a16:creationId xmlns:a16="http://schemas.microsoft.com/office/drawing/2014/main" id="{E9BF1C39-2CE9-4B92-B5F7-52C78CE7A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Line 48">
                <a:extLst>
                  <a:ext uri="{FF2B5EF4-FFF2-40B4-BE49-F238E27FC236}">
                    <a16:creationId xmlns:a16="http://schemas.microsoft.com/office/drawing/2014/main" id="{E9D7294B-CABA-49F6-8361-20D0B2C91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Line 49">
                <a:extLst>
                  <a:ext uri="{FF2B5EF4-FFF2-40B4-BE49-F238E27FC236}">
                    <a16:creationId xmlns:a16="http://schemas.microsoft.com/office/drawing/2014/main" id="{71ED25A7-90DA-44F8-AEB1-EB542B8D4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Line 50">
                <a:extLst>
                  <a:ext uri="{FF2B5EF4-FFF2-40B4-BE49-F238E27FC236}">
                    <a16:creationId xmlns:a16="http://schemas.microsoft.com/office/drawing/2014/main" id="{88622959-7F10-492F-91A2-48078B4C3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Line 51">
                <a:extLst>
                  <a:ext uri="{FF2B5EF4-FFF2-40B4-BE49-F238E27FC236}">
                    <a16:creationId xmlns:a16="http://schemas.microsoft.com/office/drawing/2014/main" id="{D9AE03EB-8DA0-474C-8166-43E0CE173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Line 52">
                <a:extLst>
                  <a:ext uri="{FF2B5EF4-FFF2-40B4-BE49-F238E27FC236}">
                    <a16:creationId xmlns:a16="http://schemas.microsoft.com/office/drawing/2014/main" id="{4E2C946C-F132-4A25-9263-3A8AC517B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Line 53">
                <a:extLst>
                  <a:ext uri="{FF2B5EF4-FFF2-40B4-BE49-F238E27FC236}">
                    <a16:creationId xmlns:a16="http://schemas.microsoft.com/office/drawing/2014/main" id="{AED27747-7380-4008-BE13-39238A546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5276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Line 55">
                <a:extLst>
                  <a:ext uri="{FF2B5EF4-FFF2-40B4-BE49-F238E27FC236}">
                    <a16:creationId xmlns:a16="http://schemas.microsoft.com/office/drawing/2014/main" id="{170DC0CD-A35B-41E7-B534-4581FD275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Line 56">
                <a:extLst>
                  <a:ext uri="{FF2B5EF4-FFF2-40B4-BE49-F238E27FC236}">
                    <a16:creationId xmlns:a16="http://schemas.microsoft.com/office/drawing/2014/main" id="{C1C9DDA1-01D3-4DAD-A63C-B973C2D2B4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Line 57">
                <a:extLst>
                  <a:ext uri="{FF2B5EF4-FFF2-40B4-BE49-F238E27FC236}">
                    <a16:creationId xmlns:a16="http://schemas.microsoft.com/office/drawing/2014/main" id="{19D28730-4CEE-4817-BC39-81F613203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Line 58">
                <a:extLst>
                  <a:ext uri="{FF2B5EF4-FFF2-40B4-BE49-F238E27FC236}">
                    <a16:creationId xmlns:a16="http://schemas.microsoft.com/office/drawing/2014/main" id="{AC776ADD-FA69-4972-A33F-E5F0C2086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Line 59">
                <a:extLst>
                  <a:ext uri="{FF2B5EF4-FFF2-40B4-BE49-F238E27FC236}">
                    <a16:creationId xmlns:a16="http://schemas.microsoft.com/office/drawing/2014/main" id="{9E6F3C50-B3C5-48CB-8CA0-760A4E832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Line 60">
                <a:extLst>
                  <a:ext uri="{FF2B5EF4-FFF2-40B4-BE49-F238E27FC236}">
                    <a16:creationId xmlns:a16="http://schemas.microsoft.com/office/drawing/2014/main" id="{40C1DC5C-6F1F-47B4-A807-CCDCDDB22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Line 61">
                <a:extLst>
                  <a:ext uri="{FF2B5EF4-FFF2-40B4-BE49-F238E27FC236}">
                    <a16:creationId xmlns:a16="http://schemas.microsoft.com/office/drawing/2014/main" id="{40D2883F-9407-486B-BBAE-B1AD1AF94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Line 62">
                <a:extLst>
                  <a:ext uri="{FF2B5EF4-FFF2-40B4-BE49-F238E27FC236}">
                    <a16:creationId xmlns:a16="http://schemas.microsoft.com/office/drawing/2014/main" id="{38A7DE90-80E3-4BDF-AA87-3C1572894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Line 63">
                <a:extLst>
                  <a:ext uri="{FF2B5EF4-FFF2-40B4-BE49-F238E27FC236}">
                    <a16:creationId xmlns:a16="http://schemas.microsoft.com/office/drawing/2014/main" id="{88C8404E-235A-4140-9F73-800D07E2C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Line 64">
                <a:extLst>
                  <a:ext uri="{FF2B5EF4-FFF2-40B4-BE49-F238E27FC236}">
                    <a16:creationId xmlns:a16="http://schemas.microsoft.com/office/drawing/2014/main" id="{9F214B09-48D6-485D-9EE4-707EB1DB7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Line 65">
                <a:extLst>
                  <a:ext uri="{FF2B5EF4-FFF2-40B4-BE49-F238E27FC236}">
                    <a16:creationId xmlns:a16="http://schemas.microsoft.com/office/drawing/2014/main" id="{7B54BD2A-579D-4140-9769-79E801413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Line 66">
                <a:extLst>
                  <a:ext uri="{FF2B5EF4-FFF2-40B4-BE49-F238E27FC236}">
                    <a16:creationId xmlns:a16="http://schemas.microsoft.com/office/drawing/2014/main" id="{6EF43DE0-0197-4E3C-8D08-51A42F48B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Line 67">
                <a:extLst>
                  <a:ext uri="{FF2B5EF4-FFF2-40B4-BE49-F238E27FC236}">
                    <a16:creationId xmlns:a16="http://schemas.microsoft.com/office/drawing/2014/main" id="{30AE9CCA-8EE8-4C52-85FD-64A2FE1C2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Line 68">
                <a:extLst>
                  <a:ext uri="{FF2B5EF4-FFF2-40B4-BE49-F238E27FC236}">
                    <a16:creationId xmlns:a16="http://schemas.microsoft.com/office/drawing/2014/main" id="{1A2820FD-1DB2-40F7-BD58-D2E3E7376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Line 69">
                <a:extLst>
                  <a:ext uri="{FF2B5EF4-FFF2-40B4-BE49-F238E27FC236}">
                    <a16:creationId xmlns:a16="http://schemas.microsoft.com/office/drawing/2014/main" id="{E72C15DC-4833-44AE-8722-EE35D028D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Line 70">
                <a:extLst>
                  <a:ext uri="{FF2B5EF4-FFF2-40B4-BE49-F238E27FC236}">
                    <a16:creationId xmlns:a16="http://schemas.microsoft.com/office/drawing/2014/main" id="{77647CF9-C173-42E2-A947-6115D616D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Line 71">
                <a:extLst>
                  <a:ext uri="{FF2B5EF4-FFF2-40B4-BE49-F238E27FC236}">
                    <a16:creationId xmlns:a16="http://schemas.microsoft.com/office/drawing/2014/main" id="{6AD9E338-F481-43EC-8AB7-40CC0AE1D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Line 72">
                <a:extLst>
                  <a:ext uri="{FF2B5EF4-FFF2-40B4-BE49-F238E27FC236}">
                    <a16:creationId xmlns:a16="http://schemas.microsoft.com/office/drawing/2014/main" id="{6AFD637B-14B2-4366-9930-12AD89040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Line 73">
                <a:extLst>
                  <a:ext uri="{FF2B5EF4-FFF2-40B4-BE49-F238E27FC236}">
                    <a16:creationId xmlns:a16="http://schemas.microsoft.com/office/drawing/2014/main" id="{058E3F13-FD6A-494A-8E69-E0D9962C4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Line 74">
                <a:extLst>
                  <a:ext uri="{FF2B5EF4-FFF2-40B4-BE49-F238E27FC236}">
                    <a16:creationId xmlns:a16="http://schemas.microsoft.com/office/drawing/2014/main" id="{5D3E4CD9-E7AA-4DAD-8EFA-E953728BE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 Box 75">
                <a:extLst>
                  <a:ext uri="{FF2B5EF4-FFF2-40B4-BE49-F238E27FC236}">
                    <a16:creationId xmlns:a16="http://schemas.microsoft.com/office/drawing/2014/main" id="{C075A912-2672-4E61-B683-4782165621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532923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92" name="Text Box 76">
                <a:extLst>
                  <a:ext uri="{FF2B5EF4-FFF2-40B4-BE49-F238E27FC236}">
                    <a16:creationId xmlns:a16="http://schemas.microsoft.com/office/drawing/2014/main" id="{ED0F7E44-B0A6-43A3-AEE2-CA57D0CEF1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4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93" name="Text Box 77">
                <a:extLst>
                  <a:ext uri="{FF2B5EF4-FFF2-40B4-BE49-F238E27FC236}">
                    <a16:creationId xmlns:a16="http://schemas.microsoft.com/office/drawing/2014/main" id="{1516615B-7D6F-467C-B630-9E8F93D3E5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</a:p>
            </p:txBody>
          </p:sp>
          <p:sp>
            <p:nvSpPr>
              <p:cNvPr id="94" name="Text Box 78">
                <a:extLst>
                  <a:ext uri="{FF2B5EF4-FFF2-40B4-BE49-F238E27FC236}">
                    <a16:creationId xmlns:a16="http://schemas.microsoft.com/office/drawing/2014/main" id="{0967FB9A-4BA1-4604-BE98-DBFAA91F4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200" y="534828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15</a:t>
                </a:r>
              </a:p>
            </p:txBody>
          </p:sp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AD012C5A-81C3-4ED0-822A-8B913501A3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349" y="3490123"/>
                <a:ext cx="966788" cy="35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59FC34FF-BC2B-423A-9831-BE6C35E441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474" y="4280698"/>
                <a:ext cx="1030288" cy="35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76DEFBE6-C535-4C40-8A16-27B3891C64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049" y="4983961"/>
                <a:ext cx="1030288" cy="379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:a14="http://schemas.microsoft.com/office/drawing/2010/main" xmlns="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 xmlns:mc="http://schemas.openxmlformats.org/markup-compatibility/2006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8" name="Line 82">
                <a:extLst>
                  <a:ext uri="{FF2B5EF4-FFF2-40B4-BE49-F238E27FC236}">
                    <a16:creationId xmlns:a16="http://schemas.microsoft.com/office/drawing/2014/main" id="{DD86E4BD-264F-4065-AE56-63A53215B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3371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9" name="Line 83">
                <a:extLst>
                  <a:ext uri="{FF2B5EF4-FFF2-40B4-BE49-F238E27FC236}">
                    <a16:creationId xmlns:a16="http://schemas.microsoft.com/office/drawing/2014/main" id="{F542F2F8-B633-42EE-ABD3-1748A0B54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133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Line 84">
                <a:extLst>
                  <a:ext uri="{FF2B5EF4-FFF2-40B4-BE49-F238E27FC236}">
                    <a16:creationId xmlns:a16="http://schemas.microsoft.com/office/drawing/2014/main" id="{87F878E5-F74E-47DD-8DEF-AE46DA3FB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895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Line 85">
              <a:extLst>
                <a:ext uri="{FF2B5EF4-FFF2-40B4-BE49-F238E27FC236}">
                  <a16:creationId xmlns:a16="http://schemas.microsoft.com/office/drawing/2014/main" id="{CB32196E-E1B1-4962-AF82-D7C3672B8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1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2" name="Line 86">
              <a:extLst>
                <a:ext uri="{FF2B5EF4-FFF2-40B4-BE49-F238E27FC236}">
                  <a16:creationId xmlns:a16="http://schemas.microsoft.com/office/drawing/2014/main" id="{8D1D761B-1F88-4BDB-A26D-DE2E2BA63C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Line 87">
              <a:extLst>
                <a:ext uri="{FF2B5EF4-FFF2-40B4-BE49-F238E27FC236}">
                  <a16:creationId xmlns:a16="http://schemas.microsoft.com/office/drawing/2014/main" id="{CF71403E-27E2-4FE3-AE8E-B4955D1DDE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4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Line 91">
              <a:extLst>
                <a:ext uri="{FF2B5EF4-FFF2-40B4-BE49-F238E27FC236}">
                  <a16:creationId xmlns:a16="http://schemas.microsoft.com/office/drawing/2014/main" id="{710B4735-B9BD-4A02-8BDC-E0A63E079D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5" name="Line 92">
              <a:extLst>
                <a:ext uri="{FF2B5EF4-FFF2-40B4-BE49-F238E27FC236}">
                  <a16:creationId xmlns:a16="http://schemas.microsoft.com/office/drawing/2014/main" id="{4D07318C-9868-4B4F-96AB-6EB74FBDDF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Line 97">
              <a:extLst>
                <a:ext uri="{FF2B5EF4-FFF2-40B4-BE49-F238E27FC236}">
                  <a16:creationId xmlns:a16="http://schemas.microsoft.com/office/drawing/2014/main" id="{9EB641D4-0FFE-4D60-9561-D993984B8B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9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99">
              <a:extLst>
                <a:ext uri="{FF2B5EF4-FFF2-40B4-BE49-F238E27FC236}">
                  <a16:creationId xmlns:a16="http://schemas.microsoft.com/office/drawing/2014/main" id="{07AF7352-25D8-4915-BF23-B57C4D8B7D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98">
              <a:extLst>
                <a:ext uri="{FF2B5EF4-FFF2-40B4-BE49-F238E27FC236}">
                  <a16:creationId xmlns:a16="http://schemas.microsoft.com/office/drawing/2014/main" id="{314639D4-4DC1-4626-BAD9-82914B1BD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2800" y="4129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Line 93">
              <a:extLst>
                <a:ext uri="{FF2B5EF4-FFF2-40B4-BE49-F238E27FC236}">
                  <a16:creationId xmlns:a16="http://schemas.microsoft.com/office/drawing/2014/main" id="{215F6934-9AAF-4834-ABDD-462F0A3DB2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1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F08DB30C-9654-44DE-AC5B-7D6E6AEDFDD4}"/>
              </a:ext>
            </a:extLst>
          </p:cNvPr>
          <p:cNvSpPr txBox="1"/>
          <p:nvPr/>
        </p:nvSpPr>
        <p:spPr>
          <a:xfrm>
            <a:off x="4160355" y="3188294"/>
            <a:ext cx="11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Deadline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27138E7-8043-428A-B3EF-7B17B5243582}"/>
              </a:ext>
            </a:extLst>
          </p:cNvPr>
          <p:cNvSpPr txBox="1"/>
          <p:nvPr/>
        </p:nvSpPr>
        <p:spPr>
          <a:xfrm>
            <a:off x="2372277" y="3216830"/>
            <a:ext cx="186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Initial arrival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613823-A81D-4A00-B185-3B85A0C8B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327" y="3738563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90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DD4D-6A55-4F05-BAA4-64789766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Deadline First (EDF)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DB59-71DD-4B92-B167-0E572C7E7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scheduling with pre-emption</a:t>
            </a:r>
          </a:p>
          <a:p>
            <a:r>
              <a:rPr lang="en-US" dirty="0"/>
              <a:t>Highest priority given to task with soonest deadline</a:t>
            </a:r>
          </a:p>
          <a:p>
            <a:pPr lvl="1"/>
            <a:r>
              <a:rPr lang="en-US" dirty="0"/>
              <a:t>Task = (Period, Duration)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51DE0-4003-47E2-84D3-BA304B03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531758-F598-469F-9536-F43FA805BC44}"/>
              </a:ext>
            </a:extLst>
          </p:cNvPr>
          <p:cNvGrpSpPr/>
          <p:nvPr/>
        </p:nvGrpSpPr>
        <p:grpSpPr>
          <a:xfrm>
            <a:off x="1901001" y="3657600"/>
            <a:ext cx="8186526" cy="2347913"/>
            <a:chOff x="195474" y="3367087"/>
            <a:chExt cx="8186526" cy="234791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BF6995-9D62-45DE-9C3D-393F5BFF1363}"/>
                </a:ext>
              </a:extLst>
            </p:cNvPr>
            <p:cNvGrpSpPr/>
            <p:nvPr/>
          </p:nvGrpSpPr>
          <p:grpSpPr>
            <a:xfrm>
              <a:off x="195474" y="3371850"/>
              <a:ext cx="8186526" cy="2343150"/>
              <a:chOff x="195474" y="3371850"/>
              <a:chExt cx="8186526" cy="2343150"/>
            </a:xfrm>
          </p:grpSpPr>
          <p:sp>
            <p:nvSpPr>
              <p:cNvPr id="28" name="Line 9">
                <a:extLst>
                  <a:ext uri="{FF2B5EF4-FFF2-40B4-BE49-F238E27FC236}">
                    <a16:creationId xmlns:a16="http://schemas.microsoft.com/office/drawing/2014/main" id="{9DF659DB-AA03-41E2-8F0B-C8CEB1A55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3752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29" name="Line 11">
                <a:extLst>
                  <a:ext uri="{FF2B5EF4-FFF2-40B4-BE49-F238E27FC236}">
                    <a16:creationId xmlns:a16="http://schemas.microsoft.com/office/drawing/2014/main" id="{23B2C462-2D17-4A99-9F54-7BA4B14E5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0" name="Line 12">
                <a:extLst>
                  <a:ext uri="{FF2B5EF4-FFF2-40B4-BE49-F238E27FC236}">
                    <a16:creationId xmlns:a16="http://schemas.microsoft.com/office/drawing/2014/main" id="{75BDC05C-7EBF-4A25-B72E-526A61F9E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1" name="Line 13">
                <a:extLst>
                  <a:ext uri="{FF2B5EF4-FFF2-40B4-BE49-F238E27FC236}">
                    <a16:creationId xmlns:a16="http://schemas.microsoft.com/office/drawing/2014/main" id="{2CFA5699-5D76-44C9-8470-3820556DA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" name="Line 14">
                <a:extLst>
                  <a:ext uri="{FF2B5EF4-FFF2-40B4-BE49-F238E27FC236}">
                    <a16:creationId xmlns:a16="http://schemas.microsoft.com/office/drawing/2014/main" id="{CB7C7566-F106-447E-85A9-229B49CDB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3" name="Line 15">
                <a:extLst>
                  <a:ext uri="{FF2B5EF4-FFF2-40B4-BE49-F238E27FC236}">
                    <a16:creationId xmlns:a16="http://schemas.microsoft.com/office/drawing/2014/main" id="{510508D4-9489-45C4-8A19-663ED5C06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4" name="Line 16">
                <a:extLst>
                  <a:ext uri="{FF2B5EF4-FFF2-40B4-BE49-F238E27FC236}">
                    <a16:creationId xmlns:a16="http://schemas.microsoft.com/office/drawing/2014/main" id="{239DE1E3-27F2-4B51-9C0D-F37314A85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5" name="Line 17">
                <a:extLst>
                  <a:ext uri="{FF2B5EF4-FFF2-40B4-BE49-F238E27FC236}">
                    <a16:creationId xmlns:a16="http://schemas.microsoft.com/office/drawing/2014/main" id="{E9BE581A-D4E6-4BC7-B2F2-DF6E30EB7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6" name="Line 18">
                <a:extLst>
                  <a:ext uri="{FF2B5EF4-FFF2-40B4-BE49-F238E27FC236}">
                    <a16:creationId xmlns:a16="http://schemas.microsoft.com/office/drawing/2014/main" id="{8649920C-EF89-4BB9-9625-6B20AADAE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7" name="Line 19">
                <a:extLst>
                  <a:ext uri="{FF2B5EF4-FFF2-40B4-BE49-F238E27FC236}">
                    <a16:creationId xmlns:a16="http://schemas.microsoft.com/office/drawing/2014/main" id="{3431CC0E-4D0C-4197-992E-5188BD617D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8" name="Line 20">
                <a:extLst>
                  <a:ext uri="{FF2B5EF4-FFF2-40B4-BE49-F238E27FC236}">
                    <a16:creationId xmlns:a16="http://schemas.microsoft.com/office/drawing/2014/main" id="{1595E569-B719-4045-BC0A-29D63CDD9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9" name="Line 21">
                <a:extLst>
                  <a:ext uri="{FF2B5EF4-FFF2-40B4-BE49-F238E27FC236}">
                    <a16:creationId xmlns:a16="http://schemas.microsoft.com/office/drawing/2014/main" id="{9B8B599A-6349-437A-9507-B620F66CF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" name="Line 22">
                <a:extLst>
                  <a:ext uri="{FF2B5EF4-FFF2-40B4-BE49-F238E27FC236}">
                    <a16:creationId xmlns:a16="http://schemas.microsoft.com/office/drawing/2014/main" id="{1AC9E9B0-EE72-4287-B608-BEC643CB6C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1" name="Line 23">
                <a:extLst>
                  <a:ext uri="{FF2B5EF4-FFF2-40B4-BE49-F238E27FC236}">
                    <a16:creationId xmlns:a16="http://schemas.microsoft.com/office/drawing/2014/main" id="{0E2D9CA1-6423-495B-890F-3F294450F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" name="Line 24">
                <a:extLst>
                  <a:ext uri="{FF2B5EF4-FFF2-40B4-BE49-F238E27FC236}">
                    <a16:creationId xmlns:a16="http://schemas.microsoft.com/office/drawing/2014/main" id="{ED06111B-BA15-443A-9199-D21CD66B0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3" name="Line 25">
                <a:extLst>
                  <a:ext uri="{FF2B5EF4-FFF2-40B4-BE49-F238E27FC236}">
                    <a16:creationId xmlns:a16="http://schemas.microsoft.com/office/drawing/2014/main" id="{BA2EE6F7-5908-452E-A94F-A76BB72DE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4" name="Line 26">
                <a:extLst>
                  <a:ext uri="{FF2B5EF4-FFF2-40B4-BE49-F238E27FC236}">
                    <a16:creationId xmlns:a16="http://schemas.microsoft.com/office/drawing/2014/main" id="{ADBB6A92-A5CE-4232-8B6A-CB662DFB0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5" name="Line 27">
                <a:extLst>
                  <a:ext uri="{FF2B5EF4-FFF2-40B4-BE49-F238E27FC236}">
                    <a16:creationId xmlns:a16="http://schemas.microsoft.com/office/drawing/2014/main" id="{EDE85FEB-1031-4441-84E0-1AA75D6C9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6" name="Line 28">
                <a:extLst>
                  <a:ext uri="{FF2B5EF4-FFF2-40B4-BE49-F238E27FC236}">
                    <a16:creationId xmlns:a16="http://schemas.microsoft.com/office/drawing/2014/main" id="{7D98FCD7-2EA0-48C8-90B2-71C8059A7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7" name="Line 29">
                <a:extLst>
                  <a:ext uri="{FF2B5EF4-FFF2-40B4-BE49-F238E27FC236}">
                    <a16:creationId xmlns:a16="http://schemas.microsoft.com/office/drawing/2014/main" id="{9EE996E9-CEAE-4781-94FE-2CF9550F7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8" name="Line 30">
                <a:extLst>
                  <a:ext uri="{FF2B5EF4-FFF2-40B4-BE49-F238E27FC236}">
                    <a16:creationId xmlns:a16="http://schemas.microsoft.com/office/drawing/2014/main" id="{DE0718B3-42C6-43D6-AB81-F13F7A0F5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9" name="Line 31">
                <a:extLst>
                  <a:ext uri="{FF2B5EF4-FFF2-40B4-BE49-F238E27FC236}">
                    <a16:creationId xmlns:a16="http://schemas.microsoft.com/office/drawing/2014/main" id="{504EBD6D-ABE4-4E51-B984-64C173F60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4514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Line 33">
                <a:extLst>
                  <a:ext uri="{FF2B5EF4-FFF2-40B4-BE49-F238E27FC236}">
                    <a16:creationId xmlns:a16="http://schemas.microsoft.com/office/drawing/2014/main" id="{6704664C-AE92-4982-BF57-FE9EC721E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Line 34">
                <a:extLst>
                  <a:ext uri="{FF2B5EF4-FFF2-40B4-BE49-F238E27FC236}">
                    <a16:creationId xmlns:a16="http://schemas.microsoft.com/office/drawing/2014/main" id="{183AD4B2-E522-4E9A-8EC0-27C145871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Line 35">
                <a:extLst>
                  <a:ext uri="{FF2B5EF4-FFF2-40B4-BE49-F238E27FC236}">
                    <a16:creationId xmlns:a16="http://schemas.microsoft.com/office/drawing/2014/main" id="{A913ABA1-78A0-43FF-A341-4982A4AD5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Line 36">
                <a:extLst>
                  <a:ext uri="{FF2B5EF4-FFF2-40B4-BE49-F238E27FC236}">
                    <a16:creationId xmlns:a16="http://schemas.microsoft.com/office/drawing/2014/main" id="{495852A6-6B6B-484A-A51B-AE47507FA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Line 37">
                <a:extLst>
                  <a:ext uri="{FF2B5EF4-FFF2-40B4-BE49-F238E27FC236}">
                    <a16:creationId xmlns:a16="http://schemas.microsoft.com/office/drawing/2014/main" id="{B5759561-28F0-4D7A-AD97-FACC1C07E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Line 38">
                <a:extLst>
                  <a:ext uri="{FF2B5EF4-FFF2-40B4-BE49-F238E27FC236}">
                    <a16:creationId xmlns:a16="http://schemas.microsoft.com/office/drawing/2014/main" id="{3F6117B4-8675-4A27-B5CC-8DB36AB1C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Line 39">
                <a:extLst>
                  <a:ext uri="{FF2B5EF4-FFF2-40B4-BE49-F238E27FC236}">
                    <a16:creationId xmlns:a16="http://schemas.microsoft.com/office/drawing/2014/main" id="{3EFB1BCD-E018-4C15-934F-13452181C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Line 40">
                <a:extLst>
                  <a:ext uri="{FF2B5EF4-FFF2-40B4-BE49-F238E27FC236}">
                    <a16:creationId xmlns:a16="http://schemas.microsoft.com/office/drawing/2014/main" id="{F6FBF68D-E59F-4BD1-B060-7CB52A745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Line 41">
                <a:extLst>
                  <a:ext uri="{FF2B5EF4-FFF2-40B4-BE49-F238E27FC236}">
                    <a16:creationId xmlns:a16="http://schemas.microsoft.com/office/drawing/2014/main" id="{AED591AC-D4D6-4234-823D-5483EFC05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Line 42">
                <a:extLst>
                  <a:ext uri="{FF2B5EF4-FFF2-40B4-BE49-F238E27FC236}">
                    <a16:creationId xmlns:a16="http://schemas.microsoft.com/office/drawing/2014/main" id="{869F4A15-EDA5-48DD-8773-0E96C3BCE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Line 43">
                <a:extLst>
                  <a:ext uri="{FF2B5EF4-FFF2-40B4-BE49-F238E27FC236}">
                    <a16:creationId xmlns:a16="http://schemas.microsoft.com/office/drawing/2014/main" id="{1AE779EC-2162-4A90-BC67-049E293C9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Line 44">
                <a:extLst>
                  <a:ext uri="{FF2B5EF4-FFF2-40B4-BE49-F238E27FC236}">
                    <a16:creationId xmlns:a16="http://schemas.microsoft.com/office/drawing/2014/main" id="{A5616A27-BE1F-4756-B2D4-48D9E2354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Line 45">
                <a:extLst>
                  <a:ext uri="{FF2B5EF4-FFF2-40B4-BE49-F238E27FC236}">
                    <a16:creationId xmlns:a16="http://schemas.microsoft.com/office/drawing/2014/main" id="{17D1683F-384E-4687-BA77-1B3E389A7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Line 46">
                <a:extLst>
                  <a:ext uri="{FF2B5EF4-FFF2-40B4-BE49-F238E27FC236}">
                    <a16:creationId xmlns:a16="http://schemas.microsoft.com/office/drawing/2014/main" id="{9042058B-8170-4AC9-A5AE-2E11D13F2E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Line 47">
                <a:extLst>
                  <a:ext uri="{FF2B5EF4-FFF2-40B4-BE49-F238E27FC236}">
                    <a16:creationId xmlns:a16="http://schemas.microsoft.com/office/drawing/2014/main" id="{E9BF1C39-2CE9-4B92-B5F7-52C78CE7A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Line 48">
                <a:extLst>
                  <a:ext uri="{FF2B5EF4-FFF2-40B4-BE49-F238E27FC236}">
                    <a16:creationId xmlns:a16="http://schemas.microsoft.com/office/drawing/2014/main" id="{E9D7294B-CABA-49F6-8361-20D0B2C91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Line 49">
                <a:extLst>
                  <a:ext uri="{FF2B5EF4-FFF2-40B4-BE49-F238E27FC236}">
                    <a16:creationId xmlns:a16="http://schemas.microsoft.com/office/drawing/2014/main" id="{71ED25A7-90DA-44F8-AEB1-EB542B8D4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Line 50">
                <a:extLst>
                  <a:ext uri="{FF2B5EF4-FFF2-40B4-BE49-F238E27FC236}">
                    <a16:creationId xmlns:a16="http://schemas.microsoft.com/office/drawing/2014/main" id="{88622959-7F10-492F-91A2-48078B4C3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Line 51">
                <a:extLst>
                  <a:ext uri="{FF2B5EF4-FFF2-40B4-BE49-F238E27FC236}">
                    <a16:creationId xmlns:a16="http://schemas.microsoft.com/office/drawing/2014/main" id="{D9AE03EB-8DA0-474C-8166-43E0CE173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Line 52">
                <a:extLst>
                  <a:ext uri="{FF2B5EF4-FFF2-40B4-BE49-F238E27FC236}">
                    <a16:creationId xmlns:a16="http://schemas.microsoft.com/office/drawing/2014/main" id="{4E2C946C-F132-4A25-9263-3A8AC517B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Line 53">
                <a:extLst>
                  <a:ext uri="{FF2B5EF4-FFF2-40B4-BE49-F238E27FC236}">
                    <a16:creationId xmlns:a16="http://schemas.microsoft.com/office/drawing/2014/main" id="{AED27747-7380-4008-BE13-39238A546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5276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Line 55">
                <a:extLst>
                  <a:ext uri="{FF2B5EF4-FFF2-40B4-BE49-F238E27FC236}">
                    <a16:creationId xmlns:a16="http://schemas.microsoft.com/office/drawing/2014/main" id="{170DC0CD-A35B-41E7-B534-4581FD275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Line 56">
                <a:extLst>
                  <a:ext uri="{FF2B5EF4-FFF2-40B4-BE49-F238E27FC236}">
                    <a16:creationId xmlns:a16="http://schemas.microsoft.com/office/drawing/2014/main" id="{C1C9DDA1-01D3-4DAD-A63C-B973C2D2B4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Line 57">
                <a:extLst>
                  <a:ext uri="{FF2B5EF4-FFF2-40B4-BE49-F238E27FC236}">
                    <a16:creationId xmlns:a16="http://schemas.microsoft.com/office/drawing/2014/main" id="{19D28730-4CEE-4817-BC39-81F613203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Line 58">
                <a:extLst>
                  <a:ext uri="{FF2B5EF4-FFF2-40B4-BE49-F238E27FC236}">
                    <a16:creationId xmlns:a16="http://schemas.microsoft.com/office/drawing/2014/main" id="{AC776ADD-FA69-4972-A33F-E5F0C2086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Line 59">
                <a:extLst>
                  <a:ext uri="{FF2B5EF4-FFF2-40B4-BE49-F238E27FC236}">
                    <a16:creationId xmlns:a16="http://schemas.microsoft.com/office/drawing/2014/main" id="{9E6F3C50-B3C5-48CB-8CA0-760A4E832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Line 60">
                <a:extLst>
                  <a:ext uri="{FF2B5EF4-FFF2-40B4-BE49-F238E27FC236}">
                    <a16:creationId xmlns:a16="http://schemas.microsoft.com/office/drawing/2014/main" id="{40C1DC5C-6F1F-47B4-A807-CCDCDDB22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Line 61">
                <a:extLst>
                  <a:ext uri="{FF2B5EF4-FFF2-40B4-BE49-F238E27FC236}">
                    <a16:creationId xmlns:a16="http://schemas.microsoft.com/office/drawing/2014/main" id="{40D2883F-9407-486B-BBAE-B1AD1AF94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Line 62">
                <a:extLst>
                  <a:ext uri="{FF2B5EF4-FFF2-40B4-BE49-F238E27FC236}">
                    <a16:creationId xmlns:a16="http://schemas.microsoft.com/office/drawing/2014/main" id="{38A7DE90-80E3-4BDF-AA87-3C1572894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Line 63">
                <a:extLst>
                  <a:ext uri="{FF2B5EF4-FFF2-40B4-BE49-F238E27FC236}">
                    <a16:creationId xmlns:a16="http://schemas.microsoft.com/office/drawing/2014/main" id="{88C8404E-235A-4140-9F73-800D07E2C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Line 64">
                <a:extLst>
                  <a:ext uri="{FF2B5EF4-FFF2-40B4-BE49-F238E27FC236}">
                    <a16:creationId xmlns:a16="http://schemas.microsoft.com/office/drawing/2014/main" id="{9F214B09-48D6-485D-9EE4-707EB1DB7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Line 65">
                <a:extLst>
                  <a:ext uri="{FF2B5EF4-FFF2-40B4-BE49-F238E27FC236}">
                    <a16:creationId xmlns:a16="http://schemas.microsoft.com/office/drawing/2014/main" id="{7B54BD2A-579D-4140-9769-79E801413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Line 66">
                <a:extLst>
                  <a:ext uri="{FF2B5EF4-FFF2-40B4-BE49-F238E27FC236}">
                    <a16:creationId xmlns:a16="http://schemas.microsoft.com/office/drawing/2014/main" id="{6EF43DE0-0197-4E3C-8D08-51A42F48B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Line 67">
                <a:extLst>
                  <a:ext uri="{FF2B5EF4-FFF2-40B4-BE49-F238E27FC236}">
                    <a16:creationId xmlns:a16="http://schemas.microsoft.com/office/drawing/2014/main" id="{30AE9CCA-8EE8-4C52-85FD-64A2FE1C2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Line 68">
                <a:extLst>
                  <a:ext uri="{FF2B5EF4-FFF2-40B4-BE49-F238E27FC236}">
                    <a16:creationId xmlns:a16="http://schemas.microsoft.com/office/drawing/2014/main" id="{1A2820FD-1DB2-40F7-BD58-D2E3E7376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Line 69">
                <a:extLst>
                  <a:ext uri="{FF2B5EF4-FFF2-40B4-BE49-F238E27FC236}">
                    <a16:creationId xmlns:a16="http://schemas.microsoft.com/office/drawing/2014/main" id="{E72C15DC-4833-44AE-8722-EE35D028D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Line 70">
                <a:extLst>
                  <a:ext uri="{FF2B5EF4-FFF2-40B4-BE49-F238E27FC236}">
                    <a16:creationId xmlns:a16="http://schemas.microsoft.com/office/drawing/2014/main" id="{77647CF9-C173-42E2-A947-6115D616D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Line 71">
                <a:extLst>
                  <a:ext uri="{FF2B5EF4-FFF2-40B4-BE49-F238E27FC236}">
                    <a16:creationId xmlns:a16="http://schemas.microsoft.com/office/drawing/2014/main" id="{6AD9E338-F481-43EC-8AB7-40CC0AE1D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Line 72">
                <a:extLst>
                  <a:ext uri="{FF2B5EF4-FFF2-40B4-BE49-F238E27FC236}">
                    <a16:creationId xmlns:a16="http://schemas.microsoft.com/office/drawing/2014/main" id="{6AFD637B-14B2-4366-9930-12AD89040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Line 73">
                <a:extLst>
                  <a:ext uri="{FF2B5EF4-FFF2-40B4-BE49-F238E27FC236}">
                    <a16:creationId xmlns:a16="http://schemas.microsoft.com/office/drawing/2014/main" id="{058E3F13-FD6A-494A-8E69-E0D9962C4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Line 74">
                <a:extLst>
                  <a:ext uri="{FF2B5EF4-FFF2-40B4-BE49-F238E27FC236}">
                    <a16:creationId xmlns:a16="http://schemas.microsoft.com/office/drawing/2014/main" id="{5D3E4CD9-E7AA-4DAD-8EFA-E953728BE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 Box 75">
                <a:extLst>
                  <a:ext uri="{FF2B5EF4-FFF2-40B4-BE49-F238E27FC236}">
                    <a16:creationId xmlns:a16="http://schemas.microsoft.com/office/drawing/2014/main" id="{C075A912-2672-4E61-B683-4782165621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532923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92" name="Text Box 76">
                <a:extLst>
                  <a:ext uri="{FF2B5EF4-FFF2-40B4-BE49-F238E27FC236}">
                    <a16:creationId xmlns:a16="http://schemas.microsoft.com/office/drawing/2014/main" id="{ED0F7E44-B0A6-43A3-AEE2-CA57D0CEF1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4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93" name="Text Box 77">
                <a:extLst>
                  <a:ext uri="{FF2B5EF4-FFF2-40B4-BE49-F238E27FC236}">
                    <a16:creationId xmlns:a16="http://schemas.microsoft.com/office/drawing/2014/main" id="{1516615B-7D6F-467C-B630-9E8F93D3E5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</a:p>
            </p:txBody>
          </p:sp>
          <p:sp>
            <p:nvSpPr>
              <p:cNvPr id="94" name="Text Box 78">
                <a:extLst>
                  <a:ext uri="{FF2B5EF4-FFF2-40B4-BE49-F238E27FC236}">
                    <a16:creationId xmlns:a16="http://schemas.microsoft.com/office/drawing/2014/main" id="{0967FB9A-4BA1-4604-BE98-DBFAA91F4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200" y="534828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15</a:t>
                </a:r>
              </a:p>
            </p:txBody>
          </p:sp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AD012C5A-81C3-4ED0-822A-8B913501A3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349" y="3490123"/>
                <a:ext cx="966788" cy="35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="" xmlns:a14="http://schemas.microsoft.com/office/drawing/2010/main" xmlns:lc="http://schemas.openxmlformats.org/drawingml/2006/lockedCanvas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59FC34FF-BC2B-423A-9831-BE6C35E441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474" y="4280698"/>
                <a:ext cx="1030288" cy="35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="" xmlns:a14="http://schemas.microsoft.com/office/drawing/2010/main" xmlns:lc="http://schemas.openxmlformats.org/drawingml/2006/lockedCanvas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76DEFBE6-C535-4C40-8A16-27B3891C64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049" y="4983961"/>
                <a:ext cx="1030288" cy="379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="" xmlns:a14="http://schemas.microsoft.com/office/drawing/2010/main" xmlns:lc="http://schemas.openxmlformats.org/drawingml/2006/lockedCanvas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98" name="Line 82">
                <a:extLst>
                  <a:ext uri="{FF2B5EF4-FFF2-40B4-BE49-F238E27FC236}">
                    <a16:creationId xmlns:a16="http://schemas.microsoft.com/office/drawing/2014/main" id="{DD86E4BD-264F-4065-AE56-63A53215B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3371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9" name="Line 83">
                <a:extLst>
                  <a:ext uri="{FF2B5EF4-FFF2-40B4-BE49-F238E27FC236}">
                    <a16:creationId xmlns:a16="http://schemas.microsoft.com/office/drawing/2014/main" id="{F542F2F8-B633-42EE-ABD3-1748A0B54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133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Line 84">
                <a:extLst>
                  <a:ext uri="{FF2B5EF4-FFF2-40B4-BE49-F238E27FC236}">
                    <a16:creationId xmlns:a16="http://schemas.microsoft.com/office/drawing/2014/main" id="{87F878E5-F74E-47DD-8DEF-AE46DA3FB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895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Line 85">
              <a:extLst>
                <a:ext uri="{FF2B5EF4-FFF2-40B4-BE49-F238E27FC236}">
                  <a16:creationId xmlns:a16="http://schemas.microsoft.com/office/drawing/2014/main" id="{CB32196E-E1B1-4962-AF82-D7C3672B8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1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2" name="Line 86">
              <a:extLst>
                <a:ext uri="{FF2B5EF4-FFF2-40B4-BE49-F238E27FC236}">
                  <a16:creationId xmlns:a16="http://schemas.microsoft.com/office/drawing/2014/main" id="{8D1D761B-1F88-4BDB-A26D-DE2E2BA63C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Line 87">
              <a:extLst>
                <a:ext uri="{FF2B5EF4-FFF2-40B4-BE49-F238E27FC236}">
                  <a16:creationId xmlns:a16="http://schemas.microsoft.com/office/drawing/2014/main" id="{CF71403E-27E2-4FE3-AE8E-B4955D1DDE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4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Line 91">
              <a:extLst>
                <a:ext uri="{FF2B5EF4-FFF2-40B4-BE49-F238E27FC236}">
                  <a16:creationId xmlns:a16="http://schemas.microsoft.com/office/drawing/2014/main" id="{710B4735-B9BD-4A02-8BDC-E0A63E079D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5" name="Line 92">
              <a:extLst>
                <a:ext uri="{FF2B5EF4-FFF2-40B4-BE49-F238E27FC236}">
                  <a16:creationId xmlns:a16="http://schemas.microsoft.com/office/drawing/2014/main" id="{4D07318C-9868-4B4F-96AB-6EB74FBDDF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Line 97">
              <a:extLst>
                <a:ext uri="{FF2B5EF4-FFF2-40B4-BE49-F238E27FC236}">
                  <a16:creationId xmlns:a16="http://schemas.microsoft.com/office/drawing/2014/main" id="{9EB641D4-0FFE-4D60-9561-D993984B8B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9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99">
              <a:extLst>
                <a:ext uri="{FF2B5EF4-FFF2-40B4-BE49-F238E27FC236}">
                  <a16:creationId xmlns:a16="http://schemas.microsoft.com/office/drawing/2014/main" id="{07AF7352-25D8-4915-BF23-B57C4D8B7D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98">
              <a:extLst>
                <a:ext uri="{FF2B5EF4-FFF2-40B4-BE49-F238E27FC236}">
                  <a16:creationId xmlns:a16="http://schemas.microsoft.com/office/drawing/2014/main" id="{314639D4-4DC1-4626-BAD9-82914B1BD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2800" y="4129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Line 93">
              <a:extLst>
                <a:ext uri="{FF2B5EF4-FFF2-40B4-BE49-F238E27FC236}">
                  <a16:creationId xmlns:a16="http://schemas.microsoft.com/office/drawing/2014/main" id="{215F6934-9AAF-4834-ABDD-462F0A3DB2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1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F08DB30C-9654-44DE-AC5B-7D6E6AEDFDD4}"/>
              </a:ext>
            </a:extLst>
          </p:cNvPr>
          <p:cNvSpPr txBox="1"/>
          <p:nvPr/>
        </p:nvSpPr>
        <p:spPr>
          <a:xfrm>
            <a:off x="4160355" y="3188294"/>
            <a:ext cx="11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Deadline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27138E7-8043-428A-B3EF-7B17B5243582}"/>
              </a:ext>
            </a:extLst>
          </p:cNvPr>
          <p:cNvSpPr txBox="1"/>
          <p:nvPr/>
        </p:nvSpPr>
        <p:spPr>
          <a:xfrm>
            <a:off x="2372277" y="3216830"/>
            <a:ext cx="186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Initial arrival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486230-9147-43F1-A8FE-F512AB77A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327" y="3738563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EFD136-E957-4527-9C75-D2230B822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327" y="450056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740357-E1A2-4700-B81D-7BD4976E7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327" y="526256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DD4D-6A55-4F05-BAA4-64789766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Deadline First (EDF)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DB59-71DD-4B92-B167-0E572C7E7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scheduling with pre-emption</a:t>
            </a:r>
          </a:p>
          <a:p>
            <a:r>
              <a:rPr lang="en-US" dirty="0"/>
              <a:t>Highest priority given to task with soonest deadline</a:t>
            </a:r>
          </a:p>
          <a:p>
            <a:pPr lvl="1"/>
            <a:r>
              <a:rPr lang="en-US" dirty="0"/>
              <a:t>Task = (Period, Duration)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51DE0-4003-47E2-84D3-BA304B03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334824-9FF4-4C7F-A317-EE7680311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327" y="37338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624C5D-E91D-481C-8399-5B381378E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327" y="3738563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4AE8AC-3812-4396-80E2-A5ECCE840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327" y="37338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BF6995-9D62-45DE-9C3D-393F5BFF1363}"/>
              </a:ext>
            </a:extLst>
          </p:cNvPr>
          <p:cNvGrpSpPr/>
          <p:nvPr/>
        </p:nvGrpSpPr>
        <p:grpSpPr>
          <a:xfrm>
            <a:off x="1901001" y="3662363"/>
            <a:ext cx="8186526" cy="2343150"/>
            <a:chOff x="195474" y="3371850"/>
            <a:chExt cx="8186526" cy="2343150"/>
          </a:xfrm>
        </p:grpSpPr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9DF659DB-AA03-41E2-8F0B-C8CEB1A55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11">
              <a:extLst>
                <a:ext uri="{FF2B5EF4-FFF2-40B4-BE49-F238E27FC236}">
                  <a16:creationId xmlns:a16="http://schemas.microsoft.com/office/drawing/2014/main" id="{23B2C462-2D17-4A99-9F54-7BA4B14E5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id="{75BDC05C-7EBF-4A25-B72E-526A61F9E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2CFA5699-5D76-44C9-8470-3820556DA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CB7C7566-F106-447E-85A9-229B49CDB0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15">
              <a:extLst>
                <a:ext uri="{FF2B5EF4-FFF2-40B4-BE49-F238E27FC236}">
                  <a16:creationId xmlns:a16="http://schemas.microsoft.com/office/drawing/2014/main" id="{510508D4-9489-45C4-8A19-663ED5C06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16">
              <a:extLst>
                <a:ext uri="{FF2B5EF4-FFF2-40B4-BE49-F238E27FC236}">
                  <a16:creationId xmlns:a16="http://schemas.microsoft.com/office/drawing/2014/main" id="{239DE1E3-27F2-4B51-9C0D-F37314A8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17">
              <a:extLst>
                <a:ext uri="{FF2B5EF4-FFF2-40B4-BE49-F238E27FC236}">
                  <a16:creationId xmlns:a16="http://schemas.microsoft.com/office/drawing/2014/main" id="{E9BE581A-D4E6-4BC7-B2F2-DF6E30EB75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18">
              <a:extLst>
                <a:ext uri="{FF2B5EF4-FFF2-40B4-BE49-F238E27FC236}">
                  <a16:creationId xmlns:a16="http://schemas.microsoft.com/office/drawing/2014/main" id="{8649920C-EF89-4BB9-9625-6B20AADAE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19">
              <a:extLst>
                <a:ext uri="{FF2B5EF4-FFF2-40B4-BE49-F238E27FC236}">
                  <a16:creationId xmlns:a16="http://schemas.microsoft.com/office/drawing/2014/main" id="{3431CC0E-4D0C-4197-992E-5188BD617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8" name="Line 20">
              <a:extLst>
                <a:ext uri="{FF2B5EF4-FFF2-40B4-BE49-F238E27FC236}">
                  <a16:creationId xmlns:a16="http://schemas.microsoft.com/office/drawing/2014/main" id="{1595E569-B719-4045-BC0A-29D63CDD92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9" name="Line 21">
              <a:extLst>
                <a:ext uri="{FF2B5EF4-FFF2-40B4-BE49-F238E27FC236}">
                  <a16:creationId xmlns:a16="http://schemas.microsoft.com/office/drawing/2014/main" id="{9B8B599A-6349-437A-9507-B620F66CF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0" name="Line 22">
              <a:extLst>
                <a:ext uri="{FF2B5EF4-FFF2-40B4-BE49-F238E27FC236}">
                  <a16:creationId xmlns:a16="http://schemas.microsoft.com/office/drawing/2014/main" id="{1AC9E9B0-EE72-4287-B608-BEC643CB6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1" name="Line 23">
              <a:extLst>
                <a:ext uri="{FF2B5EF4-FFF2-40B4-BE49-F238E27FC236}">
                  <a16:creationId xmlns:a16="http://schemas.microsoft.com/office/drawing/2014/main" id="{0E2D9CA1-6423-495B-890F-3F294450F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2" name="Line 24">
              <a:extLst>
                <a:ext uri="{FF2B5EF4-FFF2-40B4-BE49-F238E27FC236}">
                  <a16:creationId xmlns:a16="http://schemas.microsoft.com/office/drawing/2014/main" id="{ED06111B-BA15-443A-9199-D21CD66B0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3" name="Line 25">
              <a:extLst>
                <a:ext uri="{FF2B5EF4-FFF2-40B4-BE49-F238E27FC236}">
                  <a16:creationId xmlns:a16="http://schemas.microsoft.com/office/drawing/2014/main" id="{BA2EE6F7-5908-452E-A94F-A76BB72DE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4" name="Line 26">
              <a:extLst>
                <a:ext uri="{FF2B5EF4-FFF2-40B4-BE49-F238E27FC236}">
                  <a16:creationId xmlns:a16="http://schemas.microsoft.com/office/drawing/2014/main" id="{ADBB6A92-A5CE-4232-8B6A-CB662DFB0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5" name="Line 27">
              <a:extLst>
                <a:ext uri="{FF2B5EF4-FFF2-40B4-BE49-F238E27FC236}">
                  <a16:creationId xmlns:a16="http://schemas.microsoft.com/office/drawing/2014/main" id="{EDE85FEB-1031-4441-84E0-1AA75D6C9F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6" name="Line 28">
              <a:extLst>
                <a:ext uri="{FF2B5EF4-FFF2-40B4-BE49-F238E27FC236}">
                  <a16:creationId xmlns:a16="http://schemas.microsoft.com/office/drawing/2014/main" id="{7D98FCD7-2EA0-48C8-90B2-71C8059A7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7" name="Line 29">
              <a:extLst>
                <a:ext uri="{FF2B5EF4-FFF2-40B4-BE49-F238E27FC236}">
                  <a16:creationId xmlns:a16="http://schemas.microsoft.com/office/drawing/2014/main" id="{9EE996E9-CEAE-4781-94FE-2CF9550F7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8" name="Line 30">
              <a:extLst>
                <a:ext uri="{FF2B5EF4-FFF2-40B4-BE49-F238E27FC236}">
                  <a16:creationId xmlns:a16="http://schemas.microsoft.com/office/drawing/2014/main" id="{DE0718B3-42C6-43D6-AB81-F13F7A0F5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9" name="Line 31">
              <a:extLst>
                <a:ext uri="{FF2B5EF4-FFF2-40B4-BE49-F238E27FC236}">
                  <a16:creationId xmlns:a16="http://schemas.microsoft.com/office/drawing/2014/main" id="{504EBD6D-ABE4-4E51-B984-64C173F60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33">
              <a:extLst>
                <a:ext uri="{FF2B5EF4-FFF2-40B4-BE49-F238E27FC236}">
                  <a16:creationId xmlns:a16="http://schemas.microsoft.com/office/drawing/2014/main" id="{6704664C-AE92-4982-BF57-FE9EC721E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34">
              <a:extLst>
                <a:ext uri="{FF2B5EF4-FFF2-40B4-BE49-F238E27FC236}">
                  <a16:creationId xmlns:a16="http://schemas.microsoft.com/office/drawing/2014/main" id="{183AD4B2-E522-4E9A-8EC0-27C145871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35">
              <a:extLst>
                <a:ext uri="{FF2B5EF4-FFF2-40B4-BE49-F238E27FC236}">
                  <a16:creationId xmlns:a16="http://schemas.microsoft.com/office/drawing/2014/main" id="{A913ABA1-78A0-43FF-A341-4982A4AD5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36">
              <a:extLst>
                <a:ext uri="{FF2B5EF4-FFF2-40B4-BE49-F238E27FC236}">
                  <a16:creationId xmlns:a16="http://schemas.microsoft.com/office/drawing/2014/main" id="{495852A6-6B6B-484A-A51B-AE47507FA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37">
              <a:extLst>
                <a:ext uri="{FF2B5EF4-FFF2-40B4-BE49-F238E27FC236}">
                  <a16:creationId xmlns:a16="http://schemas.microsoft.com/office/drawing/2014/main" id="{B5759561-28F0-4D7A-AD97-FACC1C07E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38">
              <a:extLst>
                <a:ext uri="{FF2B5EF4-FFF2-40B4-BE49-F238E27FC236}">
                  <a16:creationId xmlns:a16="http://schemas.microsoft.com/office/drawing/2014/main" id="{3F6117B4-8675-4A27-B5CC-8DB36AB1C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39">
              <a:extLst>
                <a:ext uri="{FF2B5EF4-FFF2-40B4-BE49-F238E27FC236}">
                  <a16:creationId xmlns:a16="http://schemas.microsoft.com/office/drawing/2014/main" id="{3EFB1BCD-E018-4C15-934F-13452181C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40">
              <a:extLst>
                <a:ext uri="{FF2B5EF4-FFF2-40B4-BE49-F238E27FC236}">
                  <a16:creationId xmlns:a16="http://schemas.microsoft.com/office/drawing/2014/main" id="{F6FBF68D-E59F-4BD1-B060-7CB52A745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41">
              <a:extLst>
                <a:ext uri="{FF2B5EF4-FFF2-40B4-BE49-F238E27FC236}">
                  <a16:creationId xmlns:a16="http://schemas.microsoft.com/office/drawing/2014/main" id="{AED591AC-D4D6-4234-823D-5483EFC05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42">
              <a:extLst>
                <a:ext uri="{FF2B5EF4-FFF2-40B4-BE49-F238E27FC236}">
                  <a16:creationId xmlns:a16="http://schemas.microsoft.com/office/drawing/2014/main" id="{869F4A15-EDA5-48DD-8773-0E96C3BCE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43">
              <a:extLst>
                <a:ext uri="{FF2B5EF4-FFF2-40B4-BE49-F238E27FC236}">
                  <a16:creationId xmlns:a16="http://schemas.microsoft.com/office/drawing/2014/main" id="{1AE779EC-2162-4A90-BC67-049E293C9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44">
              <a:extLst>
                <a:ext uri="{FF2B5EF4-FFF2-40B4-BE49-F238E27FC236}">
                  <a16:creationId xmlns:a16="http://schemas.microsoft.com/office/drawing/2014/main" id="{A5616A27-BE1F-4756-B2D4-48D9E2354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45">
              <a:extLst>
                <a:ext uri="{FF2B5EF4-FFF2-40B4-BE49-F238E27FC236}">
                  <a16:creationId xmlns:a16="http://schemas.microsoft.com/office/drawing/2014/main" id="{17D1683F-384E-4687-BA77-1B3E389A7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46">
              <a:extLst>
                <a:ext uri="{FF2B5EF4-FFF2-40B4-BE49-F238E27FC236}">
                  <a16:creationId xmlns:a16="http://schemas.microsoft.com/office/drawing/2014/main" id="{9042058B-8170-4AC9-A5AE-2E11D13F2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47">
              <a:extLst>
                <a:ext uri="{FF2B5EF4-FFF2-40B4-BE49-F238E27FC236}">
                  <a16:creationId xmlns:a16="http://schemas.microsoft.com/office/drawing/2014/main" id="{E9BF1C39-2CE9-4B92-B5F7-52C78CE7A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48">
              <a:extLst>
                <a:ext uri="{FF2B5EF4-FFF2-40B4-BE49-F238E27FC236}">
                  <a16:creationId xmlns:a16="http://schemas.microsoft.com/office/drawing/2014/main" id="{E9D7294B-CABA-49F6-8361-20D0B2C91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49">
              <a:extLst>
                <a:ext uri="{FF2B5EF4-FFF2-40B4-BE49-F238E27FC236}">
                  <a16:creationId xmlns:a16="http://schemas.microsoft.com/office/drawing/2014/main" id="{71ED25A7-90DA-44F8-AEB1-EB542B8D4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50">
              <a:extLst>
                <a:ext uri="{FF2B5EF4-FFF2-40B4-BE49-F238E27FC236}">
                  <a16:creationId xmlns:a16="http://schemas.microsoft.com/office/drawing/2014/main" id="{88622959-7F10-492F-91A2-48078B4C3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51">
              <a:extLst>
                <a:ext uri="{FF2B5EF4-FFF2-40B4-BE49-F238E27FC236}">
                  <a16:creationId xmlns:a16="http://schemas.microsoft.com/office/drawing/2014/main" id="{D9AE03EB-8DA0-474C-8166-43E0CE173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52">
              <a:extLst>
                <a:ext uri="{FF2B5EF4-FFF2-40B4-BE49-F238E27FC236}">
                  <a16:creationId xmlns:a16="http://schemas.microsoft.com/office/drawing/2014/main" id="{4E2C946C-F132-4A25-9263-3A8AC517B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53">
              <a:extLst>
                <a:ext uri="{FF2B5EF4-FFF2-40B4-BE49-F238E27FC236}">
                  <a16:creationId xmlns:a16="http://schemas.microsoft.com/office/drawing/2014/main" id="{AED27747-7380-4008-BE13-39238A546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55">
              <a:extLst>
                <a:ext uri="{FF2B5EF4-FFF2-40B4-BE49-F238E27FC236}">
                  <a16:creationId xmlns:a16="http://schemas.microsoft.com/office/drawing/2014/main" id="{170DC0CD-A35B-41E7-B534-4581FD275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56">
              <a:extLst>
                <a:ext uri="{FF2B5EF4-FFF2-40B4-BE49-F238E27FC236}">
                  <a16:creationId xmlns:a16="http://schemas.microsoft.com/office/drawing/2014/main" id="{C1C9DDA1-01D3-4DAD-A63C-B973C2D2B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57">
              <a:extLst>
                <a:ext uri="{FF2B5EF4-FFF2-40B4-BE49-F238E27FC236}">
                  <a16:creationId xmlns:a16="http://schemas.microsoft.com/office/drawing/2014/main" id="{19D28730-4CEE-4817-BC39-81F613203F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58">
              <a:extLst>
                <a:ext uri="{FF2B5EF4-FFF2-40B4-BE49-F238E27FC236}">
                  <a16:creationId xmlns:a16="http://schemas.microsoft.com/office/drawing/2014/main" id="{AC776ADD-FA69-4972-A33F-E5F0C2086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59">
              <a:extLst>
                <a:ext uri="{FF2B5EF4-FFF2-40B4-BE49-F238E27FC236}">
                  <a16:creationId xmlns:a16="http://schemas.microsoft.com/office/drawing/2014/main" id="{9E6F3C50-B3C5-48CB-8CA0-760A4E832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60">
              <a:extLst>
                <a:ext uri="{FF2B5EF4-FFF2-40B4-BE49-F238E27FC236}">
                  <a16:creationId xmlns:a16="http://schemas.microsoft.com/office/drawing/2014/main" id="{40C1DC5C-6F1F-47B4-A807-CCDCDDB22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61">
              <a:extLst>
                <a:ext uri="{FF2B5EF4-FFF2-40B4-BE49-F238E27FC236}">
                  <a16:creationId xmlns:a16="http://schemas.microsoft.com/office/drawing/2014/main" id="{40D2883F-9407-486B-BBAE-B1AD1AF948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62">
              <a:extLst>
                <a:ext uri="{FF2B5EF4-FFF2-40B4-BE49-F238E27FC236}">
                  <a16:creationId xmlns:a16="http://schemas.microsoft.com/office/drawing/2014/main" id="{38A7DE90-80E3-4BDF-AA87-3C1572894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Line 63">
              <a:extLst>
                <a:ext uri="{FF2B5EF4-FFF2-40B4-BE49-F238E27FC236}">
                  <a16:creationId xmlns:a16="http://schemas.microsoft.com/office/drawing/2014/main" id="{88C8404E-235A-4140-9F73-800D07E2C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Line 64">
              <a:extLst>
                <a:ext uri="{FF2B5EF4-FFF2-40B4-BE49-F238E27FC236}">
                  <a16:creationId xmlns:a16="http://schemas.microsoft.com/office/drawing/2014/main" id="{9F214B09-48D6-485D-9EE4-707EB1DB77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Line 65">
              <a:extLst>
                <a:ext uri="{FF2B5EF4-FFF2-40B4-BE49-F238E27FC236}">
                  <a16:creationId xmlns:a16="http://schemas.microsoft.com/office/drawing/2014/main" id="{7B54BD2A-579D-4140-9769-79E801413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Line 66">
              <a:extLst>
                <a:ext uri="{FF2B5EF4-FFF2-40B4-BE49-F238E27FC236}">
                  <a16:creationId xmlns:a16="http://schemas.microsoft.com/office/drawing/2014/main" id="{6EF43DE0-0197-4E3C-8D08-51A42F48B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Line 67">
              <a:extLst>
                <a:ext uri="{FF2B5EF4-FFF2-40B4-BE49-F238E27FC236}">
                  <a16:creationId xmlns:a16="http://schemas.microsoft.com/office/drawing/2014/main" id="{30AE9CCA-8EE8-4C52-85FD-64A2FE1C2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Line 68">
              <a:extLst>
                <a:ext uri="{FF2B5EF4-FFF2-40B4-BE49-F238E27FC236}">
                  <a16:creationId xmlns:a16="http://schemas.microsoft.com/office/drawing/2014/main" id="{1A2820FD-1DB2-40F7-BD58-D2E3E7376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Line 69">
              <a:extLst>
                <a:ext uri="{FF2B5EF4-FFF2-40B4-BE49-F238E27FC236}">
                  <a16:creationId xmlns:a16="http://schemas.microsoft.com/office/drawing/2014/main" id="{E72C15DC-4833-44AE-8722-EE35D028D2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Line 70">
              <a:extLst>
                <a:ext uri="{FF2B5EF4-FFF2-40B4-BE49-F238E27FC236}">
                  <a16:creationId xmlns:a16="http://schemas.microsoft.com/office/drawing/2014/main" id="{77647CF9-C173-42E2-A947-6115D616D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Line 71">
              <a:extLst>
                <a:ext uri="{FF2B5EF4-FFF2-40B4-BE49-F238E27FC236}">
                  <a16:creationId xmlns:a16="http://schemas.microsoft.com/office/drawing/2014/main" id="{6AD9E338-F481-43EC-8AB7-40CC0AE1D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72">
              <a:extLst>
                <a:ext uri="{FF2B5EF4-FFF2-40B4-BE49-F238E27FC236}">
                  <a16:creationId xmlns:a16="http://schemas.microsoft.com/office/drawing/2014/main" id="{6AFD637B-14B2-4366-9930-12AD89040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Line 73">
              <a:extLst>
                <a:ext uri="{FF2B5EF4-FFF2-40B4-BE49-F238E27FC236}">
                  <a16:creationId xmlns:a16="http://schemas.microsoft.com/office/drawing/2014/main" id="{058E3F13-FD6A-494A-8E69-E0D9962C47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Line 74">
              <a:extLst>
                <a:ext uri="{FF2B5EF4-FFF2-40B4-BE49-F238E27FC236}">
                  <a16:creationId xmlns:a16="http://schemas.microsoft.com/office/drawing/2014/main" id="{5D3E4CD9-E7AA-4DAD-8EFA-E953728BE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 Box 75">
              <a:extLst>
                <a:ext uri="{FF2B5EF4-FFF2-40B4-BE49-F238E27FC236}">
                  <a16:creationId xmlns:a16="http://schemas.microsoft.com/office/drawing/2014/main" id="{C075A912-2672-4E61-B683-478216562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92" name="Text Box 76">
              <a:extLst>
                <a:ext uri="{FF2B5EF4-FFF2-40B4-BE49-F238E27FC236}">
                  <a16:creationId xmlns:a16="http://schemas.microsoft.com/office/drawing/2014/main" id="{ED0F7E44-B0A6-43A3-AEE2-CA57D0CEF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93" name="Text Box 77">
              <a:extLst>
                <a:ext uri="{FF2B5EF4-FFF2-40B4-BE49-F238E27FC236}">
                  <a16:creationId xmlns:a16="http://schemas.microsoft.com/office/drawing/2014/main" id="{1516615B-7D6F-467C-B630-9E8F93D3E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94" name="Text Box 78">
              <a:extLst>
                <a:ext uri="{FF2B5EF4-FFF2-40B4-BE49-F238E27FC236}">
                  <a16:creationId xmlns:a16="http://schemas.microsoft.com/office/drawing/2014/main" id="{0967FB9A-4BA1-4604-BE98-DBFAA91F4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D012C5A-81C3-4ED0-822A-8B913501A3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49" y="3490123"/>
              <a:ext cx="966788" cy="357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59FC34FF-BC2B-423A-9831-BE6C35E44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74" y="4280698"/>
              <a:ext cx="1030288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76DEFBE6-C535-4C40-8A16-27B3891C6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49" y="4983961"/>
              <a:ext cx="1030288" cy="379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8" name="Line 82">
              <a:extLst>
                <a:ext uri="{FF2B5EF4-FFF2-40B4-BE49-F238E27FC236}">
                  <a16:creationId xmlns:a16="http://schemas.microsoft.com/office/drawing/2014/main" id="{DD86E4BD-264F-4065-AE56-63A53215B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99" name="Line 83">
              <a:extLst>
                <a:ext uri="{FF2B5EF4-FFF2-40B4-BE49-F238E27FC236}">
                  <a16:creationId xmlns:a16="http://schemas.microsoft.com/office/drawing/2014/main" id="{F542F2F8-B633-42EE-ABD3-1748A0B54A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Line 84">
              <a:extLst>
                <a:ext uri="{FF2B5EF4-FFF2-40B4-BE49-F238E27FC236}">
                  <a16:creationId xmlns:a16="http://schemas.microsoft.com/office/drawing/2014/main" id="{87F878E5-F74E-47DD-8DEF-AE46DA3FB1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Line 85">
            <a:extLst>
              <a:ext uri="{FF2B5EF4-FFF2-40B4-BE49-F238E27FC236}">
                <a16:creationId xmlns:a16="http://schemas.microsoft.com/office/drawing/2014/main" id="{CB32196E-E1B1-4962-AF82-D7C3672B8B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7327" y="3662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2" name="Line 86">
            <a:extLst>
              <a:ext uri="{FF2B5EF4-FFF2-40B4-BE49-F238E27FC236}">
                <a16:creationId xmlns:a16="http://schemas.microsoft.com/office/drawing/2014/main" id="{8D1D761B-1F88-4BDB-A26D-DE2E2BA63C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58327" y="4424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Line 87">
            <a:extLst>
              <a:ext uri="{FF2B5EF4-FFF2-40B4-BE49-F238E27FC236}">
                <a16:creationId xmlns:a16="http://schemas.microsoft.com/office/drawing/2014/main" id="{CF71403E-27E2-4FE3-AE8E-B4955D1DDE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20327" y="5186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1">
            <a:extLst>
              <a:ext uri="{FF2B5EF4-FFF2-40B4-BE49-F238E27FC236}">
                <a16:creationId xmlns:a16="http://schemas.microsoft.com/office/drawing/2014/main" id="{710B4735-B9BD-4A02-8BDC-E0A63E079D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1327" y="3662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5" name="Line 92">
            <a:extLst>
              <a:ext uri="{FF2B5EF4-FFF2-40B4-BE49-F238E27FC236}">
                <a16:creationId xmlns:a16="http://schemas.microsoft.com/office/drawing/2014/main" id="{4D07318C-9868-4B4F-96AB-6EB74FBDDF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63327" y="4424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Line 97">
            <a:extLst>
              <a:ext uri="{FF2B5EF4-FFF2-40B4-BE49-F238E27FC236}">
                <a16:creationId xmlns:a16="http://schemas.microsoft.com/office/drawing/2014/main" id="{9EB641D4-0FFE-4D60-9561-D993984B8B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25327" y="3657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7" name="Line 99">
            <a:extLst>
              <a:ext uri="{FF2B5EF4-FFF2-40B4-BE49-F238E27FC236}">
                <a16:creationId xmlns:a16="http://schemas.microsoft.com/office/drawing/2014/main" id="{07AF7352-25D8-4915-BF23-B57C4D8B7D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49327" y="3657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1A3676-F34A-4DA8-943E-CD0D3A109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327" y="450056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2E022A-C824-4CC6-8AF0-1F9093A66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327" y="526256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685E2A-212D-45BC-AB97-153E27B86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327" y="3738563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65BCDF-C38C-45ED-ACAA-3EEC1B923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9327" y="449580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8E577F-AA08-4E0F-9733-A1640A2EE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2327" y="525780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58C006-4218-4750-8622-74FBF035A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4327" y="449580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Line 98">
            <a:extLst>
              <a:ext uri="{FF2B5EF4-FFF2-40B4-BE49-F238E27FC236}">
                <a16:creationId xmlns:a16="http://schemas.microsoft.com/office/drawing/2014/main" id="{314639D4-4DC1-4626-BAD9-82914B1BD3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68327" y="4419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Line 93">
            <a:extLst>
              <a:ext uri="{FF2B5EF4-FFF2-40B4-BE49-F238E27FC236}">
                <a16:creationId xmlns:a16="http://schemas.microsoft.com/office/drawing/2014/main" id="{215F6934-9AAF-4834-ABDD-462F0A3DB2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87327" y="51863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06FFC5D-1EF8-405C-93AF-5B85AD207918}"/>
              </a:ext>
            </a:extLst>
          </p:cNvPr>
          <p:cNvSpPr txBox="1"/>
          <p:nvPr/>
        </p:nvSpPr>
        <p:spPr>
          <a:xfrm>
            <a:off x="4160355" y="3188294"/>
            <a:ext cx="110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Deadline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048D710-5B1A-4071-9B37-3AC17C60DE9B}"/>
              </a:ext>
            </a:extLst>
          </p:cNvPr>
          <p:cNvSpPr txBox="1"/>
          <p:nvPr/>
        </p:nvSpPr>
        <p:spPr>
          <a:xfrm>
            <a:off x="2372277" y="3216830"/>
            <a:ext cx="186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Initial arrival</a:t>
            </a:r>
          </a:p>
        </p:txBody>
      </p:sp>
    </p:spTree>
    <p:extLst>
      <p:ext uri="{BB962C8B-B14F-4D97-AF65-F5344CB8AC3E}">
        <p14:creationId xmlns:p14="http://schemas.microsoft.com/office/powerpoint/2010/main" val="3723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1" grpId="0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A071-9585-45C9-BFF1-915FD297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Schedulability</a:t>
            </a:r>
            <a:r>
              <a:rPr lang="en-US" dirty="0"/>
              <a:t> test for EDF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84CB9-5FC6-4A49-8FD2-A015F51F43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Guarantees schedule feasibility if total load is not more than 100%</a:t>
                </a:r>
              </a:p>
              <a:p>
                <a:pPr lvl="1"/>
                <a:r>
                  <a:rPr lang="en-US" dirty="0"/>
                  <a:t>All deadlines </a:t>
                </a:r>
                <a:r>
                  <a:rPr lang="en-US" b="1" dirty="0"/>
                  <a:t>will</a:t>
                </a:r>
                <a:r>
                  <a:rPr lang="en-US" dirty="0"/>
                  <a:t> be met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:r>
                  <a:rPr lang="en-US" i="1" dirty="0"/>
                  <a:t>n </a:t>
                </a:r>
                <a:r>
                  <a:rPr lang="en-US" dirty="0"/>
                  <a:t>tasks with computation time </a:t>
                </a:r>
                <a:r>
                  <a:rPr lang="en-US" i="1" dirty="0"/>
                  <a:t>C</a:t>
                </a:r>
                <a:r>
                  <a:rPr lang="en-US" dirty="0"/>
                  <a:t> and deadline (period) </a:t>
                </a:r>
                <a:r>
                  <a:rPr lang="en-US" i="1" dirty="0"/>
                  <a:t>D</a:t>
                </a:r>
              </a:p>
              <a:p>
                <a:pPr lvl="1"/>
                <a:r>
                  <a:rPr lang="en-US" dirty="0"/>
                  <a:t>A feasible schedule exists if </a:t>
                </a:r>
                <a:r>
                  <a:rPr lang="en-US" b="1" dirty="0"/>
                  <a:t>utilization</a:t>
                </a:r>
                <a:r>
                  <a:rPr lang="en-US" dirty="0"/>
                  <a:t> is less than or equal to one: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84CB9-5FC6-4A49-8FD2-A015F51F43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182" r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C90AD-E55D-4342-BEB8-6BFD6B50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93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3, computation 1</a:t>
            </a:r>
          </a:p>
          <a:p>
            <a:pPr lvl="1"/>
            <a:r>
              <a:rPr lang="en-US" dirty="0"/>
              <a:t>Job B: period 5, computation 2</a:t>
            </a:r>
          </a:p>
          <a:p>
            <a:pPr lvl="1"/>
            <a:r>
              <a:rPr lang="en-US" dirty="0"/>
              <a:t>Job C: period 15, computation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88C73D7-A6A7-43AA-BC81-7005058588DB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88C73D7-A6A7-43AA-BC81-700505858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A29003B-8AB9-A596-5D5C-218BBE422EE1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8C0F19-7BE6-3BA5-0C72-8197F496A248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FCBED0-8BD8-F235-88EE-858519E75422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18769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3, computation 1</a:t>
            </a:r>
          </a:p>
          <a:p>
            <a:pPr lvl="1"/>
            <a:r>
              <a:rPr lang="en-US" dirty="0"/>
              <a:t>Job B: period 5, computation 2</a:t>
            </a:r>
          </a:p>
          <a:p>
            <a:pPr lvl="1"/>
            <a:r>
              <a:rPr lang="en-US" dirty="0"/>
              <a:t>Job C: period 15, computation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88C73D7-A6A7-43AA-BC81-7005058588DB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88C73D7-A6A7-43AA-BC81-700505858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B3AC5582-8DD6-4CB4-96B0-93DA210E239C}"/>
              </a:ext>
            </a:extLst>
          </p:cNvPr>
          <p:cNvSpPr txBox="1"/>
          <p:nvPr/>
        </p:nvSpPr>
        <p:spPr>
          <a:xfrm>
            <a:off x="8769975" y="2858869"/>
            <a:ext cx="265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1/3 + 2/5 + 4/15 =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0B7F23-DDE8-5285-9D62-445FDC38FAAF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67612-7267-6D79-D62A-FEA1D9000769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0EC5AD-3B19-D212-5177-28DC4EB6181A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03141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8B34B11A-A3AB-48D0-A478-23FFE9F36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354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2113DF3-E5BD-4B3C-847C-B82495C76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920" y="326945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805B6C1-BA6E-4E0C-96B7-4D5CDBCD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925" y="4034303"/>
            <a:ext cx="761995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629DADD-D991-4E0E-9D15-CCED5FAA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09" y="4800600"/>
            <a:ext cx="381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3, computation 1</a:t>
            </a:r>
          </a:p>
          <a:p>
            <a:pPr lvl="1"/>
            <a:r>
              <a:rPr lang="en-US" dirty="0"/>
              <a:t>Job B: period 5, computation 2</a:t>
            </a:r>
          </a:p>
          <a:p>
            <a:pPr lvl="1"/>
            <a:r>
              <a:rPr lang="en-US" dirty="0"/>
              <a:t>Job C: period 15, computation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CDB79AD-ACC2-4668-97E7-BD4E41BC2567}"/>
              </a:ext>
            </a:extLst>
          </p:cNvPr>
          <p:cNvSpPr txBox="1"/>
          <p:nvPr/>
        </p:nvSpPr>
        <p:spPr>
          <a:xfrm>
            <a:off x="8769975" y="2858869"/>
            <a:ext cx="265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1/3 + 2/5 + 4/15 = 1</a:t>
            </a: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F84E775-2EAF-4EAB-A612-8B807AC1FE24}"/>
              </a:ext>
            </a:extLst>
          </p:cNvPr>
          <p:cNvSpPr txBox="1"/>
          <p:nvPr/>
        </p:nvSpPr>
        <p:spPr>
          <a:xfrm>
            <a:off x="2033888" y="5751791"/>
            <a:ext cx="371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Can’t start a job </a:t>
            </a:r>
            <a:r>
              <a:rPr lang="en-US" i="1" dirty="0">
                <a:latin typeface="Tahoma" panose="020B0604030504040204" pitchFamily="34" charset="0"/>
              </a:rPr>
              <a:t>before</a:t>
            </a:r>
            <a:r>
              <a:rPr lang="en-US" dirty="0">
                <a:latin typeface="Tahoma" panose="020B0604030504040204" pitchFamily="34" charset="0"/>
              </a:rPr>
              <a:t> its period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543B9214-B129-4517-B6E1-3D195F6695E1}"/>
              </a:ext>
            </a:extLst>
          </p:cNvPr>
          <p:cNvCxnSpPr/>
          <p:nvPr/>
        </p:nvCxnSpPr>
        <p:spPr>
          <a:xfrm flipV="1">
            <a:off x="2741339" y="5118101"/>
            <a:ext cx="1" cy="59689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E4E703-81B4-4C17-A343-9E9AB6BD5494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E4E703-81B4-4C17-A343-9E9AB6BD5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26E1A5F-3B27-C72B-46ED-6E1B4480B252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ED647A-DFA8-A287-CE7A-33DBA4168B29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D75F50-6BDB-C4B0-685F-6C68D93502A2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323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1" grpId="0" animBg="1"/>
      <p:bldP spid="95" grpId="0" animBg="1"/>
      <p:bldP spid="10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8B34B11A-A3AB-48D0-A478-23FFE9F36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354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2113DF3-E5BD-4B3C-847C-B82495C76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920" y="326945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548B4E9-E964-4005-A4A0-CFECCF6F6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608" y="3272818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805B6C1-BA6E-4E0C-96B7-4D5CDBCD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925" y="4034303"/>
            <a:ext cx="761995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591D55-B6B9-419C-A009-42A7A319A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09" y="4021118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629DADD-D991-4E0E-9D15-CCED5FAA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09" y="4800600"/>
            <a:ext cx="381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3, computation 1</a:t>
            </a:r>
          </a:p>
          <a:p>
            <a:pPr lvl="1"/>
            <a:r>
              <a:rPr lang="en-US" dirty="0"/>
              <a:t>Job B: period 5, computation 2</a:t>
            </a:r>
          </a:p>
          <a:p>
            <a:pPr lvl="1"/>
            <a:r>
              <a:rPr lang="en-US" dirty="0"/>
              <a:t>Job C: period 15, computation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1F6FF1D-2318-4BC1-AA57-C856151B5E1F}"/>
              </a:ext>
            </a:extLst>
          </p:cNvPr>
          <p:cNvSpPr txBox="1"/>
          <p:nvPr/>
        </p:nvSpPr>
        <p:spPr>
          <a:xfrm>
            <a:off x="2533524" y="5742760"/>
            <a:ext cx="288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Earliest deadline changes, preempting Job B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939A378E-E3BF-414E-8339-C12C25E9750E}"/>
              </a:ext>
            </a:extLst>
          </p:cNvPr>
          <p:cNvCxnSpPr/>
          <p:nvPr/>
        </p:nvCxnSpPr>
        <p:spPr>
          <a:xfrm flipV="1">
            <a:off x="3517532" y="5118101"/>
            <a:ext cx="1" cy="59689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DCDB79AD-ACC2-4668-97E7-BD4E41BC2567}"/>
              </a:ext>
            </a:extLst>
          </p:cNvPr>
          <p:cNvSpPr txBox="1"/>
          <p:nvPr/>
        </p:nvSpPr>
        <p:spPr>
          <a:xfrm>
            <a:off x="8769975" y="2858869"/>
            <a:ext cx="265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1/3 + 2/5 + 4/15 = 1</a:t>
            </a: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3FDEF0-8570-4D6B-80A3-464194798A4F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3FDEF0-8570-4D6B-80A3-464194798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CE75074-0550-87D0-9BBF-8FDFD594887C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CBA1C-9034-C01C-7DA6-C5783A61E87A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0AEA9-0D0A-B8F3-7B05-23660D10023A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4883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4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8B34B11A-A3AB-48D0-A478-23FFE9F36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354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2113DF3-E5BD-4B3C-847C-B82495C76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920" y="326945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548B4E9-E964-4005-A4A0-CFECCF6F6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608" y="3272818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F5A2460-7650-4469-BEB3-D6B7BA3BF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607" y="32714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CF1D02D-ED5A-4946-AE7C-0F0ABA098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927" y="327932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805B6C1-BA6E-4E0C-96B7-4D5CDBCD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925" y="4034303"/>
            <a:ext cx="761995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591D55-B6B9-419C-A009-42A7A319A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09" y="4021118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7F2A344-1320-4078-A830-A5EC0BA9B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5490" y="4029859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BB493BD-9FF3-4745-8608-E58C7F627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145" y="4029962"/>
            <a:ext cx="761995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629DADD-D991-4E0E-9D15-CCED5FAA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09" y="4800600"/>
            <a:ext cx="381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63E48F6-1CC0-442E-A150-B9FC0451D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817" y="4800599"/>
            <a:ext cx="382103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DB48E90-4B87-4696-9186-01A5A1E1F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708" y="4797881"/>
            <a:ext cx="755341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3, computation 1</a:t>
            </a:r>
          </a:p>
          <a:p>
            <a:pPr lvl="1"/>
            <a:r>
              <a:rPr lang="en-US" dirty="0"/>
              <a:t>Job B: period 5, computation 2</a:t>
            </a:r>
          </a:p>
          <a:p>
            <a:pPr lvl="1"/>
            <a:r>
              <a:rPr lang="en-US" dirty="0"/>
              <a:t>Job C: period 15, computation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1F6FF1D-2318-4BC1-AA57-C856151B5E1F}"/>
              </a:ext>
            </a:extLst>
          </p:cNvPr>
          <p:cNvSpPr txBox="1"/>
          <p:nvPr/>
        </p:nvSpPr>
        <p:spPr>
          <a:xfrm>
            <a:off x="5945042" y="5683032"/>
            <a:ext cx="452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Schedule repeats at least common multiple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939A378E-E3BF-414E-8339-C12C25E9750E}"/>
              </a:ext>
            </a:extLst>
          </p:cNvPr>
          <p:cNvCxnSpPr/>
          <p:nvPr/>
        </p:nvCxnSpPr>
        <p:spPr>
          <a:xfrm flipV="1">
            <a:off x="6935708" y="5149036"/>
            <a:ext cx="1" cy="59689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DCDB79AD-ACC2-4668-97E7-BD4E41BC2567}"/>
              </a:ext>
            </a:extLst>
          </p:cNvPr>
          <p:cNvSpPr txBox="1"/>
          <p:nvPr/>
        </p:nvSpPr>
        <p:spPr>
          <a:xfrm>
            <a:off x="8769975" y="2858869"/>
            <a:ext cx="265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1/3 + 2/5 + 4/15 = 1</a:t>
            </a: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2581D7-ED36-4F85-8E43-1C3A3B33D343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2581D7-ED36-4F85-8E43-1C3A3B33D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43837E8-ED43-32D2-B2E4-19618CE061D5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EDDCAD-DF1A-02EC-A267-6A878963970A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4462FF-4279-4797-304D-F34081EAD5A2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7553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7" grpId="0" animBg="1"/>
      <p:bldP spid="101" grpId="0" animBg="1"/>
      <p:bldP spid="106" grpId="0" animBg="1"/>
      <p:bldP spid="103" grpId="0" animBg="1"/>
      <p:bldP spid="124" grpId="0" animBg="1"/>
      <p:bldP spid="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438882-1671-4D11-A767-B4DF4B22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Jobs can be I/O-bound or CPU-bound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BCB91F-A85F-4866-9F47-A3C1A9EAC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CPU-bound process</a:t>
            </a:r>
          </a:p>
          <a:p>
            <a:pPr lvl="1"/>
            <a:r>
              <a:rPr lang="en-US" dirty="0"/>
              <a:t>Lots of computation between each I/O request</a:t>
            </a:r>
          </a:p>
          <a:p>
            <a:pPr lvl="1"/>
            <a:r>
              <a:rPr lang="en-US" dirty="0"/>
              <a:t>Actually needs to do computation on a processor</a:t>
            </a:r>
          </a:p>
          <a:p>
            <a:pPr lvl="1"/>
            <a:r>
              <a:rPr lang="en-US" dirty="0"/>
              <a:t>Example: doing matrix math</a:t>
            </a:r>
          </a:p>
          <a:p>
            <a:pPr lvl="1"/>
            <a:endParaRPr lang="en-US" dirty="0"/>
          </a:p>
          <a:p>
            <a:r>
              <a:rPr lang="en-US" dirty="0"/>
              <a:t>I/O-bound process</a:t>
            </a:r>
          </a:p>
          <a:p>
            <a:pPr lvl="1"/>
            <a:r>
              <a:rPr lang="en-US" dirty="0"/>
              <a:t>Very little computation between each I/O request</a:t>
            </a:r>
          </a:p>
          <a:p>
            <a:pPr lvl="1"/>
            <a:r>
              <a:rPr lang="en-US" dirty="0"/>
              <a:t>Just needs a processor to figure out its next I/O request</a:t>
            </a:r>
          </a:p>
          <a:p>
            <a:pPr lvl="1"/>
            <a:r>
              <a:rPr lang="en-US" dirty="0"/>
              <a:t>Example: searching a file system for a file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4CF2-D4B9-40E1-9250-AF202E4A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27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2, computation 1</a:t>
            </a:r>
          </a:p>
          <a:p>
            <a:pPr lvl="1"/>
            <a:r>
              <a:rPr lang="en-US" dirty="0"/>
              <a:t>Job B: period 3, computation 1</a:t>
            </a:r>
          </a:p>
          <a:p>
            <a:pPr lvl="1"/>
            <a:r>
              <a:rPr lang="en-US" dirty="0"/>
              <a:t>Job C: period 4, computation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Line 85">
            <a:extLst>
              <a:ext uri="{FF2B5EF4-FFF2-40B4-BE49-F238E27FC236}">
                <a16:creationId xmlns:a16="http://schemas.microsoft.com/office/drawing/2014/main" id="{759B7E7B-48DA-4864-83C5-C50911674E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4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Line 87">
            <a:extLst>
              <a:ext uri="{FF2B5EF4-FFF2-40B4-BE49-F238E27FC236}">
                <a16:creationId xmlns:a16="http://schemas.microsoft.com/office/drawing/2014/main" id="{D500E75F-3CB7-495A-B409-D28B3662C5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ine 91">
            <a:extLst>
              <a:ext uri="{FF2B5EF4-FFF2-40B4-BE49-F238E27FC236}">
                <a16:creationId xmlns:a16="http://schemas.microsoft.com/office/drawing/2014/main" id="{3D58814F-642E-4C7A-B21F-B2A614F6DC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" name="Line 92">
            <a:extLst>
              <a:ext uri="{FF2B5EF4-FFF2-40B4-BE49-F238E27FC236}">
                <a16:creationId xmlns:a16="http://schemas.microsoft.com/office/drawing/2014/main" id="{1A813964-5E4A-464B-B7D4-0948CD9CDE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97">
            <a:extLst>
              <a:ext uri="{FF2B5EF4-FFF2-40B4-BE49-F238E27FC236}">
                <a16:creationId xmlns:a16="http://schemas.microsoft.com/office/drawing/2014/main" id="{0A7C2F76-5999-44B5-859D-771AA4D0BB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3" name="Line 99">
            <a:extLst>
              <a:ext uri="{FF2B5EF4-FFF2-40B4-BE49-F238E27FC236}">
                <a16:creationId xmlns:a16="http://schemas.microsoft.com/office/drawing/2014/main" id="{E850263A-5901-4E59-8A3E-0B586888B4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1954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Line 93">
            <a:extLst>
              <a:ext uri="{FF2B5EF4-FFF2-40B4-BE49-F238E27FC236}">
                <a16:creationId xmlns:a16="http://schemas.microsoft.com/office/drawing/2014/main" id="{9E1E88ED-7488-45C8-9CAA-E039EFF42B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0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Line 85">
            <a:extLst>
              <a:ext uri="{FF2B5EF4-FFF2-40B4-BE49-F238E27FC236}">
                <a16:creationId xmlns:a16="http://schemas.microsoft.com/office/drawing/2014/main" id="{6264895B-9F0F-4754-9D9E-4F5087B993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6" name="Line 91">
            <a:extLst>
              <a:ext uri="{FF2B5EF4-FFF2-40B4-BE49-F238E27FC236}">
                <a16:creationId xmlns:a16="http://schemas.microsoft.com/office/drawing/2014/main" id="{E61ED899-2ABA-40D4-ADB3-031B8D8A39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8" name="Line 97">
            <a:extLst>
              <a:ext uri="{FF2B5EF4-FFF2-40B4-BE49-F238E27FC236}">
                <a16:creationId xmlns:a16="http://schemas.microsoft.com/office/drawing/2014/main" id="{0E50E30F-8C7D-4793-9690-6F40052DFB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6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0" name="Line 99">
            <a:extLst>
              <a:ext uri="{FF2B5EF4-FFF2-40B4-BE49-F238E27FC236}">
                <a16:creationId xmlns:a16="http://schemas.microsoft.com/office/drawing/2014/main" id="{8634743F-9B22-4ED8-B850-C723F365F0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9954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2" name="Line 86">
            <a:extLst>
              <a:ext uri="{FF2B5EF4-FFF2-40B4-BE49-F238E27FC236}">
                <a16:creationId xmlns:a16="http://schemas.microsoft.com/office/drawing/2014/main" id="{1D8DBC6D-11AA-4482-B42B-D2BA6DB5B2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Line 87">
            <a:extLst>
              <a:ext uri="{FF2B5EF4-FFF2-40B4-BE49-F238E27FC236}">
                <a16:creationId xmlns:a16="http://schemas.microsoft.com/office/drawing/2014/main" id="{079A1984-AB84-4E8D-AC8B-CFDBFD993D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8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E7D07145-B646-4030-B18B-8F4153C19E2B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E7D07145-B646-4030-B18B-8F4153C19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83D274A-CA6E-28C1-00D2-54F72A2BDD68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729FAFF-D88D-065E-6222-484BDF632CC0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D52C325-18F8-8C1B-D73F-607708FC53DE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542837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2, computation 1</a:t>
            </a:r>
          </a:p>
          <a:p>
            <a:pPr lvl="1"/>
            <a:r>
              <a:rPr lang="en-US" dirty="0"/>
              <a:t>Job B: period 3, computation 1</a:t>
            </a:r>
          </a:p>
          <a:p>
            <a:pPr lvl="1"/>
            <a:r>
              <a:rPr lang="en-US" dirty="0"/>
              <a:t>Job C: period 4, computation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Line 85">
            <a:extLst>
              <a:ext uri="{FF2B5EF4-FFF2-40B4-BE49-F238E27FC236}">
                <a16:creationId xmlns:a16="http://schemas.microsoft.com/office/drawing/2014/main" id="{759B7E7B-48DA-4864-83C5-C50911674E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4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Line 87">
            <a:extLst>
              <a:ext uri="{FF2B5EF4-FFF2-40B4-BE49-F238E27FC236}">
                <a16:creationId xmlns:a16="http://schemas.microsoft.com/office/drawing/2014/main" id="{D500E75F-3CB7-495A-B409-D28B3662C5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ine 91">
            <a:extLst>
              <a:ext uri="{FF2B5EF4-FFF2-40B4-BE49-F238E27FC236}">
                <a16:creationId xmlns:a16="http://schemas.microsoft.com/office/drawing/2014/main" id="{3D58814F-642E-4C7A-B21F-B2A614F6DC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" name="Line 92">
            <a:extLst>
              <a:ext uri="{FF2B5EF4-FFF2-40B4-BE49-F238E27FC236}">
                <a16:creationId xmlns:a16="http://schemas.microsoft.com/office/drawing/2014/main" id="{1A813964-5E4A-464B-B7D4-0948CD9CDE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97">
            <a:extLst>
              <a:ext uri="{FF2B5EF4-FFF2-40B4-BE49-F238E27FC236}">
                <a16:creationId xmlns:a16="http://schemas.microsoft.com/office/drawing/2014/main" id="{0A7C2F76-5999-44B5-859D-771AA4D0BB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3" name="Line 99">
            <a:extLst>
              <a:ext uri="{FF2B5EF4-FFF2-40B4-BE49-F238E27FC236}">
                <a16:creationId xmlns:a16="http://schemas.microsoft.com/office/drawing/2014/main" id="{E850263A-5901-4E59-8A3E-0B586888B4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1954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Line 93">
            <a:extLst>
              <a:ext uri="{FF2B5EF4-FFF2-40B4-BE49-F238E27FC236}">
                <a16:creationId xmlns:a16="http://schemas.microsoft.com/office/drawing/2014/main" id="{9E1E88ED-7488-45C8-9CAA-E039EFF42B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0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Line 85">
            <a:extLst>
              <a:ext uri="{FF2B5EF4-FFF2-40B4-BE49-F238E27FC236}">
                <a16:creationId xmlns:a16="http://schemas.microsoft.com/office/drawing/2014/main" id="{6264895B-9F0F-4754-9D9E-4F5087B993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6" name="Line 91">
            <a:extLst>
              <a:ext uri="{FF2B5EF4-FFF2-40B4-BE49-F238E27FC236}">
                <a16:creationId xmlns:a16="http://schemas.microsoft.com/office/drawing/2014/main" id="{E61ED899-2ABA-40D4-ADB3-031B8D8A39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8" name="Line 97">
            <a:extLst>
              <a:ext uri="{FF2B5EF4-FFF2-40B4-BE49-F238E27FC236}">
                <a16:creationId xmlns:a16="http://schemas.microsoft.com/office/drawing/2014/main" id="{0E50E30F-8C7D-4793-9690-6F40052DFB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6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0" name="Line 99">
            <a:extLst>
              <a:ext uri="{FF2B5EF4-FFF2-40B4-BE49-F238E27FC236}">
                <a16:creationId xmlns:a16="http://schemas.microsoft.com/office/drawing/2014/main" id="{8634743F-9B22-4ED8-B850-C723F365F0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9954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2" name="Line 86">
            <a:extLst>
              <a:ext uri="{FF2B5EF4-FFF2-40B4-BE49-F238E27FC236}">
                <a16:creationId xmlns:a16="http://schemas.microsoft.com/office/drawing/2014/main" id="{1D8DBC6D-11AA-4482-B42B-D2BA6DB5B2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Line 87">
            <a:extLst>
              <a:ext uri="{FF2B5EF4-FFF2-40B4-BE49-F238E27FC236}">
                <a16:creationId xmlns:a16="http://schemas.microsoft.com/office/drawing/2014/main" id="{079A1984-AB84-4E8D-AC8B-CFDBFD993D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8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E7D07145-B646-4030-B18B-8F4153C19E2B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E7D07145-B646-4030-B18B-8F4153C19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>
            <a:extLst>
              <a:ext uri="{FF2B5EF4-FFF2-40B4-BE49-F238E27FC236}">
                <a16:creationId xmlns:a16="http://schemas.microsoft.com/office/drawing/2014/main" id="{CF27FBDD-8A5A-4288-84A8-17F4F726F183}"/>
              </a:ext>
            </a:extLst>
          </p:cNvPr>
          <p:cNvSpPr txBox="1"/>
          <p:nvPr/>
        </p:nvSpPr>
        <p:spPr>
          <a:xfrm>
            <a:off x="8769975" y="2858869"/>
            <a:ext cx="265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1/2 + 1/3 + 1/4 = 1.08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0240B-D3ED-FC27-CE37-D549C9CB84AD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B4BEADE-4A23-A901-018C-EBEE7B7CDCA0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36650F5-EACD-7E2B-2ADA-FCE28898B7EF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90004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7D60B2CA-042C-4E3A-A385-54B07BAE3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935" y="3265036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C43F16C-6117-491D-B8C4-C42CC600F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927" y="4024313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A8ED9DF-827A-47BD-BA56-64E414FCD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518" y="4030663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916F0BB-E4F3-4797-826D-35A4A6404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954" y="326945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B34B11A-A3AB-48D0-A478-23FFE9F36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354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85071B1-016A-401D-A15E-81561D89A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986" y="4024314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ED6ED08-EB94-41F4-ABDB-540946638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927" y="4798218"/>
            <a:ext cx="381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57CCFE4-FA78-4A25-A5C4-4458F5166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954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7E79F3A-9322-4A82-BC3D-22140EC6E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086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4A4F0A2-5F42-4DFF-82D0-E72F17483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985" y="4024313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D1D8AB7-94B9-44F6-8276-55AD60B11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927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2CC8921-4690-4AFD-81E4-B7CDFE914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953" y="4787899"/>
            <a:ext cx="381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workload?</a:t>
            </a:r>
          </a:p>
          <a:p>
            <a:pPr lvl="1"/>
            <a:r>
              <a:rPr lang="en-US" dirty="0"/>
              <a:t>Job A: period 2, computation 1</a:t>
            </a:r>
          </a:p>
          <a:p>
            <a:pPr lvl="1"/>
            <a:r>
              <a:rPr lang="en-US" dirty="0"/>
              <a:t>Job B: period 3, computation 1</a:t>
            </a:r>
          </a:p>
          <a:p>
            <a:pPr lvl="1"/>
            <a:r>
              <a:rPr lang="en-US" dirty="0"/>
              <a:t>Job C: period 4, computation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Line 85">
            <a:extLst>
              <a:ext uri="{FF2B5EF4-FFF2-40B4-BE49-F238E27FC236}">
                <a16:creationId xmlns:a16="http://schemas.microsoft.com/office/drawing/2014/main" id="{759B7E7B-48DA-4864-83C5-C50911674E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4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Line 87">
            <a:extLst>
              <a:ext uri="{FF2B5EF4-FFF2-40B4-BE49-F238E27FC236}">
                <a16:creationId xmlns:a16="http://schemas.microsoft.com/office/drawing/2014/main" id="{D500E75F-3CB7-495A-B409-D28B3662C5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ine 91">
            <a:extLst>
              <a:ext uri="{FF2B5EF4-FFF2-40B4-BE49-F238E27FC236}">
                <a16:creationId xmlns:a16="http://schemas.microsoft.com/office/drawing/2014/main" id="{3D58814F-642E-4C7A-B21F-B2A614F6DC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" name="Line 92">
            <a:extLst>
              <a:ext uri="{FF2B5EF4-FFF2-40B4-BE49-F238E27FC236}">
                <a16:creationId xmlns:a16="http://schemas.microsoft.com/office/drawing/2014/main" id="{1A813964-5E4A-464B-B7D4-0948CD9CDE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97">
            <a:extLst>
              <a:ext uri="{FF2B5EF4-FFF2-40B4-BE49-F238E27FC236}">
                <a16:creationId xmlns:a16="http://schemas.microsoft.com/office/drawing/2014/main" id="{0A7C2F76-5999-44B5-859D-771AA4D0BB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3" name="Line 99">
            <a:extLst>
              <a:ext uri="{FF2B5EF4-FFF2-40B4-BE49-F238E27FC236}">
                <a16:creationId xmlns:a16="http://schemas.microsoft.com/office/drawing/2014/main" id="{E850263A-5901-4E59-8A3E-0B586888B4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1954" y="322421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987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Line 93">
            <a:extLst>
              <a:ext uri="{FF2B5EF4-FFF2-40B4-BE49-F238E27FC236}">
                <a16:creationId xmlns:a16="http://schemas.microsoft.com/office/drawing/2014/main" id="{9E1E88ED-7488-45C8-9CAA-E039EFF42B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0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4AE16E2-A00A-4BDD-B51C-40C2FF6E65D0}"/>
                  </a:ext>
                </a:extLst>
              </p:cNvPr>
              <p:cNvSpPr txBox="1"/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4AE16E2-A00A-4BDD-B51C-40C2FF6E6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28" y="1143000"/>
                <a:ext cx="2866472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Line 85">
            <a:extLst>
              <a:ext uri="{FF2B5EF4-FFF2-40B4-BE49-F238E27FC236}">
                <a16:creationId xmlns:a16="http://schemas.microsoft.com/office/drawing/2014/main" id="{6264895B-9F0F-4754-9D9E-4F5087B993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6" name="Line 91">
            <a:extLst>
              <a:ext uri="{FF2B5EF4-FFF2-40B4-BE49-F238E27FC236}">
                <a16:creationId xmlns:a16="http://schemas.microsoft.com/office/drawing/2014/main" id="{E61ED899-2ABA-40D4-ADB3-031B8D8A39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8" name="Line 97">
            <a:extLst>
              <a:ext uri="{FF2B5EF4-FFF2-40B4-BE49-F238E27FC236}">
                <a16:creationId xmlns:a16="http://schemas.microsoft.com/office/drawing/2014/main" id="{0E50E30F-8C7D-4793-9690-6F40052DFB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6927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0" name="Line 99">
            <a:extLst>
              <a:ext uri="{FF2B5EF4-FFF2-40B4-BE49-F238E27FC236}">
                <a16:creationId xmlns:a16="http://schemas.microsoft.com/office/drawing/2014/main" id="{8634743F-9B22-4ED8-B850-C723F365F0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9954" y="3200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2" name="Line 86">
            <a:extLst>
              <a:ext uri="{FF2B5EF4-FFF2-40B4-BE49-F238E27FC236}">
                <a16:creationId xmlns:a16="http://schemas.microsoft.com/office/drawing/2014/main" id="{1D8DBC6D-11AA-4482-B42B-D2BA6DB5B2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Line 87">
            <a:extLst>
              <a:ext uri="{FF2B5EF4-FFF2-40B4-BE49-F238E27FC236}">
                <a16:creationId xmlns:a16="http://schemas.microsoft.com/office/drawing/2014/main" id="{079A1984-AB84-4E8D-AC8B-CFDBFD993D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8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1F6FF1D-2318-4BC1-AA57-C856151B5E1F}"/>
              </a:ext>
            </a:extLst>
          </p:cNvPr>
          <p:cNvSpPr txBox="1"/>
          <p:nvPr/>
        </p:nvSpPr>
        <p:spPr>
          <a:xfrm>
            <a:off x="4810920" y="5831443"/>
            <a:ext cx="196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Missed deadline!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939A378E-E3BF-414E-8339-C12C25E9750E}"/>
              </a:ext>
            </a:extLst>
          </p:cNvPr>
          <p:cNvCxnSpPr/>
          <p:nvPr/>
        </p:nvCxnSpPr>
        <p:spPr>
          <a:xfrm flipV="1">
            <a:off x="5794927" y="5206784"/>
            <a:ext cx="1" cy="59689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DCDB79AD-ACC2-4668-97E7-BD4E41BC2567}"/>
              </a:ext>
            </a:extLst>
          </p:cNvPr>
          <p:cNvSpPr txBox="1"/>
          <p:nvPr/>
        </p:nvSpPr>
        <p:spPr>
          <a:xfrm>
            <a:off x="8769975" y="2858869"/>
            <a:ext cx="265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1/2 + 1/3 + 1/4 = 1.08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8BB1B-1EE8-F9CF-F757-875F1F4B1870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9EBFF5D-0072-5492-7E2F-0D50602DC3E4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704DDD2-9FE7-2D0C-E14C-1EA3B4A80BA8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897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0" grpId="0" animBg="1"/>
      <p:bldP spid="132" grpId="0" animBg="1"/>
      <p:bldP spid="134" grpId="0" animBg="1"/>
      <p:bldP spid="112" grpId="0" animBg="1"/>
      <p:bldP spid="114" grpId="0" animBg="1"/>
      <p:bldP spid="116" grpId="0" animBg="1"/>
      <p:bldP spid="118" grpId="0" animBg="1"/>
      <p:bldP spid="120" grpId="0" animBg="1"/>
      <p:bldP spid="122" grpId="0" animBg="1"/>
      <p:bldP spid="126" grpId="0" animBg="1"/>
      <p:bldP spid="14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DB692-C3ED-4CA2-A6A0-0ABEBF9D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A1679-3250-4A44-A865-26534BAB2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 the job deadlines come from? Provide an example.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F5795-D222-4937-9577-E7231DA1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657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DB692-C3ED-4CA2-A6A0-0ABEBF9D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A1679-3250-4A44-A865-26534BAB2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 the job deadlines come from? Provide an example.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Real-world constraints!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Autonomous vehicle:</a:t>
            </a:r>
          </a:p>
          <a:p>
            <a:pPr lvl="2"/>
            <a:r>
              <a:rPr lang="en-US" dirty="0"/>
              <a:t>“If I don’t finish the detection algorithm by time N,</a:t>
            </a:r>
            <a:br>
              <a:rPr lang="en-US" dirty="0"/>
            </a:br>
            <a:r>
              <a:rPr lang="en-US" dirty="0"/>
              <a:t>then I will no longer be able to stop in time to avoid what it detects.”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In this example, deadline might vary with velocity,</a:t>
            </a:r>
            <a:br>
              <a:rPr lang="en-US" dirty="0"/>
            </a:br>
            <a:r>
              <a:rPr lang="en-US" dirty="0"/>
              <a:t>or maybe we just choose a deadline based on fastest velocity.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F5795-D222-4937-9577-E7231DA1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685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Real Time Operating Systems</a:t>
            </a:r>
          </a:p>
          <a:p>
            <a:pPr lvl="1"/>
            <a:r>
              <a:rPr lang="en-US" dirty="0"/>
              <a:t>Earliest Deadline First scheduling</a:t>
            </a:r>
          </a:p>
          <a:p>
            <a:pPr lvl="1"/>
            <a:r>
              <a:rPr lang="en-US" b="1" dirty="0"/>
              <a:t>Rate Monotonic scheduling</a:t>
            </a:r>
          </a:p>
          <a:p>
            <a:endParaRPr lang="en-US" dirty="0"/>
          </a:p>
          <a:p>
            <a:r>
              <a:rPr lang="en-US" dirty="0"/>
              <a:t>Modern Operating Systems</a:t>
            </a:r>
          </a:p>
          <a:p>
            <a:pPr lvl="1"/>
            <a:r>
              <a:rPr lang="en-US" dirty="0"/>
              <a:t>Linux O(1) scheduler</a:t>
            </a:r>
          </a:p>
          <a:p>
            <a:pPr lvl="1"/>
            <a:r>
              <a:rPr lang="en-US" dirty="0"/>
              <a:t>Lottery and Stride scheduling</a:t>
            </a:r>
          </a:p>
          <a:p>
            <a:pPr lvl="1"/>
            <a:r>
              <a:rPr lang="en-US" dirty="0"/>
              <a:t>Linux Completely Fair Scheduler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749968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3A54-C9B0-4626-9BF7-F0462F09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Earliest Deadline First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23F05-3654-4A1F-BB87-280A3AE67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Good qualities</a:t>
            </a:r>
          </a:p>
          <a:p>
            <a:r>
              <a:rPr lang="en-US" dirty="0"/>
              <a:t>Simple concept and simple </a:t>
            </a:r>
            <a:r>
              <a:rPr lang="en-US" dirty="0" err="1"/>
              <a:t>schedulability</a:t>
            </a:r>
            <a:r>
              <a:rPr lang="en-US" dirty="0"/>
              <a:t> test</a:t>
            </a:r>
          </a:p>
          <a:p>
            <a:r>
              <a:rPr lang="en-US" dirty="0"/>
              <a:t>Excellent CPU utilization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Bad qualities</a:t>
            </a:r>
          </a:p>
          <a:p>
            <a:r>
              <a:rPr lang="en-US" dirty="0"/>
              <a:t>Hard to implement in practice</a:t>
            </a:r>
          </a:p>
          <a:p>
            <a:pPr lvl="1"/>
            <a:r>
              <a:rPr lang="en-US" dirty="0"/>
              <a:t>Need to constantly recalculate task priorities</a:t>
            </a:r>
          </a:p>
          <a:p>
            <a:pPr lvl="1"/>
            <a:r>
              <a:rPr lang="en-US" dirty="0"/>
              <a:t>CPU time spent in scheduler needs to be counted against load</a:t>
            </a:r>
          </a:p>
          <a:p>
            <a:r>
              <a:rPr lang="en-US" dirty="0"/>
              <a:t>Unstable: Hard to predict which job will miss deadline</a:t>
            </a:r>
          </a:p>
          <a:p>
            <a:pPr lvl="1"/>
            <a:r>
              <a:rPr lang="en-US" dirty="0"/>
              <a:t>Utilization was greater than 1, so we knew there was a problem</a:t>
            </a:r>
          </a:p>
          <a:p>
            <a:pPr lvl="1"/>
            <a:r>
              <a:rPr lang="en-US" dirty="0"/>
              <a:t>But we had to work out the whole schedule to see Job C missed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2C173-AD84-4181-9FAF-F66B0479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990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8B7B-98C6-4CB0-8344-1176C0AF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Monotonic Scheduling (RMS)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33F3F-3359-493D-818C-D1352DBA1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scheduling</a:t>
            </a:r>
          </a:p>
          <a:p>
            <a:r>
              <a:rPr lang="en-US" dirty="0"/>
              <a:t>Assign fixed priority of 1/Period for each job</a:t>
            </a:r>
          </a:p>
          <a:p>
            <a:pPr lvl="1"/>
            <a:r>
              <a:rPr lang="en-US" dirty="0"/>
              <a:t>Makes the scheduling algorithm simple and stable</a:t>
            </a:r>
          </a:p>
          <a:p>
            <a:pPr lvl="1"/>
            <a:r>
              <a:rPr lang="en-US" dirty="0"/>
              <a:t>Only lowest priority jobs might miss deadlines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If </a:t>
            </a:r>
            <a:r>
              <a:rPr lang="en-US" b="1" i="1" dirty="0"/>
              <a:t>any</a:t>
            </a:r>
            <a:r>
              <a:rPr lang="en-US" dirty="0"/>
              <a:t> fixed-priority scheduling algorithm can schedule a workload,</a:t>
            </a:r>
            <a:br>
              <a:rPr lang="en-US" dirty="0"/>
            </a:br>
            <a:r>
              <a:rPr lang="en-US" dirty="0"/>
              <a:t>So can Rate Monotonic Scheduling</a:t>
            </a:r>
          </a:p>
          <a:p>
            <a:pPr lvl="1"/>
            <a:r>
              <a:rPr lang="en-US" dirty="0"/>
              <a:t>There could be dynamic-priority systems that beat it</a:t>
            </a:r>
          </a:p>
          <a:p>
            <a:pPr lvl="1"/>
            <a:r>
              <a:rPr lang="en-US" dirty="0"/>
              <a:t>But they would be more complicated and take more cycles to run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68F7F-ACFF-465A-9A84-2A999ACE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05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04C0FED-E2BB-4620-8785-A61BF98D0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927" y="4038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C7D774F-8C43-4E81-A977-43EB8422A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926" y="4038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7F7A7A3-5352-43A4-8138-72857384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925" y="4038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9D9301E-1291-48A7-A72E-DD30F1C4E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789" y="4038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E34B4BA-1F49-47C3-A04B-B5AAF6208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628" y="40386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9E533BE-E6AB-4325-AD70-9742B0B07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926" y="4800600"/>
            <a:ext cx="761995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DD9A7AB-6614-40AA-BC0B-6C70E346F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20" y="4787900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C06F5CA-2A08-4C10-ABFC-E9F68C093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912" y="4787900"/>
            <a:ext cx="381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F0416F9-530F-4385-B0F5-3501B0B3C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633" y="4800600"/>
            <a:ext cx="761995" cy="29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Monotonic Scheduling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 the following workload with RMS</a:t>
            </a:r>
          </a:p>
          <a:p>
            <a:pPr lvl="1"/>
            <a:r>
              <a:rPr lang="en-US" dirty="0"/>
              <a:t>Job A: period 3, computation 1 -&gt; Priority 1/3</a:t>
            </a:r>
          </a:p>
          <a:p>
            <a:pPr lvl="1"/>
            <a:r>
              <a:rPr lang="en-US" dirty="0"/>
              <a:t>Job B: period 5, computation 2 -&gt; Priority 1/5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 dirty="0"/>
          </a:p>
        </p:txBody>
      </p:sp>
      <p:sp>
        <p:nvSpPr>
          <p:cNvPr id="37" name="Line 31">
            <a:extLst>
              <a:ext uri="{FF2B5EF4-FFF2-40B4-BE49-F238E27FC236}">
                <a16:creationId xmlns:a16="http://schemas.microsoft.com/office/drawing/2014/main" id="{D7A5BC64-E21F-42E2-BA35-021DB38B0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2927" y="4343400"/>
            <a:ext cx="693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E40769DD-AE35-41AF-B921-60E3D1BB5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3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Line 34">
            <a:extLst>
              <a:ext uri="{FF2B5EF4-FFF2-40B4-BE49-F238E27FC236}">
                <a16:creationId xmlns:a16="http://schemas.microsoft.com/office/drawing/2014/main" id="{94F71420-B0FD-464D-8828-801DD5C2B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Line 35">
            <a:extLst>
              <a:ext uri="{FF2B5EF4-FFF2-40B4-BE49-F238E27FC236}">
                <a16:creationId xmlns:a16="http://schemas.microsoft.com/office/drawing/2014/main" id="{AC14DD34-DBE9-41D3-8CAC-027FC3F44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5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Line 36">
            <a:extLst>
              <a:ext uri="{FF2B5EF4-FFF2-40B4-BE49-F238E27FC236}">
                <a16:creationId xmlns:a16="http://schemas.microsoft.com/office/drawing/2014/main" id="{4F6F45CF-ED8B-45E4-B01F-F8D5A481C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Line 37">
            <a:extLst>
              <a:ext uri="{FF2B5EF4-FFF2-40B4-BE49-F238E27FC236}">
                <a16:creationId xmlns:a16="http://schemas.microsoft.com/office/drawing/2014/main" id="{12ACF14F-7BDF-4A70-A511-B7486762A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7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Line 38">
            <a:extLst>
              <a:ext uri="{FF2B5EF4-FFF2-40B4-BE49-F238E27FC236}">
                <a16:creationId xmlns:a16="http://schemas.microsoft.com/office/drawing/2014/main" id="{CAB5A1EE-B2D0-4DCB-97EF-D865AF12BB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8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id="{90DA8C10-820C-4546-BFCD-C602FF379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9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Line 40">
            <a:extLst>
              <a:ext uri="{FF2B5EF4-FFF2-40B4-BE49-F238E27FC236}">
                <a16:creationId xmlns:a16="http://schemas.microsoft.com/office/drawing/2014/main" id="{24189BE1-92A3-4B05-B508-99AD061B3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Line 41">
            <a:extLst>
              <a:ext uri="{FF2B5EF4-FFF2-40B4-BE49-F238E27FC236}">
                <a16:creationId xmlns:a16="http://schemas.microsoft.com/office/drawing/2014/main" id="{E64E90AB-D8F0-4AFB-B845-BB978AE287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Line 42">
            <a:extLst>
              <a:ext uri="{FF2B5EF4-FFF2-40B4-BE49-F238E27FC236}">
                <a16:creationId xmlns:a16="http://schemas.microsoft.com/office/drawing/2014/main" id="{41EDD723-C58D-41F1-9AD0-E05248EF5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Line 43">
            <a:extLst>
              <a:ext uri="{FF2B5EF4-FFF2-40B4-BE49-F238E27FC236}">
                <a16:creationId xmlns:a16="http://schemas.microsoft.com/office/drawing/2014/main" id="{552F0FAF-309D-4ED6-92B7-217CDA7EC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3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Line 44">
            <a:extLst>
              <a:ext uri="{FF2B5EF4-FFF2-40B4-BE49-F238E27FC236}">
                <a16:creationId xmlns:a16="http://schemas.microsoft.com/office/drawing/2014/main" id="{5477063A-511F-43F2-A7CC-ED5A323A5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4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Line 45">
            <a:extLst>
              <a:ext uri="{FF2B5EF4-FFF2-40B4-BE49-F238E27FC236}">
                <a16:creationId xmlns:a16="http://schemas.microsoft.com/office/drawing/2014/main" id="{34A3956F-BC96-41D8-BDAA-DE64054F7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5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Line 46">
            <a:extLst>
              <a:ext uri="{FF2B5EF4-FFF2-40B4-BE49-F238E27FC236}">
                <a16:creationId xmlns:a16="http://schemas.microsoft.com/office/drawing/2014/main" id="{7EEB004D-EF72-4E21-A73A-F6BCAE59FA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6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Line 47">
            <a:extLst>
              <a:ext uri="{FF2B5EF4-FFF2-40B4-BE49-F238E27FC236}">
                <a16:creationId xmlns:a16="http://schemas.microsoft.com/office/drawing/2014/main" id="{1FCA6F57-E6CA-418E-8FEC-4A19AC919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Line 48">
            <a:extLst>
              <a:ext uri="{FF2B5EF4-FFF2-40B4-BE49-F238E27FC236}">
                <a16:creationId xmlns:a16="http://schemas.microsoft.com/office/drawing/2014/main" id="{C8DAABC5-76DD-490D-A57D-AD1180F94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Line 49">
            <a:extLst>
              <a:ext uri="{FF2B5EF4-FFF2-40B4-BE49-F238E27FC236}">
                <a16:creationId xmlns:a16="http://schemas.microsoft.com/office/drawing/2014/main" id="{AB736095-3EE2-40BE-AA49-EFD8606E1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6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Line 50">
            <a:extLst>
              <a:ext uri="{FF2B5EF4-FFF2-40B4-BE49-F238E27FC236}">
                <a16:creationId xmlns:a16="http://schemas.microsoft.com/office/drawing/2014/main" id="{29C750D2-6EE3-4F8A-9D16-F398ADED0B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Line 51">
            <a:extLst>
              <a:ext uri="{FF2B5EF4-FFF2-40B4-BE49-F238E27FC236}">
                <a16:creationId xmlns:a16="http://schemas.microsoft.com/office/drawing/2014/main" id="{FCC72F60-26AB-40F8-9F0B-34242F58A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Line 52">
            <a:extLst>
              <a:ext uri="{FF2B5EF4-FFF2-40B4-BE49-F238E27FC236}">
                <a16:creationId xmlns:a16="http://schemas.microsoft.com/office/drawing/2014/main" id="{1F171DB4-6FA2-447C-AE37-1791AD7E0D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9927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Line 53">
            <a:extLst>
              <a:ext uri="{FF2B5EF4-FFF2-40B4-BE49-F238E27FC236}">
                <a16:creationId xmlns:a16="http://schemas.microsoft.com/office/drawing/2014/main" id="{34C9D65F-8671-41FC-BC2E-83B804D28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2927" y="5105400"/>
            <a:ext cx="693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Line 55">
            <a:extLst>
              <a:ext uri="{FF2B5EF4-FFF2-40B4-BE49-F238E27FC236}">
                <a16:creationId xmlns:a16="http://schemas.microsoft.com/office/drawing/2014/main" id="{7D1596DF-FC94-4DED-AB3D-C323CFD40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3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Line 56">
            <a:extLst>
              <a:ext uri="{FF2B5EF4-FFF2-40B4-BE49-F238E27FC236}">
                <a16:creationId xmlns:a16="http://schemas.microsoft.com/office/drawing/2014/main" id="{28741C8E-F387-4B63-BDA4-25F5A2072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Line 57">
            <a:extLst>
              <a:ext uri="{FF2B5EF4-FFF2-40B4-BE49-F238E27FC236}">
                <a16:creationId xmlns:a16="http://schemas.microsoft.com/office/drawing/2014/main" id="{BA36AB0B-11D7-4773-A1F3-136136B8F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5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Line 58">
            <a:extLst>
              <a:ext uri="{FF2B5EF4-FFF2-40B4-BE49-F238E27FC236}">
                <a16:creationId xmlns:a16="http://schemas.microsoft.com/office/drawing/2014/main" id="{7D157035-38CC-4948-8FE3-EB0CBCB71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Line 59">
            <a:extLst>
              <a:ext uri="{FF2B5EF4-FFF2-40B4-BE49-F238E27FC236}">
                <a16:creationId xmlns:a16="http://schemas.microsoft.com/office/drawing/2014/main" id="{233304C6-213A-4B0B-A09C-75AC3CE930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7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Line 60">
            <a:extLst>
              <a:ext uri="{FF2B5EF4-FFF2-40B4-BE49-F238E27FC236}">
                <a16:creationId xmlns:a16="http://schemas.microsoft.com/office/drawing/2014/main" id="{9954AB83-247C-4D94-89C3-42D5C2F77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8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Line 61">
            <a:extLst>
              <a:ext uri="{FF2B5EF4-FFF2-40B4-BE49-F238E27FC236}">
                <a16:creationId xmlns:a16="http://schemas.microsoft.com/office/drawing/2014/main" id="{484DE888-3186-4D32-BF16-02CF8ED36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9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Line 62">
            <a:extLst>
              <a:ext uri="{FF2B5EF4-FFF2-40B4-BE49-F238E27FC236}">
                <a16:creationId xmlns:a16="http://schemas.microsoft.com/office/drawing/2014/main" id="{D53E9E54-5478-48C9-82FD-802A0380F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Line 63">
            <a:extLst>
              <a:ext uri="{FF2B5EF4-FFF2-40B4-BE49-F238E27FC236}">
                <a16:creationId xmlns:a16="http://schemas.microsoft.com/office/drawing/2014/main" id="{0254D88B-41C0-45B7-AD3A-E3A0E00186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1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Line 64">
            <a:extLst>
              <a:ext uri="{FF2B5EF4-FFF2-40B4-BE49-F238E27FC236}">
                <a16:creationId xmlns:a16="http://schemas.microsoft.com/office/drawing/2014/main" id="{80E0F51B-FACC-4BE3-BA79-8325AAA05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Line 65">
            <a:extLst>
              <a:ext uri="{FF2B5EF4-FFF2-40B4-BE49-F238E27FC236}">
                <a16:creationId xmlns:a16="http://schemas.microsoft.com/office/drawing/2014/main" id="{DBA267B6-0C57-456B-BBF7-1921AF6A1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3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Line 66">
            <a:extLst>
              <a:ext uri="{FF2B5EF4-FFF2-40B4-BE49-F238E27FC236}">
                <a16:creationId xmlns:a16="http://schemas.microsoft.com/office/drawing/2014/main" id="{8B1D5E56-62C8-46DD-97F8-A69CC13DB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4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Line 67">
            <a:extLst>
              <a:ext uri="{FF2B5EF4-FFF2-40B4-BE49-F238E27FC236}">
                <a16:creationId xmlns:a16="http://schemas.microsoft.com/office/drawing/2014/main" id="{BE642ED5-3251-4FCB-A3BC-CAF727962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5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Line 68">
            <a:extLst>
              <a:ext uri="{FF2B5EF4-FFF2-40B4-BE49-F238E27FC236}">
                <a16:creationId xmlns:a16="http://schemas.microsoft.com/office/drawing/2014/main" id="{93D395FC-7655-4822-84F3-B5105CFBF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6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Line 69">
            <a:extLst>
              <a:ext uri="{FF2B5EF4-FFF2-40B4-BE49-F238E27FC236}">
                <a16:creationId xmlns:a16="http://schemas.microsoft.com/office/drawing/2014/main" id="{E84691A1-CF4B-4CE8-AC49-9B80649C2F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Line 70">
            <a:extLst>
              <a:ext uri="{FF2B5EF4-FFF2-40B4-BE49-F238E27FC236}">
                <a16:creationId xmlns:a16="http://schemas.microsoft.com/office/drawing/2014/main" id="{C9EEA3A1-A5E8-42D5-884B-BA88E1509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Line 71">
            <a:extLst>
              <a:ext uri="{FF2B5EF4-FFF2-40B4-BE49-F238E27FC236}">
                <a16:creationId xmlns:a16="http://schemas.microsoft.com/office/drawing/2014/main" id="{AF6F9DEB-A9F3-4041-BF6D-9AA1AE6E3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6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Line 72">
            <a:extLst>
              <a:ext uri="{FF2B5EF4-FFF2-40B4-BE49-F238E27FC236}">
                <a16:creationId xmlns:a16="http://schemas.microsoft.com/office/drawing/2014/main" id="{BB692782-E607-413A-9944-230564CEE0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Line 73">
            <a:extLst>
              <a:ext uri="{FF2B5EF4-FFF2-40B4-BE49-F238E27FC236}">
                <a16:creationId xmlns:a16="http://schemas.microsoft.com/office/drawing/2014/main" id="{3ABD9D82-F110-48EA-B8A7-7258E1EC3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Line 74">
            <a:extLst>
              <a:ext uri="{FF2B5EF4-FFF2-40B4-BE49-F238E27FC236}">
                <a16:creationId xmlns:a16="http://schemas.microsoft.com/office/drawing/2014/main" id="{00364F80-59DA-4898-BBF6-9F6ACB422B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9927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Text Box 75">
            <a:extLst>
              <a:ext uri="{FF2B5EF4-FFF2-40B4-BE49-F238E27FC236}">
                <a16:creationId xmlns:a16="http://schemas.microsoft.com/office/drawing/2014/main" id="{6D8870C6-4AFF-46AC-BB63-73006F1C4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527" y="5157787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80" name="Text Box 76">
            <a:extLst>
              <a:ext uri="{FF2B5EF4-FFF2-40B4-BE49-F238E27FC236}">
                <a16:creationId xmlns:a16="http://schemas.microsoft.com/office/drawing/2014/main" id="{B61E5D15-D5D4-45B0-87C4-94D38F1EB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527" y="5162550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81" name="Text Box 77">
            <a:extLst>
              <a:ext uri="{FF2B5EF4-FFF2-40B4-BE49-F238E27FC236}">
                <a16:creationId xmlns:a16="http://schemas.microsoft.com/office/drawing/2014/main" id="{EA1171CE-68DE-427C-B3D9-39A26C5BB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327" y="5162550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82" name="Text Box 78">
            <a:extLst>
              <a:ext uri="{FF2B5EF4-FFF2-40B4-BE49-F238E27FC236}">
                <a16:creationId xmlns:a16="http://schemas.microsoft.com/office/drawing/2014/main" id="{C0826926-8249-4D85-AE52-B0E4B3A91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9327" y="5176837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87" name="Line 83">
            <a:extLst>
              <a:ext uri="{FF2B5EF4-FFF2-40B4-BE49-F238E27FC236}">
                <a16:creationId xmlns:a16="http://schemas.microsoft.com/office/drawing/2014/main" id="{6EF007E8-0EE3-4DD9-8F8C-FDB88B2807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Line 84">
            <a:extLst>
              <a:ext uri="{FF2B5EF4-FFF2-40B4-BE49-F238E27FC236}">
                <a16:creationId xmlns:a16="http://schemas.microsoft.com/office/drawing/2014/main" id="{B1D8D86E-4990-4A29-91C4-90725191FF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2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4754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Line 86">
            <a:extLst>
              <a:ext uri="{FF2B5EF4-FFF2-40B4-BE49-F238E27FC236}">
                <a16:creationId xmlns:a16="http://schemas.microsoft.com/office/drawing/2014/main" id="{1BE557C5-5A4A-411C-A168-C21696B5A7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Line 98">
            <a:extLst>
              <a:ext uri="{FF2B5EF4-FFF2-40B4-BE49-F238E27FC236}">
                <a16:creationId xmlns:a16="http://schemas.microsoft.com/office/drawing/2014/main" id="{157DCD59-67FE-4CB2-A523-87664978C0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ine 92">
            <a:extLst>
              <a:ext uri="{FF2B5EF4-FFF2-40B4-BE49-F238E27FC236}">
                <a16:creationId xmlns:a16="http://schemas.microsoft.com/office/drawing/2014/main" id="{B274EBC9-6259-4F36-A85C-8EDFA29560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40052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Line 86">
            <a:extLst>
              <a:ext uri="{FF2B5EF4-FFF2-40B4-BE49-F238E27FC236}">
                <a16:creationId xmlns:a16="http://schemas.microsoft.com/office/drawing/2014/main" id="{9DDDFAC7-EA37-4607-A98F-CF37CD3C89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9751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Line 98">
            <a:extLst>
              <a:ext uri="{FF2B5EF4-FFF2-40B4-BE49-F238E27FC236}">
                <a16:creationId xmlns:a16="http://schemas.microsoft.com/office/drawing/2014/main" id="{7DC03970-83AA-4660-A745-F55E36DC31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9751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0C37B-8DCC-9C29-56C6-503226F3D2CA}"/>
              </a:ext>
            </a:extLst>
          </p:cNvPr>
          <p:cNvSpPr txBox="1"/>
          <p:nvPr/>
        </p:nvSpPr>
        <p:spPr>
          <a:xfrm>
            <a:off x="626569" y="3932566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96E395-DE27-F000-65DD-1BE3E7A1D02B}"/>
              </a:ext>
            </a:extLst>
          </p:cNvPr>
          <p:cNvSpPr txBox="1"/>
          <p:nvPr/>
        </p:nvSpPr>
        <p:spPr>
          <a:xfrm>
            <a:off x="625871" y="4673898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5864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7" grpId="0" animBg="1"/>
      <p:bldP spid="99" grpId="0" animBg="1"/>
      <p:bldP spid="101" grpId="0" animBg="1"/>
      <p:bldP spid="103" grpId="0" animBg="1"/>
      <p:bldP spid="109" grpId="0" animBg="1"/>
      <p:bldP spid="113" grpId="0" animBg="1"/>
      <p:bldP spid="1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D5C6-7518-483C-AE62-4FD41D65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Schedulability</a:t>
            </a:r>
            <a:r>
              <a:rPr lang="en-US" dirty="0"/>
              <a:t> test for 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4E2E12-D1C5-40FC-9745-42C9816B27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/>
                  <a:t>Schedulability</a:t>
                </a:r>
                <a:r>
                  <a:rPr lang="en-US" dirty="0"/>
                  <a:t> is more complicated for RMS unfortunately</a:t>
                </a:r>
              </a:p>
              <a:p>
                <a:pPr lvl="1"/>
                <a:r>
                  <a:rPr lang="en-US" dirty="0"/>
                  <a:t>For a workload of</a:t>
                </a:r>
                <a:r>
                  <a:rPr lang="en-US" b="1" dirty="0"/>
                  <a:t> </a:t>
                </a:r>
                <a:r>
                  <a:rPr lang="en-US" b="1" i="1" dirty="0"/>
                  <a:t>n</a:t>
                </a:r>
                <a:r>
                  <a:rPr lang="en-US" b="1" dirty="0"/>
                  <a:t> </a:t>
                </a:r>
                <a:r>
                  <a:rPr lang="en-US" dirty="0"/>
                  <a:t>jobs with computation time </a:t>
                </a:r>
                <a:r>
                  <a:rPr lang="en-US" b="1" i="1" dirty="0"/>
                  <a:t>C</a:t>
                </a:r>
                <a:r>
                  <a:rPr lang="en-US" dirty="0"/>
                  <a:t> and period </a:t>
                </a:r>
                <a:r>
                  <a:rPr lang="en-US" b="1" i="1" dirty="0"/>
                  <a:t>D</a:t>
                </a:r>
                <a:br>
                  <a:rPr lang="en-US" i="1" dirty="0"/>
                </a:br>
                <a:endParaRPr lang="en-US" i="1" dirty="0"/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∗(2</m:t>
                          </m:r>
                        </m:e>
                        <m:sup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800" dirty="0"/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U(1) = 1.0</a:t>
                </a:r>
              </a:p>
              <a:p>
                <a:pPr lvl="2"/>
                <a:r>
                  <a:rPr lang="en-US" dirty="0"/>
                  <a:t>U(2) = 0.828</a:t>
                </a:r>
              </a:p>
              <a:p>
                <a:pPr lvl="2"/>
                <a:r>
                  <a:rPr lang="en-US" dirty="0"/>
                  <a:t>U(3) = 0.779</a:t>
                </a:r>
              </a:p>
              <a:p>
                <a:pPr marL="914400" lvl="2" indent="0">
                  <a:buNone/>
                </a:pPr>
                <a:r>
                  <a:rPr lang="en-US" dirty="0"/>
                  <a:t>   …</a:t>
                </a:r>
              </a:p>
              <a:p>
                <a:pPr lvl="2"/>
                <a:r>
                  <a:rPr lang="en-US" dirty="0"/>
                  <a:t>U(∞) = 0.693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4E2E12-D1C5-40FC-9745-42C9816B27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27C10-08CC-403F-AA31-4B3CDE6B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16B89244-F0E4-4D81-84EF-8ED98A3CD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400" y="3194718"/>
            <a:ext cx="4748797" cy="3165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11440E-5D28-4640-A33E-11662C7800D7}"/>
              </a:ext>
            </a:extLst>
          </p:cNvPr>
          <p:cNvSpPr txBox="1"/>
          <p:nvPr/>
        </p:nvSpPr>
        <p:spPr>
          <a:xfrm>
            <a:off x="6680200" y="2464494"/>
            <a:ext cx="336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Lower Bound on </a:t>
            </a:r>
            <a:r>
              <a:rPr lang="en-US" dirty="0" err="1">
                <a:latin typeface="Tahoma" panose="020B0604030504040204" pitchFamily="34" charset="0"/>
              </a:rPr>
              <a:t>schedulability</a:t>
            </a:r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84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438882-1671-4D11-A767-B4DF4B22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goal: I/O-bound before CPU-bound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BCB91F-A85F-4866-9F47-A3C1A9EAC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maximize I/O</a:t>
            </a:r>
          </a:p>
          <a:p>
            <a:pPr lvl="1"/>
            <a:r>
              <a:rPr lang="en-US" dirty="0"/>
              <a:t>Run the I/O-bound jobs as quickly as possible,</a:t>
            </a:r>
          </a:p>
          <a:p>
            <a:pPr lvl="1"/>
            <a:r>
              <a:rPr lang="en-US" dirty="0"/>
              <a:t>So they can send next I/O request,</a:t>
            </a:r>
          </a:p>
          <a:p>
            <a:pPr lvl="1"/>
            <a:r>
              <a:rPr lang="en-US" dirty="0"/>
              <a:t>And our disks, network cards, etc. are maximally used</a:t>
            </a:r>
          </a:p>
          <a:p>
            <a:pPr lvl="1"/>
            <a:r>
              <a:rPr lang="en-US" dirty="0"/>
              <a:t>And our processor becomes free again quickly (faster than a timeslice)</a:t>
            </a:r>
          </a:p>
          <a:p>
            <a:pPr lvl="1"/>
            <a:endParaRPr lang="en-US" dirty="0"/>
          </a:p>
          <a:p>
            <a:r>
              <a:rPr lang="en-US" dirty="0"/>
              <a:t>Then fill up the processor(s)</a:t>
            </a:r>
          </a:p>
          <a:p>
            <a:pPr lvl="1"/>
            <a:r>
              <a:rPr lang="en-US" dirty="0"/>
              <a:t>Lots of room for multiprogramming between the I/O requests</a:t>
            </a:r>
          </a:p>
          <a:p>
            <a:pPr lvl="1"/>
            <a:r>
              <a:rPr lang="en-US" dirty="0"/>
              <a:t>Blocked jobs are still “progressing” as their I/O is fetched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4CF2-D4B9-40E1-9250-AF202E4A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376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45CF2-6E8B-480F-BF98-FAC1E987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 </a:t>
            </a:r>
            <a:r>
              <a:rPr lang="en-US" dirty="0" err="1"/>
              <a:t>schedulability</a:t>
            </a:r>
            <a:r>
              <a:rPr lang="en-US" dirty="0"/>
              <a:t> test is conservative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0A5E8-2F3A-446E-B215-5BEC2E5CAC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∗(2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∗(2</m:t>
                        </m:r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US" sz="2800" dirty="0"/>
                  <a:t>Schedulable! (so less than 69% is always schedulable)</a:t>
                </a:r>
              </a:p>
              <a:p>
                <a:pPr lvl="2"/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∗(2</m:t>
                        </m:r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en-US" sz="2800" dirty="0"/>
                  <a:t>Maybe schedulable</a:t>
                </a:r>
              </a:p>
              <a:p>
                <a:pPr lvl="2"/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800" dirty="0"/>
              </a:p>
              <a:p>
                <a:pPr lvl="2"/>
                <a:r>
                  <a:rPr lang="en-US" sz="2800" dirty="0"/>
                  <a:t>Not schedulable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0A5E8-2F3A-446E-B215-5BEC2E5CAC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1610F-9460-4983-8BE9-C879DCDE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634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 with RMS?</a:t>
            </a:r>
          </a:p>
          <a:p>
            <a:pPr lvl="1"/>
            <a:r>
              <a:rPr lang="en-US" dirty="0"/>
              <a:t>Job A: period 3, computation 1</a:t>
            </a:r>
          </a:p>
          <a:p>
            <a:pPr lvl="1"/>
            <a:r>
              <a:rPr lang="en-US" dirty="0"/>
              <a:t>Job B: period 5, computation 2</a:t>
            </a:r>
          </a:p>
          <a:p>
            <a:pPr lvl="1"/>
            <a:r>
              <a:rPr lang="en-US" dirty="0"/>
              <a:t>Job C: period 15, computation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25F097-176A-DE10-0150-51A880E5FC65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CC8B8-BC69-E844-FF57-AF836DBDAB12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3768A-9C8D-16CD-3946-6CBFB351F519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720041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 with RMS?</a:t>
            </a:r>
          </a:p>
          <a:p>
            <a:pPr lvl="1"/>
            <a:r>
              <a:rPr lang="en-US" dirty="0"/>
              <a:t>Job A: period 3, computation 1</a:t>
            </a:r>
          </a:p>
          <a:p>
            <a:pPr lvl="1"/>
            <a:r>
              <a:rPr lang="en-US" dirty="0"/>
              <a:t>Job B: period 5, computation 2</a:t>
            </a:r>
          </a:p>
          <a:p>
            <a:pPr lvl="1"/>
            <a:r>
              <a:rPr lang="en-US" dirty="0"/>
              <a:t>Job C: period 15, computation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1ACD0F7-645D-406B-AF54-A83D85484F82}"/>
              </a:ext>
            </a:extLst>
          </p:cNvPr>
          <p:cNvSpPr txBox="1"/>
          <p:nvPr/>
        </p:nvSpPr>
        <p:spPr>
          <a:xfrm>
            <a:off x="9067800" y="1817469"/>
            <a:ext cx="251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1/3 + 2/5 + 4/15 = 1</a:t>
            </a:r>
          </a:p>
          <a:p>
            <a:br>
              <a:rPr lang="en-US" dirty="0">
                <a:latin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</a:rPr>
              <a:t>U = 1</a:t>
            </a:r>
            <a:br>
              <a:rPr lang="en-US" dirty="0">
                <a:latin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</a:rPr>
              <a:t>Maybe schedulable!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91864-03BE-D7F8-1DCB-072D751B9B91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C39B7-1D21-ECF0-B696-785A6B32EF4C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1DF6A1-8595-2E5A-0C0E-EC88958AD7AE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124014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8B34B11A-A3AB-48D0-A478-23FFE9F36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354" y="32623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2113DF3-E5BD-4B3C-847C-B82495C76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920" y="326945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805B6C1-BA6E-4E0C-96B7-4D5CDBCD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925" y="4034303"/>
            <a:ext cx="761995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629DADD-D991-4E0E-9D15-CCED5FAA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709" y="4800600"/>
            <a:ext cx="381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C6861-173C-4325-B2D0-D01275280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9ACE-6F42-4611-B499-A8E710CE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schedule the following workload with RMS?</a:t>
            </a:r>
          </a:p>
          <a:p>
            <a:pPr lvl="1" defTabSz="619125">
              <a:tabLst>
                <a:tab pos="3090863" algn="l"/>
              </a:tabLst>
            </a:pPr>
            <a:r>
              <a:rPr lang="en-US" dirty="0"/>
              <a:t>Job A: period 3,	computation 1  -&gt; Highest priority</a:t>
            </a:r>
          </a:p>
          <a:p>
            <a:pPr lvl="1" defTabSz="619125"/>
            <a:r>
              <a:rPr lang="en-US" dirty="0"/>
              <a:t>Job B: period 5,	computation 2  -&gt; Middle priority</a:t>
            </a:r>
          </a:p>
          <a:p>
            <a:pPr lvl="1" defTabSz="619125"/>
            <a:r>
              <a:rPr lang="en-US" dirty="0"/>
              <a:t>Job C: period 15, computation 4  -&gt; Lowest priority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6027-165B-4775-9BB3-E8A125CB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AD7218-E7FE-440D-AA5E-61BD4BD6C674}"/>
              </a:ext>
            </a:extLst>
          </p:cNvPr>
          <p:cNvGrpSpPr/>
          <p:nvPr/>
        </p:nvGrpSpPr>
        <p:grpSpPr>
          <a:xfrm>
            <a:off x="1070527" y="3200400"/>
            <a:ext cx="7086600" cy="2343150"/>
            <a:chOff x="1295400" y="3371850"/>
            <a:chExt cx="7086600" cy="2343150"/>
          </a:xfrm>
        </p:grpSpPr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E2B2263B-C204-404B-8C0D-3EE4268C3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3752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424A5A0-DF94-402E-B62C-81641E118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58294536-EDB7-431F-90D6-B331CC8E0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A8C0151-7D1E-4278-A05F-0204CAC3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7400D11F-3AC3-4B89-BA6D-710CA77C0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B2CA1AA1-D77E-4500-A0C2-5955095A8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6C0FDB3D-0DF0-4518-AAE5-37298411B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EC7C0AFE-D6E2-4377-9823-0F4A893A3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C072C361-3FFA-4D2A-9BCD-5228B9788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E9F78C58-0293-43EB-A843-0EE6FA10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A17EEEC-9EE2-48C3-B45C-86781DA56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47AD9E86-6402-4880-B9BA-EE44A47C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661D673-E68A-48F5-92D5-F113D2EDD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7F3880C9-A45A-4303-AFA9-0D72252F4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E58A3EA-E91A-4690-929D-18E52221D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0E5DC42-1377-4A40-BC7C-14480520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1E62A28C-BC5B-42A4-94CA-25C6190DC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DCE9A6A7-DA06-4C92-AECF-E3F802033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4154056D-BADA-4240-A7C9-4D67185A7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EE38F19B-824E-4D8D-9D98-6D5F304B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64ADD5AD-198A-4AE1-ABFB-87CC2D35F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676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D7A5BC64-E21F-42E2-BA35-021DB38B0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4514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E40769DD-AE35-41AF-B921-60E3D1BB5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4F71420-B0FD-464D-8828-801DD5C2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AC14DD34-DBE9-41D3-8CAC-027FC3F44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4F6F45CF-ED8B-45E4-B01F-F8D5A481C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2ACF14F-7BDF-4A70-A511-B7486762A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AB5A1EE-B2D0-4DCB-97EF-D865AF12B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90DA8C10-820C-4546-BFCD-C602FF379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4189BE1-92A3-4B05-B508-99AD061B3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E64E90AB-D8F0-4AFB-B845-BB978AE28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41EDD723-C58D-41F1-9AD0-E05248EF53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552F0FAF-309D-4ED6-92B7-217CDA7E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5477063A-511F-43F2-A7CC-ED5A323A5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34A3956F-BC96-41D8-BDAA-DE64054F7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7EEB004D-EF72-4E21-A73A-F6BCAE59F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1FCA6F57-E6CA-418E-8FEC-4A19AC919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C8DAABC5-76DD-490D-A57D-AD1180F94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AB736095-3EE2-40BE-AA49-EFD8606E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29C750D2-6EE3-4F8A-9D16-F398ADED0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FCC72F60-26AB-40F8-9F0B-34242F58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1F171DB4-6FA2-447C-AE37-1791AD7E0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4438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34C9D65F-8671-41FC-BC2E-83B804D2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7800" y="5276850"/>
              <a:ext cx="6934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Line 55">
              <a:extLst>
                <a:ext uri="{FF2B5EF4-FFF2-40B4-BE49-F238E27FC236}">
                  <a16:creationId xmlns:a16="http://schemas.microsoft.com/office/drawing/2014/main" id="{7D1596DF-FC94-4DED-AB3D-C323CFD40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28741C8E-F387-4B63-BDA4-25F5A2072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Line 57">
              <a:extLst>
                <a:ext uri="{FF2B5EF4-FFF2-40B4-BE49-F238E27FC236}">
                  <a16:creationId xmlns:a16="http://schemas.microsoft.com/office/drawing/2014/main" id="{BA36AB0B-11D7-4773-A1F3-136136B8F2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7D157035-38CC-4948-8FE3-EB0CBCB71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Line 59">
              <a:extLst>
                <a:ext uri="{FF2B5EF4-FFF2-40B4-BE49-F238E27FC236}">
                  <a16:creationId xmlns:a16="http://schemas.microsoft.com/office/drawing/2014/main" id="{233304C6-213A-4B0B-A09C-75AC3CE93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9954AB83-247C-4D94-89C3-42D5C2F77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Line 61">
              <a:extLst>
                <a:ext uri="{FF2B5EF4-FFF2-40B4-BE49-F238E27FC236}">
                  <a16:creationId xmlns:a16="http://schemas.microsoft.com/office/drawing/2014/main" id="{484DE888-3186-4D32-BF16-02CF8ED3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Line 62">
              <a:extLst>
                <a:ext uri="{FF2B5EF4-FFF2-40B4-BE49-F238E27FC236}">
                  <a16:creationId xmlns:a16="http://schemas.microsoft.com/office/drawing/2014/main" id="{D53E9E54-5478-48C9-82FD-802A0380F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63">
              <a:extLst>
                <a:ext uri="{FF2B5EF4-FFF2-40B4-BE49-F238E27FC236}">
                  <a16:creationId xmlns:a16="http://schemas.microsoft.com/office/drawing/2014/main" id="{0254D88B-41C0-45B7-AD3A-E3A0E0018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Line 64">
              <a:extLst>
                <a:ext uri="{FF2B5EF4-FFF2-40B4-BE49-F238E27FC236}">
                  <a16:creationId xmlns:a16="http://schemas.microsoft.com/office/drawing/2014/main" id="{80E0F51B-FACC-4BE3-BA79-8325AAA05A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Line 65">
              <a:extLst>
                <a:ext uri="{FF2B5EF4-FFF2-40B4-BE49-F238E27FC236}">
                  <a16:creationId xmlns:a16="http://schemas.microsoft.com/office/drawing/2014/main" id="{DBA267B6-0C57-456B-BBF7-1921AF6A1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8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66">
              <a:extLst>
                <a:ext uri="{FF2B5EF4-FFF2-40B4-BE49-F238E27FC236}">
                  <a16:creationId xmlns:a16="http://schemas.microsoft.com/office/drawing/2014/main" id="{8B1D5E56-62C8-46DD-97F8-A69CC13DB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id="{BE642ED5-3251-4FCB-A3BC-CAF727962E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0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Line 68">
              <a:extLst>
                <a:ext uri="{FF2B5EF4-FFF2-40B4-BE49-F238E27FC236}">
                  <a16:creationId xmlns:a16="http://schemas.microsoft.com/office/drawing/2014/main" id="{93D395FC-7655-4822-84F3-B5105CFBF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id="{E84691A1-CF4B-4CE8-AC49-9B80649C2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C9EEA3A1-A5E8-42D5-884B-BA88E150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id="{AF6F9DEB-A9F3-4041-BF6D-9AA1AE6E3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1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Line 72">
              <a:extLst>
                <a:ext uri="{FF2B5EF4-FFF2-40B4-BE49-F238E27FC236}">
                  <a16:creationId xmlns:a16="http://schemas.microsoft.com/office/drawing/2014/main" id="{BB692782-E607-413A-9944-230564CEE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2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id="{3ABD9D82-F110-48EA-B8A7-7258E1EC3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Line 74">
              <a:extLst>
                <a:ext uri="{FF2B5EF4-FFF2-40B4-BE49-F238E27FC236}">
                  <a16:creationId xmlns:a16="http://schemas.microsoft.com/office/drawing/2014/main" id="{00364F80-59DA-4898-BBF6-9F6ACB422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520065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Text Box 75">
              <a:extLst>
                <a:ext uri="{FF2B5EF4-FFF2-40B4-BE49-F238E27FC236}">
                  <a16:creationId xmlns:a16="http://schemas.microsoft.com/office/drawing/2014/main" id="{6D8870C6-4AFF-46AC-BB63-73006F1C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532923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80" name="Text Box 76">
              <a:extLst>
                <a:ext uri="{FF2B5EF4-FFF2-40B4-BE49-F238E27FC236}">
                  <a16:creationId xmlns:a16="http://schemas.microsoft.com/office/drawing/2014/main" id="{B61E5D15-D5D4-45B0-87C4-94D38F1EB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81" name="Text Box 77">
              <a:extLst>
                <a:ext uri="{FF2B5EF4-FFF2-40B4-BE49-F238E27FC236}">
                  <a16:creationId xmlns:a16="http://schemas.microsoft.com/office/drawing/2014/main" id="{EA1171CE-68DE-427C-B3D9-39A26C5BB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5334000"/>
              <a:ext cx="6096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82" name="Text Box 78">
              <a:extLst>
                <a:ext uri="{FF2B5EF4-FFF2-40B4-BE49-F238E27FC236}">
                  <a16:creationId xmlns:a16="http://schemas.microsoft.com/office/drawing/2014/main" id="{C0826926-8249-4D85-AE52-B0E4B3A91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348287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 u="non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86" name="Line 82">
              <a:extLst>
                <a:ext uri="{FF2B5EF4-FFF2-40B4-BE49-F238E27FC236}">
                  <a16:creationId xmlns:a16="http://schemas.microsoft.com/office/drawing/2014/main" id="{0D395A23-C5B4-412B-BF49-28C545E34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id="{6EF007E8-0EE3-4DD9-8F8C-FDB88B280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Line 84">
              <a:extLst>
                <a:ext uri="{FF2B5EF4-FFF2-40B4-BE49-F238E27FC236}">
                  <a16:creationId xmlns:a16="http://schemas.microsoft.com/office/drawing/2014/main" id="{B1D8D86E-4990-4A29-91C4-90725191F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7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Line 86">
            <a:extLst>
              <a:ext uri="{FF2B5EF4-FFF2-40B4-BE49-F238E27FC236}">
                <a16:creationId xmlns:a16="http://schemas.microsoft.com/office/drawing/2014/main" id="{31A44CAE-021C-4063-9866-E35CDB899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7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ine 98">
            <a:extLst>
              <a:ext uri="{FF2B5EF4-FFF2-40B4-BE49-F238E27FC236}">
                <a16:creationId xmlns:a16="http://schemas.microsoft.com/office/drawing/2014/main" id="{F5B4298B-5050-4C2F-B8CA-71FF0137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32927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Line 92">
            <a:extLst>
              <a:ext uri="{FF2B5EF4-FFF2-40B4-BE49-F238E27FC236}">
                <a16:creationId xmlns:a16="http://schemas.microsoft.com/office/drawing/2014/main" id="{E1FF08AD-74FE-433C-9CA0-8311277F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992563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Line 93">
            <a:extLst>
              <a:ext uri="{FF2B5EF4-FFF2-40B4-BE49-F238E27FC236}">
                <a16:creationId xmlns:a16="http://schemas.microsoft.com/office/drawing/2014/main" id="{2637B4A5-2B1A-4614-9BFD-ABDAB269C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3490" y="4724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Line 86">
            <a:extLst>
              <a:ext uri="{FF2B5EF4-FFF2-40B4-BE49-F238E27FC236}">
                <a16:creationId xmlns:a16="http://schemas.microsoft.com/office/drawing/2014/main" id="{977DCDFE-41F6-4235-A507-B34571D738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5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Line 92">
            <a:extLst>
              <a:ext uri="{FF2B5EF4-FFF2-40B4-BE49-F238E27FC236}">
                <a16:creationId xmlns:a16="http://schemas.microsoft.com/office/drawing/2014/main" id="{91ED805D-C9CE-499F-B760-0ED626EBC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8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Line 98">
            <a:extLst>
              <a:ext uri="{FF2B5EF4-FFF2-40B4-BE49-F238E27FC236}">
                <a16:creationId xmlns:a16="http://schemas.microsoft.com/office/drawing/2014/main" id="{73613E3C-89DE-4D19-8F74-544DB8EE0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27" y="3228201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Line 86">
            <a:extLst>
              <a:ext uri="{FF2B5EF4-FFF2-40B4-BE49-F238E27FC236}">
                <a16:creationId xmlns:a16="http://schemas.microsoft.com/office/drawing/2014/main" id="{058ED4C8-05D2-4E0D-800A-FE3AD1B5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4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92">
            <a:extLst>
              <a:ext uri="{FF2B5EF4-FFF2-40B4-BE49-F238E27FC236}">
                <a16:creationId xmlns:a16="http://schemas.microsoft.com/office/drawing/2014/main" id="{D6BAFC24-789F-47EE-A7FA-7EF6B5BBA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927" y="3232964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65D4CE-D1B4-4BEB-A25D-4E1312EC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659" y="32771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A95E9-3948-44F6-B7A5-76AF81E0F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508" y="326916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7CDDD4-D605-4D6A-ACF9-FE17DFA18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195" y="32760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E5A73-84F8-475F-89DB-64672F53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905" y="3276014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6F29F7-0973-4483-80C0-58D1A314B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19" y="4030663"/>
            <a:ext cx="380994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017857-A5E7-46B5-B324-9FDF26C31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910" y="4030663"/>
            <a:ext cx="380994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6AD7EAC-66C1-469F-A381-17DE94291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240" y="4032345"/>
            <a:ext cx="761995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3F6A1ED-C0E2-4D05-8DEF-68B8610D4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926" y="4789675"/>
            <a:ext cx="381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1FFDF21-C69F-41B2-8089-2FD3206C3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706" y="4790619"/>
            <a:ext cx="764201" cy="31237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0802A06-36CD-44F2-A13B-F026C3BA91E8}"/>
              </a:ext>
            </a:extLst>
          </p:cNvPr>
          <p:cNvSpPr txBox="1"/>
          <p:nvPr/>
        </p:nvSpPr>
        <p:spPr>
          <a:xfrm>
            <a:off x="9067800" y="1817469"/>
            <a:ext cx="251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</a:rPr>
              <a:t>1/3 + 2/5 + 4/15 = 1</a:t>
            </a:r>
          </a:p>
          <a:p>
            <a:br>
              <a:rPr lang="en-US" dirty="0">
                <a:latin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</a:rPr>
              <a:t>U = 1</a:t>
            </a:r>
            <a:br>
              <a:rPr lang="en-US" dirty="0">
                <a:latin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</a:rPr>
              <a:t>Maybe schedulable!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9C00CF-D5AC-73F4-94E1-A94C8CEC3092}"/>
              </a:ext>
            </a:extLst>
          </p:cNvPr>
          <p:cNvSpPr txBox="1"/>
          <p:nvPr/>
        </p:nvSpPr>
        <p:spPr>
          <a:xfrm>
            <a:off x="626064" y="3136561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BD3285F-DC61-F807-FE69-5C94BE0D0B5D}"/>
              </a:ext>
            </a:extLst>
          </p:cNvPr>
          <p:cNvSpPr txBox="1"/>
          <p:nvPr/>
        </p:nvSpPr>
        <p:spPr>
          <a:xfrm>
            <a:off x="625366" y="3877893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A4F851A-3057-4EA9-9CD8-E46720671E46}"/>
              </a:ext>
            </a:extLst>
          </p:cNvPr>
          <p:cNvSpPr txBox="1"/>
          <p:nvPr/>
        </p:nvSpPr>
        <p:spPr>
          <a:xfrm>
            <a:off x="632109" y="4643735"/>
            <a:ext cx="47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955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1" grpId="0" animBg="1"/>
      <p:bldP spid="9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98" grpId="0" animBg="1"/>
      <p:bldP spid="100" grpId="0" animBg="1"/>
      <p:bldP spid="10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41955-56FC-433F-AEFE-F67104FB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Monotonic Scheduling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862E5-6230-4DFB-B271-BBBA7408E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Upsides</a:t>
            </a:r>
          </a:p>
          <a:p>
            <a:pPr lvl="1"/>
            <a:r>
              <a:rPr lang="en-US" dirty="0"/>
              <a:t>Still conceptually simple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Stable (lower priority jobs will fail to meet deadlines in overload)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Downsides</a:t>
            </a:r>
          </a:p>
          <a:p>
            <a:pPr lvl="1"/>
            <a:r>
              <a:rPr lang="en-US" dirty="0"/>
              <a:t>Lower CPU utilization</a:t>
            </a:r>
          </a:p>
          <a:p>
            <a:pPr lvl="2"/>
            <a:r>
              <a:rPr lang="en-US" dirty="0"/>
              <a:t>Might not be able to utilize more than 70% of the processor</a:t>
            </a:r>
          </a:p>
          <a:p>
            <a:pPr lvl="1"/>
            <a:r>
              <a:rPr lang="en-US" dirty="0"/>
              <a:t>Non-precise </a:t>
            </a:r>
            <a:r>
              <a:rPr lang="en-US" dirty="0" err="1"/>
              <a:t>schedulability</a:t>
            </a:r>
            <a:r>
              <a:rPr lang="en-US" dirty="0"/>
              <a:t>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CBAB0-99B1-421A-95A2-83B4605C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75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A48C-1130-409D-9F00-A2DB0C0A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758E5-5BB1-4C11-86D5-AA96EACC6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handle sporadic jobs in these systems?</a:t>
            </a:r>
          </a:p>
          <a:p>
            <a:pPr lvl="1"/>
            <a:r>
              <a:rPr lang="en-US" dirty="0"/>
              <a:t>Unpredictable start time, has a deadline, not repeated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E52CE-1441-4F92-81C8-33CC6C5A0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498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A48C-1130-409D-9F00-A2DB0C0A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758E5-5BB1-4C11-86D5-AA96EACC6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handle sporadic jobs in these systems?</a:t>
            </a:r>
          </a:p>
          <a:p>
            <a:pPr lvl="1"/>
            <a:r>
              <a:rPr lang="en-US" dirty="0"/>
              <a:t>Unpredictable start time, has a deadline, not repeated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Must decide feasibility at runtime and either accept or reject job</a:t>
            </a:r>
          </a:p>
          <a:p>
            <a:pPr lvl="1"/>
            <a:r>
              <a:rPr lang="en-US" dirty="0"/>
              <a:t>Calculate new Utilization accounting for the additional job</a:t>
            </a:r>
          </a:p>
          <a:p>
            <a:pPr lvl="1"/>
            <a:r>
              <a:rPr lang="en-US" dirty="0"/>
              <a:t>Determine whether the schedule will definitely (or maybe) work</a:t>
            </a:r>
          </a:p>
          <a:p>
            <a:pPr lvl="1"/>
            <a:r>
              <a:rPr lang="en-US" dirty="0"/>
              <a:t>Schedule or reject the job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scheduled, works just like any other job</a:t>
            </a:r>
          </a:p>
          <a:p>
            <a:pPr lvl="2"/>
            <a:r>
              <a:rPr lang="en-US" dirty="0"/>
              <a:t>Either EDF based on deadline of the job</a:t>
            </a:r>
          </a:p>
          <a:p>
            <a:pPr lvl="2"/>
            <a:r>
              <a:rPr lang="en-US" dirty="0"/>
              <a:t>Or given an RMS priority, based on period (duration)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E52CE-1441-4F92-81C8-33CC6C5A0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52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Real Time Operating Systems</a:t>
            </a:r>
          </a:p>
          <a:p>
            <a:pPr lvl="1"/>
            <a:r>
              <a:rPr lang="en-US" dirty="0"/>
              <a:t>Earliest Deadline First scheduling</a:t>
            </a:r>
          </a:p>
          <a:p>
            <a:pPr lvl="1"/>
            <a:r>
              <a:rPr lang="en-US" dirty="0"/>
              <a:t>Rate Monotonic scheduling</a:t>
            </a:r>
          </a:p>
          <a:p>
            <a:endParaRPr lang="en-US" dirty="0"/>
          </a:p>
          <a:p>
            <a:r>
              <a:rPr lang="en-US" b="1" dirty="0"/>
              <a:t>Modern Operating Systems</a:t>
            </a:r>
          </a:p>
          <a:p>
            <a:pPr lvl="1"/>
            <a:r>
              <a:rPr lang="en-US" dirty="0"/>
              <a:t>Linux O(1) scheduler</a:t>
            </a:r>
          </a:p>
          <a:p>
            <a:pPr lvl="1"/>
            <a:r>
              <a:rPr lang="en-US" dirty="0"/>
              <a:t>Lottery and Stride scheduling</a:t>
            </a:r>
          </a:p>
          <a:p>
            <a:pPr lvl="1"/>
            <a:r>
              <a:rPr lang="en-US" dirty="0"/>
              <a:t>Linux Completely Fair Scheduler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387614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5BCE-0D58-4C89-B47D-2EDD932C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scheduling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152F5-E3A1-45AA-B7EE-CE7C4E8C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Systems may try to set priorities according to some </a:t>
            </a:r>
            <a:r>
              <a:rPr lang="en-US" b="1" dirty="0"/>
              <a:t>policy goal</a:t>
            </a:r>
            <a:endParaRPr lang="en-US" dirty="0"/>
          </a:p>
          <a:p>
            <a:r>
              <a:rPr lang="en-US" dirty="0"/>
              <a:t>MLFQ Example:</a:t>
            </a:r>
          </a:p>
          <a:p>
            <a:pPr lvl="1"/>
            <a:r>
              <a:rPr lang="en-US" dirty="0"/>
              <a:t>Give interactive jobs higher priority than long calculations</a:t>
            </a:r>
          </a:p>
          <a:p>
            <a:pPr lvl="1"/>
            <a:r>
              <a:rPr lang="en-US" dirty="0"/>
              <a:t>Prefer jobs waiting on I/O to those consuming lots of CPU</a:t>
            </a:r>
          </a:p>
          <a:p>
            <a:r>
              <a:rPr lang="en-US" dirty="0"/>
              <a:t>Try to achieve fairness:</a:t>
            </a:r>
          </a:p>
          <a:p>
            <a:pPr lvl="1"/>
            <a:r>
              <a:rPr lang="en-US" dirty="0"/>
              <a:t>elevate priority of threads that don’t get CPU time</a:t>
            </a:r>
            <a:br>
              <a:rPr lang="en-US" dirty="0"/>
            </a:br>
            <a:r>
              <a:rPr lang="en-US" dirty="0"/>
              <a:t>(ad-hoc, bad if system overloaded)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F3936-23C4-4563-98CB-513F3C2C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211A42-A26E-42C2-A56D-E41BEA925750}"/>
              </a:ext>
            </a:extLst>
          </p:cNvPr>
          <p:cNvGrpSpPr/>
          <p:nvPr/>
        </p:nvGrpSpPr>
        <p:grpSpPr>
          <a:xfrm>
            <a:off x="3134894" y="4484687"/>
            <a:ext cx="5918200" cy="1871663"/>
            <a:chOff x="1600200" y="762000"/>
            <a:chExt cx="5461000" cy="152400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2BC858F-70DF-4C3B-A87D-BB2A935D88EA}"/>
                </a:ext>
              </a:extLst>
            </p:cNvPr>
            <p:cNvCxnSpPr>
              <a:endCxn id="20" idx="1"/>
            </p:cNvCxnSpPr>
            <p:nvPr/>
          </p:nvCxnSpPr>
          <p:spPr bwMode="auto">
            <a:xfrm>
              <a:off x="5715000" y="952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7C3FCFB-BB86-4F8B-8A47-A1DBEC5A8867}"/>
                </a:ext>
              </a:extLst>
            </p:cNvPr>
            <p:cNvCxnSpPr>
              <a:endCxn id="21" idx="1"/>
            </p:cNvCxnSpPr>
            <p:nvPr/>
          </p:nvCxnSpPr>
          <p:spPr bwMode="auto">
            <a:xfrm>
              <a:off x="5715000" y="20955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69535E-E366-468A-95FF-0F7C23F25E95}"/>
                </a:ext>
              </a:extLst>
            </p:cNvPr>
            <p:cNvSpPr/>
            <p:nvPr/>
          </p:nvSpPr>
          <p:spPr bwMode="auto">
            <a:xfrm>
              <a:off x="1600200" y="762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Priority 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657A8D-0C92-489D-9D59-16F7DEE32C2F}"/>
                </a:ext>
              </a:extLst>
            </p:cNvPr>
            <p:cNvSpPr/>
            <p:nvPr/>
          </p:nvSpPr>
          <p:spPr bwMode="auto">
            <a:xfrm>
              <a:off x="1600200" y="1143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Priority 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554143-E956-4B53-9667-156F14AE1FEC}"/>
                </a:ext>
              </a:extLst>
            </p:cNvPr>
            <p:cNvSpPr/>
            <p:nvPr/>
          </p:nvSpPr>
          <p:spPr bwMode="auto">
            <a:xfrm>
              <a:off x="1600200" y="1524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Priority 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A935DC-54AE-4E1D-A0C8-228D42D6F6B8}"/>
                </a:ext>
              </a:extLst>
            </p:cNvPr>
            <p:cNvSpPr/>
            <p:nvPr/>
          </p:nvSpPr>
          <p:spPr bwMode="auto">
            <a:xfrm>
              <a:off x="1600200" y="1905000"/>
              <a:ext cx="13716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Priority 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A8E89E-773B-400F-AE2D-D420B27FF6FE}"/>
                </a:ext>
              </a:extLst>
            </p:cNvPr>
            <p:cNvSpPr/>
            <p:nvPr/>
          </p:nvSpPr>
          <p:spPr bwMode="auto">
            <a:xfrm>
              <a:off x="35052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5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8E26CD-AFA5-4242-92CA-57C0FDD28F13}"/>
                </a:ext>
              </a:extLst>
            </p:cNvPr>
            <p:cNvSpPr/>
            <p:nvPr/>
          </p:nvSpPr>
          <p:spPr bwMode="auto">
            <a:xfrm>
              <a:off x="48387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6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8BDC55-40AE-47D6-8E77-195B6C93D6AA}"/>
                </a:ext>
              </a:extLst>
            </p:cNvPr>
            <p:cNvSpPr/>
            <p:nvPr/>
          </p:nvSpPr>
          <p:spPr bwMode="auto">
            <a:xfrm>
              <a:off x="35052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A34562-D285-4B7F-82D4-8C1420F30156}"/>
                </a:ext>
              </a:extLst>
            </p:cNvPr>
            <p:cNvSpPr/>
            <p:nvPr/>
          </p:nvSpPr>
          <p:spPr bwMode="auto">
            <a:xfrm>
              <a:off x="4838700" y="7747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2C2F929-4AA1-4980-84F6-302648A78E16}"/>
                </a:ext>
              </a:extLst>
            </p:cNvPr>
            <p:cNvCxnSpPr/>
            <p:nvPr/>
          </p:nvCxnSpPr>
          <p:spPr bwMode="auto">
            <a:xfrm>
              <a:off x="2959100" y="20828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CC2407C-3197-47C3-9A69-0597D1B16E0F}"/>
                </a:ext>
              </a:extLst>
            </p:cNvPr>
            <p:cNvCxnSpPr/>
            <p:nvPr/>
          </p:nvCxnSpPr>
          <p:spPr bwMode="auto">
            <a:xfrm>
              <a:off x="2971800" y="965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8A1E780-D990-432F-8220-75C8F11B1813}"/>
                </a:ext>
              </a:extLst>
            </p:cNvPr>
            <p:cNvCxnSpPr>
              <a:endCxn id="15" idx="1"/>
            </p:cNvCxnSpPr>
            <p:nvPr/>
          </p:nvCxnSpPr>
          <p:spPr bwMode="auto">
            <a:xfrm>
              <a:off x="4406900" y="965200"/>
              <a:ext cx="4318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437E574-AA7D-4F32-B81C-5BDB5BDC93AD}"/>
                </a:ext>
              </a:extLst>
            </p:cNvPr>
            <p:cNvCxnSpPr/>
            <p:nvPr/>
          </p:nvCxnSpPr>
          <p:spPr bwMode="auto">
            <a:xfrm>
              <a:off x="4387850" y="2095500"/>
              <a:ext cx="4699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184F3A-A8FF-4ED1-AB69-A8DD072A6E93}"/>
                </a:ext>
              </a:extLst>
            </p:cNvPr>
            <p:cNvSpPr/>
            <p:nvPr/>
          </p:nvSpPr>
          <p:spPr bwMode="auto">
            <a:xfrm>
              <a:off x="6146800" y="762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699C92-C35D-4210-AF00-E421E207CAA3}"/>
                </a:ext>
              </a:extLst>
            </p:cNvPr>
            <p:cNvSpPr/>
            <p:nvPr/>
          </p:nvSpPr>
          <p:spPr bwMode="auto">
            <a:xfrm>
              <a:off x="6146800" y="1905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7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E026CC-BF10-4A58-BC12-3B90173616B5}"/>
                </a:ext>
              </a:extLst>
            </p:cNvPr>
            <p:cNvSpPr/>
            <p:nvPr/>
          </p:nvSpPr>
          <p:spPr bwMode="auto">
            <a:xfrm>
              <a:off x="3505200" y="1143000"/>
              <a:ext cx="914400" cy="381000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 4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727EBC5-9E5B-417E-AEC4-3FCF0CBBAFAF}"/>
                </a:ext>
              </a:extLst>
            </p:cNvPr>
            <p:cNvCxnSpPr/>
            <p:nvPr/>
          </p:nvCxnSpPr>
          <p:spPr bwMode="auto">
            <a:xfrm>
              <a:off x="2971800" y="1346200"/>
              <a:ext cx="546100" cy="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622710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9BA4F-4A56-4050-894B-A1C41BAAB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O(1) scheduler (Linux 2.6)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58BAF-7A60-4720-ADDD-CAE353EEE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Keep the runtime of the scheduler itself short</a:t>
            </a:r>
          </a:p>
          <a:p>
            <a:pPr lvl="2"/>
            <a:r>
              <a:rPr lang="en-US" dirty="0"/>
              <a:t>Avoid O(n) algorithms</a:t>
            </a:r>
          </a:p>
          <a:p>
            <a:pPr lvl="2"/>
            <a:r>
              <a:rPr lang="en-US" dirty="0"/>
              <a:t>Instead, only adjust a single job when it is swapped</a:t>
            </a:r>
          </a:p>
          <a:p>
            <a:pPr lvl="1"/>
            <a:r>
              <a:rPr lang="en-US" dirty="0"/>
              <a:t>Predictable algorithm</a:t>
            </a:r>
          </a:p>
          <a:p>
            <a:pPr lvl="1"/>
            <a:r>
              <a:rPr lang="en-US" dirty="0"/>
              <a:t>Identify interactive versus noninteractive processes with heuristics</a:t>
            </a:r>
          </a:p>
          <a:p>
            <a:pPr lvl="2"/>
            <a:r>
              <a:rPr lang="en-US" dirty="0"/>
              <a:t>Processes with long average sleep time get a priority boost</a:t>
            </a:r>
          </a:p>
          <a:p>
            <a:pPr lvl="1"/>
            <a:endParaRPr lang="en-US" dirty="0"/>
          </a:p>
          <a:p>
            <a:r>
              <a:rPr lang="en-US" dirty="0"/>
              <a:t>Note my machines right now:</a:t>
            </a:r>
          </a:p>
          <a:p>
            <a:pPr lvl="1"/>
            <a:r>
              <a:rPr lang="en-US" dirty="0"/>
              <a:t>Ubuntu VM: 332 processes (867 threads)</a:t>
            </a:r>
          </a:p>
          <a:p>
            <a:pPr lvl="1"/>
            <a:r>
              <a:rPr lang="en-US" dirty="0"/>
              <a:t>Windows: 224 processes (2591 threads)</a:t>
            </a:r>
          </a:p>
          <a:p>
            <a:pPr lvl="1"/>
            <a:r>
              <a:rPr lang="en-US" dirty="0"/>
              <a:t>MacOS: 430 processes (2249 threads)</a:t>
            </a:r>
          </a:p>
          <a:p>
            <a:pPr lvl="1"/>
            <a:r>
              <a:rPr lang="en-US" b="1" dirty="0"/>
              <a:t>Major concern:</a:t>
            </a:r>
            <a:r>
              <a:rPr lang="en-US" dirty="0"/>
              <a:t> many processes mean O(n) could be long…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F1927-2AB6-4C44-AE50-4204B78F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2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438882-1671-4D11-A767-B4DF4B22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goal: I/O-bound before CPU-bound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BCB91F-A85F-4866-9F47-A3C1A9EAC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First maximize I/O</a:t>
            </a:r>
          </a:p>
          <a:p>
            <a:pPr lvl="1"/>
            <a:r>
              <a:rPr lang="en-US" dirty="0"/>
              <a:t>Run the I/O-bound jobs as quickly as possible,</a:t>
            </a:r>
          </a:p>
          <a:p>
            <a:pPr lvl="1"/>
            <a:r>
              <a:rPr lang="en-US" dirty="0"/>
              <a:t>So they can send next I/O request,</a:t>
            </a:r>
          </a:p>
          <a:p>
            <a:pPr lvl="1"/>
            <a:r>
              <a:rPr lang="en-US" dirty="0"/>
              <a:t>And our disks, network cards, etc. are maximally used</a:t>
            </a:r>
          </a:p>
          <a:p>
            <a:pPr lvl="1"/>
            <a:endParaRPr lang="en-US" dirty="0"/>
          </a:p>
          <a:p>
            <a:r>
              <a:rPr lang="en-US" dirty="0"/>
              <a:t>Then fill up the processor(s)</a:t>
            </a:r>
          </a:p>
          <a:p>
            <a:pPr lvl="1"/>
            <a:r>
              <a:rPr lang="en-US" dirty="0"/>
              <a:t>Lots of room for multiprogramming between the I/O requests</a:t>
            </a:r>
          </a:p>
          <a:p>
            <a:pPr lvl="1"/>
            <a:r>
              <a:rPr lang="en-US" dirty="0"/>
              <a:t>Blocked jobs are still “progressing” as their I/O is fetched</a:t>
            </a:r>
          </a:p>
          <a:p>
            <a:pPr lvl="1"/>
            <a:endParaRPr lang="en-US" dirty="0"/>
          </a:p>
          <a:p>
            <a:r>
              <a:rPr lang="en-US" dirty="0"/>
              <a:t>But how do you know when a job is going to use I/O?</a:t>
            </a:r>
          </a:p>
          <a:p>
            <a:pPr lvl="1"/>
            <a:r>
              <a:rPr lang="en-US" dirty="0"/>
              <a:t>Can’t know the future</a:t>
            </a:r>
          </a:p>
          <a:p>
            <a:pPr lvl="1"/>
            <a:r>
              <a:rPr lang="en-US" dirty="0"/>
              <a:t>Can track past behavior of the job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4CF2-D4B9-40E1-9250-AF202E4A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696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B645-EB11-4184-BADB-5CB975A0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in Linux O(1)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F8A44-7B3D-43FB-8254-EA8F7114E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MLFQ-Like Scheduler with 140 Priority Levels</a:t>
            </a:r>
          </a:p>
          <a:p>
            <a:pPr lvl="1"/>
            <a:r>
              <a:rPr lang="en-US" dirty="0"/>
              <a:t>40 for user tasks, 100 soft “</a:t>
            </a:r>
            <a:r>
              <a:rPr lang="en-US" dirty="0" err="1"/>
              <a:t>realtime</a:t>
            </a:r>
            <a:r>
              <a:rPr lang="en-US" dirty="0"/>
              <a:t>” tasks</a:t>
            </a:r>
          </a:p>
          <a:p>
            <a:r>
              <a:rPr lang="en-US" dirty="0" err="1">
                <a:sym typeface="Symbol"/>
              </a:rPr>
              <a:t>Timeslice</a:t>
            </a:r>
            <a:r>
              <a:rPr lang="en-US" dirty="0">
                <a:sym typeface="Symbol"/>
              </a:rPr>
              <a:t> depends on priority – linearly mapped onto </a:t>
            </a:r>
            <a:r>
              <a:rPr lang="en-US" dirty="0" err="1">
                <a:sym typeface="Symbol"/>
              </a:rPr>
              <a:t>timeslice</a:t>
            </a:r>
            <a:r>
              <a:rPr lang="en-US" dirty="0">
                <a:sym typeface="Symbol"/>
              </a:rPr>
              <a:t> range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A393D-F9F2-4F4D-AFD5-A06D9D62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FE0207-C32B-4DE5-9E7E-617A683210FA}"/>
              </a:ext>
            </a:extLst>
          </p:cNvPr>
          <p:cNvSpPr/>
          <p:nvPr/>
        </p:nvSpPr>
        <p:spPr bwMode="auto">
          <a:xfrm>
            <a:off x="2004596" y="4181475"/>
            <a:ext cx="5889004" cy="5334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Kernel/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Realtim</a:t>
            </a:r>
            <a:r>
              <a:rPr lang="en-US" sz="2400" b="1" dirty="0" err="1">
                <a:latin typeface="Tahoma" panose="020B0604030504040204" pitchFamily="34" charset="0"/>
              </a:rPr>
              <a:t>e</a:t>
            </a:r>
            <a:r>
              <a:rPr lang="en-US" sz="2400" b="1" dirty="0">
                <a:latin typeface="Tahoma" panose="020B0604030504040204" pitchFamily="34" charset="0"/>
              </a:rPr>
              <a:t> Tasks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92F587-DBCA-4453-9821-C13D44C380EC}"/>
              </a:ext>
            </a:extLst>
          </p:cNvPr>
          <p:cNvSpPr/>
          <p:nvPr/>
        </p:nvSpPr>
        <p:spPr bwMode="auto">
          <a:xfrm>
            <a:off x="7893598" y="4181475"/>
            <a:ext cx="2075901" cy="5334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User Tasks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8D4FD7-D638-441D-885B-59A2DCBDC734}"/>
              </a:ext>
            </a:extLst>
          </p:cNvPr>
          <p:cNvSpPr txBox="1"/>
          <p:nvPr/>
        </p:nvSpPr>
        <p:spPr>
          <a:xfrm>
            <a:off x="2004596" y="4791075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A7162D-BEF2-4262-B632-AC6DE64A2C93}"/>
              </a:ext>
            </a:extLst>
          </p:cNvPr>
          <p:cNvSpPr txBox="1"/>
          <p:nvPr/>
        </p:nvSpPr>
        <p:spPr>
          <a:xfrm>
            <a:off x="7579205" y="4791075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</a:rPr>
              <a:t>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8F38CA-35A5-4F17-AC89-6F35E7A51600}"/>
              </a:ext>
            </a:extLst>
          </p:cNvPr>
          <p:cNvSpPr txBox="1"/>
          <p:nvPr/>
        </p:nvSpPr>
        <p:spPr>
          <a:xfrm>
            <a:off x="9318359" y="4791075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</a:rPr>
              <a:t>139</a:t>
            </a:r>
          </a:p>
        </p:txBody>
      </p:sp>
    </p:spTree>
    <p:extLst>
      <p:ext uri="{BB962C8B-B14F-4D97-AF65-F5344CB8AC3E}">
        <p14:creationId xmlns:p14="http://schemas.microsoft.com/office/powerpoint/2010/main" val="9574207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A3121-DE2D-4249-A534-2B99F2D1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Workings of the O(1)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832F9-AB96-4257-91F0-33F3C2D6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7399" y="1143000"/>
            <a:ext cx="4442995" cy="5029200"/>
          </a:xfrm>
        </p:spPr>
        <p:txBody>
          <a:bodyPr/>
          <a:lstStyle/>
          <a:p>
            <a:r>
              <a:rPr lang="en-US" dirty="0"/>
              <a:t>Round robin at priority levels like MLFQ</a:t>
            </a:r>
          </a:p>
          <a:p>
            <a:r>
              <a:rPr lang="en-US" dirty="0"/>
              <a:t>Each priority level gets a run quota</a:t>
            </a:r>
          </a:p>
          <a:p>
            <a:r>
              <a:rPr lang="en-US" dirty="0"/>
              <a:t>On expiration of quota</a:t>
            </a:r>
          </a:p>
          <a:p>
            <a:pPr lvl="1"/>
            <a:r>
              <a:rPr lang="en-US" dirty="0"/>
              <a:t>Recalculate priority</a:t>
            </a:r>
          </a:p>
          <a:p>
            <a:pPr lvl="1"/>
            <a:r>
              <a:rPr lang="en-US" dirty="0"/>
              <a:t>Insert in expired queue</a:t>
            </a:r>
          </a:p>
          <a:p>
            <a:r>
              <a:rPr lang="en-US" dirty="0"/>
              <a:t>When all jobs are gone from active queue</a:t>
            </a:r>
          </a:p>
          <a:p>
            <a:pPr lvl="1"/>
            <a:r>
              <a:rPr lang="en-US" dirty="0"/>
              <a:t>Swap expired and active queue pointers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8F92D-5C56-41B6-AB79-FF6D2E086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 dirty="0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77EB06CF-6399-4485-91FC-9E0581987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77" y="1825625"/>
            <a:ext cx="6428605" cy="40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603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19BE8-5A06-4EF0-8ADA-3A31A273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can lead to starvation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7DBE0-11F3-46F4-AF8C-607916F92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policies we’ve studied so far:</a:t>
            </a:r>
          </a:p>
          <a:p>
            <a:pPr lvl="1"/>
            <a:r>
              <a:rPr lang="en-US" b="1" dirty="0"/>
              <a:t>Always prefer to give the CPU to a prioritized job</a:t>
            </a:r>
            <a:endParaRPr lang="en-US" dirty="0"/>
          </a:p>
          <a:p>
            <a:pPr lvl="1"/>
            <a:r>
              <a:rPr lang="en-US" dirty="0"/>
              <a:t>Non-prioritized jobs may never get to run</a:t>
            </a:r>
          </a:p>
          <a:p>
            <a:pPr lvl="1"/>
            <a:endParaRPr lang="en-US" dirty="0"/>
          </a:p>
          <a:p>
            <a:r>
              <a:rPr lang="en-US" dirty="0"/>
              <a:t>But priorities were a means, not an end</a:t>
            </a:r>
          </a:p>
          <a:p>
            <a:r>
              <a:rPr lang="en-US" dirty="0"/>
              <a:t>The </a:t>
            </a:r>
            <a:r>
              <a:rPr lang="en-US" b="1" dirty="0"/>
              <a:t>goal</a:t>
            </a:r>
            <a:r>
              <a:rPr lang="en-US" dirty="0"/>
              <a:t> was to serve a mix of CPU-bound, I/O bound, and Interactive jobs effectively on common hardware</a:t>
            </a:r>
          </a:p>
          <a:p>
            <a:pPr lvl="1"/>
            <a:r>
              <a:rPr lang="en-US" dirty="0"/>
              <a:t>Give the I/O bound ones enough CPU to issue their next file operation and wait (on those slow discs)</a:t>
            </a:r>
          </a:p>
          <a:p>
            <a:pPr lvl="1"/>
            <a:r>
              <a:rPr lang="en-US" dirty="0"/>
              <a:t>Give the interactive ones enough CPU to respond to an input and wait (on those slow humans)</a:t>
            </a:r>
          </a:p>
          <a:p>
            <a:pPr lvl="1"/>
            <a:r>
              <a:rPr lang="en-US" dirty="0"/>
              <a:t>Let the CPU bound ones grind away without too much disturbance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FBFE1-E1CA-4B0E-8F9D-051CE1BB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100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71D8B-F57A-4BFF-B1C7-7E59BD87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proportional-share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4FC9D-76A2-4271-922C-141793131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the policies we’ve studied always prefer to give CPU to a prioritized job</a:t>
            </a:r>
          </a:p>
          <a:p>
            <a:pPr lvl="1"/>
            <a:r>
              <a:rPr lang="en-US" dirty="0"/>
              <a:t>Non-prioritized jobs may never get to run</a:t>
            </a:r>
          </a:p>
          <a:p>
            <a:pPr lvl="1"/>
            <a:endParaRPr lang="en-US" dirty="0"/>
          </a:p>
          <a:p>
            <a:r>
              <a:rPr lang="en-US" dirty="0"/>
              <a:t>Instead, we can share the CPU proportionally</a:t>
            </a:r>
          </a:p>
          <a:p>
            <a:pPr lvl="1"/>
            <a:r>
              <a:rPr lang="en-US" dirty="0"/>
              <a:t>Give each job a share of the CPU according to its priority</a:t>
            </a:r>
          </a:p>
          <a:p>
            <a:pPr lvl="1"/>
            <a:r>
              <a:rPr lang="en-US" dirty="0"/>
              <a:t>Low-priority jobs get to run less often</a:t>
            </a:r>
          </a:p>
          <a:p>
            <a:pPr lvl="1"/>
            <a:r>
              <a:rPr lang="en-US" dirty="0"/>
              <a:t>But all jobs can at least make progress (no starvation)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8FE68-9D08-47A7-99B3-1CFC34B25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547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89C1-D753-4D97-9C44-DCC48B64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attempt: lottery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F92BB9-7035-4F57-BBBA-BEB3D70FBC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 out “tickets” according to proportion each job should receive</a:t>
                </a:r>
              </a:p>
              <a:p>
                <a:r>
                  <a:rPr lang="en-US" dirty="0"/>
                  <a:t>Every quantum:</a:t>
                </a:r>
              </a:p>
              <a:p>
                <a:pPr lvl="1"/>
                <a:r>
                  <a:rPr lang="en-US" dirty="0"/>
                  <a:t>Draw one ticket at random</a:t>
                </a:r>
              </a:p>
              <a:p>
                <a:pPr lvl="1"/>
                <a:r>
                  <a:rPr lang="en-US" dirty="0"/>
                  <a:t>Schedule that job to run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If there are N jobs,</a:t>
                </a:r>
                <a:br>
                  <a:rPr lang="en-US" dirty="0"/>
                </a:br>
                <a:r>
                  <a:rPr lang="en-US" dirty="0"/>
                  <a:t>probability of pick a job is: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𝑝𝑟𝑖𝑜𝑟𝑖𝑡𝑦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𝑗𝑜𝑏𝑖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𝑝𝑟𝑖𝑜𝑟𝑖𝑡𝑦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𝑗𝑜𝑏𝑗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Definitely not suitable for real-time systems!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F92BB9-7035-4F57-BBBA-BEB3D70FBC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4B6B6-0CD5-4184-9338-C2126BEC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3C4E40-5A77-43FF-B4AE-EBE2DEADA599}"/>
              </a:ext>
            </a:extLst>
          </p:cNvPr>
          <p:cNvSpPr/>
          <p:nvPr/>
        </p:nvSpPr>
        <p:spPr>
          <a:xfrm>
            <a:off x="9282145" y="4024556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4D516-269F-4E08-8756-815FCB8DE111}"/>
              </a:ext>
            </a:extLst>
          </p:cNvPr>
          <p:cNvSpPr/>
          <p:nvPr/>
        </p:nvSpPr>
        <p:spPr>
          <a:xfrm>
            <a:off x="9282145" y="4363418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22360-BE4C-497E-B405-311CFC8EA88E}"/>
              </a:ext>
            </a:extLst>
          </p:cNvPr>
          <p:cNvSpPr/>
          <p:nvPr/>
        </p:nvSpPr>
        <p:spPr>
          <a:xfrm>
            <a:off x="9282145" y="47022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69E953-1D0A-4CE3-B2A5-CA58BA7D9B9C}"/>
              </a:ext>
            </a:extLst>
          </p:cNvPr>
          <p:cNvSpPr/>
          <p:nvPr/>
        </p:nvSpPr>
        <p:spPr>
          <a:xfrm>
            <a:off x="9282145" y="5041142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10D3E1-CC95-46A6-8E9D-6A398BB2DE48}"/>
              </a:ext>
            </a:extLst>
          </p:cNvPr>
          <p:cNvSpPr/>
          <p:nvPr/>
        </p:nvSpPr>
        <p:spPr>
          <a:xfrm>
            <a:off x="9282145" y="538000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396F27-1182-4832-A760-82CE19C777DE}"/>
              </a:ext>
            </a:extLst>
          </p:cNvPr>
          <p:cNvSpPr/>
          <p:nvPr/>
        </p:nvSpPr>
        <p:spPr>
          <a:xfrm>
            <a:off x="9282145" y="3007970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DE090D-8C0C-4D76-98D3-EF5BD0027BCC}"/>
              </a:ext>
            </a:extLst>
          </p:cNvPr>
          <p:cNvSpPr/>
          <p:nvPr/>
        </p:nvSpPr>
        <p:spPr>
          <a:xfrm>
            <a:off x="9282145" y="3346832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97330F-26F4-4F38-9785-84DF2CF00761}"/>
              </a:ext>
            </a:extLst>
          </p:cNvPr>
          <p:cNvSpPr/>
          <p:nvPr/>
        </p:nvSpPr>
        <p:spPr>
          <a:xfrm>
            <a:off x="9282145" y="3685694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42188A-9913-45AE-AD1A-F97140717812}"/>
              </a:ext>
            </a:extLst>
          </p:cNvPr>
          <p:cNvSpPr/>
          <p:nvPr/>
        </p:nvSpPr>
        <p:spPr>
          <a:xfrm>
            <a:off x="9282145" y="2330246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C889EE-E636-4588-A6C8-4B0B843AFB13}"/>
              </a:ext>
            </a:extLst>
          </p:cNvPr>
          <p:cNvSpPr/>
          <p:nvPr/>
        </p:nvSpPr>
        <p:spPr>
          <a:xfrm>
            <a:off x="9282145" y="2669108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E5C2BA-9E8F-4B77-AF0E-A16EDEF0C41D}"/>
              </a:ext>
            </a:extLst>
          </p:cNvPr>
          <p:cNvSpPr txBox="1"/>
          <p:nvPr/>
        </p:nvSpPr>
        <p:spPr>
          <a:xfrm>
            <a:off x="9854591" y="5368532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BD2C9-EE61-4D2D-A1FF-959300B5223F}"/>
              </a:ext>
            </a:extLst>
          </p:cNvPr>
          <p:cNvSpPr txBox="1"/>
          <p:nvPr/>
        </p:nvSpPr>
        <p:spPr>
          <a:xfrm>
            <a:off x="9767730" y="2089302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</a:rPr>
              <a:t>10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DD7738-80B9-4ACC-AE5A-EFEE2FD09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20256" y="3429000"/>
            <a:ext cx="1422400" cy="14224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0B6B06-8D6C-4F2B-A949-62A44BDB51AC}"/>
              </a:ext>
            </a:extLst>
          </p:cNvPr>
          <p:cNvCxnSpPr/>
          <p:nvPr/>
        </p:nvCxnSpPr>
        <p:spPr>
          <a:xfrm flipV="1">
            <a:off x="7829000" y="2427054"/>
            <a:ext cx="1324428" cy="1181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156A2B-052C-4AE2-AF09-A8569311E39D}"/>
              </a:ext>
            </a:extLst>
          </p:cNvPr>
          <p:cNvCxnSpPr>
            <a:cxnSpLocks/>
          </p:cNvCxnSpPr>
          <p:nvPr/>
        </p:nvCxnSpPr>
        <p:spPr>
          <a:xfrm>
            <a:off x="7841924" y="4001026"/>
            <a:ext cx="1224418" cy="150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0952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5F3C9-A096-435C-B5AB-433EFD9D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idea: stride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52B02-A402-4D73-90B5-37F552B9C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idea, but remove the random element</a:t>
            </a:r>
          </a:p>
          <a:p>
            <a:r>
              <a:rPr lang="en-US" dirty="0"/>
              <a:t>Give each job a stride number inversely proportional to priority</a:t>
            </a:r>
          </a:p>
          <a:p>
            <a:pPr lvl="1" defTabSz="606425"/>
            <a:r>
              <a:rPr lang="en-US" dirty="0"/>
              <a:t>Priority:	A=100,	B=50, 	C=10</a:t>
            </a:r>
          </a:p>
          <a:p>
            <a:pPr lvl="1" defTabSz="606425"/>
            <a:r>
              <a:rPr lang="en-US" dirty="0"/>
              <a:t>Stride:	A=1, 	B=2, 	C=10</a:t>
            </a:r>
          </a:p>
          <a:p>
            <a:pPr lvl="1" defTabSz="606425"/>
            <a:endParaRPr lang="en-US" dirty="0"/>
          </a:p>
          <a:p>
            <a:r>
              <a:rPr lang="en-US" dirty="0"/>
              <a:t>Scheduler</a:t>
            </a:r>
          </a:p>
          <a:p>
            <a:pPr lvl="1"/>
            <a:r>
              <a:rPr lang="en-US" dirty="0"/>
              <a:t>Pick job with lowest cumulative strides and run it</a:t>
            </a:r>
          </a:p>
          <a:p>
            <a:pPr lvl="1"/>
            <a:r>
              <a:rPr lang="en-US" dirty="0"/>
              <a:t>Increment its cumulative strides by its stride number</a:t>
            </a:r>
          </a:p>
          <a:p>
            <a:pPr lvl="1"/>
            <a:endParaRPr lang="en-US" dirty="0"/>
          </a:p>
          <a:p>
            <a:r>
              <a:rPr lang="en-US" dirty="0"/>
              <a:t>Essentially: low-stride (high-ticket) jobs get run more often</a:t>
            </a:r>
          </a:p>
          <a:p>
            <a:pPr lvl="1"/>
            <a:r>
              <a:rPr lang="en-US" dirty="0"/>
              <a:t>But starvation is no longer possible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A4E01-6C4A-48C6-8E19-B0F95904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D07355-C655-4DD9-71E8-D5D793990702}"/>
                  </a:ext>
                </a:extLst>
              </p:cNvPr>
              <p:cNvSpPr txBox="1"/>
              <p:nvPr/>
            </p:nvSpPr>
            <p:spPr>
              <a:xfrm>
                <a:off x="7015795" y="2225309"/>
                <a:ext cx="2063469" cy="657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𝑠𝑡𝑟𝑖𝑑𝑒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𝑝𝑟𝑖𝑜𝑟𝑖𝑡𝑦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D07355-C655-4DD9-71E8-D5D793990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795" y="2225309"/>
                <a:ext cx="2063469" cy="6575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1BC2EDE-B10C-3A88-2175-B86FFA247F3D}"/>
              </a:ext>
            </a:extLst>
          </p:cNvPr>
          <p:cNvSpPr txBox="1"/>
          <p:nvPr/>
        </p:nvSpPr>
        <p:spPr>
          <a:xfrm>
            <a:off x="9282913" y="2165534"/>
            <a:ext cx="2478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</a:t>
            </a:r>
            <a:r>
              <a:rPr lang="en-US" i="1" dirty="0"/>
              <a:t>N</a:t>
            </a:r>
            <a:r>
              <a:rPr lang="en-US" dirty="0"/>
              <a:t> is some arbitrary large number</a:t>
            </a:r>
          </a:p>
          <a:p>
            <a:r>
              <a:rPr lang="en-US" dirty="0"/>
              <a:t>This example: 100</a:t>
            </a:r>
          </a:p>
        </p:txBody>
      </p:sp>
    </p:spTree>
    <p:extLst>
      <p:ext uri="{BB962C8B-B14F-4D97-AF65-F5344CB8AC3E}">
        <p14:creationId xmlns:p14="http://schemas.microsoft.com/office/powerpoint/2010/main" val="36884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681F-46BE-3824-D430-335FB7AB1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 scheduling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AADF6-7729-5150-8FAE-A43E9D69C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606425"/>
            <a:r>
              <a:rPr lang="en-US" dirty="0"/>
              <a:t>Workload</a:t>
            </a:r>
          </a:p>
          <a:p>
            <a:pPr lvl="1" defTabSz="606425"/>
            <a:r>
              <a:rPr lang="en-US" dirty="0"/>
              <a:t>Priority:	A=100,	B=50, 	C=10</a:t>
            </a:r>
          </a:p>
          <a:p>
            <a:pPr lvl="1" defTabSz="606425"/>
            <a:r>
              <a:rPr lang="en-US" dirty="0"/>
              <a:t>Stride:	A=1, 	B=2, 	C=10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C2CEB-B518-8175-3CE6-65D840B8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8C56C7D9-9BEE-0562-94C4-12A14287C14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43050" y="2814638"/>
            <a:ext cx="8150225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C5348765-9C74-D3AB-2A51-D1007C166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588" y="2832100"/>
            <a:ext cx="0" cy="335121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E17DCD88-0CE9-06E3-7846-A17BA5F78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2188" y="3203575"/>
            <a:ext cx="0" cy="2979737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787ABC25-F4A3-A861-6516-73E22BAD92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9375" y="3203575"/>
            <a:ext cx="0" cy="2979737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7B520BBF-4A26-A9C9-3E8F-92B445AC9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4975" y="2832100"/>
            <a:ext cx="0" cy="335121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733F528F-90B3-7638-57A2-0C132B0D6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0238" y="3209925"/>
            <a:ext cx="48910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D7BF834D-FEDA-92D3-151B-19E601CFBF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3579813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C079F8CE-5477-BA17-5B21-688C79784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3951288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43DF6FD1-2384-A291-7701-FF298280A7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4322763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id="{B26BF75E-62A2-E39E-FC76-E7976972C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4692650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4">
            <a:extLst>
              <a:ext uri="{FF2B5EF4-FFF2-40B4-BE49-F238E27FC236}">
                <a16:creationId xmlns:a16="http://schemas.microsoft.com/office/drawing/2014/main" id="{837EAEC1-8E3B-5047-672B-D2605DF61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5064125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id="{9D5BF854-47CD-D53D-FD03-65E056816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5435600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81DFB5C3-1EE1-C3A8-1D6C-0E2C19791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5805488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A72E7728-CA12-DF31-5A6D-6024BAFD5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0988" y="2832100"/>
            <a:ext cx="0" cy="335121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9AB595F9-E626-7069-87CC-59E451D05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9680575" y="2832100"/>
            <a:ext cx="0" cy="335121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A0878CC5-339F-6B36-4B78-CD171A6451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2838450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F0B31901-2A1B-AFFE-5271-26B48B5BB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4638" y="6176963"/>
            <a:ext cx="81422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F3EBA35F-2725-E24E-003A-EB900DC76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3259138"/>
            <a:ext cx="638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Step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DB2C10CD-2CAA-BF6F-9C3F-E7EA2A897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775" y="2882900"/>
            <a:ext cx="35163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Dynamic Priority (a.k.a. Pass)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7D8A5429-608D-4A74-0007-A88635B72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4238" y="3259138"/>
            <a:ext cx="8461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Result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FF17AEA6-6ACD-396E-4466-98DDA76D8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3254375"/>
            <a:ext cx="339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5D3E0A61-D2B3-6B23-EEEC-8AA37665A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3254375"/>
            <a:ext cx="2730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76997C72-ACF5-9361-9531-C47C8FC90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3254375"/>
            <a:ext cx="2682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ADCE0570-AF86-458A-828A-CA015C446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3625850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F66B06CD-6A4E-9842-1FA8-723C629AF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3625850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8A2E7601-AD94-3906-38E3-955A5FCF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3625850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6C82FABD-E856-E056-0107-59AEBCE1B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63" y="3625850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BA791747-E8B7-402B-B2A7-D7B23F076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513" y="3625850"/>
            <a:ext cx="2397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A9F06EC0-3483-4C8F-5FDB-7FD00C528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3995738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0EFA0B34-6B98-5270-15D0-751ECE116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3995738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72EF8602-4202-F312-52D1-07AE62DC1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3995738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640E5EB9-ABEC-AEB9-80B3-16B62C4A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63" y="3995738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0B94018F-FF94-1CF7-6D3B-491C885DE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1100" y="3995738"/>
            <a:ext cx="238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6F7243E7-3B28-F12A-0BFF-FCEB2A258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4367213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8">
            <a:extLst>
              <a:ext uri="{FF2B5EF4-FFF2-40B4-BE49-F238E27FC236}">
                <a16:creationId xmlns:a16="http://schemas.microsoft.com/office/drawing/2014/main" id="{A6E776BD-CFB4-3FA6-6AC4-139C93701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4367213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9">
            <a:extLst>
              <a:ext uri="{FF2B5EF4-FFF2-40B4-BE49-F238E27FC236}">
                <a16:creationId xmlns:a16="http://schemas.microsoft.com/office/drawing/2014/main" id="{BE879E9F-FAF1-8FBA-4E2A-64C27DC4C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4367213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0">
            <a:extLst>
              <a:ext uri="{FF2B5EF4-FFF2-40B4-BE49-F238E27FC236}">
                <a16:creationId xmlns:a16="http://schemas.microsoft.com/office/drawing/2014/main" id="{88B5D8AB-7B8F-A8FC-1226-CD3BCFFBE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63" y="4367213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1">
            <a:extLst>
              <a:ext uri="{FF2B5EF4-FFF2-40B4-BE49-F238E27FC236}">
                <a16:creationId xmlns:a16="http://schemas.microsoft.com/office/drawing/2014/main" id="{FA2E2BCF-78C9-F0BF-9B10-DB6182F3C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513" y="4367213"/>
            <a:ext cx="2397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2">
            <a:extLst>
              <a:ext uri="{FF2B5EF4-FFF2-40B4-BE49-F238E27FC236}">
                <a16:creationId xmlns:a16="http://schemas.microsoft.com/office/drawing/2014/main" id="{1B16D35F-A494-E3EC-233F-E6E9384E8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4738688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3">
            <a:extLst>
              <a:ext uri="{FF2B5EF4-FFF2-40B4-BE49-F238E27FC236}">
                <a16:creationId xmlns:a16="http://schemas.microsoft.com/office/drawing/2014/main" id="{5895CF6E-AA0C-0E34-C533-B18416A17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4738688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4">
            <a:extLst>
              <a:ext uri="{FF2B5EF4-FFF2-40B4-BE49-F238E27FC236}">
                <a16:creationId xmlns:a16="http://schemas.microsoft.com/office/drawing/2014/main" id="{896EE71F-EDD2-2E66-4CAD-ED558773D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4738688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5">
            <a:extLst>
              <a:ext uri="{FF2B5EF4-FFF2-40B4-BE49-F238E27FC236}">
                <a16:creationId xmlns:a16="http://schemas.microsoft.com/office/drawing/2014/main" id="{15FE03AB-02EE-25CE-0E4A-D4006EECA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763" y="4738688"/>
            <a:ext cx="354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954DA30A-35F2-D4B0-E569-23D302BC0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513" y="4738688"/>
            <a:ext cx="2397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7">
            <a:extLst>
              <a:ext uri="{FF2B5EF4-FFF2-40B4-BE49-F238E27FC236}">
                <a16:creationId xmlns:a16="http://schemas.microsoft.com/office/drawing/2014/main" id="{03ACDA37-7131-23AA-7BB0-FD1D1FFE0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5108575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75918224-75AC-962A-EB5C-94BCB0D52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5108575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9">
            <a:extLst>
              <a:ext uri="{FF2B5EF4-FFF2-40B4-BE49-F238E27FC236}">
                <a16:creationId xmlns:a16="http://schemas.microsoft.com/office/drawing/2014/main" id="{53B8777E-787E-0B99-4C79-84BFED6CD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108575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6A04B717-8D6F-3DB8-BA32-831C4AA70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763" y="5108575"/>
            <a:ext cx="354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1">
            <a:extLst>
              <a:ext uri="{FF2B5EF4-FFF2-40B4-BE49-F238E27FC236}">
                <a16:creationId xmlns:a16="http://schemas.microsoft.com/office/drawing/2014/main" id="{0068D5BD-7466-9E8B-E5A9-23370E841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513" y="5108575"/>
            <a:ext cx="2397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2">
            <a:extLst>
              <a:ext uri="{FF2B5EF4-FFF2-40B4-BE49-F238E27FC236}">
                <a16:creationId xmlns:a16="http://schemas.microsoft.com/office/drawing/2014/main" id="{9331E529-157C-23A8-A930-A8BCF3D0D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5480050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3">
            <a:extLst>
              <a:ext uri="{FF2B5EF4-FFF2-40B4-BE49-F238E27FC236}">
                <a16:creationId xmlns:a16="http://schemas.microsoft.com/office/drawing/2014/main" id="{B9EA292F-2297-F9BD-8A85-4D26CA571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5480050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4">
            <a:extLst>
              <a:ext uri="{FF2B5EF4-FFF2-40B4-BE49-F238E27FC236}">
                <a16:creationId xmlns:a16="http://schemas.microsoft.com/office/drawing/2014/main" id="{D2104E9E-E766-ACAA-ACEE-30FC1D46D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480050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5">
            <a:extLst>
              <a:ext uri="{FF2B5EF4-FFF2-40B4-BE49-F238E27FC236}">
                <a16:creationId xmlns:a16="http://schemas.microsoft.com/office/drawing/2014/main" id="{3E721F6E-0FEB-B7E2-600E-38C7D6712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763" y="5480050"/>
            <a:ext cx="354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6">
            <a:extLst>
              <a:ext uri="{FF2B5EF4-FFF2-40B4-BE49-F238E27FC236}">
                <a16:creationId xmlns:a16="http://schemas.microsoft.com/office/drawing/2014/main" id="{F43A66D5-5406-68B8-6CB9-2EACA1BCC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1100" y="5480050"/>
            <a:ext cx="2381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7">
            <a:extLst>
              <a:ext uri="{FF2B5EF4-FFF2-40B4-BE49-F238E27FC236}">
                <a16:creationId xmlns:a16="http://schemas.microsoft.com/office/drawing/2014/main" id="{C1986CDE-026F-7D32-45A6-DEB7EC192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5851525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8">
            <a:extLst>
              <a:ext uri="{FF2B5EF4-FFF2-40B4-BE49-F238E27FC236}">
                <a16:creationId xmlns:a16="http://schemas.microsoft.com/office/drawing/2014/main" id="{9612009C-2D65-A8DC-8C8D-6A4821580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475" y="5851525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59">
            <a:extLst>
              <a:ext uri="{FF2B5EF4-FFF2-40B4-BE49-F238E27FC236}">
                <a16:creationId xmlns:a16="http://schemas.microsoft.com/office/drawing/2014/main" id="{17DAF4EB-3DF3-749D-7CE1-EE36D1B9B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851525"/>
            <a:ext cx="227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0">
            <a:extLst>
              <a:ext uri="{FF2B5EF4-FFF2-40B4-BE49-F238E27FC236}">
                <a16:creationId xmlns:a16="http://schemas.microsoft.com/office/drawing/2014/main" id="{F3D2E330-22F9-BCD1-4370-5CC0C0139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763" y="5851525"/>
            <a:ext cx="354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1">
            <a:extLst>
              <a:ext uri="{FF2B5EF4-FFF2-40B4-BE49-F238E27FC236}">
                <a16:creationId xmlns:a16="http://schemas.microsoft.com/office/drawing/2014/main" id="{61A9BDA3-8C95-A022-2201-F6029F63C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513" y="5851525"/>
            <a:ext cx="2397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4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5FD0-B502-492A-99DE-FA4E0644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Proportional-share scheduling is impossible instantaneously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40352-E8A1-4CFA-B262-B913853F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845" y="1143000"/>
            <a:ext cx="5177550" cy="5029200"/>
          </a:xfrm>
        </p:spPr>
        <p:txBody>
          <a:bodyPr/>
          <a:lstStyle/>
          <a:p>
            <a:r>
              <a:rPr lang="en-US" dirty="0"/>
              <a:t>Goal: each process gets an equal share of processor</a:t>
            </a:r>
          </a:p>
          <a:p>
            <a:endParaRPr lang="en-US" dirty="0"/>
          </a:p>
          <a:p>
            <a:r>
              <a:rPr lang="en-US" dirty="0"/>
              <a:t>N threads “simultaneously” execute on 1/N</a:t>
            </a:r>
            <a:r>
              <a:rPr lang="en-US" baseline="30000" dirty="0"/>
              <a:t>th</a:t>
            </a:r>
            <a:r>
              <a:rPr lang="en-US" dirty="0"/>
              <a:t> of processor</a:t>
            </a:r>
          </a:p>
          <a:p>
            <a:endParaRPr lang="en-US" dirty="0"/>
          </a:p>
          <a:p>
            <a:r>
              <a:rPr lang="en-US" dirty="0"/>
              <a:t>Doesn’t work in the real world</a:t>
            </a:r>
          </a:p>
          <a:p>
            <a:pPr lvl="1"/>
            <a:r>
              <a:rPr lang="en-US" dirty="0"/>
              <a:t>Jobs block on I/O</a:t>
            </a:r>
          </a:p>
          <a:p>
            <a:pPr lvl="1"/>
            <a:r>
              <a:rPr lang="en-US" dirty="0"/>
              <a:t>OS needs to give out </a:t>
            </a:r>
            <a:r>
              <a:rPr lang="en-US" dirty="0" err="1"/>
              <a:t>timeslices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1604B-0405-4ECD-8488-3D5E9A2B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99E61-6C26-45A8-88CC-2933FBC61D4E}"/>
              </a:ext>
            </a:extLst>
          </p:cNvPr>
          <p:cNvSpPr txBox="1"/>
          <p:nvPr/>
        </p:nvSpPr>
        <p:spPr>
          <a:xfrm>
            <a:off x="946984" y="2136544"/>
            <a:ext cx="3924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</a:rPr>
              <a:t>At </a:t>
            </a:r>
            <a:r>
              <a:rPr lang="en-US" sz="2800" b="1" i="1" dirty="0">
                <a:latin typeface="Tahoma" panose="020B0604030504040204" pitchFamily="34" charset="0"/>
              </a:rPr>
              <a:t>any</a:t>
            </a:r>
            <a:r>
              <a:rPr lang="en-US" sz="2800" b="1" dirty="0">
                <a:latin typeface="Tahoma" panose="020B0604030504040204" pitchFamily="34" charset="0"/>
              </a:rPr>
              <a:t> time </a:t>
            </a:r>
            <a:r>
              <a:rPr lang="en-US" sz="2800" b="1" i="1" dirty="0">
                <a:latin typeface="Tahoma" panose="020B0604030504040204" pitchFamily="34" charset="0"/>
              </a:rPr>
              <a:t>t</a:t>
            </a:r>
            <a:r>
              <a:rPr lang="en-US" sz="2800" b="1" dirty="0">
                <a:latin typeface="Tahoma" panose="020B0604030504040204" pitchFamily="34" charset="0"/>
              </a:rPr>
              <a:t> </a:t>
            </a:r>
            <a:br>
              <a:rPr lang="en-US" sz="2800" b="1" dirty="0">
                <a:latin typeface="Tahoma" panose="020B0604030504040204" pitchFamily="34" charset="0"/>
              </a:rPr>
            </a:br>
            <a:r>
              <a:rPr lang="en-US" sz="2800" b="1" dirty="0">
                <a:latin typeface="Tahoma" panose="020B0604030504040204" pitchFamily="34" charset="0"/>
              </a:rPr>
              <a:t>we want to observe: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37DC4A-67FD-4992-8E6A-E033A4B83C2E}"/>
              </a:ext>
            </a:extLst>
          </p:cNvPr>
          <p:cNvGrpSpPr/>
          <p:nvPr/>
        </p:nvGrpSpPr>
        <p:grpSpPr>
          <a:xfrm>
            <a:off x="759747" y="3264672"/>
            <a:ext cx="5079103" cy="2256454"/>
            <a:chOff x="3689582" y="4158641"/>
            <a:chExt cx="5079103" cy="225645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B9F776F-C0A4-4E3B-90B6-E488E947082A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75" y="641509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A2A7839-D718-4CBC-BEDB-74949612DA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7775" y="415864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33714A-5C2C-4A4D-B104-F16BA5585820}"/>
                </a:ext>
              </a:extLst>
            </p:cNvPr>
            <p:cNvSpPr txBox="1"/>
            <p:nvPr/>
          </p:nvSpPr>
          <p:spPr>
            <a:xfrm>
              <a:off x="3689582" y="4566435"/>
              <a:ext cx="106952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Tahoma" panose="020B0604030504040204" pitchFamily="34" charset="0"/>
                </a:rPr>
                <a:t>CPU</a:t>
              </a:r>
              <a:br>
                <a:rPr lang="en-US" sz="2800" b="1" dirty="0">
                  <a:latin typeface="Tahoma" panose="020B0604030504040204" pitchFamily="34" charset="0"/>
                </a:rPr>
              </a:br>
              <a:r>
                <a:rPr lang="en-US" sz="2800" b="1" dirty="0">
                  <a:latin typeface="Tahoma" panose="020B0604030504040204" pitchFamily="34" charset="0"/>
                </a:rPr>
                <a:t>Time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380A8D-2F6F-45F3-8DF9-E60065032EE2}"/>
                </a:ext>
              </a:extLst>
            </p:cNvPr>
            <p:cNvSpPr/>
            <p:nvPr/>
          </p:nvSpPr>
          <p:spPr>
            <a:xfrm>
              <a:off x="4979223" y="4843463"/>
              <a:ext cx="707190" cy="155734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4EED74-2A5D-4C97-800A-415AA10A1171}"/>
                </a:ext>
              </a:extLst>
            </p:cNvPr>
            <p:cNvSpPr/>
            <p:nvPr/>
          </p:nvSpPr>
          <p:spPr>
            <a:xfrm>
              <a:off x="5979373" y="4843462"/>
              <a:ext cx="707190" cy="1557344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52307E-6E88-4A50-8A4B-86AC4E3845F8}"/>
                </a:ext>
              </a:extLst>
            </p:cNvPr>
            <p:cNvSpPr/>
            <p:nvPr/>
          </p:nvSpPr>
          <p:spPr>
            <a:xfrm>
              <a:off x="6979523" y="4843462"/>
              <a:ext cx="707190" cy="1557344"/>
            </a:xfrm>
            <a:prstGeom prst="rect">
              <a:avLst/>
            </a:prstGeom>
            <a:solidFill>
              <a:srgbClr val="00A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B46EDF-9425-40F0-A715-2800822F2C9B}"/>
                </a:ext>
              </a:extLst>
            </p:cNvPr>
            <p:cNvSpPr txBox="1"/>
            <p:nvPr/>
          </p:nvSpPr>
          <p:spPr>
            <a:xfrm>
              <a:off x="8085485" y="4566435"/>
              <a:ext cx="6832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ahoma" panose="020B0604030504040204" pitchFamily="34" charset="0"/>
                </a:rPr>
                <a:t>t/N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C5E7840-D2EC-4224-93D0-E92B4D279584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4857775" y="4828045"/>
              <a:ext cx="322771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4740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5FD0-B502-492A-99DE-FA4E0644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Completely Fair Scheduler (CFS)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40352-E8A1-4CFA-B262-B913853F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845" y="1143000"/>
            <a:ext cx="517755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Track processor time given to job so far</a:t>
            </a:r>
          </a:p>
          <a:p>
            <a:endParaRPr lang="en-US" dirty="0"/>
          </a:p>
          <a:p>
            <a:r>
              <a:rPr lang="en-US" dirty="0"/>
              <a:t>Scheduling decision</a:t>
            </a:r>
          </a:p>
          <a:p>
            <a:pPr lvl="1"/>
            <a:r>
              <a:rPr lang="en-US" dirty="0"/>
              <a:t>Choose thread with minimum processor time to schedule</a:t>
            </a:r>
          </a:p>
          <a:p>
            <a:pPr lvl="1"/>
            <a:r>
              <a:rPr lang="en-US" dirty="0"/>
              <a:t>“Repairs” illusion of fairness</a:t>
            </a:r>
          </a:p>
          <a:p>
            <a:pPr lvl="1"/>
            <a:endParaRPr lang="en-US" dirty="0"/>
          </a:p>
          <a:p>
            <a:r>
              <a:rPr lang="en-US" dirty="0"/>
              <a:t>Update processor time when the job finishes</a:t>
            </a:r>
          </a:p>
          <a:p>
            <a:pPr lvl="1"/>
            <a:r>
              <a:rPr lang="en-US" dirty="0" err="1"/>
              <a:t>Timeslice</a:t>
            </a:r>
            <a:r>
              <a:rPr lang="en-US" dirty="0"/>
              <a:t> expiration is a big update</a:t>
            </a:r>
          </a:p>
          <a:p>
            <a:pPr lvl="1"/>
            <a:r>
              <a:rPr lang="en-US" dirty="0"/>
              <a:t>Blocking I/O results in maintaining small processor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1604B-0405-4ECD-8488-3D5E9A2B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C8BBC6-23E5-43A2-BFBF-E28BC88D352C}"/>
              </a:ext>
            </a:extLst>
          </p:cNvPr>
          <p:cNvGrpSpPr/>
          <p:nvPr/>
        </p:nvGrpSpPr>
        <p:grpSpPr>
          <a:xfrm>
            <a:off x="277147" y="3277372"/>
            <a:ext cx="5079103" cy="2256454"/>
            <a:chOff x="3689582" y="4158641"/>
            <a:chExt cx="5079103" cy="2256454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43F3300-7A5D-46C5-AD6D-5356CA24DC91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75" y="641509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0F09286-7097-4611-B58D-CE38F2FE9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7775" y="415864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319E7D-F2D1-441A-AD95-C5E31DB34475}"/>
                </a:ext>
              </a:extLst>
            </p:cNvPr>
            <p:cNvSpPr txBox="1"/>
            <p:nvPr/>
          </p:nvSpPr>
          <p:spPr>
            <a:xfrm>
              <a:off x="3689582" y="4566435"/>
              <a:ext cx="106952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Tahoma" panose="020B0604030504040204" pitchFamily="34" charset="0"/>
                </a:rPr>
                <a:t>CPU</a:t>
              </a:r>
              <a:br>
                <a:rPr lang="en-US" sz="2800" b="1" dirty="0">
                  <a:latin typeface="Tahoma" panose="020B0604030504040204" pitchFamily="34" charset="0"/>
                </a:rPr>
              </a:br>
              <a:r>
                <a:rPr lang="en-US" sz="2800" b="1" dirty="0">
                  <a:latin typeface="Tahoma" panose="020B0604030504040204" pitchFamily="34" charset="0"/>
                </a:rPr>
                <a:t>Time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D383D8-BD1A-45D7-A474-5F44947BFB70}"/>
                </a:ext>
              </a:extLst>
            </p:cNvPr>
            <p:cNvSpPr/>
            <p:nvPr/>
          </p:nvSpPr>
          <p:spPr>
            <a:xfrm>
              <a:off x="4979223" y="4207568"/>
              <a:ext cx="707190" cy="219323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DBB9165-8DD5-41E0-BFAA-20CCC64629FB}"/>
                </a:ext>
              </a:extLst>
            </p:cNvPr>
            <p:cNvSpPr/>
            <p:nvPr/>
          </p:nvSpPr>
          <p:spPr>
            <a:xfrm>
              <a:off x="5979373" y="5300868"/>
              <a:ext cx="707190" cy="1099937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B3229CA-A23F-4334-95A6-D2952575DB6F}"/>
                </a:ext>
              </a:extLst>
            </p:cNvPr>
            <p:cNvSpPr/>
            <p:nvPr/>
          </p:nvSpPr>
          <p:spPr>
            <a:xfrm>
              <a:off x="6979523" y="4843462"/>
              <a:ext cx="707190" cy="1557344"/>
            </a:xfrm>
            <a:prstGeom prst="rect">
              <a:avLst/>
            </a:prstGeom>
            <a:solidFill>
              <a:srgbClr val="00A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</a:rPr>
                <a:t>T</a:t>
              </a:r>
              <a:r>
                <a:rPr lang="en-US" sz="3200" b="1" baseline="-25000" dirty="0">
                  <a:latin typeface="Tahoma" panose="020B0604030504040204" pitchFamily="34" charset="0"/>
                </a:rPr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DC7F4E-FCEA-4FF8-AA38-12F6124666E0}"/>
                </a:ext>
              </a:extLst>
            </p:cNvPr>
            <p:cNvSpPr txBox="1"/>
            <p:nvPr/>
          </p:nvSpPr>
          <p:spPr>
            <a:xfrm>
              <a:off x="8085485" y="4566435"/>
              <a:ext cx="6832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Tahoma" panose="020B0604030504040204" pitchFamily="34" charset="0"/>
                </a:rPr>
                <a:t>t/N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1912C7B-B4CF-4D31-BC9B-6912DDF84F47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857775" y="4828045"/>
              <a:ext cx="3227710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190E3F1-00CF-47AF-8D7C-066473A2CF29}"/>
              </a:ext>
            </a:extLst>
          </p:cNvPr>
          <p:cNvSpPr/>
          <p:nvPr/>
        </p:nvSpPr>
        <p:spPr>
          <a:xfrm>
            <a:off x="2419492" y="4208386"/>
            <a:ext cx="1002082" cy="15226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A2D8E5-CC79-4E9A-BD07-909C26EA4275}"/>
              </a:ext>
            </a:extLst>
          </p:cNvPr>
          <p:cNvSpPr txBox="1"/>
          <p:nvPr/>
        </p:nvSpPr>
        <p:spPr>
          <a:xfrm>
            <a:off x="723900" y="1143000"/>
            <a:ext cx="53720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</a:rPr>
              <a:t>What if we make shares proportional over a longer period?</a:t>
            </a:r>
          </a:p>
        </p:txBody>
      </p:sp>
    </p:spTree>
    <p:extLst>
      <p:ext uri="{BB962C8B-B14F-4D97-AF65-F5344CB8AC3E}">
        <p14:creationId xmlns:p14="http://schemas.microsoft.com/office/powerpoint/2010/main" val="33100918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1C16-E8AD-4D3D-BD05-C2D8751C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responsiveness and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80E5-6892-4164-AF40-98A8F9F14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 1: target latency</a:t>
            </a:r>
          </a:p>
          <a:p>
            <a:pPr lvl="1"/>
            <a:r>
              <a:rPr lang="en-US" dirty="0"/>
              <a:t>Want a maximum duration before a job gets some service</a:t>
            </a:r>
          </a:p>
          <a:p>
            <a:pPr lvl="1"/>
            <a:r>
              <a:rPr lang="en-US" dirty="0"/>
              <a:t>Dynamically set </a:t>
            </a:r>
            <a:r>
              <a:rPr lang="en-US" dirty="0" err="1"/>
              <a:t>timeslice</a:t>
            </a:r>
            <a:r>
              <a:rPr lang="en-US" dirty="0"/>
              <a:t> based on number of jobs</a:t>
            </a:r>
          </a:p>
          <a:p>
            <a:pPr lvl="1"/>
            <a:r>
              <a:rPr lang="en-US" dirty="0"/>
              <a:t>Quanta = </a:t>
            </a:r>
            <a:r>
              <a:rPr lang="en-US" dirty="0" err="1"/>
              <a:t>Target_latency</a:t>
            </a:r>
            <a:r>
              <a:rPr lang="en-US" dirty="0"/>
              <a:t> / N</a:t>
            </a:r>
          </a:p>
          <a:p>
            <a:pPr lvl="1"/>
            <a:r>
              <a:rPr lang="en-US" dirty="0"/>
              <a:t>20 </a:t>
            </a:r>
            <a:r>
              <a:rPr lang="en-US" dirty="0" err="1"/>
              <a:t>ms</a:t>
            </a:r>
            <a:r>
              <a:rPr lang="en-US" dirty="0"/>
              <a:t> max latency =&gt; 5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timeslice</a:t>
            </a:r>
            <a:r>
              <a:rPr lang="en-US" dirty="0"/>
              <a:t> for 4 jobs, or 0.1 </a:t>
            </a:r>
            <a:r>
              <a:rPr lang="en-US" dirty="0" err="1"/>
              <a:t>ms</a:t>
            </a:r>
            <a:r>
              <a:rPr lang="en-US" dirty="0"/>
              <a:t> for 200 jobs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752DE-1D06-4AC4-AB38-FF1A551B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3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4F1A8-6B64-49B5-80A2-19A9A6C2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Multi-Level Feedback Queue (MLFQ)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DE880-DB30-451E-AD19-D36729691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purpose scheduler to support multiple goals</a:t>
            </a:r>
          </a:p>
          <a:p>
            <a:pPr lvl="1"/>
            <a:r>
              <a:rPr lang="en-US" dirty="0"/>
              <a:t>Good response time for interactive jobs</a:t>
            </a:r>
          </a:p>
          <a:p>
            <a:pPr lvl="1"/>
            <a:r>
              <a:rPr lang="en-US" dirty="0"/>
              <a:t>Good turnaround time for batch jobs</a:t>
            </a:r>
          </a:p>
          <a:p>
            <a:pPr lvl="1"/>
            <a:r>
              <a:rPr lang="en-US" dirty="0"/>
              <a:t>Achieves this by prioritizing I/O bound jobs over CPU bound jobs</a:t>
            </a:r>
          </a:p>
          <a:p>
            <a:pPr lvl="1"/>
            <a:endParaRPr lang="en-US" dirty="0"/>
          </a:p>
          <a:p>
            <a:r>
              <a:rPr lang="en-US" dirty="0"/>
              <a:t>Policy</a:t>
            </a:r>
          </a:p>
          <a:p>
            <a:pPr lvl="1"/>
            <a:r>
              <a:rPr lang="en-US" dirty="0"/>
              <a:t>Automatically attach priority to jobs:</a:t>
            </a:r>
          </a:p>
          <a:p>
            <a:pPr lvl="2"/>
            <a:r>
              <a:rPr lang="en-US" dirty="0"/>
              <a:t>Interactive, I/O bound jobs should be highest priority</a:t>
            </a:r>
          </a:p>
          <a:p>
            <a:pPr lvl="2"/>
            <a:r>
              <a:rPr lang="en-US" dirty="0"/>
              <a:t>CPU bound, batch jobs should be lowest priority</a:t>
            </a:r>
          </a:p>
          <a:p>
            <a:pPr lvl="2"/>
            <a:r>
              <a:rPr lang="en-US" dirty="0"/>
              <a:t>Apply different round robin </a:t>
            </a:r>
            <a:r>
              <a:rPr lang="en-US" dirty="0" err="1"/>
              <a:t>timeslices</a:t>
            </a:r>
            <a:r>
              <a:rPr lang="en-US" dirty="0"/>
              <a:t> to each priority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E3267-1686-4368-AA1D-EA41F283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954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1C16-E8AD-4D3D-BD05-C2D8751C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responsiveness and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80E5-6892-4164-AF40-98A8F9F14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 1: target latency</a:t>
            </a:r>
          </a:p>
          <a:p>
            <a:pPr lvl="1"/>
            <a:r>
              <a:rPr lang="en-US" dirty="0"/>
              <a:t>Want a maximum duration before a job gets some service</a:t>
            </a:r>
          </a:p>
          <a:p>
            <a:pPr lvl="1"/>
            <a:r>
              <a:rPr lang="en-US" dirty="0"/>
              <a:t>Dynamically set </a:t>
            </a:r>
            <a:r>
              <a:rPr lang="en-US" dirty="0" err="1"/>
              <a:t>timeslice</a:t>
            </a:r>
            <a:r>
              <a:rPr lang="en-US" dirty="0"/>
              <a:t> based on number of jobs</a:t>
            </a:r>
          </a:p>
          <a:p>
            <a:pPr lvl="1"/>
            <a:r>
              <a:rPr lang="en-US" dirty="0"/>
              <a:t>Quanta = </a:t>
            </a:r>
            <a:r>
              <a:rPr lang="en-US" dirty="0" err="1"/>
              <a:t>Target_latency</a:t>
            </a:r>
            <a:r>
              <a:rPr lang="en-US" dirty="0"/>
              <a:t> / N</a:t>
            </a:r>
          </a:p>
          <a:p>
            <a:pPr lvl="1"/>
            <a:r>
              <a:rPr lang="en-US" dirty="0"/>
              <a:t>20 </a:t>
            </a:r>
            <a:r>
              <a:rPr lang="en-US" dirty="0" err="1"/>
              <a:t>ms</a:t>
            </a:r>
            <a:r>
              <a:rPr lang="en-US" dirty="0"/>
              <a:t> max latency =&gt; 5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timeslice</a:t>
            </a:r>
            <a:r>
              <a:rPr lang="en-US" dirty="0"/>
              <a:t> for 4 jobs, or 0.1 </a:t>
            </a:r>
            <a:r>
              <a:rPr lang="en-US" dirty="0" err="1"/>
              <a:t>ms</a:t>
            </a:r>
            <a:r>
              <a:rPr lang="en-US" dirty="0"/>
              <a:t> for 200 jobs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Check your understanding. What’s the problem here?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752DE-1D06-4AC4-AB38-FF1A551B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1C16-E8AD-4D3D-BD05-C2D8751C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responsiveness and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80E5-6892-4164-AF40-98A8F9F14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 1: target latency</a:t>
            </a:r>
          </a:p>
          <a:p>
            <a:pPr lvl="1"/>
            <a:r>
              <a:rPr lang="en-US" dirty="0"/>
              <a:t>Want a maximum duration before a job gets some service</a:t>
            </a:r>
          </a:p>
          <a:p>
            <a:pPr lvl="1"/>
            <a:r>
              <a:rPr lang="en-US" dirty="0"/>
              <a:t>Dynamically set </a:t>
            </a:r>
            <a:r>
              <a:rPr lang="en-US" dirty="0" err="1"/>
              <a:t>timeslice</a:t>
            </a:r>
            <a:r>
              <a:rPr lang="en-US" dirty="0"/>
              <a:t> based on number of jobs</a:t>
            </a:r>
          </a:p>
          <a:p>
            <a:pPr lvl="1"/>
            <a:r>
              <a:rPr lang="en-US" dirty="0"/>
              <a:t>Quanta = </a:t>
            </a:r>
            <a:r>
              <a:rPr lang="en-US" dirty="0" err="1"/>
              <a:t>Target_latency</a:t>
            </a:r>
            <a:r>
              <a:rPr lang="en-US" dirty="0"/>
              <a:t> / N</a:t>
            </a:r>
          </a:p>
          <a:p>
            <a:pPr lvl="1"/>
            <a:r>
              <a:rPr lang="en-US" dirty="0"/>
              <a:t>20 </a:t>
            </a:r>
            <a:r>
              <a:rPr lang="en-US" dirty="0" err="1"/>
              <a:t>ms</a:t>
            </a:r>
            <a:r>
              <a:rPr lang="en-US" dirty="0"/>
              <a:t> max latency =&gt; 5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timeslice</a:t>
            </a:r>
            <a:r>
              <a:rPr lang="en-US" dirty="0"/>
              <a:t> for 4 jobs, or 0.1 </a:t>
            </a:r>
            <a:r>
              <a:rPr lang="en-US" dirty="0" err="1"/>
              <a:t>ms</a:t>
            </a:r>
            <a:r>
              <a:rPr lang="en-US" dirty="0"/>
              <a:t> for 200 jobs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Check your understanding. What’s the problem here?</a:t>
            </a:r>
          </a:p>
          <a:p>
            <a:pPr lvl="1"/>
            <a:r>
              <a:rPr lang="en-US" dirty="0" err="1"/>
              <a:t>Timeslice</a:t>
            </a:r>
            <a:r>
              <a:rPr lang="en-US" dirty="0"/>
              <a:t> needs to stay much greater than context switch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752DE-1D06-4AC4-AB38-FF1A551B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003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1C16-E8AD-4D3D-BD05-C2D8751C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responsiveness and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80E5-6892-4164-AF40-98A8F9F14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 1: target latency</a:t>
            </a:r>
          </a:p>
          <a:p>
            <a:pPr lvl="1"/>
            <a:r>
              <a:rPr lang="en-US" dirty="0"/>
              <a:t>Want a maximum duration before a job gets some service</a:t>
            </a:r>
          </a:p>
          <a:p>
            <a:pPr lvl="1"/>
            <a:r>
              <a:rPr lang="en-US" dirty="0"/>
              <a:t>Dynamically set </a:t>
            </a:r>
            <a:r>
              <a:rPr lang="en-US" dirty="0" err="1"/>
              <a:t>timeslice</a:t>
            </a:r>
            <a:r>
              <a:rPr lang="en-US" dirty="0"/>
              <a:t> based on number of jobs</a:t>
            </a:r>
          </a:p>
          <a:p>
            <a:pPr lvl="1"/>
            <a:r>
              <a:rPr lang="en-US" dirty="0"/>
              <a:t>Quanta = </a:t>
            </a:r>
            <a:r>
              <a:rPr lang="en-US" dirty="0" err="1"/>
              <a:t>Target_latency</a:t>
            </a:r>
            <a:r>
              <a:rPr lang="en-US" dirty="0"/>
              <a:t> / N</a:t>
            </a:r>
          </a:p>
          <a:p>
            <a:pPr lvl="1"/>
            <a:r>
              <a:rPr lang="en-US" dirty="0"/>
              <a:t>20 </a:t>
            </a:r>
            <a:r>
              <a:rPr lang="en-US" dirty="0" err="1"/>
              <a:t>ms</a:t>
            </a:r>
            <a:r>
              <a:rPr lang="en-US" dirty="0"/>
              <a:t> max latency =&gt; 5 </a:t>
            </a:r>
            <a:r>
              <a:rPr lang="en-US" dirty="0" err="1"/>
              <a:t>ms</a:t>
            </a:r>
            <a:r>
              <a:rPr lang="en-US" dirty="0"/>
              <a:t> </a:t>
            </a:r>
            <a:r>
              <a:rPr lang="en-US" dirty="0" err="1"/>
              <a:t>timeslice</a:t>
            </a:r>
            <a:r>
              <a:rPr lang="en-US" dirty="0"/>
              <a:t> for 4 jobs, or 0.1 </a:t>
            </a:r>
            <a:r>
              <a:rPr lang="en-US" dirty="0" err="1"/>
              <a:t>ms</a:t>
            </a:r>
            <a:r>
              <a:rPr lang="en-US" dirty="0"/>
              <a:t> for 200 jobs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Constraint 2: avoid excessive overhead</a:t>
            </a:r>
          </a:p>
          <a:p>
            <a:pPr lvl="1"/>
            <a:r>
              <a:rPr lang="en-US" dirty="0"/>
              <a:t>Don’t want to spend all our time context switching if there are many jobs</a:t>
            </a:r>
          </a:p>
          <a:p>
            <a:pPr lvl="1"/>
            <a:r>
              <a:rPr lang="en-US" dirty="0"/>
              <a:t>Set a minimum length for </a:t>
            </a:r>
            <a:r>
              <a:rPr lang="en-US" dirty="0" err="1"/>
              <a:t>timeslices</a:t>
            </a:r>
            <a:endParaRPr lang="en-US" dirty="0"/>
          </a:p>
          <a:p>
            <a:pPr lvl="1"/>
            <a:r>
              <a:rPr lang="en-US" dirty="0"/>
              <a:t>Quanta = max(</a:t>
            </a:r>
            <a:r>
              <a:rPr lang="en-US" dirty="0" err="1"/>
              <a:t>Target_latency</a:t>
            </a:r>
            <a:r>
              <a:rPr lang="en-US" dirty="0"/>
              <a:t>/N, </a:t>
            </a:r>
            <a:r>
              <a:rPr lang="en-US" dirty="0" err="1"/>
              <a:t>minimum_length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752DE-1D06-4AC4-AB38-FF1A551B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488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92803-1839-4BCC-829A-3D5CB9C2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CFS priorities are applied as “virtual runtime”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ACB1F-C206-42B3-82D7-811C96FD4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5863568" cy="55784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Virtual runtime doesn’t have to match wall time</a:t>
            </a:r>
          </a:p>
          <a:p>
            <a:pPr lvl="1"/>
            <a:endParaRPr lang="en-US" dirty="0"/>
          </a:p>
          <a:p>
            <a:r>
              <a:rPr lang="en-US" dirty="0"/>
              <a:t>Create a conversion from actual runtime to virtual runtime</a:t>
            </a:r>
          </a:p>
          <a:p>
            <a:pPr lvl="1"/>
            <a:r>
              <a:rPr lang="en-US" b="1" dirty="0"/>
              <a:t>High priority jobs: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 second </a:t>
            </a:r>
            <a:r>
              <a:rPr lang="en-US" dirty="0" err="1"/>
              <a:t>realtime</a:t>
            </a:r>
            <a:br>
              <a:rPr lang="en-US" dirty="0"/>
            </a:br>
            <a:r>
              <a:rPr lang="en-US" dirty="0"/>
              <a:t>-&gt; 0.5 seconds virtual time</a:t>
            </a:r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Low priority jobs: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 second </a:t>
            </a:r>
            <a:r>
              <a:rPr lang="en-US" dirty="0" err="1"/>
              <a:t>realtime</a:t>
            </a:r>
            <a:br>
              <a:rPr lang="en-US" dirty="0"/>
            </a:br>
            <a:r>
              <a:rPr lang="en-US" dirty="0"/>
              <a:t>-&gt; 2 seconds virtual time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Scheduler makes decisions solely based on equal virtual runtime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EE0F9-91B5-4AA0-BC5F-8E198424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991A98-ECE4-43BA-A549-823502225524}"/>
              </a:ext>
            </a:extLst>
          </p:cNvPr>
          <p:cNvCxnSpPr>
            <a:cxnSpLocks/>
          </p:cNvCxnSpPr>
          <p:nvPr/>
        </p:nvCxnSpPr>
        <p:spPr>
          <a:xfrm>
            <a:off x="8365731" y="3243459"/>
            <a:ext cx="32146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3B37E3-632C-467D-8003-571FD263D747}"/>
              </a:ext>
            </a:extLst>
          </p:cNvPr>
          <p:cNvCxnSpPr>
            <a:cxnSpLocks/>
          </p:cNvCxnSpPr>
          <p:nvPr/>
        </p:nvCxnSpPr>
        <p:spPr>
          <a:xfrm flipV="1">
            <a:off x="8365731" y="987006"/>
            <a:ext cx="0" cy="22564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C6FB8BE-A441-4C99-8838-6DF0856135C9}"/>
              </a:ext>
            </a:extLst>
          </p:cNvPr>
          <p:cNvSpPr txBox="1"/>
          <p:nvPr/>
        </p:nvSpPr>
        <p:spPr>
          <a:xfrm>
            <a:off x="6404635" y="1595844"/>
            <a:ext cx="19374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</a:rPr>
              <a:t>Physical</a:t>
            </a:r>
          </a:p>
          <a:p>
            <a:pPr algn="ctr"/>
            <a:r>
              <a:rPr lang="en-US" sz="2800" b="1" dirty="0">
                <a:latin typeface="Tahoma" panose="020B0604030504040204" pitchFamily="34" charset="0"/>
              </a:rPr>
              <a:t>CPU 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938DEB-D0DA-4E19-8B23-D89DA4C41C71}"/>
              </a:ext>
            </a:extLst>
          </p:cNvPr>
          <p:cNvSpPr/>
          <p:nvPr/>
        </p:nvSpPr>
        <p:spPr>
          <a:xfrm>
            <a:off x="8524292" y="1404610"/>
            <a:ext cx="707190" cy="1828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</a:rPr>
              <a:t>B</a:t>
            </a:r>
            <a:endParaRPr lang="en-US" sz="3200" b="1" baseline="-25000" dirty="0">
              <a:latin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FF4BC-502B-453F-AF08-68B4E7C76FCA}"/>
              </a:ext>
            </a:extLst>
          </p:cNvPr>
          <p:cNvSpPr/>
          <p:nvPr/>
        </p:nvSpPr>
        <p:spPr>
          <a:xfrm>
            <a:off x="9887505" y="2774211"/>
            <a:ext cx="707190" cy="457200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</a:rPr>
              <a:t>A</a:t>
            </a:r>
            <a:endParaRPr lang="en-US" sz="3200" b="1" baseline="-25000" dirty="0">
              <a:latin typeface="Tahoma" panose="020B060403050404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217976-B324-45EF-ADF2-A773B63DE5D6}"/>
              </a:ext>
            </a:extLst>
          </p:cNvPr>
          <p:cNvCxnSpPr>
            <a:cxnSpLocks/>
          </p:cNvCxnSpPr>
          <p:nvPr/>
        </p:nvCxnSpPr>
        <p:spPr>
          <a:xfrm>
            <a:off x="8421488" y="5635511"/>
            <a:ext cx="32146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BE9D7F-9222-438E-A2D7-45FB675FA322}"/>
              </a:ext>
            </a:extLst>
          </p:cNvPr>
          <p:cNvCxnSpPr>
            <a:cxnSpLocks/>
          </p:cNvCxnSpPr>
          <p:nvPr/>
        </p:nvCxnSpPr>
        <p:spPr>
          <a:xfrm flipV="1">
            <a:off x="8421488" y="3379058"/>
            <a:ext cx="0" cy="22564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5AC3C3-305E-445E-B0CB-9425F0AA1731}"/>
              </a:ext>
            </a:extLst>
          </p:cNvPr>
          <p:cNvSpPr txBox="1"/>
          <p:nvPr/>
        </p:nvSpPr>
        <p:spPr>
          <a:xfrm>
            <a:off x="6471164" y="3987896"/>
            <a:ext cx="1915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</a:rPr>
              <a:t>Virtual</a:t>
            </a:r>
          </a:p>
          <a:p>
            <a:pPr algn="ctr"/>
            <a:r>
              <a:rPr lang="en-US" sz="2800" b="1" dirty="0">
                <a:latin typeface="Tahoma" panose="020B0604030504040204" pitchFamily="34" charset="0"/>
              </a:rPr>
              <a:t>CPU Time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5FBD4B-DBCA-4FE4-952A-73DB167BC5AE}"/>
              </a:ext>
            </a:extLst>
          </p:cNvPr>
          <p:cNvSpPr/>
          <p:nvPr/>
        </p:nvSpPr>
        <p:spPr>
          <a:xfrm>
            <a:off x="8580049" y="4357336"/>
            <a:ext cx="707190" cy="12681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</a:rPr>
              <a:t>B</a:t>
            </a:r>
            <a:endParaRPr lang="en-US" sz="3200" b="1" baseline="-25000" dirty="0">
              <a:latin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00E706-1F36-44C7-8715-51B8562AC4A6}"/>
              </a:ext>
            </a:extLst>
          </p:cNvPr>
          <p:cNvSpPr/>
          <p:nvPr/>
        </p:nvSpPr>
        <p:spPr>
          <a:xfrm>
            <a:off x="9943262" y="4355337"/>
            <a:ext cx="707190" cy="1268126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</a:rPr>
              <a:t>A</a:t>
            </a:r>
            <a:endParaRPr lang="en-US" sz="3200" b="1" baseline="-25000" dirty="0">
              <a:latin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271AF0-E35B-46B8-8B7D-423FA4A510E9}"/>
              </a:ext>
            </a:extLst>
          </p:cNvPr>
          <p:cNvSpPr txBox="1"/>
          <p:nvPr/>
        </p:nvSpPr>
        <p:spPr>
          <a:xfrm>
            <a:off x="9601200" y="914400"/>
            <a:ext cx="2137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</a:rPr>
              <a:t>B is higher priority than A</a:t>
            </a:r>
          </a:p>
        </p:txBody>
      </p:sp>
    </p:spTree>
    <p:extLst>
      <p:ext uri="{BB962C8B-B14F-4D97-AF65-F5344CB8AC3E}">
        <p14:creationId xmlns:p14="http://schemas.microsoft.com/office/powerpoint/2010/main" val="395468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5BCE-0D58-4C89-B47D-2EDD932C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152F5-E3A1-45AA-B7EE-CE7C4E8C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Affinity scheduling</a:t>
            </a:r>
            <a:r>
              <a:rPr lang="en-US" dirty="0"/>
              <a:t>: once a thread is scheduled on a CPU, OS tries to reschedule it on the same CPU</a:t>
            </a:r>
          </a:p>
          <a:p>
            <a:pPr lvl="1"/>
            <a:r>
              <a:rPr lang="en-US" dirty="0"/>
              <a:t>Cache reuse</a:t>
            </a:r>
          </a:p>
          <a:p>
            <a:pPr lvl="1"/>
            <a:r>
              <a:rPr lang="en-US" dirty="0"/>
              <a:t>Grouping threads could help or hurt…</a:t>
            </a:r>
          </a:p>
          <a:p>
            <a:endParaRPr lang="en-US" dirty="0"/>
          </a:p>
          <a:p>
            <a:r>
              <a:rPr lang="en-US" dirty="0"/>
              <a:t>Implementation-wise, helpful to have </a:t>
            </a:r>
            <a:r>
              <a:rPr lang="en-US" i="1" dirty="0"/>
              <a:t>per-core</a:t>
            </a:r>
            <a:r>
              <a:rPr lang="en-US" dirty="0"/>
              <a:t> scheduling data structures</a:t>
            </a:r>
          </a:p>
          <a:p>
            <a:pPr lvl="1"/>
            <a:r>
              <a:rPr lang="en-US" dirty="0"/>
              <a:t>Each core can make its own scheduling decisions</a:t>
            </a:r>
          </a:p>
          <a:p>
            <a:pPr lvl="1"/>
            <a:r>
              <a:rPr lang="en-US" dirty="0"/>
              <a:t>Can steal work from other cores, if nothing to 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F3936-23C4-4563-98CB-513F3C2C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07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99884-F833-4671-A41D-F3E63763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work in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5C3DC-1670-40A4-8ACF-DB9F4DE84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scheduling right on multicore can be difficult</a:t>
            </a:r>
          </a:p>
          <a:p>
            <a:pPr lvl="1"/>
            <a:r>
              <a:rPr lang="en-US" dirty="0"/>
              <a:t>No way to know whether a process will be more I/O or CPU bound in the future</a:t>
            </a:r>
          </a:p>
          <a:p>
            <a:pPr lvl="1"/>
            <a:r>
              <a:rPr lang="en-US" dirty="0"/>
              <a:t>Want to keep threads on the same core, but also not waste cores</a:t>
            </a:r>
          </a:p>
          <a:p>
            <a:pPr lvl="1"/>
            <a:endParaRPr lang="en-US" dirty="0"/>
          </a:p>
          <a:p>
            <a:r>
              <a:rPr lang="en-US" dirty="0"/>
              <a:t>In 2016, researchers found issues in Linux scheduler implementation that lead to 13%+ slowdown in jobs</a:t>
            </a:r>
          </a:p>
          <a:p>
            <a:pPr lvl="1"/>
            <a:r>
              <a:rPr lang="en-US" dirty="0">
                <a:hlinkClick r:id="rId2"/>
              </a:rPr>
              <a:t>https://blog.acolyer.org/2016/04/26/the-linux-scheduler-a-decade-of-wasted-cores/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Another metric: energy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26609-F4BC-427C-BFE5-8D869BDD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901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66428-F716-42EE-B13A-2752275B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on schedulers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1367EAF-E750-4CE2-B046-C0B9A9BD8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144210"/>
              </p:ext>
            </p:extLst>
          </p:nvPr>
        </p:nvGraphicFramePr>
        <p:xfrm>
          <a:off x="607594" y="1333500"/>
          <a:ext cx="10972800" cy="46990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53820007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678273587"/>
                    </a:ext>
                  </a:extLst>
                </a:gridCol>
              </a:tblGrid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If You care About: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Then Choose: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345563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CPU Throughput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First-In-First-Out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125814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Average Turnaround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Shortest Remaining Processing Time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657111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Average Response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Round Robin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200792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Favoring Important Tasks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Priority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316743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Fair CPU Time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Linux 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66570"/>
                  </a:ext>
                </a:extLst>
              </a:tr>
              <a:tr h="6712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Meeting Deadlines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</a:rPr>
                        <a:t>EDF or 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8496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FEA08-81E5-4FDD-8C8B-E0759E78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083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Real Time Operating Systems</a:t>
            </a:r>
          </a:p>
          <a:p>
            <a:pPr lvl="1"/>
            <a:r>
              <a:rPr lang="en-US" dirty="0"/>
              <a:t>Earliest Deadline First scheduling</a:t>
            </a:r>
          </a:p>
          <a:p>
            <a:pPr lvl="1"/>
            <a:r>
              <a:rPr lang="en-US" dirty="0"/>
              <a:t>Rate Monotonic scheduling</a:t>
            </a:r>
          </a:p>
          <a:p>
            <a:endParaRPr lang="en-US" dirty="0"/>
          </a:p>
          <a:p>
            <a:r>
              <a:rPr lang="en-US" dirty="0"/>
              <a:t>Modern Operating Systems</a:t>
            </a:r>
          </a:p>
          <a:p>
            <a:pPr lvl="1"/>
            <a:r>
              <a:rPr lang="en-US" dirty="0"/>
              <a:t>Linux O(1) scheduler</a:t>
            </a:r>
          </a:p>
          <a:p>
            <a:pPr lvl="1"/>
            <a:r>
              <a:rPr lang="en-US" dirty="0"/>
              <a:t>Lottery and Stride scheduling</a:t>
            </a:r>
          </a:p>
          <a:p>
            <a:pPr lvl="1"/>
            <a:r>
              <a:rPr lang="en-US" dirty="0"/>
              <a:t>Linux Completely Fair Scheduler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363095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896BE-5EA3-D1CD-BDC6-46B9447D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5F7CCE-867B-B6BC-4BEE-8B046D74C7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Bonus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AAFC98-0210-8B72-6ED3-B7C496A5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880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09C6-4AC1-4524-BE51-9A2E8AA0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 with priority schedulers: 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4912-9154-44F2-BFF2-56C40ECA8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concepts from OS still apply when we’re scheduling</a:t>
            </a:r>
          </a:p>
          <a:p>
            <a:pPr lvl="1"/>
            <a:r>
              <a:rPr lang="en-US" dirty="0"/>
              <a:t>Particularly locks and synchronization</a:t>
            </a:r>
          </a:p>
          <a:p>
            <a:pPr lvl="1"/>
            <a:endParaRPr lang="en-US" dirty="0"/>
          </a:p>
          <a:p>
            <a:r>
              <a:rPr lang="en-US" dirty="0"/>
              <a:t>Imagine Task 1 and Task 3 both need to share a lock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1E828-884F-4933-AC95-78F29980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82D23-1BA6-4DA7-B18F-F5ABE9867B12}"/>
              </a:ext>
            </a:extLst>
          </p:cNvPr>
          <p:cNvSpPr txBox="1"/>
          <p:nvPr/>
        </p:nvSpPr>
        <p:spPr>
          <a:xfrm rot="5400000">
            <a:off x="3980490" y="4239315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block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CBB46-1AEF-4D1D-9092-F6858C0985B6}"/>
              </a:ext>
            </a:extLst>
          </p:cNvPr>
          <p:cNvSpPr txBox="1"/>
          <p:nvPr/>
        </p:nvSpPr>
        <p:spPr>
          <a:xfrm rot="16200000">
            <a:off x="3219559" y="4289911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preempt</a:t>
            </a: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649E69D1-C07E-4729-90D8-4B5EF2E3F6F7}"/>
              </a:ext>
            </a:extLst>
          </p:cNvPr>
          <p:cNvSpPr/>
          <p:nvPr/>
        </p:nvSpPr>
        <p:spPr bwMode="auto">
          <a:xfrm>
            <a:off x="2685279" y="4802109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E975BC-52C9-4382-862D-01FEE35A2D47}"/>
              </a:ext>
            </a:extLst>
          </p:cNvPr>
          <p:cNvGrpSpPr/>
          <p:nvPr/>
        </p:nvGrpSpPr>
        <p:grpSpPr>
          <a:xfrm>
            <a:off x="1174085" y="3429000"/>
            <a:ext cx="7608629" cy="2594894"/>
            <a:chOff x="191687" y="3147093"/>
            <a:chExt cx="7608629" cy="259489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6783A22-435B-4699-9462-0FD21435FBAE}"/>
                </a:ext>
              </a:extLst>
            </p:cNvPr>
            <p:cNvGrpSpPr/>
            <p:nvPr/>
          </p:nvGrpSpPr>
          <p:grpSpPr>
            <a:xfrm>
              <a:off x="1419883" y="5020641"/>
              <a:ext cx="6380433" cy="721346"/>
              <a:chOff x="1468167" y="5139335"/>
              <a:chExt cx="6380433" cy="721346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DC41399-A55D-4004-98A7-3CE4DC9E2EB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712603" y="5330559"/>
                <a:ext cx="613599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19C9E30-4549-466E-BBEA-FBE8A6DF60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1404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B437ADDB-FF94-423B-A714-2FF863171B1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04142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BF27888-25A8-4B91-9ECE-C088359556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796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79C0462-B403-49F4-BB24-1735888B29B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62481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76DBA3-ECCA-406E-A1B9-8D79B8F9D9D8}"/>
                  </a:ext>
                </a:extLst>
              </p:cNvPr>
              <p:cNvSpPr txBox="1"/>
              <p:nvPr/>
            </p:nvSpPr>
            <p:spPr>
              <a:xfrm>
                <a:off x="1468167" y="547010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E2717A-7EFA-4D7E-9E19-340AAAA77EC2}"/>
                  </a:ext>
                </a:extLst>
              </p:cNvPr>
              <p:cNvSpPr txBox="1"/>
              <p:nvPr/>
            </p:nvSpPr>
            <p:spPr>
              <a:xfrm>
                <a:off x="2550799" y="5475959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E017AE-5A8A-48A8-BBCA-B7F9231BD1B1}"/>
                  </a:ext>
                </a:extLst>
              </p:cNvPr>
              <p:cNvSpPr txBox="1"/>
              <p:nvPr/>
            </p:nvSpPr>
            <p:spPr>
              <a:xfrm>
                <a:off x="3617600" y="547596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2A57DE-DD43-473E-97D9-F69215BE783F}"/>
                  </a:ext>
                </a:extLst>
              </p:cNvPr>
              <p:cNvSpPr txBox="1"/>
              <p:nvPr/>
            </p:nvSpPr>
            <p:spPr>
              <a:xfrm>
                <a:off x="4689348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6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58985BA2-5FDB-4DF5-8208-2521592419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34227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7A3C39-8029-4A10-BE0D-18C92AD74526}"/>
                  </a:ext>
                </a:extLst>
              </p:cNvPr>
              <p:cNvSpPr txBox="1"/>
              <p:nvPr/>
            </p:nvSpPr>
            <p:spPr>
              <a:xfrm>
                <a:off x="5761094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8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6C79A39B-A9FD-48B8-B316-55A0860A19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11911" y="5146110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356A2E-B30E-4C2E-9441-286024AF2B56}"/>
                  </a:ext>
                </a:extLst>
              </p:cNvPr>
              <p:cNvSpPr txBox="1"/>
              <p:nvPr/>
            </p:nvSpPr>
            <p:spPr>
              <a:xfrm>
                <a:off x="6838778" y="5469185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10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79D811-EB02-4DAB-83E6-7F27C905F6B6}"/>
                </a:ext>
              </a:extLst>
            </p:cNvPr>
            <p:cNvSpPr txBox="1"/>
            <p:nvPr/>
          </p:nvSpPr>
          <p:spPr>
            <a:xfrm>
              <a:off x="668726" y="4495242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1DD6AD-90F8-458B-92DD-E6F25B8CAD31}"/>
                </a:ext>
              </a:extLst>
            </p:cNvPr>
            <p:cNvSpPr txBox="1"/>
            <p:nvPr/>
          </p:nvSpPr>
          <p:spPr>
            <a:xfrm>
              <a:off x="668726" y="3998566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2CBABD-7C00-4792-A773-E78BB745897E}"/>
                </a:ext>
              </a:extLst>
            </p:cNvPr>
            <p:cNvSpPr txBox="1"/>
            <p:nvPr/>
          </p:nvSpPr>
          <p:spPr>
            <a:xfrm>
              <a:off x="668726" y="3501890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D4C76E9-9895-42D7-A857-DE951B1FB7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8029" y="3147093"/>
              <a:ext cx="1" cy="20876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5617B2-5A37-41CE-ABD8-19CA5EEB2138}"/>
                </a:ext>
              </a:extLst>
            </p:cNvPr>
            <p:cNvSpPr txBox="1"/>
            <p:nvPr/>
          </p:nvSpPr>
          <p:spPr>
            <a:xfrm rot="16200000">
              <a:off x="-138497" y="3995733"/>
              <a:ext cx="104508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Priority</a:t>
              </a:r>
            </a:p>
          </p:txBody>
        </p:sp>
      </p:grpSp>
      <p:sp>
        <p:nvSpPr>
          <p:cNvPr id="28" name="Rounded Rectangle 30">
            <a:extLst>
              <a:ext uri="{FF2B5EF4-FFF2-40B4-BE49-F238E27FC236}">
                <a16:creationId xmlns:a16="http://schemas.microsoft.com/office/drawing/2014/main" id="{0DCE72D5-B30E-4CF6-BC14-E2AA231B99BA}"/>
              </a:ext>
            </a:extLst>
          </p:cNvPr>
          <p:cNvSpPr/>
          <p:nvPr/>
        </p:nvSpPr>
        <p:spPr bwMode="auto">
          <a:xfrm>
            <a:off x="3181916" y="4802109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47EDF4-F541-4685-B3B7-BFE0236FDF1A}"/>
              </a:ext>
            </a:extLst>
          </p:cNvPr>
          <p:cNvCxnSpPr>
            <a:cxnSpLocks/>
          </p:cNvCxnSpPr>
          <p:nvPr/>
        </p:nvCxnSpPr>
        <p:spPr bwMode="auto">
          <a:xfrm>
            <a:off x="3073400" y="4470001"/>
            <a:ext cx="108516" cy="3071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F7FF761-DEFC-453F-884E-BE4D0D8130B6}"/>
              </a:ext>
            </a:extLst>
          </p:cNvPr>
          <p:cNvSpPr txBox="1"/>
          <p:nvPr/>
        </p:nvSpPr>
        <p:spPr>
          <a:xfrm>
            <a:off x="2577574" y="3977200"/>
            <a:ext cx="79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Acquire lock</a:t>
            </a:r>
          </a:p>
        </p:txBody>
      </p:sp>
      <p:sp>
        <p:nvSpPr>
          <p:cNvPr id="31" name="Rounded Rectangle 35">
            <a:extLst>
              <a:ext uri="{FF2B5EF4-FFF2-40B4-BE49-F238E27FC236}">
                <a16:creationId xmlns:a16="http://schemas.microsoft.com/office/drawing/2014/main" id="{AF1F64FB-CF20-499D-BB6A-033EEBCF25E7}"/>
              </a:ext>
            </a:extLst>
          </p:cNvPr>
          <p:cNvSpPr/>
          <p:nvPr/>
        </p:nvSpPr>
        <p:spPr bwMode="auto">
          <a:xfrm>
            <a:off x="3766609" y="3775643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E6607B2-016A-49D9-A946-59CB0069E22A}"/>
              </a:ext>
            </a:extLst>
          </p:cNvPr>
          <p:cNvCxnSpPr>
            <a:cxnSpLocks/>
          </p:cNvCxnSpPr>
          <p:nvPr/>
        </p:nvCxnSpPr>
        <p:spPr bwMode="auto">
          <a:xfrm flipV="1">
            <a:off x="3780864" y="4123572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AF7434-9376-4369-B530-D8ABB68B7384}"/>
              </a:ext>
            </a:extLst>
          </p:cNvPr>
          <p:cNvCxnSpPr>
            <a:cxnSpLocks/>
          </p:cNvCxnSpPr>
          <p:nvPr/>
        </p:nvCxnSpPr>
        <p:spPr bwMode="auto">
          <a:xfrm>
            <a:off x="4299403" y="4125524"/>
            <a:ext cx="1596" cy="659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4" name="Rounded Rectangle 45">
            <a:extLst>
              <a:ext uri="{FF2B5EF4-FFF2-40B4-BE49-F238E27FC236}">
                <a16:creationId xmlns:a16="http://schemas.microsoft.com/office/drawing/2014/main" id="{07EAF23D-2AAC-4C31-B0B7-7203D9E0B84C}"/>
              </a:ext>
            </a:extLst>
          </p:cNvPr>
          <p:cNvSpPr/>
          <p:nvPr/>
        </p:nvSpPr>
        <p:spPr bwMode="auto">
          <a:xfrm>
            <a:off x="4292600" y="4791802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E00FB0E-EC42-48F5-AA91-9B6A358D0A89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7684" y="4646402"/>
            <a:ext cx="0" cy="162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6" name="Rounded Rectangle 47">
            <a:extLst>
              <a:ext uri="{FF2B5EF4-FFF2-40B4-BE49-F238E27FC236}">
                <a16:creationId xmlns:a16="http://schemas.microsoft.com/office/drawing/2014/main" id="{752EE70E-BF8E-4FA4-A7E8-88114C8484CD}"/>
              </a:ext>
            </a:extLst>
          </p:cNvPr>
          <p:cNvSpPr/>
          <p:nvPr/>
        </p:nvSpPr>
        <p:spPr bwMode="auto">
          <a:xfrm>
            <a:off x="4897683" y="4309552"/>
            <a:ext cx="998897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339768-617B-448D-AD74-2642EDC8636B}"/>
              </a:ext>
            </a:extLst>
          </p:cNvPr>
          <p:cNvSpPr txBox="1"/>
          <p:nvPr/>
        </p:nvSpPr>
        <p:spPr>
          <a:xfrm rot="16200000">
            <a:off x="4335203" y="4279569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preempt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F3974AA-2A98-4559-806B-8F461BD7244E}"/>
              </a:ext>
            </a:extLst>
          </p:cNvPr>
          <p:cNvCxnSpPr>
            <a:cxnSpLocks/>
          </p:cNvCxnSpPr>
          <p:nvPr/>
        </p:nvCxnSpPr>
        <p:spPr bwMode="auto">
          <a:xfrm>
            <a:off x="5892253" y="4646402"/>
            <a:ext cx="0" cy="1748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9" name="Rounded Rectangle 51">
            <a:extLst>
              <a:ext uri="{FF2B5EF4-FFF2-40B4-BE49-F238E27FC236}">
                <a16:creationId xmlns:a16="http://schemas.microsoft.com/office/drawing/2014/main" id="{031CB159-69CE-4FD9-90B3-9FB65B3FCC69}"/>
              </a:ext>
            </a:extLst>
          </p:cNvPr>
          <p:cNvSpPr/>
          <p:nvPr/>
        </p:nvSpPr>
        <p:spPr bwMode="auto">
          <a:xfrm>
            <a:off x="5886273" y="4786972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C9CE3F-9F3F-49AA-A8C2-7203B20D73F3}"/>
              </a:ext>
            </a:extLst>
          </p:cNvPr>
          <p:cNvSpPr txBox="1"/>
          <p:nvPr/>
        </p:nvSpPr>
        <p:spPr>
          <a:xfrm rot="16200000">
            <a:off x="5909430" y="4286709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release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B954522-8B88-4A3A-816B-B9345CB627F1}"/>
              </a:ext>
            </a:extLst>
          </p:cNvPr>
          <p:cNvCxnSpPr>
            <a:cxnSpLocks/>
          </p:cNvCxnSpPr>
          <p:nvPr/>
        </p:nvCxnSpPr>
        <p:spPr bwMode="auto">
          <a:xfrm flipV="1">
            <a:off x="6470735" y="4120370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2" name="Rounded Rectangle 55">
            <a:extLst>
              <a:ext uri="{FF2B5EF4-FFF2-40B4-BE49-F238E27FC236}">
                <a16:creationId xmlns:a16="http://schemas.microsoft.com/office/drawing/2014/main" id="{6853C23D-3AB5-432F-884C-AD618680342F}"/>
              </a:ext>
            </a:extLst>
          </p:cNvPr>
          <p:cNvSpPr/>
          <p:nvPr/>
        </p:nvSpPr>
        <p:spPr bwMode="auto">
          <a:xfrm>
            <a:off x="6465700" y="3774539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3" name="Rounded Rectangle 56">
            <a:extLst>
              <a:ext uri="{FF2B5EF4-FFF2-40B4-BE49-F238E27FC236}">
                <a16:creationId xmlns:a16="http://schemas.microsoft.com/office/drawing/2014/main" id="{D5FFF8B4-B459-4DE1-B4F6-12329B8BF7F2}"/>
              </a:ext>
            </a:extLst>
          </p:cNvPr>
          <p:cNvSpPr/>
          <p:nvPr/>
        </p:nvSpPr>
        <p:spPr bwMode="auto">
          <a:xfrm>
            <a:off x="6962403" y="3771383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76AEE4-084C-4720-BB72-5B9E428C3D00}"/>
              </a:ext>
            </a:extLst>
          </p:cNvPr>
          <p:cNvSpPr txBox="1"/>
          <p:nvPr/>
        </p:nvSpPr>
        <p:spPr>
          <a:xfrm rot="5400000">
            <a:off x="7175879" y="4221602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done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B93F117-4A89-48F2-9B87-74C86B14A023}"/>
              </a:ext>
            </a:extLst>
          </p:cNvPr>
          <p:cNvCxnSpPr>
            <a:cxnSpLocks/>
          </p:cNvCxnSpPr>
          <p:nvPr/>
        </p:nvCxnSpPr>
        <p:spPr bwMode="auto">
          <a:xfrm>
            <a:off x="7494792" y="4107811"/>
            <a:ext cx="1596" cy="659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6" name="Rounded Rectangle 59">
            <a:extLst>
              <a:ext uri="{FF2B5EF4-FFF2-40B4-BE49-F238E27FC236}">
                <a16:creationId xmlns:a16="http://schemas.microsoft.com/office/drawing/2014/main" id="{CC630A1D-73B1-409C-9574-CD08099C8A49}"/>
              </a:ext>
            </a:extLst>
          </p:cNvPr>
          <p:cNvSpPr/>
          <p:nvPr/>
        </p:nvSpPr>
        <p:spPr bwMode="auto">
          <a:xfrm>
            <a:off x="7479946" y="4784712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DF1279-396A-464C-AF3F-70D94833642B}"/>
              </a:ext>
            </a:extLst>
          </p:cNvPr>
          <p:cNvCxnSpPr>
            <a:cxnSpLocks/>
          </p:cNvCxnSpPr>
          <p:nvPr/>
        </p:nvCxnSpPr>
        <p:spPr bwMode="auto">
          <a:xfrm flipH="1">
            <a:off x="6991916" y="3547662"/>
            <a:ext cx="120084" cy="1981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F734389-2CF8-47A5-B286-2C4A6308DF93}"/>
              </a:ext>
            </a:extLst>
          </p:cNvPr>
          <p:cNvSpPr txBox="1"/>
          <p:nvPr/>
        </p:nvSpPr>
        <p:spPr>
          <a:xfrm>
            <a:off x="6937658" y="3073208"/>
            <a:ext cx="83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Release lock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54F19E-9F09-440E-8E8E-1DED308FA4A2}"/>
              </a:ext>
            </a:extLst>
          </p:cNvPr>
          <p:cNvSpPr txBox="1"/>
          <p:nvPr/>
        </p:nvSpPr>
        <p:spPr>
          <a:xfrm>
            <a:off x="8928440" y="3185157"/>
            <a:ext cx="2091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</a:rPr>
              <a:t>Task 1 is waiting on Task 2!!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4F1194D-AE0C-4F45-964F-A173FFEBE203}"/>
              </a:ext>
            </a:extLst>
          </p:cNvPr>
          <p:cNvSpPr/>
          <p:nvPr/>
        </p:nvSpPr>
        <p:spPr>
          <a:xfrm>
            <a:off x="5303479" y="3012728"/>
            <a:ext cx="3472221" cy="1127472"/>
          </a:xfrm>
          <a:custGeom>
            <a:avLst/>
            <a:gdLst>
              <a:gd name="connsiteX0" fmla="*/ 3472221 w 3472221"/>
              <a:gd name="connsiteY0" fmla="*/ 568672 h 1127472"/>
              <a:gd name="connsiteX1" fmla="*/ 2430821 w 3472221"/>
              <a:gd name="connsiteY1" fmla="*/ 47972 h 1127472"/>
              <a:gd name="connsiteX2" fmla="*/ 1338621 w 3472221"/>
              <a:gd name="connsiteY2" fmla="*/ 60672 h 1127472"/>
              <a:gd name="connsiteX3" fmla="*/ 233721 w 3472221"/>
              <a:gd name="connsiteY3" fmla="*/ 378172 h 1127472"/>
              <a:gd name="connsiteX4" fmla="*/ 17821 w 3472221"/>
              <a:gd name="connsiteY4" fmla="*/ 1127472 h 112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2221" h="1127472">
                <a:moveTo>
                  <a:pt x="3472221" y="568672"/>
                </a:moveTo>
                <a:cubicBezTo>
                  <a:pt x="3129321" y="350655"/>
                  <a:pt x="2786421" y="132639"/>
                  <a:pt x="2430821" y="47972"/>
                </a:cubicBezTo>
                <a:cubicBezTo>
                  <a:pt x="2075221" y="-36695"/>
                  <a:pt x="1704804" y="5639"/>
                  <a:pt x="1338621" y="60672"/>
                </a:cubicBezTo>
                <a:cubicBezTo>
                  <a:pt x="972438" y="115705"/>
                  <a:pt x="453854" y="200372"/>
                  <a:pt x="233721" y="378172"/>
                </a:cubicBezTo>
                <a:cubicBezTo>
                  <a:pt x="13588" y="555972"/>
                  <a:pt x="-30862" y="1044922"/>
                  <a:pt x="17821" y="1127472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8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3964-A8DD-4F8E-A256-C47D88DE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Feedback Queue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42E2D-14B2-4FC4-BEE4-CF16A5B7A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038134" cy="5029200"/>
          </a:xfrm>
        </p:spPr>
        <p:txBody>
          <a:bodyPr/>
          <a:lstStyle/>
          <a:p>
            <a:r>
              <a:rPr lang="en-US" dirty="0"/>
              <a:t>Run highest priority level available</a:t>
            </a:r>
          </a:p>
          <a:p>
            <a:pPr lvl="1"/>
            <a:r>
              <a:rPr lang="en-US" dirty="0"/>
              <a:t>Round robin among jobs there</a:t>
            </a:r>
          </a:p>
          <a:p>
            <a:pPr lvl="1"/>
            <a:endParaRPr lang="en-US" dirty="0"/>
          </a:p>
          <a:p>
            <a:r>
              <a:rPr lang="en-US" dirty="0"/>
              <a:t>When all jobs at a level are blocked on I/O</a:t>
            </a:r>
          </a:p>
          <a:p>
            <a:pPr lvl="1"/>
            <a:r>
              <a:rPr lang="en-US" dirty="0"/>
              <a:t>Move down to next lower level</a:t>
            </a:r>
            <a:br>
              <a:rPr lang="en-US" dirty="0"/>
            </a:br>
            <a:endParaRPr lang="en-US" dirty="0"/>
          </a:p>
          <a:p>
            <a:r>
              <a:rPr lang="en-US" dirty="0"/>
              <a:t>Long running jobs lose priority</a:t>
            </a:r>
          </a:p>
          <a:p>
            <a:pPr lvl="1"/>
            <a:r>
              <a:rPr lang="en-US" dirty="0"/>
              <a:t>Processor usage quota at a given level</a:t>
            </a:r>
          </a:p>
          <a:p>
            <a:pPr lvl="1"/>
            <a:r>
              <a:rPr lang="en-US" dirty="0"/>
              <a:t>When used up, demote job one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C98A0-9163-45F6-BDE8-3536CD89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753BE6E-3735-436E-9286-9BE806AD8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645" y="1143000"/>
            <a:ext cx="4698749" cy="500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602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9703-F9DC-4B78-9CFF-0BEF4517F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inversion occurred on Pathfinder!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E2E6B-8DC3-41B4-B7B4-0B658A469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7015621" cy="5029200"/>
          </a:xfrm>
        </p:spPr>
        <p:txBody>
          <a:bodyPr/>
          <a:lstStyle/>
          <a:p>
            <a:r>
              <a:rPr lang="en-US" dirty="0"/>
              <a:t>Bus management missed deadlines while waiting on meteorology because medium-priority tasks were taking too long</a:t>
            </a:r>
          </a:p>
          <a:p>
            <a:pPr lvl="1"/>
            <a:r>
              <a:rPr lang="en-US" dirty="0"/>
              <a:t>System rebooted when deadline was missed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8948A-9666-428B-9E1A-A6FD3918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C0EB5-5DAA-47C0-9888-AA42B9F431D2}"/>
              </a:ext>
            </a:extLst>
          </p:cNvPr>
          <p:cNvSpPr txBox="1"/>
          <p:nvPr/>
        </p:nvSpPr>
        <p:spPr>
          <a:xfrm rot="5400000">
            <a:off x="3891590" y="4095521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block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E08AB6-DD8D-4CC6-A62F-B687B50C64B0}"/>
              </a:ext>
            </a:extLst>
          </p:cNvPr>
          <p:cNvSpPr txBox="1"/>
          <p:nvPr/>
        </p:nvSpPr>
        <p:spPr>
          <a:xfrm rot="16200000">
            <a:off x="3130659" y="4146117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preempt</a:t>
            </a: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635E156A-684D-4C48-AD98-84F3D29A687E}"/>
              </a:ext>
            </a:extLst>
          </p:cNvPr>
          <p:cNvSpPr/>
          <p:nvPr/>
        </p:nvSpPr>
        <p:spPr bwMode="auto">
          <a:xfrm>
            <a:off x="2596379" y="4658315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DCA202-8701-493E-B245-CBCDF07471D0}"/>
              </a:ext>
            </a:extLst>
          </p:cNvPr>
          <p:cNvGrpSpPr/>
          <p:nvPr/>
        </p:nvGrpSpPr>
        <p:grpSpPr>
          <a:xfrm>
            <a:off x="1085185" y="3285206"/>
            <a:ext cx="7608629" cy="2594894"/>
            <a:chOff x="191687" y="3147093"/>
            <a:chExt cx="7608629" cy="259489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837ED0-EF9C-4F75-A199-068479BC3A64}"/>
                </a:ext>
              </a:extLst>
            </p:cNvPr>
            <p:cNvGrpSpPr/>
            <p:nvPr/>
          </p:nvGrpSpPr>
          <p:grpSpPr>
            <a:xfrm>
              <a:off x="1419883" y="5020641"/>
              <a:ext cx="6380433" cy="721346"/>
              <a:chOff x="1468167" y="5139335"/>
              <a:chExt cx="6380433" cy="721346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0D66AF2-2328-46DB-886B-A40135155B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712603" y="5330559"/>
                <a:ext cx="613599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231A446-7E80-4C23-8106-0504D1F252C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1404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E8807A4-3E74-4728-9B96-672ED08CD1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04142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F4A21241-2A97-4660-A559-7944BF7EC41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796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D80513B-19E7-45C4-922C-25C020776A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62481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3F5216-0F57-4658-9173-5D6DF079B45F}"/>
                  </a:ext>
                </a:extLst>
              </p:cNvPr>
              <p:cNvSpPr txBox="1"/>
              <p:nvPr/>
            </p:nvSpPr>
            <p:spPr>
              <a:xfrm>
                <a:off x="1468167" y="547010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8BE366-84A5-4AC2-A04B-F37CBB3897D9}"/>
                  </a:ext>
                </a:extLst>
              </p:cNvPr>
              <p:cNvSpPr txBox="1"/>
              <p:nvPr/>
            </p:nvSpPr>
            <p:spPr>
              <a:xfrm>
                <a:off x="2550799" y="5475959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2C3159-1957-428F-81E5-351C2E746CAD}"/>
                  </a:ext>
                </a:extLst>
              </p:cNvPr>
              <p:cNvSpPr txBox="1"/>
              <p:nvPr/>
            </p:nvSpPr>
            <p:spPr>
              <a:xfrm>
                <a:off x="3617600" y="547596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779A6A-366E-43F1-99EB-CE6F8659770C}"/>
                  </a:ext>
                </a:extLst>
              </p:cNvPr>
              <p:cNvSpPr txBox="1"/>
              <p:nvPr/>
            </p:nvSpPr>
            <p:spPr>
              <a:xfrm>
                <a:off x="4689348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6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F7696B4B-6D8C-44D1-BB89-5C29C611238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34227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55CEB8-A425-4E3F-8250-0811200D5254}"/>
                  </a:ext>
                </a:extLst>
              </p:cNvPr>
              <p:cNvSpPr txBox="1"/>
              <p:nvPr/>
            </p:nvSpPr>
            <p:spPr>
              <a:xfrm>
                <a:off x="5761094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8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D773B8B-0DA3-4FEE-AF6D-720579FFF1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11911" y="5146110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C17A269-FA06-4636-AC75-88D01801C794}"/>
                  </a:ext>
                </a:extLst>
              </p:cNvPr>
              <p:cNvSpPr txBox="1"/>
              <p:nvPr/>
            </p:nvSpPr>
            <p:spPr>
              <a:xfrm>
                <a:off x="6838778" y="5469185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10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D79D5D-A90E-47C9-90B2-ADAB8B7D5C47}"/>
                </a:ext>
              </a:extLst>
            </p:cNvPr>
            <p:cNvSpPr txBox="1"/>
            <p:nvPr/>
          </p:nvSpPr>
          <p:spPr>
            <a:xfrm>
              <a:off x="676988" y="4538125"/>
              <a:ext cx="888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ahoma" panose="020B0604030504040204" pitchFamily="34" charset="0"/>
                </a:rPr>
                <a:t>Weather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D54320-8508-4CB2-9C45-B92D243C4A04}"/>
                </a:ext>
              </a:extLst>
            </p:cNvPr>
            <p:cNvSpPr txBox="1"/>
            <p:nvPr/>
          </p:nvSpPr>
          <p:spPr>
            <a:xfrm>
              <a:off x="685792" y="4043182"/>
              <a:ext cx="888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ahoma" panose="020B0604030504040204" pitchFamily="34" charset="0"/>
                </a:rPr>
                <a:t>Comms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D681D2-A610-4E1C-8BDE-2C925492C2DA}"/>
                </a:ext>
              </a:extLst>
            </p:cNvPr>
            <p:cNvSpPr txBox="1"/>
            <p:nvPr/>
          </p:nvSpPr>
          <p:spPr>
            <a:xfrm>
              <a:off x="671305" y="3511139"/>
              <a:ext cx="1275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ahoma" panose="020B0604030504040204" pitchFamily="34" charset="0"/>
                </a:rPr>
                <a:t>Manage Bus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536D8FA-97CB-42F6-8AD5-DAC8441F99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8029" y="3147093"/>
              <a:ext cx="1" cy="20876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99770C-F9CC-4277-8851-0D886C2EA992}"/>
                </a:ext>
              </a:extLst>
            </p:cNvPr>
            <p:cNvSpPr txBox="1"/>
            <p:nvPr/>
          </p:nvSpPr>
          <p:spPr>
            <a:xfrm rot="16200000">
              <a:off x="-138497" y="3995733"/>
              <a:ext cx="104508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Priority</a:t>
              </a:r>
            </a:p>
          </p:txBody>
        </p:sp>
      </p:grpSp>
      <p:sp>
        <p:nvSpPr>
          <p:cNvPr id="28" name="Rounded Rectangle 30">
            <a:extLst>
              <a:ext uri="{FF2B5EF4-FFF2-40B4-BE49-F238E27FC236}">
                <a16:creationId xmlns:a16="http://schemas.microsoft.com/office/drawing/2014/main" id="{76AB5C03-999C-460D-89A3-241F4712D071}"/>
              </a:ext>
            </a:extLst>
          </p:cNvPr>
          <p:cNvSpPr/>
          <p:nvPr/>
        </p:nvSpPr>
        <p:spPr bwMode="auto">
          <a:xfrm>
            <a:off x="3093016" y="4658315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29" name="Rounded Rectangle 35">
            <a:extLst>
              <a:ext uri="{FF2B5EF4-FFF2-40B4-BE49-F238E27FC236}">
                <a16:creationId xmlns:a16="http://schemas.microsoft.com/office/drawing/2014/main" id="{102CB89A-974F-455E-BEA5-42F75D9C25A3}"/>
              </a:ext>
            </a:extLst>
          </p:cNvPr>
          <p:cNvSpPr/>
          <p:nvPr/>
        </p:nvSpPr>
        <p:spPr bwMode="auto">
          <a:xfrm>
            <a:off x="3677709" y="3631849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8F7766A-10CF-4963-B419-3277E59D9C78}"/>
              </a:ext>
            </a:extLst>
          </p:cNvPr>
          <p:cNvCxnSpPr>
            <a:cxnSpLocks/>
          </p:cNvCxnSpPr>
          <p:nvPr/>
        </p:nvCxnSpPr>
        <p:spPr bwMode="auto">
          <a:xfrm flipV="1">
            <a:off x="3691964" y="3979778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71CB5C2-D07B-49F1-859F-D7C8E3AE2747}"/>
              </a:ext>
            </a:extLst>
          </p:cNvPr>
          <p:cNvCxnSpPr>
            <a:cxnSpLocks/>
          </p:cNvCxnSpPr>
          <p:nvPr/>
        </p:nvCxnSpPr>
        <p:spPr bwMode="auto">
          <a:xfrm>
            <a:off x="4210503" y="3981730"/>
            <a:ext cx="1596" cy="659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2" name="Rounded Rectangle 45">
            <a:extLst>
              <a:ext uri="{FF2B5EF4-FFF2-40B4-BE49-F238E27FC236}">
                <a16:creationId xmlns:a16="http://schemas.microsoft.com/office/drawing/2014/main" id="{8A41DA0C-CA81-4109-8008-FE81AF7C32F0}"/>
              </a:ext>
            </a:extLst>
          </p:cNvPr>
          <p:cNvSpPr/>
          <p:nvPr/>
        </p:nvSpPr>
        <p:spPr bwMode="auto">
          <a:xfrm>
            <a:off x="4203700" y="4648008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864A765-DBFA-4DD5-AB48-13325841A3E3}"/>
              </a:ext>
            </a:extLst>
          </p:cNvPr>
          <p:cNvCxnSpPr>
            <a:cxnSpLocks/>
          </p:cNvCxnSpPr>
          <p:nvPr/>
        </p:nvCxnSpPr>
        <p:spPr bwMode="auto">
          <a:xfrm flipV="1">
            <a:off x="4808784" y="4502608"/>
            <a:ext cx="0" cy="162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4" name="Rounded Rectangle 47">
            <a:extLst>
              <a:ext uri="{FF2B5EF4-FFF2-40B4-BE49-F238E27FC236}">
                <a16:creationId xmlns:a16="http://schemas.microsoft.com/office/drawing/2014/main" id="{2EC5CD92-89F8-4CAC-B594-A14C2CBEB668}"/>
              </a:ext>
            </a:extLst>
          </p:cNvPr>
          <p:cNvSpPr/>
          <p:nvPr/>
        </p:nvSpPr>
        <p:spPr bwMode="auto">
          <a:xfrm>
            <a:off x="4808783" y="4165758"/>
            <a:ext cx="998897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B9A7BF-8A2D-4815-835B-567BDA251F3A}"/>
              </a:ext>
            </a:extLst>
          </p:cNvPr>
          <p:cNvSpPr txBox="1"/>
          <p:nvPr/>
        </p:nvSpPr>
        <p:spPr>
          <a:xfrm rot="16200000">
            <a:off x="4246303" y="4135775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preempt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FA75556-A20D-4985-BFEE-A55328763572}"/>
              </a:ext>
            </a:extLst>
          </p:cNvPr>
          <p:cNvCxnSpPr>
            <a:cxnSpLocks/>
          </p:cNvCxnSpPr>
          <p:nvPr/>
        </p:nvCxnSpPr>
        <p:spPr bwMode="auto">
          <a:xfrm>
            <a:off x="5803353" y="4502608"/>
            <a:ext cx="0" cy="1748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7" name="Rounded Rectangle 51">
            <a:extLst>
              <a:ext uri="{FF2B5EF4-FFF2-40B4-BE49-F238E27FC236}">
                <a16:creationId xmlns:a16="http://schemas.microsoft.com/office/drawing/2014/main" id="{B6C4DCC6-4264-4CD3-A54B-BEC10361B48E}"/>
              </a:ext>
            </a:extLst>
          </p:cNvPr>
          <p:cNvSpPr/>
          <p:nvPr/>
        </p:nvSpPr>
        <p:spPr bwMode="auto">
          <a:xfrm>
            <a:off x="5797373" y="4643178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2AE3C8-B8C1-41E5-A52F-97E26ECDF684}"/>
              </a:ext>
            </a:extLst>
          </p:cNvPr>
          <p:cNvSpPr txBox="1"/>
          <p:nvPr/>
        </p:nvSpPr>
        <p:spPr>
          <a:xfrm rot="16200000">
            <a:off x="5820530" y="4142915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release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6290D1-FFD5-4D13-A228-DEC3AFEB4E39}"/>
              </a:ext>
            </a:extLst>
          </p:cNvPr>
          <p:cNvCxnSpPr>
            <a:cxnSpLocks/>
          </p:cNvCxnSpPr>
          <p:nvPr/>
        </p:nvCxnSpPr>
        <p:spPr bwMode="auto">
          <a:xfrm flipV="1">
            <a:off x="6381835" y="3976576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0" name="Rounded Rectangle 55">
            <a:extLst>
              <a:ext uri="{FF2B5EF4-FFF2-40B4-BE49-F238E27FC236}">
                <a16:creationId xmlns:a16="http://schemas.microsoft.com/office/drawing/2014/main" id="{22A4D5AF-BBDE-4840-9C46-AB5BD32BAB96}"/>
              </a:ext>
            </a:extLst>
          </p:cNvPr>
          <p:cNvSpPr/>
          <p:nvPr/>
        </p:nvSpPr>
        <p:spPr bwMode="auto">
          <a:xfrm>
            <a:off x="6376800" y="3630745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1" name="Rounded Rectangle 56">
            <a:extLst>
              <a:ext uri="{FF2B5EF4-FFF2-40B4-BE49-F238E27FC236}">
                <a16:creationId xmlns:a16="http://schemas.microsoft.com/office/drawing/2014/main" id="{0D74EBBA-22B0-4B6B-BDB5-A56FD8DDFF3E}"/>
              </a:ext>
            </a:extLst>
          </p:cNvPr>
          <p:cNvSpPr/>
          <p:nvPr/>
        </p:nvSpPr>
        <p:spPr bwMode="auto">
          <a:xfrm>
            <a:off x="6873503" y="3627589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5FF7D9-3D3C-4A98-BD9D-F192DB1AD515}"/>
              </a:ext>
            </a:extLst>
          </p:cNvPr>
          <p:cNvSpPr txBox="1"/>
          <p:nvPr/>
        </p:nvSpPr>
        <p:spPr>
          <a:xfrm rot="5400000">
            <a:off x="7086979" y="4077808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done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94C8F55-70DC-472D-918B-9E2E35175A4B}"/>
              </a:ext>
            </a:extLst>
          </p:cNvPr>
          <p:cNvCxnSpPr>
            <a:cxnSpLocks/>
          </p:cNvCxnSpPr>
          <p:nvPr/>
        </p:nvCxnSpPr>
        <p:spPr bwMode="auto">
          <a:xfrm>
            <a:off x="7405892" y="3964017"/>
            <a:ext cx="1596" cy="659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4" name="Rounded Rectangle 59">
            <a:extLst>
              <a:ext uri="{FF2B5EF4-FFF2-40B4-BE49-F238E27FC236}">
                <a16:creationId xmlns:a16="http://schemas.microsoft.com/office/drawing/2014/main" id="{D9BF838B-61FE-4A05-A02A-B1B618D72D41}"/>
              </a:ext>
            </a:extLst>
          </p:cNvPr>
          <p:cNvSpPr/>
          <p:nvPr/>
        </p:nvSpPr>
        <p:spPr bwMode="auto">
          <a:xfrm>
            <a:off x="7391046" y="4640918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10B22BD-BA72-4CE6-A415-DF71C52C759B}"/>
              </a:ext>
            </a:extLst>
          </p:cNvPr>
          <p:cNvSpPr/>
          <p:nvPr/>
        </p:nvSpPr>
        <p:spPr bwMode="auto">
          <a:xfrm>
            <a:off x="4279900" y="3640003"/>
            <a:ext cx="2057400" cy="228766"/>
          </a:xfrm>
          <a:prstGeom prst="rect">
            <a:avLst/>
          </a:prstGeom>
          <a:solidFill>
            <a:srgbClr val="C00000">
              <a:alpha val="1607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id="{C7A3FA29-3D0B-44A7-A60F-83BCC0E40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5436" y="1128796"/>
            <a:ext cx="3957175" cy="217657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596573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71EC-B6BE-4668-925D-39D94FFA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inheritance solution to 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5041-4E7B-46DC-90D6-D6CC02ED6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solution is to temporarily increase priority for tasks holding resources that high priority tasks need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FF858-89F0-4265-8ADF-EB8DA806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18184-8147-4C45-AFE1-50D4D85FAF91}"/>
              </a:ext>
            </a:extLst>
          </p:cNvPr>
          <p:cNvSpPr txBox="1"/>
          <p:nvPr/>
        </p:nvSpPr>
        <p:spPr>
          <a:xfrm>
            <a:off x="5037615" y="3849213"/>
            <a:ext cx="971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Tahoma" panose="020B0604030504040204" pitchFamily="34" charset="0"/>
              </a:rPr>
              <a:t>Preempted by Task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00723A-81AA-4E4B-8574-6F1379C5D99B}"/>
              </a:ext>
            </a:extLst>
          </p:cNvPr>
          <p:cNvSpPr txBox="1"/>
          <p:nvPr/>
        </p:nvSpPr>
        <p:spPr>
          <a:xfrm rot="5400000">
            <a:off x="3574090" y="3854221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block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DD1DC-325D-4DDB-B5C7-936A0CCA3E0A}"/>
              </a:ext>
            </a:extLst>
          </p:cNvPr>
          <p:cNvSpPr txBox="1"/>
          <p:nvPr/>
        </p:nvSpPr>
        <p:spPr>
          <a:xfrm rot="16200000">
            <a:off x="2813159" y="3904817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preempt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BF21044C-8FA3-4392-9E20-6E9CACB24B36}"/>
              </a:ext>
            </a:extLst>
          </p:cNvPr>
          <p:cNvSpPr/>
          <p:nvPr/>
        </p:nvSpPr>
        <p:spPr bwMode="auto">
          <a:xfrm>
            <a:off x="2278879" y="4417015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5E5BBB-6A26-4D4F-A03C-392B4A0B8C4A}"/>
              </a:ext>
            </a:extLst>
          </p:cNvPr>
          <p:cNvGrpSpPr/>
          <p:nvPr/>
        </p:nvGrpSpPr>
        <p:grpSpPr>
          <a:xfrm>
            <a:off x="767685" y="3043906"/>
            <a:ext cx="7608629" cy="2594894"/>
            <a:chOff x="191687" y="3147093"/>
            <a:chExt cx="7608629" cy="259489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5DA67FC-7055-4161-B320-A8564B8D9625}"/>
                </a:ext>
              </a:extLst>
            </p:cNvPr>
            <p:cNvGrpSpPr/>
            <p:nvPr/>
          </p:nvGrpSpPr>
          <p:grpSpPr>
            <a:xfrm>
              <a:off x="1419883" y="5020641"/>
              <a:ext cx="6380433" cy="721346"/>
              <a:chOff x="1468167" y="5139335"/>
              <a:chExt cx="6380433" cy="721346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4FD8C33-31F4-4EA2-BC4F-7303E8D9DAD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712603" y="5330559"/>
                <a:ext cx="613599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3185AFB-781C-4A6B-BE2B-1ABF83FF928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1404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8C11F26-0AA7-4151-B516-5965F63D51F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04142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D88E6EDB-FF2A-42E1-A198-6DB4322802D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796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4EF1C67-9AFB-4667-8B91-240B98BA303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62481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12C476-20E7-462A-8FF5-5F79AF112634}"/>
                  </a:ext>
                </a:extLst>
              </p:cNvPr>
              <p:cNvSpPr txBox="1"/>
              <p:nvPr/>
            </p:nvSpPr>
            <p:spPr>
              <a:xfrm>
                <a:off x="1468167" y="547010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06D687-09F0-41E2-B0D8-DEC2A8435205}"/>
                  </a:ext>
                </a:extLst>
              </p:cNvPr>
              <p:cNvSpPr txBox="1"/>
              <p:nvPr/>
            </p:nvSpPr>
            <p:spPr>
              <a:xfrm>
                <a:off x="2550799" y="5475959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7179B8-38ED-46A2-9963-3A74BD7BA09D}"/>
                  </a:ext>
                </a:extLst>
              </p:cNvPr>
              <p:cNvSpPr txBox="1"/>
              <p:nvPr/>
            </p:nvSpPr>
            <p:spPr>
              <a:xfrm>
                <a:off x="3617600" y="547596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8B707C5-0731-44AA-9703-532C52655F59}"/>
                  </a:ext>
                </a:extLst>
              </p:cNvPr>
              <p:cNvSpPr txBox="1"/>
              <p:nvPr/>
            </p:nvSpPr>
            <p:spPr>
              <a:xfrm>
                <a:off x="4689348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6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BC05EF04-D806-4A74-8036-7AA5E17A5A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34227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1C30E3B-575D-4BDA-A1BC-3D3D80F6311C}"/>
                  </a:ext>
                </a:extLst>
              </p:cNvPr>
              <p:cNvSpPr txBox="1"/>
              <p:nvPr/>
            </p:nvSpPr>
            <p:spPr>
              <a:xfrm>
                <a:off x="5761094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8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0003CBCA-D0F3-4305-A1D6-38A1E77D6B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11911" y="5146110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28AFD2-9E16-4473-BE38-756F75F6AF8B}"/>
                  </a:ext>
                </a:extLst>
              </p:cNvPr>
              <p:cNvSpPr txBox="1"/>
              <p:nvPr/>
            </p:nvSpPr>
            <p:spPr>
              <a:xfrm>
                <a:off x="6838778" y="5469185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10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D309A2-DC5D-41A4-82EF-9CA481723205}"/>
                </a:ext>
              </a:extLst>
            </p:cNvPr>
            <p:cNvSpPr txBox="1"/>
            <p:nvPr/>
          </p:nvSpPr>
          <p:spPr>
            <a:xfrm>
              <a:off x="668726" y="4495242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698BB-041A-4BFC-A2AD-AB34BE42E283}"/>
                </a:ext>
              </a:extLst>
            </p:cNvPr>
            <p:cNvSpPr txBox="1"/>
            <p:nvPr/>
          </p:nvSpPr>
          <p:spPr>
            <a:xfrm>
              <a:off x="668726" y="3998566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F4A6CE-0936-4C23-88D4-085605BAB8D4}"/>
                </a:ext>
              </a:extLst>
            </p:cNvPr>
            <p:cNvSpPr txBox="1"/>
            <p:nvPr/>
          </p:nvSpPr>
          <p:spPr>
            <a:xfrm>
              <a:off x="668726" y="3501890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1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6ED4A86-B3C8-4921-804F-7B453179C7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8029" y="3147093"/>
              <a:ext cx="1" cy="20876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754B6B-5989-454C-B4AC-1D96155EDA08}"/>
                </a:ext>
              </a:extLst>
            </p:cNvPr>
            <p:cNvSpPr txBox="1"/>
            <p:nvPr/>
          </p:nvSpPr>
          <p:spPr>
            <a:xfrm rot="16200000">
              <a:off x="-138497" y="3995733"/>
              <a:ext cx="104508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Priority</a:t>
              </a:r>
            </a:p>
          </p:txBody>
        </p:sp>
      </p:grpSp>
      <p:sp>
        <p:nvSpPr>
          <p:cNvPr id="29" name="Rounded Rectangle 30">
            <a:extLst>
              <a:ext uri="{FF2B5EF4-FFF2-40B4-BE49-F238E27FC236}">
                <a16:creationId xmlns:a16="http://schemas.microsoft.com/office/drawing/2014/main" id="{C90595E9-FCB3-4287-AD76-22C0139F787B}"/>
              </a:ext>
            </a:extLst>
          </p:cNvPr>
          <p:cNvSpPr/>
          <p:nvPr/>
        </p:nvSpPr>
        <p:spPr bwMode="auto">
          <a:xfrm>
            <a:off x="2775516" y="4417015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4B28E86-8B70-49BA-BF55-3F3451EEF22F}"/>
              </a:ext>
            </a:extLst>
          </p:cNvPr>
          <p:cNvCxnSpPr>
            <a:cxnSpLocks/>
          </p:cNvCxnSpPr>
          <p:nvPr/>
        </p:nvCxnSpPr>
        <p:spPr bwMode="auto">
          <a:xfrm>
            <a:off x="2667000" y="4084907"/>
            <a:ext cx="108516" cy="3071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A62095B-D5B6-4E1A-A420-71ABDAE5B823}"/>
              </a:ext>
            </a:extLst>
          </p:cNvPr>
          <p:cNvSpPr txBox="1"/>
          <p:nvPr/>
        </p:nvSpPr>
        <p:spPr>
          <a:xfrm>
            <a:off x="2171174" y="3592106"/>
            <a:ext cx="79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Acquire lock</a:t>
            </a:r>
          </a:p>
        </p:txBody>
      </p:sp>
      <p:sp>
        <p:nvSpPr>
          <p:cNvPr id="32" name="Rounded Rectangle 35">
            <a:extLst>
              <a:ext uri="{FF2B5EF4-FFF2-40B4-BE49-F238E27FC236}">
                <a16:creationId xmlns:a16="http://schemas.microsoft.com/office/drawing/2014/main" id="{E2EB5B55-FF1A-4183-B3DC-DAC84E68CA24}"/>
              </a:ext>
            </a:extLst>
          </p:cNvPr>
          <p:cNvSpPr/>
          <p:nvPr/>
        </p:nvSpPr>
        <p:spPr bwMode="auto">
          <a:xfrm>
            <a:off x="3360209" y="3390549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DAF0AB6-469F-48A1-BFA5-49B39E720386}"/>
              </a:ext>
            </a:extLst>
          </p:cNvPr>
          <p:cNvCxnSpPr>
            <a:cxnSpLocks/>
          </p:cNvCxnSpPr>
          <p:nvPr/>
        </p:nvCxnSpPr>
        <p:spPr bwMode="auto">
          <a:xfrm flipV="1">
            <a:off x="3374464" y="3738478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D9F2F3E-F44F-42A4-A9C8-BF38F8F09652}"/>
              </a:ext>
            </a:extLst>
          </p:cNvPr>
          <p:cNvCxnSpPr>
            <a:cxnSpLocks/>
          </p:cNvCxnSpPr>
          <p:nvPr/>
        </p:nvCxnSpPr>
        <p:spPr bwMode="auto">
          <a:xfrm>
            <a:off x="3893003" y="3740430"/>
            <a:ext cx="1596" cy="659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3A1942EA-9695-4839-BE7F-E7150F65C0D4}"/>
              </a:ext>
            </a:extLst>
          </p:cNvPr>
          <p:cNvSpPr/>
          <p:nvPr/>
        </p:nvSpPr>
        <p:spPr bwMode="auto">
          <a:xfrm>
            <a:off x="3886200" y="4406708"/>
            <a:ext cx="1095171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accent3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At Priority 1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DF539EB-E898-4F42-BE2E-1B34B8AC8DAD}"/>
              </a:ext>
            </a:extLst>
          </p:cNvPr>
          <p:cNvCxnSpPr>
            <a:cxnSpLocks/>
          </p:cNvCxnSpPr>
          <p:nvPr/>
        </p:nvCxnSpPr>
        <p:spPr bwMode="auto">
          <a:xfrm>
            <a:off x="4433785" y="4058705"/>
            <a:ext cx="15500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7" name="Rounded Rectangle 47">
            <a:extLst>
              <a:ext uri="{FF2B5EF4-FFF2-40B4-BE49-F238E27FC236}">
                <a16:creationId xmlns:a16="http://schemas.microsoft.com/office/drawing/2014/main" id="{13A6CB30-B22C-46B8-98A1-D8668D57442F}"/>
              </a:ext>
            </a:extLst>
          </p:cNvPr>
          <p:cNvSpPr/>
          <p:nvPr/>
        </p:nvSpPr>
        <p:spPr bwMode="auto">
          <a:xfrm>
            <a:off x="6022343" y="3895379"/>
            <a:ext cx="998897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845C09D-01DA-44AB-90CD-B037210C5768}"/>
              </a:ext>
            </a:extLst>
          </p:cNvPr>
          <p:cNvCxnSpPr>
            <a:cxnSpLocks/>
          </p:cNvCxnSpPr>
          <p:nvPr/>
        </p:nvCxnSpPr>
        <p:spPr bwMode="auto">
          <a:xfrm>
            <a:off x="7021240" y="4238481"/>
            <a:ext cx="0" cy="1748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361619D-2AA1-427F-9D36-050FFE46211E}"/>
              </a:ext>
            </a:extLst>
          </p:cNvPr>
          <p:cNvSpPr txBox="1"/>
          <p:nvPr/>
        </p:nvSpPr>
        <p:spPr>
          <a:xfrm rot="16200000">
            <a:off x="4429371" y="3904817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release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6B6D795-D637-4637-8672-A2A7556DA38A}"/>
              </a:ext>
            </a:extLst>
          </p:cNvPr>
          <p:cNvCxnSpPr>
            <a:cxnSpLocks/>
          </p:cNvCxnSpPr>
          <p:nvPr/>
        </p:nvCxnSpPr>
        <p:spPr bwMode="auto">
          <a:xfrm flipV="1">
            <a:off x="4990676" y="3738478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1" name="Rounded Rectangle 55">
            <a:extLst>
              <a:ext uri="{FF2B5EF4-FFF2-40B4-BE49-F238E27FC236}">
                <a16:creationId xmlns:a16="http://schemas.microsoft.com/office/drawing/2014/main" id="{83D36B4C-4C3A-4D7F-9D49-4DD87BF3FC87}"/>
              </a:ext>
            </a:extLst>
          </p:cNvPr>
          <p:cNvSpPr/>
          <p:nvPr/>
        </p:nvSpPr>
        <p:spPr bwMode="auto">
          <a:xfrm>
            <a:off x="4993492" y="3385880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2" name="Rounded Rectangle 56">
            <a:extLst>
              <a:ext uri="{FF2B5EF4-FFF2-40B4-BE49-F238E27FC236}">
                <a16:creationId xmlns:a16="http://schemas.microsoft.com/office/drawing/2014/main" id="{0ADE061C-281E-4D22-8A17-BB5C1CB1EECE}"/>
              </a:ext>
            </a:extLst>
          </p:cNvPr>
          <p:cNvSpPr/>
          <p:nvPr/>
        </p:nvSpPr>
        <p:spPr bwMode="auto">
          <a:xfrm>
            <a:off x="5490195" y="3382724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FBCBBB-740E-4527-A355-6FBC26DB074C}"/>
              </a:ext>
            </a:extLst>
          </p:cNvPr>
          <p:cNvSpPr txBox="1"/>
          <p:nvPr/>
        </p:nvSpPr>
        <p:spPr>
          <a:xfrm rot="5400000">
            <a:off x="5709661" y="3488718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done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8CA08F6-32FE-4C46-A567-380B9F47BFB4}"/>
              </a:ext>
            </a:extLst>
          </p:cNvPr>
          <p:cNvCxnSpPr>
            <a:cxnSpLocks/>
          </p:cNvCxnSpPr>
          <p:nvPr/>
        </p:nvCxnSpPr>
        <p:spPr bwMode="auto">
          <a:xfrm>
            <a:off x="6030313" y="3726349"/>
            <a:ext cx="0" cy="2022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5" name="Rounded Rectangle 59">
            <a:extLst>
              <a:ext uri="{FF2B5EF4-FFF2-40B4-BE49-F238E27FC236}">
                <a16:creationId xmlns:a16="http://schemas.microsoft.com/office/drawing/2014/main" id="{D866A55C-504A-47A2-8B2A-1D03B682E35F}"/>
              </a:ext>
            </a:extLst>
          </p:cNvPr>
          <p:cNvSpPr/>
          <p:nvPr/>
        </p:nvSpPr>
        <p:spPr bwMode="auto">
          <a:xfrm>
            <a:off x="7016858" y="4392055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7C8FD6D-A968-4D03-AF24-DE958BEFCC9A}"/>
              </a:ext>
            </a:extLst>
          </p:cNvPr>
          <p:cNvCxnSpPr>
            <a:cxnSpLocks/>
          </p:cNvCxnSpPr>
          <p:nvPr/>
        </p:nvCxnSpPr>
        <p:spPr bwMode="auto">
          <a:xfrm flipH="1">
            <a:off x="5519708" y="3159003"/>
            <a:ext cx="120084" cy="1981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8CA4D53-3613-4BBF-9A63-383008471F4B}"/>
              </a:ext>
            </a:extLst>
          </p:cNvPr>
          <p:cNvSpPr txBox="1"/>
          <p:nvPr/>
        </p:nvSpPr>
        <p:spPr>
          <a:xfrm>
            <a:off x="5465450" y="2684549"/>
            <a:ext cx="83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Release lock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F6C0E8-FF83-419D-A3D9-1F027C56F162}"/>
              </a:ext>
            </a:extLst>
          </p:cNvPr>
          <p:cNvSpPr txBox="1"/>
          <p:nvPr/>
        </p:nvSpPr>
        <p:spPr>
          <a:xfrm rot="5400000">
            <a:off x="6711638" y="3961438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done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B56C68-7B13-4510-83AC-1BDC16323751}"/>
              </a:ext>
            </a:extLst>
          </p:cNvPr>
          <p:cNvSpPr txBox="1"/>
          <p:nvPr/>
        </p:nvSpPr>
        <p:spPr>
          <a:xfrm>
            <a:off x="7490391" y="2216881"/>
            <a:ext cx="3933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</a:rPr>
              <a:t>Task 3 </a:t>
            </a:r>
            <a:r>
              <a:rPr lang="en-US" sz="2400" b="1" dirty="0">
                <a:latin typeface="Tahoma" panose="020B0604030504040204" pitchFamily="34" charset="0"/>
              </a:rPr>
              <a:t>inherits</a:t>
            </a:r>
            <a:r>
              <a:rPr lang="en-US" sz="2400" dirty="0">
                <a:latin typeface="Tahoma" panose="020B0604030504040204" pitchFamily="34" charset="0"/>
              </a:rPr>
              <a:t> priority of </a:t>
            </a:r>
            <a:br>
              <a:rPr lang="en-US" sz="2400" dirty="0">
                <a:latin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</a:rPr>
              <a:t>Task 1 while holding</a:t>
            </a:r>
            <a:br>
              <a:rPr lang="en-US" sz="2400" dirty="0">
                <a:latin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</a:rPr>
              <a:t>lock Task 1 needs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053974B-A3BB-42C1-A3B7-ED40047925A4}"/>
              </a:ext>
            </a:extLst>
          </p:cNvPr>
          <p:cNvSpPr/>
          <p:nvPr/>
        </p:nvSpPr>
        <p:spPr>
          <a:xfrm>
            <a:off x="4216972" y="2336415"/>
            <a:ext cx="3421789" cy="1892685"/>
          </a:xfrm>
          <a:custGeom>
            <a:avLst/>
            <a:gdLst>
              <a:gd name="connsiteX0" fmla="*/ 4190428 w 4190428"/>
              <a:gd name="connsiteY0" fmla="*/ 292485 h 1892685"/>
              <a:gd name="connsiteX1" fmla="*/ 2310828 w 4190428"/>
              <a:gd name="connsiteY1" fmla="*/ 385 h 1892685"/>
              <a:gd name="connsiteX2" fmla="*/ 393128 w 4190428"/>
              <a:gd name="connsiteY2" fmla="*/ 292485 h 1892685"/>
              <a:gd name="connsiteX3" fmla="*/ 88328 w 4190428"/>
              <a:gd name="connsiteY3" fmla="*/ 1892685 h 189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0428" h="1892685">
                <a:moveTo>
                  <a:pt x="4190428" y="292485"/>
                </a:moveTo>
                <a:cubicBezTo>
                  <a:pt x="3567069" y="146435"/>
                  <a:pt x="2943711" y="385"/>
                  <a:pt x="2310828" y="385"/>
                </a:cubicBezTo>
                <a:cubicBezTo>
                  <a:pt x="1677945" y="385"/>
                  <a:pt x="763545" y="-22898"/>
                  <a:pt x="393128" y="292485"/>
                </a:cubicBezTo>
                <a:cubicBezTo>
                  <a:pt x="22711" y="607868"/>
                  <a:pt x="-102172" y="1687368"/>
                  <a:pt x="88328" y="1892685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3964-A8DD-4F8E-A256-C47D88DE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MLFQ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42E2D-14B2-4FC4-BEE4-CF16A5B7A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038134" cy="5029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If Priority(</a:t>
            </a:r>
            <a:r>
              <a:rPr lang="en-US" b="1" dirty="0"/>
              <a:t>J</a:t>
            </a:r>
            <a:r>
              <a:rPr lang="en-US" b="1" baseline="-25000" dirty="0"/>
              <a:t>1</a:t>
            </a:r>
            <a:r>
              <a:rPr lang="en-US" dirty="0"/>
              <a:t>) &gt; Priority(</a:t>
            </a:r>
            <a:r>
              <a:rPr lang="en-US" b="1" dirty="0"/>
              <a:t>J</a:t>
            </a:r>
            <a:r>
              <a:rPr lang="en-US" b="1" baseline="-25000" dirty="0"/>
              <a:t>2</a:t>
            </a:r>
            <a:r>
              <a:rPr lang="en-US" dirty="0"/>
              <a:t>),</a:t>
            </a:r>
            <a:br>
              <a:rPr lang="en-US" dirty="0"/>
            </a:br>
            <a:r>
              <a:rPr lang="en-US" b="1" dirty="0"/>
              <a:t>J</a:t>
            </a:r>
            <a:r>
              <a:rPr lang="en-US" b="1" baseline="-25000" dirty="0"/>
              <a:t>1</a:t>
            </a:r>
            <a:r>
              <a:rPr lang="en-US" dirty="0"/>
              <a:t> runs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Priority(</a:t>
            </a:r>
            <a:r>
              <a:rPr lang="en-US" b="1" dirty="0"/>
              <a:t>J</a:t>
            </a:r>
            <a:r>
              <a:rPr lang="en-US" b="1" baseline="-25000" dirty="0"/>
              <a:t>1</a:t>
            </a:r>
            <a:r>
              <a:rPr lang="en-US" dirty="0"/>
              <a:t>) = Priority(</a:t>
            </a:r>
            <a:r>
              <a:rPr lang="en-US" b="1" dirty="0"/>
              <a:t>J</a:t>
            </a:r>
            <a:r>
              <a:rPr lang="en-US" b="1" baseline="-25000" dirty="0"/>
              <a:t>2</a:t>
            </a:r>
            <a:r>
              <a:rPr lang="en-US" dirty="0"/>
              <a:t>),</a:t>
            </a:r>
            <a:br>
              <a:rPr lang="en-US" dirty="0"/>
            </a:br>
            <a:r>
              <a:rPr lang="en-US" b="1" dirty="0"/>
              <a:t>J</a:t>
            </a:r>
            <a:r>
              <a:rPr lang="en-US" b="1" baseline="-25000" dirty="0"/>
              <a:t>1</a:t>
            </a:r>
            <a:r>
              <a:rPr lang="en-US" dirty="0"/>
              <a:t> and </a:t>
            </a:r>
            <a:r>
              <a:rPr lang="en-US" b="1" dirty="0"/>
              <a:t>J</a:t>
            </a:r>
            <a:r>
              <a:rPr lang="en-US" b="1" baseline="-25000" dirty="0"/>
              <a:t>2</a:t>
            </a:r>
            <a:r>
              <a:rPr lang="en-US" dirty="0"/>
              <a:t> run in Round Robin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Jobs start at top priority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a job uses its time quota for a level, demote it one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Every </a:t>
            </a:r>
            <a:r>
              <a:rPr lang="en-US" b="1" dirty="0"/>
              <a:t>S</a:t>
            </a:r>
            <a:r>
              <a:rPr lang="en-US" dirty="0"/>
              <a:t> seconds, reset priority of all jobs to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C98A0-9163-45F6-BDE8-3536CD89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753BE6E-3735-436E-9286-9BE806AD8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645" y="1143000"/>
            <a:ext cx="4698749" cy="500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37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343_template.pptx" id="{F36AF7DA-6C96-43AB-903C-44AA768C6D2E}" vid="{5709DE7C-7F2C-4F35-B2D7-9FB21663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4331</Words>
  <Application>Microsoft Office PowerPoint</Application>
  <PresentationFormat>Widescreen</PresentationFormat>
  <Paragraphs>965</Paragraphs>
  <Slides>81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Tahoma</vt:lpstr>
      <vt:lpstr>Calibri</vt:lpstr>
      <vt:lpstr>Cambria Math</vt:lpstr>
      <vt:lpstr>Arial</vt:lpstr>
      <vt:lpstr>Class Slides</vt:lpstr>
      <vt:lpstr>Lecture 04: Advanced Scheduling</vt:lpstr>
      <vt:lpstr>Today’s Goals</vt:lpstr>
      <vt:lpstr>Outline</vt:lpstr>
      <vt:lpstr>Jobs can be I/O-bound or CPU-bound</vt:lpstr>
      <vt:lpstr>Scheduling goal: I/O-bound before CPU-bound</vt:lpstr>
      <vt:lpstr>Scheduling goal: I/O-bound before CPU-bound</vt:lpstr>
      <vt:lpstr>2. Multi-Level Feedback Queue (MLFQ)</vt:lpstr>
      <vt:lpstr>Multi-Level Feedback Queue Details</vt:lpstr>
      <vt:lpstr>MLFQ Rules</vt:lpstr>
      <vt:lpstr>MLFQ Example</vt:lpstr>
      <vt:lpstr>MLFQ avoids starvation with periodic priority reset</vt:lpstr>
      <vt:lpstr>Change timeslices to optimize response and turnaround</vt:lpstr>
      <vt:lpstr>MLFQ parameters</vt:lpstr>
      <vt:lpstr>MLFQ in the wild</vt:lpstr>
      <vt:lpstr>Outline</vt:lpstr>
      <vt:lpstr>Normal OSes don’t cut it for all use cases</vt:lpstr>
      <vt:lpstr>Example: Pathfinder</vt:lpstr>
      <vt:lpstr>PowerPoint Presentation</vt:lpstr>
      <vt:lpstr>PowerPoint Presentation</vt:lpstr>
      <vt:lpstr>PowerPoint Presentation</vt:lpstr>
      <vt:lpstr>Pathfinder had periodic tasks that must be executed</vt:lpstr>
      <vt:lpstr>Real-Time Operating Systems</vt:lpstr>
      <vt:lpstr>Types of real-time schedulers</vt:lpstr>
      <vt:lpstr>Real-time jobs</vt:lpstr>
      <vt:lpstr>Prior scheduling policies don’t apply here</vt:lpstr>
      <vt:lpstr>Types of real-time jobs</vt:lpstr>
      <vt:lpstr>Periodic real-time jobs</vt:lpstr>
      <vt:lpstr>Break + xkcd</vt:lpstr>
      <vt:lpstr>Outline</vt:lpstr>
      <vt:lpstr>Earliest Deadline First (EDF) Scheduling</vt:lpstr>
      <vt:lpstr>Earliest Deadline First (EDF) Scheduling</vt:lpstr>
      <vt:lpstr>Earliest Deadline First (EDF) Scheduling</vt:lpstr>
      <vt:lpstr>Earliest Deadline First (EDF) Scheduling</vt:lpstr>
      <vt:lpstr>Schedulability test for EDF</vt:lpstr>
      <vt:lpstr>Check your understanding</vt:lpstr>
      <vt:lpstr>Check your understanding</vt:lpstr>
      <vt:lpstr>Check your understanding</vt:lpstr>
      <vt:lpstr>Check your understanding</vt:lpstr>
      <vt:lpstr>Check your understanding</vt:lpstr>
      <vt:lpstr>Check your understanding</vt:lpstr>
      <vt:lpstr>Check your understanding</vt:lpstr>
      <vt:lpstr>Check your understanding</vt:lpstr>
      <vt:lpstr>Break + Thinking</vt:lpstr>
      <vt:lpstr>Break + Thinking</vt:lpstr>
      <vt:lpstr>Outline</vt:lpstr>
      <vt:lpstr>Earliest Deadline First tradeoffs</vt:lpstr>
      <vt:lpstr>Rate Monotonic Scheduling (RMS)</vt:lpstr>
      <vt:lpstr>Rate Monotonic Scheduling example</vt:lpstr>
      <vt:lpstr>Schedulability test for RMS</vt:lpstr>
      <vt:lpstr>RMS schedulability test is conservative</vt:lpstr>
      <vt:lpstr>Check your understanding</vt:lpstr>
      <vt:lpstr>Check your understanding</vt:lpstr>
      <vt:lpstr>Check your understanding</vt:lpstr>
      <vt:lpstr>Rate Monotonic Scheduling tradeoffs</vt:lpstr>
      <vt:lpstr>Break + Open Question</vt:lpstr>
      <vt:lpstr>Break + Open Question</vt:lpstr>
      <vt:lpstr>Outline</vt:lpstr>
      <vt:lpstr>Priority scheduling policies</vt:lpstr>
      <vt:lpstr>Linux O(1) scheduler (Linux 2.6)</vt:lpstr>
      <vt:lpstr>Priority in Linux O(1) scheduler</vt:lpstr>
      <vt:lpstr>Workings of the O(1) scheduler</vt:lpstr>
      <vt:lpstr>Priorities can lead to starvation</vt:lpstr>
      <vt:lpstr>Idea: proportional-share scheduling</vt:lpstr>
      <vt:lpstr>First attempt: lottery scheduling</vt:lpstr>
      <vt:lpstr>Better idea: stride scheduling</vt:lpstr>
      <vt:lpstr>Stride scheduling example</vt:lpstr>
      <vt:lpstr>Proportional-share scheduling is impossible instantaneously</vt:lpstr>
      <vt:lpstr>Linux Completely Fair Scheduler (CFS)</vt:lpstr>
      <vt:lpstr>Linux CFS: responsiveness and throughput</vt:lpstr>
      <vt:lpstr>Linux CFS: responsiveness and throughput</vt:lpstr>
      <vt:lpstr>Linux CFS: responsiveness and throughput</vt:lpstr>
      <vt:lpstr>Linux CFS: responsiveness and throughput</vt:lpstr>
      <vt:lpstr>CFS priorities are applied as “virtual runtime”</vt:lpstr>
      <vt:lpstr>Multicore scheduling</vt:lpstr>
      <vt:lpstr>Active work in scheduling</vt:lpstr>
      <vt:lpstr>Summary on schedulers</vt:lpstr>
      <vt:lpstr>Outline</vt:lpstr>
      <vt:lpstr>PowerPoint Presentation</vt:lpstr>
      <vt:lpstr>A problem with priority schedulers: priority inversion</vt:lpstr>
      <vt:lpstr>Priority inversion occurred on Pathfinder!</vt:lpstr>
      <vt:lpstr>Priority inheritance solution to priority inversion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08: Advanced Scheduling</dc:title>
  <dc:creator>Branden Ghena</dc:creator>
  <cp:lastModifiedBy>Branden Ghena</cp:lastModifiedBy>
  <cp:revision>59</cp:revision>
  <dcterms:created xsi:type="dcterms:W3CDTF">2020-10-11T01:29:00Z</dcterms:created>
  <dcterms:modified xsi:type="dcterms:W3CDTF">2022-09-29T17:08:58Z</dcterms:modified>
</cp:coreProperties>
</file>