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41"/>
  </p:notesMasterIdLst>
  <p:sldIdLst>
    <p:sldId id="256" r:id="rId2"/>
    <p:sldId id="264" r:id="rId3"/>
    <p:sldId id="348" r:id="rId4"/>
    <p:sldId id="383" r:id="rId5"/>
    <p:sldId id="386" r:id="rId6"/>
    <p:sldId id="396" r:id="rId7"/>
    <p:sldId id="397" r:id="rId8"/>
    <p:sldId id="399" r:id="rId9"/>
    <p:sldId id="423" r:id="rId10"/>
    <p:sldId id="388" r:id="rId11"/>
    <p:sldId id="401" r:id="rId12"/>
    <p:sldId id="402" r:id="rId13"/>
    <p:sldId id="389" r:id="rId14"/>
    <p:sldId id="400" r:id="rId15"/>
    <p:sldId id="424" r:id="rId16"/>
    <p:sldId id="391" r:id="rId17"/>
    <p:sldId id="392" r:id="rId18"/>
    <p:sldId id="410" r:id="rId19"/>
    <p:sldId id="409" r:id="rId20"/>
    <p:sldId id="394" r:id="rId21"/>
    <p:sldId id="404" r:id="rId22"/>
    <p:sldId id="405" r:id="rId23"/>
    <p:sldId id="411" r:id="rId24"/>
    <p:sldId id="407" r:id="rId25"/>
    <p:sldId id="412" r:id="rId26"/>
    <p:sldId id="415" r:id="rId27"/>
    <p:sldId id="385" r:id="rId28"/>
    <p:sldId id="416" r:id="rId29"/>
    <p:sldId id="406" r:id="rId30"/>
    <p:sldId id="417" r:id="rId31"/>
    <p:sldId id="420" r:id="rId32"/>
    <p:sldId id="425" r:id="rId33"/>
    <p:sldId id="403" r:id="rId34"/>
    <p:sldId id="418" r:id="rId35"/>
    <p:sldId id="419" r:id="rId36"/>
    <p:sldId id="395" r:id="rId37"/>
    <p:sldId id="421" r:id="rId38"/>
    <p:sldId id="422" r:id="rId39"/>
    <p:sldId id="426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264"/>
          </p14:sldIdLst>
        </p14:section>
        <p14:section name="Virtualization" id="{B55B8E8C-5EAB-4A1E-A4E9-AE5E896E46FA}">
          <p14:sldIdLst>
            <p14:sldId id="348"/>
            <p14:sldId id="383"/>
            <p14:sldId id="386"/>
            <p14:sldId id="396"/>
            <p14:sldId id="397"/>
            <p14:sldId id="399"/>
          </p14:sldIdLst>
        </p14:section>
        <p14:section name="Emulation" id="{62CAC01A-68EB-41E8-A5FB-E07EB8B60EE1}">
          <p14:sldIdLst>
            <p14:sldId id="423"/>
            <p14:sldId id="388"/>
            <p14:sldId id="401"/>
            <p14:sldId id="402"/>
            <p14:sldId id="389"/>
            <p14:sldId id="400"/>
          </p14:sldIdLst>
        </p14:section>
        <p14:section name="Hypervisors" id="{BBE0937B-F1C3-4991-B7FA-689FAA2112DB}">
          <p14:sldIdLst>
            <p14:sldId id="424"/>
            <p14:sldId id="391"/>
            <p14:sldId id="392"/>
            <p14:sldId id="410"/>
            <p14:sldId id="409"/>
            <p14:sldId id="394"/>
            <p14:sldId id="404"/>
            <p14:sldId id="405"/>
            <p14:sldId id="411"/>
            <p14:sldId id="407"/>
            <p14:sldId id="412"/>
            <p14:sldId id="415"/>
            <p14:sldId id="385"/>
            <p14:sldId id="416"/>
            <p14:sldId id="406"/>
            <p14:sldId id="417"/>
            <p14:sldId id="420"/>
          </p14:sldIdLst>
        </p14:section>
        <p14:section name="Containers" id="{76BD417F-7FD2-41E9-84E7-EDD4D3793B11}">
          <p14:sldIdLst>
            <p14:sldId id="425"/>
            <p14:sldId id="403"/>
            <p14:sldId id="418"/>
            <p14:sldId id="419"/>
            <p14:sldId id="395"/>
            <p14:sldId id="421"/>
            <p14:sldId id="422"/>
          </p14:sldIdLst>
        </p14:section>
        <p14:section name="Wrapup" id="{29A7F866-9DA9-446B-8359-CE426CB89C7A}">
          <p14:sldIdLst>
            <p14:sldId id="42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7440" autoAdjust="0"/>
  </p:normalViewPr>
  <p:slideViewPr>
    <p:cSldViewPr snapToGrid="0">
      <p:cViewPr>
        <p:scale>
          <a:sx n="75" d="100"/>
          <a:sy n="75" d="100"/>
        </p:scale>
        <p:origin x="240" y="20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19:</a:t>
            </a:r>
            <a:br>
              <a:rPr lang="en-US" dirty="0"/>
            </a:br>
            <a:r>
              <a:rPr lang="en-US" dirty="0"/>
              <a:t>Virtualization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CS343 – Operating Systems</a:t>
            </a:r>
          </a:p>
          <a:p>
            <a:r>
              <a:rPr lang="en-US" dirty="0"/>
              <a:t>Branden Ghena – Fall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149D6F-FCEF-424A-AB8F-0345C4ED880B}"/>
              </a:ext>
            </a:extLst>
          </p:cNvPr>
          <p:cNvSpPr txBox="1"/>
          <p:nvPr/>
        </p:nvSpPr>
        <p:spPr>
          <a:xfrm>
            <a:off x="607595" y="5527563"/>
            <a:ext cx="10972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slides borrowed from:</a:t>
            </a:r>
            <a:br>
              <a:rPr lang="en-US" dirty="0"/>
            </a:br>
            <a:r>
              <a:rPr lang="en-US" dirty="0"/>
              <a:t>Jaswinder Pal Singh (Princeton), Harsha V. </a:t>
            </a:r>
            <a:r>
              <a:rPr lang="en-US" dirty="0" err="1"/>
              <a:t>Madhyastha</a:t>
            </a:r>
            <a:r>
              <a:rPr lang="en-US" dirty="0"/>
              <a:t> (Michigan), and UC Berkeley CS162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emulation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 software emulates the behavior of every single instruction</a:t>
            </a:r>
          </a:p>
          <a:p>
            <a:pPr lvl="1"/>
            <a:r>
              <a:rPr lang="en-US" dirty="0"/>
              <a:t>Data structures for Processor, Memory, I/O, etc.</a:t>
            </a:r>
          </a:p>
          <a:p>
            <a:pPr lvl="1"/>
            <a:r>
              <a:rPr lang="en-US" dirty="0"/>
              <a:t>Code for Instruction Cycle:</a:t>
            </a:r>
          </a:p>
          <a:p>
            <a:pPr lvl="2"/>
            <a:r>
              <a:rPr lang="en-US" dirty="0"/>
              <a:t>Fetch next instruction</a:t>
            </a:r>
          </a:p>
          <a:p>
            <a:pPr lvl="2"/>
            <a:r>
              <a:rPr lang="en-US" dirty="0"/>
              <a:t>Decode</a:t>
            </a:r>
          </a:p>
          <a:p>
            <a:pPr lvl="2"/>
            <a:r>
              <a:rPr lang="en-US" dirty="0"/>
              <a:t>Perform operation</a:t>
            </a:r>
          </a:p>
          <a:p>
            <a:pPr lvl="2"/>
            <a:r>
              <a:rPr lang="en-US" dirty="0"/>
              <a:t>Update state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03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694B0-FBAA-40BD-A4E9-B480C71A2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emulation: QEMU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F1381-DA43-4307-A336-4C4AB8525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have been using QEMU for lab to simulate an x86-64 computer</a:t>
            </a:r>
          </a:p>
          <a:p>
            <a:pPr lvl="1"/>
            <a:r>
              <a:rPr lang="en-US" dirty="0"/>
              <a:t>2 CPU cores</a:t>
            </a:r>
          </a:p>
          <a:p>
            <a:pPr lvl="1"/>
            <a:r>
              <a:rPr lang="en-US" dirty="0"/>
              <a:t>2 GB of RAM</a:t>
            </a:r>
          </a:p>
          <a:p>
            <a:pPr lvl="1"/>
            <a:r>
              <a:rPr lang="en-US" dirty="0" err="1"/>
              <a:t>Virtio</a:t>
            </a:r>
            <a:r>
              <a:rPr lang="en-US" dirty="0"/>
              <a:t> GPU</a:t>
            </a:r>
          </a:p>
          <a:p>
            <a:pPr lvl="1"/>
            <a:r>
              <a:rPr lang="en-US" dirty="0"/>
              <a:t>PS/2 mouse and keyboard</a:t>
            </a:r>
          </a:p>
          <a:p>
            <a:pPr lvl="1"/>
            <a:r>
              <a:rPr lang="en-US" dirty="0"/>
              <a:t>2 PCI IDE interfaces with hard disk and CD-ROM support</a:t>
            </a:r>
          </a:p>
          <a:p>
            <a:pPr lvl="2"/>
            <a:r>
              <a:rPr lang="en-US" dirty="0" err="1"/>
              <a:t>nautilus.iso</a:t>
            </a:r>
            <a:r>
              <a:rPr lang="en-US" dirty="0"/>
              <a:t> connected to CD-ROM</a:t>
            </a:r>
          </a:p>
          <a:p>
            <a:pPr lvl="1"/>
            <a:r>
              <a:rPr lang="en-US" dirty="0"/>
              <a:t>Floppy disk</a:t>
            </a:r>
          </a:p>
          <a:p>
            <a:pPr lvl="1"/>
            <a:r>
              <a:rPr lang="en-US" dirty="0"/>
              <a:t>PCI and ISA network adapters</a:t>
            </a:r>
          </a:p>
          <a:p>
            <a:pPr lvl="1"/>
            <a:r>
              <a:rPr lang="en-US" dirty="0"/>
              <a:t>Serial and parallel ports</a:t>
            </a:r>
          </a:p>
          <a:p>
            <a:pPr lvl="2"/>
            <a:r>
              <a:rPr lang="en-US" dirty="0" err="1"/>
              <a:t>stdio</a:t>
            </a:r>
            <a:r>
              <a:rPr lang="en-US" dirty="0"/>
              <a:t> connected to serial port</a:t>
            </a:r>
          </a:p>
          <a:p>
            <a:pPr lvl="2"/>
            <a:r>
              <a:rPr lang="en-US" dirty="0"/>
              <a:t>file </a:t>
            </a:r>
            <a:r>
              <a:rPr lang="en-US" dirty="0" err="1"/>
              <a:t>parport.out</a:t>
            </a:r>
            <a:r>
              <a:rPr lang="en-US" dirty="0"/>
              <a:t> connected to parallel port</a:t>
            </a:r>
          </a:p>
          <a:p>
            <a:pPr lvl="1"/>
            <a:r>
              <a:rPr lang="en-US" dirty="0"/>
              <a:t>Intel HD Audio Controller and HDA codec</a:t>
            </a:r>
          </a:p>
          <a:p>
            <a:pPr lvl="1"/>
            <a:r>
              <a:rPr lang="en-US" dirty="0"/>
              <a:t>PCI UHCI, OHCI, EHCI or XHCI USB controller and a virtual USB-1.1 hub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0D782-559C-4500-B1F4-B9EA41AB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259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D30D9-53EE-4DF3-B1FD-E90003A86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Emulation tradeoffs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D749E-3F3C-4D05-AA95-F691B15F6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938348" cy="5029200"/>
          </a:xfrm>
        </p:spPr>
        <p:txBody>
          <a:bodyPr/>
          <a:lstStyle/>
          <a:p>
            <a:r>
              <a:rPr lang="en-US" dirty="0"/>
              <a:t>Upsides</a:t>
            </a:r>
          </a:p>
          <a:p>
            <a:pPr lvl="1"/>
            <a:r>
              <a:rPr lang="en-US" dirty="0"/>
              <a:t>Any hardware you want</a:t>
            </a:r>
          </a:p>
          <a:p>
            <a:pPr lvl="1"/>
            <a:r>
              <a:rPr lang="en-US" dirty="0"/>
              <a:t>Entirely in </a:t>
            </a:r>
            <a:r>
              <a:rPr lang="en-US" dirty="0" err="1"/>
              <a:t>userspace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Downside</a:t>
            </a:r>
          </a:p>
          <a:p>
            <a:pPr lvl="1"/>
            <a:r>
              <a:rPr lang="en-US" dirty="0"/>
              <a:t>Slower than real hardware by definition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78D7F8-C8E3-4A42-94CC-65F772854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8C3A16B-347D-49F5-8459-9ED0CDC5E582}"/>
              </a:ext>
            </a:extLst>
          </p:cNvPr>
          <p:cNvGrpSpPr/>
          <p:nvPr/>
        </p:nvGrpSpPr>
        <p:grpSpPr>
          <a:xfrm>
            <a:off x="6907082" y="1143000"/>
            <a:ext cx="4673312" cy="3772807"/>
            <a:chOff x="3228975" y="1114425"/>
            <a:chExt cx="5734050" cy="4629150"/>
          </a:xfrm>
        </p:grpSpPr>
        <p:pic>
          <p:nvPicPr>
            <p:cNvPr id="3074" name="Picture 2">
              <a:extLst>
                <a:ext uri="{FF2B5EF4-FFF2-40B4-BE49-F238E27FC236}">
                  <a16:creationId xmlns:a16="http://schemas.microsoft.com/office/drawing/2014/main" id="{26E9ABB7-6D7B-40CD-AF8D-B2812CB114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8975" y="1114425"/>
              <a:ext cx="5734050" cy="4629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DE1E6F1-7D76-407E-B3C5-0FEFEBAE2383}"/>
                </a:ext>
              </a:extLst>
            </p:cNvPr>
            <p:cNvSpPr/>
            <p:nvPr/>
          </p:nvSpPr>
          <p:spPr>
            <a:xfrm>
              <a:off x="7498079" y="4584191"/>
              <a:ext cx="1464945" cy="51168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2920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C9092-95E2-43C6-83F5-6639F96A1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emulators: interpreted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98AC2-80D4-4BAA-AE34-EE8985383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915125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Create a simple environment for code to execute within</a:t>
            </a:r>
          </a:p>
          <a:p>
            <a:r>
              <a:rPr lang="en-US" dirty="0"/>
              <a:t>Interpret code instructions (bytecode or lines of code) and perform actions</a:t>
            </a:r>
          </a:p>
          <a:p>
            <a:pPr lvl="1"/>
            <a:r>
              <a:rPr lang="en-US" dirty="0"/>
              <a:t>Example: fakes a machine that executes Java bytecode</a:t>
            </a:r>
          </a:p>
          <a:p>
            <a:endParaRPr lang="en-US" dirty="0"/>
          </a:p>
          <a:p>
            <a:r>
              <a:rPr lang="en-US" dirty="0"/>
              <a:t>Still ties in to many parts of the real machine</a:t>
            </a:r>
          </a:p>
          <a:p>
            <a:pPr lvl="1"/>
            <a:r>
              <a:rPr lang="en-US" dirty="0"/>
              <a:t>Filesystem</a:t>
            </a:r>
          </a:p>
          <a:p>
            <a:pPr lvl="1"/>
            <a:r>
              <a:rPr lang="en-US" dirty="0"/>
              <a:t>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8D532-27B3-4F0A-8CC7-1C57822F3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BB587A3-7CD4-4090-8234-5B0060D8F7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3" b="3169"/>
          <a:stretch/>
        </p:blipFill>
        <p:spPr bwMode="auto">
          <a:xfrm>
            <a:off x="6981201" y="1098550"/>
            <a:ext cx="4528047" cy="507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610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697C0-0B68-4D22-9434-BA02940B1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Not-quite-emulation: binary translation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25FD0-6E2B-427C-8AFA-E0CB57A09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7414741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ARM on Mac</a:t>
            </a:r>
          </a:p>
          <a:p>
            <a:pPr lvl="1"/>
            <a:r>
              <a:rPr lang="en-US" dirty="0"/>
              <a:t>Switching to ARM processor with ARM instruction set</a:t>
            </a:r>
          </a:p>
          <a:p>
            <a:pPr lvl="1"/>
            <a:r>
              <a:rPr lang="en-US" dirty="0"/>
              <a:t>Old programs were compiled for x86-64 instruction set</a:t>
            </a:r>
          </a:p>
          <a:p>
            <a:pPr lvl="1"/>
            <a:endParaRPr lang="en-US" dirty="0"/>
          </a:p>
          <a:p>
            <a:r>
              <a:rPr lang="en-US" dirty="0"/>
              <a:t>Solution: translate assembly instructions</a:t>
            </a:r>
          </a:p>
          <a:p>
            <a:pPr lvl="1"/>
            <a:r>
              <a:rPr lang="en-US" dirty="0"/>
              <a:t>Can be translated in advance</a:t>
            </a:r>
          </a:p>
          <a:p>
            <a:pPr lvl="1"/>
            <a:r>
              <a:rPr lang="en-US" dirty="0"/>
              <a:t>Or just-in-time (JIT)</a:t>
            </a:r>
          </a:p>
          <a:p>
            <a:pPr lvl="1"/>
            <a:r>
              <a:rPr lang="en-US" dirty="0"/>
              <a:t>Works fine for applications that are I/O bound</a:t>
            </a:r>
          </a:p>
          <a:p>
            <a:pPr lvl="1"/>
            <a:endParaRPr lang="en-US" dirty="0"/>
          </a:p>
          <a:p>
            <a:r>
              <a:rPr lang="en-US" dirty="0"/>
              <a:t>Simulates a different CPU, but leaves the remainder of the computer the same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A219BE-53AE-439D-93A3-33378C45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pic>
        <p:nvPicPr>
          <p:cNvPr id="2050" name="Picture 2" descr="Rosetta 2 is Apple's key to making the ARM transition less painful - The  Verge">
            <a:extLst>
              <a:ext uri="{FF2B5EF4-FFF2-40B4-BE49-F238E27FC236}">
                <a16:creationId xmlns:a16="http://schemas.microsoft.com/office/drawing/2014/main" id="{D9257DEB-F9A6-44DA-A434-89A600F495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79993" y="1143000"/>
            <a:ext cx="3200401" cy="384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357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Virtualization</a:t>
            </a:r>
          </a:p>
          <a:p>
            <a:endParaRPr lang="en-US" dirty="0"/>
          </a:p>
          <a:p>
            <a:r>
              <a:rPr lang="en-US" b="1" dirty="0"/>
              <a:t>Approaches</a:t>
            </a:r>
          </a:p>
          <a:p>
            <a:pPr lvl="1"/>
            <a:r>
              <a:rPr lang="en-US" sz="2800" dirty="0"/>
              <a:t>Emulation</a:t>
            </a:r>
          </a:p>
          <a:p>
            <a:pPr lvl="1"/>
            <a:endParaRPr lang="en-US" sz="2800" dirty="0"/>
          </a:p>
          <a:p>
            <a:pPr lvl="1"/>
            <a:r>
              <a:rPr lang="en-US" sz="2800" b="1" dirty="0"/>
              <a:t>Hypervisors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Containers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92464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speed up virtual machines?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“Efficiency … demands that a statistically dominant subset of the virtual processor’s instructions be executed directly by the real processor, with no software intervention…”</a:t>
            </a:r>
          </a:p>
          <a:p>
            <a:pPr marL="0" indent="0" algn="r">
              <a:buNone/>
            </a:pPr>
            <a:r>
              <a:rPr lang="en-US" dirty="0"/>
              <a:t>—</a:t>
            </a:r>
            <a:r>
              <a:rPr lang="en-US" dirty="0" err="1"/>
              <a:t>Popek</a:t>
            </a:r>
            <a:r>
              <a:rPr lang="en-US" dirty="0"/>
              <a:t> and Goldberg, 1974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Need to use some parts of the computer for real while simulating other parts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03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C9092-95E2-43C6-83F5-6639F96A1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Machine Monitor (VMM)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98AC2-80D4-4BAA-AE34-EE8985383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known as hypervisors</a:t>
            </a:r>
          </a:p>
          <a:p>
            <a:pPr lvl="1"/>
            <a:r>
              <a:rPr lang="en-US" dirty="0"/>
              <a:t>OS kernel is the system “supervisor” and manages the computer</a:t>
            </a:r>
          </a:p>
          <a:p>
            <a:pPr lvl="1"/>
            <a:r>
              <a:rPr lang="en-US" dirty="0"/>
              <a:t>Hypervisor manages supervisors</a:t>
            </a:r>
          </a:p>
          <a:p>
            <a:pPr lvl="1"/>
            <a:endParaRPr lang="en-US" dirty="0"/>
          </a:p>
          <a:p>
            <a:r>
              <a:rPr lang="en-US" dirty="0"/>
              <a:t>Creates the illusion that the OS has full control over the hardware</a:t>
            </a:r>
          </a:p>
          <a:p>
            <a:pPr lvl="1"/>
            <a:r>
              <a:rPr lang="en-US" dirty="0"/>
              <a:t>And even gives real (limited) access to hardware whenever possible</a:t>
            </a:r>
          </a:p>
          <a:p>
            <a:pPr lvl="1"/>
            <a:r>
              <a:rPr lang="en-US" dirty="0"/>
              <a:t>But may actually be sharing full computer resources among several OSes</a:t>
            </a:r>
          </a:p>
          <a:p>
            <a:pPr lvl="1"/>
            <a:endParaRPr lang="en-US" dirty="0"/>
          </a:p>
          <a:p>
            <a:r>
              <a:rPr lang="en-US" dirty="0"/>
              <a:t>Probably what you had in mind as virtual machines</a:t>
            </a:r>
          </a:p>
          <a:p>
            <a:pPr lvl="1"/>
            <a:r>
              <a:rPr lang="en-US" dirty="0"/>
              <a:t>VirtualBox, VMWare, Parallels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8D532-27B3-4F0A-8CC7-1C57822F3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06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</p:spPr>
        <p:txBody>
          <a:bodyPr anchor="ctr">
            <a:normAutofit/>
          </a:bodyPr>
          <a:lstStyle/>
          <a:p>
            <a:r>
              <a:rPr lang="en-US" dirty="0"/>
              <a:t>Hypervisor layering</a:t>
            </a:r>
          </a:p>
        </p:txBody>
      </p:sp>
      <p:pic>
        <p:nvPicPr>
          <p:cNvPr id="4098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243B6B5-E4BD-4E2D-ACFE-A76CEA41D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5244" y="983992"/>
            <a:ext cx="10477500" cy="50292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778C724-3839-4D76-A707-B4C23905D055}" type="slidenum">
              <a:rPr lang="en-US" smtClean="0"/>
              <a:pPr>
                <a:spcAft>
                  <a:spcPts val="600"/>
                </a:spcAft>
              </a:pPr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532C60-BF8A-430A-A94F-B719C4FBFD2D}"/>
              </a:ext>
            </a:extLst>
          </p:cNvPr>
          <p:cNvSpPr txBox="1"/>
          <p:nvPr/>
        </p:nvSpPr>
        <p:spPr>
          <a:xfrm>
            <a:off x="2476500" y="5874008"/>
            <a:ext cx="273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“Bare Metal” Hypervisor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BBFADC-AB8B-4BDB-98C7-028D84901B44}"/>
              </a:ext>
            </a:extLst>
          </p:cNvPr>
          <p:cNvSpPr txBox="1"/>
          <p:nvPr/>
        </p:nvSpPr>
        <p:spPr>
          <a:xfrm>
            <a:off x="7200900" y="5880100"/>
            <a:ext cx="273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Hosted Hypervisor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04041B9-108F-4D56-B76F-6F086893D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9" y="1587500"/>
            <a:ext cx="5293895" cy="465584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Hypervisor manages hardware directly</a:t>
            </a:r>
          </a:p>
          <a:p>
            <a:r>
              <a:rPr lang="en-US" dirty="0"/>
              <a:t>All operating systems run on top of it</a:t>
            </a:r>
          </a:p>
          <a:p>
            <a:pPr lvl="1"/>
            <a:r>
              <a:rPr lang="en-US" dirty="0"/>
              <a:t>“Guest OS” as in it isn’t actually in charge of the computer</a:t>
            </a:r>
          </a:p>
        </p:txBody>
      </p:sp>
    </p:spTree>
    <p:extLst>
      <p:ext uri="{BB962C8B-B14F-4D97-AF65-F5344CB8AC3E}">
        <p14:creationId xmlns:p14="http://schemas.microsoft.com/office/powerpoint/2010/main" val="1609841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</p:spPr>
        <p:txBody>
          <a:bodyPr anchor="ctr">
            <a:normAutofit/>
          </a:bodyPr>
          <a:lstStyle/>
          <a:p>
            <a:r>
              <a:rPr lang="en-US" dirty="0"/>
              <a:t>Hypervisor layering</a:t>
            </a:r>
          </a:p>
        </p:txBody>
      </p:sp>
      <p:pic>
        <p:nvPicPr>
          <p:cNvPr id="4098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243B6B5-E4BD-4E2D-ACFE-A76CEA41D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5244" y="983992"/>
            <a:ext cx="10477500" cy="50292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778C724-3839-4D76-A707-B4C23905D055}" type="slidenum">
              <a:rPr lang="en-US" smtClean="0"/>
              <a:pPr>
                <a:spcAft>
                  <a:spcPts val="600"/>
                </a:spcAft>
              </a:pPr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532C60-BF8A-430A-A94F-B719C4FBFD2D}"/>
              </a:ext>
            </a:extLst>
          </p:cNvPr>
          <p:cNvSpPr txBox="1"/>
          <p:nvPr/>
        </p:nvSpPr>
        <p:spPr>
          <a:xfrm>
            <a:off x="2476500" y="5874008"/>
            <a:ext cx="273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“Bare Metal” Hypervisor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BBFADC-AB8B-4BDB-98C7-028D84901B44}"/>
              </a:ext>
            </a:extLst>
          </p:cNvPr>
          <p:cNvSpPr txBox="1"/>
          <p:nvPr/>
        </p:nvSpPr>
        <p:spPr>
          <a:xfrm>
            <a:off x="7200900" y="5880100"/>
            <a:ext cx="273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Hosted Hypervisor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04041B9-108F-4D56-B76F-6F086893D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055" y="1587500"/>
            <a:ext cx="5293895" cy="465584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Normal operating system runs on hardware</a:t>
            </a:r>
          </a:p>
          <a:p>
            <a:pPr lvl="1"/>
            <a:r>
              <a:rPr lang="en-US" dirty="0"/>
              <a:t>Known as “Host OS”</a:t>
            </a:r>
          </a:p>
          <a:p>
            <a:pPr lvl="1"/>
            <a:endParaRPr lang="en-US" dirty="0"/>
          </a:p>
          <a:p>
            <a:r>
              <a:rPr lang="en-US" dirty="0"/>
              <a:t>Hypervisor runs on top of host and coordinates with it to enable interactions with hardware</a:t>
            </a:r>
          </a:p>
          <a:p>
            <a:pPr lvl="1"/>
            <a:r>
              <a:rPr lang="en-US" dirty="0"/>
              <a:t>Some coordination may be within the kernel itself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110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Explore notion of a “virtual machine” and how to virtualize computers.</a:t>
            </a:r>
          </a:p>
          <a:p>
            <a:endParaRPr lang="en-US" dirty="0"/>
          </a:p>
          <a:p>
            <a:r>
              <a:rPr lang="en-US" dirty="0"/>
              <a:t>Understand challenges and tradeoffs for several approaches</a:t>
            </a:r>
          </a:p>
          <a:p>
            <a:pPr lvl="1"/>
            <a:r>
              <a:rPr lang="en-US" dirty="0"/>
              <a:t>Emulation</a:t>
            </a:r>
          </a:p>
          <a:p>
            <a:pPr lvl="1"/>
            <a:r>
              <a:rPr lang="en-US" dirty="0"/>
              <a:t>Hypervisors</a:t>
            </a:r>
          </a:p>
          <a:p>
            <a:pPr lvl="1"/>
            <a:r>
              <a:rPr lang="en-US" dirty="0"/>
              <a:t>Containers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</p:spPr>
        <p:txBody>
          <a:bodyPr anchor="ctr">
            <a:normAutofit/>
          </a:bodyPr>
          <a:lstStyle/>
          <a:p>
            <a:r>
              <a:rPr lang="en-US" dirty="0"/>
              <a:t>Hypervisor layering</a:t>
            </a:r>
          </a:p>
        </p:txBody>
      </p:sp>
      <p:pic>
        <p:nvPicPr>
          <p:cNvPr id="4098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243B6B5-E4BD-4E2D-ACFE-A76CEA41D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5244" y="983992"/>
            <a:ext cx="10477500" cy="502920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778C724-3839-4D76-A707-B4C23905D055}" type="slidenum">
              <a:rPr lang="en-US" smtClean="0"/>
              <a:pPr>
                <a:spcAft>
                  <a:spcPts val="600"/>
                </a:spcAft>
              </a:pPr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532C60-BF8A-430A-A94F-B719C4FBFD2D}"/>
              </a:ext>
            </a:extLst>
          </p:cNvPr>
          <p:cNvSpPr txBox="1"/>
          <p:nvPr/>
        </p:nvSpPr>
        <p:spPr>
          <a:xfrm>
            <a:off x="2476500" y="5874008"/>
            <a:ext cx="273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“Bare Metal” Hypervisor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BBFADC-AB8B-4BDB-98C7-028D84901B44}"/>
              </a:ext>
            </a:extLst>
          </p:cNvPr>
          <p:cNvSpPr txBox="1"/>
          <p:nvPr/>
        </p:nvSpPr>
        <p:spPr>
          <a:xfrm>
            <a:off x="7200900" y="5880100"/>
            <a:ext cx="273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Hosted Hypervisor</a:t>
            </a:r>
          </a:p>
        </p:txBody>
      </p:sp>
    </p:spTree>
    <p:extLst>
      <p:ext uri="{BB962C8B-B14F-4D97-AF65-F5344CB8AC3E}">
        <p14:creationId xmlns:p14="http://schemas.microsoft.com/office/powerpoint/2010/main" val="1174130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4BB24-4B08-4ACA-94AE-AFB8461D9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 choices for hypervisor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4DDB8-204B-4632-B149-518926E04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Fully virtualizing hypervisor</a:t>
            </a:r>
          </a:p>
          <a:p>
            <a:pPr lvl="1"/>
            <a:r>
              <a:rPr lang="en-US" dirty="0"/>
              <a:t>Virtual machine looks exactly like a physical machine</a:t>
            </a:r>
          </a:p>
          <a:p>
            <a:pPr lvl="2"/>
            <a:r>
              <a:rPr lang="en-US" dirty="0"/>
              <a:t>Though not necessarily the same machine it’s running on</a:t>
            </a:r>
          </a:p>
          <a:p>
            <a:pPr lvl="1"/>
            <a:r>
              <a:rPr lang="en-US" dirty="0"/>
              <a:t>Guest OS does not need to be modified in any way</a:t>
            </a:r>
          </a:p>
          <a:p>
            <a:pPr lvl="1"/>
            <a:r>
              <a:rPr lang="en-US" dirty="0"/>
              <a:t>Guest May not even be aware it’s running virtually</a:t>
            </a:r>
          </a:p>
          <a:p>
            <a:pPr lvl="1"/>
            <a:endParaRPr lang="en-US" dirty="0"/>
          </a:p>
          <a:p>
            <a:r>
              <a:rPr lang="en-US" dirty="0"/>
              <a:t>Para-virtualizing hypervisor</a:t>
            </a:r>
          </a:p>
          <a:p>
            <a:pPr lvl="1"/>
            <a:r>
              <a:rPr lang="en-US" dirty="0"/>
              <a:t>Guest OS has extensions to cooperate with hypervisor</a:t>
            </a:r>
          </a:p>
          <a:p>
            <a:pPr lvl="1"/>
            <a:r>
              <a:rPr lang="en-US" dirty="0"/>
              <a:t>Sacrifice transparency for better performance</a:t>
            </a:r>
          </a:p>
          <a:p>
            <a:pPr lvl="2"/>
            <a:r>
              <a:rPr lang="en-US" dirty="0"/>
              <a:t>Same abstraction-breaking ideal from previous lectures</a:t>
            </a:r>
          </a:p>
          <a:p>
            <a:pPr lvl="1"/>
            <a:r>
              <a:rPr lang="en-US" dirty="0"/>
              <a:t>Might include an API to interact with hypervisor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6ABFD8-5090-4172-A26E-AE320A44C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688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141BB9-5D69-4838-BC72-3F3EE694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combinations of these are possible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B613B-9F36-41C0-9362-D952DF4E3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6514158-4F46-4D0E-9287-7EF97C3AF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810373"/>
              </p:ext>
            </p:extLst>
          </p:nvPr>
        </p:nvGraphicFramePr>
        <p:xfrm>
          <a:off x="2222500" y="1711325"/>
          <a:ext cx="8128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175197216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161480693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81642999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969218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989453"/>
                  </a:ext>
                </a:extLst>
              </a:tr>
              <a:tr h="1483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VMWare </a:t>
                      </a:r>
                      <a:r>
                        <a:rPr lang="en-US" dirty="0" err="1"/>
                        <a:t>ESXi</a:t>
                      </a:r>
                      <a:r>
                        <a:rPr lang="en-US" dirty="0"/>
                        <a:t>,</a:t>
                      </a:r>
                      <a:br>
                        <a:rPr lang="en-US" dirty="0"/>
                      </a:br>
                      <a:r>
                        <a:rPr lang="en-US" dirty="0"/>
                        <a:t>Microsoft Hyper-V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VMware Workstation,</a:t>
                      </a:r>
                      <a:br>
                        <a:rPr lang="en-US" dirty="0"/>
                      </a:br>
                      <a:r>
                        <a:rPr lang="en-US" dirty="0"/>
                        <a:t>VMware Fusion,</a:t>
                      </a:r>
                      <a:br>
                        <a:rPr lang="en-US" dirty="0"/>
                      </a:br>
                      <a:r>
                        <a:rPr lang="en-US" dirty="0"/>
                        <a:t>Parallels, VirtualBox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699809"/>
                  </a:ext>
                </a:extLst>
              </a:tr>
              <a:tr h="148336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User Mode Linux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1066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24278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1989E4F-6180-4CBD-96AE-9CA26CD6FF32}"/>
              </a:ext>
            </a:extLst>
          </p:cNvPr>
          <p:cNvSpPr txBox="1"/>
          <p:nvPr/>
        </p:nvSpPr>
        <p:spPr>
          <a:xfrm>
            <a:off x="2971800" y="1571625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Bare Metal Hypervisor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26614F-D210-424E-AA99-F73AC0434FD2}"/>
              </a:ext>
            </a:extLst>
          </p:cNvPr>
          <p:cNvSpPr txBox="1"/>
          <p:nvPr/>
        </p:nvSpPr>
        <p:spPr>
          <a:xfrm>
            <a:off x="6286500" y="1571625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Hosted Hypervisor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0331BF-76BB-44BB-83B7-217B976FB06F}"/>
              </a:ext>
            </a:extLst>
          </p:cNvPr>
          <p:cNvSpPr txBox="1"/>
          <p:nvPr/>
        </p:nvSpPr>
        <p:spPr>
          <a:xfrm>
            <a:off x="1308100" y="2461657"/>
            <a:ext cx="166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Fully</a:t>
            </a:r>
            <a:br>
              <a:rPr lang="en-US" dirty="0"/>
            </a:br>
            <a:r>
              <a:rPr lang="en-US" dirty="0"/>
              <a:t>Virtualized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4A69DC-392D-4006-B497-5CF138C4ADB9}"/>
              </a:ext>
            </a:extLst>
          </p:cNvPr>
          <p:cNvSpPr txBox="1"/>
          <p:nvPr/>
        </p:nvSpPr>
        <p:spPr>
          <a:xfrm>
            <a:off x="1308100" y="3954423"/>
            <a:ext cx="166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Para</a:t>
            </a:r>
            <a:br>
              <a:rPr lang="en-US" dirty="0"/>
            </a:br>
            <a:r>
              <a:rPr lang="en-US" dirty="0"/>
              <a:t>Virtualized</a:t>
            </a:r>
          </a:p>
        </p:txBody>
      </p:sp>
    </p:spTree>
    <p:extLst>
      <p:ext uri="{BB962C8B-B14F-4D97-AF65-F5344CB8AC3E}">
        <p14:creationId xmlns:p14="http://schemas.microsoft.com/office/powerpoint/2010/main" val="207407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04F49-230E-4AE2-A544-C76921E1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Hypervisor example: system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B8497E-2B55-48F1-B77A-EE7D13A0C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185825-DDE6-43C1-8D97-6EE1B5A9B76F}"/>
              </a:ext>
            </a:extLst>
          </p:cNvPr>
          <p:cNvSpPr txBox="1"/>
          <p:nvPr/>
        </p:nvSpPr>
        <p:spPr>
          <a:xfrm>
            <a:off x="607595" y="1155700"/>
            <a:ext cx="374850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Process</a:t>
            </a:r>
            <a:br>
              <a:rPr lang="en-US" sz="2800" b="1" dirty="0"/>
            </a:br>
            <a:r>
              <a:rPr lang="en-US" sz="1600" b="1" dirty="0"/>
              <a:t> </a:t>
            </a:r>
            <a:endParaRPr lang="en-US" sz="2800" b="1" dirty="0"/>
          </a:p>
          <a:p>
            <a:r>
              <a:rPr lang="en-US" sz="2400" dirty="0"/>
              <a:t>1. System call: trap to OS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r>
              <a:rPr lang="en-US" sz="2400" dirty="0"/>
              <a:t>5. Resume execution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8787E5E-A474-4A86-BF3A-D479B9AB3AE4}"/>
              </a:ext>
            </a:extLst>
          </p:cNvPr>
          <p:cNvSpPr txBox="1"/>
          <p:nvPr/>
        </p:nvSpPr>
        <p:spPr>
          <a:xfrm>
            <a:off x="4356100" y="1155700"/>
            <a:ext cx="374850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Guest OS</a:t>
            </a:r>
            <a:br>
              <a:rPr lang="en-US" sz="2800" b="1" dirty="0"/>
            </a:br>
            <a:r>
              <a:rPr lang="en-US" sz="1600" b="1" dirty="0"/>
              <a:t> </a:t>
            </a:r>
            <a:endParaRPr lang="en-US" sz="2800" b="1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r>
              <a:rPr lang="en-US" sz="2400" dirty="0"/>
              <a:t>3. OS trap handler: Decode trap and execute </a:t>
            </a:r>
            <a:r>
              <a:rPr lang="en-US" sz="2400" dirty="0" err="1"/>
              <a:t>syscall</a:t>
            </a:r>
            <a:r>
              <a:rPr lang="en-US" sz="2400" dirty="0"/>
              <a:t>. When done issue </a:t>
            </a:r>
            <a:br>
              <a:rPr lang="en-US" sz="2400" dirty="0"/>
            </a:br>
            <a:r>
              <a:rPr lang="en-US" sz="2400" dirty="0"/>
              <a:t>return-from-trap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D9ACFCC-50F3-4971-A877-0F0954927A1B}"/>
              </a:ext>
            </a:extLst>
          </p:cNvPr>
          <p:cNvSpPr txBox="1"/>
          <p:nvPr/>
        </p:nvSpPr>
        <p:spPr>
          <a:xfrm>
            <a:off x="8104605" y="1155700"/>
            <a:ext cx="374850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Hypervisor</a:t>
            </a:r>
            <a:br>
              <a:rPr lang="en-US" sz="2800" b="1" dirty="0"/>
            </a:br>
            <a:r>
              <a:rPr lang="en-US" sz="1600" b="1" dirty="0"/>
              <a:t> </a:t>
            </a:r>
            <a:endParaRPr lang="en-US" sz="2800" b="1" dirty="0"/>
          </a:p>
          <a:p>
            <a:pPr marL="457200" indent="-457200">
              <a:buAutoNum type="arabicPeriod"/>
            </a:pPr>
            <a:endParaRPr lang="en-US" sz="2400" dirty="0"/>
          </a:p>
          <a:p>
            <a:r>
              <a:rPr lang="en-US" sz="2400" dirty="0"/>
              <a:t>2. Receive trap. Call guest OS trap handler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r>
              <a:rPr lang="en-US" sz="2400" dirty="0"/>
              <a:t>4. OS tried to return from trap. Do real return-from-trap</a:t>
            </a:r>
          </a:p>
        </p:txBody>
      </p:sp>
    </p:spTree>
    <p:extLst>
      <p:ext uri="{BB962C8B-B14F-4D97-AF65-F5344CB8AC3E}">
        <p14:creationId xmlns:p14="http://schemas.microsoft.com/office/powerpoint/2010/main" val="881759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A82D8-8093-43FE-BD84-81FAC5AE0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Hypervisor challenges: privileged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BC655-F031-4F83-A6ED-F2D561A2A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guest OS is going to run privileged instructions</a:t>
            </a:r>
          </a:p>
          <a:p>
            <a:pPr lvl="1"/>
            <a:r>
              <a:rPr lang="en-US" dirty="0"/>
              <a:t>Scheduling threads, editing page tables, modifying interrupt state</a:t>
            </a:r>
          </a:p>
          <a:p>
            <a:pPr lvl="1"/>
            <a:endParaRPr lang="en-US" dirty="0"/>
          </a:p>
          <a:p>
            <a:r>
              <a:rPr lang="en-US" dirty="0"/>
              <a:t>Cannot let it have full control over the hardware</a:t>
            </a:r>
          </a:p>
          <a:p>
            <a:pPr lvl="1"/>
            <a:r>
              <a:rPr lang="en-US" dirty="0"/>
              <a:t>Otherwise it really isn’t a “guest” and host might never regain control</a:t>
            </a:r>
          </a:p>
          <a:p>
            <a:pPr lvl="1"/>
            <a:endParaRPr lang="en-US" dirty="0"/>
          </a:p>
          <a:p>
            <a:r>
              <a:rPr lang="en-US" dirty="0"/>
              <a:t>Solution: trap into hypervisor</a:t>
            </a:r>
          </a:p>
          <a:p>
            <a:pPr lvl="1"/>
            <a:r>
              <a:rPr lang="en-US" dirty="0"/>
              <a:t>Bare metal: Illegal instruction fault goes directly to hypervisor</a:t>
            </a:r>
          </a:p>
          <a:p>
            <a:pPr lvl="1"/>
            <a:r>
              <a:rPr lang="en-US" dirty="0"/>
              <a:t>Hosted: Illegal instruction fault in host OS passed to hypervisor</a:t>
            </a:r>
          </a:p>
          <a:p>
            <a:pPr lvl="2"/>
            <a:r>
              <a:rPr lang="en-US" dirty="0"/>
              <a:t>Which can actually do something to handle it!!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77D142-ADCD-47E4-B756-11AC852A9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17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874F3-3D60-463D-93D9-369087269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x86 doesn’t virtualize very well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3EF44-6803-415F-A106-8BE8ED738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CPU architecture is virtualizable only if sensitive instructions always trap if run in user mode</a:t>
            </a:r>
          </a:p>
          <a:p>
            <a:r>
              <a:rPr lang="en-US" dirty="0"/>
              <a:t>Historically, x86 does not guarantee this</a:t>
            </a:r>
          </a:p>
          <a:p>
            <a:pPr lvl="1"/>
            <a:r>
              <a:rPr lang="en-US" dirty="0"/>
              <a:t>Some instructions behave differently in user mode</a:t>
            </a:r>
          </a:p>
          <a:p>
            <a:pPr lvl="1"/>
            <a:r>
              <a:rPr lang="en-US" dirty="0"/>
              <a:t>For example: some instructions have no effect when run in user mode</a:t>
            </a:r>
          </a:p>
          <a:p>
            <a:pPr lvl="1"/>
            <a:endParaRPr lang="en-US" dirty="0"/>
          </a:p>
          <a:p>
            <a:r>
              <a:rPr lang="en-US" dirty="0"/>
              <a:t>One solution: binary translation</a:t>
            </a:r>
          </a:p>
          <a:p>
            <a:pPr lvl="1"/>
            <a:r>
              <a:rPr lang="en-US" dirty="0"/>
              <a:t>Find all unacceptable instructions in the OS binary (possibly at runtime)</a:t>
            </a:r>
          </a:p>
          <a:p>
            <a:pPr lvl="1"/>
            <a:r>
              <a:rPr lang="en-US" dirty="0"/>
              <a:t>Replace with different instructions that trap to hypervisor</a:t>
            </a:r>
          </a:p>
          <a:p>
            <a:pPr lvl="2"/>
            <a:r>
              <a:rPr lang="en-US" dirty="0"/>
              <a:t>Which will perform the originally desired operations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73C55-FBEE-4D15-B135-4B2908DA0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277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383C-89BB-4621-9BAF-B0FC04D4E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 extensions to x86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55FAA-62E2-4A18-A524-EAAEE0340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Intel VT and AMD-V</a:t>
            </a:r>
          </a:p>
          <a:p>
            <a:pPr lvl="1"/>
            <a:r>
              <a:rPr lang="en-US" dirty="0"/>
              <a:t>Extensions to instruction set architecture to enable virtualization</a:t>
            </a:r>
          </a:p>
          <a:p>
            <a:pPr lvl="1"/>
            <a:r>
              <a:rPr lang="en-US" dirty="0"/>
              <a:t>Fix virtualization problems</a:t>
            </a:r>
          </a:p>
          <a:p>
            <a:pPr lvl="1"/>
            <a:r>
              <a:rPr lang="en-US" dirty="0"/>
              <a:t>Also speed up virtualization performance by requiring less trapping</a:t>
            </a:r>
          </a:p>
          <a:p>
            <a:pPr lvl="1"/>
            <a:endParaRPr lang="en-US" dirty="0"/>
          </a:p>
          <a:p>
            <a:r>
              <a:rPr lang="en-US" dirty="0"/>
              <a:t>VM Entry/Exit</a:t>
            </a:r>
          </a:p>
          <a:p>
            <a:pPr lvl="1"/>
            <a:r>
              <a:rPr lang="en-US" dirty="0"/>
              <a:t>Swap out Virtual Machine Control Structure (VMCS) that specifies OS state</a:t>
            </a:r>
          </a:p>
          <a:p>
            <a:pPr lvl="2"/>
            <a:r>
              <a:rPr lang="en-US" dirty="0"/>
              <a:t>Registers, Address Space, Executing Threads</a:t>
            </a:r>
          </a:p>
          <a:p>
            <a:pPr lvl="1"/>
            <a:r>
              <a:rPr lang="en-US" dirty="0"/>
              <a:t>Example optimization: Virtual Processor ID in TLB entries</a:t>
            </a:r>
          </a:p>
          <a:p>
            <a:pPr lvl="2"/>
            <a:r>
              <a:rPr lang="en-US" dirty="0"/>
              <a:t>Allows Guest OS and Host OS to share a TLB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C3B279-AEDB-4BD7-AA0A-0A1D764C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915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C76BD-1EB1-4617-85A0-92401EB9D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Hypervisor challenges: Memory virtualization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26F01-FD84-4223-8070-B3C804024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6098005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Guest OS maintains its own page tables, mapping virtual to physical memory</a:t>
            </a:r>
          </a:p>
          <a:p>
            <a:pPr lvl="1"/>
            <a:r>
              <a:rPr lang="en-US" dirty="0"/>
              <a:t>But the guest itself is running in virtual memory</a:t>
            </a:r>
          </a:p>
          <a:p>
            <a:pPr lvl="1"/>
            <a:endParaRPr lang="en-US" dirty="0"/>
          </a:p>
          <a:p>
            <a:r>
              <a:rPr lang="en-US" dirty="0"/>
              <a:t>Hypervisor maintains “shadow page tables” that map Guest memory pages to actual memory pages</a:t>
            </a:r>
          </a:p>
          <a:p>
            <a:pPr lvl="1"/>
            <a:r>
              <a:rPr lang="en-US" dirty="0"/>
              <a:t>Guest modifications to page tables trap to hypervisor that modifies its own tables accordingly</a:t>
            </a:r>
          </a:p>
          <a:p>
            <a:pPr lvl="1"/>
            <a:endParaRPr lang="en-US" dirty="0"/>
          </a:p>
          <a:p>
            <a:r>
              <a:rPr lang="en-US" dirty="0"/>
              <a:t>Virtual extensions can do this double-translation in hardware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99038-C964-4904-B73D-C13669498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D119D01-E9DF-4633-9F3E-543A19E34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794" y="1208881"/>
            <a:ext cx="4800600" cy="444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773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0B44D-AB0E-45CB-98BC-040FDDA5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Hypervisor challenge: I/O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E5FB7-F2B1-4EF1-AE62-150482F7F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Difficult to replicate all the different drivers that can exist in a kernel in the hypervisor</a:t>
            </a:r>
          </a:p>
          <a:p>
            <a:endParaRPr lang="en-US" dirty="0"/>
          </a:p>
          <a:p>
            <a:r>
              <a:rPr lang="en-US" dirty="0"/>
              <a:t>One solution: leverage host OS drivers</a:t>
            </a:r>
          </a:p>
          <a:p>
            <a:pPr lvl="1"/>
            <a:r>
              <a:rPr lang="en-US" dirty="0"/>
              <a:t>Present virtual I/O devices to guest OS</a:t>
            </a:r>
          </a:p>
          <a:p>
            <a:pPr lvl="1"/>
            <a:r>
              <a:rPr lang="en-US" dirty="0"/>
              <a:t>Guest interacts with virtual I/O through its own device driver</a:t>
            </a:r>
          </a:p>
          <a:p>
            <a:pPr lvl="1"/>
            <a:r>
              <a:rPr lang="en-US" dirty="0"/>
              <a:t>Calls get sent to hypervisor, which makes appropriate calls to host drivers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AE27A-430C-4C47-BBAC-A44652657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78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A6798-5680-4D3D-8D0A-1E209A256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VirtualBox on ARM Mac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D86BF-F020-4DE9-ABBF-817C36878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VirtualBox work on the new ARM Macs?</a:t>
            </a:r>
          </a:p>
          <a:p>
            <a:pPr lvl="1"/>
            <a:r>
              <a:rPr lang="en-US" dirty="0"/>
              <a:t>Will the program run as-is?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What architecture will the guest OS need to be?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Could students run CS213 labs in it?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7885E7-1EB2-4121-9AD4-33CAD7158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10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Virtualization</a:t>
            </a:r>
          </a:p>
          <a:p>
            <a:endParaRPr lang="en-US" dirty="0"/>
          </a:p>
          <a:p>
            <a:r>
              <a:rPr lang="en-US" dirty="0"/>
              <a:t>Approaches</a:t>
            </a:r>
          </a:p>
          <a:p>
            <a:pPr lvl="1"/>
            <a:r>
              <a:rPr lang="en-US" sz="2800" dirty="0"/>
              <a:t>Emulation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Hypervisors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Containers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A6798-5680-4D3D-8D0A-1E209A256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 – VirtualBox on ARM Mac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D86BF-F020-4DE9-ABBF-817C36878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VirtualBox work on the new ARM Macs?</a:t>
            </a:r>
          </a:p>
          <a:p>
            <a:pPr lvl="1"/>
            <a:r>
              <a:rPr lang="en-US" dirty="0"/>
              <a:t>Will the program run as-is?</a:t>
            </a:r>
          </a:p>
          <a:p>
            <a:pPr lvl="2"/>
            <a:r>
              <a:rPr lang="en-US" dirty="0"/>
              <a:t>No. Currently compiled for x86-64. Needs to be recompiled. But it probably has a bunch of hardware-specific code that needs to be rewritten too… (VirtualBox says they won’t be supporting ARM)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What architecture will the guest OS need to be?</a:t>
            </a:r>
          </a:p>
          <a:p>
            <a:pPr lvl="2"/>
            <a:r>
              <a:rPr lang="en-US" dirty="0"/>
              <a:t>ARM. VirtualBox is a hypervisor that runs code on the actual processor.</a:t>
            </a:r>
          </a:p>
          <a:p>
            <a:pPr lvl="2"/>
            <a:r>
              <a:rPr lang="en-US" dirty="0"/>
              <a:t>Windows and Linux do have some ARM support…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Could students run CS213 labs in it?</a:t>
            </a:r>
          </a:p>
          <a:p>
            <a:pPr lvl="2"/>
            <a:r>
              <a:rPr lang="en-US" dirty="0"/>
              <a:t>Not really… Any x86-64 specific stuff won’t work.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7885E7-1EB2-4121-9AD4-33CAD7158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82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079BC-82CC-456B-BB9B-988456F9E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Sidebar: virtualization extensions often disabled by default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F6C53-01A6-4059-A1A3-F7CDD8957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120105" cy="5029200"/>
          </a:xfrm>
        </p:spPr>
        <p:txBody>
          <a:bodyPr/>
          <a:lstStyle/>
          <a:p>
            <a:r>
              <a:rPr lang="en-US" dirty="0"/>
              <a:t>Most users will never have a need for them</a:t>
            </a:r>
          </a:p>
          <a:p>
            <a:pPr lvl="1"/>
            <a:r>
              <a:rPr lang="en-US" dirty="0"/>
              <a:t>And developers can probably figure out BIOS settings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7A4AE-B627-4F0B-BE61-5D0C75C43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pic>
        <p:nvPicPr>
          <p:cNvPr id="5122" name="Picture 2" descr="enter image description here">
            <a:extLst>
              <a:ext uri="{FF2B5EF4-FFF2-40B4-BE49-F238E27FC236}">
                <a16:creationId xmlns:a16="http://schemas.microsoft.com/office/drawing/2014/main" id="{08DF6379-34BE-4C12-B097-9C49CEEC5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644" y="1155700"/>
            <a:ext cx="5619750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virtualbox">
            <a:extLst>
              <a:ext uri="{FF2B5EF4-FFF2-40B4-BE49-F238E27FC236}">
                <a16:creationId xmlns:a16="http://schemas.microsoft.com/office/drawing/2014/main" id="{3B8A650E-F270-4B90-B329-7A24E3368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95" y="3130146"/>
            <a:ext cx="5165630" cy="304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0967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Virtualization</a:t>
            </a:r>
          </a:p>
          <a:p>
            <a:endParaRPr lang="en-US" dirty="0"/>
          </a:p>
          <a:p>
            <a:r>
              <a:rPr lang="en-US" b="1" dirty="0"/>
              <a:t>Approaches</a:t>
            </a:r>
          </a:p>
          <a:p>
            <a:pPr lvl="1"/>
            <a:r>
              <a:rPr lang="en-US" sz="2800" dirty="0"/>
              <a:t>Emulation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Hypervisors</a:t>
            </a:r>
          </a:p>
          <a:p>
            <a:pPr lvl="1"/>
            <a:endParaRPr lang="en-US" sz="2800" dirty="0"/>
          </a:p>
          <a:p>
            <a:pPr lvl="1"/>
            <a:r>
              <a:rPr lang="en-US" sz="2800" b="1" dirty="0"/>
              <a:t>Containers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5198905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50BAD-FD07-4792-A2B8-95636B418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platform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89D64-8E28-4D4C-A2BA-437C21F75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190705" cy="5029200"/>
          </a:xfrm>
        </p:spPr>
        <p:txBody>
          <a:bodyPr/>
          <a:lstStyle/>
          <a:p>
            <a:r>
              <a:rPr lang="en-US" dirty="0"/>
              <a:t>May want to provide multiple OSes, but can do so with multiple physical machines</a:t>
            </a:r>
          </a:p>
          <a:p>
            <a:endParaRPr lang="en-US" dirty="0"/>
          </a:p>
          <a:p>
            <a:r>
              <a:rPr lang="en-US" dirty="0"/>
              <a:t>Really want encapsulation and isolation</a:t>
            </a:r>
          </a:p>
          <a:p>
            <a:pPr lvl="1"/>
            <a:r>
              <a:rPr lang="en-US" dirty="0"/>
              <a:t>Encapsulation</a:t>
            </a:r>
          </a:p>
          <a:p>
            <a:pPr lvl="2"/>
            <a:r>
              <a:rPr lang="en-US" dirty="0"/>
              <a:t>Include particular shared libraries that application needs</a:t>
            </a:r>
          </a:p>
          <a:p>
            <a:pPr lvl="2"/>
            <a:r>
              <a:rPr lang="en-US" dirty="0"/>
              <a:t>Without interfering with other applications on system</a:t>
            </a:r>
          </a:p>
          <a:p>
            <a:pPr lvl="1"/>
            <a:r>
              <a:rPr lang="en-US" dirty="0"/>
              <a:t>Isolation</a:t>
            </a:r>
          </a:p>
          <a:p>
            <a:pPr lvl="2"/>
            <a:r>
              <a:rPr lang="en-US" dirty="0"/>
              <a:t>Guarantee certain processing and memory allocations to each application</a:t>
            </a:r>
          </a:p>
          <a:p>
            <a:pPr lvl="2"/>
            <a:r>
              <a:rPr lang="en-US" dirty="0"/>
              <a:t>Limit visibility into the filesystem (without overhead of partition per app)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28DE4A-CEB0-481D-B7B5-95C2B3B58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787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6E07C-B5C2-43C7-AB28-B019B7D45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91F07-372E-422E-9BB2-178BCC91C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each guest with illusion of its own dedicated OS</a:t>
            </a:r>
          </a:p>
          <a:p>
            <a:pPr lvl="1"/>
            <a:r>
              <a:rPr lang="en-US" dirty="0"/>
              <a:t>Isolated resources: processor and memory</a:t>
            </a:r>
          </a:p>
          <a:p>
            <a:pPr lvl="1"/>
            <a:r>
              <a:rPr lang="en-US" dirty="0"/>
              <a:t>Isolated namespace: PIDs, network, filesystem</a:t>
            </a:r>
          </a:p>
          <a:p>
            <a:pPr lvl="1"/>
            <a:r>
              <a:rPr lang="en-US" dirty="0"/>
              <a:t>Including only the binaries and libraries it needs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FD108-98B8-4A5F-BA21-5974F63E6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E0C0D712-97D5-4777-A86B-F7D825D29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443" y="3044768"/>
            <a:ext cx="4201255" cy="33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3C06066F-47B5-4C7A-B008-550BC3165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189" y="3044768"/>
            <a:ext cx="4209557" cy="336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4980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00244-A496-48A3-BE33-51679C6AF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</a:t>
            </a:r>
            <a:r>
              <a:rPr lang="en-US" dirty="0" err="1"/>
              <a:t>cgroups</a:t>
            </a:r>
            <a:r>
              <a:rPr lang="en-US" dirty="0"/>
              <a:t> (control groups)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7A687-9896-46AF-B6E4-204F6E4D8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6" y="1143000"/>
            <a:ext cx="3355790" cy="5029200"/>
          </a:xfrm>
        </p:spPr>
        <p:txBody>
          <a:bodyPr/>
          <a:lstStyle/>
          <a:p>
            <a:r>
              <a:rPr lang="en-US" dirty="0"/>
              <a:t>Collection of processes treated as a group for resource allocation</a:t>
            </a:r>
          </a:p>
          <a:p>
            <a:endParaRPr lang="en-US" dirty="0"/>
          </a:p>
          <a:p>
            <a:r>
              <a:rPr lang="en-US" dirty="0"/>
              <a:t>Provider greater performance isolation between </a:t>
            </a:r>
            <a:r>
              <a:rPr lang="en-US" dirty="0" err="1"/>
              <a:t>cgroups</a:t>
            </a:r>
            <a:r>
              <a:rPr lang="en-US" dirty="0"/>
              <a:t> than between processes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C6981-1C82-40FA-825F-9311F8B4F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sp>
        <p:nvSpPr>
          <p:cNvPr id="5" name="Rounded Rectangle 2">
            <a:extLst>
              <a:ext uri="{FF2B5EF4-FFF2-40B4-BE49-F238E27FC236}">
                <a16:creationId xmlns:a16="http://schemas.microsoft.com/office/drawing/2014/main" id="{0C5C479D-76CD-4A17-8B0A-80A59D069444}"/>
              </a:ext>
            </a:extLst>
          </p:cNvPr>
          <p:cNvSpPr/>
          <p:nvPr/>
        </p:nvSpPr>
        <p:spPr bwMode="auto">
          <a:xfrm>
            <a:off x="4746239" y="3587090"/>
            <a:ext cx="6595709" cy="1898036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B7F648D-D3C7-4DA5-A5D6-EEBFA5E04E5B}"/>
              </a:ext>
            </a:extLst>
          </p:cNvPr>
          <p:cNvGrpSpPr/>
          <p:nvPr/>
        </p:nvGrpSpPr>
        <p:grpSpPr>
          <a:xfrm>
            <a:off x="6452507" y="3912021"/>
            <a:ext cx="535506" cy="613399"/>
            <a:chOff x="2286000" y="3733800"/>
            <a:chExt cx="535506" cy="61339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E28800A-7247-4B72-A474-48CEF3068960}"/>
                </a:ext>
              </a:extLst>
            </p:cNvPr>
            <p:cNvGrpSpPr/>
            <p:nvPr/>
          </p:nvGrpSpPr>
          <p:grpSpPr>
            <a:xfrm>
              <a:off x="2286000" y="3737600"/>
              <a:ext cx="535506" cy="609599"/>
              <a:chOff x="3884094" y="3222794"/>
              <a:chExt cx="611706" cy="739606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72B6245-94E4-4BB2-9A81-DAF27205F544}"/>
                  </a:ext>
                </a:extLst>
              </p:cNvPr>
              <p:cNvSpPr/>
              <p:nvPr/>
            </p:nvSpPr>
            <p:spPr bwMode="auto">
              <a:xfrm>
                <a:off x="3884094" y="3222794"/>
                <a:ext cx="611706" cy="739606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F4AE9EAD-C9B4-4A0E-824A-40E63AD0CC0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84094" y="3429000"/>
                <a:ext cx="61170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532E01C8-0BE0-4A37-984E-41730DC3DA2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84094" y="3592597"/>
                <a:ext cx="61170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08D4677D-60FE-4CFF-AFDE-D80084FED4F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84094" y="3733800"/>
                <a:ext cx="61170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B967BB2-B71A-4AA3-829E-03B1E622963A}"/>
                </a:ext>
              </a:extLst>
            </p:cNvPr>
            <p:cNvCxnSpPr/>
            <p:nvPr/>
          </p:nvCxnSpPr>
          <p:spPr bwMode="auto">
            <a:xfrm>
              <a:off x="2743200" y="3737600"/>
              <a:ext cx="0" cy="6095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50627E9-FDBC-46D6-AD47-477ACE4842C4}"/>
                </a:ext>
              </a:extLst>
            </p:cNvPr>
            <p:cNvCxnSpPr/>
            <p:nvPr/>
          </p:nvCxnSpPr>
          <p:spPr bwMode="auto">
            <a:xfrm>
              <a:off x="2667000" y="3733800"/>
              <a:ext cx="0" cy="6095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1C32FAE-F7CF-4228-9051-AE484F37B91B}"/>
              </a:ext>
            </a:extLst>
          </p:cNvPr>
          <p:cNvGrpSpPr/>
          <p:nvPr/>
        </p:nvGrpSpPr>
        <p:grpSpPr>
          <a:xfrm>
            <a:off x="6256660" y="4069882"/>
            <a:ext cx="535506" cy="613399"/>
            <a:chOff x="2286000" y="3733800"/>
            <a:chExt cx="535506" cy="613399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5452539-A140-413D-A500-7C161589B047}"/>
                </a:ext>
              </a:extLst>
            </p:cNvPr>
            <p:cNvGrpSpPr/>
            <p:nvPr/>
          </p:nvGrpSpPr>
          <p:grpSpPr>
            <a:xfrm>
              <a:off x="2286000" y="3737600"/>
              <a:ext cx="535506" cy="609599"/>
              <a:chOff x="3884094" y="3222794"/>
              <a:chExt cx="611706" cy="739606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D77D16C-493E-412E-A2FE-D4DA0139AA8E}"/>
                  </a:ext>
                </a:extLst>
              </p:cNvPr>
              <p:cNvSpPr/>
              <p:nvPr/>
            </p:nvSpPr>
            <p:spPr bwMode="auto">
              <a:xfrm>
                <a:off x="3884094" y="3222794"/>
                <a:ext cx="611706" cy="739606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934C10D0-5F15-4113-A5AD-C47CE086E92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84094" y="3429000"/>
                <a:ext cx="61170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2548178-E5B7-4D98-B2F6-E6DCB5B0148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84094" y="3592597"/>
                <a:ext cx="61170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8FE5B41F-8852-4452-9FF5-B66DE6C77A4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84094" y="3733800"/>
                <a:ext cx="61170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74B8FF0-BF2A-4264-ADE1-15D437F3D015}"/>
                </a:ext>
              </a:extLst>
            </p:cNvPr>
            <p:cNvCxnSpPr/>
            <p:nvPr/>
          </p:nvCxnSpPr>
          <p:spPr bwMode="auto">
            <a:xfrm>
              <a:off x="2743200" y="3737600"/>
              <a:ext cx="0" cy="6095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85F46E4-9E5C-487B-A80A-948527E377CE}"/>
                </a:ext>
              </a:extLst>
            </p:cNvPr>
            <p:cNvCxnSpPr/>
            <p:nvPr/>
          </p:nvCxnSpPr>
          <p:spPr bwMode="auto">
            <a:xfrm>
              <a:off x="2667000" y="3733800"/>
              <a:ext cx="0" cy="6095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EDE2ADAD-0421-4AAA-87F5-59E6B55F1268}"/>
              </a:ext>
            </a:extLst>
          </p:cNvPr>
          <p:cNvSpPr/>
          <p:nvPr/>
        </p:nvSpPr>
        <p:spPr bwMode="auto">
          <a:xfrm>
            <a:off x="9788957" y="4723995"/>
            <a:ext cx="1219200" cy="63880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70B01D7-2916-4988-9845-BFD05B657F4C}"/>
              </a:ext>
            </a:extLst>
          </p:cNvPr>
          <p:cNvSpPr/>
          <p:nvPr/>
        </p:nvSpPr>
        <p:spPr bwMode="auto">
          <a:xfrm>
            <a:off x="9598328" y="4814076"/>
            <a:ext cx="1327608" cy="62492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0C1599D-AE9B-46EA-B2EC-C893FAE0EC0D}"/>
              </a:ext>
            </a:extLst>
          </p:cNvPr>
          <p:cNvSpPr/>
          <p:nvPr/>
        </p:nvSpPr>
        <p:spPr bwMode="auto">
          <a:xfrm>
            <a:off x="9451628" y="4899229"/>
            <a:ext cx="1353603" cy="58589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B8C6FC-533A-4BF2-A077-1429B2F62501}"/>
              </a:ext>
            </a:extLst>
          </p:cNvPr>
          <p:cNvSpPr txBox="1"/>
          <p:nvPr/>
        </p:nvSpPr>
        <p:spPr>
          <a:xfrm rot="16200000">
            <a:off x="3750514" y="6080864"/>
            <a:ext cx="1104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Hardware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C9F145E-0F14-471E-A164-C5C180837F28}"/>
              </a:ext>
            </a:extLst>
          </p:cNvPr>
          <p:cNvCxnSpPr/>
          <p:nvPr/>
        </p:nvCxnSpPr>
        <p:spPr bwMode="auto">
          <a:xfrm>
            <a:off x="4226357" y="5515198"/>
            <a:ext cx="7086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87B9051-7604-49EC-9E6F-DED0DF640D18}"/>
              </a:ext>
            </a:extLst>
          </p:cNvPr>
          <p:cNvCxnSpPr/>
          <p:nvPr/>
        </p:nvCxnSpPr>
        <p:spPr bwMode="auto">
          <a:xfrm>
            <a:off x="4226357" y="3556392"/>
            <a:ext cx="7086600" cy="0"/>
          </a:xfrm>
          <a:prstGeom prst="line">
            <a:avLst/>
          </a:prstGeom>
          <a:solidFill>
            <a:schemeClr val="accent1"/>
          </a:solidFill>
          <a:ln w="28575" cap="flat" cmpd="tri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6EFD4B7-EA33-48E1-B22D-51EBF904CC32}"/>
              </a:ext>
            </a:extLst>
          </p:cNvPr>
          <p:cNvSpPr txBox="1"/>
          <p:nvPr/>
        </p:nvSpPr>
        <p:spPr>
          <a:xfrm rot="16200000">
            <a:off x="3430140" y="4336093"/>
            <a:ext cx="1744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System Software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4D27B4A-4F0F-4DBD-B35B-AFB880FC28D3}"/>
              </a:ext>
            </a:extLst>
          </p:cNvPr>
          <p:cNvSpPr txBox="1"/>
          <p:nvPr/>
        </p:nvSpPr>
        <p:spPr>
          <a:xfrm rot="16200000">
            <a:off x="3546966" y="2219904"/>
            <a:ext cx="1511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 Software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2F40946-22C8-48FA-8D6C-E0568C872A68}"/>
              </a:ext>
            </a:extLst>
          </p:cNvPr>
          <p:cNvGrpSpPr/>
          <p:nvPr/>
        </p:nvGrpSpPr>
        <p:grpSpPr>
          <a:xfrm>
            <a:off x="7460841" y="3572099"/>
            <a:ext cx="535506" cy="609599"/>
            <a:chOff x="3884094" y="3222794"/>
            <a:chExt cx="611706" cy="739606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EA484B5-56A3-48B0-B258-3B68BC1F69C3}"/>
                </a:ext>
              </a:extLst>
            </p:cNvPr>
            <p:cNvSpPr/>
            <p:nvPr/>
          </p:nvSpPr>
          <p:spPr bwMode="auto">
            <a:xfrm>
              <a:off x="3884094" y="3222794"/>
              <a:ext cx="611706" cy="73960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59A4F59-C60D-406D-A130-D71DE241B1D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84094" y="3429000"/>
              <a:ext cx="61170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2D1C950-B13C-4215-AC8B-5365A83FEB5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84094" y="3592597"/>
              <a:ext cx="61170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7643FEC-3CEE-4AA6-BF37-C1BAF80E267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84094" y="3733800"/>
              <a:ext cx="61170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8E306A4E-1887-40B0-B26F-6A07BD9C205E}"/>
              </a:ext>
            </a:extLst>
          </p:cNvPr>
          <p:cNvSpPr txBox="1"/>
          <p:nvPr/>
        </p:nvSpPr>
        <p:spPr>
          <a:xfrm>
            <a:off x="7192229" y="4123058"/>
            <a:ext cx="9771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syscall</a:t>
            </a:r>
            <a:r>
              <a:rPr lang="en-US" sz="1600" dirty="0"/>
              <a:t> </a:t>
            </a:r>
            <a:r>
              <a:rPr lang="en-US" sz="1600" dirty="0" err="1"/>
              <a:t>tbl</a:t>
            </a:r>
            <a:endParaRPr lang="en-US" sz="1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0C98703-4217-475A-9AC7-BF6C018144B0}"/>
              </a:ext>
            </a:extLst>
          </p:cNvPr>
          <p:cNvSpPr txBox="1"/>
          <p:nvPr/>
        </p:nvSpPr>
        <p:spPr>
          <a:xfrm>
            <a:off x="7400502" y="4560675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intr</a:t>
            </a:r>
            <a:r>
              <a:rPr lang="en-US" sz="1600" dirty="0"/>
              <a:t> </a:t>
            </a:r>
            <a:r>
              <a:rPr lang="en-US" sz="1600" dirty="0" err="1"/>
              <a:t>tbl</a:t>
            </a:r>
            <a:endParaRPr lang="en-US" sz="1600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3BCB02B-B248-44D0-B7B0-CE617F042EF4}"/>
              </a:ext>
            </a:extLst>
          </p:cNvPr>
          <p:cNvGrpSpPr/>
          <p:nvPr/>
        </p:nvGrpSpPr>
        <p:grpSpPr>
          <a:xfrm>
            <a:off x="7500851" y="4876085"/>
            <a:ext cx="535506" cy="609599"/>
            <a:chOff x="3884094" y="3222794"/>
            <a:chExt cx="611706" cy="739606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A81AFE0-828A-4381-A51B-8456E1E153C1}"/>
                </a:ext>
              </a:extLst>
            </p:cNvPr>
            <p:cNvSpPr/>
            <p:nvPr/>
          </p:nvSpPr>
          <p:spPr bwMode="auto">
            <a:xfrm>
              <a:off x="3884094" y="3222794"/>
              <a:ext cx="611706" cy="73960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13B5496-286A-4B02-B39E-1E8D6BEE79B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84094" y="3429000"/>
              <a:ext cx="61170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8FA9866-0359-42F1-9EE2-F0ED9AFB24D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84094" y="3592597"/>
              <a:ext cx="61170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8F85029-B40C-44C1-9C3E-CAA9551B17C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84094" y="3733800"/>
              <a:ext cx="61170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0CE2D617-0189-46F1-B097-8DD736DA4E4B}"/>
              </a:ext>
            </a:extLst>
          </p:cNvPr>
          <p:cNvSpPr txBox="1"/>
          <p:nvPr/>
        </p:nvSpPr>
        <p:spPr>
          <a:xfrm>
            <a:off x="9872960" y="5121162"/>
            <a:ext cx="843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Drivers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CAAD1E3-9992-482F-B67C-0B4D4131530F}"/>
              </a:ext>
            </a:extLst>
          </p:cNvPr>
          <p:cNvGrpSpPr/>
          <p:nvPr/>
        </p:nvGrpSpPr>
        <p:grpSpPr>
          <a:xfrm>
            <a:off x="6148482" y="4171865"/>
            <a:ext cx="535506" cy="613399"/>
            <a:chOff x="2286000" y="3733800"/>
            <a:chExt cx="535506" cy="613399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93643EE-EFA4-4966-93E0-F66FEBCDA905}"/>
                </a:ext>
              </a:extLst>
            </p:cNvPr>
            <p:cNvGrpSpPr/>
            <p:nvPr/>
          </p:nvGrpSpPr>
          <p:grpSpPr>
            <a:xfrm>
              <a:off x="2286000" y="3737600"/>
              <a:ext cx="535506" cy="609599"/>
              <a:chOff x="3884094" y="3222794"/>
              <a:chExt cx="611706" cy="739606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303F3C53-7975-481F-900D-32860352078A}"/>
                  </a:ext>
                </a:extLst>
              </p:cNvPr>
              <p:cNvSpPr/>
              <p:nvPr/>
            </p:nvSpPr>
            <p:spPr bwMode="auto">
              <a:xfrm>
                <a:off x="3884094" y="3222794"/>
                <a:ext cx="611706" cy="739606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E72BDCA0-BD6F-41E5-9CF7-6BA411B78F0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84094" y="3429000"/>
                <a:ext cx="61170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02C3793C-C4BA-45C1-8C2A-F3FE2CA8125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84094" y="3592597"/>
                <a:ext cx="61170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665A390-C71F-4B10-A083-B35C18806D7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84094" y="3733800"/>
                <a:ext cx="61170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68C22F9-6E43-4A12-82D1-72D8FF7E2705}"/>
                </a:ext>
              </a:extLst>
            </p:cNvPr>
            <p:cNvCxnSpPr/>
            <p:nvPr/>
          </p:nvCxnSpPr>
          <p:spPr bwMode="auto">
            <a:xfrm>
              <a:off x="2743200" y="3737600"/>
              <a:ext cx="0" cy="6095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4166282-47E3-4A23-92D1-EAA2A2377AD1}"/>
                </a:ext>
              </a:extLst>
            </p:cNvPr>
            <p:cNvCxnSpPr/>
            <p:nvPr/>
          </p:nvCxnSpPr>
          <p:spPr bwMode="auto">
            <a:xfrm>
              <a:off x="2667000" y="3733800"/>
              <a:ext cx="0" cy="6095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4AE8DF92-B7EE-407C-91B3-D7381189F24A}"/>
              </a:ext>
            </a:extLst>
          </p:cNvPr>
          <p:cNvSpPr txBox="1"/>
          <p:nvPr/>
        </p:nvSpPr>
        <p:spPr>
          <a:xfrm>
            <a:off x="5972578" y="4759481"/>
            <a:ext cx="819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Page Tables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DA6A20F-043D-412A-BBDB-7A0F5A5D2951}"/>
              </a:ext>
            </a:extLst>
          </p:cNvPr>
          <p:cNvSpPr txBox="1"/>
          <p:nvPr/>
        </p:nvSpPr>
        <p:spPr>
          <a:xfrm>
            <a:off x="8221725" y="4534834"/>
            <a:ext cx="12691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intrpt</a:t>
            </a:r>
            <a:r>
              <a:rPr lang="en-US" sz="1400" dirty="0"/>
              <a:t> handlers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B558498-27A8-495F-9CFD-4F27580397C3}"/>
              </a:ext>
            </a:extLst>
          </p:cNvPr>
          <p:cNvSpPr txBox="1"/>
          <p:nvPr/>
        </p:nvSpPr>
        <p:spPr>
          <a:xfrm>
            <a:off x="8265128" y="3686398"/>
            <a:ext cx="1318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syscall</a:t>
            </a:r>
            <a:r>
              <a:rPr lang="en-US" sz="1400" dirty="0"/>
              <a:t> handlers</a:t>
            </a:r>
          </a:p>
        </p:txBody>
      </p:sp>
      <p:sp>
        <p:nvSpPr>
          <p:cNvPr id="54" name="Freeform 79">
            <a:extLst>
              <a:ext uri="{FF2B5EF4-FFF2-40B4-BE49-F238E27FC236}">
                <a16:creationId xmlns:a16="http://schemas.microsoft.com/office/drawing/2014/main" id="{20FC9802-E400-47AD-90D7-FFB6D5867531}"/>
              </a:ext>
            </a:extLst>
          </p:cNvPr>
          <p:cNvSpPr/>
          <p:nvPr/>
        </p:nvSpPr>
        <p:spPr bwMode="auto">
          <a:xfrm>
            <a:off x="7938821" y="3807532"/>
            <a:ext cx="429768" cy="174522"/>
          </a:xfrm>
          <a:custGeom>
            <a:avLst/>
            <a:gdLst>
              <a:gd name="connsiteX0" fmla="*/ 0 w 429768"/>
              <a:gd name="connsiteY0" fmla="*/ 786 h 174522"/>
              <a:gd name="connsiteX1" fmla="*/ 210312 w 429768"/>
              <a:gd name="connsiteY1" fmla="*/ 19074 h 174522"/>
              <a:gd name="connsiteX2" fmla="*/ 155448 w 429768"/>
              <a:gd name="connsiteY2" fmla="*/ 128802 h 174522"/>
              <a:gd name="connsiteX3" fmla="*/ 429768 w 429768"/>
              <a:gd name="connsiteY3" fmla="*/ 174522 h 174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768" h="174522">
                <a:moveTo>
                  <a:pt x="0" y="786"/>
                </a:moveTo>
                <a:cubicBezTo>
                  <a:pt x="92202" y="-738"/>
                  <a:pt x="184404" y="-2262"/>
                  <a:pt x="210312" y="19074"/>
                </a:cubicBezTo>
                <a:cubicBezTo>
                  <a:pt x="236220" y="40410"/>
                  <a:pt x="118872" y="102894"/>
                  <a:pt x="155448" y="128802"/>
                </a:cubicBezTo>
                <a:cubicBezTo>
                  <a:pt x="192024" y="154710"/>
                  <a:pt x="310896" y="164616"/>
                  <a:pt x="429768" y="17452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5" name="Freeform 80">
            <a:extLst>
              <a:ext uri="{FF2B5EF4-FFF2-40B4-BE49-F238E27FC236}">
                <a16:creationId xmlns:a16="http://schemas.microsoft.com/office/drawing/2014/main" id="{2482F9F3-B4A9-4F3D-A275-5E0655B031B7}"/>
              </a:ext>
            </a:extLst>
          </p:cNvPr>
          <p:cNvSpPr/>
          <p:nvPr/>
        </p:nvSpPr>
        <p:spPr bwMode="auto">
          <a:xfrm flipV="1">
            <a:off x="7968173" y="4867607"/>
            <a:ext cx="429768" cy="246051"/>
          </a:xfrm>
          <a:custGeom>
            <a:avLst/>
            <a:gdLst>
              <a:gd name="connsiteX0" fmla="*/ 0 w 429768"/>
              <a:gd name="connsiteY0" fmla="*/ 786 h 174522"/>
              <a:gd name="connsiteX1" fmla="*/ 210312 w 429768"/>
              <a:gd name="connsiteY1" fmla="*/ 19074 h 174522"/>
              <a:gd name="connsiteX2" fmla="*/ 155448 w 429768"/>
              <a:gd name="connsiteY2" fmla="*/ 128802 h 174522"/>
              <a:gd name="connsiteX3" fmla="*/ 429768 w 429768"/>
              <a:gd name="connsiteY3" fmla="*/ 174522 h 174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768" h="174522">
                <a:moveTo>
                  <a:pt x="0" y="786"/>
                </a:moveTo>
                <a:cubicBezTo>
                  <a:pt x="92202" y="-738"/>
                  <a:pt x="184404" y="-2262"/>
                  <a:pt x="210312" y="19074"/>
                </a:cubicBezTo>
                <a:cubicBezTo>
                  <a:pt x="236220" y="40410"/>
                  <a:pt x="118872" y="102894"/>
                  <a:pt x="155448" y="128802"/>
                </a:cubicBezTo>
                <a:cubicBezTo>
                  <a:pt x="192024" y="154710"/>
                  <a:pt x="310896" y="164616"/>
                  <a:pt x="429768" y="17452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CED796D-0B5E-4286-B3A9-AEB9F38EAD70}"/>
              </a:ext>
            </a:extLst>
          </p:cNvPr>
          <p:cNvSpPr txBox="1"/>
          <p:nvPr/>
        </p:nvSpPr>
        <p:spPr>
          <a:xfrm>
            <a:off x="4746239" y="4023378"/>
            <a:ext cx="1143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scheduler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BE375A5-EFA3-40E9-BA75-805611897D1A}"/>
              </a:ext>
            </a:extLst>
          </p:cNvPr>
          <p:cNvSpPr txBox="1"/>
          <p:nvPr/>
        </p:nvSpPr>
        <p:spPr>
          <a:xfrm>
            <a:off x="9306863" y="4039927"/>
            <a:ext cx="1327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subsystems</a:t>
            </a:r>
          </a:p>
        </p:txBody>
      </p:sp>
      <p:sp>
        <p:nvSpPr>
          <p:cNvPr id="58" name="Rounded Rectangle 95">
            <a:extLst>
              <a:ext uri="{FF2B5EF4-FFF2-40B4-BE49-F238E27FC236}">
                <a16:creationId xmlns:a16="http://schemas.microsoft.com/office/drawing/2014/main" id="{5CD5804A-6BDA-4E39-BB6B-E5D5B8650B79}"/>
              </a:ext>
            </a:extLst>
          </p:cNvPr>
          <p:cNvSpPr/>
          <p:nvPr/>
        </p:nvSpPr>
        <p:spPr bwMode="auto">
          <a:xfrm>
            <a:off x="4912157" y="1882614"/>
            <a:ext cx="1060421" cy="149898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9" name="Rounded Rectangle 97">
            <a:extLst>
              <a:ext uri="{FF2B5EF4-FFF2-40B4-BE49-F238E27FC236}">
                <a16:creationId xmlns:a16="http://schemas.microsoft.com/office/drawing/2014/main" id="{34131739-44DC-43C1-8751-3E174130B67A}"/>
              </a:ext>
            </a:extLst>
          </p:cNvPr>
          <p:cNvSpPr/>
          <p:nvPr/>
        </p:nvSpPr>
        <p:spPr bwMode="auto">
          <a:xfrm>
            <a:off x="5167336" y="1687910"/>
            <a:ext cx="1060421" cy="149898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0" name="Rounded Rectangle 98">
            <a:extLst>
              <a:ext uri="{FF2B5EF4-FFF2-40B4-BE49-F238E27FC236}">
                <a16:creationId xmlns:a16="http://schemas.microsoft.com/office/drawing/2014/main" id="{C3B013C6-F834-408C-9130-7D30A52AC3DC}"/>
              </a:ext>
            </a:extLst>
          </p:cNvPr>
          <p:cNvSpPr/>
          <p:nvPr/>
        </p:nvSpPr>
        <p:spPr bwMode="auto">
          <a:xfrm>
            <a:off x="5743054" y="1963419"/>
            <a:ext cx="845504" cy="1374741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" name="Rounded Rectangle 99">
            <a:extLst>
              <a:ext uri="{FF2B5EF4-FFF2-40B4-BE49-F238E27FC236}">
                <a16:creationId xmlns:a16="http://schemas.microsoft.com/office/drawing/2014/main" id="{765D25F2-094F-4170-AEC7-57C27AD69FFB}"/>
              </a:ext>
            </a:extLst>
          </p:cNvPr>
          <p:cNvSpPr/>
          <p:nvPr/>
        </p:nvSpPr>
        <p:spPr bwMode="auto">
          <a:xfrm>
            <a:off x="6325187" y="1536741"/>
            <a:ext cx="845504" cy="1374741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2" name="Rounded Rectangle 100">
            <a:extLst>
              <a:ext uri="{FF2B5EF4-FFF2-40B4-BE49-F238E27FC236}">
                <a16:creationId xmlns:a16="http://schemas.microsoft.com/office/drawing/2014/main" id="{8A52D7C7-8E6D-4DAB-A1FB-0735902DF53A}"/>
              </a:ext>
            </a:extLst>
          </p:cNvPr>
          <p:cNvSpPr/>
          <p:nvPr/>
        </p:nvSpPr>
        <p:spPr bwMode="auto">
          <a:xfrm>
            <a:off x="7462632" y="1726573"/>
            <a:ext cx="1060421" cy="14989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3" name="Rounded Rectangle 101">
            <a:extLst>
              <a:ext uri="{FF2B5EF4-FFF2-40B4-BE49-F238E27FC236}">
                <a16:creationId xmlns:a16="http://schemas.microsoft.com/office/drawing/2014/main" id="{F7E0A428-9537-4A01-BB22-37D110445A97}"/>
              </a:ext>
            </a:extLst>
          </p:cNvPr>
          <p:cNvSpPr/>
          <p:nvPr/>
        </p:nvSpPr>
        <p:spPr bwMode="auto">
          <a:xfrm>
            <a:off x="8038350" y="2002082"/>
            <a:ext cx="845504" cy="137474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4" name="Rounded Rectangle 102">
            <a:extLst>
              <a:ext uri="{FF2B5EF4-FFF2-40B4-BE49-F238E27FC236}">
                <a16:creationId xmlns:a16="http://schemas.microsoft.com/office/drawing/2014/main" id="{DD07CB17-0BAA-427A-8561-CDB57736A0B4}"/>
              </a:ext>
            </a:extLst>
          </p:cNvPr>
          <p:cNvSpPr/>
          <p:nvPr/>
        </p:nvSpPr>
        <p:spPr bwMode="auto">
          <a:xfrm>
            <a:off x="8620483" y="1575404"/>
            <a:ext cx="845504" cy="137474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5" name="Rounded Rectangle 103">
            <a:extLst>
              <a:ext uri="{FF2B5EF4-FFF2-40B4-BE49-F238E27FC236}">
                <a16:creationId xmlns:a16="http://schemas.microsoft.com/office/drawing/2014/main" id="{08742434-E077-4EAC-BC80-45344C99B271}"/>
              </a:ext>
            </a:extLst>
          </p:cNvPr>
          <p:cNvSpPr/>
          <p:nvPr/>
        </p:nvSpPr>
        <p:spPr bwMode="auto">
          <a:xfrm>
            <a:off x="9807757" y="1581589"/>
            <a:ext cx="542378" cy="1303192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6" name="Rounded Rectangle 104">
            <a:extLst>
              <a:ext uri="{FF2B5EF4-FFF2-40B4-BE49-F238E27FC236}">
                <a16:creationId xmlns:a16="http://schemas.microsoft.com/office/drawing/2014/main" id="{B7D5C0FE-9F8F-49EB-AFD4-A1B1A679E035}"/>
              </a:ext>
            </a:extLst>
          </p:cNvPr>
          <p:cNvSpPr/>
          <p:nvPr/>
        </p:nvSpPr>
        <p:spPr bwMode="auto">
          <a:xfrm>
            <a:off x="10167908" y="1886450"/>
            <a:ext cx="845504" cy="1374741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9D09C9F-1D00-4EDE-B327-21B669EC67A7}"/>
              </a:ext>
            </a:extLst>
          </p:cNvPr>
          <p:cNvSpPr/>
          <p:nvPr/>
        </p:nvSpPr>
        <p:spPr bwMode="auto">
          <a:xfrm>
            <a:off x="4872262" y="5831138"/>
            <a:ext cx="1623832" cy="288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542029D-0B9C-43B4-AFE3-9D5CA3C7EB9D}"/>
              </a:ext>
            </a:extLst>
          </p:cNvPr>
          <p:cNvSpPr/>
          <p:nvPr/>
        </p:nvSpPr>
        <p:spPr bwMode="auto">
          <a:xfrm>
            <a:off x="6605682" y="5831138"/>
            <a:ext cx="1623832" cy="288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EEF5C0B-080A-4257-8D85-BA64D04172D0}"/>
              </a:ext>
            </a:extLst>
          </p:cNvPr>
          <p:cNvSpPr/>
          <p:nvPr/>
        </p:nvSpPr>
        <p:spPr bwMode="auto">
          <a:xfrm>
            <a:off x="8333126" y="5831138"/>
            <a:ext cx="1623832" cy="288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11B3676-1A2F-497F-ADC3-85B32DB05EAB}"/>
              </a:ext>
            </a:extLst>
          </p:cNvPr>
          <p:cNvSpPr/>
          <p:nvPr/>
        </p:nvSpPr>
        <p:spPr bwMode="auto">
          <a:xfrm>
            <a:off x="10066546" y="5831138"/>
            <a:ext cx="1623832" cy="288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8F12AB0-471B-4D85-A86B-B18B87E07EAB}"/>
              </a:ext>
            </a:extLst>
          </p:cNvPr>
          <p:cNvSpPr txBox="1"/>
          <p:nvPr/>
        </p:nvSpPr>
        <p:spPr>
          <a:xfrm>
            <a:off x="5125886" y="5790572"/>
            <a:ext cx="10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Processor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20411BD-27B0-44B8-BD44-93DE9864CF8B}"/>
              </a:ext>
            </a:extLst>
          </p:cNvPr>
          <p:cNvSpPr txBox="1"/>
          <p:nvPr/>
        </p:nvSpPr>
        <p:spPr>
          <a:xfrm>
            <a:off x="6957536" y="579057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A77F4B7-B3BA-4718-8802-D2570B4364E6}"/>
              </a:ext>
            </a:extLst>
          </p:cNvPr>
          <p:cNvSpPr txBox="1"/>
          <p:nvPr/>
        </p:nvSpPr>
        <p:spPr>
          <a:xfrm>
            <a:off x="8531277" y="5790572"/>
            <a:ext cx="905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Net BW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1ADA39F-07C4-49F5-9FBA-D092ABB7B8A5}"/>
              </a:ext>
            </a:extLst>
          </p:cNvPr>
          <p:cNvSpPr txBox="1"/>
          <p:nvPr/>
        </p:nvSpPr>
        <p:spPr>
          <a:xfrm>
            <a:off x="10408076" y="5790572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Files</a:t>
            </a:r>
          </a:p>
        </p:txBody>
      </p:sp>
      <p:sp>
        <p:nvSpPr>
          <p:cNvPr id="75" name="Freeform 17">
            <a:extLst>
              <a:ext uri="{FF2B5EF4-FFF2-40B4-BE49-F238E27FC236}">
                <a16:creationId xmlns:a16="http://schemas.microsoft.com/office/drawing/2014/main" id="{1406DDEA-6133-4D76-8E6D-ECDDE82C7F43}"/>
              </a:ext>
            </a:extLst>
          </p:cNvPr>
          <p:cNvSpPr/>
          <p:nvPr/>
        </p:nvSpPr>
        <p:spPr bwMode="auto">
          <a:xfrm>
            <a:off x="4539040" y="2708936"/>
            <a:ext cx="2753710" cy="3090041"/>
          </a:xfrm>
          <a:custGeom>
            <a:avLst/>
            <a:gdLst>
              <a:gd name="connsiteX0" fmla="*/ 336331 w 2753710"/>
              <a:gd name="connsiteY0" fmla="*/ 3090041 h 3090041"/>
              <a:gd name="connsiteX1" fmla="*/ 1481958 w 2753710"/>
              <a:gd name="connsiteY1" fmla="*/ 3090041 h 3090041"/>
              <a:gd name="connsiteX2" fmla="*/ 2753710 w 2753710"/>
              <a:gd name="connsiteY2" fmla="*/ 0 h 3090041"/>
              <a:gd name="connsiteX3" fmla="*/ 0 w 2753710"/>
              <a:gd name="connsiteY3" fmla="*/ 0 h 3090041"/>
              <a:gd name="connsiteX4" fmla="*/ 336331 w 2753710"/>
              <a:gd name="connsiteY4" fmla="*/ 3090041 h 309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3710" h="3090041">
                <a:moveTo>
                  <a:pt x="336331" y="3090041"/>
                </a:moveTo>
                <a:lnTo>
                  <a:pt x="1481958" y="3090041"/>
                </a:lnTo>
                <a:lnTo>
                  <a:pt x="2753710" y="0"/>
                </a:lnTo>
                <a:lnTo>
                  <a:pt x="0" y="0"/>
                </a:lnTo>
                <a:lnTo>
                  <a:pt x="336331" y="3090041"/>
                </a:lnTo>
                <a:close/>
              </a:path>
            </a:pathLst>
          </a:custGeom>
          <a:solidFill>
            <a:schemeClr val="accent1">
              <a:alpha val="21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6" name="Freeform 18">
            <a:extLst>
              <a:ext uri="{FF2B5EF4-FFF2-40B4-BE49-F238E27FC236}">
                <a16:creationId xmlns:a16="http://schemas.microsoft.com/office/drawing/2014/main" id="{BDB7A531-AA3F-49F1-B488-062A11BF9D07}"/>
              </a:ext>
            </a:extLst>
          </p:cNvPr>
          <p:cNvSpPr/>
          <p:nvPr/>
        </p:nvSpPr>
        <p:spPr bwMode="auto">
          <a:xfrm>
            <a:off x="6105081" y="2719446"/>
            <a:ext cx="3436883" cy="3069021"/>
          </a:xfrm>
          <a:custGeom>
            <a:avLst/>
            <a:gdLst>
              <a:gd name="connsiteX0" fmla="*/ 0 w 3436883"/>
              <a:gd name="connsiteY0" fmla="*/ 3069021 h 3069021"/>
              <a:gd name="connsiteX1" fmla="*/ 262759 w 3436883"/>
              <a:gd name="connsiteY1" fmla="*/ 3069021 h 3069021"/>
              <a:gd name="connsiteX2" fmla="*/ 3436883 w 3436883"/>
              <a:gd name="connsiteY2" fmla="*/ 0 h 3069021"/>
              <a:gd name="connsiteX3" fmla="*/ 1303283 w 3436883"/>
              <a:gd name="connsiteY3" fmla="*/ 21021 h 3069021"/>
              <a:gd name="connsiteX4" fmla="*/ 0 w 3436883"/>
              <a:gd name="connsiteY4" fmla="*/ 3069021 h 3069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6883" h="3069021">
                <a:moveTo>
                  <a:pt x="0" y="3069021"/>
                </a:moveTo>
                <a:lnTo>
                  <a:pt x="262759" y="3069021"/>
                </a:lnTo>
                <a:lnTo>
                  <a:pt x="3436883" y="0"/>
                </a:lnTo>
                <a:lnTo>
                  <a:pt x="1303283" y="21021"/>
                </a:lnTo>
                <a:lnTo>
                  <a:pt x="0" y="3069021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27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32D7B3C-075D-4E32-BBA3-663B5D0953A5}"/>
              </a:ext>
            </a:extLst>
          </p:cNvPr>
          <p:cNvSpPr txBox="1"/>
          <p:nvPr/>
        </p:nvSpPr>
        <p:spPr>
          <a:xfrm>
            <a:off x="5876299" y="1242492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“production”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C704CC8-C0D5-455F-9DAF-8F92E7EBD645}"/>
              </a:ext>
            </a:extLst>
          </p:cNvPr>
          <p:cNvSpPr txBox="1"/>
          <p:nvPr/>
        </p:nvSpPr>
        <p:spPr>
          <a:xfrm>
            <a:off x="7687650" y="124249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“testing”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0B9ECEB-3D7A-49B9-9F35-12A44EC671A0}"/>
              </a:ext>
            </a:extLst>
          </p:cNvPr>
          <p:cNvSpPr txBox="1"/>
          <p:nvPr/>
        </p:nvSpPr>
        <p:spPr>
          <a:xfrm>
            <a:off x="9956958" y="124249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“dev”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7B22C98-5A4D-4377-BC39-D2C2C7EC71B7}"/>
              </a:ext>
            </a:extLst>
          </p:cNvPr>
          <p:cNvSpPr txBox="1"/>
          <p:nvPr/>
        </p:nvSpPr>
        <p:spPr>
          <a:xfrm>
            <a:off x="4621151" y="1242492"/>
            <a:ext cx="1039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Example:</a:t>
            </a:r>
          </a:p>
        </p:txBody>
      </p:sp>
      <p:sp>
        <p:nvSpPr>
          <p:cNvPr id="81" name="Freeform 23">
            <a:extLst>
              <a:ext uri="{FF2B5EF4-FFF2-40B4-BE49-F238E27FC236}">
                <a16:creationId xmlns:a16="http://schemas.microsoft.com/office/drawing/2014/main" id="{6C2FB6B8-0B2B-4184-8423-B0BEB36E133B}"/>
              </a:ext>
            </a:extLst>
          </p:cNvPr>
          <p:cNvSpPr/>
          <p:nvPr/>
        </p:nvSpPr>
        <p:spPr bwMode="auto">
          <a:xfrm>
            <a:off x="6441412" y="2687915"/>
            <a:ext cx="4698124" cy="3090042"/>
          </a:xfrm>
          <a:custGeom>
            <a:avLst/>
            <a:gdLst>
              <a:gd name="connsiteX0" fmla="*/ 0 w 4698124"/>
              <a:gd name="connsiteY0" fmla="*/ 3090042 h 3090042"/>
              <a:gd name="connsiteX1" fmla="*/ 0 w 4698124"/>
              <a:gd name="connsiteY1" fmla="*/ 3090042 h 3090042"/>
              <a:gd name="connsiteX2" fmla="*/ 4698124 w 4698124"/>
              <a:gd name="connsiteY2" fmla="*/ 0 h 3090042"/>
              <a:gd name="connsiteX3" fmla="*/ 3289738 w 4698124"/>
              <a:gd name="connsiteY3" fmla="*/ 52552 h 3090042"/>
              <a:gd name="connsiteX4" fmla="*/ 0 w 4698124"/>
              <a:gd name="connsiteY4" fmla="*/ 3090042 h 309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8124" h="3090042">
                <a:moveTo>
                  <a:pt x="0" y="3090042"/>
                </a:moveTo>
                <a:lnTo>
                  <a:pt x="0" y="3090042"/>
                </a:lnTo>
                <a:lnTo>
                  <a:pt x="4698124" y="0"/>
                </a:lnTo>
                <a:lnTo>
                  <a:pt x="3289738" y="52552"/>
                </a:lnTo>
                <a:lnTo>
                  <a:pt x="0" y="3090042"/>
                </a:lnTo>
                <a:close/>
              </a:path>
            </a:pathLst>
          </a:custGeom>
          <a:solidFill>
            <a:srgbClr val="FFC000">
              <a:alpha val="22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2" name="Freeform 26">
            <a:extLst>
              <a:ext uri="{FF2B5EF4-FFF2-40B4-BE49-F238E27FC236}">
                <a16:creationId xmlns:a16="http://schemas.microsoft.com/office/drawing/2014/main" id="{02FBE606-6F8B-4C84-9D42-95678443D60B}"/>
              </a:ext>
            </a:extLst>
          </p:cNvPr>
          <p:cNvSpPr/>
          <p:nvPr/>
        </p:nvSpPr>
        <p:spPr bwMode="auto">
          <a:xfrm>
            <a:off x="4759757" y="2530260"/>
            <a:ext cx="2606566" cy="3247697"/>
          </a:xfrm>
          <a:custGeom>
            <a:avLst/>
            <a:gdLst>
              <a:gd name="connsiteX0" fmla="*/ 1912883 w 2606566"/>
              <a:gd name="connsiteY0" fmla="*/ 3247697 h 3247697"/>
              <a:gd name="connsiteX1" fmla="*/ 2606566 w 2606566"/>
              <a:gd name="connsiteY1" fmla="*/ 3247697 h 3247697"/>
              <a:gd name="connsiteX2" fmla="*/ 2501462 w 2606566"/>
              <a:gd name="connsiteY2" fmla="*/ 0 h 3247697"/>
              <a:gd name="connsiteX3" fmla="*/ 0 w 2606566"/>
              <a:gd name="connsiteY3" fmla="*/ 21021 h 3247697"/>
              <a:gd name="connsiteX4" fmla="*/ 1912883 w 2606566"/>
              <a:gd name="connsiteY4" fmla="*/ 3247697 h 324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6566" h="3247697">
                <a:moveTo>
                  <a:pt x="1912883" y="3247697"/>
                </a:moveTo>
                <a:lnTo>
                  <a:pt x="2606566" y="3247697"/>
                </a:lnTo>
                <a:lnTo>
                  <a:pt x="2501462" y="0"/>
                </a:lnTo>
                <a:lnTo>
                  <a:pt x="0" y="21021"/>
                </a:lnTo>
                <a:lnTo>
                  <a:pt x="1912883" y="3247697"/>
                </a:lnTo>
                <a:close/>
              </a:path>
            </a:pathLst>
          </a:custGeom>
          <a:solidFill>
            <a:schemeClr val="accent1">
              <a:alpha val="11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3" name="Freeform 27">
            <a:extLst>
              <a:ext uri="{FF2B5EF4-FFF2-40B4-BE49-F238E27FC236}">
                <a16:creationId xmlns:a16="http://schemas.microsoft.com/office/drawing/2014/main" id="{505A5F2C-1848-4F4E-8071-27D9FFF7E95C}"/>
              </a:ext>
            </a:extLst>
          </p:cNvPr>
          <p:cNvSpPr/>
          <p:nvPr/>
        </p:nvSpPr>
        <p:spPr bwMode="auto">
          <a:xfrm>
            <a:off x="7376833" y="2467198"/>
            <a:ext cx="2154621" cy="3310759"/>
          </a:xfrm>
          <a:custGeom>
            <a:avLst/>
            <a:gdLst>
              <a:gd name="connsiteX0" fmla="*/ 31531 w 2154621"/>
              <a:gd name="connsiteY0" fmla="*/ 3310759 h 3310759"/>
              <a:gd name="connsiteX1" fmla="*/ 546538 w 2154621"/>
              <a:gd name="connsiteY1" fmla="*/ 3310759 h 3310759"/>
              <a:gd name="connsiteX2" fmla="*/ 2154621 w 2154621"/>
              <a:gd name="connsiteY2" fmla="*/ 0 h 3310759"/>
              <a:gd name="connsiteX3" fmla="*/ 0 w 2154621"/>
              <a:gd name="connsiteY3" fmla="*/ 42042 h 3310759"/>
              <a:gd name="connsiteX4" fmla="*/ 31531 w 2154621"/>
              <a:gd name="connsiteY4" fmla="*/ 3310759 h 3310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4621" h="3310759">
                <a:moveTo>
                  <a:pt x="31531" y="3310759"/>
                </a:moveTo>
                <a:lnTo>
                  <a:pt x="546538" y="3310759"/>
                </a:lnTo>
                <a:lnTo>
                  <a:pt x="2154621" y="0"/>
                </a:lnTo>
                <a:lnTo>
                  <a:pt x="0" y="42042"/>
                </a:lnTo>
                <a:lnTo>
                  <a:pt x="31531" y="3310759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40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4" name="Freeform 28">
            <a:extLst>
              <a:ext uri="{FF2B5EF4-FFF2-40B4-BE49-F238E27FC236}">
                <a16:creationId xmlns:a16="http://schemas.microsoft.com/office/drawing/2014/main" id="{1234B6CA-2931-4E2B-B086-9327C4A0641B}"/>
              </a:ext>
            </a:extLst>
          </p:cNvPr>
          <p:cNvSpPr/>
          <p:nvPr/>
        </p:nvSpPr>
        <p:spPr bwMode="auto">
          <a:xfrm>
            <a:off x="8017964" y="2425157"/>
            <a:ext cx="3163614" cy="3352800"/>
          </a:xfrm>
          <a:custGeom>
            <a:avLst/>
            <a:gdLst>
              <a:gd name="connsiteX0" fmla="*/ 0 w 3163614"/>
              <a:gd name="connsiteY0" fmla="*/ 3342290 h 3352800"/>
              <a:gd name="connsiteX1" fmla="*/ 210207 w 3163614"/>
              <a:gd name="connsiteY1" fmla="*/ 3352800 h 3352800"/>
              <a:gd name="connsiteX2" fmla="*/ 3163614 w 3163614"/>
              <a:gd name="connsiteY2" fmla="*/ 0 h 3352800"/>
              <a:gd name="connsiteX3" fmla="*/ 1681655 w 3163614"/>
              <a:gd name="connsiteY3" fmla="*/ 10510 h 3352800"/>
              <a:gd name="connsiteX4" fmla="*/ 0 w 3163614"/>
              <a:gd name="connsiteY4" fmla="*/ 334229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3614" h="3352800">
                <a:moveTo>
                  <a:pt x="0" y="3342290"/>
                </a:moveTo>
                <a:lnTo>
                  <a:pt x="210207" y="3352800"/>
                </a:lnTo>
                <a:lnTo>
                  <a:pt x="3163614" y="0"/>
                </a:lnTo>
                <a:lnTo>
                  <a:pt x="1681655" y="10510"/>
                </a:lnTo>
                <a:lnTo>
                  <a:pt x="0" y="3342290"/>
                </a:lnTo>
                <a:close/>
              </a:path>
            </a:pathLst>
          </a:custGeom>
          <a:solidFill>
            <a:srgbClr val="FFC000">
              <a:alpha val="24000"/>
            </a:srgb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9428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81" grpId="0" animBg="1"/>
      <p:bldP spid="82" grpId="0" animBg="1"/>
      <p:bldP spid="83" grpId="0" animBg="1"/>
      <p:bldP spid="8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C9092-95E2-43C6-83F5-6639F96A1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Cgroups</a:t>
            </a:r>
            <a:r>
              <a:rPr lang="en-US" dirty="0"/>
              <a:t> can be used to </a:t>
            </a:r>
            <a:r>
              <a:rPr lang="en-US"/>
              <a:t>build containers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98AC2-80D4-4BAA-AE34-EE8985383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Devices can be connected or denied to a </a:t>
            </a:r>
            <a:r>
              <a:rPr lang="en-US" dirty="0" err="1"/>
              <a:t>cgroup</a:t>
            </a:r>
            <a:endParaRPr lang="en-US" dirty="0"/>
          </a:p>
          <a:p>
            <a:pPr lvl="1"/>
            <a:r>
              <a:rPr lang="en-US" dirty="0" err="1"/>
              <a:t>Cgroup</a:t>
            </a:r>
            <a:r>
              <a:rPr lang="en-US" dirty="0"/>
              <a:t> processes will not be able to detect device at all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Accounting can be done on </a:t>
            </a:r>
            <a:r>
              <a:rPr lang="en-US" dirty="0" err="1"/>
              <a:t>cgroup</a:t>
            </a:r>
            <a:r>
              <a:rPr lang="en-US" dirty="0"/>
              <a:t> usage</a:t>
            </a:r>
          </a:p>
          <a:p>
            <a:pPr lvl="1"/>
            <a:r>
              <a:rPr lang="en-US" dirty="0"/>
              <a:t>Memory, CPU, disk I/O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8D532-27B3-4F0A-8CC7-1C57822F3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686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A1F84-C04F-4F81-9E81-4765ACC69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F5EB3-012C-4314-8DDA-F659E5FD6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8041105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Container packaging, distribution, and execution</a:t>
            </a:r>
          </a:p>
          <a:p>
            <a:pPr lvl="1"/>
            <a:r>
              <a:rPr lang="en-US" dirty="0"/>
              <a:t>Also created open standard for container runtimes</a:t>
            </a:r>
          </a:p>
          <a:p>
            <a:pPr lvl="1"/>
            <a:endParaRPr lang="en-US" dirty="0"/>
          </a:p>
          <a:p>
            <a:r>
              <a:rPr lang="en-US" dirty="0"/>
              <a:t>Images</a:t>
            </a:r>
          </a:p>
          <a:p>
            <a:pPr lvl="1"/>
            <a:r>
              <a:rPr lang="en-US" dirty="0"/>
              <a:t>Describes starting state of a Docker container</a:t>
            </a:r>
          </a:p>
          <a:p>
            <a:pPr lvl="1"/>
            <a:r>
              <a:rPr lang="en-US" dirty="0"/>
              <a:t>Like a snapshot of the system</a:t>
            </a:r>
          </a:p>
          <a:p>
            <a:pPr lvl="1"/>
            <a:endParaRPr lang="en-US" dirty="0"/>
          </a:p>
          <a:p>
            <a:r>
              <a:rPr lang="en-US" dirty="0"/>
              <a:t>Union file system</a:t>
            </a:r>
          </a:p>
          <a:p>
            <a:pPr lvl="1"/>
            <a:r>
              <a:rPr lang="en-US" dirty="0"/>
              <a:t>Image describes file system as a sequence of layers</a:t>
            </a:r>
          </a:p>
          <a:p>
            <a:pPr lvl="2"/>
            <a:r>
              <a:rPr lang="en-US" dirty="0"/>
              <a:t>Each layer includes some files</a:t>
            </a:r>
          </a:p>
          <a:p>
            <a:pPr lvl="1"/>
            <a:r>
              <a:rPr lang="en-US" dirty="0"/>
              <a:t>Overall file system is the </a:t>
            </a:r>
            <a:r>
              <a:rPr lang="en-US" i="1" dirty="0"/>
              <a:t>union</a:t>
            </a:r>
            <a:r>
              <a:rPr lang="en-US" dirty="0"/>
              <a:t> of all the layers</a:t>
            </a:r>
          </a:p>
          <a:p>
            <a:pPr lvl="1"/>
            <a:r>
              <a:rPr lang="en-US" dirty="0"/>
              <a:t>Layers can be reused in different images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2F38DA-110E-4F3C-8E00-C28D09D0B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pic>
        <p:nvPicPr>
          <p:cNvPr id="7174" name="Picture 6">
            <a:extLst>
              <a:ext uri="{FF2B5EF4-FFF2-40B4-BE49-F238E27FC236}">
                <a16:creationId xmlns:a16="http://schemas.microsoft.com/office/drawing/2014/main" id="{D45189CD-98D8-4C2D-B140-390BFB872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700" y="1848853"/>
            <a:ext cx="3160294" cy="3160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5317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DD92A-9863-4579-8E9A-184B7319A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Docker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B2269-F0F2-436F-97FE-335A8BCF4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Environments are hard to set up</a:t>
            </a:r>
          </a:p>
          <a:p>
            <a:pPr lvl="1"/>
            <a:r>
              <a:rPr lang="en-US" dirty="0"/>
              <a:t>Often the hardest part of starting software development</a:t>
            </a:r>
          </a:p>
          <a:p>
            <a:pPr lvl="1"/>
            <a:r>
              <a:rPr lang="en-US" dirty="0"/>
              <a:t>Containerized applications encapsulate requirements</a:t>
            </a:r>
          </a:p>
          <a:p>
            <a:pPr lvl="1"/>
            <a:r>
              <a:rPr lang="en-US" dirty="0"/>
              <a:t>Can be run on any system that has the same kernel it was built for</a:t>
            </a:r>
          </a:p>
          <a:p>
            <a:pPr lvl="1"/>
            <a:endParaRPr lang="en-US" dirty="0"/>
          </a:p>
          <a:p>
            <a:r>
              <a:rPr lang="en-US" dirty="0"/>
              <a:t>Packages an application and its requirements into a container</a:t>
            </a:r>
          </a:p>
          <a:p>
            <a:pPr lvl="1"/>
            <a:r>
              <a:rPr lang="en-US" dirty="0"/>
              <a:t>Can be used by an individual to more easily run an application</a:t>
            </a:r>
          </a:p>
          <a:p>
            <a:pPr lvl="1"/>
            <a:r>
              <a:rPr lang="en-US" dirty="0"/>
              <a:t>Can be deployed to a cloud server to run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733C5-2924-42E5-881A-EDB9F5DB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971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Virtualization</a:t>
            </a:r>
          </a:p>
          <a:p>
            <a:endParaRPr lang="en-US" dirty="0"/>
          </a:p>
          <a:p>
            <a:r>
              <a:rPr lang="en-US" dirty="0"/>
              <a:t>Approaches</a:t>
            </a:r>
          </a:p>
          <a:p>
            <a:pPr lvl="1"/>
            <a:r>
              <a:rPr lang="en-US" sz="2800" dirty="0"/>
              <a:t>Emulation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Hypervisors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Containers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576004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 versions of real resources are used for protection and limitation</a:t>
            </a:r>
          </a:p>
          <a:p>
            <a:pPr lvl="1"/>
            <a:r>
              <a:rPr lang="en-US" dirty="0"/>
              <a:t>Memory – virtual memory</a:t>
            </a:r>
          </a:p>
          <a:p>
            <a:pPr lvl="1"/>
            <a:r>
              <a:rPr lang="en-US" dirty="0"/>
              <a:t>CPU – processes and scheduler</a:t>
            </a:r>
          </a:p>
          <a:p>
            <a:pPr lvl="1"/>
            <a:r>
              <a:rPr lang="en-US" dirty="0"/>
              <a:t>Disk – files</a:t>
            </a:r>
          </a:p>
          <a:p>
            <a:pPr lvl="1"/>
            <a:endParaRPr lang="en-US" dirty="0"/>
          </a:p>
          <a:p>
            <a:r>
              <a:rPr lang="en-US" dirty="0"/>
              <a:t>OS provides these abstractions to simplify applications</a:t>
            </a:r>
          </a:p>
          <a:p>
            <a:pPr lvl="1"/>
            <a:r>
              <a:rPr lang="en-US" dirty="0"/>
              <a:t>And provide security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C9092-95E2-43C6-83F5-6639F96A1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Machines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98AC2-80D4-4BAA-AE34-EE8985383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391125" cy="5029200"/>
          </a:xfrm>
        </p:spPr>
        <p:txBody>
          <a:bodyPr/>
          <a:lstStyle/>
          <a:p>
            <a:r>
              <a:rPr lang="en-US" dirty="0"/>
              <a:t>What about virtualizing the whole computer?</a:t>
            </a:r>
          </a:p>
          <a:p>
            <a:pPr lvl="1"/>
            <a:r>
              <a:rPr lang="en-US" dirty="0"/>
              <a:t>Provide interfaces that look like a normal computer</a:t>
            </a:r>
          </a:p>
          <a:p>
            <a:pPr lvl="1"/>
            <a:r>
              <a:rPr lang="en-US" dirty="0"/>
              <a:t>But actually interact with software that manages and multiplexes access</a:t>
            </a:r>
          </a:p>
          <a:p>
            <a:pPr lvl="1"/>
            <a:endParaRPr lang="en-US" dirty="0"/>
          </a:p>
          <a:p>
            <a:r>
              <a:rPr lang="en-US" dirty="0"/>
              <a:t>Run an entire OS within an 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8D532-27B3-4F0A-8CC7-1C57822F3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AD41CDE3-D69A-4532-974E-2F00825AF2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230" y="1261760"/>
            <a:ext cx="6163535" cy="433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31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22D28-16BD-4BD2-BBD6-15D76133A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motivation: support more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AAAB5-9616-4951-8942-2DE8F8B99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1960s IBM mainframes had many different OSes</a:t>
            </a:r>
          </a:p>
          <a:p>
            <a:pPr lvl="1"/>
            <a:r>
              <a:rPr lang="en-US" dirty="0"/>
              <a:t>But likely only a few or just one mainframe</a:t>
            </a:r>
          </a:p>
          <a:p>
            <a:pPr lvl="1"/>
            <a:r>
              <a:rPr lang="en-US" dirty="0"/>
              <a:t>Some applications only written for certain OSes though</a:t>
            </a:r>
          </a:p>
          <a:p>
            <a:pPr lvl="1"/>
            <a:endParaRPr lang="en-US" dirty="0"/>
          </a:p>
          <a:p>
            <a:r>
              <a:rPr lang="en-US" dirty="0"/>
              <a:t>Virtualization allowed multiple OSes to run on a single mainframe</a:t>
            </a:r>
          </a:p>
          <a:p>
            <a:pPr lvl="1"/>
            <a:r>
              <a:rPr lang="en-US" dirty="0"/>
              <a:t>Which let one powerful computer serve varied needs of many people</a:t>
            </a:r>
          </a:p>
          <a:p>
            <a:pPr lvl="1"/>
            <a:endParaRPr lang="en-US" dirty="0"/>
          </a:p>
          <a:p>
            <a:r>
              <a:rPr lang="en-US" dirty="0"/>
              <a:t>Still applies today to some degree</a:t>
            </a:r>
          </a:p>
          <a:p>
            <a:pPr lvl="1"/>
            <a:r>
              <a:rPr lang="en-US" dirty="0"/>
              <a:t>I have a single desktop machine</a:t>
            </a:r>
          </a:p>
          <a:p>
            <a:pPr lvl="1"/>
            <a:r>
              <a:rPr lang="en-US" dirty="0"/>
              <a:t>Run Windows and an Ubuntu VM</a:t>
            </a:r>
          </a:p>
          <a:p>
            <a:pPr lvl="2"/>
            <a:r>
              <a:rPr lang="en-US" dirty="0"/>
              <a:t>Want PowerPoint and also terminal environment (vim/make/</a:t>
            </a:r>
            <a:r>
              <a:rPr lang="en-US" dirty="0" err="1"/>
              <a:t>gcc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Not really a general need for non-developers though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F467E-C70E-491E-8067-181924E0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32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E4BA8-F607-47B2-987C-FDA95C08E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motivation: package and isolate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E4126-6C1F-4A44-A7F2-13F2FC3DA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High-performance applications aren’t really stand-alone</a:t>
            </a:r>
          </a:p>
          <a:p>
            <a:pPr lvl="1"/>
            <a:r>
              <a:rPr lang="en-US" dirty="0"/>
              <a:t>Assumptions about OS</a:t>
            </a:r>
          </a:p>
          <a:p>
            <a:pPr lvl="1"/>
            <a:r>
              <a:rPr lang="en-US" dirty="0"/>
              <a:t>Assumptions about libraries and services</a:t>
            </a:r>
          </a:p>
          <a:p>
            <a:pPr lvl="1"/>
            <a:r>
              <a:rPr lang="en-US" dirty="0"/>
              <a:t>Multiple processes working together</a:t>
            </a:r>
          </a:p>
          <a:p>
            <a:pPr lvl="1"/>
            <a:endParaRPr lang="en-US" dirty="0"/>
          </a:p>
          <a:p>
            <a:r>
              <a:rPr lang="en-US" dirty="0"/>
              <a:t>A virtual machine is a method to encapsulate “entire stack”</a:t>
            </a:r>
          </a:p>
          <a:p>
            <a:pPr lvl="1"/>
            <a:r>
              <a:rPr lang="en-US" dirty="0"/>
              <a:t>Even down to expectations of hardware</a:t>
            </a:r>
          </a:p>
          <a:p>
            <a:pPr lvl="1"/>
            <a:endParaRPr lang="en-US" dirty="0"/>
          </a:p>
          <a:p>
            <a:r>
              <a:rPr lang="en-US" dirty="0"/>
              <a:t>Cloud computing platforms run many applications together</a:t>
            </a:r>
          </a:p>
          <a:p>
            <a:pPr lvl="1"/>
            <a:r>
              <a:rPr lang="en-US" dirty="0"/>
              <a:t>Need isolation from each other in a strongly controllable way</a:t>
            </a:r>
          </a:p>
          <a:p>
            <a:pPr lvl="2"/>
            <a:r>
              <a:rPr lang="en-US" dirty="0"/>
              <a:t>Exactly 2 GB of RAM go to this</a:t>
            </a:r>
          </a:p>
          <a:p>
            <a:pPr lvl="2"/>
            <a:r>
              <a:rPr lang="en-US" dirty="0"/>
              <a:t>Exactly two processor cores go to that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418CB-2841-414D-B441-7263507CB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39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F1F04-4FD5-4A81-AC3B-48C7F84F2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CAE30-680F-4954-AAD6-99AE4BB9F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Simulate everything in the computer completely</a:t>
            </a:r>
          </a:p>
          <a:p>
            <a:pPr lvl="1"/>
            <a:r>
              <a:rPr lang="en-US" dirty="0"/>
              <a:t>Emulation</a:t>
            </a:r>
          </a:p>
          <a:p>
            <a:pPr lvl="1"/>
            <a:endParaRPr lang="en-US" dirty="0"/>
          </a:p>
          <a:p>
            <a:r>
              <a:rPr lang="en-US" dirty="0"/>
              <a:t>Simulate parts of the computer, but not all of it (really use CPU)</a:t>
            </a:r>
          </a:p>
          <a:p>
            <a:pPr lvl="1"/>
            <a:r>
              <a:rPr lang="en-US" dirty="0"/>
              <a:t>Hypervisor</a:t>
            </a:r>
          </a:p>
          <a:p>
            <a:pPr lvl="1"/>
            <a:endParaRPr lang="en-US" dirty="0"/>
          </a:p>
          <a:p>
            <a:r>
              <a:rPr lang="en-US" dirty="0"/>
              <a:t>Simulate the operating system (software environment)</a:t>
            </a:r>
          </a:p>
          <a:p>
            <a:pPr lvl="1"/>
            <a:r>
              <a:rPr lang="en-US" dirty="0"/>
              <a:t>Containers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963990-5405-4616-9374-A408E9B09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99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Virtualization</a:t>
            </a:r>
          </a:p>
          <a:p>
            <a:endParaRPr lang="en-US" dirty="0"/>
          </a:p>
          <a:p>
            <a:r>
              <a:rPr lang="en-US" b="1" dirty="0"/>
              <a:t>Approaches</a:t>
            </a:r>
          </a:p>
          <a:p>
            <a:pPr lvl="1"/>
            <a:r>
              <a:rPr lang="en-US" sz="2800" b="1" dirty="0"/>
              <a:t>Emulation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Hypervisors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Containers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631354963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59C7661-1A23-46AD-9A1C-969826AB4919}" vid="{8313A47A-0E3D-42A5-B506-581C2F8724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1914</Words>
  <Application>Microsoft Office PowerPoint</Application>
  <PresentationFormat>Widescreen</PresentationFormat>
  <Paragraphs>412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Tahoma</vt:lpstr>
      <vt:lpstr>Class Slides</vt:lpstr>
      <vt:lpstr>Lecture 19: Virtualization</vt:lpstr>
      <vt:lpstr>Today’s Goals</vt:lpstr>
      <vt:lpstr>Outline</vt:lpstr>
      <vt:lpstr>Virtualization</vt:lpstr>
      <vt:lpstr>Virtual Machines</vt:lpstr>
      <vt:lpstr>Original motivation: support more applications</vt:lpstr>
      <vt:lpstr>Modern motivation: package and isolate applications</vt:lpstr>
      <vt:lpstr>Virtualization approaches</vt:lpstr>
      <vt:lpstr>Outline</vt:lpstr>
      <vt:lpstr>Software emulation</vt:lpstr>
      <vt:lpstr>Real emulation: QEMU</vt:lpstr>
      <vt:lpstr>Emulation tradeoffs</vt:lpstr>
      <vt:lpstr>Simple emulators: interpreted languages</vt:lpstr>
      <vt:lpstr>Not-quite-emulation: binary translation</vt:lpstr>
      <vt:lpstr>Outline</vt:lpstr>
      <vt:lpstr>How do we speed up virtual machines?</vt:lpstr>
      <vt:lpstr>Virtual Machine Monitor (VMM)</vt:lpstr>
      <vt:lpstr>Hypervisor layering</vt:lpstr>
      <vt:lpstr>Hypervisor layering</vt:lpstr>
      <vt:lpstr>Hypervisor layering</vt:lpstr>
      <vt:lpstr>Abstraction choices for hypervisor</vt:lpstr>
      <vt:lpstr>Arbitrary combinations of these are possible</vt:lpstr>
      <vt:lpstr>Hypervisor example: system call</vt:lpstr>
      <vt:lpstr>Hypervisor challenges: privileged instructions</vt:lpstr>
      <vt:lpstr>Problem: x86 doesn’t virtualize very well</vt:lpstr>
      <vt:lpstr>Virtualization extensions to x86</vt:lpstr>
      <vt:lpstr>Hypervisor challenges: Memory virtualization</vt:lpstr>
      <vt:lpstr>Hypervisor challenge: I/O devices</vt:lpstr>
      <vt:lpstr>Check your understanding – VirtualBox on ARM Mac</vt:lpstr>
      <vt:lpstr>Check your understanding – VirtualBox on ARM Mac</vt:lpstr>
      <vt:lpstr>Sidebar: virtualization extensions often disabled by default</vt:lpstr>
      <vt:lpstr>Outline</vt:lpstr>
      <vt:lpstr>Cloud platform requirements</vt:lpstr>
      <vt:lpstr>Containers</vt:lpstr>
      <vt:lpstr>Linux cgroups (control groups)</vt:lpstr>
      <vt:lpstr>Cgroups can be used to build containers</vt:lpstr>
      <vt:lpstr>Docker</vt:lpstr>
      <vt:lpstr>Docker use cases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19: Virtualization</dc:title>
  <dc:creator>Branden Ghena</dc:creator>
  <cp:lastModifiedBy>Branden Ghena</cp:lastModifiedBy>
  <cp:revision>37</cp:revision>
  <dcterms:created xsi:type="dcterms:W3CDTF">2020-11-17T04:33:03Z</dcterms:created>
  <dcterms:modified xsi:type="dcterms:W3CDTF">2020-11-17T19:55:48Z</dcterms:modified>
</cp:coreProperties>
</file>