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51"/>
  </p:notesMasterIdLst>
  <p:sldIdLst>
    <p:sldId id="256" r:id="rId2"/>
    <p:sldId id="264" r:id="rId3"/>
    <p:sldId id="348" r:id="rId4"/>
    <p:sldId id="385" r:id="rId5"/>
    <p:sldId id="383" r:id="rId6"/>
    <p:sldId id="397" r:id="rId7"/>
    <p:sldId id="395" r:id="rId8"/>
    <p:sldId id="396" r:id="rId9"/>
    <p:sldId id="429" r:id="rId10"/>
    <p:sldId id="394" r:id="rId11"/>
    <p:sldId id="392" r:id="rId12"/>
    <p:sldId id="405" r:id="rId13"/>
    <p:sldId id="391" r:id="rId14"/>
    <p:sldId id="423" r:id="rId15"/>
    <p:sldId id="424" r:id="rId16"/>
    <p:sldId id="398" r:id="rId17"/>
    <p:sldId id="393" r:id="rId18"/>
    <p:sldId id="390" r:id="rId19"/>
    <p:sldId id="403" r:id="rId20"/>
    <p:sldId id="400" r:id="rId21"/>
    <p:sldId id="404" r:id="rId22"/>
    <p:sldId id="402" r:id="rId23"/>
    <p:sldId id="401" r:id="rId24"/>
    <p:sldId id="399" r:id="rId25"/>
    <p:sldId id="430" r:id="rId26"/>
    <p:sldId id="387" r:id="rId27"/>
    <p:sldId id="406" r:id="rId28"/>
    <p:sldId id="407" r:id="rId29"/>
    <p:sldId id="425" r:id="rId30"/>
    <p:sldId id="426" r:id="rId31"/>
    <p:sldId id="408" r:id="rId32"/>
    <p:sldId id="410" r:id="rId33"/>
    <p:sldId id="413" r:id="rId34"/>
    <p:sldId id="411" r:id="rId35"/>
    <p:sldId id="412" r:id="rId36"/>
    <p:sldId id="409" r:id="rId37"/>
    <p:sldId id="431" r:id="rId38"/>
    <p:sldId id="389" r:id="rId39"/>
    <p:sldId id="416" r:id="rId40"/>
    <p:sldId id="417" r:id="rId41"/>
    <p:sldId id="418" r:id="rId42"/>
    <p:sldId id="414" r:id="rId43"/>
    <p:sldId id="427" r:id="rId44"/>
    <p:sldId id="428" r:id="rId45"/>
    <p:sldId id="415" r:id="rId46"/>
    <p:sldId id="421" r:id="rId47"/>
    <p:sldId id="419" r:id="rId48"/>
    <p:sldId id="422" r:id="rId49"/>
    <p:sldId id="432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64"/>
          </p14:sldIdLst>
        </p14:section>
        <p14:section name="Devices" id="{B55B8E8C-5EAB-4A1E-A4E9-AE5E896E46FA}">
          <p14:sldIdLst>
            <p14:sldId id="348"/>
            <p14:sldId id="385"/>
            <p14:sldId id="383"/>
            <p14:sldId id="397"/>
            <p14:sldId id="395"/>
            <p14:sldId id="396"/>
          </p14:sldIdLst>
        </p14:section>
        <p14:section name="Connecting to Devices" id="{46AF59B7-D045-4B07-A56D-8DC3D98C55F7}">
          <p14:sldIdLst>
            <p14:sldId id="429"/>
            <p14:sldId id="394"/>
            <p14:sldId id="392"/>
            <p14:sldId id="405"/>
            <p14:sldId id="391"/>
            <p14:sldId id="423"/>
            <p14:sldId id="424"/>
            <p14:sldId id="398"/>
            <p14:sldId id="393"/>
            <p14:sldId id="390"/>
            <p14:sldId id="403"/>
            <p14:sldId id="400"/>
            <p14:sldId id="404"/>
            <p14:sldId id="402"/>
            <p14:sldId id="401"/>
            <p14:sldId id="399"/>
          </p14:sldIdLst>
        </p14:section>
        <p14:section name="Talking to Devices" id="{D6DAFB16-57DE-4CEA-A287-754492BD42B4}">
          <p14:sldIdLst>
            <p14:sldId id="430"/>
            <p14:sldId id="387"/>
            <p14:sldId id="406"/>
            <p14:sldId id="407"/>
            <p14:sldId id="425"/>
            <p14:sldId id="426"/>
            <p14:sldId id="408"/>
            <p14:sldId id="410"/>
            <p14:sldId id="413"/>
            <p14:sldId id="411"/>
            <p14:sldId id="412"/>
            <p14:sldId id="409"/>
          </p14:sldIdLst>
        </p14:section>
        <p14:section name="Device Interactions" id="{4AAA336D-6E51-4AFF-946D-87FFAA07A6AA}">
          <p14:sldIdLst>
            <p14:sldId id="431"/>
            <p14:sldId id="389"/>
            <p14:sldId id="416"/>
            <p14:sldId id="417"/>
            <p14:sldId id="418"/>
            <p14:sldId id="414"/>
            <p14:sldId id="427"/>
            <p14:sldId id="428"/>
            <p14:sldId id="415"/>
            <p14:sldId id="421"/>
            <p14:sldId id="419"/>
            <p14:sldId id="422"/>
          </p14:sldIdLst>
        </p14:section>
        <p14:section name="Wrapup" id="{29A7F866-9DA9-446B-8359-CE426CB89C7A}">
          <p14:sldIdLst>
            <p14:sldId id="43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6" d="100"/>
          <a:sy n="76" d="100"/>
        </p:scale>
        <p:origin x="126" y="20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10/31/2020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10/31/2020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10/31/2020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iki.osdev.org/Can_I_have_a_list_of_IO_Port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14:</a:t>
            </a:r>
            <a:br>
              <a:rPr lang="en-US" dirty="0"/>
            </a:br>
            <a:r>
              <a:rPr lang="en-US" dirty="0"/>
              <a:t>Device Input and Output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Fall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</a:t>
            </a:r>
            <a:br>
              <a:rPr lang="en-US" dirty="0"/>
            </a:br>
            <a:r>
              <a:rPr lang="en-US" sz="1200" dirty="0"/>
              <a:t>Stephen </a:t>
            </a:r>
            <a:r>
              <a:rPr lang="en-US" sz="1200" dirty="0" err="1"/>
              <a:t>Tarzia</a:t>
            </a:r>
            <a:r>
              <a:rPr lang="en-US" sz="1200" dirty="0"/>
              <a:t> (Northwestern), Shivaram Venkataraman (Wisconsin), Jaswinder Pal Singh (Princeton), and UC Berkeley CS61C and CS162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Devices connect to buses on the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853405" cy="5029200"/>
          </a:xfrm>
        </p:spPr>
        <p:txBody>
          <a:bodyPr>
            <a:normAutofit/>
          </a:bodyPr>
          <a:lstStyle/>
          <a:p>
            <a:r>
              <a:rPr lang="en-US" dirty="0"/>
              <a:t>I/O Hierarchy</a:t>
            </a:r>
          </a:p>
          <a:p>
            <a:pPr lvl="1"/>
            <a:r>
              <a:rPr lang="en-US" dirty="0"/>
              <a:t>Close to the CPU are very fast connections</a:t>
            </a:r>
          </a:p>
          <a:p>
            <a:pPr lvl="1"/>
            <a:r>
              <a:rPr lang="en-US" dirty="0"/>
              <a:t>Farther from CPU are slower but more flexible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DDA8FBD1-970E-4DB7-9D73-3AF73DB80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520" y="1152456"/>
            <a:ext cx="5730874" cy="501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21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998FB-2972-438D-8840-C7CA358CD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bus anyways?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381E3-61C5-4AE2-B3FA-E45223BFC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717800"/>
            <a:ext cx="10972800" cy="3454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Common set of wires for communication between two or more components</a:t>
            </a:r>
          </a:p>
          <a:p>
            <a:pPr lvl="1"/>
            <a:r>
              <a:rPr lang="en-US" dirty="0"/>
              <a:t>Lets one set of wires connect to N devices</a:t>
            </a:r>
          </a:p>
          <a:p>
            <a:r>
              <a:rPr lang="en-US" dirty="0"/>
              <a:t>Standardized buses have a specific set of wires and protocol for communicating over them (DMI, PCI, SATA, USB)</a:t>
            </a:r>
          </a:p>
          <a:p>
            <a:pPr lvl="1"/>
            <a:r>
              <a:rPr lang="en-US" dirty="0"/>
              <a:t>Example wires: 64 address wires, 64 data wires, ~10 control wires</a:t>
            </a:r>
          </a:p>
          <a:p>
            <a:r>
              <a:rPr lang="en-US" dirty="0"/>
              <a:t>Concerns</a:t>
            </a:r>
          </a:p>
          <a:p>
            <a:pPr lvl="1"/>
            <a:r>
              <a:rPr lang="en-US" dirty="0"/>
              <a:t>How many wires in the bus?</a:t>
            </a:r>
          </a:p>
          <a:p>
            <a:pPr lvl="1"/>
            <a:r>
              <a:rPr lang="en-US" dirty="0"/>
              <a:t>Single controller or multiple with arbitration?</a:t>
            </a:r>
          </a:p>
          <a:p>
            <a:pPr lvl="1"/>
            <a:r>
              <a:rPr lang="en-US" dirty="0"/>
              <a:t>Half-duplex (one direction of communication at a time) or full-duplex?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6E2AB-3560-464A-96BD-D10D6390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sp>
        <p:nvSpPr>
          <p:cNvPr id="5" name="Left-Right Arrow 3">
            <a:extLst>
              <a:ext uri="{FF2B5EF4-FFF2-40B4-BE49-F238E27FC236}">
                <a16:creationId xmlns:a16="http://schemas.microsoft.com/office/drawing/2014/main" id="{B0FECC8A-948C-4139-86E6-FF2BEE3FAEFF}"/>
              </a:ext>
            </a:extLst>
          </p:cNvPr>
          <p:cNvSpPr/>
          <p:nvPr/>
        </p:nvSpPr>
        <p:spPr bwMode="auto">
          <a:xfrm>
            <a:off x="2730500" y="1016000"/>
            <a:ext cx="6248400" cy="762000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E09A5B-A43B-40F1-A5F6-2F3F1A9DAF44}"/>
              </a:ext>
            </a:extLst>
          </p:cNvPr>
          <p:cNvSpPr/>
          <p:nvPr/>
        </p:nvSpPr>
        <p:spPr bwMode="auto">
          <a:xfrm>
            <a:off x="3568700" y="2006600"/>
            <a:ext cx="609600" cy="6096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FB1308-E569-467D-8568-757E0FD19465}"/>
              </a:ext>
            </a:extLst>
          </p:cNvPr>
          <p:cNvSpPr/>
          <p:nvPr/>
        </p:nvSpPr>
        <p:spPr bwMode="auto">
          <a:xfrm>
            <a:off x="4635500" y="2006600"/>
            <a:ext cx="609600" cy="6096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8B666D-D1F4-48F9-BF10-72FCAD9978EF}"/>
              </a:ext>
            </a:extLst>
          </p:cNvPr>
          <p:cNvSpPr/>
          <p:nvPr/>
        </p:nvSpPr>
        <p:spPr bwMode="auto">
          <a:xfrm>
            <a:off x="7233847" y="2006600"/>
            <a:ext cx="609600" cy="6096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0FFD7E-BA9B-4605-96B0-625F6450C366}"/>
              </a:ext>
            </a:extLst>
          </p:cNvPr>
          <p:cNvCxnSpPr>
            <a:stCxn id="6" idx="0"/>
          </p:cNvCxnSpPr>
          <p:nvPr/>
        </p:nvCxnSpPr>
        <p:spPr bwMode="auto">
          <a:xfrm flipV="1">
            <a:off x="3873500" y="1625600"/>
            <a:ext cx="0" cy="3810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EF63014-7E04-4AFE-B383-BD5348E2C5CD}"/>
              </a:ext>
            </a:extLst>
          </p:cNvPr>
          <p:cNvCxnSpPr/>
          <p:nvPr/>
        </p:nvCxnSpPr>
        <p:spPr bwMode="auto">
          <a:xfrm flipV="1">
            <a:off x="4950862" y="1602966"/>
            <a:ext cx="0" cy="3810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D070389-E052-47F3-98E9-BE3BEBE33E14}"/>
              </a:ext>
            </a:extLst>
          </p:cNvPr>
          <p:cNvCxnSpPr/>
          <p:nvPr/>
        </p:nvCxnSpPr>
        <p:spPr bwMode="auto">
          <a:xfrm flipV="1">
            <a:off x="7538647" y="1602966"/>
            <a:ext cx="0" cy="3810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35134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C88E6-9C96-4E6C-A913-3ADAFC7B5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networks also run over buses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49BF6-F8AD-45D3-854F-508ED9DB6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Ethernet is a bus too!</a:t>
            </a:r>
          </a:p>
          <a:p>
            <a:endParaRPr lang="en-US" dirty="0"/>
          </a:p>
          <a:p>
            <a:r>
              <a:rPr lang="en-US" dirty="0"/>
              <a:t>Network protocols specify how two computers communicate, very similarly to these buses</a:t>
            </a:r>
          </a:p>
          <a:p>
            <a:pPr lvl="1"/>
            <a:endParaRPr lang="en-US" dirty="0"/>
          </a:p>
          <a:p>
            <a:r>
              <a:rPr lang="en-US" dirty="0"/>
              <a:t>Internal computer buses differences from general networks</a:t>
            </a:r>
          </a:p>
          <a:p>
            <a:pPr lvl="1"/>
            <a:r>
              <a:rPr lang="en-US" dirty="0"/>
              <a:t>Higher speed</a:t>
            </a:r>
          </a:p>
          <a:p>
            <a:pPr lvl="1"/>
            <a:r>
              <a:rPr lang="en-US" dirty="0"/>
              <a:t>Very high reliability</a:t>
            </a:r>
          </a:p>
          <a:p>
            <a:pPr lvl="1"/>
            <a:r>
              <a:rPr lang="en-US" dirty="0"/>
              <a:t>Accessed cooperatively (often with only one controller: CPU)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2D3A3-FC3F-424B-8139-F1208857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40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CEA09-E4CD-4100-AF11-0EC9F7565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version of I/O 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2838A-764E-4D0E-ABC2-E3AD4B284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Hub architecture</a:t>
            </a:r>
          </a:p>
          <a:p>
            <a:endParaRPr lang="en-US" dirty="0"/>
          </a:p>
          <a:p>
            <a:r>
              <a:rPr lang="en-US" dirty="0"/>
              <a:t>Northbridge</a:t>
            </a:r>
          </a:p>
          <a:p>
            <a:pPr lvl="1"/>
            <a:r>
              <a:rPr lang="en-US" dirty="0"/>
              <a:t>High speed memory control</a:t>
            </a:r>
          </a:p>
          <a:p>
            <a:pPr lvl="1"/>
            <a:r>
              <a:rPr lang="en-US" dirty="0"/>
              <a:t>RAM + Graphics</a:t>
            </a:r>
          </a:p>
          <a:p>
            <a:endParaRPr lang="en-US" dirty="0"/>
          </a:p>
          <a:p>
            <a:r>
              <a:rPr lang="en-US" dirty="0"/>
              <a:t>Southbridge</a:t>
            </a:r>
          </a:p>
          <a:p>
            <a:pPr lvl="1"/>
            <a:r>
              <a:rPr lang="en-US" dirty="0"/>
              <a:t>Low speed peripherals</a:t>
            </a:r>
          </a:p>
          <a:p>
            <a:pPr lvl="1"/>
            <a:r>
              <a:rPr lang="en-US" dirty="0"/>
              <a:t>Disk, Network, USB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1963D-07B4-4686-9959-AD02B8CC6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9A887C-815D-41EE-B310-4BF4C80DF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414" y="228600"/>
            <a:ext cx="3856980" cy="59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849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F4700-3FE6-4FE8-BD0D-F56CC9431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 – physical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E9926-6D14-4F49-8ABA-CAA87C8CE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390105" cy="5029200"/>
          </a:xfrm>
        </p:spPr>
        <p:txBody>
          <a:bodyPr/>
          <a:lstStyle/>
          <a:p>
            <a:r>
              <a:rPr lang="en-US" dirty="0"/>
              <a:t>Which is going to be physically closer to the CPU?</a:t>
            </a:r>
          </a:p>
          <a:p>
            <a:pPr lvl="1"/>
            <a:r>
              <a:rPr lang="en-US" dirty="0"/>
              <a:t>Northbridge or Southbridge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28CBB-5871-443A-B56E-736FC6D39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665CAF8-DBCF-4A33-A2BA-1843017C2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414" y="228600"/>
            <a:ext cx="3856980" cy="59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220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F4700-3FE6-4FE8-BD0D-F56CC9431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 – physical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E9926-6D14-4F49-8ABA-CAA87C8CE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390105" cy="5029200"/>
          </a:xfrm>
        </p:spPr>
        <p:txBody>
          <a:bodyPr/>
          <a:lstStyle/>
          <a:p>
            <a:r>
              <a:rPr lang="en-US" dirty="0"/>
              <a:t>Which is going to be physically closer to the CPU?</a:t>
            </a:r>
          </a:p>
          <a:p>
            <a:pPr lvl="1"/>
            <a:r>
              <a:rPr lang="en-US" b="1" dirty="0"/>
              <a:t>Northbridge</a:t>
            </a:r>
            <a:r>
              <a:rPr lang="en-US" dirty="0"/>
              <a:t> or </a:t>
            </a:r>
            <a:r>
              <a:rPr lang="en-US" strike="sngStrike" dirty="0"/>
              <a:t>Southbridge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Need accesses to be fast</a:t>
            </a:r>
          </a:p>
          <a:p>
            <a:pPr lvl="1"/>
            <a:r>
              <a:rPr lang="en-US" dirty="0"/>
              <a:t>Electrical signals are limited by speed of light</a:t>
            </a:r>
          </a:p>
          <a:p>
            <a:pPr lvl="2"/>
            <a:r>
              <a:rPr lang="en-US" dirty="0"/>
              <a:t>1 nanosecond ~= 1 foot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28CBB-5871-443A-B56E-736FC6D39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665CAF8-DBCF-4A33-A2BA-1843017C2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414" y="228600"/>
            <a:ext cx="3856980" cy="59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620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43727-0EBF-4C01-B8C1-859B8C188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2756091" cy="5029200"/>
          </a:xfrm>
        </p:spPr>
        <p:txBody>
          <a:bodyPr/>
          <a:lstStyle/>
          <a:p>
            <a:r>
              <a:rPr lang="en-US" dirty="0"/>
              <a:t>Physical layout of an old motherboard</a:t>
            </a:r>
          </a:p>
          <a:p>
            <a:endParaRPr lang="en-US" dirty="0"/>
          </a:p>
          <a:p>
            <a:r>
              <a:rPr lang="en-US" dirty="0"/>
              <a:t>Note physical distance from CPU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72158-6DED-4D7C-8703-81311E2BD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EF71822-A52F-4D47-8E15-D1B7F9456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1" y="232682"/>
            <a:ext cx="7922794" cy="594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949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985E2-372B-45B8-9DEF-28366DB81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 Controller Hub (PCH)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C99A1-89CC-44EB-9662-2951C1C6C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40162" cy="5029200"/>
          </a:xfrm>
        </p:spPr>
        <p:txBody>
          <a:bodyPr/>
          <a:lstStyle/>
          <a:p>
            <a:r>
              <a:rPr lang="en-US" dirty="0"/>
              <a:t>Enables faster communication high-throughput peripherals</a:t>
            </a:r>
          </a:p>
          <a:p>
            <a:pPr lvl="1"/>
            <a:r>
              <a:rPr lang="en-US" dirty="0"/>
              <a:t>Memory and Graphics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ADFB5E-DB4F-4F07-8D2F-463B85810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5912E31-B85B-4322-AE27-142A12180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1286" y="1153778"/>
            <a:ext cx="4559108" cy="501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040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05819-7C07-457D-A7CE-404334394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NUC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2E6FC-9A84-4AAF-B9BC-E408DFE9F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486919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Small form factor desktop</a:t>
            </a:r>
          </a:p>
          <a:p>
            <a:endParaRPr lang="en-US" dirty="0"/>
          </a:p>
          <a:p>
            <a:r>
              <a:rPr lang="en-US" dirty="0"/>
              <a:t>CPU includes PCH and GPU in single package</a:t>
            </a:r>
          </a:p>
          <a:p>
            <a:endParaRPr lang="en-US" dirty="0"/>
          </a:p>
          <a:p>
            <a:r>
              <a:rPr lang="en-US" dirty="0"/>
              <a:t>CPU implements many connections directly</a:t>
            </a:r>
          </a:p>
          <a:p>
            <a:pPr lvl="1"/>
            <a:r>
              <a:rPr lang="en-US" dirty="0"/>
              <a:t>USB</a:t>
            </a:r>
          </a:p>
          <a:p>
            <a:pPr lvl="1"/>
            <a:r>
              <a:rPr lang="en-US" dirty="0"/>
              <a:t>SATA</a:t>
            </a:r>
          </a:p>
          <a:p>
            <a:pPr lvl="1"/>
            <a:r>
              <a:rPr lang="en-US" dirty="0"/>
              <a:t>Some have hardware controllers</a:t>
            </a:r>
          </a:p>
          <a:p>
            <a:pPr lvl="2"/>
            <a:r>
              <a:rPr lang="en-US" dirty="0"/>
              <a:t>Ethernet (RJ45)</a:t>
            </a:r>
          </a:p>
          <a:p>
            <a:pPr lvl="2"/>
            <a:r>
              <a:rPr lang="en-US" dirty="0"/>
              <a:t>Thunderbolt (Rear USB-C)</a:t>
            </a:r>
          </a:p>
          <a:p>
            <a:pPr lvl="2"/>
            <a:r>
              <a:rPr lang="en-US" dirty="0"/>
              <a:t>3.5mm Audio (Front stereo headset…)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9DCCB-8297-4B65-842A-9CCF3E266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2A791-941D-43E6-BC76-CA40A4C07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596" y="240446"/>
            <a:ext cx="6258798" cy="61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79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05819-7C07-457D-A7CE-404334394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important buses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2E6FC-9A84-4AAF-B9BC-E408DFE9F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486919" cy="5029200"/>
          </a:xfrm>
        </p:spPr>
        <p:txBody>
          <a:bodyPr>
            <a:normAutofit/>
          </a:bodyPr>
          <a:lstStyle/>
          <a:p>
            <a:r>
              <a:rPr lang="en-US" dirty="0"/>
              <a:t>Legacy</a:t>
            </a:r>
          </a:p>
          <a:p>
            <a:pPr lvl="1"/>
            <a:r>
              <a:rPr lang="en-US" dirty="0"/>
              <a:t>Parallel Port</a:t>
            </a:r>
          </a:p>
          <a:p>
            <a:pPr lvl="1"/>
            <a:r>
              <a:rPr lang="en-US" dirty="0"/>
              <a:t>Serial Port</a:t>
            </a:r>
          </a:p>
          <a:p>
            <a:r>
              <a:rPr lang="en-US" dirty="0"/>
              <a:t>USB</a:t>
            </a:r>
          </a:p>
          <a:p>
            <a:r>
              <a:rPr lang="en-US" dirty="0"/>
              <a:t>SATA</a:t>
            </a:r>
          </a:p>
          <a:p>
            <a:r>
              <a:rPr lang="en-US" dirty="0"/>
              <a:t>PCIe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Device driver sometimes talks to bus controller</a:t>
            </a:r>
          </a:p>
          <a:p>
            <a:pPr lvl="1"/>
            <a:r>
              <a:rPr lang="en-US" dirty="0"/>
              <a:t>Which sends appropriate signals to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9DCCB-8297-4B65-842A-9CCF3E266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2A791-941D-43E6-BC76-CA40A4C07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596" y="240446"/>
            <a:ext cx="6258798" cy="61159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E12FB3-7F9E-4A42-9260-8706C3F6294C}"/>
              </a:ext>
            </a:extLst>
          </p:cNvPr>
          <p:cNvSpPr/>
          <p:nvPr/>
        </p:nvSpPr>
        <p:spPr>
          <a:xfrm>
            <a:off x="5321596" y="4318000"/>
            <a:ext cx="2425404" cy="4699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2B60C5-B394-4245-9DA2-BC8E72287B19}"/>
              </a:ext>
            </a:extLst>
          </p:cNvPr>
          <p:cNvSpPr/>
          <p:nvPr/>
        </p:nvSpPr>
        <p:spPr>
          <a:xfrm>
            <a:off x="5321596" y="1358900"/>
            <a:ext cx="2425404" cy="17272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0D46FA-330E-4CB1-BD80-60291F86ECB8}"/>
              </a:ext>
            </a:extLst>
          </p:cNvPr>
          <p:cNvSpPr/>
          <p:nvPr/>
        </p:nvSpPr>
        <p:spPr>
          <a:xfrm>
            <a:off x="8610600" y="392112"/>
            <a:ext cx="3196876" cy="96678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0129CF-8C96-4E5C-9CA9-6C675C51A92C}"/>
              </a:ext>
            </a:extLst>
          </p:cNvPr>
          <p:cNvSpPr/>
          <p:nvPr/>
        </p:nvSpPr>
        <p:spPr>
          <a:xfrm>
            <a:off x="8623300" y="3530600"/>
            <a:ext cx="2957094" cy="50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3EAEC7-CC23-45BC-BF05-3727760805BA}"/>
              </a:ext>
            </a:extLst>
          </p:cNvPr>
          <p:cNvSpPr/>
          <p:nvPr/>
        </p:nvSpPr>
        <p:spPr>
          <a:xfrm>
            <a:off x="8749593" y="4406900"/>
            <a:ext cx="699207" cy="381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ACADB3-D846-42A1-A3C1-77BF242ABA61}"/>
              </a:ext>
            </a:extLst>
          </p:cNvPr>
          <p:cNvSpPr/>
          <p:nvPr/>
        </p:nvSpPr>
        <p:spPr>
          <a:xfrm>
            <a:off x="8749593" y="2971800"/>
            <a:ext cx="1181807" cy="5588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28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I/O devices and how a computer connects to them.</a:t>
            </a:r>
          </a:p>
          <a:p>
            <a:endParaRPr lang="en-US" dirty="0"/>
          </a:p>
          <a:p>
            <a:r>
              <a:rPr lang="en-US" dirty="0"/>
              <a:t>Understand two different methods of reading/writing device data.</a:t>
            </a:r>
          </a:p>
          <a:p>
            <a:endParaRPr lang="en-US" dirty="0"/>
          </a:p>
          <a:p>
            <a:r>
              <a:rPr lang="en-US" dirty="0"/>
              <a:t>Explore patterns for device interaction:</a:t>
            </a:r>
          </a:p>
          <a:p>
            <a:pPr lvl="1"/>
            <a:r>
              <a:rPr lang="en-US" dirty="0"/>
              <a:t>Synchronous versus Asynchronous</a:t>
            </a:r>
          </a:p>
          <a:p>
            <a:pPr lvl="1"/>
            <a:r>
              <a:rPr lang="en-US" dirty="0"/>
              <a:t>Programmed I/O versus Direct Memory 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C7733-3CA4-445F-8DE7-8FC80B1A4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Port – “Printer Port” or Centronics 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D49C9-851C-4AA9-BF92-CF4D03D0E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“That big long one you might have seen once”</a:t>
            </a:r>
          </a:p>
          <a:p>
            <a:endParaRPr lang="en-US" dirty="0"/>
          </a:p>
          <a:p>
            <a:r>
              <a:rPr lang="en-US" dirty="0"/>
              <a:t>8 data bits plus control signals</a:t>
            </a:r>
          </a:p>
          <a:p>
            <a:pPr lvl="1"/>
            <a:r>
              <a:rPr lang="en-US" dirty="0"/>
              <a:t>Up to 2.5 Mbps!!</a:t>
            </a:r>
          </a:p>
          <a:p>
            <a:pPr lvl="1"/>
            <a:endParaRPr lang="en-US" dirty="0"/>
          </a:p>
          <a:p>
            <a:r>
              <a:rPr lang="en-US" dirty="0"/>
              <a:t>Very simple to implement</a:t>
            </a:r>
          </a:p>
          <a:p>
            <a:pPr lvl="1"/>
            <a:r>
              <a:rPr lang="en-US" dirty="0"/>
              <a:t>Write 8 bits of data</a:t>
            </a:r>
          </a:p>
          <a:p>
            <a:pPr lvl="1"/>
            <a:r>
              <a:rPr lang="en-US" dirty="0"/>
              <a:t>Set STROBE low</a:t>
            </a:r>
          </a:p>
          <a:p>
            <a:pPr lvl="2"/>
            <a:r>
              <a:rPr lang="en-US" dirty="0"/>
              <a:t>BUSY goes low in response</a:t>
            </a:r>
          </a:p>
          <a:p>
            <a:pPr lvl="1"/>
            <a:r>
              <a:rPr lang="en-US" dirty="0"/>
              <a:t>When BUSY goes high</a:t>
            </a:r>
          </a:p>
          <a:p>
            <a:pPr lvl="2"/>
            <a:r>
              <a:rPr lang="en-US" dirty="0"/>
              <a:t>Set STROBE high</a:t>
            </a:r>
          </a:p>
          <a:p>
            <a:pPr lvl="1"/>
            <a:r>
              <a:rPr lang="en-US" dirty="0"/>
              <a:t>Repeat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C30CB-FCBB-4D08-B219-B059A0384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7170" name="Picture 2" descr="How Parallel Ports Work | HowStuffWorks">
            <a:extLst>
              <a:ext uri="{FF2B5EF4-FFF2-40B4-BE49-F238E27FC236}">
                <a16:creationId xmlns:a16="http://schemas.microsoft.com/office/drawing/2014/main" id="{2C29DCB2-6576-4454-B051-CDF860FE5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5800" y="3862975"/>
            <a:ext cx="5814594" cy="230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CD7E86-8598-4C2C-8167-F2FF40C27927}"/>
              </a:ext>
            </a:extLst>
          </p:cNvPr>
          <p:cNvSpPr/>
          <p:nvPr/>
        </p:nvSpPr>
        <p:spPr>
          <a:xfrm>
            <a:off x="6997700" y="4064000"/>
            <a:ext cx="2882900" cy="1168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13239109-82A0-433F-950B-437D819B8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0500" y="986933"/>
            <a:ext cx="3769894" cy="269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446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B9 Pinout">
            <a:extLst>
              <a:ext uri="{FF2B5EF4-FFF2-40B4-BE49-F238E27FC236}">
                <a16:creationId xmlns:a16="http://schemas.microsoft.com/office/drawing/2014/main" id="{E294B4C1-01E9-4631-B12E-BF21E3B4D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0100" y="313292"/>
            <a:ext cx="3439694" cy="332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6A785E-31C2-4D0B-9DF0-E4D8175F3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Port – RS-232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D4CF2-A500-4E94-9FCB-986AD9C7C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“That one we used to use before USB”</a:t>
            </a:r>
          </a:p>
          <a:p>
            <a:endParaRPr lang="en-US" dirty="0"/>
          </a:p>
          <a:p>
            <a:r>
              <a:rPr lang="en-US" dirty="0"/>
              <a:t>RS-232 serial protocol</a:t>
            </a:r>
          </a:p>
          <a:p>
            <a:pPr lvl="1"/>
            <a:r>
              <a:rPr lang="en-US" dirty="0"/>
              <a:t>One wire for Transmit, one wire for receive</a:t>
            </a:r>
          </a:p>
          <a:p>
            <a:pPr lvl="1"/>
            <a:r>
              <a:rPr lang="en-US" dirty="0"/>
              <a:t>Bits go one after another at a certain speed (“</a:t>
            </a:r>
            <a:r>
              <a:rPr lang="en-US" dirty="0" err="1"/>
              <a:t>baudrate</a:t>
            </a:r>
            <a:r>
              <a:rPr lang="en-US" dirty="0"/>
              <a:t>”)</a:t>
            </a:r>
          </a:p>
          <a:p>
            <a:pPr lvl="2"/>
            <a:r>
              <a:rPr lang="en-US" dirty="0"/>
              <a:t>Up to 256 Kbps</a:t>
            </a:r>
          </a:p>
          <a:p>
            <a:pPr lvl="2"/>
            <a:endParaRPr lang="en-US" dirty="0"/>
          </a:p>
          <a:p>
            <a:r>
              <a:rPr lang="en-US" dirty="0"/>
              <a:t>Used to connect modems</a:t>
            </a:r>
          </a:p>
          <a:p>
            <a:pPr lvl="1"/>
            <a:r>
              <a:rPr lang="en-US" dirty="0"/>
              <a:t>Still occasionally used for</a:t>
            </a:r>
            <a:br>
              <a:rPr lang="en-US" dirty="0"/>
            </a:br>
            <a:r>
              <a:rPr lang="en-US" dirty="0"/>
              <a:t>old devices (via a USB to</a:t>
            </a:r>
            <a:br>
              <a:rPr lang="en-US" dirty="0"/>
            </a:br>
            <a:r>
              <a:rPr lang="en-US" dirty="0"/>
              <a:t>RS-232 converter)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04590-0B01-428A-ADF0-649F89F73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2" descr="How Parallel Ports Work | HowStuffWorks">
            <a:extLst>
              <a:ext uri="{FF2B5EF4-FFF2-40B4-BE49-F238E27FC236}">
                <a16:creationId xmlns:a16="http://schemas.microsoft.com/office/drawing/2014/main" id="{E0115996-5401-4D37-99ED-8860203BF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5800" y="3862975"/>
            <a:ext cx="5814594" cy="230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5D6203-76BC-4C23-8091-409A332ED691}"/>
              </a:ext>
            </a:extLst>
          </p:cNvPr>
          <p:cNvSpPr/>
          <p:nvPr/>
        </p:nvSpPr>
        <p:spPr>
          <a:xfrm>
            <a:off x="6845300" y="5156200"/>
            <a:ext cx="1574800" cy="914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75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4FFDA-CFBF-43AA-B67B-EE29799A1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– Universal Serial Bus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D364E-2E21-4B96-B7EB-B1D1F21F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73704FC-2CEE-495C-AE75-D37D3CF4E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990305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“That one you are familiar with already”</a:t>
            </a:r>
          </a:p>
          <a:p>
            <a:endParaRPr lang="en-US" dirty="0"/>
          </a:p>
          <a:p>
            <a:r>
              <a:rPr lang="en-US" dirty="0"/>
              <a:t>Comes in multiple form-factors and versions</a:t>
            </a:r>
          </a:p>
          <a:p>
            <a:pPr lvl="1"/>
            <a:r>
              <a:rPr lang="en-US" dirty="0"/>
              <a:t>USB 3.x and type C connectors are the fast ones</a:t>
            </a:r>
          </a:p>
          <a:p>
            <a:pPr lvl="1"/>
            <a:endParaRPr lang="en-US" dirty="0"/>
          </a:p>
          <a:p>
            <a:r>
              <a:rPr lang="en-US" dirty="0"/>
              <a:t>Speed has increased greatly</a:t>
            </a:r>
          </a:p>
          <a:p>
            <a:pPr lvl="1"/>
            <a:r>
              <a:rPr lang="en-US" dirty="0"/>
              <a:t>1.5 Mbps</a:t>
            </a:r>
          </a:p>
          <a:p>
            <a:pPr lvl="1"/>
            <a:r>
              <a:rPr lang="en-US" dirty="0"/>
              <a:t>12 Mbps</a:t>
            </a:r>
          </a:p>
          <a:p>
            <a:pPr lvl="1"/>
            <a:r>
              <a:rPr lang="en-US" dirty="0"/>
              <a:t>480 Mbps</a:t>
            </a:r>
          </a:p>
          <a:p>
            <a:pPr lvl="1"/>
            <a:r>
              <a:rPr lang="en-US" dirty="0"/>
              <a:t>5 Gbps</a:t>
            </a:r>
          </a:p>
          <a:p>
            <a:pPr lvl="1"/>
            <a:r>
              <a:rPr lang="en-US" dirty="0"/>
              <a:t>10 Gbps</a:t>
            </a:r>
          </a:p>
          <a:p>
            <a:pPr lvl="1"/>
            <a:r>
              <a:rPr lang="en-US" dirty="0"/>
              <a:t>40 Gbps</a:t>
            </a:r>
          </a:p>
        </p:txBody>
      </p:sp>
      <p:pic>
        <p:nvPicPr>
          <p:cNvPr id="9" name="Content Placeholder 5" descr="A picture containing sitting, table, light, sign&#10;&#10;Description automatically generated">
            <a:extLst>
              <a:ext uri="{FF2B5EF4-FFF2-40B4-BE49-F238E27FC236}">
                <a16:creationId xmlns:a16="http://schemas.microsoft.com/office/drawing/2014/main" id="{5445EA09-2C15-49CF-A16B-4D218AE7C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700" y="228599"/>
            <a:ext cx="2638425" cy="2638425"/>
          </a:xfrm>
          <a:prstGeom prst="rect">
            <a:avLst/>
          </a:prstGeom>
        </p:spPr>
      </p:pic>
      <p:pic>
        <p:nvPicPr>
          <p:cNvPr id="6146" name="Picture 2" descr="Image result for compare usb a b c | Usb, Connectors, New laptops">
            <a:extLst>
              <a:ext uri="{FF2B5EF4-FFF2-40B4-BE49-F238E27FC236}">
                <a16:creationId xmlns:a16="http://schemas.microsoft.com/office/drawing/2014/main" id="{32B21522-0F4D-493B-BB4B-85BF377B7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0700" y="3533776"/>
            <a:ext cx="4906963" cy="253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0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B6FB1-0F6F-4539-ADF7-9DB266399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SATA – Serial ATA – AT Attachment – “Advanced Technology”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CA836-F5A8-4482-8F41-3FB706DB0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5124" name="Picture 4" descr="12in SATA Serial ATA Cable - SATA Cables">
            <a:extLst>
              <a:ext uri="{FF2B5EF4-FFF2-40B4-BE49-F238E27FC236}">
                <a16:creationId xmlns:a16="http://schemas.microsoft.com/office/drawing/2014/main" id="{1D960244-0A8D-427A-B08F-B9B53E3563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96200" y="743190"/>
            <a:ext cx="3884194" cy="259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83A3DB-41EC-42A2-8BB0-AF6A59BE3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199605" cy="5029200"/>
          </a:xfrm>
        </p:spPr>
        <p:txBody>
          <a:bodyPr/>
          <a:lstStyle/>
          <a:p>
            <a:r>
              <a:rPr lang="en-US" dirty="0"/>
              <a:t>“That cable you plug a drive in with”</a:t>
            </a:r>
          </a:p>
          <a:p>
            <a:endParaRPr lang="en-US" dirty="0"/>
          </a:p>
          <a:p>
            <a:r>
              <a:rPr lang="en-US" dirty="0"/>
              <a:t>Long evolution as you might have guessed from the name</a:t>
            </a:r>
          </a:p>
          <a:p>
            <a:endParaRPr lang="en-US" dirty="0"/>
          </a:p>
          <a:p>
            <a:r>
              <a:rPr lang="en-US" dirty="0"/>
              <a:t>6 Gbps</a:t>
            </a:r>
          </a:p>
          <a:p>
            <a:pPr lvl="1"/>
            <a:r>
              <a:rPr lang="en-US" dirty="0"/>
              <a:t>One transmit and one receive single</a:t>
            </a:r>
          </a:p>
          <a:p>
            <a:pPr lvl="2"/>
            <a:r>
              <a:rPr lang="en-US" dirty="0"/>
              <a:t>Two wires for each in twisted pair</a:t>
            </a:r>
          </a:p>
          <a:p>
            <a:pPr lvl="1"/>
            <a:r>
              <a:rPr lang="en-US" dirty="0"/>
              <a:t>Short connection length for high speed</a:t>
            </a:r>
          </a:p>
        </p:txBody>
      </p:sp>
      <p:pic>
        <p:nvPicPr>
          <p:cNvPr id="8" name="Picture 2" descr="What is SATA? Here's everything you need to know about it | Recom Computers">
            <a:extLst>
              <a:ext uri="{FF2B5EF4-FFF2-40B4-BE49-F238E27FC236}">
                <a16:creationId xmlns:a16="http://schemas.microsoft.com/office/drawing/2014/main" id="{E38C04F6-6708-4830-AB1F-2308B516B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75500" y="3322589"/>
            <a:ext cx="4404894" cy="284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64AF53-2472-4526-9A8E-3E6EBB305D41}"/>
              </a:ext>
            </a:extLst>
          </p:cNvPr>
          <p:cNvSpPr txBox="1"/>
          <p:nvPr/>
        </p:nvSpPr>
        <p:spPr>
          <a:xfrm>
            <a:off x="8496300" y="6260068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897B99-09A5-4CDD-AA65-1CC92B897740}"/>
              </a:ext>
            </a:extLst>
          </p:cNvPr>
          <p:cNvSpPr txBox="1"/>
          <p:nvPr/>
        </p:nvSpPr>
        <p:spPr>
          <a:xfrm>
            <a:off x="9638297" y="6260068"/>
            <a:ext cx="91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2641715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E5F1-AD9D-45F3-9779-64A74BEC9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– Peripheral Component Interconnect Express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00820-C5FF-4475-BCC3-C85EC2ABD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6936205" cy="5029200"/>
          </a:xfrm>
        </p:spPr>
        <p:txBody>
          <a:bodyPr/>
          <a:lstStyle/>
          <a:p>
            <a:r>
              <a:rPr lang="en-US" dirty="0"/>
              <a:t>“That slot you put a graphics card into”</a:t>
            </a:r>
          </a:p>
          <a:p>
            <a:pPr lvl="1"/>
            <a:r>
              <a:rPr lang="en-US" dirty="0"/>
              <a:t>Or </a:t>
            </a:r>
            <a:r>
              <a:rPr lang="en-US" dirty="0" err="1"/>
              <a:t>WiFi</a:t>
            </a:r>
            <a:r>
              <a:rPr lang="en-US" dirty="0"/>
              <a:t> card, or some SSDs</a:t>
            </a:r>
          </a:p>
          <a:p>
            <a:pPr lvl="1"/>
            <a:endParaRPr lang="en-US" dirty="0"/>
          </a:p>
          <a:p>
            <a:r>
              <a:rPr lang="en-US" dirty="0"/>
              <a:t>Collection of point-to-point</a:t>
            </a:r>
            <a:br>
              <a:rPr lang="en-US" dirty="0"/>
            </a:br>
            <a:r>
              <a:rPr lang="en-US" dirty="0"/>
              <a:t>connections</a:t>
            </a:r>
          </a:p>
          <a:p>
            <a:pPr lvl="1"/>
            <a:r>
              <a:rPr lang="en-US" dirty="0"/>
              <a:t>Motherboard and CPU support</a:t>
            </a:r>
            <a:br>
              <a:rPr lang="en-US" dirty="0"/>
            </a:br>
            <a:r>
              <a:rPr lang="en-US" dirty="0"/>
              <a:t>N “lanes” in various configurations</a:t>
            </a:r>
          </a:p>
          <a:p>
            <a:pPr lvl="1"/>
            <a:endParaRPr lang="en-US" dirty="0"/>
          </a:p>
          <a:p>
            <a:r>
              <a:rPr lang="en-US" dirty="0"/>
              <a:t>Different sizes for different</a:t>
            </a:r>
            <a:br>
              <a:rPr lang="en-US" dirty="0"/>
            </a:br>
            <a:r>
              <a:rPr lang="en-US" dirty="0"/>
              <a:t>number of bits in parallel</a:t>
            </a:r>
          </a:p>
          <a:p>
            <a:pPr lvl="1"/>
            <a:r>
              <a:rPr lang="en-US" dirty="0"/>
              <a:t>Order 10s Gbps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C2A8C-F37B-4DB6-AD60-E1E3528D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E8414E3-F82E-4B73-9AD3-23AE5A775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1811" y="2481943"/>
            <a:ext cx="5438583" cy="369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652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Overview of Device I/O</a:t>
            </a:r>
          </a:p>
          <a:p>
            <a:endParaRPr lang="en-US" dirty="0"/>
          </a:p>
          <a:p>
            <a:r>
              <a:rPr lang="en-US" dirty="0"/>
              <a:t>Connecting to devices</a:t>
            </a:r>
          </a:p>
          <a:p>
            <a:pPr lvl="1"/>
            <a:r>
              <a:rPr lang="en-US" dirty="0"/>
              <a:t>Buses on a computer</a:t>
            </a:r>
          </a:p>
          <a:p>
            <a:endParaRPr lang="en-US" dirty="0"/>
          </a:p>
          <a:p>
            <a:r>
              <a:rPr lang="en-US" b="1" dirty="0"/>
              <a:t>Talking to devices</a:t>
            </a:r>
          </a:p>
          <a:p>
            <a:pPr lvl="1"/>
            <a:r>
              <a:rPr lang="en-US" b="1" dirty="0"/>
              <a:t>Port-Mapped I/O and Memory-Mapped I/O</a:t>
            </a:r>
          </a:p>
          <a:p>
            <a:endParaRPr lang="en-US" dirty="0"/>
          </a:p>
          <a:p>
            <a:r>
              <a:rPr lang="en-US" dirty="0"/>
              <a:t>Device interactions</a:t>
            </a:r>
          </a:p>
          <a:p>
            <a:pPr lvl="1"/>
            <a:r>
              <a:rPr lang="en-US" dirty="0"/>
              <a:t>Synchronous versus Asynchronous Events</a:t>
            </a:r>
          </a:p>
          <a:p>
            <a:pPr lvl="1"/>
            <a:r>
              <a:rPr lang="en-US" dirty="0"/>
              <a:t>Programmed I/O versus Direct Memory Access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94964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an OS talk with I/O devices?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device is really a miniature computer-within-the-computer</a:t>
            </a:r>
          </a:p>
          <a:p>
            <a:pPr lvl="1"/>
            <a:r>
              <a:rPr lang="en-US" dirty="0"/>
              <a:t>Has its own processing, memory, software</a:t>
            </a:r>
          </a:p>
          <a:p>
            <a:pPr lvl="1"/>
            <a:endParaRPr lang="en-US" dirty="0"/>
          </a:p>
          <a:p>
            <a:r>
              <a:rPr lang="en-US" dirty="0"/>
              <a:t>We can mostly ignore that and deal with its interface</a:t>
            </a:r>
          </a:p>
          <a:p>
            <a:pPr lvl="1"/>
            <a:r>
              <a:rPr lang="en-US" dirty="0"/>
              <a:t>Called registers (actually are from EE perspective, but you can’t use them)</a:t>
            </a:r>
          </a:p>
          <a:p>
            <a:pPr lvl="1"/>
            <a:r>
              <a:rPr lang="en-US" dirty="0"/>
              <a:t>Read/Write like they’re data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How do we read/write them?</a:t>
            </a:r>
          </a:p>
          <a:p>
            <a:pPr lvl="1"/>
            <a:r>
              <a:rPr lang="en-US" dirty="0"/>
              <a:t>Special assembly instructions</a:t>
            </a:r>
          </a:p>
          <a:p>
            <a:pPr lvl="1"/>
            <a:r>
              <a:rPr lang="en-US" dirty="0"/>
              <a:t>Treat like normal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9369EA-EFEA-44BC-88DE-96D8B2178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294" y="3429000"/>
            <a:ext cx="58674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25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E192D-115D-41F8-8215-CE94223C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Port-Mapped I/O (PMIO): special assembly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91C08-2171-4D80-BAEB-1B92F49F7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x86 IN and OUT instructions</a:t>
            </a:r>
          </a:p>
          <a:p>
            <a:pPr lvl="1"/>
            <a:r>
              <a:rPr lang="en-US" dirty="0"/>
              <a:t>Privileged instructions (kernel mode only)</a:t>
            </a:r>
          </a:p>
          <a:p>
            <a:pPr lvl="1"/>
            <a:r>
              <a:rPr lang="en-US" dirty="0"/>
              <a:t>Two arguments: destination and data register</a:t>
            </a:r>
          </a:p>
          <a:p>
            <a:pPr lvl="1"/>
            <a:endParaRPr lang="en-US" dirty="0"/>
          </a:p>
          <a:p>
            <a:r>
              <a:rPr lang="en-US" dirty="0"/>
              <a:t>Each device is mapped to some port address</a:t>
            </a:r>
          </a:p>
          <a:p>
            <a:pPr lvl="1"/>
            <a:r>
              <a:rPr lang="en-US" dirty="0"/>
              <a:t>IN and OUT instructions interact with interface</a:t>
            </a:r>
          </a:p>
          <a:p>
            <a:pPr lvl="1"/>
            <a:endParaRPr lang="en-US" dirty="0"/>
          </a:p>
          <a:p>
            <a:r>
              <a:rPr lang="en-US" dirty="0"/>
              <a:t>Example: read current value from real-time clock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mov $0, %al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out %al, $0x70 /* Select output of seconds */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in $0x71, %al  /* AL register contains 0-59 */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90012-D882-4B4B-9A17-364FF8162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37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9A554-64D8-46EB-8D0C-3D83F98D9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2429845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 I/O</a:t>
            </a:r>
            <a:br>
              <a:rPr lang="en-US" dirty="0"/>
            </a:br>
            <a:r>
              <a:rPr lang="en-US" dirty="0"/>
              <a:t>port map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isn’t</a:t>
            </a:r>
            <a:br>
              <a:rPr lang="en-US" dirty="0"/>
            </a:br>
            <a:r>
              <a:rPr lang="en-US" dirty="0"/>
              <a:t>standardized,</a:t>
            </a:r>
            <a:br>
              <a:rPr lang="en-US" dirty="0"/>
            </a:br>
            <a:r>
              <a:rPr lang="en-US" dirty="0"/>
              <a:t>but these are</a:t>
            </a:r>
            <a:br>
              <a:rPr lang="en-US" dirty="0"/>
            </a:br>
            <a:r>
              <a:rPr lang="en-US" dirty="0"/>
              <a:t>some typical</a:t>
            </a:r>
            <a:br>
              <a:rPr lang="en-US" dirty="0"/>
            </a:br>
            <a:r>
              <a:rPr lang="en-US" dirty="0"/>
              <a:t>values.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400" dirty="0">
                <a:hlinkClick r:id="rId2"/>
              </a:rPr>
              <a:t>https://wiki.osdev.org/Can_I_have_a_list_of_IO_Ports</a:t>
            </a:r>
            <a:r>
              <a:rPr lang="en-US" sz="1400" dirty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99A6F-DC37-4DE8-A6A7-51CC5D97D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F7D155-3F05-4650-9CF6-A5D85D774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440" y="313298"/>
            <a:ext cx="8802929" cy="63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9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925B7-FF13-448F-B039-57599DEE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 – PMIO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B7409-18AD-4DFB-8B0A-057D95BF5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you access PMIO with C instructions?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3C3F1-7BBA-4165-AF7F-1D056ABF2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20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Overview of Device I/O</a:t>
            </a:r>
          </a:p>
          <a:p>
            <a:endParaRPr lang="en-US" dirty="0"/>
          </a:p>
          <a:p>
            <a:r>
              <a:rPr lang="en-US" dirty="0"/>
              <a:t>Connecting to devices</a:t>
            </a:r>
          </a:p>
          <a:p>
            <a:pPr lvl="1"/>
            <a:r>
              <a:rPr lang="en-US" dirty="0"/>
              <a:t>Buses on a computer</a:t>
            </a:r>
          </a:p>
          <a:p>
            <a:endParaRPr lang="en-US" dirty="0"/>
          </a:p>
          <a:p>
            <a:r>
              <a:rPr lang="en-US" dirty="0"/>
              <a:t>Talking to devices</a:t>
            </a:r>
          </a:p>
          <a:p>
            <a:pPr lvl="1"/>
            <a:r>
              <a:rPr lang="en-US" dirty="0"/>
              <a:t>Port-Mapped I/O and Memory-Mapped I/O</a:t>
            </a:r>
          </a:p>
          <a:p>
            <a:endParaRPr lang="en-US" dirty="0"/>
          </a:p>
          <a:p>
            <a:r>
              <a:rPr lang="en-US" dirty="0"/>
              <a:t>Device interactions</a:t>
            </a:r>
          </a:p>
          <a:p>
            <a:pPr lvl="1"/>
            <a:r>
              <a:rPr lang="en-US" dirty="0"/>
              <a:t>Synchronous versus Asynchronous Events</a:t>
            </a:r>
          </a:p>
          <a:p>
            <a:pPr lvl="1"/>
            <a:r>
              <a:rPr lang="en-US" dirty="0"/>
              <a:t>Programmed I/O versus Direct Memory Access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925B7-FF13-448F-B039-57599DEE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 – PMIO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B7409-18AD-4DFB-8B0A-057D95BF5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you access PMIO with C instructions?</a:t>
            </a:r>
          </a:p>
          <a:p>
            <a:endParaRPr lang="en-US" dirty="0"/>
          </a:p>
          <a:p>
            <a:pPr lvl="1"/>
            <a:r>
              <a:rPr lang="en-US" dirty="0"/>
              <a:t>Can’t! Need to use assembly (hopefully with C function wrapper)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3C3F1-7BBA-4165-AF7F-1D056ABF2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65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365D3-9B89-4596-9836-63521131C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Annoying parts of Port-Mapped I/O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61F8-F647-45EC-8307-52C4C5EEB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 assembly instructions are hard to write in C</a:t>
            </a:r>
          </a:p>
          <a:p>
            <a:pPr lvl="1"/>
            <a:r>
              <a:rPr lang="en-US" dirty="0"/>
              <a:t>Need some wrapper function that actually calls them</a:t>
            </a:r>
          </a:p>
          <a:p>
            <a:pPr lvl="1"/>
            <a:endParaRPr lang="en-US" dirty="0"/>
          </a:p>
          <a:p>
            <a:r>
              <a:rPr lang="en-US" dirty="0"/>
              <a:t>Feels sort of like memory read/write, but isn’t</a:t>
            </a:r>
          </a:p>
          <a:p>
            <a:pPr lvl="1"/>
            <a:r>
              <a:rPr lang="en-US" dirty="0"/>
              <a:t>Why not?</a:t>
            </a:r>
          </a:p>
          <a:p>
            <a:pPr lvl="1"/>
            <a:r>
              <a:rPr lang="en-US" dirty="0"/>
              <a:t>Can we just put the “port address space” somewhere in memory?</a:t>
            </a:r>
          </a:p>
          <a:p>
            <a:pPr lvl="2"/>
            <a:r>
              <a:rPr lang="en-US" dirty="0"/>
              <a:t>Used to be a problem for 16-bit computers</a:t>
            </a:r>
          </a:p>
          <a:p>
            <a:pPr lvl="2"/>
            <a:r>
              <a:rPr lang="en-US" dirty="0"/>
              <a:t>But today we have tons of extra physical address space laying around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235A1-0378-4007-861E-52C4BF038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841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559B-842A-4C74-97B4-D6CB8EB6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Memory-mapped I/O (MMIO): treat devices like normal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D95B3-63A8-4A62-B96A-3D8A886A8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Certain physical addresses do not actually go to RAM</a:t>
            </a:r>
          </a:p>
          <a:p>
            <a:r>
              <a:rPr lang="en-US" dirty="0"/>
              <a:t>Instead they correspond to I/O devices</a:t>
            </a:r>
          </a:p>
          <a:p>
            <a:pPr lvl="1"/>
            <a:r>
              <a:rPr lang="en-US" dirty="0"/>
              <a:t>And any instruction that accesses memory can access them too!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x86 being the historical</a:t>
            </a:r>
            <a:br>
              <a:rPr lang="en-US" dirty="0"/>
            </a:br>
            <a:r>
              <a:rPr lang="en-US" dirty="0"/>
              <a:t>amalgamation that it is,</a:t>
            </a:r>
            <a:br>
              <a:rPr lang="en-US" dirty="0"/>
            </a:br>
            <a:r>
              <a:rPr lang="en-US" dirty="0"/>
              <a:t>uses either PMIO or MMIO</a:t>
            </a:r>
            <a:br>
              <a:rPr lang="en-US" dirty="0"/>
            </a:br>
            <a:r>
              <a:rPr lang="en-US" dirty="0"/>
              <a:t>depending on the device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23E1E-FA8A-4071-ABC5-B20267B48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grpSp>
        <p:nvGrpSpPr>
          <p:cNvPr id="5" name="Google Shape;628;p32">
            <a:extLst>
              <a:ext uri="{FF2B5EF4-FFF2-40B4-BE49-F238E27FC236}">
                <a16:creationId xmlns:a16="http://schemas.microsoft.com/office/drawing/2014/main" id="{E32835B2-8F77-4EF5-B938-B5C9ECF68CAE}"/>
              </a:ext>
            </a:extLst>
          </p:cNvPr>
          <p:cNvGrpSpPr/>
          <p:nvPr/>
        </p:nvGrpSpPr>
        <p:grpSpPr>
          <a:xfrm>
            <a:off x="8369300" y="3429000"/>
            <a:ext cx="3086100" cy="930275"/>
            <a:chOff x="2160" y="3120"/>
            <a:chExt cx="1944" cy="586"/>
          </a:xfrm>
        </p:grpSpPr>
        <p:grpSp>
          <p:nvGrpSpPr>
            <p:cNvPr id="6" name="Google Shape;629;p32">
              <a:extLst>
                <a:ext uri="{FF2B5EF4-FFF2-40B4-BE49-F238E27FC236}">
                  <a16:creationId xmlns:a16="http://schemas.microsoft.com/office/drawing/2014/main" id="{804368A4-234B-4A8E-9908-ACA40D612D06}"/>
                </a:ext>
              </a:extLst>
            </p:cNvPr>
            <p:cNvGrpSpPr/>
            <p:nvPr/>
          </p:nvGrpSpPr>
          <p:grpSpPr>
            <a:xfrm>
              <a:off x="2816" y="3120"/>
              <a:ext cx="1288" cy="586"/>
              <a:chOff x="2816" y="3120"/>
              <a:chExt cx="1288" cy="586"/>
            </a:xfrm>
          </p:grpSpPr>
          <p:pic>
            <p:nvPicPr>
              <p:cNvPr id="9" name="Google Shape;630;p32" descr="keyboard">
                <a:extLst>
                  <a:ext uri="{FF2B5EF4-FFF2-40B4-BE49-F238E27FC236}">
                    <a16:creationId xmlns:a16="http://schemas.microsoft.com/office/drawing/2014/main" id="{264E37A7-A2B3-41F6-A1D5-C1451FFB96E5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3696" y="3120"/>
                <a:ext cx="408" cy="378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0" name="Google Shape;631;p32">
                <a:extLst>
                  <a:ext uri="{FF2B5EF4-FFF2-40B4-BE49-F238E27FC236}">
                    <a16:creationId xmlns:a16="http://schemas.microsoft.com/office/drawing/2014/main" id="{1A11ED0C-3E70-42E8-9E67-5F88BFE7295D}"/>
                  </a:ext>
                </a:extLst>
              </p:cNvPr>
              <p:cNvGrpSpPr/>
              <p:nvPr/>
            </p:nvGrpSpPr>
            <p:grpSpPr>
              <a:xfrm>
                <a:off x="2816" y="3264"/>
                <a:ext cx="870" cy="442"/>
                <a:chOff x="3632" y="3696"/>
                <a:chExt cx="870" cy="442"/>
              </a:xfrm>
            </p:grpSpPr>
            <p:grpSp>
              <p:nvGrpSpPr>
                <p:cNvPr id="11" name="Google Shape;632;p32">
                  <a:extLst>
                    <a:ext uri="{FF2B5EF4-FFF2-40B4-BE49-F238E27FC236}">
                      <a16:creationId xmlns:a16="http://schemas.microsoft.com/office/drawing/2014/main" id="{53806E37-5E10-46F4-A97E-8D7614D1350A}"/>
                    </a:ext>
                  </a:extLst>
                </p:cNvPr>
                <p:cNvGrpSpPr/>
                <p:nvPr/>
              </p:nvGrpSpPr>
              <p:grpSpPr>
                <a:xfrm>
                  <a:off x="3632" y="3696"/>
                  <a:ext cx="870" cy="252"/>
                  <a:chOff x="2096" y="3792"/>
                  <a:chExt cx="870" cy="252"/>
                </a:xfrm>
              </p:grpSpPr>
              <p:sp>
                <p:nvSpPr>
                  <p:cNvPr id="14" name="Google Shape;633;p32">
                    <a:extLst>
                      <a:ext uri="{FF2B5EF4-FFF2-40B4-BE49-F238E27FC236}">
                        <a16:creationId xmlns:a16="http://schemas.microsoft.com/office/drawing/2014/main" id="{58B13A1F-BB48-4762-AB5A-223EB97CAD0A}"/>
                      </a:ext>
                    </a:extLst>
                  </p:cNvPr>
                  <p:cNvSpPr/>
                  <p:nvPr/>
                </p:nvSpPr>
                <p:spPr>
                  <a:xfrm>
                    <a:off x="2112" y="3840"/>
                    <a:ext cx="816" cy="192"/>
                  </a:xfrm>
                  <a:prstGeom prst="rect">
                    <a:avLst/>
                  </a:prstGeom>
                  <a:noFill/>
                  <a:ln w="12700" cap="flat" cmpd="sng">
                    <a:solidFill>
                      <a:schemeClr val="dk1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" name="Google Shape;634;p32">
                    <a:extLst>
                      <a:ext uri="{FF2B5EF4-FFF2-40B4-BE49-F238E27FC236}">
                        <a16:creationId xmlns:a16="http://schemas.microsoft.com/office/drawing/2014/main" id="{6A026497-8666-49A2-9C8D-12D5074DBD2E}"/>
                      </a:ext>
                    </a:extLst>
                  </p:cNvPr>
                  <p:cNvSpPr txBox="1"/>
                  <p:nvPr/>
                </p:nvSpPr>
                <p:spPr>
                  <a:xfrm>
                    <a:off x="2096" y="3792"/>
                    <a:ext cx="870" cy="25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000"/>
                      <a:buFont typeface="Arial"/>
                      <a:buNone/>
                    </a:pPr>
                    <a:r>
                      <a:rPr lang="en-US"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control reg.</a:t>
                    </a: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2" name="Google Shape;635;p32">
                  <a:extLst>
                    <a:ext uri="{FF2B5EF4-FFF2-40B4-BE49-F238E27FC236}">
                      <a16:creationId xmlns:a16="http://schemas.microsoft.com/office/drawing/2014/main" id="{76976C12-3F70-4711-8416-2BD7450EADD9}"/>
                    </a:ext>
                  </a:extLst>
                </p:cNvPr>
                <p:cNvSpPr/>
                <p:nvPr/>
              </p:nvSpPr>
              <p:spPr>
                <a:xfrm>
                  <a:off x="3648" y="3936"/>
                  <a:ext cx="816" cy="192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" name="Google Shape;636;p32">
                  <a:extLst>
                    <a:ext uri="{FF2B5EF4-FFF2-40B4-BE49-F238E27FC236}">
                      <a16:creationId xmlns:a16="http://schemas.microsoft.com/office/drawing/2014/main" id="{24446AD0-B19B-4912-9A74-BD6B89DF642B}"/>
                    </a:ext>
                  </a:extLst>
                </p:cNvPr>
                <p:cNvSpPr txBox="1"/>
                <p:nvPr/>
              </p:nvSpPr>
              <p:spPr>
                <a:xfrm>
                  <a:off x="3696" y="3888"/>
                  <a:ext cx="748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data reg.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cxnSp>
          <p:nvCxnSpPr>
            <p:cNvPr id="7" name="Google Shape;637;p32">
              <a:extLst>
                <a:ext uri="{FF2B5EF4-FFF2-40B4-BE49-F238E27FC236}">
                  <a16:creationId xmlns:a16="http://schemas.microsoft.com/office/drawing/2014/main" id="{94477F4C-D243-4614-990F-B232C5287564}"/>
                </a:ext>
              </a:extLst>
            </p:cNvPr>
            <p:cNvCxnSpPr/>
            <p:nvPr/>
          </p:nvCxnSpPr>
          <p:spPr>
            <a:xfrm rot="10800000" flipH="1">
              <a:off x="2160" y="3312"/>
              <a:ext cx="624" cy="9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638;p32">
              <a:extLst>
                <a:ext uri="{FF2B5EF4-FFF2-40B4-BE49-F238E27FC236}">
                  <a16:creationId xmlns:a16="http://schemas.microsoft.com/office/drawing/2014/main" id="{C4CC9CCF-D82F-4C60-86A2-ACF7E12C24F4}"/>
                </a:ext>
              </a:extLst>
            </p:cNvPr>
            <p:cNvCxnSpPr/>
            <p:nvPr/>
          </p:nvCxnSpPr>
          <p:spPr>
            <a:xfrm rot="10800000">
              <a:off x="2208" y="3552"/>
              <a:ext cx="624" cy="144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grpSp>
        <p:nvGrpSpPr>
          <p:cNvPr id="16" name="Google Shape;639;p32">
            <a:extLst>
              <a:ext uri="{FF2B5EF4-FFF2-40B4-BE49-F238E27FC236}">
                <a16:creationId xmlns:a16="http://schemas.microsoft.com/office/drawing/2014/main" id="{97C33B3E-1819-471B-8A97-9AF8F54F1C88}"/>
              </a:ext>
            </a:extLst>
          </p:cNvPr>
          <p:cNvGrpSpPr/>
          <p:nvPr/>
        </p:nvGrpSpPr>
        <p:grpSpPr>
          <a:xfrm>
            <a:off x="5534650" y="2803534"/>
            <a:ext cx="2836874" cy="3221725"/>
            <a:chOff x="592127" y="3032134"/>
            <a:chExt cx="2836874" cy="3221725"/>
          </a:xfrm>
        </p:grpSpPr>
        <p:sp>
          <p:nvSpPr>
            <p:cNvPr id="17" name="Google Shape;640;p32">
              <a:extLst>
                <a:ext uri="{FF2B5EF4-FFF2-40B4-BE49-F238E27FC236}">
                  <a16:creationId xmlns:a16="http://schemas.microsoft.com/office/drawing/2014/main" id="{F8500312-2187-4C51-B816-611DBD32030B}"/>
                </a:ext>
              </a:extLst>
            </p:cNvPr>
            <p:cNvSpPr/>
            <p:nvPr/>
          </p:nvSpPr>
          <p:spPr>
            <a:xfrm>
              <a:off x="2286000" y="3505200"/>
              <a:ext cx="1143000" cy="26670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641;p32">
              <a:extLst>
                <a:ext uri="{FF2B5EF4-FFF2-40B4-BE49-F238E27FC236}">
                  <a16:creationId xmlns:a16="http://schemas.microsoft.com/office/drawing/2014/main" id="{F098814E-A004-4B27-8FCE-36E5F7E6C510}"/>
                </a:ext>
              </a:extLst>
            </p:cNvPr>
            <p:cNvSpPr txBox="1"/>
            <p:nvPr/>
          </p:nvSpPr>
          <p:spPr>
            <a:xfrm>
              <a:off x="592127" y="5856959"/>
              <a:ext cx="15813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0x00000000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642;p32">
              <a:extLst>
                <a:ext uri="{FF2B5EF4-FFF2-40B4-BE49-F238E27FC236}">
                  <a16:creationId xmlns:a16="http://schemas.microsoft.com/office/drawing/2014/main" id="{2F683BF7-9CA6-4F26-B0B1-3823DE339A03}"/>
                </a:ext>
              </a:extLst>
            </p:cNvPr>
            <p:cNvSpPr txBox="1"/>
            <p:nvPr/>
          </p:nvSpPr>
          <p:spPr>
            <a:xfrm>
              <a:off x="592137" y="3336925"/>
              <a:ext cx="1693863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0xFFFFFFFF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643;p32">
              <a:extLst>
                <a:ext uri="{FF2B5EF4-FFF2-40B4-BE49-F238E27FC236}">
                  <a16:creationId xmlns:a16="http://schemas.microsoft.com/office/drawing/2014/main" id="{AF7AB4B8-1248-4818-BA58-7BF53662C539}"/>
                </a:ext>
              </a:extLst>
            </p:cNvPr>
            <p:cNvSpPr/>
            <p:nvPr/>
          </p:nvSpPr>
          <p:spPr>
            <a:xfrm>
              <a:off x="2286000" y="4114800"/>
              <a:ext cx="1143000" cy="2286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644;p32">
              <a:extLst>
                <a:ext uri="{FF2B5EF4-FFF2-40B4-BE49-F238E27FC236}">
                  <a16:creationId xmlns:a16="http://schemas.microsoft.com/office/drawing/2014/main" id="{E1725D59-744B-4EE9-AA45-694607DE86B7}"/>
                </a:ext>
              </a:extLst>
            </p:cNvPr>
            <p:cNvSpPr txBox="1"/>
            <p:nvPr/>
          </p:nvSpPr>
          <p:spPr>
            <a:xfrm>
              <a:off x="609600" y="3962400"/>
              <a:ext cx="16383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0xFFFF0000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645;p32">
              <a:extLst>
                <a:ext uri="{FF2B5EF4-FFF2-40B4-BE49-F238E27FC236}">
                  <a16:creationId xmlns:a16="http://schemas.microsoft.com/office/drawing/2014/main" id="{2C0A95FB-B918-445F-BF83-97FA92C819F4}"/>
                </a:ext>
              </a:extLst>
            </p:cNvPr>
            <p:cNvSpPr txBox="1"/>
            <p:nvPr/>
          </p:nvSpPr>
          <p:spPr>
            <a:xfrm>
              <a:off x="755502" y="3032134"/>
              <a:ext cx="13812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ddress</a:t>
              </a:r>
              <a:endParaRPr sz="1400" b="1" i="0" u="none" strike="noStrike" cap="none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047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C8064-FE73-4B85-B883-D3869DCF8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 blinking code in C using MMIO (on 32-bit nRF52832)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AF3E2-E0AA-4FF6-9F6D-7A1F53555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void main(void)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const uint32_t LED_NUM = 1;</a:t>
            </a:r>
            <a:br>
              <a:rPr lang="en-US" dirty="0">
                <a:latin typeface="Consolas" panose="020B0609020204030204" pitchFamily="49" charset="0"/>
              </a:rPr>
            </a:b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// set LED pin to be an output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*((volatile uint32_t*)0x50000700 + 4*LED_NUM) = 0x00000003;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while (true)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volatile int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// LED on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*((volatile uint32_t*)0x50000504) |= (1 &lt;&lt; LED_NUM);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for (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=0;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&lt;400000;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++); // wait a second</a:t>
            </a:r>
            <a:br>
              <a:rPr lang="en-US" dirty="0">
                <a:latin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// LED off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*((volatile uint32_t*)0x50000504) &amp;= ~(1 &lt;&lt; LED_NUM);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for (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=0;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&lt;400000;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++); // wait a second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6F386-006B-442A-BB6E-0F2D7BFBD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56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64007-E6DF-4469-8009-15EEE780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memory map (from an old 32-bit computer)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AABB7-DC80-466E-B9AD-1869EC558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pic>
        <p:nvPicPr>
          <p:cNvPr id="10244" name="Picture 4" descr="Memory Mapped IO Layout">
            <a:extLst>
              <a:ext uri="{FF2B5EF4-FFF2-40B4-BE49-F238E27FC236}">
                <a16:creationId xmlns:a16="http://schemas.microsoft.com/office/drawing/2014/main" id="{86BD4CAB-5C51-4857-A577-2B5460C39B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" t="19832" r="1430" b="3140"/>
          <a:stretch/>
        </p:blipFill>
        <p:spPr bwMode="auto">
          <a:xfrm>
            <a:off x="3293251" y="1228506"/>
            <a:ext cx="8028558" cy="481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91002B-B666-49D7-AEF3-6132A45F3EBF}"/>
              </a:ext>
            </a:extLst>
          </p:cNvPr>
          <p:cNvCxnSpPr>
            <a:cxnSpLocks/>
          </p:cNvCxnSpPr>
          <p:nvPr/>
        </p:nvCxnSpPr>
        <p:spPr>
          <a:xfrm>
            <a:off x="3492500" y="5150757"/>
            <a:ext cx="119561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5DBE53E-730A-4BEE-896C-41EE710C81C5}"/>
              </a:ext>
            </a:extLst>
          </p:cNvPr>
          <p:cNvSpPr txBox="1"/>
          <p:nvPr/>
        </p:nvSpPr>
        <p:spPr>
          <a:xfrm>
            <a:off x="1651000" y="4809441"/>
            <a:ext cx="184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PCI devices are mapped here</a:t>
            </a:r>
          </a:p>
        </p:txBody>
      </p:sp>
    </p:spTree>
    <p:extLst>
      <p:ext uri="{BB962C8B-B14F-4D97-AF65-F5344CB8AC3E}">
        <p14:creationId xmlns:p14="http://schemas.microsoft.com/office/powerpoint/2010/main" val="38908820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E9CD1-50FD-4953-927A-D4ACE05D1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devices on my windows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5424E-9689-465F-943E-12871E47D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167605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SATA controller is mapped into memory at two places</a:t>
            </a:r>
          </a:p>
          <a:p>
            <a:endParaRPr lang="en-US" dirty="0"/>
          </a:p>
          <a:p>
            <a:r>
              <a:rPr lang="en-US" dirty="0"/>
              <a:t>USB controller is mapped into a much higher memory region</a:t>
            </a:r>
          </a:p>
          <a:p>
            <a:endParaRPr lang="en-US" dirty="0"/>
          </a:p>
          <a:p>
            <a:r>
              <a:rPr lang="en-US" dirty="0"/>
              <a:t>Regions are large because they contain multiple control/data “registers”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D69DD-721C-45BE-AF1F-84F4804FB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FE92A9-E88C-4611-9131-7FB467DA4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369" y="1191890"/>
            <a:ext cx="6637024" cy="24657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C65BF8-A50F-45CD-B1EA-C71755BCF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369" y="4214901"/>
            <a:ext cx="6637025" cy="195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529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C2569-850C-4C1B-93E2-D0DB18AFE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details about MMIO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E1C11-61EC-4FC1-A02D-67C6606D0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Devices are mapped into physical memory</a:t>
            </a:r>
          </a:p>
          <a:p>
            <a:pPr lvl="1"/>
            <a:r>
              <a:rPr lang="en-US" dirty="0"/>
              <a:t>Usually only accessible by the kernel</a:t>
            </a:r>
          </a:p>
          <a:p>
            <a:pPr lvl="1"/>
            <a:r>
              <a:rPr lang="en-US" dirty="0"/>
              <a:t>But could be directly placed in virtual memory for a process in very special cases</a:t>
            </a:r>
          </a:p>
          <a:p>
            <a:pPr lvl="1"/>
            <a:endParaRPr lang="en-US" dirty="0"/>
          </a:p>
          <a:p>
            <a:r>
              <a:rPr lang="en-US" dirty="0"/>
              <a:t>Devices are NOT memory though</a:t>
            </a:r>
          </a:p>
          <a:p>
            <a:pPr lvl="1"/>
            <a:r>
              <a:rPr lang="en-US" dirty="0"/>
              <a:t>Need to be careful not to cache them</a:t>
            </a:r>
          </a:p>
          <a:p>
            <a:pPr lvl="1"/>
            <a:r>
              <a:rPr lang="en-US" dirty="0"/>
              <a:t>Cannot let compiler mess with our reads/writes either</a:t>
            </a:r>
          </a:p>
          <a:p>
            <a:pPr lvl="2"/>
            <a:r>
              <a:rPr lang="en-US" i="1" dirty="0"/>
              <a:t>volatile</a:t>
            </a:r>
            <a:r>
              <a:rPr lang="en-US" dirty="0"/>
              <a:t> keyword in C</a:t>
            </a:r>
          </a:p>
          <a:p>
            <a:pPr marL="914400" lvl="2" indent="0">
              <a:buNone/>
            </a:pPr>
            <a:endParaRPr lang="en-US" i="1" dirty="0"/>
          </a:p>
          <a:p>
            <a:r>
              <a:rPr lang="en-US" dirty="0"/>
              <a:t>Conceptually not really very different from PMIO</a:t>
            </a:r>
          </a:p>
          <a:p>
            <a:pPr lvl="1"/>
            <a:r>
              <a:rPr lang="en-US" dirty="0"/>
              <a:t>Both just read/write to specific addresses the device is mapped 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ECF12-1552-4872-A252-2172EA42A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71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Overview of Device I/O</a:t>
            </a:r>
          </a:p>
          <a:p>
            <a:endParaRPr lang="en-US" dirty="0"/>
          </a:p>
          <a:p>
            <a:r>
              <a:rPr lang="en-US" dirty="0"/>
              <a:t>Connecting to devices</a:t>
            </a:r>
          </a:p>
          <a:p>
            <a:pPr lvl="1"/>
            <a:r>
              <a:rPr lang="en-US" dirty="0"/>
              <a:t>Buses on a computer</a:t>
            </a:r>
          </a:p>
          <a:p>
            <a:endParaRPr lang="en-US" dirty="0"/>
          </a:p>
          <a:p>
            <a:r>
              <a:rPr lang="en-US" dirty="0"/>
              <a:t>Talking to devices</a:t>
            </a:r>
          </a:p>
          <a:p>
            <a:pPr lvl="1"/>
            <a:r>
              <a:rPr lang="en-US" dirty="0"/>
              <a:t>Port-Mapped I/O and Memory-Mapped I/O</a:t>
            </a:r>
          </a:p>
          <a:p>
            <a:endParaRPr lang="en-US" dirty="0"/>
          </a:p>
          <a:p>
            <a:r>
              <a:rPr lang="en-US" b="1" dirty="0"/>
              <a:t>Device interactions</a:t>
            </a:r>
          </a:p>
          <a:p>
            <a:pPr lvl="1"/>
            <a:r>
              <a:rPr lang="en-US" b="1" dirty="0"/>
              <a:t>Synchronous versus Asynchronous Events</a:t>
            </a:r>
          </a:p>
          <a:p>
            <a:pPr lvl="1"/>
            <a:r>
              <a:rPr lang="en-US" b="1" dirty="0"/>
              <a:t>Programmed I/O versus Direct Memory Access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1484038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interactions with devices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sz="3000" dirty="0"/>
              <a:t>while STATUS==BUSY; Wait</a:t>
            </a:r>
          </a:p>
          <a:p>
            <a:pPr lvl="3"/>
            <a:r>
              <a:rPr lang="en-US" sz="2600" dirty="0"/>
              <a:t>(Need to make sure device is ready for a command)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000" dirty="0"/>
              <a:t>Write value(s) to DATA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000" dirty="0"/>
              <a:t>Write command(s) to COMMAND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000" dirty="0"/>
              <a:t>while STATUS==BUSY; Wait</a:t>
            </a:r>
          </a:p>
          <a:p>
            <a:pPr lvl="3"/>
            <a:r>
              <a:rPr lang="en-US" sz="2600" dirty="0"/>
              <a:t>(Need to make sure device has completed the request)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000" dirty="0"/>
              <a:t>Read value(s) from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12BAD3-0ECD-407E-9C55-F8456F635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794" y="1143000"/>
            <a:ext cx="58674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727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30398-913E-44D3-8C04-5844B492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Waiting can be a waste of CPU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3E605-8A38-413A-BA2F-FAE04F004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28750" lvl="2" indent="-514350">
              <a:buFont typeface="+mj-lt"/>
              <a:buAutoNum type="arabicPeriod"/>
            </a:pPr>
            <a:r>
              <a:rPr lang="en-US" sz="2800" b="1" dirty="0"/>
              <a:t>while STATUS==BUSY; Wait</a:t>
            </a:r>
          </a:p>
          <a:p>
            <a:pPr lvl="3"/>
            <a:r>
              <a:rPr lang="en-US" sz="2400" b="1" dirty="0"/>
              <a:t>(Need to make sure device is ready for a command)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Write value(s) to DATA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Write command(s) to COMMAND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b="1" dirty="0"/>
              <a:t>while STATUS==BUSY; Wait</a:t>
            </a:r>
          </a:p>
          <a:p>
            <a:pPr lvl="3"/>
            <a:r>
              <a:rPr lang="en-US" sz="2400" b="1" dirty="0"/>
              <a:t>(Need to make sure device has completed the request)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Read value(s) from Data</a:t>
            </a:r>
          </a:p>
          <a:p>
            <a:r>
              <a:rPr lang="en-US" dirty="0"/>
              <a:t>Imagine a keyboard device</a:t>
            </a:r>
          </a:p>
          <a:p>
            <a:pPr lvl="1"/>
            <a:r>
              <a:rPr lang="en-US" dirty="0"/>
              <a:t>CPU could be waiting for minutes before data arrives</a:t>
            </a:r>
          </a:p>
          <a:p>
            <a:pPr lvl="1"/>
            <a:r>
              <a:rPr lang="en-US" dirty="0"/>
              <a:t>Need a way to notify CPU when an event occurs</a:t>
            </a:r>
          </a:p>
          <a:p>
            <a:pPr lvl="2"/>
            <a:r>
              <a:rPr lang="en-US" dirty="0"/>
              <a:t>Interrupts!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7B709-429E-476C-99CB-E4A5FAE30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0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Devices are the point of modern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48840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Computation was sufficient for batch systems</a:t>
            </a:r>
          </a:p>
          <a:p>
            <a:pPr lvl="1"/>
            <a:r>
              <a:rPr lang="en-US" dirty="0"/>
              <a:t>Even then, tape was the input and output mechanism</a:t>
            </a:r>
          </a:p>
          <a:p>
            <a:endParaRPr lang="en-US" dirty="0"/>
          </a:p>
          <a:p>
            <a:r>
              <a:rPr lang="en-US" dirty="0"/>
              <a:t>But interactive systems need to receive input from users and output responses</a:t>
            </a:r>
          </a:p>
          <a:p>
            <a:pPr lvl="1"/>
            <a:r>
              <a:rPr lang="en-US" dirty="0"/>
              <a:t>Keyboard/mouse</a:t>
            </a:r>
          </a:p>
          <a:p>
            <a:pPr lvl="1"/>
            <a:r>
              <a:rPr lang="en-US" dirty="0"/>
              <a:t>Disk</a:t>
            </a:r>
          </a:p>
          <a:p>
            <a:pPr lvl="1"/>
            <a:r>
              <a:rPr lang="en-US" dirty="0"/>
              <a:t>Network</a:t>
            </a:r>
          </a:p>
          <a:p>
            <a:pPr lvl="1"/>
            <a:r>
              <a:rPr lang="en-US" dirty="0"/>
              <a:t>Graphics</a:t>
            </a:r>
          </a:p>
          <a:p>
            <a:pPr lvl="1"/>
            <a:r>
              <a:rPr lang="en-US" dirty="0"/>
              <a:t>Audio</a:t>
            </a:r>
          </a:p>
          <a:p>
            <a:pPr lvl="1"/>
            <a:r>
              <a:rPr lang="en-US" dirty="0"/>
              <a:t>Various USB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  <p:sp>
        <p:nvSpPr>
          <p:cNvPr id="6" name="Google Shape;221;p27">
            <a:extLst>
              <a:ext uri="{FF2B5EF4-FFF2-40B4-BE49-F238E27FC236}">
                <a16:creationId xmlns:a16="http://schemas.microsoft.com/office/drawing/2014/main" id="{6C4F15E7-488F-482C-979F-F05997D78206}"/>
              </a:ext>
            </a:extLst>
          </p:cNvPr>
          <p:cNvSpPr/>
          <p:nvPr/>
        </p:nvSpPr>
        <p:spPr>
          <a:xfrm>
            <a:off x="6400800" y="1315720"/>
            <a:ext cx="5029200" cy="301752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Google Shape;222;p27">
            <a:extLst>
              <a:ext uri="{FF2B5EF4-FFF2-40B4-BE49-F238E27FC236}">
                <a16:creationId xmlns:a16="http://schemas.microsoft.com/office/drawing/2014/main" id="{1CC8E68B-434D-4360-BFB1-9B481C1BE32A}"/>
              </a:ext>
            </a:extLst>
          </p:cNvPr>
          <p:cNvSpPr/>
          <p:nvPr/>
        </p:nvSpPr>
        <p:spPr>
          <a:xfrm>
            <a:off x="6629400" y="1864360"/>
            <a:ext cx="1371600" cy="224028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223;p27">
            <a:extLst>
              <a:ext uri="{FF2B5EF4-FFF2-40B4-BE49-F238E27FC236}">
                <a16:creationId xmlns:a16="http://schemas.microsoft.com/office/drawing/2014/main" id="{B7895E19-8B3D-4024-9B2E-1CAA3D65046E}"/>
              </a:ext>
            </a:extLst>
          </p:cNvPr>
          <p:cNvSpPr/>
          <p:nvPr/>
        </p:nvSpPr>
        <p:spPr>
          <a:xfrm>
            <a:off x="6629400" y="2010664"/>
            <a:ext cx="1371600" cy="528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Processor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24;p27">
            <a:extLst>
              <a:ext uri="{FF2B5EF4-FFF2-40B4-BE49-F238E27FC236}">
                <a16:creationId xmlns:a16="http://schemas.microsoft.com/office/drawing/2014/main" id="{4EE03F1D-F12F-403C-9490-F2C93A194933}"/>
              </a:ext>
            </a:extLst>
          </p:cNvPr>
          <p:cNvSpPr/>
          <p:nvPr/>
        </p:nvSpPr>
        <p:spPr>
          <a:xfrm>
            <a:off x="8229600" y="1864360"/>
            <a:ext cx="1371600" cy="224028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225;p27">
            <a:extLst>
              <a:ext uri="{FF2B5EF4-FFF2-40B4-BE49-F238E27FC236}">
                <a16:creationId xmlns:a16="http://schemas.microsoft.com/office/drawing/2014/main" id="{A217F9B8-487B-4065-A12A-462A0199D04B}"/>
              </a:ext>
            </a:extLst>
          </p:cNvPr>
          <p:cNvSpPr/>
          <p:nvPr/>
        </p:nvSpPr>
        <p:spPr>
          <a:xfrm>
            <a:off x="9829800" y="1864360"/>
            <a:ext cx="1371600" cy="22402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Google Shape;226;p27">
            <a:extLst>
              <a:ext uri="{FF2B5EF4-FFF2-40B4-BE49-F238E27FC236}">
                <a16:creationId xmlns:a16="http://schemas.microsoft.com/office/drawing/2014/main" id="{51ACF5FB-B661-48A0-9670-4B4A5A2EB116}"/>
              </a:ext>
            </a:extLst>
          </p:cNvPr>
          <p:cNvSpPr/>
          <p:nvPr/>
        </p:nvSpPr>
        <p:spPr>
          <a:xfrm>
            <a:off x="6400800" y="1397000"/>
            <a:ext cx="5029200" cy="46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27;p27">
            <a:extLst>
              <a:ext uri="{FF2B5EF4-FFF2-40B4-BE49-F238E27FC236}">
                <a16:creationId xmlns:a16="http://schemas.microsoft.com/office/drawing/2014/main" id="{0E329A80-9525-4302-99CC-DDF5371A8455}"/>
              </a:ext>
            </a:extLst>
          </p:cNvPr>
          <p:cNvSpPr/>
          <p:nvPr/>
        </p:nvSpPr>
        <p:spPr>
          <a:xfrm>
            <a:off x="6775704" y="24130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Google Shape;228;p27">
            <a:extLst>
              <a:ext uri="{FF2B5EF4-FFF2-40B4-BE49-F238E27FC236}">
                <a16:creationId xmlns:a16="http://schemas.microsoft.com/office/drawing/2014/main" id="{4F5369E2-3908-4556-9A71-6DD7F1CE1167}"/>
              </a:ext>
            </a:extLst>
          </p:cNvPr>
          <p:cNvSpPr/>
          <p:nvPr/>
        </p:nvSpPr>
        <p:spPr>
          <a:xfrm>
            <a:off x="6775704" y="33274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229;p27">
            <a:extLst>
              <a:ext uri="{FF2B5EF4-FFF2-40B4-BE49-F238E27FC236}">
                <a16:creationId xmlns:a16="http://schemas.microsoft.com/office/drawing/2014/main" id="{6F17FD13-A705-4A55-BD7C-B56F37228D21}"/>
              </a:ext>
            </a:extLst>
          </p:cNvPr>
          <p:cNvSpPr/>
          <p:nvPr/>
        </p:nvSpPr>
        <p:spPr>
          <a:xfrm>
            <a:off x="6629400" y="2458720"/>
            <a:ext cx="1371600" cy="28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30;p27">
            <a:extLst>
              <a:ext uri="{FF2B5EF4-FFF2-40B4-BE49-F238E27FC236}">
                <a16:creationId xmlns:a16="http://schemas.microsoft.com/office/drawing/2014/main" id="{3D8525EE-3A36-4220-AE6F-8454927A467B}"/>
              </a:ext>
            </a:extLst>
          </p:cNvPr>
          <p:cNvSpPr/>
          <p:nvPr/>
        </p:nvSpPr>
        <p:spPr>
          <a:xfrm>
            <a:off x="6640286" y="3400552"/>
            <a:ext cx="1371600" cy="28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Datapath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31;p27">
            <a:extLst>
              <a:ext uri="{FF2B5EF4-FFF2-40B4-BE49-F238E27FC236}">
                <a16:creationId xmlns:a16="http://schemas.microsoft.com/office/drawing/2014/main" id="{42682A88-2CB6-47E4-A644-24B5BE4AE36C}"/>
              </a:ext>
            </a:extLst>
          </p:cNvPr>
          <p:cNvSpPr/>
          <p:nvPr/>
        </p:nvSpPr>
        <p:spPr>
          <a:xfrm>
            <a:off x="8229600" y="2010664"/>
            <a:ext cx="1371600" cy="52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32;p27">
            <a:extLst>
              <a:ext uri="{FF2B5EF4-FFF2-40B4-BE49-F238E27FC236}">
                <a16:creationId xmlns:a16="http://schemas.microsoft.com/office/drawing/2014/main" id="{1958172F-DB8B-4271-842F-D0B0D3CA33B8}"/>
              </a:ext>
            </a:extLst>
          </p:cNvPr>
          <p:cNvSpPr/>
          <p:nvPr/>
        </p:nvSpPr>
        <p:spPr>
          <a:xfrm>
            <a:off x="9829800" y="2010664"/>
            <a:ext cx="1371600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233;p27">
            <a:extLst>
              <a:ext uri="{FF2B5EF4-FFF2-40B4-BE49-F238E27FC236}">
                <a16:creationId xmlns:a16="http://schemas.microsoft.com/office/drawing/2014/main" id="{E3CB1465-20B4-4A5E-B6B7-CE724C0F82EB}"/>
              </a:ext>
            </a:extLst>
          </p:cNvPr>
          <p:cNvSpPr/>
          <p:nvPr/>
        </p:nvSpPr>
        <p:spPr>
          <a:xfrm>
            <a:off x="9976104" y="2413000"/>
            <a:ext cx="1079500" cy="596900"/>
          </a:xfrm>
          <a:prstGeom prst="roundRect">
            <a:avLst>
              <a:gd name="adj" fmla="val 12495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234;p27">
            <a:extLst>
              <a:ext uri="{FF2B5EF4-FFF2-40B4-BE49-F238E27FC236}">
                <a16:creationId xmlns:a16="http://schemas.microsoft.com/office/drawing/2014/main" id="{9BD796F8-DE87-4D42-AA19-779EE42F00E5}"/>
              </a:ext>
            </a:extLst>
          </p:cNvPr>
          <p:cNvSpPr/>
          <p:nvPr/>
        </p:nvSpPr>
        <p:spPr>
          <a:xfrm>
            <a:off x="9976104" y="3327400"/>
            <a:ext cx="1079500" cy="596900"/>
          </a:xfrm>
          <a:prstGeom prst="roundRect">
            <a:avLst>
              <a:gd name="adj" fmla="val 12495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" name="Google Shape;235;p27">
            <a:extLst>
              <a:ext uri="{FF2B5EF4-FFF2-40B4-BE49-F238E27FC236}">
                <a16:creationId xmlns:a16="http://schemas.microsoft.com/office/drawing/2014/main" id="{8F7BAC5C-6B25-4918-AAEC-B5D7F82EBECB}"/>
              </a:ext>
            </a:extLst>
          </p:cNvPr>
          <p:cNvSpPr/>
          <p:nvPr/>
        </p:nvSpPr>
        <p:spPr>
          <a:xfrm>
            <a:off x="9829800" y="2458720"/>
            <a:ext cx="1371600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Input</a:t>
            </a:r>
            <a:endParaRPr sz="1400" b="0" i="0" u="none" strike="noStrike" cap="none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236;p27">
            <a:extLst>
              <a:ext uri="{FF2B5EF4-FFF2-40B4-BE49-F238E27FC236}">
                <a16:creationId xmlns:a16="http://schemas.microsoft.com/office/drawing/2014/main" id="{D39B69D1-CC5B-4512-B2F2-763FFEFABB1E}"/>
              </a:ext>
            </a:extLst>
          </p:cNvPr>
          <p:cNvSpPr/>
          <p:nvPr/>
        </p:nvSpPr>
        <p:spPr>
          <a:xfrm>
            <a:off x="9829800" y="3400552"/>
            <a:ext cx="1371600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endParaRPr sz="1400" b="0" i="0" u="none" strike="noStrike" cap="none" dirty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93437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0B8354-6331-4CC7-AD56-B5B8EE60F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380" y="730250"/>
            <a:ext cx="7404014" cy="544195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9A39EB-E57E-4AF8-B16C-A4B60621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devices can generate interrupts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56367-7F08-48EB-BFCF-876DB0920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568785" cy="5029200"/>
          </a:xfrm>
        </p:spPr>
        <p:txBody>
          <a:bodyPr/>
          <a:lstStyle/>
          <a:p>
            <a:r>
              <a:rPr lang="en-US" dirty="0"/>
              <a:t>Each device maps to some number of hardware interrupts</a:t>
            </a:r>
          </a:p>
          <a:p>
            <a:endParaRPr lang="en-US" dirty="0"/>
          </a:p>
          <a:p>
            <a:r>
              <a:rPr lang="en-US" dirty="0"/>
              <a:t>Done at system boot time</a:t>
            </a:r>
          </a:p>
          <a:p>
            <a:pPr lvl="1"/>
            <a:r>
              <a:rPr lang="en-US" dirty="0"/>
              <a:t>Discover devices</a:t>
            </a:r>
          </a:p>
          <a:p>
            <a:pPr lvl="1"/>
            <a:r>
              <a:rPr lang="en-US" dirty="0"/>
              <a:t>Map devices into address space</a:t>
            </a:r>
          </a:p>
          <a:p>
            <a:pPr lvl="1"/>
            <a:r>
              <a:rPr lang="en-US" dirty="0"/>
              <a:t>Map interrupts for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2388F-B6E0-426C-85F1-B7B70F14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CE18FA-B7D9-4097-A9EF-C51BA418D3E4}"/>
              </a:ext>
            </a:extLst>
          </p:cNvPr>
          <p:cNvSpPr/>
          <p:nvPr/>
        </p:nvSpPr>
        <p:spPr>
          <a:xfrm>
            <a:off x="4426616" y="5834987"/>
            <a:ext cx="7034254" cy="337213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97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87AB0-C12A-46A9-BC13-380D36BA8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 allow waiting to happen asynchronously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46274-FC6A-4E42-99F4-EF592199C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 code example was </a:t>
            </a:r>
            <a:r>
              <a:rPr lang="en-US" i="1" dirty="0"/>
              <a:t>synchronous</a:t>
            </a:r>
          </a:p>
          <a:p>
            <a:pPr lvl="1"/>
            <a:r>
              <a:rPr lang="en-US" dirty="0"/>
              <a:t>Nothing else continued on the processor until access was complete</a:t>
            </a:r>
          </a:p>
          <a:p>
            <a:pPr lvl="1"/>
            <a:r>
              <a:rPr lang="en-US" dirty="0"/>
              <a:t>Good for very fast devices (GPU)</a:t>
            </a:r>
          </a:p>
          <a:p>
            <a:pPr lvl="1"/>
            <a:r>
              <a:rPr lang="en-US" dirty="0"/>
              <a:t>We call this “Polling”</a:t>
            </a:r>
          </a:p>
          <a:p>
            <a:endParaRPr lang="en-US" dirty="0"/>
          </a:p>
          <a:p>
            <a:r>
              <a:rPr lang="en-US" dirty="0"/>
              <a:t>With interrupts, device handling is now </a:t>
            </a:r>
            <a:r>
              <a:rPr lang="en-US" i="1" dirty="0"/>
              <a:t>asynchronous</a:t>
            </a:r>
          </a:p>
          <a:p>
            <a:pPr lvl="1"/>
            <a:r>
              <a:rPr lang="en-US" dirty="0"/>
              <a:t>Access occurs in the background and processor can do something else</a:t>
            </a:r>
          </a:p>
          <a:p>
            <a:pPr lvl="1"/>
            <a:r>
              <a:rPr lang="en-US" dirty="0"/>
              <a:t>Good for very slow devices (Disk)</a:t>
            </a:r>
          </a:p>
          <a:p>
            <a:pPr lvl="1"/>
            <a:r>
              <a:rPr lang="en-US" dirty="0"/>
              <a:t>Comes with all the downsides of concurrency though…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170AF-FD37-4857-B650-FE85D355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040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BAE5D-9C3C-4D81-B40D-4ADBD6CE0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Programmed I/O (PIO)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E4EA-0CB0-42DB-A107-32078D588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while STATUS==BUSY; Wait (possibly on interrupt)</a:t>
            </a:r>
          </a:p>
          <a:p>
            <a:pPr lvl="3"/>
            <a:r>
              <a:rPr lang="en-US" sz="2400" dirty="0"/>
              <a:t>(Need to make sure device is ready for a command)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b="1" dirty="0"/>
              <a:t>Write value(s) to DATA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Write command(s) to COMMAND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while STATUS==BUSY; Wait</a:t>
            </a:r>
          </a:p>
          <a:p>
            <a:pPr lvl="3"/>
            <a:r>
              <a:rPr lang="en-US" sz="2400" dirty="0"/>
              <a:t>(Need to make sure device has completed the request)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b="1" dirty="0"/>
              <a:t>Read value(s) from Data</a:t>
            </a:r>
          </a:p>
          <a:p>
            <a:r>
              <a:rPr lang="en-US" dirty="0"/>
              <a:t>How do we read and write those values? (could be a lot)</a:t>
            </a:r>
          </a:p>
          <a:p>
            <a:pPr lvl="1"/>
            <a:r>
              <a:rPr lang="en-US" dirty="0"/>
              <a:t>With normal CPU memory accesses: Programmed I/O</a:t>
            </a:r>
          </a:p>
          <a:p>
            <a:pPr lvl="1"/>
            <a:r>
              <a:rPr lang="en-US" dirty="0"/>
              <a:t>Literally: you write a program to do the input and output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A3E07-1E41-4DC7-B5D0-B1FBE38E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568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3A870-AFAF-4D25-BA5B-446194816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 – writing to disk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699E2-7A63-4DA6-AB5C-7236FF8A5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say that disk has MMIO registers for an entire 4 KB page</a:t>
            </a:r>
          </a:p>
          <a:p>
            <a:pPr lvl="1"/>
            <a:r>
              <a:rPr lang="en-US" dirty="0"/>
              <a:t>Takes 100 ns to write each word (8 bytes) of memory</a:t>
            </a:r>
          </a:p>
          <a:p>
            <a:pPr lvl="1"/>
            <a:endParaRPr lang="en-US" dirty="0"/>
          </a:p>
          <a:p>
            <a:r>
              <a:rPr lang="en-US" dirty="0"/>
              <a:t>Assuming that we’re just writing all zeros (ignore reading from memory), how long does it take to write a page to MMIO?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D3D44-0C30-4BF9-A894-E86196BB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527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3A870-AFAF-4D25-BA5B-446194816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 – writing to disk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699E2-7A63-4DA6-AB5C-7236FF8A5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say that disk has MMIO registers for an entire 4 KB page</a:t>
            </a:r>
          </a:p>
          <a:p>
            <a:pPr lvl="1"/>
            <a:r>
              <a:rPr lang="en-US" dirty="0"/>
              <a:t>Takes 100 ns to write each word (8 bytes) of memory</a:t>
            </a:r>
          </a:p>
          <a:p>
            <a:pPr lvl="1"/>
            <a:endParaRPr lang="en-US" dirty="0"/>
          </a:p>
          <a:p>
            <a:r>
              <a:rPr lang="en-US" dirty="0"/>
              <a:t>Assuming that we’re just writing all zeros (ignore reading from memory), how long does it take to write a page to MMIO?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4 KB / 8 B = 500 writes * 100 ns / write = 50 µs</a:t>
            </a:r>
          </a:p>
          <a:p>
            <a:pPr lvl="2"/>
            <a:r>
              <a:rPr lang="en-US" dirty="0"/>
              <a:t>(For a 3 GHz processor, that’s 150,000 cycles)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D3D44-0C30-4BF9-A894-E86196BB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988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035F-58FC-4B0D-B514-C049A7AB4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Memory Access (DMA)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39CA6-8932-44BF-8EB4-FB981D5F0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Alternative method that uses hardware to do memory transfers</a:t>
            </a:r>
          </a:p>
          <a:p>
            <a:pPr lvl="1"/>
            <a:r>
              <a:rPr lang="en-US" dirty="0"/>
              <a:t>OS writes address of the data and the size</a:t>
            </a:r>
          </a:p>
          <a:p>
            <a:pPr lvl="1"/>
            <a:r>
              <a:rPr lang="en-US" dirty="0"/>
              <a:t>Device reads data directly from memory</a:t>
            </a:r>
          </a:p>
          <a:p>
            <a:pPr lvl="1"/>
            <a:r>
              <a:rPr lang="en-US" dirty="0"/>
              <a:t>CPU can go do other things while read/write is occurring</a:t>
            </a:r>
          </a:p>
          <a:p>
            <a:pPr lvl="1"/>
            <a:endParaRPr lang="en-US" dirty="0"/>
          </a:p>
          <a:p>
            <a:r>
              <a:rPr lang="en-US" dirty="0"/>
              <a:t>Notes</a:t>
            </a:r>
          </a:p>
          <a:p>
            <a:pPr lvl="1"/>
            <a:r>
              <a:rPr lang="en-US" dirty="0"/>
              <a:t>Need to be careful about letting devices access arbitrary memory</a:t>
            </a:r>
          </a:p>
          <a:p>
            <a:pPr lvl="2"/>
            <a:r>
              <a:rPr lang="en-US" dirty="0"/>
              <a:t>Are devices part of the trusted compute base?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Often a hardware “DMA controller” does the transfer for the device</a:t>
            </a:r>
          </a:p>
          <a:p>
            <a:pPr lvl="2"/>
            <a:r>
              <a:rPr lang="en-US" dirty="0"/>
              <a:t>IOMMU can even set up virtual memory spaces for devices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3FBF8-2A5E-4543-9DE0-1FDD940AA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980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EF114-6BB1-41D6-8E62-9383F4698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Programmed I/O versus Direct Memory 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CE3FB-E8EB-48E3-90C2-ABE50704A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5" name="Google Shape;849;p54" descr="PIODMA.GIF">
            <a:extLst>
              <a:ext uri="{FF2B5EF4-FFF2-40B4-BE49-F238E27FC236}">
                <a16:creationId xmlns:a16="http://schemas.microsoft.com/office/drawing/2014/main" id="{8FC3FF99-4A3A-4F8F-B71E-8299CCC9359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-9856" r="-9855"/>
          <a:stretch/>
        </p:blipFill>
        <p:spPr>
          <a:xfrm>
            <a:off x="1979194" y="1234500"/>
            <a:ext cx="8229600" cy="48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1B58ED-6D6E-4EE4-8E1E-AFC205F6C6A5}"/>
              </a:ext>
            </a:extLst>
          </p:cNvPr>
          <p:cNvSpPr txBox="1"/>
          <p:nvPr/>
        </p:nvSpPr>
        <p:spPr>
          <a:xfrm>
            <a:off x="4254500" y="14351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SATA Controller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A4A615-A8E3-4C81-916C-8B0609BE7200}"/>
              </a:ext>
            </a:extLst>
          </p:cNvPr>
          <p:cNvSpPr txBox="1"/>
          <p:nvPr/>
        </p:nvSpPr>
        <p:spPr>
          <a:xfrm>
            <a:off x="4254500" y="381743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SATA Controller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C66B24-B804-42F2-BB55-E615A0DD7A62}"/>
              </a:ext>
            </a:extLst>
          </p:cNvPr>
          <p:cNvSpPr txBox="1"/>
          <p:nvPr/>
        </p:nvSpPr>
        <p:spPr>
          <a:xfrm>
            <a:off x="3225800" y="2032199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DFDA6E-2FAE-43E5-9500-238394E7BF6F}"/>
              </a:ext>
            </a:extLst>
          </p:cNvPr>
          <p:cNvSpPr txBox="1"/>
          <p:nvPr/>
        </p:nvSpPr>
        <p:spPr>
          <a:xfrm>
            <a:off x="3225800" y="4470401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Disk</a:t>
            </a:r>
          </a:p>
        </p:txBody>
      </p:sp>
    </p:spTree>
    <p:extLst>
      <p:ext uri="{BB962C8B-B14F-4D97-AF65-F5344CB8AC3E}">
        <p14:creationId xmlns:p14="http://schemas.microsoft.com/office/powerpoint/2010/main" val="6950907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C3D66-E52F-430F-AEC1-A024F2B8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with DMA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4FF55-283F-4023-B2B3-999E8157A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pic>
        <p:nvPicPr>
          <p:cNvPr id="6" name="Google Shape;865;p56">
            <a:extLst>
              <a:ext uri="{FF2B5EF4-FFF2-40B4-BE49-F238E27FC236}">
                <a16:creationId xmlns:a16="http://schemas.microsoft.com/office/drawing/2014/main" id="{D359E7D8-F65D-4986-ACA0-29059477606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0859"/>
          <a:stretch/>
        </p:blipFill>
        <p:spPr>
          <a:xfrm>
            <a:off x="899828" y="1143000"/>
            <a:ext cx="10388331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3311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65573-4337-44D5-86A9-73ACB5DC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pattern with Interrupts and DMA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3CE85-FDEB-415B-A3C8-AC69D3F25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Interrupt from disk: IDLE (!BUSY)</a:t>
            </a:r>
          </a:p>
          <a:p>
            <a:pPr lvl="1"/>
            <a:r>
              <a:rPr lang="en-US" dirty="0"/>
              <a:t>Set up DMA controller</a:t>
            </a:r>
          </a:p>
          <a:p>
            <a:pPr lvl="2"/>
            <a:r>
              <a:rPr lang="en-US" dirty="0"/>
              <a:t>Device is disk</a:t>
            </a:r>
          </a:p>
          <a:p>
            <a:pPr lvl="2"/>
            <a:r>
              <a:rPr lang="en-US" dirty="0"/>
              <a:t>Select Read or Write</a:t>
            </a:r>
          </a:p>
          <a:p>
            <a:pPr lvl="2"/>
            <a:r>
              <a:rPr lang="en-US" dirty="0"/>
              <a:t>Specify memory address and size</a:t>
            </a:r>
          </a:p>
          <a:p>
            <a:pPr lvl="1"/>
            <a:r>
              <a:rPr lang="en-US" dirty="0"/>
              <a:t>Start DMA transfer</a:t>
            </a:r>
          </a:p>
          <a:p>
            <a:pPr lvl="1"/>
            <a:r>
              <a:rPr lang="en-US" dirty="0"/>
              <a:t>Continue until interrupt again</a:t>
            </a:r>
          </a:p>
          <a:p>
            <a:pPr lvl="1"/>
            <a:endParaRPr lang="en-US" dirty="0"/>
          </a:p>
          <a:p>
            <a:r>
              <a:rPr lang="en-US" dirty="0"/>
              <a:t>OS ends up keeping a queue of transfers to be sent to disk that needs to be accessed asynchronously from several places</a:t>
            </a:r>
          </a:p>
          <a:p>
            <a:pPr lvl="1"/>
            <a:r>
              <a:rPr lang="en-US" dirty="0"/>
              <a:t>Producer/Consumer Problem!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FD1E3-D80E-414F-9202-7E65706F8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835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Overview of Device I/O</a:t>
            </a:r>
          </a:p>
          <a:p>
            <a:endParaRPr lang="en-US" dirty="0"/>
          </a:p>
          <a:p>
            <a:r>
              <a:rPr lang="en-US" dirty="0"/>
              <a:t>Connecting to devices</a:t>
            </a:r>
          </a:p>
          <a:p>
            <a:pPr lvl="1"/>
            <a:r>
              <a:rPr lang="en-US" dirty="0"/>
              <a:t>Buses on a computer</a:t>
            </a:r>
          </a:p>
          <a:p>
            <a:endParaRPr lang="en-US" dirty="0"/>
          </a:p>
          <a:p>
            <a:r>
              <a:rPr lang="en-US" dirty="0"/>
              <a:t>Talking to devices</a:t>
            </a:r>
          </a:p>
          <a:p>
            <a:pPr lvl="1"/>
            <a:r>
              <a:rPr lang="en-US" dirty="0"/>
              <a:t>Port-Mapped I/O and Memory-Mapped I/O</a:t>
            </a:r>
          </a:p>
          <a:p>
            <a:endParaRPr lang="en-US" dirty="0"/>
          </a:p>
          <a:p>
            <a:r>
              <a:rPr lang="en-US" dirty="0"/>
              <a:t>Device interactions</a:t>
            </a:r>
          </a:p>
          <a:p>
            <a:pPr lvl="1"/>
            <a:r>
              <a:rPr lang="en-US" dirty="0"/>
              <a:t>Synchronous versus Asynchronous Events</a:t>
            </a:r>
          </a:p>
          <a:p>
            <a:pPr lvl="1"/>
            <a:r>
              <a:rPr lang="en-US" dirty="0"/>
              <a:t>Programmed I/O versus Direct Memory Access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266940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830221-9290-477C-82B5-19C09DFE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Devices are core to useful general-purpose computing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3E8D82-2EFA-4EEE-BB0E-D000F7109742}"/>
              </a:ext>
            </a:extLst>
          </p:cNvPr>
          <p:cNvGrpSpPr/>
          <p:nvPr/>
        </p:nvGrpSpPr>
        <p:grpSpPr>
          <a:xfrm>
            <a:off x="2431194" y="1254736"/>
            <a:ext cx="7325600" cy="4348528"/>
            <a:chOff x="2363525" y="1387929"/>
            <a:chExt cx="7325600" cy="4348528"/>
          </a:xfrm>
        </p:grpSpPr>
        <p:sp>
          <p:nvSpPr>
            <p:cNvPr id="6" name="Google Shape;270;g5e7b2e43bd_0_39">
              <a:extLst>
                <a:ext uri="{FF2B5EF4-FFF2-40B4-BE49-F238E27FC236}">
                  <a16:creationId xmlns:a16="http://schemas.microsoft.com/office/drawing/2014/main" id="{5EF66E19-2D62-4371-A30B-A250B3624AB0}"/>
                </a:ext>
              </a:extLst>
            </p:cNvPr>
            <p:cNvSpPr/>
            <p:nvPr/>
          </p:nvSpPr>
          <p:spPr>
            <a:xfrm>
              <a:off x="5114400" y="2733753"/>
              <a:ext cx="1963200" cy="2469000"/>
            </a:xfrm>
            <a:prstGeom prst="roundRect">
              <a:avLst>
                <a:gd name="adj" fmla="val 16667"/>
              </a:avLst>
            </a:prstGeom>
            <a:solidFill>
              <a:srgbClr val="E6B8AF"/>
            </a:solidFill>
            <a:ln w="28575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Computer</a:t>
              </a:r>
              <a:endParaRPr sz="1600" b="1"/>
            </a:p>
          </p:txBody>
        </p:sp>
        <p:sp>
          <p:nvSpPr>
            <p:cNvPr id="7" name="Google Shape;271;g5e7b2e43bd_0_39">
              <a:extLst>
                <a:ext uri="{FF2B5EF4-FFF2-40B4-BE49-F238E27FC236}">
                  <a16:creationId xmlns:a16="http://schemas.microsoft.com/office/drawing/2014/main" id="{4DC05A90-1118-4C3C-8E4A-E10037AA4A5F}"/>
                </a:ext>
              </a:extLst>
            </p:cNvPr>
            <p:cNvSpPr/>
            <p:nvPr/>
          </p:nvSpPr>
          <p:spPr>
            <a:xfrm>
              <a:off x="2363525" y="223680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Mouse</a:t>
              </a:r>
              <a:endParaRPr sz="1600" b="1"/>
            </a:p>
          </p:txBody>
        </p:sp>
        <p:sp>
          <p:nvSpPr>
            <p:cNvPr id="8" name="Google Shape;272;g5e7b2e43bd_0_39">
              <a:extLst>
                <a:ext uri="{FF2B5EF4-FFF2-40B4-BE49-F238E27FC236}">
                  <a16:creationId xmlns:a16="http://schemas.microsoft.com/office/drawing/2014/main" id="{953B81DC-E8AE-4172-98BA-FAC7F43CD92E}"/>
                </a:ext>
              </a:extLst>
            </p:cNvPr>
            <p:cNvSpPr/>
            <p:nvPr/>
          </p:nvSpPr>
          <p:spPr>
            <a:xfrm>
              <a:off x="2363525" y="319714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Keyboard</a:t>
              </a:r>
              <a:endParaRPr sz="1600" b="1"/>
            </a:p>
          </p:txBody>
        </p:sp>
        <p:sp>
          <p:nvSpPr>
            <p:cNvPr id="9" name="Google Shape;273;g5e7b2e43bd_0_39">
              <a:extLst>
                <a:ext uri="{FF2B5EF4-FFF2-40B4-BE49-F238E27FC236}">
                  <a16:creationId xmlns:a16="http://schemas.microsoft.com/office/drawing/2014/main" id="{80A1498B-5C8C-4576-8566-EED622AAD460}"/>
                </a:ext>
              </a:extLst>
            </p:cNvPr>
            <p:cNvSpPr/>
            <p:nvPr/>
          </p:nvSpPr>
          <p:spPr>
            <a:xfrm>
              <a:off x="2363525" y="4157474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Ethernet</a:t>
              </a:r>
              <a:endParaRPr sz="1600" b="1"/>
            </a:p>
          </p:txBody>
        </p:sp>
        <p:sp>
          <p:nvSpPr>
            <p:cNvPr id="10" name="Google Shape;274;g5e7b2e43bd_0_39">
              <a:extLst>
                <a:ext uri="{FF2B5EF4-FFF2-40B4-BE49-F238E27FC236}">
                  <a16:creationId xmlns:a16="http://schemas.microsoft.com/office/drawing/2014/main" id="{3EEA0827-DDC7-4B3A-8F69-4A8ADCBD042C}"/>
                </a:ext>
              </a:extLst>
            </p:cNvPr>
            <p:cNvSpPr/>
            <p:nvPr/>
          </p:nvSpPr>
          <p:spPr>
            <a:xfrm>
              <a:off x="2363525" y="511780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Bluetooth</a:t>
              </a:r>
              <a:endParaRPr sz="1600" b="1"/>
            </a:p>
          </p:txBody>
        </p:sp>
        <p:sp>
          <p:nvSpPr>
            <p:cNvPr id="11" name="Google Shape;275;g5e7b2e43bd_0_39">
              <a:extLst>
                <a:ext uri="{FF2B5EF4-FFF2-40B4-BE49-F238E27FC236}">
                  <a16:creationId xmlns:a16="http://schemas.microsoft.com/office/drawing/2014/main" id="{6EBBABA8-3E96-4A8D-8E1C-79A8AEF56CE0}"/>
                </a:ext>
              </a:extLst>
            </p:cNvPr>
            <p:cNvSpPr/>
            <p:nvPr/>
          </p:nvSpPr>
          <p:spPr>
            <a:xfrm>
              <a:off x="7454125" y="227555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Monitor</a:t>
              </a:r>
              <a:endParaRPr sz="1600" b="1"/>
            </a:p>
          </p:txBody>
        </p:sp>
        <p:sp>
          <p:nvSpPr>
            <p:cNvPr id="12" name="Google Shape;276;g5e7b2e43bd_0_39">
              <a:extLst>
                <a:ext uri="{FF2B5EF4-FFF2-40B4-BE49-F238E27FC236}">
                  <a16:creationId xmlns:a16="http://schemas.microsoft.com/office/drawing/2014/main" id="{F16422CA-3047-48B2-8BCE-0B11957EBE6E}"/>
                </a:ext>
              </a:extLst>
            </p:cNvPr>
            <p:cNvSpPr/>
            <p:nvPr/>
          </p:nvSpPr>
          <p:spPr>
            <a:xfrm>
              <a:off x="7454125" y="323589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Headphones</a:t>
              </a:r>
              <a:endParaRPr sz="1600" b="1"/>
            </a:p>
          </p:txBody>
        </p:sp>
        <p:sp>
          <p:nvSpPr>
            <p:cNvPr id="13" name="Google Shape;277;g5e7b2e43bd_0_39">
              <a:extLst>
                <a:ext uri="{FF2B5EF4-FFF2-40B4-BE49-F238E27FC236}">
                  <a16:creationId xmlns:a16="http://schemas.microsoft.com/office/drawing/2014/main" id="{F59ED384-A2D2-435B-88F3-E828AB5FFA3A}"/>
                </a:ext>
              </a:extLst>
            </p:cNvPr>
            <p:cNvSpPr/>
            <p:nvPr/>
          </p:nvSpPr>
          <p:spPr>
            <a:xfrm>
              <a:off x="7454125" y="4196224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Ethernet</a:t>
              </a:r>
              <a:endParaRPr sz="1600" b="1"/>
            </a:p>
          </p:txBody>
        </p:sp>
        <p:sp>
          <p:nvSpPr>
            <p:cNvPr id="14" name="Google Shape;278;g5e7b2e43bd_0_39">
              <a:extLst>
                <a:ext uri="{FF2B5EF4-FFF2-40B4-BE49-F238E27FC236}">
                  <a16:creationId xmlns:a16="http://schemas.microsoft.com/office/drawing/2014/main" id="{247ECFD5-8DCB-4B6B-9E13-D4B38D861062}"/>
                </a:ext>
              </a:extLst>
            </p:cNvPr>
            <p:cNvSpPr/>
            <p:nvPr/>
          </p:nvSpPr>
          <p:spPr>
            <a:xfrm>
              <a:off x="7454125" y="515655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Bluetooth</a:t>
              </a:r>
              <a:endParaRPr sz="1600" b="1"/>
            </a:p>
          </p:txBody>
        </p:sp>
        <p:cxnSp>
          <p:nvCxnSpPr>
            <p:cNvPr id="15" name="Google Shape;279;g5e7b2e43bd_0_39">
              <a:extLst>
                <a:ext uri="{FF2B5EF4-FFF2-40B4-BE49-F238E27FC236}">
                  <a16:creationId xmlns:a16="http://schemas.microsoft.com/office/drawing/2014/main" id="{D9F2B38A-D21F-4687-A901-56A8CAFCB870}"/>
                </a:ext>
              </a:extLst>
            </p:cNvPr>
            <p:cNvCxnSpPr/>
            <p:nvPr/>
          </p:nvCxnSpPr>
          <p:spPr>
            <a:xfrm>
              <a:off x="3872300" y="3968253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" name="Google Shape;280;g5e7b2e43bd_0_39">
              <a:extLst>
                <a:ext uri="{FF2B5EF4-FFF2-40B4-BE49-F238E27FC236}">
                  <a16:creationId xmlns:a16="http://schemas.microsoft.com/office/drawing/2014/main" id="{473ACE09-E4B9-49C3-90C9-D045CFB90EE8}"/>
                </a:ext>
              </a:extLst>
            </p:cNvPr>
            <p:cNvCxnSpPr/>
            <p:nvPr/>
          </p:nvCxnSpPr>
          <p:spPr>
            <a:xfrm>
              <a:off x="7294900" y="3968253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6F39A7-7408-44AF-84E8-30E4A37A620C}"/>
                </a:ext>
              </a:extLst>
            </p:cNvPr>
            <p:cNvSpPr txBox="1"/>
            <p:nvPr/>
          </p:nvSpPr>
          <p:spPr>
            <a:xfrm>
              <a:off x="2363525" y="1387929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Input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C6E64A-AF04-4FB1-845C-C670B41D1C18}"/>
                </a:ext>
              </a:extLst>
            </p:cNvPr>
            <p:cNvSpPr txBox="1"/>
            <p:nvPr/>
          </p:nvSpPr>
          <p:spPr>
            <a:xfrm>
              <a:off x="7454125" y="1387929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830221-9290-477C-82B5-19C09DFE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Devices are essential to cyber-physical systems too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3AB39C6-6A3B-48DF-AC9B-15222619E2F2}"/>
              </a:ext>
            </a:extLst>
          </p:cNvPr>
          <p:cNvGrpSpPr/>
          <p:nvPr/>
        </p:nvGrpSpPr>
        <p:grpSpPr>
          <a:xfrm>
            <a:off x="2431193" y="1249468"/>
            <a:ext cx="7325601" cy="4244764"/>
            <a:chOff x="2363525" y="1140436"/>
            <a:chExt cx="7325601" cy="4244764"/>
          </a:xfrm>
        </p:grpSpPr>
        <p:sp>
          <p:nvSpPr>
            <p:cNvPr id="6" name="Google Shape;289;g5e7b2e43bd_0_71">
              <a:extLst>
                <a:ext uri="{FF2B5EF4-FFF2-40B4-BE49-F238E27FC236}">
                  <a16:creationId xmlns:a16="http://schemas.microsoft.com/office/drawing/2014/main" id="{02AB62B6-E10F-43A2-9CC3-6D79F47D0587}"/>
                </a:ext>
              </a:extLst>
            </p:cNvPr>
            <p:cNvSpPr/>
            <p:nvPr/>
          </p:nvSpPr>
          <p:spPr>
            <a:xfrm>
              <a:off x="5114400" y="2382496"/>
              <a:ext cx="1963200" cy="2469000"/>
            </a:xfrm>
            <a:prstGeom prst="roundRect">
              <a:avLst>
                <a:gd name="adj" fmla="val 16667"/>
              </a:avLst>
            </a:prstGeom>
            <a:solidFill>
              <a:srgbClr val="E6B8AF"/>
            </a:solidFill>
            <a:ln w="28575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Computer</a:t>
              </a:r>
              <a:endParaRPr sz="1600" b="1"/>
            </a:p>
          </p:txBody>
        </p:sp>
        <p:sp>
          <p:nvSpPr>
            <p:cNvPr id="7" name="Google Shape;290;g5e7b2e43bd_0_71">
              <a:extLst>
                <a:ext uri="{FF2B5EF4-FFF2-40B4-BE49-F238E27FC236}">
                  <a16:creationId xmlns:a16="http://schemas.microsoft.com/office/drawing/2014/main" id="{8F34FC4E-A3E7-43EE-9F5E-05F299C8AC07}"/>
                </a:ext>
              </a:extLst>
            </p:cNvPr>
            <p:cNvSpPr/>
            <p:nvPr/>
          </p:nvSpPr>
          <p:spPr>
            <a:xfrm>
              <a:off x="2363525" y="188555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Lidar</a:t>
              </a:r>
              <a:endParaRPr sz="1600" b="1"/>
            </a:p>
          </p:txBody>
        </p:sp>
        <p:sp>
          <p:nvSpPr>
            <p:cNvPr id="8" name="Google Shape;291;g5e7b2e43bd_0_71">
              <a:extLst>
                <a:ext uri="{FF2B5EF4-FFF2-40B4-BE49-F238E27FC236}">
                  <a16:creationId xmlns:a16="http://schemas.microsoft.com/office/drawing/2014/main" id="{0E4101EB-B4F7-4CFC-B981-69D211A9D5CB}"/>
                </a:ext>
              </a:extLst>
            </p:cNvPr>
            <p:cNvSpPr/>
            <p:nvPr/>
          </p:nvSpPr>
          <p:spPr>
            <a:xfrm>
              <a:off x="2363525" y="2845883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Inertial Measurement Unit</a:t>
              </a:r>
              <a:endParaRPr sz="1600" b="1"/>
            </a:p>
          </p:txBody>
        </p:sp>
        <p:sp>
          <p:nvSpPr>
            <p:cNvPr id="9" name="Google Shape;292;g5e7b2e43bd_0_71">
              <a:extLst>
                <a:ext uri="{FF2B5EF4-FFF2-40B4-BE49-F238E27FC236}">
                  <a16:creationId xmlns:a16="http://schemas.microsoft.com/office/drawing/2014/main" id="{D9229D8D-7785-4602-9D4B-670B049C8C57}"/>
                </a:ext>
              </a:extLst>
            </p:cNvPr>
            <p:cNvSpPr/>
            <p:nvPr/>
          </p:nvSpPr>
          <p:spPr>
            <a:xfrm>
              <a:off x="2363525" y="380621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Camera</a:t>
              </a:r>
              <a:endParaRPr sz="1600" b="1"/>
            </a:p>
          </p:txBody>
        </p:sp>
        <p:sp>
          <p:nvSpPr>
            <p:cNvPr id="10" name="Google Shape;293;g5e7b2e43bd_0_71">
              <a:extLst>
                <a:ext uri="{FF2B5EF4-FFF2-40B4-BE49-F238E27FC236}">
                  <a16:creationId xmlns:a16="http://schemas.microsoft.com/office/drawing/2014/main" id="{15CE8257-AC2C-48FF-BAB8-5DF3B9EF8DF7}"/>
                </a:ext>
              </a:extLst>
            </p:cNvPr>
            <p:cNvSpPr/>
            <p:nvPr/>
          </p:nvSpPr>
          <p:spPr>
            <a:xfrm>
              <a:off x="2363525" y="476655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CAN</a:t>
              </a:r>
              <a:endParaRPr sz="1600" b="1"/>
            </a:p>
          </p:txBody>
        </p:sp>
        <p:sp>
          <p:nvSpPr>
            <p:cNvPr id="11" name="Google Shape;294;g5e7b2e43bd_0_71">
              <a:extLst>
                <a:ext uri="{FF2B5EF4-FFF2-40B4-BE49-F238E27FC236}">
                  <a16:creationId xmlns:a16="http://schemas.microsoft.com/office/drawing/2014/main" id="{8E29A772-C3EB-4C6D-8653-FFA52BA27109}"/>
                </a:ext>
              </a:extLst>
            </p:cNvPr>
            <p:cNvSpPr/>
            <p:nvPr/>
          </p:nvSpPr>
          <p:spPr>
            <a:xfrm>
              <a:off x="7454125" y="192430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Throttle Control</a:t>
              </a:r>
              <a:endParaRPr sz="1600" b="1"/>
            </a:p>
          </p:txBody>
        </p:sp>
        <p:sp>
          <p:nvSpPr>
            <p:cNvPr id="12" name="Google Shape;295;g5e7b2e43bd_0_71">
              <a:extLst>
                <a:ext uri="{FF2B5EF4-FFF2-40B4-BE49-F238E27FC236}">
                  <a16:creationId xmlns:a16="http://schemas.microsoft.com/office/drawing/2014/main" id="{08669037-AECF-444D-AC6E-6C17A8DB9E6A}"/>
                </a:ext>
              </a:extLst>
            </p:cNvPr>
            <p:cNvSpPr/>
            <p:nvPr/>
          </p:nvSpPr>
          <p:spPr>
            <a:xfrm>
              <a:off x="7454125" y="2884633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Brake Control</a:t>
              </a:r>
              <a:endParaRPr sz="1600" b="1"/>
            </a:p>
          </p:txBody>
        </p:sp>
        <p:sp>
          <p:nvSpPr>
            <p:cNvPr id="13" name="Google Shape;296;g5e7b2e43bd_0_71">
              <a:extLst>
                <a:ext uri="{FF2B5EF4-FFF2-40B4-BE49-F238E27FC236}">
                  <a16:creationId xmlns:a16="http://schemas.microsoft.com/office/drawing/2014/main" id="{5CDD8D1F-150D-4E91-ADD5-C103D8E2EFEA}"/>
                </a:ext>
              </a:extLst>
            </p:cNvPr>
            <p:cNvSpPr/>
            <p:nvPr/>
          </p:nvSpPr>
          <p:spPr>
            <a:xfrm>
              <a:off x="7454125" y="384496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Wheel Rotation</a:t>
              </a:r>
              <a:endParaRPr sz="1600" b="1"/>
            </a:p>
          </p:txBody>
        </p:sp>
        <p:sp>
          <p:nvSpPr>
            <p:cNvPr id="14" name="Google Shape;297;g5e7b2e43bd_0_71">
              <a:extLst>
                <a:ext uri="{FF2B5EF4-FFF2-40B4-BE49-F238E27FC236}">
                  <a16:creationId xmlns:a16="http://schemas.microsoft.com/office/drawing/2014/main" id="{9689CAA4-5EDB-41C4-9AED-7006D29F579C}"/>
                </a:ext>
              </a:extLst>
            </p:cNvPr>
            <p:cNvSpPr/>
            <p:nvPr/>
          </p:nvSpPr>
          <p:spPr>
            <a:xfrm>
              <a:off x="7454125" y="480530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CAN</a:t>
              </a:r>
              <a:endParaRPr sz="1600" b="1"/>
            </a:p>
          </p:txBody>
        </p:sp>
        <p:cxnSp>
          <p:nvCxnSpPr>
            <p:cNvPr id="15" name="Google Shape;298;g5e7b2e43bd_0_71">
              <a:extLst>
                <a:ext uri="{FF2B5EF4-FFF2-40B4-BE49-F238E27FC236}">
                  <a16:creationId xmlns:a16="http://schemas.microsoft.com/office/drawing/2014/main" id="{C728E261-CB5B-46BA-854C-8C8F92418F16}"/>
                </a:ext>
              </a:extLst>
            </p:cNvPr>
            <p:cNvCxnSpPr/>
            <p:nvPr/>
          </p:nvCxnSpPr>
          <p:spPr>
            <a:xfrm>
              <a:off x="3872300" y="3616996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" name="Google Shape;299;g5e7b2e43bd_0_71">
              <a:extLst>
                <a:ext uri="{FF2B5EF4-FFF2-40B4-BE49-F238E27FC236}">
                  <a16:creationId xmlns:a16="http://schemas.microsoft.com/office/drawing/2014/main" id="{DD32DB82-388E-4B2E-8430-EA63E8E32DF6}"/>
                </a:ext>
              </a:extLst>
            </p:cNvPr>
            <p:cNvCxnSpPr/>
            <p:nvPr/>
          </p:nvCxnSpPr>
          <p:spPr>
            <a:xfrm>
              <a:off x="7294900" y="3616996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477F7D6-AE36-4344-B0A3-52061C48F817}"/>
                </a:ext>
              </a:extLst>
            </p:cNvPr>
            <p:cNvSpPr txBox="1"/>
            <p:nvPr/>
          </p:nvSpPr>
          <p:spPr>
            <a:xfrm>
              <a:off x="2363526" y="1140436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Input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875787-2E16-4498-9067-EA627CA92D61}"/>
                </a:ext>
              </a:extLst>
            </p:cNvPr>
            <p:cNvSpPr txBox="1"/>
            <p:nvPr/>
          </p:nvSpPr>
          <p:spPr>
            <a:xfrm>
              <a:off x="7454126" y="1140436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3225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Device access rates vary by many orders of magnitude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051073" cy="5029200"/>
          </a:xfrm>
        </p:spPr>
        <p:txBody>
          <a:bodyPr>
            <a:normAutofit/>
          </a:bodyPr>
          <a:lstStyle/>
          <a:p>
            <a:r>
              <a:rPr lang="en-US" dirty="0"/>
              <a:t>Rates in bit/sec</a:t>
            </a:r>
          </a:p>
          <a:p>
            <a:endParaRPr lang="en-US" dirty="0"/>
          </a:p>
          <a:p>
            <a:r>
              <a:rPr lang="en-US" dirty="0"/>
              <a:t>System must be able to handle each of these</a:t>
            </a:r>
          </a:p>
          <a:p>
            <a:pPr lvl="1"/>
            <a:r>
              <a:rPr lang="en-US" dirty="0"/>
              <a:t>Sometimes needs low overhead</a:t>
            </a:r>
          </a:p>
          <a:p>
            <a:pPr lvl="1"/>
            <a:r>
              <a:rPr lang="en-US" dirty="0"/>
              <a:t>Sometimes needs to not wait around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8" name="Google Shape;313;p29">
            <a:extLst>
              <a:ext uri="{FF2B5EF4-FFF2-40B4-BE49-F238E27FC236}">
                <a16:creationId xmlns:a16="http://schemas.microsoft.com/office/drawing/2014/main" id="{B34F8118-751B-43B9-95F0-D11FB5C0A3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1070972"/>
              </p:ext>
            </p:extLst>
          </p:nvPr>
        </p:nvGraphicFramePr>
        <p:xfrm>
          <a:off x="3658668" y="1270000"/>
          <a:ext cx="7921726" cy="39625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46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Device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Behavior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Partner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Data Rate (</a:t>
                      </a:r>
                      <a:r>
                        <a:rPr lang="en-US" sz="2000" u="none" strike="noStrike" cap="none" dirty="0" err="1"/>
                        <a:t>K</a:t>
                      </a:r>
                      <a:r>
                        <a:rPr lang="en-US" sz="2000" dirty="0" err="1"/>
                        <a:t>b</a:t>
                      </a:r>
                      <a:r>
                        <a:rPr lang="en-US" sz="2000" u="none" strike="noStrike" cap="none" dirty="0"/>
                        <a:t>/s)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Keyboard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Input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Human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B45F06"/>
                          </a:solidFill>
                        </a:rPr>
                        <a:t>0.</a:t>
                      </a:r>
                      <a:r>
                        <a:rPr lang="en-US" sz="2000" b="0" dirty="0">
                          <a:solidFill>
                            <a:srgbClr val="B45F06"/>
                          </a:solidFill>
                        </a:rPr>
                        <a:t>2</a:t>
                      </a:r>
                      <a:endParaRPr sz="2000" b="0" u="none" strike="noStrike" cap="none" dirty="0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Mouse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Input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Human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0.4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Microphone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Output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Human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700.0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Bluetooth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Input or Output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20,000.0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Hard </a:t>
                      </a:r>
                      <a:r>
                        <a:rPr lang="en-US" sz="2000" u="none" strike="noStrike" cap="none"/>
                        <a:t>disk drive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Storage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100,000.0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Wireless network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Input or Output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3</a:t>
                      </a:r>
                      <a:r>
                        <a:rPr lang="en-US" sz="2000" u="none" strike="noStrike" cap="none"/>
                        <a:t>00,000.0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Solid state drive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Storage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500,000.0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Wired LAN network</a:t>
                      </a:r>
                      <a:endParaRPr sz="2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Input or Output</a:t>
                      </a:r>
                      <a:endParaRPr sz="2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Machine</a:t>
                      </a:r>
                      <a:endParaRPr sz="2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1,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000</a:t>
                      </a: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,000.0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Graphics display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Output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B45F06"/>
                          </a:solidFill>
                        </a:rPr>
                        <a:t>Human</a:t>
                      </a:r>
                      <a:endParaRPr sz="2000" b="0" u="none" strike="noStrike" cap="none" dirty="0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B45F06"/>
                          </a:solidFill>
                        </a:rPr>
                        <a:t>3,000,000.0</a:t>
                      </a:r>
                      <a:endParaRPr sz="2000" b="0" u="none" strike="noStrike" cap="none" dirty="0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060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devices appropriately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 concerns</a:t>
            </a:r>
          </a:p>
          <a:p>
            <a:pPr lvl="1"/>
            <a:r>
              <a:rPr lang="en-US" dirty="0"/>
              <a:t>Communicating with devices needs to be fast and efficient</a:t>
            </a:r>
          </a:p>
          <a:p>
            <a:pPr lvl="1"/>
            <a:r>
              <a:rPr lang="en-US" dirty="0"/>
              <a:t>Devices are shared resources that need to be access controlled and shared</a:t>
            </a:r>
          </a:p>
          <a:p>
            <a:pPr lvl="1"/>
            <a:r>
              <a:rPr lang="en-US" dirty="0"/>
              <a:t>Devices are wildly variable and need some common interfaces for application software</a:t>
            </a:r>
          </a:p>
          <a:p>
            <a:pPr lvl="1"/>
            <a:endParaRPr lang="en-US" dirty="0"/>
          </a:p>
          <a:p>
            <a:r>
              <a:rPr lang="en-US" dirty="0"/>
              <a:t>General theme</a:t>
            </a:r>
          </a:p>
          <a:p>
            <a:pPr lvl="1"/>
            <a:r>
              <a:rPr lang="en-US" dirty="0"/>
              <a:t>Access I/O devices similarly to memory</a:t>
            </a:r>
          </a:p>
          <a:p>
            <a:pPr lvl="1"/>
            <a:r>
              <a:rPr lang="en-US" dirty="0"/>
              <a:t>Read device state and write commands to it</a:t>
            </a:r>
          </a:p>
          <a:p>
            <a:pPr lvl="2"/>
            <a:r>
              <a:rPr lang="en-US" dirty="0"/>
              <a:t>With interrupts to inform kernel of events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57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Overview of Device I/O</a:t>
            </a:r>
          </a:p>
          <a:p>
            <a:endParaRPr lang="en-US" dirty="0"/>
          </a:p>
          <a:p>
            <a:r>
              <a:rPr lang="en-US" b="1" dirty="0"/>
              <a:t>Connecting to devices</a:t>
            </a:r>
          </a:p>
          <a:p>
            <a:pPr lvl="1"/>
            <a:r>
              <a:rPr lang="en-US" b="1" dirty="0"/>
              <a:t>Buses on a computer</a:t>
            </a:r>
          </a:p>
          <a:p>
            <a:endParaRPr lang="en-US" dirty="0"/>
          </a:p>
          <a:p>
            <a:r>
              <a:rPr lang="en-US" dirty="0"/>
              <a:t>Talking to devices</a:t>
            </a:r>
          </a:p>
          <a:p>
            <a:pPr lvl="1"/>
            <a:r>
              <a:rPr lang="en-US" dirty="0"/>
              <a:t>Port-Mapped I/O and Memory-Mapped I/O</a:t>
            </a:r>
          </a:p>
          <a:p>
            <a:endParaRPr lang="en-US" dirty="0"/>
          </a:p>
          <a:p>
            <a:r>
              <a:rPr lang="en-US" dirty="0"/>
              <a:t>Device interactions</a:t>
            </a:r>
          </a:p>
          <a:p>
            <a:pPr lvl="1"/>
            <a:r>
              <a:rPr lang="en-US" dirty="0"/>
              <a:t>Synchronous versus Asynchronous Events</a:t>
            </a:r>
          </a:p>
          <a:p>
            <a:pPr lvl="1"/>
            <a:r>
              <a:rPr lang="en-US" dirty="0"/>
              <a:t>Programmed I/O versus Direct Memory Access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905661597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59C7661-1A23-46AD-9A1C-969826AB4919}" vid="{8313A47A-0E3D-42A5-B506-581C2F8724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cs343_template</Template>
  <TotalTime>1293</TotalTime>
  <Words>2555</Words>
  <Application>Microsoft Office PowerPoint</Application>
  <PresentationFormat>Widescreen</PresentationFormat>
  <Paragraphs>529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Comic Sans MS</vt:lpstr>
      <vt:lpstr>Consolas</vt:lpstr>
      <vt:lpstr>Helvetica Neue</vt:lpstr>
      <vt:lpstr>Tahoma</vt:lpstr>
      <vt:lpstr>Class Slides</vt:lpstr>
      <vt:lpstr>Lecture 14: Device Input and Output</vt:lpstr>
      <vt:lpstr>Today’s Goals</vt:lpstr>
      <vt:lpstr>Outline</vt:lpstr>
      <vt:lpstr>Devices are the point of modern computers</vt:lpstr>
      <vt:lpstr>Devices are core to useful general-purpose computing</vt:lpstr>
      <vt:lpstr>Devices are essential to cyber-physical systems too</vt:lpstr>
      <vt:lpstr>Device access rates vary by many orders of magnitude</vt:lpstr>
      <vt:lpstr>Handling devices appropriately</vt:lpstr>
      <vt:lpstr>Outline</vt:lpstr>
      <vt:lpstr>Devices connect to buses on the computer</vt:lpstr>
      <vt:lpstr>What is a bus anyways?</vt:lpstr>
      <vt:lpstr>Computer networks also run over buses</vt:lpstr>
      <vt:lpstr>Old version of I/O hierarchy</vt:lpstr>
      <vt:lpstr>Check your understanding – physical layout</vt:lpstr>
      <vt:lpstr>Check your understanding – physical layout</vt:lpstr>
      <vt:lpstr>PowerPoint Presentation</vt:lpstr>
      <vt:lpstr>Platform Controller Hub (PCH) architecture</vt:lpstr>
      <vt:lpstr>Intel NUC 8</vt:lpstr>
      <vt:lpstr>Some important buses</vt:lpstr>
      <vt:lpstr>Parallel Port – “Printer Port” or Centronics Port</vt:lpstr>
      <vt:lpstr>Serial Port – RS-232</vt:lpstr>
      <vt:lpstr>USB – Universal Serial Bus</vt:lpstr>
      <vt:lpstr>SATA – Serial ATA – AT Attachment – “Advanced Technology”</vt:lpstr>
      <vt:lpstr>PCIe – Peripheral Component Interconnect Express</vt:lpstr>
      <vt:lpstr>Outline</vt:lpstr>
      <vt:lpstr>How does an OS talk with I/O devices?</vt:lpstr>
      <vt:lpstr>Port-Mapped I/O (PMIO): special assembly instructions</vt:lpstr>
      <vt:lpstr>PowerPoint Presentation</vt:lpstr>
      <vt:lpstr>Check your understanding – PMIO in C</vt:lpstr>
      <vt:lpstr>Check your understanding – PMIO in C</vt:lpstr>
      <vt:lpstr>Annoying parts of Port-Mapped I/O</vt:lpstr>
      <vt:lpstr>Memory-mapped I/O (MMIO): treat devices like normal memory</vt:lpstr>
      <vt:lpstr>LED blinking code in C using MMIO (on 32-bit nRF52832)</vt:lpstr>
      <vt:lpstr>Example memory map (from an old 32-bit computer)</vt:lpstr>
      <vt:lpstr>Example devices on my windows computer</vt:lpstr>
      <vt:lpstr>Other details about MMIO</vt:lpstr>
      <vt:lpstr>Outline</vt:lpstr>
      <vt:lpstr>What do interactions with devices look like?</vt:lpstr>
      <vt:lpstr>Waiting can be a waste of CPU time</vt:lpstr>
      <vt:lpstr>Hardware devices can generate interrupts</vt:lpstr>
      <vt:lpstr>Interrupts allow waiting to happen asynchronously</vt:lpstr>
      <vt:lpstr>Programmed I/O (PIO)</vt:lpstr>
      <vt:lpstr>Check your understanding – writing to disk</vt:lpstr>
      <vt:lpstr>Check your understanding – writing to disk</vt:lpstr>
      <vt:lpstr>Direct Memory Access (DMA)</vt:lpstr>
      <vt:lpstr>Programmed I/O versus Direct Memory Access</vt:lpstr>
      <vt:lpstr>Disk access with DMA</vt:lpstr>
      <vt:lpstr>Interaction pattern with Interrupts and DMA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14: Device I/O</dc:title>
  <dc:creator>Branden Ghena</dc:creator>
  <cp:lastModifiedBy>Branden Ghena</cp:lastModifiedBy>
  <cp:revision>103</cp:revision>
  <dcterms:created xsi:type="dcterms:W3CDTF">2020-10-31T19:59:52Z</dcterms:created>
  <dcterms:modified xsi:type="dcterms:W3CDTF">2020-11-01T20:03:11Z</dcterms:modified>
</cp:coreProperties>
</file>