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83"/>
  </p:notesMasterIdLst>
  <p:sldIdLst>
    <p:sldId id="256" r:id="rId2"/>
    <p:sldId id="2284" r:id="rId3"/>
    <p:sldId id="264" r:id="rId4"/>
    <p:sldId id="2364" r:id="rId5"/>
    <p:sldId id="346" r:id="rId6"/>
    <p:sldId id="360" r:id="rId7"/>
    <p:sldId id="359" r:id="rId8"/>
    <p:sldId id="361" r:id="rId9"/>
    <p:sldId id="273" r:id="rId10"/>
    <p:sldId id="2274" r:id="rId11"/>
    <p:sldId id="2367" r:id="rId12"/>
    <p:sldId id="2357" r:id="rId13"/>
    <p:sldId id="347" r:id="rId14"/>
    <p:sldId id="2117" r:id="rId15"/>
    <p:sldId id="413" r:id="rId16"/>
    <p:sldId id="2118" r:id="rId17"/>
    <p:sldId id="416" r:id="rId18"/>
    <p:sldId id="417" r:id="rId19"/>
    <p:sldId id="2368" r:id="rId20"/>
    <p:sldId id="444" r:id="rId21"/>
    <p:sldId id="2294" r:id="rId22"/>
    <p:sldId id="2335" r:id="rId23"/>
    <p:sldId id="2366" r:id="rId24"/>
    <p:sldId id="2363" r:id="rId25"/>
    <p:sldId id="2296" r:id="rId26"/>
    <p:sldId id="2286" r:id="rId27"/>
    <p:sldId id="2297" r:id="rId28"/>
    <p:sldId id="393" r:id="rId29"/>
    <p:sldId id="2298" r:id="rId30"/>
    <p:sldId id="2301" r:id="rId31"/>
    <p:sldId id="2299" r:id="rId32"/>
    <p:sldId id="2362" r:id="rId33"/>
    <p:sldId id="2303" r:id="rId34"/>
    <p:sldId id="2304" r:id="rId35"/>
    <p:sldId id="2305" r:id="rId36"/>
    <p:sldId id="2306" r:id="rId37"/>
    <p:sldId id="2287" r:id="rId38"/>
    <p:sldId id="2361" r:id="rId39"/>
    <p:sldId id="2308" r:id="rId40"/>
    <p:sldId id="2316" r:id="rId41"/>
    <p:sldId id="2309" r:id="rId42"/>
    <p:sldId id="2310" r:id="rId43"/>
    <p:sldId id="2311" r:id="rId44"/>
    <p:sldId id="2312" r:id="rId45"/>
    <p:sldId id="2313" r:id="rId46"/>
    <p:sldId id="2314" r:id="rId47"/>
    <p:sldId id="2336" r:id="rId48"/>
    <p:sldId id="2365" r:id="rId49"/>
    <p:sldId id="2360" r:id="rId50"/>
    <p:sldId id="2317" r:id="rId51"/>
    <p:sldId id="2333" r:id="rId52"/>
    <p:sldId id="2334" r:id="rId53"/>
    <p:sldId id="2320" r:id="rId54"/>
    <p:sldId id="2321" r:id="rId55"/>
    <p:sldId id="2322" r:id="rId56"/>
    <p:sldId id="2323" r:id="rId57"/>
    <p:sldId id="2324" r:id="rId58"/>
    <p:sldId id="2325" r:id="rId59"/>
    <p:sldId id="2326" r:id="rId60"/>
    <p:sldId id="2327" r:id="rId61"/>
    <p:sldId id="2328" r:id="rId62"/>
    <p:sldId id="2329" r:id="rId63"/>
    <p:sldId id="2330" r:id="rId64"/>
    <p:sldId id="2331" r:id="rId65"/>
    <p:sldId id="2332" r:id="rId66"/>
    <p:sldId id="2337" r:id="rId67"/>
    <p:sldId id="2355" r:id="rId68"/>
    <p:sldId id="2356" r:id="rId69"/>
    <p:sldId id="2122" r:id="rId70"/>
    <p:sldId id="2358" r:id="rId71"/>
    <p:sldId id="2343" r:id="rId72"/>
    <p:sldId id="2344" r:id="rId73"/>
    <p:sldId id="2345" r:id="rId74"/>
    <p:sldId id="2346" r:id="rId75"/>
    <p:sldId id="2347" r:id="rId76"/>
    <p:sldId id="2348" r:id="rId77"/>
    <p:sldId id="2349" r:id="rId78"/>
    <p:sldId id="2350" r:id="rId79"/>
    <p:sldId id="2351" r:id="rId80"/>
    <p:sldId id="2152" r:id="rId81"/>
    <p:sldId id="2359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284"/>
            <p14:sldId id="264"/>
          </p14:sldIdLst>
        </p14:section>
        <p14:section name="Intro to OS" id="{C18AF9A4-ED4A-4BE9-B919-23AA4D9B8AD7}">
          <p14:sldIdLst>
            <p14:sldId id="2364"/>
            <p14:sldId id="346"/>
            <p14:sldId id="360"/>
            <p14:sldId id="359"/>
            <p14:sldId id="361"/>
            <p14:sldId id="273"/>
            <p14:sldId id="2274"/>
            <p14:sldId id="2367"/>
            <p14:sldId id="2357"/>
            <p14:sldId id="347"/>
            <p14:sldId id="2117"/>
            <p14:sldId id="413"/>
            <p14:sldId id="2118"/>
            <p14:sldId id="416"/>
            <p14:sldId id="417"/>
            <p14:sldId id="2368"/>
            <p14:sldId id="444"/>
            <p14:sldId id="2294"/>
            <p14:sldId id="2335"/>
            <p14:sldId id="2366"/>
          </p14:sldIdLst>
        </p14:section>
        <p14:section name="Process Contents" id="{EE90EC59-0DF5-4949-B694-364104F7E439}">
          <p14:sldIdLst>
            <p14:sldId id="2363"/>
            <p14:sldId id="2296"/>
            <p14:sldId id="2286"/>
            <p14:sldId id="2297"/>
            <p14:sldId id="393"/>
            <p14:sldId id="2298"/>
            <p14:sldId id="2301"/>
            <p14:sldId id="2299"/>
          </p14:sldIdLst>
        </p14:section>
        <p14:section name="Control Flow" id="{B449F798-89A2-4B73-A0F5-FD5557C831EE}">
          <p14:sldIdLst>
            <p14:sldId id="2362"/>
            <p14:sldId id="2303"/>
            <p14:sldId id="2304"/>
            <p14:sldId id="2305"/>
            <p14:sldId id="2306"/>
            <p14:sldId id="2287"/>
          </p14:sldIdLst>
        </p14:section>
        <p14:section name="Scheduling" id="{4A4C679A-0FC0-4486-A6C5-90484C0CB908}">
          <p14:sldIdLst>
            <p14:sldId id="2361"/>
            <p14:sldId id="2308"/>
            <p14:sldId id="2316"/>
            <p14:sldId id="2309"/>
            <p14:sldId id="2310"/>
            <p14:sldId id="2311"/>
            <p14:sldId id="2312"/>
            <p14:sldId id="2313"/>
            <p14:sldId id="2314"/>
            <p14:sldId id="2336"/>
            <p14:sldId id="2365"/>
          </p14:sldIdLst>
        </p14:section>
        <p14:section name="System Calls" id="{56353FD8-FBD8-4FC3-8B9D-3138C3E605FA}">
          <p14:sldIdLst>
            <p14:sldId id="2360"/>
            <p14:sldId id="2317"/>
            <p14:sldId id="2333"/>
            <p14:sldId id="2334"/>
            <p14:sldId id="2320"/>
            <p14:sldId id="2321"/>
            <p14:sldId id="2322"/>
            <p14:sldId id="2323"/>
            <p14:sldId id="2324"/>
            <p14:sldId id="2325"/>
            <p14:sldId id="2326"/>
            <p14:sldId id="2327"/>
            <p14:sldId id="2328"/>
            <p14:sldId id="2329"/>
            <p14:sldId id="2330"/>
            <p14:sldId id="2331"/>
            <p14:sldId id="2332"/>
            <p14:sldId id="2337"/>
            <p14:sldId id="2355"/>
            <p14:sldId id="2356"/>
            <p14:sldId id="2122"/>
          </p14:sldIdLst>
        </p14:section>
        <p14:section name="Signals" id="{8B74D068-2B96-4991-80D0-10DDAFC0BC6F}">
          <p14:sldIdLst>
            <p14:sldId id="2358"/>
            <p14:sldId id="2343"/>
            <p14:sldId id="2344"/>
            <p14:sldId id="2345"/>
            <p14:sldId id="2346"/>
            <p14:sldId id="2347"/>
            <p14:sldId id="2348"/>
            <p14:sldId id="2349"/>
            <p14:sldId id="2350"/>
            <p14:sldId id="2351"/>
          </p14:sldIdLst>
        </p14:section>
        <p14:section name="Wrapup" id="{29A7F866-9DA9-446B-8359-CE426CB89C7A}">
          <p14:sldIdLst>
            <p14:sldId id="2152"/>
            <p14:sldId id="23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E3F3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27" autoAdjust="0"/>
    <p:restoredTop sz="97440" autoAdjust="0"/>
  </p:normalViewPr>
  <p:slideViewPr>
    <p:cSldViewPr snapToGrid="0">
      <p:cViewPr varScale="1">
        <p:scale>
          <a:sx n="72" d="100"/>
          <a:sy n="72" d="100"/>
        </p:scale>
        <p:origin x="72" y="20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37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82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2135FA91-547C-40C3-97FF-49F53E808156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E03F-5189-49EC-B433-0D2469DD5AFA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F5886-7738-4E86-A5CB-4E30AD75660C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922B5-2845-4E75-8553-8403CDDF5FFF}" type="datetime1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65D5-2CDD-47CC-9957-22CF45D463DD}" type="datetime1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8FE741-DE54-456F-8909-6C7E74576661}" type="datetime1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FD187A-7F8F-4040-9253-1ED519227634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image" Target="../media/image3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8" Type="http://schemas.openxmlformats.org/officeDocument/2006/relationships/tags" Target="../tags/tag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docs.python.org/3/library/sys.html#sys.stdin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man7.org/linux/man-pages/man2/syscalls.2.html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man7.org/linux/man-pages/man2/close.2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sei.cmu.edu/confluence/display/c/SIG30-C.+Call+only+asynchronous-safe+functions+within+signal+handlers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17</a:t>
            </a:r>
            <a:br>
              <a:rPr lang="en-US" dirty="0"/>
            </a:br>
            <a:r>
              <a:rPr lang="en-US" dirty="0"/>
              <a:t>Processes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F8994-3502-4400-BAF7-1B3BB4C53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goals of an Operating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226C4-C1FF-463F-8070-79B318950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OSes make advancing technology available to rapidly evolving applications. They do so with two major goals:</a:t>
            </a:r>
          </a:p>
          <a:p>
            <a:pPr lvl="1"/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Provide </a:t>
            </a:r>
            <a:r>
              <a:rPr lang="en-US" b="1" dirty="0"/>
              <a:t>abstractions</a:t>
            </a:r>
            <a:r>
              <a:rPr lang="en-US" dirty="0"/>
              <a:t> to applications to enable hardware compatibility</a:t>
            </a:r>
          </a:p>
          <a:p>
            <a:pPr lvl="2"/>
            <a:r>
              <a:rPr lang="en-US" dirty="0"/>
              <a:t>Why: allow reuse of common features, avoid low-level details</a:t>
            </a:r>
          </a:p>
          <a:p>
            <a:pPr lvl="2"/>
            <a:r>
              <a:rPr lang="en-US" dirty="0"/>
              <a:t>Challenges: What are the correct abstractions?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Manage </a:t>
            </a:r>
            <a:r>
              <a:rPr lang="en-US" b="1" dirty="0"/>
              <a:t>sharing of resources </a:t>
            </a:r>
            <a:r>
              <a:rPr lang="en-US" dirty="0"/>
              <a:t>across many applications</a:t>
            </a:r>
          </a:p>
          <a:p>
            <a:pPr lvl="2"/>
            <a:r>
              <a:rPr lang="en-US" dirty="0"/>
              <a:t>Why: protect applications, enforce fair access</a:t>
            </a:r>
          </a:p>
          <a:p>
            <a:pPr lvl="2"/>
            <a:r>
              <a:rPr lang="en-US" dirty="0"/>
              <a:t>Challenges: What are the mechanisms and what are the policies?</a:t>
            </a:r>
          </a:p>
          <a:p>
            <a:pPr lvl="1"/>
            <a:endParaRPr lang="en-US" dirty="0"/>
          </a:p>
          <a:p>
            <a:r>
              <a:rPr lang="en-US" dirty="0"/>
              <a:t>Good operating systems do these quickly, efficiently, and securely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A70F9-2293-4E74-BBFE-F276F7D2A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8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8738B-5253-0032-7C34-70D83029E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features we’ll consider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0B46E-F1E3-A271-8F3C-E6DE7BAAB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  <a:p>
            <a:endParaRPr lang="en-US" dirty="0"/>
          </a:p>
          <a:p>
            <a:r>
              <a:rPr lang="en-US" dirty="0"/>
              <a:t>Files</a:t>
            </a:r>
          </a:p>
          <a:p>
            <a:endParaRPr lang="en-US" dirty="0"/>
          </a:p>
          <a:p>
            <a:r>
              <a:rPr lang="en-US" dirty="0"/>
              <a:t>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AAB91-6818-27B5-3887-FC89A5BC3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48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0303D-6999-2BBE-CCF1-F87177EAD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Abstraction: Memory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23387-7675-1DB6-F599-2EA12CD7C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Memory management</a:t>
            </a:r>
          </a:p>
          <a:p>
            <a:pPr lvl="1"/>
            <a:r>
              <a:rPr lang="en-US" dirty="0"/>
              <a:t>OS is in charge of allocating memory</a:t>
            </a:r>
          </a:p>
          <a:p>
            <a:pPr lvl="1"/>
            <a:r>
              <a:rPr lang="en-US" dirty="0"/>
              <a:t>Abstraction: Address Space via Virtual Memory</a:t>
            </a:r>
          </a:p>
          <a:p>
            <a:endParaRPr lang="en-US" dirty="0"/>
          </a:p>
          <a:p>
            <a:r>
              <a:rPr lang="en-US" dirty="0"/>
              <a:t>OS allows user processes to ignore real messiness of memory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15F99-8FDD-CC30-B1B9-E17EFE75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27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E1AD0-BDF8-425F-B556-4099AAD42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 OS abstraction: File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056A1-10C4-4AD8-BBFF-4038EF308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OS manages file systems to restrict and abstract them</a:t>
            </a:r>
          </a:p>
          <a:p>
            <a:endParaRPr lang="en-US" dirty="0"/>
          </a:p>
          <a:p>
            <a:r>
              <a:rPr lang="en-US" dirty="0"/>
              <a:t>Restrictions</a:t>
            </a:r>
          </a:p>
          <a:p>
            <a:pPr lvl="1"/>
            <a:r>
              <a:rPr lang="en-US" dirty="0"/>
              <a:t>Prevent users from accessing other’s files without permission</a:t>
            </a:r>
          </a:p>
          <a:p>
            <a:endParaRPr lang="en-US" dirty="0"/>
          </a:p>
          <a:p>
            <a:r>
              <a:rPr lang="en-US" dirty="0"/>
              <a:t>Abstractions</a:t>
            </a:r>
          </a:p>
          <a:p>
            <a:pPr lvl="1"/>
            <a:r>
              <a:rPr lang="en-US" dirty="0"/>
              <a:t>Files can grow infinitely large</a:t>
            </a:r>
          </a:p>
          <a:p>
            <a:pPr lvl="1"/>
            <a:r>
              <a:rPr lang="en-US" dirty="0"/>
              <a:t>Where a file exists in memory or disk isn’t important!</a:t>
            </a:r>
          </a:p>
          <a:p>
            <a:pPr lvl="1"/>
            <a:r>
              <a:rPr lang="en-US" dirty="0"/>
              <a:t>Default file system types, named directories, file explorer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0D6A4-D01E-4817-B59C-7BFF86362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815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EABCB-3E5B-4326-A659-62E3C7244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8B65F-4968-4031-A4F6-BDADEF544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Collections of data</a:t>
            </a:r>
          </a:p>
          <a:p>
            <a:pPr lvl="1"/>
            <a:r>
              <a:rPr lang="en-US" dirty="0"/>
              <a:t>Usually in permanent storage on your computer (on disk)</a:t>
            </a:r>
          </a:p>
          <a:p>
            <a:pPr lvl="1"/>
            <a:r>
              <a:rPr lang="en-US" dirty="0"/>
              <a:t>Interactions managed by the OS</a:t>
            </a:r>
          </a:p>
          <a:p>
            <a:pPr lvl="1"/>
            <a:endParaRPr lang="en-US" dirty="0"/>
          </a:p>
          <a:p>
            <a:r>
              <a:rPr lang="en-US" dirty="0"/>
              <a:t>Types of files</a:t>
            </a:r>
          </a:p>
          <a:p>
            <a:pPr lvl="1"/>
            <a:r>
              <a:rPr lang="en-US" dirty="0"/>
              <a:t>Regular files</a:t>
            </a:r>
          </a:p>
          <a:p>
            <a:pPr lvl="2"/>
            <a:r>
              <a:rPr lang="en-US" dirty="0"/>
              <a:t>Arbitrary data</a:t>
            </a:r>
          </a:p>
          <a:p>
            <a:pPr lvl="2"/>
            <a:r>
              <a:rPr lang="en-US" dirty="0"/>
              <a:t>Think of as a big array of bytes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Directories</a:t>
            </a:r>
          </a:p>
          <a:p>
            <a:pPr lvl="2"/>
            <a:r>
              <a:rPr lang="en-US" dirty="0"/>
              <a:t>Collections of regular files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Special files</a:t>
            </a:r>
          </a:p>
          <a:p>
            <a:pPr lvl="2"/>
            <a:r>
              <a:rPr lang="en-US" dirty="0"/>
              <a:t>Links, pipes,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741D8-7DBC-465A-865F-F33DB54D1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57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EDC86-355B-474F-A9C3-FBDBAB26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permissions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F2395-A914-4BFA-B81C-B831A06C6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Files have owners and permissions associated with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130B5-A3F6-4F6B-96F6-143EB760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CD4BE-395C-478A-9A40-9C55CB4A9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2014436"/>
            <a:ext cx="9904997" cy="209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96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EDC86-355B-474F-A9C3-FBDBAB26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permissions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F2395-A914-4BFA-B81C-B831A06C6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Files have owners and permissions associated with them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Permissions for the owner and name of the owner</a:t>
            </a:r>
          </a:p>
          <a:p>
            <a:pPr lvl="1"/>
            <a:r>
              <a:rPr lang="en-US" dirty="0"/>
              <a:t>Read, Write, </a:t>
            </a:r>
            <a:r>
              <a:rPr lang="en-US" dirty="0" err="1"/>
              <a:t>eXecute</a:t>
            </a:r>
            <a:endParaRPr lang="en-US" dirty="0"/>
          </a:p>
          <a:p>
            <a:pPr lvl="2"/>
            <a:r>
              <a:rPr lang="en-US" dirty="0"/>
              <a:t>Cannot execute `</a:t>
            </a:r>
            <a:r>
              <a:rPr lang="en-US" dirty="0" err="1"/>
              <a:t>arguments.c</a:t>
            </a:r>
            <a:r>
              <a:rPr lang="en-US" dirty="0"/>
              <a:t>`</a:t>
            </a:r>
          </a:p>
          <a:p>
            <a:pPr lvl="1"/>
            <a:r>
              <a:rPr lang="en-US" dirty="0"/>
              <a:t>For directories: Read contents, Write new contents, Traverse directory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130B5-A3F6-4F6B-96F6-143EB760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CD4BE-395C-478A-9A40-9C55CB4A9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2014436"/>
            <a:ext cx="9904997" cy="209318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CA0DE1B-FC58-456B-90CA-26B6CC34B788}"/>
              </a:ext>
            </a:extLst>
          </p:cNvPr>
          <p:cNvSpPr/>
          <p:nvPr/>
        </p:nvSpPr>
        <p:spPr>
          <a:xfrm>
            <a:off x="1041756" y="2734770"/>
            <a:ext cx="545744" cy="1372848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73E2A0-8B6E-49FF-8EED-3C360CC75D5B}"/>
              </a:ext>
            </a:extLst>
          </p:cNvPr>
          <p:cNvSpPr/>
          <p:nvPr/>
        </p:nvSpPr>
        <p:spPr>
          <a:xfrm>
            <a:off x="2972156" y="2641600"/>
            <a:ext cx="1244244" cy="1466018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009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EDC86-355B-474F-A9C3-FBDBAB26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permissions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F2395-A914-4BFA-B81C-B831A06C6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Files have owners and permissions associated with them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Permissions for the group and name of the group</a:t>
            </a:r>
          </a:p>
          <a:p>
            <a:pPr lvl="1"/>
            <a:r>
              <a:rPr lang="en-US" dirty="0"/>
              <a:t>Example: I could make a CS213 group, add you all to it, and only give that group access to some folder or 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130B5-A3F6-4F6B-96F6-143EB760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CD4BE-395C-478A-9A40-9C55CB4A9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2014436"/>
            <a:ext cx="9904997" cy="209318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CA0DE1B-FC58-456B-90CA-26B6CC34B788}"/>
              </a:ext>
            </a:extLst>
          </p:cNvPr>
          <p:cNvSpPr/>
          <p:nvPr/>
        </p:nvSpPr>
        <p:spPr>
          <a:xfrm>
            <a:off x="1524356" y="2734770"/>
            <a:ext cx="545744" cy="1372848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73E2A0-8B6E-49FF-8EED-3C360CC75D5B}"/>
              </a:ext>
            </a:extLst>
          </p:cNvPr>
          <p:cNvSpPr/>
          <p:nvPr/>
        </p:nvSpPr>
        <p:spPr>
          <a:xfrm>
            <a:off x="4292956" y="2641600"/>
            <a:ext cx="1244244" cy="1435100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3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EDC86-355B-474F-A9C3-FBDBAB26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permissions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F2395-A914-4BFA-B81C-B831A06C6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Files have owners and permissions associated with them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Permissions for everyone else on the computer</a:t>
            </a:r>
          </a:p>
          <a:p>
            <a:pPr lvl="1"/>
            <a:r>
              <a:rPr lang="en-US" dirty="0"/>
              <a:t>Not the owner and not in the group</a:t>
            </a:r>
          </a:p>
          <a:p>
            <a:pPr lvl="1"/>
            <a:r>
              <a:rPr lang="en-US" dirty="0"/>
              <a:t>For my personal machine, not particularly relevant</a:t>
            </a:r>
          </a:p>
          <a:p>
            <a:pPr lvl="1"/>
            <a:r>
              <a:rPr lang="en-US" dirty="0"/>
              <a:t>For Moore, probably don’t want to let others read your files…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130B5-A3F6-4F6B-96F6-143EB760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CD4BE-395C-478A-9A40-9C55CB4A9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2014436"/>
            <a:ext cx="9904997" cy="209318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CA0DE1B-FC58-456B-90CA-26B6CC34B788}"/>
              </a:ext>
            </a:extLst>
          </p:cNvPr>
          <p:cNvSpPr/>
          <p:nvPr/>
        </p:nvSpPr>
        <p:spPr>
          <a:xfrm>
            <a:off x="2019656" y="2734770"/>
            <a:ext cx="545744" cy="1372848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74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05889-8B62-FD50-912A-A941194BC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F935-5953-C7FE-6630-7287C32DF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features we’ll consider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6F5A3-F1B6-0755-3EDA-3B40C116B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  <a:p>
            <a:endParaRPr lang="en-US" dirty="0"/>
          </a:p>
          <a:p>
            <a:r>
              <a:rPr lang="en-US" dirty="0"/>
              <a:t>Files</a:t>
            </a:r>
          </a:p>
          <a:p>
            <a:endParaRPr lang="en-US" dirty="0"/>
          </a:p>
          <a:p>
            <a:r>
              <a:rPr lang="en-US" dirty="0"/>
              <a:t>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FC449-348F-C88C-9466-4453E2138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28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CC28E-5C77-741A-7D8B-9368290C1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74751-F239-E7FC-E225-628EAEDD4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Homework 3 due tonight</a:t>
            </a:r>
          </a:p>
          <a:p>
            <a:pPr lvl="1"/>
            <a:r>
              <a:rPr lang="en-US" dirty="0"/>
              <a:t>No late submissions</a:t>
            </a:r>
          </a:p>
          <a:p>
            <a:endParaRPr lang="en-US" dirty="0"/>
          </a:p>
          <a:p>
            <a:r>
              <a:rPr lang="en-US" dirty="0"/>
              <a:t>SETI Lab due Thursday</a:t>
            </a:r>
          </a:p>
          <a:p>
            <a:pPr lvl="1"/>
            <a:r>
              <a:rPr lang="en-US" dirty="0"/>
              <a:t>You can still apply slip days / late penalties to it if you need to</a:t>
            </a:r>
          </a:p>
          <a:p>
            <a:pPr lvl="1"/>
            <a:r>
              <a:rPr lang="en-US" dirty="0"/>
              <a:t>Be aware: testing takes 5-20 minutes. Come Thursday evening there may be a queue for testing</a:t>
            </a:r>
          </a:p>
          <a:p>
            <a:pPr lvl="1"/>
            <a:endParaRPr lang="en-US" dirty="0"/>
          </a:p>
          <a:p>
            <a:r>
              <a:rPr lang="en-US" dirty="0"/>
              <a:t>Midterm Exam 3 details posted</a:t>
            </a:r>
          </a:p>
          <a:p>
            <a:pPr lvl="1"/>
            <a:r>
              <a:rPr lang="en-US" dirty="0"/>
              <a:t>Covers Memory Security through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49DA6-D735-3ADE-A052-D1A9A194F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25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CD86C-EBCF-491B-B99F-7DC17286E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are an abstraction provided by the 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FF09D-D449-46E6-9A62-F268A6978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machine itself usually doesn’t support processes</a:t>
            </a:r>
          </a:p>
          <a:p>
            <a:pPr lvl="1"/>
            <a:r>
              <a:rPr lang="en-US" dirty="0"/>
              <a:t>Just has a processor and a set of registers</a:t>
            </a:r>
          </a:p>
          <a:p>
            <a:pPr lvl="1"/>
            <a:r>
              <a:rPr lang="en-US" dirty="0"/>
              <a:t>Memory is just arbitrary memory</a:t>
            </a:r>
          </a:p>
          <a:p>
            <a:pPr lvl="1"/>
            <a:endParaRPr lang="en-US" dirty="0"/>
          </a:p>
          <a:p>
            <a:r>
              <a:rPr lang="en-US" dirty="0"/>
              <a:t>OS provides the abstraction</a:t>
            </a:r>
          </a:p>
          <a:p>
            <a:pPr lvl="1"/>
            <a:r>
              <a:rPr lang="en-US" dirty="0"/>
              <a:t>Multiple processes can run at the “same time”</a:t>
            </a:r>
          </a:p>
          <a:p>
            <a:pPr lvl="1"/>
            <a:r>
              <a:rPr lang="en-US" dirty="0"/>
              <a:t>Each has its own registers</a:t>
            </a:r>
          </a:p>
          <a:p>
            <a:pPr lvl="1"/>
            <a:r>
              <a:rPr lang="en-US" dirty="0"/>
              <a:t>Each has its own isolated memory</a:t>
            </a:r>
          </a:p>
          <a:p>
            <a:pPr lvl="1"/>
            <a:endParaRPr lang="en-US" dirty="0"/>
          </a:p>
          <a:p>
            <a:r>
              <a:rPr lang="en-US" dirty="0"/>
              <a:t>Processes enable</a:t>
            </a:r>
          </a:p>
          <a:p>
            <a:pPr lvl="1"/>
            <a:r>
              <a:rPr lang="en-US" dirty="0"/>
              <a:t>Multiple functionalities on a computer</a:t>
            </a:r>
          </a:p>
          <a:p>
            <a:pPr lvl="1"/>
            <a:r>
              <a:rPr lang="en-US" dirty="0"/>
              <a:t>Multiprogramming of a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50A4B-55AA-46A0-829B-E703A43CF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23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9AFE3-EDC9-3063-50E3-0476F4857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Deep-dive into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32E89-AAFA-882A-A70D-928E6D38F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major questions to consider: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What makes up a process?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are processes controlled?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processes and the OS interact?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08297-A894-B76E-63C9-E1702CBD4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17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4B4A2-A2FF-7DC8-FDE5-9B286DDCA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89E9E-0AEA-E8D5-05A2-3F491ADB0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Windows and MacOS different?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13AF4-84DE-07F0-EEBB-AB6A31BFB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42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35148-7E75-E7E5-1540-74AFE99D2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75288-9A4D-2A21-C7B0-A95D1D07D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24B7-E302-62BC-95DF-E34C4CECB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makes Windows and MacOS different?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Distribution: look and feel of desktop, programs they come packaged with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Kernel internals</a:t>
            </a:r>
          </a:p>
          <a:p>
            <a:pPr lvl="2"/>
            <a:r>
              <a:rPr lang="en-US" dirty="0"/>
              <a:t>Specific implementations of managing processor and memory</a:t>
            </a:r>
          </a:p>
          <a:p>
            <a:pPr lvl="2"/>
            <a:r>
              <a:rPr lang="en-US" dirty="0"/>
              <a:t>Security and permissions rules</a:t>
            </a:r>
          </a:p>
          <a:p>
            <a:pPr lvl="2"/>
            <a:r>
              <a:rPr lang="en-US" dirty="0"/>
              <a:t>Interfaces for interacting with them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 particular difference: hardware device support</a:t>
            </a:r>
          </a:p>
          <a:p>
            <a:pPr lvl="2"/>
            <a:r>
              <a:rPr lang="en-US" dirty="0"/>
              <a:t>Windows: supports lots of hardware, with drivers from companies</a:t>
            </a:r>
          </a:p>
          <a:p>
            <a:pPr lvl="2"/>
            <a:r>
              <a:rPr lang="en-US" dirty="0"/>
              <a:t>MacOS: supports minimal hardware, with their own driver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17D37-224A-776B-3441-2CC7499DA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208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0A62C-9F9D-BE99-05FE-C3C499FD4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DC30FA-6E5A-EDF8-2155-7575D176A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05FDE0-DC41-51D7-A756-4B14DACA7C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Intro to Operating Systems</a:t>
            </a:r>
          </a:p>
          <a:p>
            <a:pPr lvl="1"/>
            <a:endParaRPr lang="en-US" dirty="0"/>
          </a:p>
          <a:p>
            <a:r>
              <a:rPr lang="en-US" b="1" dirty="0"/>
              <a:t>Processes</a:t>
            </a:r>
          </a:p>
          <a:p>
            <a:pPr lvl="1"/>
            <a:r>
              <a:rPr lang="en-US" b="1" dirty="0"/>
              <a:t>Process Contents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Control Flow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Scheduling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Signals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D9410AE-F6EE-EB60-004F-55DDAAA1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30810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56E5A-B756-4856-C84B-BBA41FBD3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13DBC-D88E-4CE1-1A2D-0A5282133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view of a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3E667-C490-251A-53C3-3C8F90079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Process: program that is being executed</a:t>
            </a:r>
          </a:p>
          <a:p>
            <a:r>
              <a:rPr lang="en-US" dirty="0"/>
              <a:t>Contains code, data, and a thread</a:t>
            </a:r>
          </a:p>
          <a:p>
            <a:pPr lvl="1"/>
            <a:r>
              <a:rPr lang="en-US" dirty="0"/>
              <a:t>Thread contains registers, instruction pointer, and 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062E7-1793-0775-5D71-D499A1E47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5" name="Content Placeholder 19">
            <a:extLst>
              <a:ext uri="{FF2B5EF4-FFF2-40B4-BE49-F238E27FC236}">
                <a16:creationId xmlns:a16="http://schemas.microsoft.com/office/drawing/2014/main" id="{29A0EE31-B1E7-47EB-2365-D4A09B1378C1}"/>
              </a:ext>
            </a:extLst>
          </p:cNvPr>
          <p:cNvSpPr txBox="1">
            <a:spLocks/>
          </p:cNvSpPr>
          <p:nvPr/>
        </p:nvSpPr>
        <p:spPr>
          <a:xfrm>
            <a:off x="3272489" y="2968109"/>
            <a:ext cx="5257800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Registers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6925B7B-7CFD-451E-AD5C-3B09EAFAD85A}"/>
              </a:ext>
            </a:extLst>
          </p:cNvPr>
          <p:cNvGrpSpPr/>
          <p:nvPr/>
        </p:nvGrpSpPr>
        <p:grpSpPr>
          <a:xfrm>
            <a:off x="3455493" y="3636160"/>
            <a:ext cx="4518661" cy="2219719"/>
            <a:chOff x="4500288" y="3086374"/>
            <a:chExt cx="6045854" cy="296992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EF1E1FB-0E89-1ED0-9403-90A3E9025D74}"/>
                </a:ext>
              </a:extLst>
            </p:cNvPr>
            <p:cNvGrpSpPr/>
            <p:nvPr/>
          </p:nvGrpSpPr>
          <p:grpSpPr>
            <a:xfrm>
              <a:off x="7584675" y="3086374"/>
              <a:ext cx="2961467" cy="2969928"/>
              <a:chOff x="4724400" y="1371600"/>
              <a:chExt cx="3556000" cy="3566160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5E8663F7-628B-0E21-DA2E-7317EE94F461}"/>
                  </a:ext>
                </a:extLst>
              </p:cNvPr>
              <p:cNvGrpSpPr/>
              <p:nvPr/>
            </p:nvGrpSpPr>
            <p:grpSpPr>
              <a:xfrm>
                <a:off x="4724400" y="1371600"/>
                <a:ext cx="3556000" cy="365760"/>
                <a:chOff x="4724400" y="1143000"/>
                <a:chExt cx="3556000" cy="365760"/>
              </a:xfrm>
            </p:grpSpPr>
            <p:sp>
              <p:nvSpPr>
                <p:cNvPr id="55" name="Rectangle 14">
                  <a:extLst>
                    <a:ext uri="{FF2B5EF4-FFF2-40B4-BE49-F238E27FC236}">
                      <a16:creationId xmlns:a16="http://schemas.microsoft.com/office/drawing/2014/main" id="{C7367AB1-3FA0-26CE-1BDC-75D8B48F1210}"/>
                    </a:ext>
                  </a:extLst>
                </p:cNvPr>
                <p:cNvSpPr>
                  <a:spLocks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65151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%r8d</a:t>
                  </a:r>
                </a:p>
              </p:txBody>
            </p:sp>
            <p:sp>
              <p:nvSpPr>
                <p:cNvPr id="56" name="Rectangle 22">
                  <a:extLst>
                    <a:ext uri="{FF2B5EF4-FFF2-40B4-BE49-F238E27FC236}">
                      <a16:creationId xmlns:a16="http://schemas.microsoft.com/office/drawing/2014/main" id="{5D97E770-072A-6B57-0231-AB70A68CC9EA}"/>
                    </a:ext>
                  </a:extLst>
                </p:cNvPr>
                <p:cNvSpPr>
                  <a:spLocks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47244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</a:t>
                  </a: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BC584ADA-36C6-9887-941C-DB88E1BEB543}"/>
                  </a:ext>
                </a:extLst>
              </p:cNvPr>
              <p:cNvGrpSpPr/>
              <p:nvPr/>
            </p:nvGrpSpPr>
            <p:grpSpPr>
              <a:xfrm>
                <a:off x="4724400" y="1828800"/>
                <a:ext cx="3556000" cy="365760"/>
                <a:chOff x="4724400" y="1752600"/>
                <a:chExt cx="3556000" cy="365760"/>
              </a:xfrm>
            </p:grpSpPr>
            <p:sp>
              <p:nvSpPr>
                <p:cNvPr id="53" name="Rectangle 15">
                  <a:extLst>
                    <a:ext uri="{FF2B5EF4-FFF2-40B4-BE49-F238E27FC236}">
                      <a16:creationId xmlns:a16="http://schemas.microsoft.com/office/drawing/2014/main" id="{FA25A5AB-C9F4-CD37-5A40-4ACAABF98849}"/>
                    </a:ext>
                  </a:extLst>
                </p:cNvPr>
                <p:cNvSpPr>
                  <a:spLocks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65151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%r9d</a:t>
                  </a:r>
                </a:p>
              </p:txBody>
            </p:sp>
            <p:sp>
              <p:nvSpPr>
                <p:cNvPr id="54" name="Rectangle 23">
                  <a:extLst>
                    <a:ext uri="{FF2B5EF4-FFF2-40B4-BE49-F238E27FC236}">
                      <a16:creationId xmlns:a16="http://schemas.microsoft.com/office/drawing/2014/main" id="{8CE30B24-83AC-ADDF-6FBC-8FF6048072A8}"/>
                    </a:ext>
                  </a:extLst>
                </p:cNvPr>
                <p:cNvSpPr>
                  <a:spLocks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47244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</a:t>
                  </a:r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98ED1C66-5227-508F-432F-D74F2837710D}"/>
                  </a:ext>
                </a:extLst>
              </p:cNvPr>
              <p:cNvGrpSpPr/>
              <p:nvPr/>
            </p:nvGrpSpPr>
            <p:grpSpPr>
              <a:xfrm>
                <a:off x="4724400" y="2286000"/>
                <a:ext cx="3556000" cy="365760"/>
                <a:chOff x="4724400" y="2362200"/>
                <a:chExt cx="3556000" cy="365760"/>
              </a:xfrm>
            </p:grpSpPr>
            <p:sp>
              <p:nvSpPr>
                <p:cNvPr id="51" name="Rectangle 16">
                  <a:extLst>
                    <a:ext uri="{FF2B5EF4-FFF2-40B4-BE49-F238E27FC236}">
                      <a16:creationId xmlns:a16="http://schemas.microsoft.com/office/drawing/2014/main" id="{FFFB27BA-9026-0CA2-5050-732E22EC6CD3}"/>
                    </a:ext>
                  </a:extLst>
                </p:cNvPr>
                <p:cNvSpPr>
                  <a:spLocks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65151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%r10d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7A28D2AF-4FB9-A4A6-3F26-ACA28AFE6072}"/>
                    </a:ext>
                  </a:extLst>
                </p:cNvPr>
                <p:cNvSpPr>
                  <a:spLocks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47244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</a:t>
                  </a: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E9F9D08-4843-C651-16E3-1ABDF8B46215}"/>
                  </a:ext>
                </a:extLst>
              </p:cNvPr>
              <p:cNvGrpSpPr/>
              <p:nvPr/>
            </p:nvGrpSpPr>
            <p:grpSpPr>
              <a:xfrm>
                <a:off x="4724400" y="2743200"/>
                <a:ext cx="3556000" cy="365760"/>
                <a:chOff x="4724400" y="2971800"/>
                <a:chExt cx="3556000" cy="365760"/>
              </a:xfrm>
            </p:grpSpPr>
            <p:sp>
              <p:nvSpPr>
                <p:cNvPr id="49" name="Rectangle 17">
                  <a:extLst>
                    <a:ext uri="{FF2B5EF4-FFF2-40B4-BE49-F238E27FC236}">
                      <a16:creationId xmlns:a16="http://schemas.microsoft.com/office/drawing/2014/main" id="{E6072A1B-132C-DF16-8349-6260805503BE}"/>
                    </a:ext>
                  </a:extLst>
                </p:cNvPr>
                <p:cNvSpPr>
                  <a:spLocks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65151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%r11d</a:t>
                  </a:r>
                </a:p>
              </p:txBody>
            </p:sp>
            <p:sp>
              <p:nvSpPr>
                <p:cNvPr id="50" name="Rectangle 25">
                  <a:extLst>
                    <a:ext uri="{FF2B5EF4-FFF2-40B4-BE49-F238E27FC236}">
                      <a16:creationId xmlns:a16="http://schemas.microsoft.com/office/drawing/2014/main" id="{672FE823-9C39-194A-B77D-A31F833F2327}"/>
                    </a:ext>
                  </a:extLst>
                </p:cNvPr>
                <p:cNvSpPr>
                  <a:spLocks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47244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</a:t>
                  </a: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376568A-5328-64A5-DF2B-103A0E1501E4}"/>
                  </a:ext>
                </a:extLst>
              </p:cNvPr>
              <p:cNvGrpSpPr/>
              <p:nvPr/>
            </p:nvGrpSpPr>
            <p:grpSpPr>
              <a:xfrm>
                <a:off x="4724400" y="3200400"/>
                <a:ext cx="3556000" cy="365760"/>
                <a:chOff x="4724400" y="3581400"/>
                <a:chExt cx="3556000" cy="365760"/>
              </a:xfrm>
            </p:grpSpPr>
            <p:sp>
              <p:nvSpPr>
                <p:cNvPr id="47" name="Rectangle 18">
                  <a:extLst>
                    <a:ext uri="{FF2B5EF4-FFF2-40B4-BE49-F238E27FC236}">
                      <a16:creationId xmlns:a16="http://schemas.microsoft.com/office/drawing/2014/main" id="{F1915078-3A84-9144-A07A-4FCF2FBFBE40}"/>
                    </a:ext>
                  </a:extLst>
                </p:cNvPr>
                <p:cNvSpPr>
                  <a:spLocks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65151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%r12d</a:t>
                  </a:r>
                </a:p>
              </p:txBody>
            </p:sp>
            <p:sp>
              <p:nvSpPr>
                <p:cNvPr id="48" name="Rectangle 26">
                  <a:extLst>
                    <a:ext uri="{FF2B5EF4-FFF2-40B4-BE49-F238E27FC236}">
                      <a16:creationId xmlns:a16="http://schemas.microsoft.com/office/drawing/2014/main" id="{E49ECFED-4D32-ACF7-EB5A-9D24B0230D87}"/>
                    </a:ext>
                  </a:extLst>
                </p:cNvPr>
                <p:cNvSpPr>
                  <a:spLocks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47244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</a:t>
                  </a: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61C1DE08-A3DB-F554-BD74-7C3F3DDFC9E8}"/>
                  </a:ext>
                </a:extLst>
              </p:cNvPr>
              <p:cNvGrpSpPr/>
              <p:nvPr/>
            </p:nvGrpSpPr>
            <p:grpSpPr>
              <a:xfrm>
                <a:off x="4724400" y="3657600"/>
                <a:ext cx="3556000" cy="365760"/>
                <a:chOff x="4724400" y="4191000"/>
                <a:chExt cx="3556000" cy="365760"/>
              </a:xfrm>
            </p:grpSpPr>
            <p:sp>
              <p:nvSpPr>
                <p:cNvPr id="45" name="Rectangle 19">
                  <a:extLst>
                    <a:ext uri="{FF2B5EF4-FFF2-40B4-BE49-F238E27FC236}">
                      <a16:creationId xmlns:a16="http://schemas.microsoft.com/office/drawing/2014/main" id="{138903D3-F5D7-FD4A-1A3E-35E8827B406B}"/>
                    </a:ext>
                  </a:extLst>
                </p:cNvPr>
                <p:cNvSpPr>
                  <a:spLocks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65151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%r13d</a:t>
                  </a:r>
                </a:p>
              </p:txBody>
            </p:sp>
            <p:sp>
              <p:nvSpPr>
                <p:cNvPr id="46" name="Rectangle 27">
                  <a:extLst>
                    <a:ext uri="{FF2B5EF4-FFF2-40B4-BE49-F238E27FC236}">
                      <a16:creationId xmlns:a16="http://schemas.microsoft.com/office/drawing/2014/main" id="{FF536DB3-100E-D7BD-5A17-8753FEE25099}"/>
                    </a:ext>
                  </a:extLst>
                </p:cNvPr>
                <p:cNvSpPr>
                  <a:spLocks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47244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</a:t>
                  </a: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097092F8-F237-00AC-F112-2B8EBAE08F04}"/>
                  </a:ext>
                </a:extLst>
              </p:cNvPr>
              <p:cNvGrpSpPr/>
              <p:nvPr/>
            </p:nvGrpSpPr>
            <p:grpSpPr>
              <a:xfrm>
                <a:off x="4724400" y="4114800"/>
                <a:ext cx="3556000" cy="365760"/>
                <a:chOff x="4724400" y="4800600"/>
                <a:chExt cx="3556000" cy="365760"/>
              </a:xfrm>
            </p:grpSpPr>
            <p:sp>
              <p:nvSpPr>
                <p:cNvPr id="43" name="Rectangle 20">
                  <a:extLst>
                    <a:ext uri="{FF2B5EF4-FFF2-40B4-BE49-F238E27FC236}">
                      <a16:creationId xmlns:a16="http://schemas.microsoft.com/office/drawing/2014/main" id="{51DA17E2-870A-0A93-836D-CF774818882B}"/>
                    </a:ext>
                  </a:extLst>
                </p:cNvPr>
                <p:cNvSpPr>
                  <a:spLocks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6515100" y="4838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%r14d</a:t>
                  </a:r>
                </a:p>
              </p:txBody>
            </p:sp>
            <p:sp>
              <p:nvSpPr>
                <p:cNvPr id="44" name="Rectangle 28">
                  <a:extLst>
                    <a:ext uri="{FF2B5EF4-FFF2-40B4-BE49-F238E27FC236}">
                      <a16:creationId xmlns:a16="http://schemas.microsoft.com/office/drawing/2014/main" id="{4F7A3CDE-AF1F-6ECF-5D75-092B995E869D}"/>
                    </a:ext>
                  </a:extLst>
                </p:cNvPr>
                <p:cNvSpPr>
                  <a:spLocks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47244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</a:t>
                  </a: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18E38BA-0C5B-701B-18FC-C0B9933FD705}"/>
                  </a:ext>
                </a:extLst>
              </p:cNvPr>
              <p:cNvGrpSpPr/>
              <p:nvPr/>
            </p:nvGrpSpPr>
            <p:grpSpPr>
              <a:xfrm>
                <a:off x="4724400" y="4572000"/>
                <a:ext cx="3556000" cy="365760"/>
                <a:chOff x="4724400" y="5410200"/>
                <a:chExt cx="3556000" cy="365760"/>
              </a:xfrm>
            </p:grpSpPr>
            <p:sp>
              <p:nvSpPr>
                <p:cNvPr id="41" name="Rectangle 21">
                  <a:extLst>
                    <a:ext uri="{FF2B5EF4-FFF2-40B4-BE49-F238E27FC236}">
                      <a16:creationId xmlns:a16="http://schemas.microsoft.com/office/drawing/2014/main" id="{36E10594-A16F-2666-28A8-5D6FED667820}"/>
                    </a:ext>
                  </a:extLst>
                </p:cNvPr>
                <p:cNvSpPr>
                  <a:spLocks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6515100" y="5448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%r15d</a:t>
                  </a:r>
                </a:p>
              </p:txBody>
            </p:sp>
            <p:sp>
              <p:nvSpPr>
                <p:cNvPr id="42" name="Rectangle 29">
                  <a:extLst>
                    <a:ext uri="{FF2B5EF4-FFF2-40B4-BE49-F238E27FC236}">
                      <a16:creationId xmlns:a16="http://schemas.microsoft.com/office/drawing/2014/main" id="{A47B13F6-1D2E-25F8-4B6D-E3D882FAB241}"/>
                    </a:ext>
                  </a:extLst>
                </p:cNvPr>
                <p:cNvSpPr>
                  <a:spLocks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47244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</a:t>
                  </a:r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FAB1F4D-559E-8851-4838-1B804D2B001A}"/>
                </a:ext>
              </a:extLst>
            </p:cNvPr>
            <p:cNvGrpSpPr/>
            <p:nvPr/>
          </p:nvGrpSpPr>
          <p:grpSpPr>
            <a:xfrm>
              <a:off x="4500288" y="3086374"/>
              <a:ext cx="2961890" cy="2969928"/>
              <a:chOff x="761492" y="1371600"/>
              <a:chExt cx="3556508" cy="356616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F9B1AEF-BB9D-CA8A-87AA-FBFCB7DE79B0}"/>
                  </a:ext>
                </a:extLst>
              </p:cNvPr>
              <p:cNvGrpSpPr/>
              <p:nvPr/>
            </p:nvGrpSpPr>
            <p:grpSpPr>
              <a:xfrm>
                <a:off x="762000" y="4114800"/>
                <a:ext cx="3556000" cy="365760"/>
                <a:chOff x="762000" y="4800600"/>
                <a:chExt cx="3556000" cy="365760"/>
              </a:xfrm>
            </p:grpSpPr>
            <p:sp>
              <p:nvSpPr>
                <p:cNvPr id="31" name="Rectangle 1">
                  <a:extLst>
                    <a:ext uri="{FF2B5EF4-FFF2-40B4-BE49-F238E27FC236}">
                      <a16:creationId xmlns:a16="http://schemas.microsoft.com/office/drawing/2014/main" id="{1773B426-3126-C370-FEA5-C65479B15817}"/>
                    </a:ext>
                  </a:extLst>
                </p:cNvPr>
                <p:cNvSpPr>
                  <a:spLocks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7620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32" name="Rectangle 12">
                  <a:extLst>
                    <a:ext uri="{FF2B5EF4-FFF2-40B4-BE49-F238E27FC236}">
                      <a16:creationId xmlns:a16="http://schemas.microsoft.com/office/drawing/2014/main" id="{CB95FE4C-0C09-55B3-F694-CCF2F0C93CD7}"/>
                    </a:ext>
                  </a:extLst>
                </p:cNvPr>
                <p:cNvSpPr>
                  <a:spLocks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2552700" y="4838700"/>
                  <a:ext cx="1764792" cy="29260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57CEF81-2F90-0AF4-7FF7-21CA7D44A078}"/>
                  </a:ext>
                </a:extLst>
              </p:cNvPr>
              <p:cNvGrpSpPr/>
              <p:nvPr/>
            </p:nvGrpSpPr>
            <p:grpSpPr>
              <a:xfrm>
                <a:off x="762000" y="1371600"/>
                <a:ext cx="3556000" cy="365760"/>
                <a:chOff x="762000" y="1143000"/>
                <a:chExt cx="3556000" cy="365760"/>
              </a:xfrm>
            </p:grpSpPr>
            <p:sp>
              <p:nvSpPr>
                <p:cNvPr id="29" name="Rectangle 6">
                  <a:extLst>
                    <a:ext uri="{FF2B5EF4-FFF2-40B4-BE49-F238E27FC236}">
                      <a16:creationId xmlns:a16="http://schemas.microsoft.com/office/drawing/2014/main" id="{E8209B88-066E-4F25-65AC-53F115A9BEFD}"/>
                    </a:ext>
                  </a:extLst>
                </p:cNvPr>
                <p:cNvSpPr>
                  <a:spLocks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25527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eax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30" name="Rectangle 30">
                  <a:extLst>
                    <a:ext uri="{FF2B5EF4-FFF2-40B4-BE49-F238E27FC236}">
                      <a16:creationId xmlns:a16="http://schemas.microsoft.com/office/drawing/2014/main" id="{4E36FC73-8BD6-7FAD-7355-9101E732F67C}"/>
                    </a:ext>
                  </a:extLst>
                </p:cNvPr>
                <p:cNvSpPr>
                  <a:spLocks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7620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rax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96A6D6F-BBC2-69FE-3086-2FD30C58E556}"/>
                  </a:ext>
                </a:extLst>
              </p:cNvPr>
              <p:cNvGrpSpPr/>
              <p:nvPr/>
            </p:nvGrpSpPr>
            <p:grpSpPr>
              <a:xfrm>
                <a:off x="762000" y="1828800"/>
                <a:ext cx="3556000" cy="365760"/>
                <a:chOff x="762000" y="1752600"/>
                <a:chExt cx="3556000" cy="365760"/>
              </a:xfrm>
            </p:grpSpPr>
            <p:sp>
              <p:nvSpPr>
                <p:cNvPr id="27" name="Rectangle 7">
                  <a:extLst>
                    <a:ext uri="{FF2B5EF4-FFF2-40B4-BE49-F238E27FC236}">
                      <a16:creationId xmlns:a16="http://schemas.microsoft.com/office/drawing/2014/main" id="{FB710488-7E5D-2F00-5061-834DE7BD391A}"/>
                    </a:ext>
                  </a:extLst>
                </p:cNvPr>
                <p:cNvSpPr>
                  <a:spLocks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25527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8" name="Rectangle 31">
                  <a:extLst>
                    <a:ext uri="{FF2B5EF4-FFF2-40B4-BE49-F238E27FC236}">
                      <a16:creationId xmlns:a16="http://schemas.microsoft.com/office/drawing/2014/main" id="{8E60286A-C350-38B3-5080-59D872C215BE}"/>
                    </a:ext>
                  </a:extLst>
                </p:cNvPr>
                <p:cNvSpPr>
                  <a:spLocks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7620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7CCE8CD-D4FA-ADED-F207-EFC2A97B0C9D}"/>
                  </a:ext>
                </a:extLst>
              </p:cNvPr>
              <p:cNvGrpSpPr/>
              <p:nvPr/>
            </p:nvGrpSpPr>
            <p:grpSpPr>
              <a:xfrm>
                <a:off x="762000" y="2286000"/>
                <a:ext cx="3556000" cy="365760"/>
                <a:chOff x="762000" y="2362200"/>
                <a:chExt cx="3556000" cy="365760"/>
              </a:xfrm>
            </p:grpSpPr>
            <p:sp>
              <p:nvSpPr>
                <p:cNvPr id="25" name="Rectangle 8">
                  <a:extLst>
                    <a:ext uri="{FF2B5EF4-FFF2-40B4-BE49-F238E27FC236}">
                      <a16:creationId xmlns:a16="http://schemas.microsoft.com/office/drawing/2014/main" id="{5A787768-91CE-C448-8DC2-0DB8C050A413}"/>
                    </a:ext>
                  </a:extLst>
                </p:cNvPr>
                <p:cNvSpPr>
                  <a:spLocks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25527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ecx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6" name="Rectangle 32">
                  <a:extLst>
                    <a:ext uri="{FF2B5EF4-FFF2-40B4-BE49-F238E27FC236}">
                      <a16:creationId xmlns:a16="http://schemas.microsoft.com/office/drawing/2014/main" id="{15C4CE8D-142C-7720-F15C-6DA8C6A7529E}"/>
                    </a:ext>
                  </a:extLst>
                </p:cNvPr>
                <p:cNvSpPr>
                  <a:spLocks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7620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rcx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9A563EBF-2AE2-E394-EB02-4B2D1A51D8B8}"/>
                  </a:ext>
                </a:extLst>
              </p:cNvPr>
              <p:cNvGrpSpPr/>
              <p:nvPr/>
            </p:nvGrpSpPr>
            <p:grpSpPr>
              <a:xfrm>
                <a:off x="762000" y="2743200"/>
                <a:ext cx="3556000" cy="365760"/>
                <a:chOff x="762000" y="2971800"/>
                <a:chExt cx="3556000" cy="365760"/>
              </a:xfrm>
            </p:grpSpPr>
            <p:sp>
              <p:nvSpPr>
                <p:cNvPr id="23" name="Rectangle 9">
                  <a:extLst>
                    <a:ext uri="{FF2B5EF4-FFF2-40B4-BE49-F238E27FC236}">
                      <a16:creationId xmlns:a16="http://schemas.microsoft.com/office/drawing/2014/main" id="{3951A256-6CDC-0187-5C2F-269B10A95107}"/>
                    </a:ext>
                  </a:extLst>
                </p:cNvPr>
                <p:cNvSpPr>
                  <a:spLocks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25527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4" name="Rectangle 33">
                  <a:extLst>
                    <a:ext uri="{FF2B5EF4-FFF2-40B4-BE49-F238E27FC236}">
                      <a16:creationId xmlns:a16="http://schemas.microsoft.com/office/drawing/2014/main" id="{DC464C2B-7E00-E11E-3204-4D40918EFFD7}"/>
                    </a:ext>
                  </a:extLst>
                </p:cNvPr>
                <p:cNvSpPr>
                  <a:spLocks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7620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EB9FFBA-4BF1-7580-CE23-D709EBB15665}"/>
                  </a:ext>
                </a:extLst>
              </p:cNvPr>
              <p:cNvGrpSpPr/>
              <p:nvPr/>
            </p:nvGrpSpPr>
            <p:grpSpPr>
              <a:xfrm>
                <a:off x="762000" y="3200400"/>
                <a:ext cx="3556000" cy="365760"/>
                <a:chOff x="762000" y="3581400"/>
                <a:chExt cx="3556000" cy="365760"/>
              </a:xfrm>
            </p:grpSpPr>
            <p:sp>
              <p:nvSpPr>
                <p:cNvPr id="21" name="Rectangle 10">
                  <a:extLst>
                    <a:ext uri="{FF2B5EF4-FFF2-40B4-BE49-F238E27FC236}">
                      <a16:creationId xmlns:a16="http://schemas.microsoft.com/office/drawing/2014/main" id="{DD16F350-DFE8-87A6-D781-D8503AC5401D}"/>
                    </a:ext>
                  </a:extLst>
                </p:cNvPr>
                <p:cNvSpPr>
                  <a:spLocks/>
                </p:cNvSpPr>
                <p:nvPr>
                  <p:custDataLst>
                    <p:tags r:id="rId5"/>
                  </p:custDataLst>
                </p:nvPr>
              </p:nvSpPr>
              <p:spPr bwMode="auto">
                <a:xfrm>
                  <a:off x="25527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2" name="Rectangle 34">
                  <a:extLst>
                    <a:ext uri="{FF2B5EF4-FFF2-40B4-BE49-F238E27FC236}">
                      <a16:creationId xmlns:a16="http://schemas.microsoft.com/office/drawing/2014/main" id="{83ED4C90-065D-6B5C-AD35-C31F180AC841}"/>
                    </a:ext>
                  </a:extLst>
                </p:cNvPr>
                <p:cNvSpPr>
                  <a:spLocks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7620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4D682513-0114-A930-93FA-179FD6D99DBA}"/>
                  </a:ext>
                </a:extLst>
              </p:cNvPr>
              <p:cNvGrpSpPr/>
              <p:nvPr/>
            </p:nvGrpSpPr>
            <p:grpSpPr>
              <a:xfrm>
                <a:off x="762000" y="3657600"/>
                <a:ext cx="3556000" cy="365760"/>
                <a:chOff x="762000" y="4191000"/>
                <a:chExt cx="3556000" cy="365760"/>
              </a:xfrm>
            </p:grpSpPr>
            <p:sp>
              <p:nvSpPr>
                <p:cNvPr id="19" name="Rectangle 11">
                  <a:extLst>
                    <a:ext uri="{FF2B5EF4-FFF2-40B4-BE49-F238E27FC236}">
                      <a16:creationId xmlns:a16="http://schemas.microsoft.com/office/drawing/2014/main" id="{4F6E4A07-7FE3-EFC6-72BA-CF909CB35B16}"/>
                    </a:ext>
                  </a:extLst>
                </p:cNvPr>
                <p:cNvSpPr>
                  <a:spLocks/>
                </p:cNvSpPr>
                <p:nvPr>
                  <p:custDataLst>
                    <p:tags r:id="rId3"/>
                  </p:custDataLst>
                </p:nvPr>
              </p:nvSpPr>
              <p:spPr bwMode="auto">
                <a:xfrm>
                  <a:off x="25527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0" name="Rectangle 35">
                  <a:extLst>
                    <a:ext uri="{FF2B5EF4-FFF2-40B4-BE49-F238E27FC236}">
                      <a16:creationId xmlns:a16="http://schemas.microsoft.com/office/drawing/2014/main" id="{000436B0-7CA3-EB12-13D5-3C4E671CBE3F}"/>
                    </a:ext>
                  </a:extLst>
                </p:cNvPr>
                <p:cNvSpPr>
                  <a:spLocks/>
                </p:cNvSpPr>
                <p:nvPr>
                  <p:custDataLst>
                    <p:tags r:id="rId4"/>
                  </p:custDataLst>
                </p:nvPr>
              </p:nvSpPr>
              <p:spPr bwMode="auto">
                <a:xfrm>
                  <a:off x="7620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72F133A-E147-52E0-5969-2F21C4C36FE9}"/>
                  </a:ext>
                </a:extLst>
              </p:cNvPr>
              <p:cNvGrpSpPr/>
              <p:nvPr/>
            </p:nvGrpSpPr>
            <p:grpSpPr>
              <a:xfrm>
                <a:off x="761492" y="4572000"/>
                <a:ext cx="3556000" cy="365760"/>
                <a:chOff x="762000" y="5410200"/>
                <a:chExt cx="3556000" cy="365760"/>
              </a:xfrm>
            </p:grpSpPr>
            <p:sp>
              <p:nvSpPr>
                <p:cNvPr id="17" name="Rectangle 13">
                  <a:extLst>
                    <a:ext uri="{FF2B5EF4-FFF2-40B4-BE49-F238E27FC236}">
                      <a16:creationId xmlns:a16="http://schemas.microsoft.com/office/drawing/2014/main" id="{168C12F2-8997-05E9-7D71-A44D4607C2A6}"/>
                    </a:ext>
                  </a:extLst>
                </p:cNvPr>
                <p:cNvSpPr>
                  <a:spLocks/>
                </p:cNvSpPr>
                <p:nvPr>
                  <p:custDataLst>
                    <p:tags r:id="rId1"/>
                  </p:custDataLst>
                </p:nvPr>
              </p:nvSpPr>
              <p:spPr bwMode="auto">
                <a:xfrm>
                  <a:off x="2552700" y="54356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18" name="Rectangle 36">
                  <a:extLst>
                    <a:ext uri="{FF2B5EF4-FFF2-40B4-BE49-F238E27FC236}">
                      <a16:creationId xmlns:a16="http://schemas.microsoft.com/office/drawing/2014/main" id="{A352DF9E-8670-184E-861D-6B3A29EADF19}"/>
                    </a:ext>
                  </a:extLst>
                </p:cNvPr>
                <p:cNvSpPr>
                  <a:spLocks/>
                </p:cNvSpPr>
                <p:nvPr>
                  <p:custDataLst>
                    <p:tags r:id="rId2"/>
                  </p:custDataLst>
                </p:nvPr>
              </p:nvSpPr>
              <p:spPr bwMode="auto">
                <a:xfrm>
                  <a:off x="7620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</p:grpSp>
      </p:grpSp>
      <p:sp>
        <p:nvSpPr>
          <p:cNvPr id="57" name="Content Placeholder 19">
            <a:extLst>
              <a:ext uri="{FF2B5EF4-FFF2-40B4-BE49-F238E27FC236}">
                <a16:creationId xmlns:a16="http://schemas.microsoft.com/office/drawing/2014/main" id="{A2C88BDF-A839-81E0-66CB-3A9AB4D82662}"/>
              </a:ext>
            </a:extLst>
          </p:cNvPr>
          <p:cNvSpPr txBox="1">
            <a:spLocks/>
          </p:cNvSpPr>
          <p:nvPr/>
        </p:nvSpPr>
        <p:spPr>
          <a:xfrm>
            <a:off x="8167339" y="3092508"/>
            <a:ext cx="3366883" cy="1333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Instruction Pointer</a:t>
            </a:r>
          </a:p>
          <a:p>
            <a:r>
              <a:rPr lang="en-US" dirty="0"/>
              <a:t>Condition Codes</a:t>
            </a:r>
          </a:p>
          <a:p>
            <a:endParaRPr lang="en-US" dirty="0"/>
          </a:p>
          <a:p>
            <a:r>
              <a:rPr lang="en-US" dirty="0"/>
              <a:t>Stack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BAA1CF0-01D8-8946-FA0F-A5640BB9F262}"/>
              </a:ext>
            </a:extLst>
          </p:cNvPr>
          <p:cNvSpPr/>
          <p:nvPr/>
        </p:nvSpPr>
        <p:spPr>
          <a:xfrm>
            <a:off x="562199" y="2893424"/>
            <a:ext cx="11128983" cy="3388244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A3AF562-24C3-01D1-52A3-BF375C41C9D8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l="17858" t="42551"/>
          <a:stretch/>
        </p:blipFill>
        <p:spPr>
          <a:xfrm>
            <a:off x="382848" y="4029399"/>
            <a:ext cx="2450504" cy="179426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0DB7A3BA-18F1-D19B-41AE-BFE118F56FFD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b="76057"/>
          <a:stretch/>
        </p:blipFill>
        <p:spPr>
          <a:xfrm>
            <a:off x="8467356" y="5118438"/>
            <a:ext cx="2469094" cy="618902"/>
          </a:xfrm>
          <a:prstGeom prst="rect">
            <a:avLst/>
          </a:prstGeom>
        </p:spPr>
      </p:pic>
      <p:sp>
        <p:nvSpPr>
          <p:cNvPr id="61" name="Content Placeholder 19">
            <a:extLst>
              <a:ext uri="{FF2B5EF4-FFF2-40B4-BE49-F238E27FC236}">
                <a16:creationId xmlns:a16="http://schemas.microsoft.com/office/drawing/2014/main" id="{023781B4-ABFB-42B4-B857-DF9DCB1BBF7F}"/>
              </a:ext>
            </a:extLst>
          </p:cNvPr>
          <p:cNvSpPr txBox="1">
            <a:spLocks/>
          </p:cNvSpPr>
          <p:nvPr/>
        </p:nvSpPr>
        <p:spPr>
          <a:xfrm>
            <a:off x="890781" y="2968096"/>
            <a:ext cx="1942571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Code and Data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2DA4DE0F-BF66-D5FC-A4A7-B7C7570F00E7}"/>
              </a:ext>
            </a:extLst>
          </p:cNvPr>
          <p:cNvSpPr/>
          <p:nvPr/>
        </p:nvSpPr>
        <p:spPr>
          <a:xfrm>
            <a:off x="3116538" y="2987898"/>
            <a:ext cx="8448690" cy="3206839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64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3522E-AC7B-7E0C-8394-456B87F4A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C312-F758-6D76-04A5-B4E93A88B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99292" cy="5029200"/>
          </a:xfrm>
        </p:spPr>
        <p:txBody>
          <a:bodyPr/>
          <a:lstStyle/>
          <a:p>
            <a:r>
              <a:rPr lang="en-US" dirty="0"/>
              <a:t>The OS creates a Page Table for each process</a:t>
            </a:r>
          </a:p>
          <a:p>
            <a:pPr lvl="1"/>
            <a:r>
              <a:rPr lang="en-US" dirty="0"/>
              <a:t>Allocates memory in RAM</a:t>
            </a:r>
          </a:p>
          <a:p>
            <a:pPr lvl="1"/>
            <a:r>
              <a:rPr lang="en-US" dirty="0"/>
              <a:t>Page Table connects chunks of RAM to meaningful process parts</a:t>
            </a:r>
          </a:p>
          <a:p>
            <a:pPr lvl="2"/>
            <a:r>
              <a:rPr lang="en-US" dirty="0"/>
              <a:t>I.e., this part is the stack</a:t>
            </a:r>
          </a:p>
          <a:p>
            <a:pPr lvl="2"/>
            <a:endParaRPr lang="en-US" dirty="0"/>
          </a:p>
          <a:p>
            <a:r>
              <a:rPr lang="en-US" dirty="0"/>
              <a:t>Example memory map for </a:t>
            </a:r>
            <a:r>
              <a:rPr lang="en-US" dirty="0" err="1"/>
              <a:t>ctarget</a:t>
            </a:r>
            <a:r>
              <a:rPr lang="en-US" dirty="0"/>
              <a:t> from Attack Lab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17467-43AD-B9E1-4C36-83F6FA61A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EEAC7B-B86F-A186-C13C-E1F4542CC1BE}"/>
              </a:ext>
            </a:extLst>
          </p:cNvPr>
          <p:cNvSpPr txBox="1"/>
          <p:nvPr/>
        </p:nvSpPr>
        <p:spPr>
          <a:xfrm>
            <a:off x="5406887" y="571500"/>
            <a:ext cx="6851374" cy="5682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branden@moore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~]$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pmap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-x 3379171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3379171:   ./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ctarget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-q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Address           Kbytes     RSS   Dirty Mode  Mapping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0000000000400000      16      16       0 r-x--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ctarget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0000000000603000       4       4       4 r----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ctarget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0000000000604000       4       4       4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ctarget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0000000000605000       4       4       4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   [ anon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00000000022ab000     132       4       4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   [ anon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0000000055586000    1024     264     264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rwx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   [ anon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00007f8724857000    1844    1252       0 r-x-- libc-2.28.so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00007f8724a24000    2044       0       0 ----- libc-2.28.so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00007f8724c23000      16      16      16 r---- libc-2.28.so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00007f8724c27000       8       8       8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 libc-2.28.so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00007f8724c29000      16      12      12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   [ anon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00007f8724c2d000     188     188       0 r-x-- ld-2.28.so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00007f8724e40000       8       4       4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   [ anon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00007f8724e5a000       8       8       8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   [ anon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00007f8724e5c000       4       4       4 r---- ld-2.28.so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00007f8724e5d000       8       8       8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 ld-2.28.so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00007fff58b75000     132      20      20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   [ stack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00007fff58bf8000      16       0       0 r----   [ anon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00007fff58bfc000       8       4       0 r-x--   [ anon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ffffffffff600000       4       0       0 r-x--   [ anon 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 ------- ------- -------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total kB            5488    1820     360</a:t>
            </a:r>
          </a:p>
        </p:txBody>
      </p:sp>
    </p:spTree>
    <p:extLst>
      <p:ext uri="{BB962C8B-B14F-4D97-AF65-F5344CB8AC3E}">
        <p14:creationId xmlns:p14="http://schemas.microsoft.com/office/powerpoint/2010/main" val="1197814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5A01A1D-093D-47BA-8317-00CD3B440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POSIX processes also have file descriptors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6EEEBB-7033-44F9-9C6D-B6C887497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Integers specifying a file the process is interacting with</a:t>
            </a:r>
          </a:p>
          <a:p>
            <a:pPr lvl="1"/>
            <a:r>
              <a:rPr lang="en-US" dirty="0"/>
              <a:t>Process contains a table linking integers to files (and permissions)</a:t>
            </a:r>
          </a:p>
          <a:p>
            <a:endParaRPr lang="en-US" dirty="0"/>
          </a:p>
          <a:p>
            <a:r>
              <a:rPr lang="en-US" dirty="0"/>
              <a:t>Default file descriptors</a:t>
            </a:r>
          </a:p>
          <a:p>
            <a:pPr lvl="1"/>
            <a:r>
              <a:rPr lang="en-US" dirty="0"/>
              <a:t>0 - Standard input (stdin)</a:t>
            </a:r>
          </a:p>
          <a:p>
            <a:pPr lvl="1"/>
            <a:r>
              <a:rPr lang="en-US" dirty="0"/>
              <a:t>1 - Standard output (</a:t>
            </a:r>
            <a:r>
              <a:rPr lang="en-US" dirty="0" err="1"/>
              <a:t>stdout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2 - Standard error (stderr)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Function calls to interact with files</a:t>
            </a:r>
          </a:p>
          <a:p>
            <a:pPr lvl="1"/>
            <a:r>
              <a:rPr lang="en-US" sz="2600" i="0" dirty="0">
                <a:effectLst/>
                <a:latin typeface="Consolas" panose="020B0609020204030204" pitchFamily="49" charset="0"/>
              </a:rPr>
              <a:t>int     open  (const char *</a:t>
            </a:r>
            <a:r>
              <a:rPr lang="en-US" sz="2600" i="1" dirty="0">
                <a:effectLst/>
                <a:latin typeface="Consolas" panose="020B0609020204030204" pitchFamily="49" charset="0"/>
              </a:rPr>
              <a:t>path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int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oflag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... );</a:t>
            </a:r>
          </a:p>
          <a:p>
            <a:pPr lvl="1"/>
            <a:r>
              <a:rPr lang="en-US" sz="2600" b="0" i="0" dirty="0" err="1">
                <a:effectLst/>
                <a:latin typeface="Consolas" panose="020B0609020204030204" pitchFamily="49" charset="0"/>
              </a:rPr>
              <a:t>ssize_t</a:t>
            </a:r>
            <a:r>
              <a:rPr lang="en-US" sz="2600" b="0" i="0" dirty="0">
                <a:effectLst/>
                <a:latin typeface="Consolas" panose="020B0609020204030204" pitchFamily="49" charset="0"/>
              </a:rPr>
              <a:t> read  (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int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fildes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void *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buf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</a:t>
            </a:r>
            <a:r>
              <a:rPr lang="en-US" sz="2600" i="0" dirty="0" err="1">
                <a:effectLst/>
                <a:latin typeface="Consolas" panose="020B0609020204030204" pitchFamily="49" charset="0"/>
              </a:rPr>
              <a:t>size_t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nbyte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);</a:t>
            </a:r>
            <a:endParaRPr lang="en-US" sz="2600" dirty="0">
              <a:latin typeface="Consolas" panose="020B0609020204030204" pitchFamily="49" charset="0"/>
            </a:endParaRPr>
          </a:p>
          <a:p>
            <a:pPr lvl="1"/>
            <a:r>
              <a:rPr lang="en-US" sz="2600" i="0" dirty="0" err="1">
                <a:effectLst/>
                <a:latin typeface="Consolas" panose="020B0609020204030204" pitchFamily="49" charset="0"/>
              </a:rPr>
              <a:t>ssize_t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 write (int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fildes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const void *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buf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</a:t>
            </a:r>
            <a:r>
              <a:rPr lang="en-US" sz="2600" i="0" dirty="0" err="1">
                <a:effectLst/>
                <a:latin typeface="Consolas" panose="020B0609020204030204" pitchFamily="49" charset="0"/>
              </a:rPr>
              <a:t>size_t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nbyte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);</a:t>
            </a:r>
            <a:endParaRPr lang="en-US" sz="2600" dirty="0">
              <a:latin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E5B61-21E8-46F2-A606-401383CBE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34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9B30A-EAAD-44B3-ADCB-644FB8280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file descriptors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3522FE-31E1-4CA6-B2A5-55B325AD8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595" y="1197016"/>
            <a:ext cx="10972799" cy="51593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2AB95-B69E-4D4D-AAC6-6777B694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905B48-35E4-45A8-B2F3-B55939DF9BAE}"/>
              </a:ext>
            </a:extLst>
          </p:cNvPr>
          <p:cNvSpPr/>
          <p:nvPr/>
        </p:nvSpPr>
        <p:spPr>
          <a:xfrm>
            <a:off x="558053" y="5661212"/>
            <a:ext cx="11093823" cy="766482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4700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9B30A-EAAD-44B3-ADCB-644FB8280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Also the code files mapped to the address space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3522FE-31E1-4CA6-B2A5-55B325AD8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595" y="1197016"/>
            <a:ext cx="10972799" cy="51593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2AB95-B69E-4D4D-AAC6-6777B694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905B48-35E4-45A8-B2F3-B55939DF9BAE}"/>
              </a:ext>
            </a:extLst>
          </p:cNvPr>
          <p:cNvSpPr/>
          <p:nvPr/>
        </p:nvSpPr>
        <p:spPr>
          <a:xfrm flipV="1">
            <a:off x="558053" y="1867710"/>
            <a:ext cx="11093823" cy="3858638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6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Introduce the role of an operating system</a:t>
            </a:r>
          </a:p>
          <a:p>
            <a:endParaRPr lang="en-US" dirty="0"/>
          </a:p>
          <a:p>
            <a:r>
              <a:rPr lang="en-US" dirty="0"/>
              <a:t>Explore how processes work, particularly how they interact with the OS.</a:t>
            </a:r>
          </a:p>
          <a:p>
            <a:pPr lvl="1"/>
            <a:r>
              <a:rPr lang="en-US" dirty="0"/>
              <a:t>Describe mechanisms: Exceptions, System Calls, and Signals</a:t>
            </a:r>
          </a:p>
          <a:p>
            <a:pPr lvl="1"/>
            <a:r>
              <a:rPr lang="en-US" dirty="0"/>
              <a:t>Introduce control rules: scheduling policies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D28EB-C556-F7E7-5A1A-931654EE7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F77A-A6BC-F31B-373B-EE7EFAC53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I/O is a process thing, not a C thing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682B7-E634-E526-D743-02F0558BE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access them in Python, for instance</a:t>
            </a:r>
          </a:p>
          <a:p>
            <a:pPr lvl="1"/>
            <a:r>
              <a:rPr lang="en-US" dirty="0">
                <a:hlinkClick r:id="rId2"/>
              </a:rPr>
              <a:t>https://docs.python.org/3/library/sys.html#sys.stdin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1FAFDB-4364-C163-2836-9CB692260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BA88D4-A184-8117-8451-53D62DB80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189" y="2949414"/>
            <a:ext cx="9707610" cy="285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35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8F2895A-6418-42C0-BEF9-73B0FFEA7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process contents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5133E7C-73BB-4D58-BA3A-26F3C99FE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Whatever else the OS thinks is useful</a:t>
            </a:r>
          </a:p>
          <a:p>
            <a:pPr lvl="1"/>
            <a:r>
              <a:rPr lang="en-US" dirty="0"/>
              <a:t>Process ID</a:t>
            </a:r>
          </a:p>
          <a:p>
            <a:pPr lvl="1"/>
            <a:r>
              <a:rPr lang="en-US" dirty="0"/>
              <a:t>Priority</a:t>
            </a:r>
          </a:p>
          <a:p>
            <a:pPr lvl="1"/>
            <a:r>
              <a:rPr lang="en-US" dirty="0"/>
              <a:t>Time Used</a:t>
            </a:r>
          </a:p>
          <a:p>
            <a:pPr lvl="1"/>
            <a:r>
              <a:rPr lang="en-US" dirty="0"/>
              <a:t>Process State</a:t>
            </a:r>
          </a:p>
          <a:p>
            <a:pPr lvl="1"/>
            <a:endParaRPr lang="en-US" dirty="0"/>
          </a:p>
          <a:p>
            <a:r>
              <a:rPr lang="en-US" dirty="0"/>
              <a:t>Different OSes will attach different things to the</a:t>
            </a:r>
            <a:br>
              <a:rPr lang="en-US" dirty="0"/>
            </a:br>
            <a:r>
              <a:rPr lang="en-US" dirty="0"/>
              <a:t>“process abstraction”</a:t>
            </a:r>
          </a:p>
          <a:p>
            <a:pPr lvl="1"/>
            <a:r>
              <a:rPr lang="en-US" dirty="0"/>
              <a:t>Literally one or more data structures per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7B018-80D9-4E04-A837-1B1B5B674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32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D46A4-BFB9-FCCB-75F8-58E9CA1D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078DFC-94D8-5924-7805-BDC96E1C5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7B5A54-E790-85E5-0894-040B286BE8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Intro to Operating Systems</a:t>
            </a:r>
          </a:p>
          <a:p>
            <a:pPr lvl="1"/>
            <a:endParaRPr lang="en-US" dirty="0"/>
          </a:p>
          <a:p>
            <a:r>
              <a:rPr lang="en-US" b="1" dirty="0"/>
              <a:t>Processes</a:t>
            </a:r>
          </a:p>
          <a:p>
            <a:pPr lvl="1"/>
            <a:r>
              <a:rPr lang="en-US" dirty="0"/>
              <a:t>Process Contents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Control Flow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Scheduling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Signals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430B7B2-A079-C581-2570-F55CE7673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854727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F27BE-891D-4025-5AF6-7F0D41123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59A7B68-AE1D-5F2B-4CEE-FC7F0CC5C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BCA70-8D3C-66DF-00A7-5C6136F18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5" name="Text Box 1027">
            <a:extLst>
              <a:ext uri="{FF2B5EF4-FFF2-40B4-BE49-F238E27FC236}">
                <a16:creationId xmlns:a16="http://schemas.microsoft.com/office/drawing/2014/main" id="{3E18BD7C-2F88-A6BF-ACD8-F26D5FDCD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923" y="3417322"/>
            <a:ext cx="2001830" cy="310854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&lt;startup&gt;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inst</a:t>
            </a:r>
            <a:r>
              <a:rPr lang="en-US" sz="2800" baseline="-25000" dirty="0">
                <a:latin typeface="Calibri" pitchFamily="34" charset="0"/>
              </a:rPr>
              <a:t>1</a:t>
            </a:r>
            <a:endParaRPr lang="en-US" sz="2800" dirty="0"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inst</a:t>
            </a:r>
            <a:r>
              <a:rPr lang="en-US" sz="2800" baseline="-25000" dirty="0">
                <a:latin typeface="Calibri" pitchFamily="34" charset="0"/>
              </a:rPr>
              <a:t>2</a:t>
            </a:r>
            <a:endParaRPr lang="en-US" sz="2800" dirty="0"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inst</a:t>
            </a:r>
            <a:r>
              <a:rPr lang="en-US" sz="2800" baseline="-25000" dirty="0">
                <a:latin typeface="Calibri" pitchFamily="34" charset="0"/>
              </a:rPr>
              <a:t>3</a:t>
            </a:r>
            <a:endParaRPr lang="en-US" sz="2800" dirty="0"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…</a:t>
            </a:r>
          </a:p>
          <a:p>
            <a:pPr>
              <a:lnSpc>
                <a:spcPct val="100000"/>
              </a:lnSpc>
            </a:pPr>
            <a:r>
              <a:rPr lang="en-US" sz="2800" dirty="0" err="1">
                <a:latin typeface="Calibri" pitchFamily="34" charset="0"/>
              </a:rPr>
              <a:t>inst</a:t>
            </a:r>
            <a:r>
              <a:rPr lang="en-US" sz="2800" baseline="-25000" dirty="0" err="1">
                <a:latin typeface="Calibri" pitchFamily="34" charset="0"/>
              </a:rPr>
              <a:t>n</a:t>
            </a:r>
            <a:endParaRPr lang="en-US" sz="2800" dirty="0"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&lt;shutdown&gt;</a:t>
            </a:r>
          </a:p>
        </p:txBody>
      </p:sp>
      <p:sp>
        <p:nvSpPr>
          <p:cNvPr id="6" name="Rectangle 1028">
            <a:extLst>
              <a:ext uri="{FF2B5EF4-FFF2-40B4-BE49-F238E27FC236}">
                <a16:creationId xmlns:a16="http://schemas.microsoft.com/office/drawing/2014/main" id="{778F7626-8B51-C253-189D-0826BA9B7DCF}"/>
              </a:ext>
            </a:extLst>
          </p:cNvPr>
          <p:cNvSpPr txBox="1">
            <a:spLocks noChangeArrowheads="1"/>
          </p:cNvSpPr>
          <p:nvPr/>
        </p:nvSpPr>
        <p:spPr>
          <a:xfrm>
            <a:off x="607595" y="1175772"/>
            <a:ext cx="10972799" cy="1741487"/>
          </a:xfrm>
          <a:prstGeom prst="rect">
            <a:avLst/>
          </a:prstGeom>
          <a:noFill/>
          <a:ln/>
        </p:spPr>
        <p:txBody>
          <a:bodyPr vert="horz" lIns="90487" tIns="44450" rIns="90487" bIns="4445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Processors do only one thing:</a:t>
            </a:r>
          </a:p>
          <a:p>
            <a:pPr lvl="1"/>
            <a:r>
              <a:rPr lang="en-US" dirty="0"/>
              <a:t>From startup to shutdown, a CPU simply reads and executes (interprets) a sequence of instructions, one at a time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This sequence is the CPU’s </a:t>
            </a:r>
            <a:r>
              <a:rPr lang="en-US" i="1" dirty="0"/>
              <a:t>control flow</a:t>
            </a:r>
            <a:r>
              <a:rPr lang="en-US" dirty="0"/>
              <a:t> (or </a:t>
            </a:r>
            <a:r>
              <a:rPr lang="en-US" i="1" dirty="0"/>
              <a:t>flow of control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7" name="Text Box 1029">
            <a:extLst>
              <a:ext uri="{FF2B5EF4-FFF2-40B4-BE49-F238E27FC236}">
                <a16:creationId xmlns:a16="http://schemas.microsoft.com/office/drawing/2014/main" id="{62BBB1EF-683A-9116-F928-70C1179C8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923" y="2980962"/>
            <a:ext cx="3157275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800" i="1" dirty="0">
                <a:solidFill>
                  <a:srgbClr val="C00000"/>
                </a:solidFill>
                <a:latin typeface="Calibri" pitchFamily="34" charset="0"/>
              </a:rPr>
              <a:t>Physical control flow</a:t>
            </a:r>
          </a:p>
        </p:txBody>
      </p:sp>
      <p:sp>
        <p:nvSpPr>
          <p:cNvPr id="8" name="Text Box 1031">
            <a:extLst>
              <a:ext uri="{FF2B5EF4-FFF2-40B4-BE49-F238E27FC236}">
                <a16:creationId xmlns:a16="http://schemas.microsoft.com/office/drawing/2014/main" id="{ED022E69-C060-CCCE-2DB7-907E7A1B5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9395" y="4327257"/>
            <a:ext cx="906017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Time</a:t>
            </a:r>
          </a:p>
        </p:txBody>
      </p:sp>
      <p:sp>
        <p:nvSpPr>
          <p:cNvPr id="9" name="Down Arrow 7">
            <a:extLst>
              <a:ext uri="{FF2B5EF4-FFF2-40B4-BE49-F238E27FC236}">
                <a16:creationId xmlns:a16="http://schemas.microsoft.com/office/drawing/2014/main" id="{5D8A57A0-2899-C37F-1CC3-6CB63476606B}"/>
              </a:ext>
            </a:extLst>
          </p:cNvPr>
          <p:cNvSpPr/>
          <p:nvPr/>
        </p:nvSpPr>
        <p:spPr bwMode="auto">
          <a:xfrm>
            <a:off x="2605412" y="3669376"/>
            <a:ext cx="457200" cy="2686973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367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FD9D1-68A2-A5E6-74D1-CEB2CA90A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40AB6-FB72-B1B0-AC5F-572CA4481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Altering control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79F79-6321-C947-1B12-E41C15A73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Instructions that change control flow allow software to react changes in program state</a:t>
            </a:r>
          </a:p>
          <a:p>
            <a:pPr lvl="1"/>
            <a:r>
              <a:rPr lang="en-US" dirty="0"/>
              <a:t>Jumps/branches</a:t>
            </a:r>
          </a:p>
          <a:p>
            <a:pPr lvl="1"/>
            <a:r>
              <a:rPr lang="en-US" dirty="0"/>
              <a:t>Call/return</a:t>
            </a:r>
          </a:p>
          <a:p>
            <a:pPr lvl="1"/>
            <a:endParaRPr lang="en-US" dirty="0"/>
          </a:p>
          <a:p>
            <a:r>
              <a:rPr lang="en-US" dirty="0"/>
              <a:t>But computers also need to react to changes in system state</a:t>
            </a:r>
          </a:p>
          <a:p>
            <a:pPr lvl="1"/>
            <a:r>
              <a:rPr lang="en-US" dirty="0"/>
              <a:t>Data arrives at network adapter</a:t>
            </a:r>
          </a:p>
          <a:p>
            <a:pPr lvl="1"/>
            <a:r>
              <a:rPr lang="en-US" dirty="0"/>
              <a:t>Instruction divides by zero</a:t>
            </a:r>
          </a:p>
          <a:p>
            <a:pPr lvl="1"/>
            <a:r>
              <a:rPr lang="en-US" dirty="0"/>
              <a:t>User hits Ctrl-C on the keyboard</a:t>
            </a:r>
          </a:p>
          <a:p>
            <a:pPr lvl="1"/>
            <a:r>
              <a:rPr lang="en-US" dirty="0"/>
              <a:t>System timer expires</a:t>
            </a:r>
          </a:p>
          <a:p>
            <a:pPr lvl="1"/>
            <a:endParaRPr lang="en-US" dirty="0"/>
          </a:p>
          <a:p>
            <a:r>
              <a:rPr lang="en-US" dirty="0"/>
              <a:t>These mechanisms are known as “exceptional control flow”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42301-AFCB-DEBE-BDC3-AFF6CBC5F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69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8134E-7D35-030D-B464-C9250985F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A1E6B-4F94-2C0F-BD14-328033041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Exceptional control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CB66E-A9F2-7EA8-C39A-33A8D3047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Context switch: execution changes from process to OS</a:t>
            </a:r>
          </a:p>
          <a:p>
            <a:pPr lvl="1"/>
            <a:r>
              <a:rPr lang="en-US" dirty="0"/>
              <a:t>Typically triggered by a hardware or software event: exceptions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36161-3A57-28D2-35D2-AACAB74D0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78F3D4A-AA4C-4E5E-8EAC-398D57A2E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1038" y="3311526"/>
            <a:ext cx="1707310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i="1" dirty="0">
                <a:latin typeface="Calibri" pitchFamily="34" charset="0"/>
              </a:rPr>
              <a:t>Running process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5201C42-D8F7-3A58-1668-3A0E52D11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439" y="3271838"/>
            <a:ext cx="2351268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i="1" dirty="0">
                <a:latin typeface="Calibri" pitchFamily="34" charset="0"/>
              </a:rPr>
              <a:t>Other code (usually OS)</a:t>
            </a:r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7A88248E-0C9E-2B0C-E99D-BEAEF3AB98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1777" y="3794125"/>
            <a:ext cx="0" cy="598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955FFFEF-75A2-76CB-0A3C-2A15BD434F9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8127" y="4398963"/>
            <a:ext cx="2806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D3ADD024-F8B4-F604-BA41-136622DC461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1177" y="4405313"/>
            <a:ext cx="0" cy="596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3BF8BD68-7CF7-848D-4A8D-4A162A9911F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05427" y="4468813"/>
            <a:ext cx="2832100" cy="546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F6659244-5C19-AD0E-36D5-ADFC7BA75B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1777" y="4495800"/>
            <a:ext cx="0" cy="1512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C0CA388A-0ADA-A8B8-B132-14A2410C3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139" y="4071938"/>
            <a:ext cx="1142586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i="1" dirty="0">
                <a:latin typeface="Calibri" pitchFamily="34" charset="0"/>
              </a:rPr>
              <a:t>Exception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40379041-9B46-E1FA-14C6-36D5ADEBC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39" y="4344988"/>
            <a:ext cx="2146300" cy="9207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i="1" dirty="0">
                <a:latin typeface="Calibri" pitchFamily="34" charset="0"/>
              </a:rPr>
              <a:t>Exception processing</a:t>
            </a:r>
          </a:p>
          <a:p>
            <a:pPr algn="l">
              <a:lnSpc>
                <a:spcPct val="100000"/>
              </a:lnSpc>
            </a:pPr>
            <a:r>
              <a:rPr lang="en-US" sz="1800" b="0" dirty="0">
                <a:latin typeface="Calibri" pitchFamily="34" charset="0"/>
              </a:rPr>
              <a:t>by </a:t>
            </a:r>
            <a:r>
              <a:rPr lang="en-US" sz="1800" b="0" i="1" dirty="0">
                <a:latin typeface="Calibri" pitchFamily="34" charset="0"/>
              </a:rPr>
              <a:t>exception handler</a:t>
            </a:r>
          </a:p>
          <a:p>
            <a:pPr algn="l">
              <a:lnSpc>
                <a:spcPct val="100000"/>
              </a:lnSpc>
            </a:pPr>
            <a:endParaRPr lang="en-US" sz="1800" b="0" i="1" dirty="0">
              <a:latin typeface="Calibri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F98157A6-AE86-743A-9F77-83A5C9B26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839" y="4912194"/>
            <a:ext cx="1793166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marL="112713" indent="-112713" algn="l">
              <a:lnSpc>
                <a:spcPct val="100000"/>
              </a:lnSpc>
              <a:buFont typeface="Arial" pitchFamily="34" charset="0"/>
              <a:buChar char="•"/>
            </a:pPr>
            <a:r>
              <a:rPr lang="en-US" sz="1800" b="0" i="1" dirty="0">
                <a:latin typeface="Calibri" pitchFamily="34" charset="0"/>
              </a:rPr>
              <a:t>Return to </a:t>
            </a:r>
            <a:r>
              <a:rPr lang="en-US" sz="1800" b="0" i="1" dirty="0" err="1">
                <a:latin typeface="Calibri" pitchFamily="34" charset="0"/>
              </a:rPr>
              <a:t>I_next</a:t>
            </a:r>
            <a:endParaRPr lang="en-US" sz="1800" b="0" i="1" dirty="0">
              <a:latin typeface="Calibri" pitchFamily="34" charset="0"/>
            </a:endParaRP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535A9493-B068-9D87-49F4-B57F3FD9D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140" y="4130566"/>
            <a:ext cx="1143902" cy="4590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>
                <a:solidFill>
                  <a:srgbClr val="C00000"/>
                </a:solidFill>
                <a:latin typeface="Calibri" pitchFamily="34" charset="0"/>
              </a:rPr>
              <a:t>Event 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47EEB90C-DAC8-CAAB-BD7C-C82851D1A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4548" y="4079487"/>
            <a:ext cx="1143903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 err="1">
                <a:latin typeface="Calibri" pitchFamily="34" charset="0"/>
              </a:rPr>
              <a:t>I_current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9377E8A8-0AB8-9C4D-FD47-60D1F7253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4808" y="4340120"/>
            <a:ext cx="83394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 err="1">
                <a:latin typeface="Calibri" pitchFamily="34" charset="0"/>
              </a:rPr>
              <a:t>I_next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B9091303-9B6F-B052-3037-DCEC98718FA8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679" y="4393296"/>
            <a:ext cx="621869" cy="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1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8" grpId="0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E1C74-8830-B1DC-E575-1C39FF5AA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E5EAB-7ECF-BFAF-21D9-39033DF2C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1F084-D167-1EAE-62FC-906904AB7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4399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Hardware detects an event that OS software needs to resolve immediately</a:t>
            </a:r>
          </a:p>
          <a:p>
            <a:pPr lvl="1"/>
            <a:endParaRPr lang="en-US" dirty="0"/>
          </a:p>
          <a:p>
            <a:r>
              <a:rPr lang="en-US" dirty="0"/>
              <a:t>Could be an error</a:t>
            </a:r>
          </a:p>
          <a:p>
            <a:pPr lvl="1"/>
            <a:r>
              <a:rPr lang="en-US" dirty="0"/>
              <a:t>Invalid memory access</a:t>
            </a:r>
          </a:p>
          <a:p>
            <a:pPr lvl="1"/>
            <a:r>
              <a:rPr lang="en-US" dirty="0"/>
              <a:t>Invalid instruction</a:t>
            </a:r>
          </a:p>
          <a:p>
            <a:pPr lvl="2"/>
            <a:endParaRPr lang="en-US" dirty="0"/>
          </a:p>
          <a:p>
            <a:r>
              <a:rPr lang="en-US" dirty="0"/>
              <a:t>Could just be something the OS should handle</a:t>
            </a:r>
          </a:p>
          <a:p>
            <a:pPr lvl="1"/>
            <a:r>
              <a:rPr lang="en-US" dirty="0"/>
              <a:t>Page fault</a:t>
            </a:r>
          </a:p>
          <a:p>
            <a:pPr lvl="1"/>
            <a:r>
              <a:rPr lang="en-US" dirty="0"/>
              <a:t>USB device detected</a:t>
            </a:r>
          </a:p>
          <a:p>
            <a:pPr lvl="1"/>
            <a:endParaRPr lang="en-US" dirty="0"/>
          </a:p>
          <a:p>
            <a:r>
              <a:rPr lang="en-US" dirty="0"/>
              <a:t>OS has a table of “exception handlers”, which are functions that handle each exception class (also known as interrupt handlers)</a:t>
            </a:r>
          </a:p>
          <a:p>
            <a:pPr lvl="1"/>
            <a:r>
              <a:rPr lang="en-US" dirty="0"/>
              <a:t>Hardware jumps execution to the proper handler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900F9-6237-4169-82C9-C078C7D02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40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3177E-E71F-DA88-CA17-2E3C8A6B4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of the process on exceptions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916F5-6DAB-8447-2906-518C4E376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process doesn’t know they happened at all</a:t>
            </a:r>
          </a:p>
          <a:p>
            <a:pPr lvl="1"/>
            <a:r>
              <a:rPr lang="en-US" dirty="0"/>
              <a:t>First it was running an instruction</a:t>
            </a:r>
          </a:p>
          <a:p>
            <a:pPr lvl="1"/>
            <a:r>
              <a:rPr lang="en-US" dirty="0"/>
              <a:t>Them some time passed</a:t>
            </a:r>
          </a:p>
          <a:p>
            <a:pPr lvl="1"/>
            <a:r>
              <a:rPr lang="en-US" dirty="0"/>
              <a:t>Then it was running the next instruction</a:t>
            </a:r>
          </a:p>
          <a:p>
            <a:pPr lvl="1"/>
            <a:endParaRPr lang="en-US" dirty="0"/>
          </a:p>
          <a:p>
            <a:r>
              <a:rPr lang="en-US" dirty="0"/>
              <a:t>And there’s no guarantee on how long an instruction takes anyways</a:t>
            </a:r>
          </a:p>
          <a:p>
            <a:pPr lvl="1"/>
            <a:r>
              <a:rPr lang="en-US" dirty="0"/>
              <a:t>Could be a really time-intensive instruction</a:t>
            </a:r>
          </a:p>
          <a:p>
            <a:pPr lvl="1"/>
            <a:r>
              <a:rPr lang="en-US" dirty="0"/>
              <a:t>Could be a cache miss</a:t>
            </a:r>
          </a:p>
          <a:p>
            <a:pPr lvl="1"/>
            <a:r>
              <a:rPr lang="en-US" dirty="0"/>
              <a:t>Could require loading data from disk</a:t>
            </a:r>
          </a:p>
          <a:p>
            <a:pPr lvl="1"/>
            <a:endParaRPr lang="en-US" dirty="0"/>
          </a:p>
          <a:p>
            <a:r>
              <a:rPr lang="en-US" dirty="0"/>
              <a:t>So the program runs and works like normal</a:t>
            </a:r>
          </a:p>
          <a:p>
            <a:pPr lvl="1"/>
            <a:r>
              <a:rPr lang="en-US" dirty="0"/>
              <a:t>But the OS briefly takes over to handle something first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579F2-0C6C-0770-296B-1EEB52D2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61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411A1-0B4C-F241-9131-604DE9DF6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A298A5-B79A-1A14-97E6-B776E3C8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44940C-E6DC-9771-DCD1-D8E015BA9B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Intro to Operating Systems</a:t>
            </a:r>
          </a:p>
          <a:p>
            <a:pPr lvl="1"/>
            <a:endParaRPr lang="en-US" dirty="0"/>
          </a:p>
          <a:p>
            <a:r>
              <a:rPr lang="en-US" b="1" dirty="0"/>
              <a:t>Processes</a:t>
            </a:r>
          </a:p>
          <a:p>
            <a:pPr lvl="1"/>
            <a:r>
              <a:rPr lang="en-US" dirty="0"/>
              <a:t>Process Contents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Control Flow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Scheduling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Signals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2B7B764-D6C2-585A-A5D3-EDC0DDFBB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4496491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CC8FF-902E-E583-240C-DD03B289E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BDE4CD-1DA3-487A-95B0-38150A10E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Lies your operating system always told you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E118C82-710B-ED31-361E-65F4482E3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“Every process on your computer gets to run at the same time!”</a:t>
            </a:r>
          </a:p>
          <a:p>
            <a:pPr lvl="1"/>
            <a:r>
              <a:rPr lang="en-US" dirty="0"/>
              <a:t>This is an </a:t>
            </a:r>
            <a:r>
              <a:rPr lang="en-US" i="1" dirty="0"/>
              <a:t>illusion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My desktop at home (running Windows)</a:t>
            </a:r>
          </a:p>
          <a:p>
            <a:pPr lvl="1"/>
            <a:r>
              <a:rPr lang="en-US" dirty="0"/>
              <a:t>Current load: 250 processes with 2987 threads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So how does the magic work?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82081-6A25-D944-267A-85CD86D9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57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BCE52-F756-D07E-E4EE-278234AE0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B3A6F2-6389-4164-5A22-C43A4CAA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0DF00D-ED4C-7CCF-C5E3-9508F670F9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Intro to Operating Systems</a:t>
            </a:r>
          </a:p>
          <a:p>
            <a:pPr lvl="1"/>
            <a:endParaRPr lang="en-US" dirty="0"/>
          </a:p>
          <a:p>
            <a:r>
              <a:rPr lang="en-US" dirty="0"/>
              <a:t>Processes</a:t>
            </a:r>
          </a:p>
          <a:p>
            <a:pPr lvl="1"/>
            <a:r>
              <a:rPr lang="en-US" dirty="0"/>
              <a:t>Process Contents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Control Flow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Scheduling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Signals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50EDCC-156A-F002-254E-96111EB6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893014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E8122-8962-7489-CAA7-FF2170219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Exceptional control flow can change the running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D6301-DEF7-CBAA-A60A-A49AFD6D5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E7ABF8-39F2-1876-2879-24E29D30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023" y="1014379"/>
            <a:ext cx="1069315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i="1" dirty="0">
                <a:latin typeface="Calibri" pitchFamily="34" charset="0"/>
              </a:rPr>
              <a:t>Process 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F19153-045E-F806-3002-CC0230A99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9522" y="958850"/>
            <a:ext cx="958579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i="1" dirty="0">
                <a:latin typeface="Calibri" pitchFamily="34" charset="0"/>
              </a:rPr>
              <a:t>OS Code</a:t>
            </a:r>
          </a:p>
        </p:txBody>
      </p:sp>
      <p:sp>
        <p:nvSpPr>
          <p:cNvPr id="7" name="Line 6">
            <a:extLst>
              <a:ext uri="{FF2B5EF4-FFF2-40B4-BE49-F238E27FC236}">
                <a16:creationId xmlns:a16="http://schemas.microsoft.com/office/drawing/2014/main" id="{D07E4EE2-00E7-A788-90D2-85A39626C1D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5762" y="1496978"/>
            <a:ext cx="0" cy="598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74D85C2C-0148-5140-1B0F-CBF286A5F57A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2112" y="2101816"/>
            <a:ext cx="2806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FF2042E1-3EF1-A751-B479-7076368901FE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5162" y="2108166"/>
            <a:ext cx="0" cy="596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01E9E3CF-48F7-BF34-1C63-C2CF564D3F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51512" y="2709766"/>
            <a:ext cx="3554644" cy="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98603F3F-19E9-5F63-B8E8-1B3B55344D4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5762" y="4737749"/>
            <a:ext cx="0" cy="1512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B1943B-2D73-046D-B075-C38E29249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4124" y="1774791"/>
            <a:ext cx="1142586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i="1" dirty="0">
                <a:latin typeface="Calibri" pitchFamily="34" charset="0"/>
              </a:rPr>
              <a:t>Exception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A01ECA-0AA1-ADDC-4999-879862CAC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071" y="1681171"/>
            <a:ext cx="2146300" cy="9207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i="1" dirty="0">
                <a:latin typeface="Calibri" pitchFamily="34" charset="0"/>
              </a:rPr>
              <a:t>Exception processing</a:t>
            </a:r>
          </a:p>
          <a:p>
            <a:pPr algn="l">
              <a:lnSpc>
                <a:spcPct val="100000"/>
              </a:lnSpc>
            </a:pPr>
            <a:r>
              <a:rPr lang="en-US" sz="1800" b="0" dirty="0">
                <a:latin typeface="Calibri" pitchFamily="34" charset="0"/>
              </a:rPr>
              <a:t>by </a:t>
            </a:r>
            <a:r>
              <a:rPr lang="en-US" sz="1800" b="0" i="1" dirty="0">
                <a:latin typeface="Calibri" pitchFamily="34" charset="0"/>
              </a:rPr>
              <a:t>exception handler</a:t>
            </a:r>
          </a:p>
          <a:p>
            <a:pPr algn="l">
              <a:lnSpc>
                <a:spcPct val="100000"/>
              </a:lnSpc>
            </a:pPr>
            <a:endParaRPr lang="en-US" sz="1800" b="0" i="1" dirty="0">
              <a:latin typeface="Calibri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C67BBF-991D-C5C9-700F-DB207B12A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3615" y="2699686"/>
            <a:ext cx="2179297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marL="112713" indent="-112713" algn="l">
              <a:lnSpc>
                <a:spcPct val="100000"/>
              </a:lnSpc>
              <a:buFont typeface="Arial" pitchFamily="34" charset="0"/>
              <a:buChar char="•"/>
            </a:pPr>
            <a:r>
              <a:rPr lang="en-US" sz="1800" b="0" i="1" dirty="0">
                <a:latin typeface="Calibri" pitchFamily="34" charset="0"/>
              </a:rPr>
              <a:t>Change to Process 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EB2363-9A2B-3131-E4C1-1DB886889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125" y="1833419"/>
            <a:ext cx="1143902" cy="4590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>
                <a:solidFill>
                  <a:srgbClr val="C00000"/>
                </a:solidFill>
                <a:latin typeface="Calibri" pitchFamily="34" charset="0"/>
              </a:rPr>
              <a:t>Event 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0CC016B9-398D-FAAE-E22B-98A1D6FBD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533" y="1782340"/>
            <a:ext cx="1143903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 err="1">
                <a:latin typeface="Calibri" pitchFamily="34" charset="0"/>
              </a:rPr>
              <a:t>I_current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7" name="Text Box 16">
            <a:extLst>
              <a:ext uri="{FF2B5EF4-FFF2-40B4-BE49-F238E27FC236}">
                <a16:creationId xmlns:a16="http://schemas.microsoft.com/office/drawing/2014/main" id="{B6B227D1-E720-9B86-E110-52779CB57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1816" y="4537694"/>
            <a:ext cx="83394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 err="1">
                <a:latin typeface="Calibri" pitchFamily="34" charset="0"/>
              </a:rPr>
              <a:t>I_next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C6DD2F61-0F14-98D6-9018-1CE5018C7D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96664" y="2096149"/>
            <a:ext cx="621869" cy="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sz="2400" dirty="0">
              <a:latin typeface="Calibri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515888-C2BE-BFD9-42B5-10A1AB721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3837" y="1014379"/>
            <a:ext cx="1061299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i="1" dirty="0">
                <a:latin typeface="Calibri" pitchFamily="34" charset="0"/>
              </a:rPr>
              <a:t>Process B</a:t>
            </a:r>
          </a:p>
        </p:txBody>
      </p:sp>
      <p:sp>
        <p:nvSpPr>
          <p:cNvPr id="21" name="Line 10">
            <a:extLst>
              <a:ext uri="{FF2B5EF4-FFF2-40B4-BE49-F238E27FC236}">
                <a16:creationId xmlns:a16="http://schemas.microsoft.com/office/drawing/2014/main" id="{DC031676-1509-4DBE-1600-BDC09A5B156F}"/>
              </a:ext>
            </a:extLst>
          </p:cNvPr>
          <p:cNvSpPr>
            <a:spLocks noChangeShapeType="1"/>
          </p:cNvSpPr>
          <p:nvPr/>
        </p:nvSpPr>
        <p:spPr bwMode="auto">
          <a:xfrm>
            <a:off x="9714804" y="2699686"/>
            <a:ext cx="0" cy="1512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3" name="Text Box 16">
            <a:extLst>
              <a:ext uri="{FF2B5EF4-FFF2-40B4-BE49-F238E27FC236}">
                <a16:creationId xmlns:a16="http://schemas.microsoft.com/office/drawing/2014/main" id="{E890B7DF-9A2E-BC99-021B-DD3399EAA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1475" y="2544006"/>
            <a:ext cx="2193549" cy="70788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>
                <a:latin typeface="Calibri" pitchFamily="34" charset="0"/>
              </a:rPr>
              <a:t>Runing instructions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of Process B</a:t>
            </a:r>
          </a:p>
        </p:txBody>
      </p:sp>
      <p:sp>
        <p:nvSpPr>
          <p:cNvPr id="24" name="Line 8">
            <a:extLst>
              <a:ext uri="{FF2B5EF4-FFF2-40B4-BE49-F238E27FC236}">
                <a16:creationId xmlns:a16="http://schemas.microsoft.com/office/drawing/2014/main" id="{2C74475E-530E-4216-CC39-67475C11E8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5071" y="4140849"/>
            <a:ext cx="0" cy="596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6" name="Line 7">
            <a:extLst>
              <a:ext uri="{FF2B5EF4-FFF2-40B4-BE49-F238E27FC236}">
                <a16:creationId xmlns:a16="http://schemas.microsoft.com/office/drawing/2014/main" id="{997F927B-3465-99EA-C9C9-2AB709D930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213720" y="4166614"/>
            <a:ext cx="3440947" cy="1186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687F95-125D-AFB2-901F-1E2DDB2EF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7921" y="3839589"/>
            <a:ext cx="1142586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i="1" dirty="0">
                <a:latin typeface="Calibri" pitchFamily="34" charset="0"/>
              </a:rPr>
              <a:t>Exception</a:t>
            </a:r>
          </a:p>
        </p:txBody>
      </p:sp>
      <p:sp>
        <p:nvSpPr>
          <p:cNvPr id="28" name="Line 9">
            <a:extLst>
              <a:ext uri="{FF2B5EF4-FFF2-40B4-BE49-F238E27FC236}">
                <a16:creationId xmlns:a16="http://schemas.microsoft.com/office/drawing/2014/main" id="{3C4C7188-D877-743C-0E16-C8F9746FFF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98970" y="4748184"/>
            <a:ext cx="2752542" cy="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5E6142-EC7A-CDAC-EE84-661D4AED4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8971" y="4738104"/>
            <a:ext cx="2187313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marL="112713" indent="-112713" algn="l">
              <a:lnSpc>
                <a:spcPct val="100000"/>
              </a:lnSpc>
              <a:buFont typeface="Arial" pitchFamily="34" charset="0"/>
              <a:buChar char="•"/>
            </a:pPr>
            <a:r>
              <a:rPr lang="en-US" sz="1800" b="0" i="1" dirty="0">
                <a:latin typeface="Calibri" pitchFamily="34" charset="0"/>
              </a:rPr>
              <a:t>Change to Process A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97E56AF-8E25-FB94-AD3E-30B9962D0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5565" y="3937068"/>
            <a:ext cx="1143902" cy="4590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>
                <a:solidFill>
                  <a:srgbClr val="C00000"/>
                </a:solidFill>
                <a:latin typeface="Calibri" pitchFamily="34" charset="0"/>
              </a:rPr>
              <a:t>Event </a:t>
            </a:r>
          </a:p>
        </p:txBody>
      </p:sp>
      <p:sp>
        <p:nvSpPr>
          <p:cNvPr id="31" name="Line 17">
            <a:extLst>
              <a:ext uri="{FF2B5EF4-FFF2-40B4-BE49-F238E27FC236}">
                <a16:creationId xmlns:a16="http://schemas.microsoft.com/office/drawing/2014/main" id="{67073A70-65EA-7E28-AE50-6C82203505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834473" y="4166614"/>
            <a:ext cx="402086" cy="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sz="2400" dirty="0">
              <a:latin typeface="Calibri" pitchFamily="34" charset="0"/>
            </a:endParaRPr>
          </a:p>
        </p:txBody>
      </p:sp>
      <p:sp>
        <p:nvSpPr>
          <p:cNvPr id="32" name="Text Box 16">
            <a:extLst>
              <a:ext uri="{FF2B5EF4-FFF2-40B4-BE49-F238E27FC236}">
                <a16:creationId xmlns:a16="http://schemas.microsoft.com/office/drawing/2014/main" id="{1D823187-C04C-22E0-31B1-31D12B956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54" y="5156404"/>
            <a:ext cx="2471061" cy="707886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>
                <a:latin typeface="Calibri" pitchFamily="34" charset="0"/>
              </a:rPr>
              <a:t>Wow that instruction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sure took a long time!</a:t>
            </a:r>
          </a:p>
        </p:txBody>
      </p:sp>
    </p:spTree>
    <p:extLst>
      <p:ext uri="{BB962C8B-B14F-4D97-AF65-F5344CB8AC3E}">
        <p14:creationId xmlns:p14="http://schemas.microsoft.com/office/powerpoint/2010/main" val="364558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7" grpId="0"/>
      <p:bldP spid="18" grpId="0" animBg="1"/>
      <p:bldP spid="19" grpId="0"/>
      <p:bldP spid="21" grpId="0" animBg="1"/>
      <p:bldP spid="23" grpId="0"/>
      <p:bldP spid="24" grpId="0" animBg="1"/>
      <p:bldP spid="26" grpId="0" animBg="1"/>
      <p:bldP spid="27" grpId="0"/>
      <p:bldP spid="28" grpId="0" animBg="1"/>
      <p:bldP spid="29" grpId="0"/>
      <p:bldP spid="30" grpId="0"/>
      <p:bldP spid="31" grpId="0" animBg="1"/>
      <p:bldP spid="3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0DD4A-D5A8-3A69-5A98-A6460EAD4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AB63B-11F3-DF8E-73D1-1CF23FD72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don’t run all the time</a:t>
            </a:r>
            <a:endParaRPr lang="en-US" i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46B3008-12EF-17DA-1A15-CE83B2C96A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133" y="2161300"/>
            <a:ext cx="4242018" cy="3467278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839611-201E-8C80-77E0-56981436475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4624" y="1143000"/>
            <a:ext cx="5829784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OS </a:t>
            </a:r>
            <a:r>
              <a:rPr lang="en-US" b="1" i="1" dirty="0">
                <a:solidFill>
                  <a:schemeClr val="accent1"/>
                </a:solidFill>
              </a:rPr>
              <a:t>schedules</a:t>
            </a:r>
            <a:r>
              <a:rPr lang="en-US" dirty="0"/>
              <a:t> processes</a:t>
            </a:r>
          </a:p>
          <a:p>
            <a:pPr lvl="1"/>
            <a:r>
              <a:rPr lang="en-US" dirty="0"/>
              <a:t>Decides which of many competing processes to run.</a:t>
            </a:r>
          </a:p>
          <a:p>
            <a:pPr lvl="1"/>
            <a:endParaRPr lang="en-US" dirty="0"/>
          </a:p>
          <a:p>
            <a:r>
              <a:rPr lang="en-US" dirty="0"/>
              <a:t>A</a:t>
            </a:r>
            <a:r>
              <a:rPr lang="en-US" b="1" i="1" dirty="0">
                <a:solidFill>
                  <a:schemeClr val="accent1"/>
                </a:solidFill>
              </a:rPr>
              <a:t> blocked </a:t>
            </a:r>
            <a:r>
              <a:rPr lang="en-US" dirty="0"/>
              <a:t>process is not ready to run and is waiting on I/O</a:t>
            </a:r>
          </a:p>
          <a:p>
            <a:r>
              <a:rPr lang="en-US" dirty="0"/>
              <a:t>I/O means input/output – anything other than computing.</a:t>
            </a:r>
          </a:p>
          <a:p>
            <a:pPr lvl="1"/>
            <a:r>
              <a:rPr lang="en-US" dirty="0"/>
              <a:t>For example, reading/writing disk, sending network packet, waiting for keystroke</a:t>
            </a:r>
          </a:p>
          <a:p>
            <a:pPr lvl="1"/>
            <a:r>
              <a:rPr lang="en-US" dirty="0"/>
              <a:t>While waiting for results, the OS </a:t>
            </a:r>
            <a:r>
              <a:rPr lang="en-US" b="1" dirty="0"/>
              <a:t>blocks</a:t>
            </a:r>
            <a:r>
              <a:rPr lang="en-US" dirty="0"/>
              <a:t> the process, waiting to do more computation until the result is ready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3AADF1-54FD-6B9D-68C8-9903DBC63118}"/>
              </a:ext>
            </a:extLst>
          </p:cNvPr>
          <p:cNvSpPr txBox="1"/>
          <p:nvPr/>
        </p:nvSpPr>
        <p:spPr>
          <a:xfrm>
            <a:off x="863342" y="1229422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 three basic process states:</a:t>
            </a:r>
          </a:p>
        </p:txBody>
      </p:sp>
    </p:spTree>
    <p:extLst>
      <p:ext uri="{BB962C8B-B14F-4D97-AF65-F5344CB8AC3E}">
        <p14:creationId xmlns:p14="http://schemas.microsoft.com/office/powerpoint/2010/main" val="2302844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66A10-BCAF-3AE4-1AB6-3569FCD30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681D623-FB53-8220-C40C-60B814D74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Multiprogramming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5A889-7AD6-C052-887B-8D8A6D3F7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54B8FC9-5C1F-F0D9-0245-1034F4E6195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4" y="1143000"/>
            <a:ext cx="5819710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Even with a single processor, the OS can provide the illusion of many processes running simultaneously</a:t>
            </a:r>
          </a:p>
          <a:p>
            <a:pPr lvl="1"/>
            <a:r>
              <a:rPr lang="en-US" dirty="0"/>
              <a:t>And also use this opportunity to get more useful work done</a:t>
            </a:r>
          </a:p>
          <a:p>
            <a:pPr lvl="1"/>
            <a:endParaRPr lang="en-US" dirty="0"/>
          </a:p>
          <a:p>
            <a:r>
              <a:rPr lang="en-US" dirty="0"/>
              <a:t>When one process is Blocked, OS can schedule a different process that is Ready</a:t>
            </a:r>
          </a:p>
          <a:p>
            <a:r>
              <a:rPr lang="en-US" dirty="0"/>
              <a:t>OS can also swap between various Ready processes so they all make progress</a:t>
            </a: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4DE7DE4F-CD45-1CAB-E2CB-8887D6CBF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925" y="2074878"/>
            <a:ext cx="4242018" cy="34672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2819EE-EDC9-84DC-137D-106A20464FE6}"/>
              </a:ext>
            </a:extLst>
          </p:cNvPr>
          <p:cNvSpPr txBox="1"/>
          <p:nvPr/>
        </p:nvSpPr>
        <p:spPr>
          <a:xfrm>
            <a:off x="7211134" y="11430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 three basic process states:</a:t>
            </a:r>
          </a:p>
        </p:txBody>
      </p:sp>
    </p:spTree>
    <p:extLst>
      <p:ext uri="{BB962C8B-B14F-4D97-AF65-F5344CB8AC3E}">
        <p14:creationId xmlns:p14="http://schemas.microsoft.com/office/powerpoint/2010/main" val="35812024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AAFE4-3921-E9C9-EE29-FBA2B5132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75591-C5C6-DD7E-90AB-10B636A8C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2CE13-D348-6C30-2DD6-26C824628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know that multiple processes will be sharing the CPU</a:t>
            </a:r>
          </a:p>
          <a:p>
            <a:pPr lvl="1"/>
            <a:r>
              <a:rPr lang="en-US" dirty="0"/>
              <a:t>Possibly multiple threads in each process</a:t>
            </a:r>
          </a:p>
          <a:p>
            <a:pPr lvl="1"/>
            <a:r>
              <a:rPr lang="en-US" dirty="0"/>
              <a:t>Possibly multiple cores in the CPU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Scheduling is creating a </a:t>
            </a:r>
            <a:r>
              <a:rPr lang="en-US" i="1" dirty="0"/>
              <a:t>policy</a:t>
            </a:r>
            <a:r>
              <a:rPr lang="en-US" dirty="0"/>
              <a:t> for sharing the CPU</a:t>
            </a:r>
          </a:p>
          <a:p>
            <a:pPr lvl="1"/>
            <a:r>
              <a:rPr lang="en-US" dirty="0"/>
              <a:t>Which process/thread is chosen to run, and when?</a:t>
            </a:r>
          </a:p>
          <a:p>
            <a:pPr lvl="1"/>
            <a:r>
              <a:rPr lang="en-US" dirty="0"/>
              <a:t>When (if ever) does the OS change which process is running?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E52EB3-4821-67ED-8985-FC2FC0EA4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196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79319-D74D-627E-6AF9-3D60E71A3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18CD7-4800-F96C-1BE1-F37285BAA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can the OS make scheduling decisions?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15F32-868B-AAEE-6123-5D1DCA903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Whenever the OS is actually running</a:t>
            </a:r>
          </a:p>
          <a:p>
            <a:pPr lvl="1"/>
            <a:r>
              <a:rPr lang="en-US" dirty="0"/>
              <a:t>i.e. after a context switch</a:t>
            </a:r>
          </a:p>
          <a:p>
            <a:pPr lvl="1"/>
            <a:endParaRPr lang="en-US" dirty="0"/>
          </a:p>
          <a:p>
            <a:r>
              <a:rPr lang="en-US" dirty="0"/>
              <a:t>Possible triggers</a:t>
            </a:r>
          </a:p>
          <a:p>
            <a:pPr lvl="1"/>
            <a:r>
              <a:rPr lang="en-US" dirty="0"/>
              <a:t>Hardware events (interrupts)</a:t>
            </a:r>
          </a:p>
          <a:p>
            <a:pPr lvl="2"/>
            <a:r>
              <a:rPr lang="en-US" dirty="0"/>
              <a:t>I/O complete</a:t>
            </a:r>
          </a:p>
          <a:p>
            <a:pPr lvl="2"/>
            <a:r>
              <a:rPr lang="en-US" dirty="0"/>
              <a:t>Timer triggers – this is the default option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Software events</a:t>
            </a:r>
          </a:p>
          <a:p>
            <a:pPr lvl="2"/>
            <a:r>
              <a:rPr lang="en-US" dirty="0"/>
              <a:t>Faults in processes</a:t>
            </a:r>
          </a:p>
          <a:p>
            <a:pPr lvl="2"/>
            <a:r>
              <a:rPr lang="en-US" dirty="0"/>
              <a:t>System calls (requests from processes)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22B4D-C004-B802-0135-03E06454B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864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F87DD-7209-2C9A-2ED4-15DD88327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55611-420F-8C76-D40F-66EF7BC27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scheduler: FIFO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A2954-43E9-B3B9-8F98-445C946C0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136359"/>
          </a:xfrm>
        </p:spPr>
        <p:txBody>
          <a:bodyPr>
            <a:normAutofit/>
          </a:bodyPr>
          <a:lstStyle/>
          <a:p>
            <a:r>
              <a:rPr lang="en-US" dirty="0"/>
              <a:t>First In, First Out (FIFO)</a:t>
            </a:r>
          </a:p>
          <a:p>
            <a:pPr lvl="1"/>
            <a:r>
              <a:rPr lang="en-US" dirty="0"/>
              <a:t>also known as First Come First Served (FCFS)</a:t>
            </a:r>
          </a:p>
          <a:p>
            <a:pPr lvl="1"/>
            <a:endParaRPr lang="en-US" dirty="0"/>
          </a:p>
          <a:p>
            <a:r>
              <a:rPr lang="en-US" dirty="0"/>
              <a:t>Policy</a:t>
            </a:r>
          </a:p>
          <a:p>
            <a:pPr lvl="1"/>
            <a:r>
              <a:rPr lang="en-US" dirty="0"/>
              <a:t>First job to arrive gets scheduled first</a:t>
            </a:r>
          </a:p>
          <a:p>
            <a:pPr lvl="1"/>
            <a:r>
              <a:rPr lang="en-US" dirty="0"/>
              <a:t>Let a job continue until it is complete</a:t>
            </a:r>
          </a:p>
          <a:p>
            <a:pPr lvl="1"/>
            <a:r>
              <a:rPr lang="en-US" dirty="0"/>
              <a:t>Then schedule next remaining job with earliest arrival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D3EBD-CED7-257C-0E86-74ED9E73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9DE446-D192-7057-D3C4-A779F66626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546"/>
          <a:stretch/>
        </p:blipFill>
        <p:spPr>
          <a:xfrm>
            <a:off x="971837" y="4279359"/>
            <a:ext cx="5301963" cy="212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8331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BC37E-F489-578C-E95A-371D20DA4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5C428-5E48-9102-087A-FE259CC38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scheduler: Round Robin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EE229-A6ED-9787-682C-C31A5F29E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Round Robin scheduling runs a job for a small </a:t>
            </a:r>
            <a:r>
              <a:rPr lang="en-US" i="1" dirty="0" err="1"/>
              <a:t>timeslice</a:t>
            </a:r>
            <a:r>
              <a:rPr lang="en-US" i="1" dirty="0"/>
              <a:t> </a:t>
            </a:r>
            <a:r>
              <a:rPr lang="en-US" dirty="0"/>
              <a:t>(quanta), then schedules the next job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Over time each job makes growing amounts of progress</a:t>
            </a:r>
          </a:p>
          <a:p>
            <a:r>
              <a:rPr lang="en-US" dirty="0"/>
              <a:t>If we switch fast enough, it seems to the user that all jobs are running in parallel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92FE2-B858-BA69-73DC-995BF5C3F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3171A3-B529-0CF9-511A-BEBB0F783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895" y="2416347"/>
            <a:ext cx="47752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270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C013B-6A8C-C5F7-5D59-6BACD317B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22A0A-8EF8-729C-4AA7-B7640AC69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1DB65-4512-83B7-8F9B-5A75C234F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it always make sense to use Round Robin scheduling?</a:t>
            </a:r>
            <a:br>
              <a:rPr lang="en-US" dirty="0"/>
            </a:br>
            <a:r>
              <a:rPr lang="en-US" dirty="0"/>
              <a:t>Can you think of examples where we would want something different?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78BD91-B210-FD29-2760-23F6AF576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969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E2355-DF2D-37A3-DDFD-9819DA74B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C5166-71ED-182D-433B-870679D91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3C865-DDD7-6B0B-C872-20D4DE418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it always make sense to use Round Robin scheduling?</a:t>
            </a:r>
            <a:br>
              <a:rPr lang="en-US" dirty="0"/>
            </a:br>
            <a:r>
              <a:rPr lang="en-US" dirty="0"/>
              <a:t>Can you think of examples where we would want something different?</a:t>
            </a:r>
          </a:p>
          <a:p>
            <a:endParaRPr lang="en-US" dirty="0"/>
          </a:p>
          <a:p>
            <a:pPr lvl="1"/>
            <a:r>
              <a:rPr lang="en-US" dirty="0"/>
              <a:t>Server requests</a:t>
            </a:r>
          </a:p>
          <a:p>
            <a:pPr lvl="2"/>
            <a:r>
              <a:rPr lang="en-US" dirty="0"/>
              <a:t>Probably want to prioritize </a:t>
            </a:r>
            <a:r>
              <a:rPr lang="en-US" i="1" dirty="0"/>
              <a:t>finishing</a:t>
            </a:r>
            <a:r>
              <a:rPr lang="en-US" dirty="0"/>
              <a:t> requests rather than getting some work done on many of them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High-reliability computing</a:t>
            </a:r>
          </a:p>
          <a:p>
            <a:pPr lvl="2"/>
            <a:r>
              <a:rPr lang="en-US" dirty="0"/>
              <a:t>Might have a literal priority of some tasks as more important than others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827C71-B69E-28A2-0075-41AAF5A20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523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F8C47-6E7A-F6B8-B5F9-C3E6489CC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007765-C9FE-2F12-7C4C-04493556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A5B57E-2D04-4F84-51F4-3AB7C8CC2B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Intro to Operating Systems</a:t>
            </a:r>
          </a:p>
          <a:p>
            <a:pPr lvl="1"/>
            <a:endParaRPr lang="en-US" dirty="0"/>
          </a:p>
          <a:p>
            <a:r>
              <a:rPr lang="en-US" b="1" dirty="0"/>
              <a:t>Processes</a:t>
            </a:r>
          </a:p>
          <a:p>
            <a:pPr lvl="1"/>
            <a:r>
              <a:rPr lang="en-US" dirty="0"/>
              <a:t>Process Contents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Control Flow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Scheduling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System Calls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Signals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14AFDDD-9C36-894F-13D9-20F6ABD6E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79803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QEMU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58ED6-A52A-4714-861F-650F230D79A5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55304-B9D8-463B-9C86-C270F028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465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D0100-06D3-9C0F-666E-F68761431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A7466-29F3-A5A9-737C-BBD0E2C01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a program cannot do itself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F988C-210C-A0BA-C587-D44D76A6A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Print “hello world”</a:t>
            </a:r>
          </a:p>
          <a:p>
            <a:pPr lvl="1"/>
            <a:r>
              <a:rPr lang="en-US" i="1" dirty="0"/>
              <a:t>because the display is a shared resource.</a:t>
            </a:r>
          </a:p>
          <a:p>
            <a:r>
              <a:rPr lang="en-US" dirty="0"/>
              <a:t>Download a web page</a:t>
            </a:r>
          </a:p>
          <a:p>
            <a:pPr lvl="1"/>
            <a:r>
              <a:rPr lang="en-US" i="1" dirty="0"/>
              <a:t>because the network card is a shared resource.</a:t>
            </a:r>
          </a:p>
          <a:p>
            <a:r>
              <a:rPr lang="en-US" dirty="0"/>
              <a:t>Save or read a file</a:t>
            </a:r>
          </a:p>
          <a:p>
            <a:pPr lvl="1"/>
            <a:r>
              <a:rPr lang="en-US" i="1" dirty="0"/>
              <a:t>because the filesystem is a shared resource, and the OS wants to check file permissions first.</a:t>
            </a:r>
          </a:p>
          <a:p>
            <a:r>
              <a:rPr lang="en-US" dirty="0"/>
              <a:t>Launch another program</a:t>
            </a:r>
          </a:p>
          <a:p>
            <a:pPr lvl="1"/>
            <a:r>
              <a:rPr lang="en-US" i="1" dirty="0"/>
              <a:t>because processes are managed by the OS</a:t>
            </a:r>
          </a:p>
          <a:p>
            <a:r>
              <a:rPr lang="en-US" dirty="0"/>
              <a:t>Send data to another program</a:t>
            </a:r>
          </a:p>
          <a:p>
            <a:pPr lvl="1"/>
            <a:r>
              <a:rPr lang="en-US" i="1" dirty="0"/>
              <a:t>because each program runs in isolation, one at a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84BBE-AE92-DE50-F4D3-DE09AAF08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932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8929-A461-10AE-080A-2CF3C5209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OS can do things Processes cannot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DE6A1-903D-0345-3C47-F34EED127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Bad Idea:</a:t>
            </a:r>
            <a:r>
              <a:rPr lang="en-US" dirty="0"/>
              <a:t> let processes manage memory or devices directly</a:t>
            </a:r>
          </a:p>
          <a:p>
            <a:pPr lvl="1"/>
            <a:r>
              <a:rPr lang="en-US" dirty="0"/>
              <a:t>We do NOT trust processes</a:t>
            </a:r>
          </a:p>
          <a:p>
            <a:pPr lvl="1"/>
            <a:r>
              <a:rPr lang="en-US" dirty="0"/>
              <a:t>Instead the OS should play referee and manager here</a:t>
            </a:r>
          </a:p>
          <a:p>
            <a:pPr lvl="1"/>
            <a:r>
              <a:rPr lang="en-US" dirty="0"/>
              <a:t>Hardware supports this limitation with “kernel mode”</a:t>
            </a:r>
          </a:p>
          <a:p>
            <a:pPr lvl="2"/>
            <a:r>
              <a:rPr lang="en-US" dirty="0"/>
              <a:t>Some operations cannot be performed unless in kernel mode</a:t>
            </a:r>
          </a:p>
          <a:p>
            <a:pPr lvl="1"/>
            <a:endParaRPr lang="en-US" dirty="0"/>
          </a:p>
          <a:p>
            <a:r>
              <a:rPr lang="en-US" dirty="0"/>
              <a:t>Alternative: processes can </a:t>
            </a:r>
            <a:r>
              <a:rPr lang="en-US" i="1" dirty="0"/>
              <a:t>request</a:t>
            </a:r>
            <a:r>
              <a:rPr lang="en-US" dirty="0"/>
              <a:t> something from the OS</a:t>
            </a:r>
          </a:p>
          <a:p>
            <a:pPr lvl="1"/>
            <a:r>
              <a:rPr lang="en-US" dirty="0"/>
              <a:t>The OS can consider whether it should do that thing</a:t>
            </a:r>
          </a:p>
          <a:p>
            <a:pPr lvl="1"/>
            <a:r>
              <a:rPr lang="en-US" dirty="0"/>
              <a:t>Then the OS has the power to actually do it if necessary</a:t>
            </a:r>
          </a:p>
          <a:p>
            <a:pPr lvl="1"/>
            <a:endParaRPr lang="en-US" dirty="0"/>
          </a:p>
          <a:p>
            <a:r>
              <a:rPr lang="en-US" dirty="0"/>
              <a:t>Requirements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Context switch into kernel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Inform the kernel what you want it to do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1288E-B662-B125-5B7A-64371AE39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6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E8025-E083-A55C-0397-C53C430C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Trap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197D7-18D4-0EAD-AE07-75EBB75A8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almost all architectures, there is a special instruction that causes an exception to occur</a:t>
            </a:r>
          </a:p>
          <a:p>
            <a:pPr lvl="1"/>
            <a:r>
              <a:rPr lang="en-US" dirty="0"/>
              <a:t>Triggers a context switch into the OS</a:t>
            </a:r>
          </a:p>
          <a:p>
            <a:pPr lvl="1"/>
            <a:endParaRPr lang="en-US" dirty="0"/>
          </a:p>
          <a:p>
            <a:r>
              <a:rPr lang="en-US" dirty="0"/>
              <a:t>x86-64: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Other systems</a:t>
            </a:r>
          </a:p>
          <a:p>
            <a:pPr lvl="1"/>
            <a:r>
              <a:rPr lang="en-US" dirty="0"/>
              <a:t>x86 (32-bit and older):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cs typeface="Courier New" panose="02070309020205020404" pitchFamily="49" charset="0"/>
              </a:rPr>
              <a:t> (short for interrupt)</a:t>
            </a:r>
          </a:p>
          <a:p>
            <a:pPr lvl="1"/>
            <a:r>
              <a:rPr lang="en-US" dirty="0"/>
              <a:t>ARM: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svc</a:t>
            </a:r>
          </a:p>
          <a:p>
            <a:pPr lvl="1"/>
            <a:r>
              <a:rPr lang="en-US" dirty="0"/>
              <a:t>RISC-V: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Hardware triggers a context switch, running the OS handler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47A55-3F85-15DD-F961-13A859C69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072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5683C-E816-2E7D-2F8D-031E19196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72A0F-B951-000B-3EF7-A703F2A1A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call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E6014-E117-1223-3CD9-B1E891594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call: making a request of the OS from a process</a:t>
            </a:r>
          </a:p>
          <a:p>
            <a:pPr lvl="1"/>
            <a:r>
              <a:rPr lang="en-US" dirty="0"/>
              <a:t>Uses exceptional control flow to enter OS kernel</a:t>
            </a:r>
          </a:p>
          <a:p>
            <a:pPr lvl="1"/>
            <a:r>
              <a:rPr lang="en-US" dirty="0"/>
              <a:t>Returns back to process when complete</a:t>
            </a:r>
          </a:p>
          <a:p>
            <a:pPr lvl="2"/>
            <a:r>
              <a:rPr lang="en-US" dirty="0"/>
              <a:t>Returns to instruction </a:t>
            </a:r>
            <a:r>
              <a:rPr lang="en-US" i="1" dirty="0"/>
              <a:t>after</a:t>
            </a:r>
            <a:r>
              <a:rPr lang="en-US" dirty="0"/>
              <a:t> the system call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F2478-71E4-DD93-E9FF-C28B2D030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C191F9-0198-E3A9-8A4F-9771A36E8A47}"/>
              </a:ext>
            </a:extLst>
          </p:cNvPr>
          <p:cNvGrpSpPr/>
          <p:nvPr/>
        </p:nvGrpSpPr>
        <p:grpSpPr>
          <a:xfrm>
            <a:off x="607594" y="2908354"/>
            <a:ext cx="9605351" cy="3263847"/>
            <a:chOff x="-560746" y="4310883"/>
            <a:chExt cx="5926278" cy="2013717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F63F08A4-338E-D25B-ED82-53DF43D06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226" y="4398410"/>
              <a:ext cx="997075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i="1" dirty="0">
                  <a:latin typeface="Calibri" pitchFamily="34" charset="0"/>
                </a:rPr>
                <a:t>User code</a:t>
              </a: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3E6F458C-2D47-B3D4-BA29-DA0738BE27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423" y="4310883"/>
              <a:ext cx="1148672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i="1" dirty="0">
                  <a:latin typeface="Calibri" pitchFamily="34" charset="0"/>
                </a:rPr>
                <a:t>Kernel code</a:t>
              </a:r>
            </a:p>
          </p:txBody>
        </p:sp>
        <p:sp>
          <p:nvSpPr>
            <p:cNvPr id="8" name="Line 6">
              <a:extLst>
                <a:ext uri="{FF2B5EF4-FFF2-40B4-BE49-F238E27FC236}">
                  <a16:creationId xmlns:a16="http://schemas.microsoft.com/office/drawing/2014/main" id="{3AFC4DB5-B968-C71C-14D9-D9C7825A90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770" y="4713287"/>
              <a:ext cx="0" cy="598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E3791CF4-1C1E-8082-BD5D-0EB651CFD1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3120" y="5318125"/>
              <a:ext cx="28067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E24E44AD-1619-2C3D-34B2-AD7963C81C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6170" y="5324475"/>
              <a:ext cx="0" cy="596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142EE132-E53F-26F5-018D-4909B64B00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0420" y="5387975"/>
              <a:ext cx="2832100" cy="5461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2B9B0FA5-3F5A-1A29-091D-2E4524BAC3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0420" y="5414962"/>
              <a:ext cx="6350" cy="9096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CA3EAC3C-6649-7170-905A-A0A137FC6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132" y="4953000"/>
              <a:ext cx="972587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b="0" i="1" dirty="0">
                  <a:latin typeface="Calibri" pitchFamily="34" charset="0"/>
                </a:rPr>
                <a:t>Exception</a:t>
              </a: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7DAF241D-C3E1-6FE6-3E3B-ED6E8FC5C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332" y="5410200"/>
              <a:ext cx="1219200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b="0" i="1" dirty="0">
                  <a:latin typeface="Calibri" pitchFamily="34" charset="0"/>
                </a:rPr>
                <a:t>Do the thing</a:t>
              </a:r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29A6141F-49A1-EFE6-B74E-3DB1D5337B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132" y="5719762"/>
              <a:ext cx="798006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b="0" i="1" dirty="0">
                  <a:latin typeface="Calibri" pitchFamily="34" charset="0"/>
                </a:rPr>
                <a:t>Returns</a:t>
              </a:r>
              <a:endParaRPr lang="en-US" sz="2800" b="0" dirty="0">
                <a:latin typeface="Calibri" pitchFamily="34" charset="0"/>
              </a:endParaRPr>
            </a:p>
          </p:txBody>
        </p:sp>
        <p:sp>
          <p:nvSpPr>
            <p:cNvPr id="16" name="Text Box 15">
              <a:extLst>
                <a:ext uri="{FF2B5EF4-FFF2-40B4-BE49-F238E27FC236}">
                  <a16:creationId xmlns:a16="http://schemas.microsoft.com/office/drawing/2014/main" id="{C5C9B1DB-3284-299C-8E8F-A271359BA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5086513"/>
              <a:ext cx="520737" cy="24685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b="0" dirty="0" err="1">
                  <a:latin typeface="Calibri" pitchFamily="34" charset="0"/>
                </a:rPr>
                <a:t>syscall</a:t>
              </a:r>
              <a:endParaRPr lang="en-US" sz="2000" b="0" dirty="0">
                <a:latin typeface="Calibri" pitchFamily="34" charset="0"/>
              </a:endParaRPr>
            </a:p>
          </p:txBody>
        </p:sp>
        <p:sp>
          <p:nvSpPr>
            <p:cNvPr id="17" name="Text Box 16">
              <a:extLst>
                <a:ext uri="{FF2B5EF4-FFF2-40B4-BE49-F238E27FC236}">
                  <a16:creationId xmlns:a16="http://schemas.microsoft.com/office/drawing/2014/main" id="{CE14250A-9693-C597-E16D-DC8DB4565C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60746" y="5291872"/>
              <a:ext cx="1767282" cy="24685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sz="2000" b="0" dirty="0">
                  <a:latin typeface="Calibri" pitchFamily="34" charset="0"/>
                </a:rPr>
                <a:t>next instruction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88772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B3F97-3CDB-84A6-D649-DA5A4CC0E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E161C-AEF1-F20E-65C4-A429947D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call steps (simplification)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AB086-30F8-1559-844E-7721D3656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Process loads parameters into registers (just like a function call)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Process executes trap instruction (</a:t>
            </a:r>
            <a:r>
              <a:rPr lang="en-US" dirty="0">
                <a:latin typeface="Consolas" panose="020B0609020204030204" pitchFamily="49" charset="0"/>
              </a:rPr>
              <a:t>int, </a:t>
            </a:r>
            <a:r>
              <a:rPr lang="en-US" dirty="0" err="1">
                <a:latin typeface="Consolas" panose="020B0609020204030204" pitchFamily="49" charset="0"/>
              </a:rPr>
              <a:t>syscall</a:t>
            </a:r>
            <a:r>
              <a:rPr lang="en-US" dirty="0">
                <a:latin typeface="Consolas" panose="020B0609020204030204" pitchFamily="49" charset="0"/>
              </a:rPr>
              <a:t>, svc</a:t>
            </a:r>
            <a:r>
              <a:rPr lang="en-US" dirty="0"/>
              <a:t>, etc.)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Hardware moves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dirty="0"/>
              <a:t> to “handler” and switches to kernel mode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OS checks what the process wants to do from registers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OS decides </a:t>
            </a:r>
            <a:r>
              <a:rPr lang="en-US" i="1" dirty="0"/>
              <a:t>whether</a:t>
            </a:r>
            <a:r>
              <a:rPr lang="en-US" dirty="0"/>
              <a:t> the process is allowed to do so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929DC-480C-3F7A-9A17-EBF2A041E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1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D21D2-A56D-72A1-7F61-B3DDB155A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B2E41-A243-0DE8-71D2-DD1060AE3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Returning from a system call (simplification)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D642E-B11D-1805-CF82-8500824CE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OS finishes whatever operation it was asked to do</a:t>
            </a:r>
          </a:p>
          <a:p>
            <a:pPr lvl="1"/>
            <a:r>
              <a:rPr lang="en-US" dirty="0"/>
              <a:t>And when the process is scheduled to run again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OS places return result in a register (just like a function call)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OS changes mode to user mode (and sets virtual memory stuff)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OS sets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dirty="0"/>
              <a:t> to instruction after the system call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Process continues and can use results of system call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352AE-EECD-90B5-56DA-713A8B8D8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9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5003D-C210-6EE7-1E89-CC4780B37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7DEE3-15F5-4AEF-F838-0BA5FC8B0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system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11DE7-B62A-1409-6CC9-2F5FDBD26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system calls</a:t>
            </a:r>
          </a:p>
          <a:p>
            <a:pPr lvl="1"/>
            <a:r>
              <a:rPr lang="en-US" dirty="0">
                <a:hlinkClick r:id="rId2"/>
              </a:rPr>
              <a:t>https://man7.org/linux/man-pages/man2/syscalls.2.html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F4DAF-42A5-C547-A38B-DC843B77D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735B2B9-6B09-94F2-64CF-A75A34455953}"/>
              </a:ext>
            </a:extLst>
          </p:cNvPr>
          <p:cNvGraphicFramePr>
            <a:graphicFrameLocks noGrp="1"/>
          </p:cNvGraphicFramePr>
          <p:nvPr/>
        </p:nvGraphicFramePr>
        <p:xfrm>
          <a:off x="1242811" y="2337158"/>
          <a:ext cx="7086600" cy="370840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Number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Name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Description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read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Read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write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Write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open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Open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close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Close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stat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Get info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about file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fork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Create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err="1">
                          <a:solidFill>
                            <a:schemeClr val="tx1"/>
                          </a:solidFill>
                          <a:latin typeface="Courier New"/>
                        </a:rPr>
                        <a:t>execve</a:t>
                      </a:r>
                      <a:endParaRPr lang="en-US" b="0" dirty="0">
                        <a:solidFill>
                          <a:schemeClr val="tx1"/>
                        </a:solidFill>
                        <a:latin typeface="Courier New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Execute a program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_exit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Terminate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kill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Send signal to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7819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FA3FA-774C-A2E1-9697-33BB86793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D502F-0281-5372-6312-6393EB7D2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using system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6E838-9A3B-9892-6E61-B9DF816E4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create new processes with system calls</a:t>
            </a:r>
          </a:p>
          <a:p>
            <a:endParaRPr lang="en-US" dirty="0"/>
          </a:p>
          <a:p>
            <a:r>
              <a:rPr lang="en-US" dirty="0"/>
              <a:t>From process view:</a:t>
            </a:r>
          </a:p>
          <a:p>
            <a:pPr lvl="1"/>
            <a:r>
              <a:rPr lang="en-US" dirty="0"/>
              <a:t>Just look like regular C functions</a:t>
            </a:r>
          </a:p>
          <a:p>
            <a:pPr lvl="1"/>
            <a:r>
              <a:rPr lang="en-US" dirty="0"/>
              <a:t>Take arguments, return values</a:t>
            </a:r>
          </a:p>
          <a:p>
            <a:pPr lvl="1"/>
            <a:endParaRPr lang="en-US" dirty="0"/>
          </a:p>
          <a:p>
            <a:r>
              <a:rPr lang="en-US" dirty="0"/>
              <a:t>Underneath:</a:t>
            </a:r>
          </a:p>
          <a:p>
            <a:pPr lvl="1"/>
            <a:r>
              <a:rPr lang="en-US" dirty="0"/>
              <a:t>Function uses special assembly instruction to trigger exception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F6508-731A-D5E3-E9E6-391B8CC78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825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5751A-FB4A-C104-6325-316C86DEF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E757A-4108-0759-540D-154431618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 function for </a:t>
            </a:r>
            <a:r>
              <a:rPr lang="en-US" dirty="0" err="1"/>
              <a:t>syscalls</a:t>
            </a:r>
            <a:r>
              <a:rPr lang="en-US" dirty="0"/>
              <a:t> just performs the correct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3D4AE-8805-563A-8043-7E0C1CB69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system call: fork</a:t>
            </a:r>
          </a:p>
          <a:p>
            <a:endParaRPr lang="en-US" dirty="0"/>
          </a:p>
          <a:p>
            <a:pPr lvl="1"/>
            <a:r>
              <a:rPr lang="en-US" dirty="0"/>
              <a:t>C code:</a:t>
            </a:r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fork();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x86-64 assembly implementation: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fork:</a:t>
            </a:r>
          </a:p>
          <a:p>
            <a:pPr marL="914400" lvl="2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$57,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2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2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retq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133C0-BDA6-D044-1626-E7F1C1420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E2199B1-83B7-EE36-CDC1-768D0727AEC4}"/>
              </a:ext>
            </a:extLst>
          </p:cNvPr>
          <p:cNvGraphicFramePr>
            <a:graphicFrameLocks noGrp="1"/>
          </p:cNvGraphicFramePr>
          <p:nvPr/>
        </p:nvGraphicFramePr>
        <p:xfrm>
          <a:off x="6093994" y="1143000"/>
          <a:ext cx="5062083" cy="74168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005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5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1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Number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Name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Description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fork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Create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8954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3F6D5-ABC4-05B4-5D82-B2181CAFF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F9CD-8505-8067-930A-74A09D162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management system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D2B7E-1A4D-A4FE-886D-A5D31D427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dirty="0" err="1">
                <a:latin typeface="Consolas" panose="020B0609020204030204" pitchFamily="49" charset="0"/>
              </a:rPr>
              <a:t>pid_t</a:t>
            </a:r>
            <a:r>
              <a:rPr lang="en-US" sz="2200" dirty="0">
                <a:latin typeface="Consolas" panose="020B0609020204030204" pitchFamily="49" charset="0"/>
              </a:rPr>
              <a:t> fork(void);</a:t>
            </a:r>
          </a:p>
          <a:p>
            <a:pPr lvl="1"/>
            <a:r>
              <a:rPr lang="en-US" dirty="0"/>
              <a:t>Create a new process that is a copy of the current one</a:t>
            </a:r>
          </a:p>
          <a:p>
            <a:pPr lvl="1"/>
            <a:r>
              <a:rPr lang="en-US" dirty="0"/>
              <a:t>Returns either PID of child process (parent) or 0 (child)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</a:rPr>
              <a:t>void _exit(int </a:t>
            </a:r>
            <a:r>
              <a:rPr lang="en-US" sz="2200" i="1" dirty="0">
                <a:latin typeface="Consolas" panose="020B0609020204030204" pitchFamily="49" charset="0"/>
              </a:rPr>
              <a:t>status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Exit the current process (exit(), the library call cleans things up first)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200" dirty="0" err="1">
                <a:latin typeface="Consolas" panose="020B0609020204030204" pitchFamily="49" charset="0"/>
              </a:rPr>
              <a:t>pid_t</a:t>
            </a:r>
            <a:r>
              <a:rPr lang="en-US" sz="2200" dirty="0">
                <a:latin typeface="Consolas" panose="020B0609020204030204" pitchFamily="49" charset="0"/>
              </a:rPr>
              <a:t> </a:t>
            </a:r>
            <a:r>
              <a:rPr lang="en-US" sz="2200" dirty="0" err="1">
                <a:latin typeface="Consolas" panose="020B0609020204030204" pitchFamily="49" charset="0"/>
              </a:rPr>
              <a:t>waitpid</a:t>
            </a:r>
            <a:r>
              <a:rPr lang="en-US" sz="2200" dirty="0">
                <a:latin typeface="Consolas" panose="020B0609020204030204" pitchFamily="49" charset="0"/>
              </a:rPr>
              <a:t>(</a:t>
            </a:r>
            <a:r>
              <a:rPr lang="en-US" sz="2200" dirty="0" err="1">
                <a:latin typeface="Consolas" panose="020B0609020204030204" pitchFamily="49" charset="0"/>
              </a:rPr>
              <a:t>pid_t</a:t>
            </a:r>
            <a:r>
              <a:rPr lang="en-US" sz="2200" dirty="0">
                <a:latin typeface="Consolas" panose="020B0609020204030204" pitchFamily="49" charset="0"/>
              </a:rPr>
              <a:t> </a:t>
            </a:r>
            <a:r>
              <a:rPr lang="en-US" sz="2200" i="1" dirty="0" err="1">
                <a:latin typeface="Consolas" panose="020B0609020204030204" pitchFamily="49" charset="0"/>
              </a:rPr>
              <a:t>pid</a:t>
            </a:r>
            <a:r>
              <a:rPr lang="en-US" sz="2200" dirty="0">
                <a:latin typeface="Consolas" panose="020B0609020204030204" pitchFamily="49" charset="0"/>
              </a:rPr>
              <a:t>, int *</a:t>
            </a:r>
            <a:r>
              <a:rPr lang="en-US" sz="2200" i="1" dirty="0">
                <a:latin typeface="Consolas" panose="020B0609020204030204" pitchFamily="49" charset="0"/>
              </a:rPr>
              <a:t>status</a:t>
            </a:r>
            <a:r>
              <a:rPr lang="en-US" sz="2200" dirty="0">
                <a:latin typeface="Consolas" panose="020B0609020204030204" pitchFamily="49" charset="0"/>
              </a:rPr>
              <a:t>, int </a:t>
            </a:r>
            <a:r>
              <a:rPr lang="en-US" sz="2200" i="1" dirty="0">
                <a:latin typeface="Consolas" panose="020B0609020204030204" pitchFamily="49" charset="0"/>
              </a:rPr>
              <a:t>options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Suspends the current process until a child (</a:t>
            </a:r>
            <a:r>
              <a:rPr lang="en-US" i="1" dirty="0" err="1"/>
              <a:t>pid</a:t>
            </a:r>
            <a:r>
              <a:rPr lang="en-US" dirty="0"/>
              <a:t>) terminates</a:t>
            </a:r>
          </a:p>
          <a:p>
            <a:pPr lvl="1"/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i="0" dirty="0">
                <a:effectLst/>
                <a:latin typeface="Consolas" panose="020B0609020204030204" pitchFamily="49" charset="0"/>
              </a:rPr>
              <a:t>int </a:t>
            </a:r>
            <a:r>
              <a:rPr lang="en-US" sz="2000" i="0" dirty="0" err="1">
                <a:effectLst/>
                <a:latin typeface="Consolas" panose="020B0609020204030204" pitchFamily="49" charset="0"/>
              </a:rPr>
              <a:t>execve</a:t>
            </a:r>
            <a:r>
              <a:rPr lang="en-US" sz="2000" i="0" dirty="0">
                <a:effectLst/>
                <a:latin typeface="Consolas" panose="020B0609020204030204" pitchFamily="49" charset="0"/>
              </a:rPr>
              <a:t>(const char *</a:t>
            </a:r>
            <a:r>
              <a:rPr lang="en-US" sz="2000" i="1" dirty="0">
                <a:effectLst/>
                <a:latin typeface="Consolas" panose="020B0609020204030204" pitchFamily="49" charset="0"/>
              </a:rPr>
              <a:t>filename</a:t>
            </a:r>
            <a:r>
              <a:rPr lang="en-US" sz="2000" i="0" dirty="0">
                <a:effectLst/>
                <a:latin typeface="Consolas" panose="020B0609020204030204" pitchFamily="49" charset="0"/>
              </a:rPr>
              <a:t>, char *const </a:t>
            </a:r>
            <a:r>
              <a:rPr lang="en-US" sz="2000" i="1" dirty="0" err="1">
                <a:effectLst/>
                <a:latin typeface="Consolas" panose="020B0609020204030204" pitchFamily="49" charset="0"/>
              </a:rPr>
              <a:t>argv</a:t>
            </a:r>
            <a:r>
              <a:rPr lang="en-US" sz="2000" i="0" dirty="0">
                <a:effectLst/>
                <a:latin typeface="Consolas" panose="020B0609020204030204" pitchFamily="49" charset="0"/>
              </a:rPr>
              <a:t>[], char *const </a:t>
            </a:r>
            <a:r>
              <a:rPr lang="en-US" sz="2000" i="1" dirty="0" err="1">
                <a:effectLst/>
                <a:latin typeface="Consolas" panose="020B0609020204030204" pitchFamily="49" charset="0"/>
              </a:rPr>
              <a:t>envp</a:t>
            </a:r>
            <a:r>
              <a:rPr lang="en-US" sz="2000" i="0" dirty="0">
                <a:effectLst/>
                <a:latin typeface="Consolas" panose="020B0609020204030204" pitchFamily="49" charset="0"/>
              </a:rPr>
              <a:t>[]);</a:t>
            </a:r>
          </a:p>
          <a:p>
            <a:pPr lvl="1"/>
            <a:r>
              <a:rPr lang="en-US" dirty="0"/>
              <a:t>Execute a new program, replacing the existing one</a:t>
            </a:r>
          </a:p>
          <a:p>
            <a:pPr lvl="1"/>
            <a:r>
              <a:rPr lang="en-US" dirty="0"/>
              <a:t>Replaces code and data, clears registers, sets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dirty="0"/>
              <a:t> to start again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17644-3E6C-52E5-C492-95CDFBE9C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7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Operating 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A0261-2E8E-450F-A897-3ACA3B33D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511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653AB-4BA7-6857-B5B4-85C15DB1B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9A0F9-F110-2611-8385-87E5A0C1F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9584D-619C-5944-DD74-5180C1F4A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stdio.h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unistd.h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int main(){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if(fork() == 0)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("Child!\n");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 else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("Parent!\n");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  <a:br>
              <a:rPr lang="en-US" dirty="0">
                <a:latin typeface="Consolas" panose="020B0609020204030204" pitchFamily="49" charset="0"/>
              </a:rPr>
            </a:b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("Both!\n");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return 0;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CAE1B-92B1-D107-7DEC-0B93A4177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7473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BC0ED-D680-38C6-3C81-EFAEE22E9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C77B1-9EF9-65C8-2B10-FBC80907A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840ED-DE1E-0672-5758-5A0BDFCCD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stdio.h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unistd.h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int main(){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if(fork() == 0)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("Child!\n");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 else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("Parent!\n");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  <a:br>
              <a:rPr lang="en-US" dirty="0">
                <a:latin typeface="Consolas" panose="020B0609020204030204" pitchFamily="49" charset="0"/>
              </a:rPr>
            </a:b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("Both!\n");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return 0;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A7EE1-BFC6-C59D-79B1-F571DA46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D5652F-344E-215C-29EA-ECB46975BD6A}"/>
              </a:ext>
            </a:extLst>
          </p:cNvPr>
          <p:cNvSpPr txBox="1"/>
          <p:nvPr/>
        </p:nvSpPr>
        <p:spPr>
          <a:xfrm>
            <a:off x="6686141" y="3369170"/>
            <a:ext cx="412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Existential crisis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081C09A-EECC-0D7A-74D2-908BBB22693D}"/>
              </a:ext>
            </a:extLst>
          </p:cNvPr>
          <p:cNvCxnSpPr/>
          <p:nvPr/>
        </p:nvCxnSpPr>
        <p:spPr>
          <a:xfrm flipH="1">
            <a:off x="5188080" y="3553836"/>
            <a:ext cx="136187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0558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439B-61F4-55EF-EE41-DF32AED5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D7AD9-4DC6-3358-1BDF-575A7ABF0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Executing a new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69D5A-F50E-8E44-C279-5E103C431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stdio.h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unistd.h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int main(){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if(fork() == 0)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execve</a:t>
            </a:r>
            <a:r>
              <a:rPr lang="en-US" dirty="0">
                <a:latin typeface="Consolas" panose="020B0609020204030204" pitchFamily="49" charset="0"/>
              </a:rPr>
              <a:t>("/bin/python3", ...);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 else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("Parent!\n");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  <a:br>
              <a:rPr lang="en-US" dirty="0">
                <a:latin typeface="Consolas" panose="020B0609020204030204" pitchFamily="49" charset="0"/>
              </a:rPr>
            </a:b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("Only parent!\n");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return 0;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0733B-6790-40C1-BF9F-4A5DDC4BC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8942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A4183-457F-9FC2-9A81-A34BCC19F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97448-9F8F-C22C-6DBA-466DCEF28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88D45-5D4F-DC52-1F8E-506787C83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500"/>
              </a:spcBef>
            </a:pPr>
            <a:r>
              <a:rPr lang="en-US" dirty="0">
                <a:cs typeface="Courier New" panose="02070309020205020404" pitchFamily="49" charset="0"/>
              </a:rPr>
              <a:t>What does the following code do?</a:t>
            </a:r>
          </a:p>
          <a:p>
            <a:pPr marL="0" indent="0">
              <a:spcBef>
                <a:spcPts val="500"/>
              </a:spcBef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stdio.h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&lt;sys/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types.h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 {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while(1){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fork();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FDAC67-1E61-32E7-91D6-F3D0C0A15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139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71C75-0F11-FE21-E66C-321731CE3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8DFB7-2244-854E-A886-3699CF713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5C8F9-214D-F28B-E3A5-C9C7D17A8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500"/>
              </a:spcBef>
            </a:pPr>
            <a:r>
              <a:rPr lang="en-US" dirty="0">
                <a:cs typeface="Courier New" panose="02070309020205020404" pitchFamily="49" charset="0"/>
              </a:rPr>
              <a:t>What does the following code do?</a:t>
            </a:r>
          </a:p>
          <a:p>
            <a:pPr marL="0" indent="0">
              <a:spcBef>
                <a:spcPts val="500"/>
              </a:spcBef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stdio.h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&lt;sys/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types.h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 {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while(1){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fork();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7F4AE-23D6-5B68-F4FC-046E4C380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EC692E-EE4D-6CD3-1190-8F90F25F538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Creates a new process</a:t>
            </a:r>
          </a:p>
          <a:p>
            <a:pPr lvl="1"/>
            <a:r>
              <a:rPr lang="en-US" dirty="0"/>
              <a:t>Then each process creates a new process</a:t>
            </a:r>
          </a:p>
          <a:p>
            <a:pPr lvl="1"/>
            <a:r>
              <a:rPr lang="en-US" dirty="0"/>
              <a:t>Then each of those creates a new process…</a:t>
            </a:r>
          </a:p>
          <a:p>
            <a:endParaRPr lang="en-US" dirty="0"/>
          </a:p>
          <a:p>
            <a:r>
              <a:rPr lang="en-US" dirty="0"/>
              <a:t>Known as a Fork bomb!</a:t>
            </a:r>
          </a:p>
          <a:p>
            <a:pPr lvl="1"/>
            <a:r>
              <a:rPr lang="en-US" dirty="0"/>
              <a:t>Machine eventually runs out of memory and processing power and will stop working</a:t>
            </a:r>
          </a:p>
          <a:p>
            <a:pPr lvl="1"/>
            <a:endParaRPr lang="en-US" dirty="0"/>
          </a:p>
          <a:p>
            <a:r>
              <a:rPr lang="en-US" dirty="0"/>
              <a:t>Defense: limit number of processes per user</a:t>
            </a:r>
          </a:p>
        </p:txBody>
      </p:sp>
    </p:spTree>
    <p:extLst>
      <p:ext uri="{BB962C8B-B14F-4D97-AF65-F5344CB8AC3E}">
        <p14:creationId xmlns:p14="http://schemas.microsoft.com/office/powerpoint/2010/main" val="20866893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E5E96-BD22-8EBC-AA93-1333E523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60873-DC04-B492-5C2D-0329C10AC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Fork bombs in various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90E70-FF60-9473-6B27-03C3B7117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622715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Python fork bomb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 1: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os.fork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Rust fork bomb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#[allow(unconditional_recursion)]</a:t>
            </a:r>
          </a:p>
          <a:p>
            <a:pPr marL="457200" lvl="1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main()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std::thread::spawn(main);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main();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D48A3E-ED35-6CD5-7473-BEDE51FD7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F26585-FD4D-B664-3577-85C1E07039B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834752" y="1143000"/>
            <a:ext cx="4749656" cy="5029200"/>
          </a:xfrm>
        </p:spPr>
        <p:txBody>
          <a:bodyPr/>
          <a:lstStyle/>
          <a:p>
            <a:r>
              <a:rPr lang="en-US" dirty="0"/>
              <a:t>Bash fork bomb</a:t>
            </a:r>
          </a:p>
          <a:p>
            <a:pPr marL="457200" lvl="1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:(){ :|:&amp; };:</a:t>
            </a:r>
          </a:p>
          <a:p>
            <a:pPr marL="457200" lvl="1" indent="0">
              <a:buNone/>
            </a:pP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</a:rPr>
              <a:t>Bash with spacing and a clearer function name</a:t>
            </a:r>
            <a:br>
              <a:rPr lang="en-US" dirty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fork()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fork | fork &amp;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fork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DB8CC3-4D23-3738-8A4E-24CC635BA46E}"/>
              </a:ext>
            </a:extLst>
          </p:cNvPr>
          <p:cNvCxnSpPr>
            <a:cxnSpLocks/>
          </p:cNvCxnSpPr>
          <p:nvPr/>
        </p:nvCxnSpPr>
        <p:spPr>
          <a:xfrm flipV="1">
            <a:off x="6789782" y="1143000"/>
            <a:ext cx="0" cy="5029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4196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9C083-311C-ACD4-95EA-D64CDC5F8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</a:t>
            </a:r>
            <a:r>
              <a:rPr lang="en-US" dirty="0" err="1"/>
              <a:t>Syscalls</a:t>
            </a:r>
            <a:r>
              <a:rPr lang="en-US" dirty="0"/>
              <a:t> – File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E7FA7-3E2A-8187-1B3D-4BC46BA9F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open() – open file</a:t>
            </a:r>
          </a:p>
          <a:p>
            <a:r>
              <a:rPr lang="en-US" dirty="0"/>
              <a:t>read() – read contents from current offset</a:t>
            </a:r>
          </a:p>
          <a:p>
            <a:r>
              <a:rPr lang="en-US" dirty="0"/>
              <a:t>write() – write data to file (usually at the end)</a:t>
            </a:r>
          </a:p>
          <a:p>
            <a:r>
              <a:rPr lang="en-US" dirty="0" err="1"/>
              <a:t>lseek</a:t>
            </a:r>
            <a:r>
              <a:rPr lang="en-US" dirty="0"/>
              <a:t>() – modify current offset in the file</a:t>
            </a:r>
          </a:p>
          <a:p>
            <a:r>
              <a:rPr lang="en-US" dirty="0"/>
              <a:t>close() – close file</a:t>
            </a:r>
          </a:p>
          <a:p>
            <a:endParaRPr lang="en-US" dirty="0"/>
          </a:p>
          <a:p>
            <a:r>
              <a:rPr lang="en-US" dirty="0"/>
              <a:t>These system calls work with process file descriptors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AEE5B3-D84C-D1AD-E210-F5C67EA0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661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4E624-6326-5786-E203-053644EE7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12DE6-C911-93E7-B511-EDA56BBEA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Higher-level methods of file interaction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FE627-F70C-06FB-6E4F-2C3596CA1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Here, we’re talking about system calls to the OS</a:t>
            </a:r>
          </a:p>
          <a:p>
            <a:pPr lvl="1"/>
            <a:endParaRPr lang="en-US" dirty="0"/>
          </a:p>
          <a:p>
            <a:r>
              <a:rPr lang="en-US" dirty="0"/>
              <a:t>C standard library also defines file interactions</a:t>
            </a:r>
          </a:p>
          <a:p>
            <a:pPr lvl="1"/>
            <a:r>
              <a:rPr lang="en-US" dirty="0" err="1"/>
              <a:t>fopen</a:t>
            </a:r>
            <a:r>
              <a:rPr lang="en-US" dirty="0"/>
              <a:t>, </a:t>
            </a:r>
            <a:r>
              <a:rPr lang="en-US" dirty="0" err="1"/>
              <a:t>fread</a:t>
            </a:r>
            <a:r>
              <a:rPr lang="en-US" dirty="0"/>
              <a:t>, </a:t>
            </a:r>
            <a:r>
              <a:rPr lang="en-US" dirty="0" err="1"/>
              <a:t>fwrite</a:t>
            </a:r>
            <a:r>
              <a:rPr lang="en-US" dirty="0"/>
              <a:t>, </a:t>
            </a:r>
            <a:r>
              <a:rPr lang="en-US" dirty="0" err="1"/>
              <a:t>fseek</a:t>
            </a:r>
            <a:r>
              <a:rPr lang="en-US" dirty="0"/>
              <a:t>, </a:t>
            </a:r>
            <a:r>
              <a:rPr lang="en-US" dirty="0" err="1"/>
              <a:t>fclose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All are wrappers on top of the actual </a:t>
            </a:r>
            <a:r>
              <a:rPr lang="en-US" dirty="0" err="1"/>
              <a:t>syscalls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Buffers your interactions to make them more efficient</a:t>
            </a:r>
          </a:p>
          <a:p>
            <a:pPr lvl="2"/>
            <a:r>
              <a:rPr lang="en-US" dirty="0"/>
              <a:t>Reads/Writes large chunks of data at a time</a:t>
            </a:r>
          </a:p>
          <a:p>
            <a:pPr lvl="2"/>
            <a:r>
              <a:rPr lang="en-US" dirty="0"/>
              <a:t>Might collect multiple </a:t>
            </a:r>
            <a:r>
              <a:rPr lang="en-US" dirty="0" err="1"/>
              <a:t>fwrite’s</a:t>
            </a:r>
            <a:r>
              <a:rPr lang="en-US" dirty="0"/>
              <a:t> before doing a single real write</a:t>
            </a:r>
          </a:p>
          <a:p>
            <a:pPr lvl="2"/>
            <a:r>
              <a:rPr lang="en-US" dirty="0" err="1"/>
              <a:t>fflush</a:t>
            </a:r>
            <a:r>
              <a:rPr lang="en-US" dirty="0"/>
              <a:t>() guarantees that the buffer is written </a:t>
            </a:r>
            <a:r>
              <a:rPr lang="en-US" i="1" dirty="0"/>
              <a:t>now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6623E-8B2A-CA9A-B0AA-1A1A85C7A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677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24CC5-48D8-E8F5-2E70-635290CD4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6E28E16C-B6CC-29B6-F49F-275586CAC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228599"/>
            <a:ext cx="4823994" cy="285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D572B-7F10-0DA3-9024-AE24A06F6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programs talk to users?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2BE6D-3B24-3668-1492-784930F0B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often gloss over this in CS211</a:t>
            </a:r>
          </a:p>
          <a:p>
            <a:pPr lvl="1"/>
            <a:r>
              <a:rPr lang="en-US" dirty="0" err="1"/>
              <a:t>printf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gets()</a:t>
            </a:r>
          </a:p>
          <a:p>
            <a:pPr lvl="1"/>
            <a:endParaRPr lang="en-US" dirty="0"/>
          </a:p>
          <a:p>
            <a:r>
              <a:rPr lang="en-US" dirty="0"/>
              <a:t>Work through the same file mechanism</a:t>
            </a:r>
          </a:p>
          <a:p>
            <a:pPr lvl="1"/>
            <a:r>
              <a:rPr lang="en-US" dirty="0"/>
              <a:t>Using standard I/O files set up when process starts</a:t>
            </a:r>
          </a:p>
          <a:p>
            <a:pPr lvl="2"/>
            <a:r>
              <a:rPr lang="en-US" dirty="0"/>
              <a:t>stdin – standard input (file descriptor 0)</a:t>
            </a:r>
          </a:p>
          <a:p>
            <a:pPr lvl="2"/>
            <a:r>
              <a:rPr lang="en-US" dirty="0" err="1"/>
              <a:t>stdout</a:t>
            </a:r>
            <a:r>
              <a:rPr lang="en-US" dirty="0"/>
              <a:t> – standard output (file descriptor 1)</a:t>
            </a:r>
          </a:p>
          <a:p>
            <a:pPr lvl="2"/>
            <a:r>
              <a:rPr lang="en-US" dirty="0"/>
              <a:t>stderr – standard error (file descriptor 2)</a:t>
            </a:r>
          </a:p>
          <a:p>
            <a:pPr lvl="1"/>
            <a:endParaRPr lang="en-US" dirty="0"/>
          </a:p>
          <a:p>
            <a:r>
              <a:rPr lang="en-US" dirty="0" err="1"/>
              <a:t>printf</a:t>
            </a:r>
            <a:r>
              <a:rPr lang="en-US" dirty="0"/>
              <a:t>(…) -&gt; </a:t>
            </a:r>
            <a:r>
              <a:rPr lang="en-US" dirty="0" err="1"/>
              <a:t>fprintf</a:t>
            </a:r>
            <a:r>
              <a:rPr lang="en-US" dirty="0"/>
              <a:t>(1, …) -&gt; handle arguments then write(1, …)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2B677-8124-24AF-45BC-ACB87B18A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636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BE68A-4EC5-4336-851B-B871662A3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how do you figure out how these calls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CA199-6EE3-46D4-A514-527743D76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Manual pages</a:t>
            </a:r>
          </a:p>
          <a:p>
            <a:r>
              <a:rPr lang="en-US" dirty="0"/>
              <a:t>Online: </a:t>
            </a:r>
            <a:r>
              <a:rPr lang="en-US" dirty="0">
                <a:hlinkClick r:id="rId2"/>
              </a:rPr>
              <a:t>https://man7.org/linux/man-pages/man2/close.2.html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EA6D2-EC11-4FD0-9B63-4D3F25DAE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9918F8-17D6-4039-A061-FB5AA9306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769" y="2552700"/>
            <a:ext cx="9633231" cy="1323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9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96296E-6 L 2.08333E-6 -1.3888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385932" y="3549885"/>
            <a:ext cx="1684696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File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System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577987" y="3549885"/>
            <a:ext cx="1950700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Process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Manager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8617355" y="3549885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Network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159296" y="3549885"/>
            <a:ext cx="1330023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Virtual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Operating System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3385932" y="4593438"/>
            <a:ext cx="1862032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Device Drivers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868641" y="4593438"/>
            <a:ext cx="2128037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Interrupt Handlers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617355" y="4593438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Boot and </a:t>
            </a:r>
            <a:r>
              <a:rPr lang="en-US" sz="2000" dirty="0" err="1">
                <a:solidFill>
                  <a:schemeClr val="tx1"/>
                </a:solidFill>
              </a:rPr>
              <a:t>Init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50CCE-56F8-488B-9400-A197196DC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213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BF96B-C66F-19DE-165A-40C85D883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C6C4B-0C4D-9AA6-9746-8DEB724C0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68E24FB-5F5F-0A7A-1656-1579EE6E55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Intro to Operating Systems</a:t>
            </a:r>
          </a:p>
          <a:p>
            <a:pPr lvl="1"/>
            <a:endParaRPr lang="en-US" dirty="0"/>
          </a:p>
          <a:p>
            <a:r>
              <a:rPr lang="en-US" b="1" dirty="0"/>
              <a:t>Processes</a:t>
            </a:r>
          </a:p>
          <a:p>
            <a:pPr lvl="1"/>
            <a:r>
              <a:rPr lang="en-US" dirty="0"/>
              <a:t>Process Contents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Control Flow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Scheduling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System Calls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Signals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CB1BB6-8C4A-7D8E-850F-28D63B14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054735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11B0A-AB72-172C-0D1F-A68CCF41E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705092-B4CD-394C-999A-929A92B9D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Alerting processes of events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25FECB-8C7B-4292-19D3-E7ACBE339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let a process know there was an event?</a:t>
            </a:r>
          </a:p>
          <a:p>
            <a:pPr lvl="1"/>
            <a:r>
              <a:rPr lang="en-US" dirty="0"/>
              <a:t>Errors</a:t>
            </a:r>
          </a:p>
          <a:p>
            <a:pPr lvl="1"/>
            <a:r>
              <a:rPr lang="en-US" dirty="0"/>
              <a:t>Termination</a:t>
            </a:r>
          </a:p>
          <a:p>
            <a:pPr lvl="1"/>
            <a:r>
              <a:rPr lang="en-US" dirty="0"/>
              <a:t>User commands (like CTRL-C or CTRL-\)</a:t>
            </a:r>
          </a:p>
          <a:p>
            <a:pPr lvl="1"/>
            <a:endParaRPr lang="en-US" dirty="0"/>
          </a:p>
          <a:p>
            <a:r>
              <a:rPr lang="en-US" dirty="0"/>
              <a:t>Events could happen whenever</a:t>
            </a:r>
          </a:p>
          <a:p>
            <a:pPr lvl="1"/>
            <a:r>
              <a:rPr lang="en-US" dirty="0"/>
              <a:t>Need to interrupt process control flow and run an event handler</a:t>
            </a:r>
          </a:p>
          <a:p>
            <a:pPr lvl="1"/>
            <a:r>
              <a:rPr lang="en-US" dirty="0"/>
              <a:t>Linux mechanism to do so is called “signals”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D4C573-F282-FB71-474C-EB106C913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4612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A7C08-B29D-1BC4-3F75-AD522422B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0F6D-266E-EDAB-B6AC-CB57B6FEC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 different version of exceptional control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8FCAE-35F9-E24A-DFE0-9D74C2197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Signal is generated by the OS</a:t>
            </a:r>
          </a:p>
          <a:p>
            <a:r>
              <a:rPr lang="en-US" dirty="0"/>
              <a:t>Interrupts user code and jumps to a signal handler</a:t>
            </a:r>
          </a:p>
          <a:p>
            <a:pPr lvl="1"/>
            <a:r>
              <a:rPr lang="en-US" dirty="0"/>
              <a:t>Then returns back to user code afterwards</a:t>
            </a:r>
          </a:p>
          <a:p>
            <a:pPr lvl="1"/>
            <a:r>
              <a:rPr lang="en-US" dirty="0"/>
              <a:t>Unless the signal handler ends the program (this is the default handler)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0246A-2A07-3050-650A-C18A015E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A475FC-5177-20C3-7B1D-6DB02B4A2551}"/>
              </a:ext>
            </a:extLst>
          </p:cNvPr>
          <p:cNvGrpSpPr/>
          <p:nvPr/>
        </p:nvGrpSpPr>
        <p:grpSpPr>
          <a:xfrm>
            <a:off x="607595" y="3136953"/>
            <a:ext cx="9824293" cy="3263847"/>
            <a:chOff x="-560746" y="4310883"/>
            <a:chExt cx="6061360" cy="2013717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B9E0E9F5-63F1-D6CF-F532-88F24E284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226" y="4398410"/>
              <a:ext cx="997075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i="1" dirty="0">
                  <a:latin typeface="Calibri" pitchFamily="34" charset="0"/>
                </a:rPr>
                <a:t>User code</a:t>
              </a: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66488E96-BD9E-8DC2-15BC-5B6C3CE69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423" y="4310883"/>
              <a:ext cx="997075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i="1" dirty="0">
                  <a:latin typeface="Calibri" pitchFamily="34" charset="0"/>
                </a:rPr>
                <a:t>User code</a:t>
              </a:r>
            </a:p>
          </p:txBody>
        </p:sp>
        <p:sp>
          <p:nvSpPr>
            <p:cNvPr id="8" name="Line 6">
              <a:extLst>
                <a:ext uri="{FF2B5EF4-FFF2-40B4-BE49-F238E27FC236}">
                  <a16:creationId xmlns:a16="http://schemas.microsoft.com/office/drawing/2014/main" id="{5542183E-F171-BB64-A21E-8E6F1CAC17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770" y="4713287"/>
              <a:ext cx="0" cy="598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CC56A152-555F-577C-6F82-3D0F185525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3120" y="5318125"/>
              <a:ext cx="28067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3203636F-1F1F-D596-B886-DBE55387E1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6170" y="5324475"/>
              <a:ext cx="0" cy="596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BB1EDD4C-DACA-2390-6DC7-3ECE1CEFEC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0420" y="5387975"/>
              <a:ext cx="2832100" cy="5461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94ED4E57-B442-C0FA-53CC-B682D6D1F6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0420" y="5414962"/>
              <a:ext cx="6350" cy="9096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C8D5FCA7-E92F-05B3-A3EE-9E3ED55C27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132" y="4953000"/>
              <a:ext cx="654718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b="0" i="1" dirty="0">
                  <a:latin typeface="Calibri" pitchFamily="34" charset="0"/>
                </a:rPr>
                <a:t>Signal</a:t>
              </a: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26D9A88D-805C-F11B-7D92-05D179C17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332" y="5410200"/>
              <a:ext cx="1354282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b="0" i="1" dirty="0">
                  <a:latin typeface="Calibri" pitchFamily="34" charset="0"/>
                </a:rPr>
                <a:t>Handle Signal</a:t>
              </a:r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D92713EB-A92C-098B-5F88-B2A18CF640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132" y="5719762"/>
              <a:ext cx="798006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b="0" i="1" dirty="0">
                  <a:latin typeface="Calibri" pitchFamily="34" charset="0"/>
                </a:rPr>
                <a:t>Returns</a:t>
              </a:r>
              <a:endParaRPr lang="en-US" sz="2800" b="0" dirty="0">
                <a:latin typeface="Calibri" pitchFamily="34" charset="0"/>
              </a:endParaRPr>
            </a:p>
          </p:txBody>
        </p:sp>
        <p:sp>
          <p:nvSpPr>
            <p:cNvPr id="16" name="Text Box 15">
              <a:extLst>
                <a:ext uri="{FF2B5EF4-FFF2-40B4-BE49-F238E27FC236}">
                  <a16:creationId xmlns:a16="http://schemas.microsoft.com/office/drawing/2014/main" id="{966E3D88-D743-E3B5-2CA8-CB0EC1B5D5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3881" y="5086513"/>
              <a:ext cx="1895797" cy="24685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b="0" dirty="0">
                  <a:latin typeface="Calibri" pitchFamily="34" charset="0"/>
                </a:rPr>
                <a:t>some instruction</a:t>
              </a:r>
            </a:p>
          </p:txBody>
        </p:sp>
        <p:sp>
          <p:nvSpPr>
            <p:cNvPr id="17" name="Text Box 16">
              <a:extLst>
                <a:ext uri="{FF2B5EF4-FFF2-40B4-BE49-F238E27FC236}">
                  <a16:creationId xmlns:a16="http://schemas.microsoft.com/office/drawing/2014/main" id="{FE795FE2-52E2-7068-A34A-CC509BA352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60746" y="5291872"/>
              <a:ext cx="1767282" cy="24685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sz="2000" b="0" dirty="0">
                  <a:latin typeface="Calibri" pitchFamily="34" charset="0"/>
                </a:rPr>
                <a:t>next instruction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23768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6DC08-FB8E-76D3-C057-59ACB97BC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C7145-46D3-71BC-7968-43CBF086E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asynchronous messages 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274E5-36CA-ADD4-DCCE-B40234437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OS wants to send something like an interrupt to a process</a:t>
            </a:r>
          </a:p>
          <a:p>
            <a:pPr lvl="1"/>
            <a:r>
              <a:rPr lang="en-US" dirty="0"/>
              <a:t>Your child process completed</a:t>
            </a:r>
          </a:p>
          <a:p>
            <a:pPr lvl="1"/>
            <a:r>
              <a:rPr lang="en-US" dirty="0"/>
              <a:t>You tried to use an illegal instruction</a:t>
            </a:r>
          </a:p>
          <a:p>
            <a:pPr lvl="1"/>
            <a:r>
              <a:rPr lang="en-US" dirty="0"/>
              <a:t>You accessed invalid memory</a:t>
            </a:r>
          </a:p>
          <a:p>
            <a:pPr lvl="1"/>
            <a:r>
              <a:rPr lang="en-US" dirty="0"/>
              <a:t>You are terminating now</a:t>
            </a:r>
          </a:p>
          <a:p>
            <a:pPr lvl="1"/>
            <a:endParaRPr lang="en-US" dirty="0"/>
          </a:p>
          <a:p>
            <a:r>
              <a:rPr lang="en-US" dirty="0"/>
              <a:t>In POSIX systems, this idea is called “Signals”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231FF-0D5C-28B8-9C81-3B61C6B38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44B752-5292-3A00-7DD8-1A27D2F72354}"/>
              </a:ext>
            </a:extLst>
          </p:cNvPr>
          <p:cNvSpPr txBox="1"/>
          <p:nvPr/>
        </p:nvSpPr>
        <p:spPr>
          <a:xfrm>
            <a:off x="1814944" y="4745174"/>
            <a:ext cx="86729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1) SIGHUP     2) SIGINT   3) SIGQUIT   4) SIGILL  5) SIGTRAP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6) SIGABRT    7) SIGBUS   8) SIGFPE    9) SIGKILL 10) SIGUSR1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11) SIGSEGV   12) SIGUSR2 13) SIGPIPE  14) SIGALRM 15) SIGTERM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16) SIGSTKFLT 17) SIGCHLD 18) SIGCONT  19) SIGSTOP 20) SIGTSTP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21) SIGTTIN   22) SIGTTOU 23) SIGURG   24) SIGXCPU 25) SIGXFSZ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26) SIGVTALRM 27) SIGPROF 28) SIGWINCH 29) SIGIO   30) SIGPWR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31) SIGSYS	  ...</a:t>
            </a:r>
          </a:p>
        </p:txBody>
      </p:sp>
    </p:spTree>
    <p:extLst>
      <p:ext uri="{BB962C8B-B14F-4D97-AF65-F5344CB8AC3E}">
        <p14:creationId xmlns:p14="http://schemas.microsoft.com/office/powerpoint/2010/main" val="29426023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434EB-DDF1-3705-50D3-F778214F4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ED3BE-67A9-20B3-2923-57B020ED6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asynchronous messages 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57DD9-ACD9-2934-A483-C46EF0560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OS wants to send something like an interrupt to a process</a:t>
            </a:r>
          </a:p>
          <a:p>
            <a:pPr lvl="1"/>
            <a:r>
              <a:rPr lang="en-US" dirty="0"/>
              <a:t>Your child process completed</a:t>
            </a:r>
          </a:p>
          <a:p>
            <a:pPr lvl="1"/>
            <a:r>
              <a:rPr lang="en-US" dirty="0"/>
              <a:t>You tried to use an illegal instruction</a:t>
            </a:r>
          </a:p>
          <a:p>
            <a:pPr lvl="1"/>
            <a:r>
              <a:rPr lang="en-US" dirty="0"/>
              <a:t>You accessed invalid memory</a:t>
            </a:r>
          </a:p>
          <a:p>
            <a:pPr lvl="1"/>
            <a:r>
              <a:rPr lang="en-US" dirty="0"/>
              <a:t>You are terminating now</a:t>
            </a:r>
          </a:p>
          <a:p>
            <a:pPr lvl="1"/>
            <a:endParaRPr lang="en-US" dirty="0"/>
          </a:p>
          <a:p>
            <a:r>
              <a:rPr lang="en-US" dirty="0"/>
              <a:t>In POSIX systems, this idea is called “Signals”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44D5F-3266-6C37-9F5B-2914735BF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137B8-C863-7B62-4D97-552A7A61A562}"/>
              </a:ext>
            </a:extLst>
          </p:cNvPr>
          <p:cNvSpPr txBox="1"/>
          <p:nvPr/>
        </p:nvSpPr>
        <p:spPr>
          <a:xfrm>
            <a:off x="1814944" y="4745174"/>
            <a:ext cx="86729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1) SIGHUP     2) SIGINT   3) SIGQUIT   4) SIGILL  5) SIGTRAP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6) SIGABRT    7) SIGBUS   8) SIGFPE    9) SIGKILL 10) SIGUSR1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11) SIGSEGV   12) SIGUSR2 13) SIGPIPE  14) SIGALRM 15) SIGTERM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16) SIGSTKFLT 17) SIGCHLD 18) SIGCONT  19) SIGSTOP 20) SIGTSTP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21) SIGTTIN   22) SIGTTOU 23) SIGURG   24) SIGXCPU 25) SIGXFSZ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26) SIGVTALRM 27) SIGPROF 28) SIGWINCH 29) SIGIO   30) SIGPWR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31) SIGSYS	  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D95B7-5AA2-8BDC-780C-552A0B83C869}"/>
              </a:ext>
            </a:extLst>
          </p:cNvPr>
          <p:cNvSpPr/>
          <p:nvPr/>
        </p:nvSpPr>
        <p:spPr>
          <a:xfrm>
            <a:off x="3297382" y="4953000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4AEAFF-C219-65BE-419C-00FA21A203B4}"/>
              </a:ext>
            </a:extLst>
          </p:cNvPr>
          <p:cNvSpPr/>
          <p:nvPr/>
        </p:nvSpPr>
        <p:spPr>
          <a:xfrm>
            <a:off x="4504731" y="4953000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FFD424-71C9-D46F-6AC8-46A5CE04CD7E}"/>
              </a:ext>
            </a:extLst>
          </p:cNvPr>
          <p:cNvSpPr/>
          <p:nvPr/>
        </p:nvSpPr>
        <p:spPr>
          <a:xfrm>
            <a:off x="5791200" y="4745174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A5E32A-2C49-6BC5-7102-E0F8DCB87C75}"/>
              </a:ext>
            </a:extLst>
          </p:cNvPr>
          <p:cNvSpPr txBox="1"/>
          <p:nvPr/>
        </p:nvSpPr>
        <p:spPr>
          <a:xfrm>
            <a:off x="8915400" y="4745174"/>
            <a:ext cx="2320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Errors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431257-10B6-1E8B-4A07-1F1DCD90DBEE}"/>
              </a:ext>
            </a:extLst>
          </p:cNvPr>
          <p:cNvSpPr/>
          <p:nvPr/>
        </p:nvSpPr>
        <p:spPr>
          <a:xfrm>
            <a:off x="1837732" y="5170246"/>
            <a:ext cx="1236956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487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634A2-B4A8-E802-4E2C-60FDA8537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652F4-ED9F-D6BB-8037-E95065C84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asynchronous messages 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F7E40-CA46-CE85-F2D8-F1E629337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OS wants to send something like an interrupt to a process</a:t>
            </a:r>
          </a:p>
          <a:p>
            <a:pPr lvl="1"/>
            <a:r>
              <a:rPr lang="en-US" dirty="0"/>
              <a:t>Your child process completed</a:t>
            </a:r>
          </a:p>
          <a:p>
            <a:pPr lvl="1"/>
            <a:r>
              <a:rPr lang="en-US" dirty="0"/>
              <a:t>You tried to use an illegal instruction</a:t>
            </a:r>
          </a:p>
          <a:p>
            <a:pPr lvl="1"/>
            <a:r>
              <a:rPr lang="en-US" dirty="0"/>
              <a:t>You accessed invalid memory</a:t>
            </a:r>
          </a:p>
          <a:p>
            <a:pPr lvl="1"/>
            <a:r>
              <a:rPr lang="en-US" dirty="0"/>
              <a:t>You are terminating now</a:t>
            </a:r>
          </a:p>
          <a:p>
            <a:pPr lvl="1"/>
            <a:endParaRPr lang="en-US" dirty="0"/>
          </a:p>
          <a:p>
            <a:r>
              <a:rPr lang="en-US" dirty="0"/>
              <a:t>In POSIX systems, this idea is called “Signals”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367824-085E-66EE-8CD4-B6CE1EEC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4BA623-ED53-9A77-7359-9BE3D07B6634}"/>
              </a:ext>
            </a:extLst>
          </p:cNvPr>
          <p:cNvSpPr txBox="1"/>
          <p:nvPr/>
        </p:nvSpPr>
        <p:spPr>
          <a:xfrm>
            <a:off x="1814944" y="4745174"/>
            <a:ext cx="86729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1) SIGHUP     2) SIGINT   3) SIGQUIT   4) SIGILL  5) SIGTRAP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6) SIGABRT    7) SIGBUS   8) SIGFPE    9) SIGKILL 10) SIGUSR1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11) SIGSEGV   12) SIGUSR2 13) SIGPIPE  14) SIGALRM 15) SIGTERM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16) SIGSTKFLT 17) SIGCHLD 18) SIGCONT  19) SIGSTOP 20) SIGTSTP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21) SIGTTIN   22) SIGTTOU 23) SIGURG   24) SIGXCPU 25) SIGXFSZ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26) SIGVTALRM 27) SIGPROF 28) SIGWINCH 29) SIGIO   30) SIGPWR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31) SIGSYS	  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A15CAC-888F-82FE-A669-B4F6ED9B09BE}"/>
              </a:ext>
            </a:extLst>
          </p:cNvPr>
          <p:cNvSpPr/>
          <p:nvPr/>
        </p:nvSpPr>
        <p:spPr>
          <a:xfrm>
            <a:off x="4500266" y="4745174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9A1E2F-DCAD-048D-8F10-29DB0CA520F7}"/>
              </a:ext>
            </a:extLst>
          </p:cNvPr>
          <p:cNvSpPr/>
          <p:nvPr/>
        </p:nvSpPr>
        <p:spPr>
          <a:xfrm>
            <a:off x="5756336" y="4946065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14B001-6012-9586-918E-04AC6FD64B85}"/>
              </a:ext>
            </a:extLst>
          </p:cNvPr>
          <p:cNvSpPr/>
          <p:nvPr/>
        </p:nvSpPr>
        <p:spPr>
          <a:xfrm>
            <a:off x="1955723" y="4946065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80B554-3BCD-73FA-AEB4-239EAD2E4CB1}"/>
              </a:ext>
            </a:extLst>
          </p:cNvPr>
          <p:cNvSpPr txBox="1"/>
          <p:nvPr/>
        </p:nvSpPr>
        <p:spPr>
          <a:xfrm>
            <a:off x="8915400" y="4745174"/>
            <a:ext cx="2320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Termination</a:t>
            </a:r>
          </a:p>
        </p:txBody>
      </p:sp>
    </p:spTree>
    <p:extLst>
      <p:ext uri="{BB962C8B-B14F-4D97-AF65-F5344CB8AC3E}">
        <p14:creationId xmlns:p14="http://schemas.microsoft.com/office/powerpoint/2010/main" val="32698108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F96D6-569B-9E24-6B0D-DEB67C744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7D0DB-88F8-BF17-5A58-CB4FB6B73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346C8-98A6-7EB8-6A73-2830BDBFE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 sends signals when it needs to</a:t>
            </a:r>
          </a:p>
          <a:p>
            <a:endParaRPr lang="en-US" dirty="0"/>
          </a:p>
          <a:p>
            <a:r>
              <a:rPr lang="en-US" dirty="0"/>
              <a:t>Processes can ask the OS send signals with a system call</a:t>
            </a:r>
          </a:p>
          <a:p>
            <a:pPr lvl="1"/>
            <a:r>
              <a:rPr lang="sv-SE" dirty="0">
                <a:latin typeface="Consolas" panose="020B0609020204030204" pitchFamily="49" charset="0"/>
              </a:rPr>
              <a:t>int kill(pid_t pid, int sig);</a:t>
            </a:r>
          </a:p>
          <a:p>
            <a:pPr lvl="1"/>
            <a:endParaRPr lang="sv-SE" dirty="0">
              <a:latin typeface="Consolas" panose="020B0609020204030204" pitchFamily="49" charset="0"/>
            </a:endParaRPr>
          </a:p>
          <a:p>
            <a:r>
              <a:rPr lang="sv-SE" dirty="0"/>
              <a:t>Users send signals through OS from command line or keyboard</a:t>
            </a:r>
          </a:p>
          <a:p>
            <a:pPr lvl="1"/>
            <a:r>
              <a:rPr lang="sv-SE" dirty="0"/>
              <a:t>Shell command: kill -9 </a:t>
            </a:r>
            <a:r>
              <a:rPr lang="sv-SE" i="1" dirty="0"/>
              <a:t>pid  </a:t>
            </a:r>
            <a:r>
              <a:rPr lang="sv-SE" dirty="0"/>
              <a:t>(SIGKILL)</a:t>
            </a:r>
          </a:p>
          <a:p>
            <a:pPr lvl="1"/>
            <a:r>
              <a:rPr lang="sv-SE" dirty="0"/>
              <a:t>CTRL-C (SIGINT)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202EF-A53B-48BD-5732-676D2C5C4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424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6FA23-2385-E3F7-4AEC-7F44E8FAF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64C64-C66A-E596-0EF1-9863BDAC5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2B4BD-C52F-0573-9ABC-54794569E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Programs can register a function to handle individual signals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signal(int sig, </a:t>
            </a:r>
            <a:r>
              <a:rPr lang="en-US" dirty="0" err="1">
                <a:latin typeface="Consolas" panose="020B0609020204030204" pitchFamily="49" charset="0"/>
              </a:rPr>
              <a:t>sighandler_t</a:t>
            </a:r>
            <a:r>
              <a:rPr lang="en-US" dirty="0">
                <a:latin typeface="Consolas" panose="020B0609020204030204" pitchFamily="49" charset="0"/>
              </a:rPr>
              <a:t> handler);</a:t>
            </a:r>
          </a:p>
          <a:p>
            <a:pPr lvl="1"/>
            <a:endParaRPr lang="en-US" dirty="0">
              <a:latin typeface="Consolas" panose="020B0609020204030204" pitchFamily="49" charset="0"/>
            </a:endParaRPr>
          </a:p>
          <a:p>
            <a:r>
              <a:rPr lang="en-US" dirty="0"/>
              <a:t>What are you supposed to do about it?</a:t>
            </a:r>
          </a:p>
          <a:p>
            <a:pPr lvl="1"/>
            <a:r>
              <a:rPr lang="en-US" dirty="0"/>
              <a:t>Do some </a:t>
            </a:r>
            <a:r>
              <a:rPr lang="en-US" i="1" dirty="0"/>
              <a:t>quick</a:t>
            </a:r>
            <a:r>
              <a:rPr lang="en-US" dirty="0"/>
              <a:t> processing to handle it</a:t>
            </a:r>
          </a:p>
          <a:p>
            <a:pPr lvl="2"/>
            <a:r>
              <a:rPr lang="en-US" dirty="0"/>
              <a:t>That needs to be </a:t>
            </a:r>
            <a:r>
              <a:rPr lang="en-US" dirty="0">
                <a:hlinkClick r:id="rId2"/>
              </a:rPr>
              <a:t>“reentrant” safe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Reset the process and try again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Quit the process (default handler)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 much: signals are not supported by all 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9DE29-C69E-87BB-AB58-0B9F88FFF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942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75B81-285A-CCF9-D74F-4370895FD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86F-5D42-A0A3-A3FB-0B48045C8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sending a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DE4FD-CC21-B37D-650E-516A683BC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&gt; kill -11 </a:t>
            </a:r>
            <a:r>
              <a:rPr lang="en-US" i="1" dirty="0" err="1"/>
              <a:t>pid</a:t>
            </a:r>
            <a:r>
              <a:rPr lang="en-US" i="1" dirty="0"/>
              <a:t>		</a:t>
            </a:r>
            <a:r>
              <a:rPr lang="en-US" dirty="0"/>
              <a:t>(11 is SIGSEGV – </a:t>
            </a:r>
            <a:r>
              <a:rPr lang="en-US" dirty="0" err="1"/>
              <a:t>a.k.a</a:t>
            </a:r>
            <a:r>
              <a:rPr lang="en-US" dirty="0"/>
              <a:t> </a:t>
            </a:r>
            <a:r>
              <a:rPr lang="en-US" dirty="0" err="1"/>
              <a:t>segfault</a:t>
            </a:r>
            <a:r>
              <a:rPr lang="en-US" dirty="0"/>
              <a:t>)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BE67AC-0F8B-B7BF-DFE5-490958678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687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13F3C-ACC7-B1C6-3E29-A8A5D63D6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2B35C-1DCE-A2C0-8796-7E94BCCD3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sending a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BCF41-E979-DFC1-7BF3-D067D9F56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&gt; kill -11 </a:t>
            </a:r>
            <a:r>
              <a:rPr lang="en-US" i="1" dirty="0" err="1"/>
              <a:t>pid</a:t>
            </a:r>
            <a:r>
              <a:rPr lang="en-US" i="1" dirty="0"/>
              <a:t>		</a:t>
            </a:r>
            <a:r>
              <a:rPr lang="en-US" dirty="0"/>
              <a:t>(11 is SIGSEGV – </a:t>
            </a:r>
            <a:r>
              <a:rPr lang="en-US" dirty="0" err="1"/>
              <a:t>a.k.a</a:t>
            </a:r>
            <a:r>
              <a:rPr lang="en-US" dirty="0"/>
              <a:t> </a:t>
            </a:r>
            <a:r>
              <a:rPr lang="en-US" dirty="0" err="1"/>
              <a:t>segfault</a:t>
            </a:r>
            <a:r>
              <a:rPr lang="en-US" dirty="0"/>
              <a:t>)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7181B-5E68-2ADE-3B54-013FC4749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36D7A-47B3-4E2F-42EE-E4D69E602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724" y="1977339"/>
            <a:ext cx="9832540" cy="419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08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385932" y="3549885"/>
            <a:ext cx="1684696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File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System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577987" y="3549885"/>
            <a:ext cx="1950700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Process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Manager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8617355" y="3549885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Network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159296" y="3549885"/>
            <a:ext cx="1330023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Virtual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Operating System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3385932" y="4593438"/>
            <a:ext cx="1862032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Device Drivers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868641" y="4593438"/>
            <a:ext cx="2128037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Interrupt Handlers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617355" y="4593438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Boot and </a:t>
            </a:r>
            <a:r>
              <a:rPr lang="en-US" sz="2000" dirty="0" err="1">
                <a:solidFill>
                  <a:schemeClr val="tx1"/>
                </a:solidFill>
              </a:rPr>
              <a:t>Init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3385932" y="5219569"/>
            <a:ext cx="6916119" cy="5217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Hardware Abstraction Layer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3385932" y="2923754"/>
            <a:ext cx="6916119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Application Interface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1B799-9421-4093-9FFE-4B1E4B69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15207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727E2-E365-3DA0-47C9-7B7F68DAA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F3078-31A1-74D2-3435-28CAC92F0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32308" cy="5029200"/>
          </a:xfrm>
        </p:spPr>
        <p:txBody>
          <a:bodyPr/>
          <a:lstStyle/>
          <a:p>
            <a:r>
              <a:rPr lang="en-US" dirty="0"/>
              <a:t>213 topics in more depth: Concurrency, Processes, Virtual Memory</a:t>
            </a:r>
          </a:p>
          <a:p>
            <a:pPr lvl="1"/>
            <a:r>
              <a:rPr lang="en-US" dirty="0"/>
              <a:t>Deal with data races directly</a:t>
            </a:r>
          </a:p>
          <a:p>
            <a:pPr lvl="1"/>
            <a:r>
              <a:rPr lang="en-US" dirty="0"/>
              <a:t>Implement virtual memory system</a:t>
            </a:r>
          </a:p>
          <a:p>
            <a:pPr lvl="1"/>
            <a:endParaRPr lang="en-US" dirty="0"/>
          </a:p>
          <a:p>
            <a:r>
              <a:rPr lang="en-US" dirty="0"/>
              <a:t>Also, totally new topics: File Systems and Devices</a:t>
            </a:r>
          </a:p>
          <a:p>
            <a:endParaRPr lang="en-US" dirty="0"/>
          </a:p>
          <a:p>
            <a:r>
              <a:rPr lang="en-US" dirty="0"/>
              <a:t>Focus: “how does the Operating System make the computer work”?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48BF5-B3FE-0729-19A8-6A631091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398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DF347-1521-E9AF-44CE-32117F940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C51F68-7320-4324-058C-F93F52772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8A274-4486-60EF-54A3-8AF0200E92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Intro to Operating Systems</a:t>
            </a:r>
          </a:p>
          <a:p>
            <a:pPr lvl="1"/>
            <a:endParaRPr lang="en-US" dirty="0"/>
          </a:p>
          <a:p>
            <a:r>
              <a:rPr lang="en-US" dirty="0"/>
              <a:t>Processes</a:t>
            </a:r>
          </a:p>
          <a:p>
            <a:pPr lvl="1"/>
            <a:r>
              <a:rPr lang="en-US" dirty="0"/>
              <a:t>Process Contents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Control Flow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Scheduling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Signals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015F8B7-FE65-E961-05EA-3833C2F9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44273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part of the OS?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OS </a:t>
            </a:r>
            <a:r>
              <a:rPr lang="en-US" b="1" dirty="0">
                <a:solidFill>
                  <a:schemeClr val="accent1"/>
                </a:solidFill>
              </a:rPr>
              <a:t>kernel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the part of the OS code that has full control of the system</a:t>
            </a:r>
            <a:br>
              <a:rPr lang="en-US" dirty="0"/>
            </a:br>
            <a:endParaRPr lang="en-US" dirty="0"/>
          </a:p>
          <a:p>
            <a:r>
              <a:rPr lang="en-US" dirty="0"/>
              <a:t>Process scheduling</a:t>
            </a:r>
            <a:br>
              <a:rPr lang="en-US" dirty="0"/>
            </a:br>
            <a:r>
              <a:rPr lang="en-US" dirty="0"/>
              <a:t>(who uses CPU)</a:t>
            </a:r>
          </a:p>
          <a:p>
            <a:r>
              <a:rPr lang="en-US" dirty="0"/>
              <a:t>Memory allocation</a:t>
            </a:r>
            <a:br>
              <a:rPr lang="en-US" dirty="0"/>
            </a:br>
            <a:r>
              <a:rPr lang="en-US" dirty="0"/>
              <a:t>(who uses RAM)</a:t>
            </a:r>
          </a:p>
          <a:p>
            <a:r>
              <a:rPr lang="en-US" dirty="0"/>
              <a:t>Accesses hardware devices</a:t>
            </a:r>
          </a:p>
          <a:p>
            <a:pPr lvl="1"/>
            <a:r>
              <a:rPr lang="en-US" dirty="0"/>
              <a:t>Outputs graphics</a:t>
            </a:r>
          </a:p>
          <a:p>
            <a:pPr lvl="1"/>
            <a:r>
              <a:rPr lang="en-US" dirty="0"/>
              <a:t>Reads/writes to network</a:t>
            </a:r>
          </a:p>
          <a:p>
            <a:pPr lvl="1"/>
            <a:r>
              <a:rPr lang="en-US" dirty="0"/>
              <a:t>Read/write to disks</a:t>
            </a:r>
          </a:p>
          <a:p>
            <a:pPr lvl="1"/>
            <a:r>
              <a:rPr lang="en-US" dirty="0"/>
              <a:t>Handles boot-up and power-down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OS </a:t>
            </a:r>
            <a:r>
              <a:rPr lang="en-US" b="1" dirty="0">
                <a:solidFill>
                  <a:srgbClr val="00B050"/>
                </a:solidFill>
              </a:rPr>
              <a:t>distribution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– the kernel + lots of other useful stuff</a:t>
            </a:r>
            <a:br>
              <a:rPr lang="en-US" dirty="0"/>
            </a:br>
            <a:endParaRPr lang="en-US" dirty="0"/>
          </a:p>
          <a:p>
            <a:r>
              <a:rPr lang="en-US" dirty="0"/>
              <a:t>GUI / Window manager</a:t>
            </a:r>
          </a:p>
          <a:p>
            <a:r>
              <a:rPr lang="en-US" dirty="0"/>
              <a:t>Command shell</a:t>
            </a:r>
          </a:p>
          <a:p>
            <a:r>
              <a:rPr lang="en-US" dirty="0"/>
              <a:t>Software package manager</a:t>
            </a:r>
          </a:p>
          <a:p>
            <a:pPr lvl="1"/>
            <a:r>
              <a:rPr lang="en-US" dirty="0"/>
              <a:t>“app store”, yum, apt, brew</a:t>
            </a:r>
          </a:p>
          <a:p>
            <a:r>
              <a:rPr lang="en-US" dirty="0"/>
              <a:t>Common software libraries</a:t>
            </a:r>
          </a:p>
          <a:p>
            <a:r>
              <a:rPr lang="en-US" dirty="0"/>
              <a:t>Useful apps:</a:t>
            </a:r>
          </a:p>
          <a:p>
            <a:pPr lvl="1"/>
            <a:r>
              <a:rPr lang="en-US" dirty="0"/>
              <a:t>Text editor, compilers, web browser, web server, SSH, anti-virus, file-sharing, media libraries,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C45D23-612C-4698-839D-BC4BC2402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1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1019</TotalTime>
  <Words>4608</Words>
  <Application>Microsoft Office PowerPoint</Application>
  <PresentationFormat>Widescreen</PresentationFormat>
  <Paragraphs>1007</Paragraphs>
  <Slides>81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7" baseType="lpstr">
      <vt:lpstr>Arial</vt:lpstr>
      <vt:lpstr>Calibri</vt:lpstr>
      <vt:lpstr>Consolas</vt:lpstr>
      <vt:lpstr>Courier New</vt:lpstr>
      <vt:lpstr>Tahoma</vt:lpstr>
      <vt:lpstr>Class Slides</vt:lpstr>
      <vt:lpstr>Lecture 17 Processes</vt:lpstr>
      <vt:lpstr>Administrivia</vt:lpstr>
      <vt:lpstr>Today’s Goals</vt:lpstr>
      <vt:lpstr>Outline</vt:lpstr>
      <vt:lpstr>What is an operating system?</vt:lpstr>
      <vt:lpstr>What is an operating system?</vt:lpstr>
      <vt:lpstr>What is an operating system?</vt:lpstr>
      <vt:lpstr>What is an operating system?</vt:lpstr>
      <vt:lpstr>What’s part of the OS?</vt:lpstr>
      <vt:lpstr>Major goals of an Operating System</vt:lpstr>
      <vt:lpstr>Three features we’ll consider today</vt:lpstr>
      <vt:lpstr>OS Abstraction: Memory Management</vt:lpstr>
      <vt:lpstr>Another example OS abstraction: File Systems</vt:lpstr>
      <vt:lpstr>Files</vt:lpstr>
      <vt:lpstr>File permissions</vt:lpstr>
      <vt:lpstr>File permissions</vt:lpstr>
      <vt:lpstr>File permissions</vt:lpstr>
      <vt:lpstr>File permissions</vt:lpstr>
      <vt:lpstr>Three features we’ll consider today</vt:lpstr>
      <vt:lpstr>Processes are an abstraction provided by the OS</vt:lpstr>
      <vt:lpstr>Deep-dive into Processes</vt:lpstr>
      <vt:lpstr>Break + Open Question</vt:lpstr>
      <vt:lpstr>Break + Open Question</vt:lpstr>
      <vt:lpstr>Outline</vt:lpstr>
      <vt:lpstr>Reminder: view of a process</vt:lpstr>
      <vt:lpstr>Process memory</vt:lpstr>
      <vt:lpstr>POSIX processes also have file descriptors</vt:lpstr>
      <vt:lpstr>Example file descriptors</vt:lpstr>
      <vt:lpstr>Also the code files mapped to the address space</vt:lpstr>
      <vt:lpstr>Standard I/O is a process thing, not a C thing</vt:lpstr>
      <vt:lpstr>Additional process contents</vt:lpstr>
      <vt:lpstr>Outline</vt:lpstr>
      <vt:lpstr>Control flow</vt:lpstr>
      <vt:lpstr>Altering control flow</vt:lpstr>
      <vt:lpstr>Exceptional control flow</vt:lpstr>
      <vt:lpstr>Exceptions</vt:lpstr>
      <vt:lpstr>Perspective of the process on exceptions</vt:lpstr>
      <vt:lpstr>Outline</vt:lpstr>
      <vt:lpstr>Lies your operating system always told you</vt:lpstr>
      <vt:lpstr>Exceptional control flow can change the running process</vt:lpstr>
      <vt:lpstr>Processes don’t run all the time</vt:lpstr>
      <vt:lpstr>Multiprogramming processes</vt:lpstr>
      <vt:lpstr>Scheduling</vt:lpstr>
      <vt:lpstr>When can the OS make scheduling decisions?</vt:lpstr>
      <vt:lpstr>Example scheduler: FIFO Scheduling</vt:lpstr>
      <vt:lpstr>Example scheduler: Round Robin Scheduling</vt:lpstr>
      <vt:lpstr>Break + Open Question</vt:lpstr>
      <vt:lpstr>Break + Open Question</vt:lpstr>
      <vt:lpstr>Outline</vt:lpstr>
      <vt:lpstr>Things a program cannot do itself</vt:lpstr>
      <vt:lpstr>The OS can do things Processes cannot</vt:lpstr>
      <vt:lpstr>Trap instructions</vt:lpstr>
      <vt:lpstr>System call example</vt:lpstr>
      <vt:lpstr>System call steps (simplification)</vt:lpstr>
      <vt:lpstr>Returning from a system call (simplification)</vt:lpstr>
      <vt:lpstr>Linux system calls</vt:lpstr>
      <vt:lpstr>Example using system calls</vt:lpstr>
      <vt:lpstr>The C function for syscalls just performs the correct assembly</vt:lpstr>
      <vt:lpstr>Process management system calls</vt:lpstr>
      <vt:lpstr>Creating a new process</vt:lpstr>
      <vt:lpstr>Creating a new process</vt:lpstr>
      <vt:lpstr>Executing a new program</vt:lpstr>
      <vt:lpstr>Break + Question</vt:lpstr>
      <vt:lpstr>Break + Question</vt:lpstr>
      <vt:lpstr>Fork bombs in various languages</vt:lpstr>
      <vt:lpstr>Other Syscalls – File interactions</vt:lpstr>
      <vt:lpstr>Higher-level methods of file interaction</vt:lpstr>
      <vt:lpstr>How do programs talk to users?</vt:lpstr>
      <vt:lpstr>Sidebar: how do you figure out how these calls work?</vt:lpstr>
      <vt:lpstr>Outline</vt:lpstr>
      <vt:lpstr>Alerting processes of events</vt:lpstr>
      <vt:lpstr>Signals are a different version of exceptional control flow</vt:lpstr>
      <vt:lpstr>Signals are asynchronous messages to processes</vt:lpstr>
      <vt:lpstr>Signals are asynchronous messages to processes</vt:lpstr>
      <vt:lpstr>Signals are asynchronous messages to processes</vt:lpstr>
      <vt:lpstr>Sending signals</vt:lpstr>
      <vt:lpstr>Handling signals</vt:lpstr>
      <vt:lpstr>Examples: sending a signal</vt:lpstr>
      <vt:lpstr>Examples: sending a signal</vt:lpstr>
      <vt:lpstr>CS343 – Operating Systems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17 Processes</dc:title>
  <dc:creator>Branden Ghena</dc:creator>
  <cp:lastModifiedBy>Branden Ghena</cp:lastModifiedBy>
  <cp:revision>60</cp:revision>
  <dcterms:created xsi:type="dcterms:W3CDTF">2021-06-01T13:43:35Z</dcterms:created>
  <dcterms:modified xsi:type="dcterms:W3CDTF">2026-03-10T18:44:35Z</dcterms:modified>
</cp:coreProperties>
</file>