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118"/>
  </p:notesMasterIdLst>
  <p:sldIdLst>
    <p:sldId id="256" r:id="rId2"/>
    <p:sldId id="384" r:id="rId3"/>
    <p:sldId id="264" r:id="rId4"/>
    <p:sldId id="2214" r:id="rId5"/>
    <p:sldId id="2216" r:id="rId6"/>
    <p:sldId id="2222" r:id="rId7"/>
    <p:sldId id="2223" r:id="rId8"/>
    <p:sldId id="385" r:id="rId9"/>
    <p:sldId id="2215" r:id="rId10"/>
    <p:sldId id="2217" r:id="rId11"/>
    <p:sldId id="2218" r:id="rId12"/>
    <p:sldId id="2219" r:id="rId13"/>
    <p:sldId id="2220" r:id="rId14"/>
    <p:sldId id="2269" r:id="rId15"/>
    <p:sldId id="2224" r:id="rId16"/>
    <p:sldId id="2196" r:id="rId17"/>
    <p:sldId id="2197" r:id="rId18"/>
    <p:sldId id="2198" r:id="rId19"/>
    <p:sldId id="2199" r:id="rId20"/>
    <p:sldId id="2200" r:id="rId21"/>
    <p:sldId id="2201" r:id="rId22"/>
    <p:sldId id="2202" r:id="rId23"/>
    <p:sldId id="2203" r:id="rId24"/>
    <p:sldId id="2204" r:id="rId25"/>
    <p:sldId id="2205" r:id="rId26"/>
    <p:sldId id="2212" r:id="rId27"/>
    <p:sldId id="2213" r:id="rId28"/>
    <p:sldId id="2270" r:id="rId29"/>
    <p:sldId id="2284" r:id="rId30"/>
    <p:sldId id="2226" r:id="rId31"/>
    <p:sldId id="2227" r:id="rId32"/>
    <p:sldId id="2228" r:id="rId33"/>
    <p:sldId id="2229" r:id="rId34"/>
    <p:sldId id="2230" r:id="rId35"/>
    <p:sldId id="2231" r:id="rId36"/>
    <p:sldId id="2232" r:id="rId37"/>
    <p:sldId id="2233" r:id="rId38"/>
    <p:sldId id="2251" r:id="rId39"/>
    <p:sldId id="2234" r:id="rId40"/>
    <p:sldId id="2235" r:id="rId41"/>
    <p:sldId id="2236" r:id="rId42"/>
    <p:sldId id="2237" r:id="rId43"/>
    <p:sldId id="2238" r:id="rId44"/>
    <p:sldId id="2239" r:id="rId45"/>
    <p:sldId id="2263" r:id="rId46"/>
    <p:sldId id="2264" r:id="rId47"/>
    <p:sldId id="2240" r:id="rId48"/>
    <p:sldId id="2241" r:id="rId49"/>
    <p:sldId id="2265" r:id="rId50"/>
    <p:sldId id="2242" r:id="rId51"/>
    <p:sldId id="2243" r:id="rId52"/>
    <p:sldId id="2266" r:id="rId53"/>
    <p:sldId id="2267" r:id="rId54"/>
    <p:sldId id="2268" r:id="rId55"/>
    <p:sldId id="2244" r:id="rId56"/>
    <p:sldId id="2245" r:id="rId57"/>
    <p:sldId id="2246" r:id="rId58"/>
    <p:sldId id="2206" r:id="rId59"/>
    <p:sldId id="2207" r:id="rId60"/>
    <p:sldId id="2285" r:id="rId61"/>
    <p:sldId id="2208" r:id="rId62"/>
    <p:sldId id="2209" r:id="rId63"/>
    <p:sldId id="2210" r:id="rId64"/>
    <p:sldId id="2211" r:id="rId65"/>
    <p:sldId id="2247" r:id="rId66"/>
    <p:sldId id="2287" r:id="rId67"/>
    <p:sldId id="2288" r:id="rId68"/>
    <p:sldId id="2271" r:id="rId69"/>
    <p:sldId id="2276" r:id="rId70"/>
    <p:sldId id="2279" r:id="rId71"/>
    <p:sldId id="2280" r:id="rId72"/>
    <p:sldId id="2282" r:id="rId73"/>
    <p:sldId id="2281" r:id="rId74"/>
    <p:sldId id="2172" r:id="rId75"/>
    <p:sldId id="2170" r:id="rId76"/>
    <p:sldId id="1417" r:id="rId77"/>
    <p:sldId id="2125" r:id="rId78"/>
    <p:sldId id="2131" r:id="rId79"/>
    <p:sldId id="2132" r:id="rId80"/>
    <p:sldId id="2135" r:id="rId81"/>
    <p:sldId id="2136" r:id="rId82"/>
    <p:sldId id="2137" r:id="rId83"/>
    <p:sldId id="2138" r:id="rId84"/>
    <p:sldId id="2139" r:id="rId85"/>
    <p:sldId id="2143" r:id="rId86"/>
    <p:sldId id="2142" r:id="rId87"/>
    <p:sldId id="2140" r:id="rId88"/>
    <p:sldId id="2141" r:id="rId89"/>
    <p:sldId id="2274" r:id="rId90"/>
    <p:sldId id="2159" r:id="rId91"/>
    <p:sldId id="2283" r:id="rId92"/>
    <p:sldId id="2272" r:id="rId93"/>
    <p:sldId id="2175" r:id="rId94"/>
    <p:sldId id="2176" r:id="rId95"/>
    <p:sldId id="1418" r:id="rId96"/>
    <p:sldId id="1419" r:id="rId97"/>
    <p:sldId id="2273" r:id="rId98"/>
    <p:sldId id="2150" r:id="rId99"/>
    <p:sldId id="1443" r:id="rId100"/>
    <p:sldId id="1462" r:id="rId101"/>
    <p:sldId id="1445" r:id="rId102"/>
    <p:sldId id="1446" r:id="rId103"/>
    <p:sldId id="2130" r:id="rId104"/>
    <p:sldId id="1448" r:id="rId105"/>
    <p:sldId id="1449" r:id="rId106"/>
    <p:sldId id="2177" r:id="rId107"/>
    <p:sldId id="2067" r:id="rId108"/>
    <p:sldId id="1421" r:id="rId109"/>
    <p:sldId id="1422" r:id="rId110"/>
    <p:sldId id="1423" r:id="rId111"/>
    <p:sldId id="2090" r:id="rId112"/>
    <p:sldId id="2123" r:id="rId113"/>
    <p:sldId id="1424" r:id="rId114"/>
    <p:sldId id="1425" r:id="rId115"/>
    <p:sldId id="1441" r:id="rId116"/>
    <p:sldId id="1459" r:id="rId1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  <p14:sldId id="264"/>
          </p14:sldIdLst>
        </p14:section>
        <p14:section name="Virtual Memory Concept" id="{430119FC-6067-44F5-9B7E-2B9D095DCBBB}">
          <p14:sldIdLst>
            <p14:sldId id="2214"/>
            <p14:sldId id="2216"/>
            <p14:sldId id="2222"/>
            <p14:sldId id="2223"/>
            <p14:sldId id="385"/>
            <p14:sldId id="2215"/>
            <p14:sldId id="2217"/>
            <p14:sldId id="2218"/>
            <p14:sldId id="2219"/>
            <p14:sldId id="2220"/>
          </p14:sldIdLst>
        </p14:section>
        <p14:section name="Virtual Memory Process" id="{FA460DB2-26D0-43C4-A621-15C78A99CC8C}">
          <p14:sldIdLst>
            <p14:sldId id="2269"/>
            <p14:sldId id="2224"/>
            <p14:sldId id="2196"/>
            <p14:sldId id="2197"/>
            <p14:sldId id="2198"/>
            <p14:sldId id="2199"/>
            <p14:sldId id="2200"/>
            <p14:sldId id="2201"/>
            <p14:sldId id="2202"/>
            <p14:sldId id="2203"/>
            <p14:sldId id="2204"/>
            <p14:sldId id="2205"/>
            <p14:sldId id="2212"/>
            <p14:sldId id="2213"/>
          </p14:sldIdLst>
        </p14:section>
        <p14:section name="Solving Memory Problems" id="{7F383CAC-44C0-4A46-952B-EA00ACEBA1B7}">
          <p14:sldIdLst>
            <p14:sldId id="2270"/>
            <p14:sldId id="2284"/>
            <p14:sldId id="2226"/>
            <p14:sldId id="2227"/>
            <p14:sldId id="2228"/>
            <p14:sldId id="2229"/>
            <p14:sldId id="2230"/>
            <p14:sldId id="2231"/>
            <p14:sldId id="2232"/>
            <p14:sldId id="2233"/>
            <p14:sldId id="2251"/>
            <p14:sldId id="2234"/>
            <p14:sldId id="2235"/>
            <p14:sldId id="2236"/>
            <p14:sldId id="2237"/>
            <p14:sldId id="2238"/>
            <p14:sldId id="2239"/>
            <p14:sldId id="2263"/>
            <p14:sldId id="2264"/>
            <p14:sldId id="2240"/>
            <p14:sldId id="2241"/>
            <p14:sldId id="2265"/>
            <p14:sldId id="2242"/>
            <p14:sldId id="2243"/>
            <p14:sldId id="2266"/>
            <p14:sldId id="2267"/>
            <p14:sldId id="2268"/>
            <p14:sldId id="2244"/>
            <p14:sldId id="2245"/>
            <p14:sldId id="2246"/>
            <p14:sldId id="2206"/>
            <p14:sldId id="2207"/>
            <p14:sldId id="2285"/>
            <p14:sldId id="2208"/>
            <p14:sldId id="2209"/>
            <p14:sldId id="2210"/>
            <p14:sldId id="2211"/>
            <p14:sldId id="2247"/>
            <p14:sldId id="2287"/>
            <p14:sldId id="2288"/>
          </p14:sldIdLst>
        </p14:section>
        <p14:section name="Address Translation" id="{1D7B529B-A497-421B-87B8-21B7C19EC336}">
          <p14:sldIdLst>
            <p14:sldId id="2271"/>
            <p14:sldId id="2276"/>
            <p14:sldId id="2279"/>
            <p14:sldId id="2280"/>
            <p14:sldId id="2282"/>
            <p14:sldId id="2281"/>
            <p14:sldId id="2172"/>
            <p14:sldId id="2170"/>
            <p14:sldId id="1417"/>
            <p14:sldId id="2125"/>
            <p14:sldId id="2131"/>
            <p14:sldId id="2132"/>
            <p14:sldId id="2135"/>
            <p14:sldId id="2136"/>
            <p14:sldId id="2137"/>
            <p14:sldId id="2138"/>
            <p14:sldId id="2139"/>
            <p14:sldId id="2143"/>
            <p14:sldId id="2142"/>
            <p14:sldId id="2140"/>
            <p14:sldId id="2141"/>
            <p14:sldId id="2274"/>
            <p14:sldId id="2159"/>
            <p14:sldId id="2283"/>
          </p14:sldIdLst>
        </p14:section>
        <p14:section name="Virtual Memory Summary" id="{8CB874F0-86D7-4F86-B68B-62C86126E94D}">
          <p14:sldIdLst>
            <p14:sldId id="2272"/>
            <p14:sldId id="2175"/>
            <p14:sldId id="2176"/>
            <p14:sldId id="1418"/>
            <p14:sldId id="1419"/>
          </p14:sldIdLst>
        </p14:section>
        <p14:section name="Wrapup" id="{29A7F866-9DA9-446B-8359-CE426CB89C7A}">
          <p14:sldIdLst>
            <p14:sldId id="2273"/>
          </p14:sldIdLst>
        </p14:section>
        <p14:section name="Practice Problems" id="{5CD185A1-024D-4410-92E4-D3FD9E04D256}">
          <p14:sldIdLst>
            <p14:sldId id="2150"/>
            <p14:sldId id="1443"/>
            <p14:sldId id="1462"/>
            <p14:sldId id="1445"/>
            <p14:sldId id="1446"/>
            <p14:sldId id="2130"/>
            <p14:sldId id="1448"/>
            <p14:sldId id="1449"/>
          </p14:sldIdLst>
        </p14:section>
        <p14:section name="Caching Page Table Entries" id="{FF4E1984-87B7-44D6-ADE7-CA350F4A903E}">
          <p14:sldIdLst>
            <p14:sldId id="2177"/>
            <p14:sldId id="2067"/>
            <p14:sldId id="1421"/>
            <p14:sldId id="1422"/>
            <p14:sldId id="1423"/>
            <p14:sldId id="2090"/>
          </p14:sldIdLst>
        </p14:section>
        <p14:section name="Multi-level Page Tables" id="{1AEE35EF-6F53-41F8-BF10-2CC0EFF91E82}">
          <p14:sldIdLst>
            <p14:sldId id="2123"/>
            <p14:sldId id="1424"/>
            <p14:sldId id="1425"/>
            <p14:sldId id="1441"/>
            <p14:sldId id="14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7440" autoAdjust="0"/>
  </p:normalViewPr>
  <p:slideViewPr>
    <p:cSldViewPr snapToGrid="0">
      <p:cViewPr varScale="1">
        <p:scale>
          <a:sx n="103" d="100"/>
          <a:sy n="103" d="100"/>
        </p:scale>
        <p:origin x="120" y="14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CA2571-7E1B-BA0D-7B12-EA1D5281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>
            <a:extLst>
              <a:ext uri="{FF2B5EF4-FFF2-40B4-BE49-F238E27FC236}">
                <a16:creationId xmlns:a16="http://schemas.microsoft.com/office/drawing/2014/main" id="{8418A053-075E-9D96-A000-13977F2F8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F2ED07F4-9D2A-AF40-F455-10F2EAA181E5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Main</a:t>
            </a:r>
            <a:r>
              <a:rPr lang="en-US" baseline="0" dirty="0"/>
              <a:t> memory is organized as an array of contiguous byte-sized cells, starting at address 0; given that, physical addressing is the most natural way for the CPU to use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30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>
          <a:extLst>
            <a:ext uri="{FF2B5EF4-FFF2-40B4-BE49-F238E27FC236}">
              <a16:creationId xmlns:a16="http://schemas.microsoft.com/office/drawing/2014/main" id="{A5246579-2937-111C-1E39-07619379A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5e39d93ef4_0_494:notes">
            <a:extLst>
              <a:ext uri="{FF2B5EF4-FFF2-40B4-BE49-F238E27FC236}">
                <a16:creationId xmlns:a16="http://schemas.microsoft.com/office/drawing/2014/main" id="{2215B606-EE37-D6B7-D61C-5A89F97A55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5e39d93ef4_0_494:notes">
            <a:extLst>
              <a:ext uri="{FF2B5EF4-FFF2-40B4-BE49-F238E27FC236}">
                <a16:creationId xmlns:a16="http://schemas.microsoft.com/office/drawing/2014/main" id="{1BFDAA23-E9A0-FEE0-A2B2-87AF6325F1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g5e39d93ef4_0_494:notes">
            <a:extLst>
              <a:ext uri="{FF2B5EF4-FFF2-40B4-BE49-F238E27FC236}">
                <a16:creationId xmlns:a16="http://schemas.microsoft.com/office/drawing/2014/main" id="{A683A215-E82C-190F-132D-9581A188B9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0281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>
          <a:extLst>
            <a:ext uri="{FF2B5EF4-FFF2-40B4-BE49-F238E27FC236}">
              <a16:creationId xmlns:a16="http://schemas.microsoft.com/office/drawing/2014/main" id="{E00F0CE7-7E2B-786D-5F4E-27ED0747D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5e39d93ef4_0_508:notes">
            <a:extLst>
              <a:ext uri="{FF2B5EF4-FFF2-40B4-BE49-F238E27FC236}">
                <a16:creationId xmlns:a16="http://schemas.microsoft.com/office/drawing/2014/main" id="{F8F60D07-B449-0602-A330-0F57A60432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5e39d93ef4_0_508:notes">
            <a:extLst>
              <a:ext uri="{FF2B5EF4-FFF2-40B4-BE49-F238E27FC236}">
                <a16:creationId xmlns:a16="http://schemas.microsoft.com/office/drawing/2014/main" id="{699B1338-A984-E878-980B-79DE793F45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5e39d93ef4_0_508:notes">
            <a:extLst>
              <a:ext uri="{FF2B5EF4-FFF2-40B4-BE49-F238E27FC236}">
                <a16:creationId xmlns:a16="http://schemas.microsoft.com/office/drawing/2014/main" id="{0053FD80-6705-AF52-0B72-4DABB148ED2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15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D61441AA-C8B9-D5F5-A3AA-7734234E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e39d93ef4_0_81:notes">
            <a:extLst>
              <a:ext uri="{FF2B5EF4-FFF2-40B4-BE49-F238E27FC236}">
                <a16:creationId xmlns:a16="http://schemas.microsoft.com/office/drawing/2014/main" id="{92BF7448-5CE3-C3C0-FB57-29040ACEBB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e39d93ef4_0_81:notes">
            <a:extLst>
              <a:ext uri="{FF2B5EF4-FFF2-40B4-BE49-F238E27FC236}">
                <a16:creationId xmlns:a16="http://schemas.microsoft.com/office/drawing/2014/main" id="{0DC7595F-7DAF-ADA7-3A37-B565BE7C2D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g5e39d93ef4_0_81:notes">
            <a:extLst>
              <a:ext uri="{FF2B5EF4-FFF2-40B4-BE49-F238E27FC236}">
                <a16:creationId xmlns:a16="http://schemas.microsoft.com/office/drawing/2014/main" id="{E65F8696-A981-1A42-3F22-733905EA08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2665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>
          <a:extLst>
            <a:ext uri="{FF2B5EF4-FFF2-40B4-BE49-F238E27FC236}">
              <a16:creationId xmlns:a16="http://schemas.microsoft.com/office/drawing/2014/main" id="{FDAC6ED5-4759-4CDA-6284-FA9758F26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5e39d93ef4_0_93:notes">
            <a:extLst>
              <a:ext uri="{FF2B5EF4-FFF2-40B4-BE49-F238E27FC236}">
                <a16:creationId xmlns:a16="http://schemas.microsoft.com/office/drawing/2014/main" id="{4D0779BF-4D27-C0E6-0ED2-85AAE89FD1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5e39d93ef4_0_93:notes">
            <a:extLst>
              <a:ext uri="{FF2B5EF4-FFF2-40B4-BE49-F238E27FC236}">
                <a16:creationId xmlns:a16="http://schemas.microsoft.com/office/drawing/2014/main" id="{953267DC-13E2-CFB0-90FE-C20F673C65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g5e39d93ef4_0_93:notes">
            <a:extLst>
              <a:ext uri="{FF2B5EF4-FFF2-40B4-BE49-F238E27FC236}">
                <a16:creationId xmlns:a16="http://schemas.microsoft.com/office/drawing/2014/main" id="{D087163D-4182-3D0F-CA4B-3F72E9B945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9533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>
          <a:extLst>
            <a:ext uri="{FF2B5EF4-FFF2-40B4-BE49-F238E27FC236}">
              <a16:creationId xmlns:a16="http://schemas.microsoft.com/office/drawing/2014/main" id="{15104B8E-04D9-F1CD-47CB-F6775A1F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e39d93ef4_0_106:notes">
            <a:extLst>
              <a:ext uri="{FF2B5EF4-FFF2-40B4-BE49-F238E27FC236}">
                <a16:creationId xmlns:a16="http://schemas.microsoft.com/office/drawing/2014/main" id="{2277B2B1-063D-2DD2-EF47-C9AB3BABD0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5e39d93ef4_0_106:notes">
            <a:extLst>
              <a:ext uri="{FF2B5EF4-FFF2-40B4-BE49-F238E27FC236}">
                <a16:creationId xmlns:a16="http://schemas.microsoft.com/office/drawing/2014/main" id="{A4E68411-A287-5B8A-BA34-CF380E9771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g5e39d93ef4_0_106:notes">
            <a:extLst>
              <a:ext uri="{FF2B5EF4-FFF2-40B4-BE49-F238E27FC236}">
                <a16:creationId xmlns:a16="http://schemas.microsoft.com/office/drawing/2014/main" id="{D6A5086D-9AD7-AF05-D2F8-F91F1CD2555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7559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>
          <a:extLst>
            <a:ext uri="{FF2B5EF4-FFF2-40B4-BE49-F238E27FC236}">
              <a16:creationId xmlns:a16="http://schemas.microsoft.com/office/drawing/2014/main" id="{D08B6C71-301E-B53A-52D7-8C69DE423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5e39d93ef4_0_120:notes">
            <a:extLst>
              <a:ext uri="{FF2B5EF4-FFF2-40B4-BE49-F238E27FC236}">
                <a16:creationId xmlns:a16="http://schemas.microsoft.com/office/drawing/2014/main" id="{F1EE5FB8-2CC7-88A8-F1AD-E70C1891EB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5e39d93ef4_0_120:notes">
            <a:extLst>
              <a:ext uri="{FF2B5EF4-FFF2-40B4-BE49-F238E27FC236}">
                <a16:creationId xmlns:a16="http://schemas.microsoft.com/office/drawing/2014/main" id="{83443F98-EFC8-FF64-2BE5-15E93D8189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g5e39d93ef4_0_120:notes">
            <a:extLst>
              <a:ext uri="{FF2B5EF4-FFF2-40B4-BE49-F238E27FC236}">
                <a16:creationId xmlns:a16="http://schemas.microsoft.com/office/drawing/2014/main" id="{EF038ED3-1D9E-9A52-A2CF-EEB4483755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480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>
          <a:extLst>
            <a:ext uri="{FF2B5EF4-FFF2-40B4-BE49-F238E27FC236}">
              <a16:creationId xmlns:a16="http://schemas.microsoft.com/office/drawing/2014/main" id="{09927CAA-038F-3C3E-AB4D-64ECF4D41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e39d93ef4_0_136:notes">
            <a:extLst>
              <a:ext uri="{FF2B5EF4-FFF2-40B4-BE49-F238E27FC236}">
                <a16:creationId xmlns:a16="http://schemas.microsoft.com/office/drawing/2014/main" id="{288BE293-70E0-8AF7-14C0-4997BA79F7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5e39d93ef4_0_136:notes">
            <a:extLst>
              <a:ext uri="{FF2B5EF4-FFF2-40B4-BE49-F238E27FC236}">
                <a16:creationId xmlns:a16="http://schemas.microsoft.com/office/drawing/2014/main" id="{5337BBED-8BEB-42C1-8099-CAC01BAC95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g5e39d93ef4_0_136:notes">
            <a:extLst>
              <a:ext uri="{FF2B5EF4-FFF2-40B4-BE49-F238E27FC236}">
                <a16:creationId xmlns:a16="http://schemas.microsoft.com/office/drawing/2014/main" id="{56577EBE-EF32-2457-6AD1-279E1CEB3A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1745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A4AACFD1-8E15-288D-4A6F-A763E4B6B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e39d93ef4_0_444:notes">
            <a:extLst>
              <a:ext uri="{FF2B5EF4-FFF2-40B4-BE49-F238E27FC236}">
                <a16:creationId xmlns:a16="http://schemas.microsoft.com/office/drawing/2014/main" id="{984FD06B-5B6B-6FBB-29E9-E2E8EF1A12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e39d93ef4_0_444:notes">
            <a:extLst>
              <a:ext uri="{FF2B5EF4-FFF2-40B4-BE49-F238E27FC236}">
                <a16:creationId xmlns:a16="http://schemas.microsoft.com/office/drawing/2014/main" id="{381AAACC-E314-7402-FEF4-C8C5BC24AB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5e39d93ef4_0_444:notes">
            <a:extLst>
              <a:ext uri="{FF2B5EF4-FFF2-40B4-BE49-F238E27FC236}">
                <a16:creationId xmlns:a16="http://schemas.microsoft.com/office/drawing/2014/main" id="{1D2053BE-B881-3885-F332-36B8042D45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2955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B65ED9F7-D315-B0F4-7A79-DD18C7E1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e39d93ef4_0_444:notes">
            <a:extLst>
              <a:ext uri="{FF2B5EF4-FFF2-40B4-BE49-F238E27FC236}">
                <a16:creationId xmlns:a16="http://schemas.microsoft.com/office/drawing/2014/main" id="{3D07F723-68AC-FB37-2822-D5DF87A204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e39d93ef4_0_444:notes">
            <a:extLst>
              <a:ext uri="{FF2B5EF4-FFF2-40B4-BE49-F238E27FC236}">
                <a16:creationId xmlns:a16="http://schemas.microsoft.com/office/drawing/2014/main" id="{0DEC2518-C284-639B-12D2-81B5320DF6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5e39d93ef4_0_444:notes">
            <a:extLst>
              <a:ext uri="{FF2B5EF4-FFF2-40B4-BE49-F238E27FC236}">
                <a16:creationId xmlns:a16="http://schemas.microsoft.com/office/drawing/2014/main" id="{78DF5696-CF2C-FC57-7B5F-CE74DAA000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28828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>
          <a:extLst>
            <a:ext uri="{FF2B5EF4-FFF2-40B4-BE49-F238E27FC236}">
              <a16:creationId xmlns:a16="http://schemas.microsoft.com/office/drawing/2014/main" id="{C658EE61-38B3-8A62-0543-C5DEA2D65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5e39d93ef4_0_461:notes">
            <a:extLst>
              <a:ext uri="{FF2B5EF4-FFF2-40B4-BE49-F238E27FC236}">
                <a16:creationId xmlns:a16="http://schemas.microsoft.com/office/drawing/2014/main" id="{2DC8B98D-5B99-6B80-B415-FACD5955B1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5e39d93ef4_0_461:notes">
            <a:extLst>
              <a:ext uri="{FF2B5EF4-FFF2-40B4-BE49-F238E27FC236}">
                <a16:creationId xmlns:a16="http://schemas.microsoft.com/office/drawing/2014/main" id="{D2C4E83E-7CA5-63C1-D396-7118C1310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g5e39d93ef4_0_461:notes">
            <a:extLst>
              <a:ext uri="{FF2B5EF4-FFF2-40B4-BE49-F238E27FC236}">
                <a16:creationId xmlns:a16="http://schemas.microsoft.com/office/drawing/2014/main" id="{3949C556-F1B9-3298-40C2-BECE361A937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671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0FF9D-8690-32B7-8DAC-8E8FC5F6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>
            <a:extLst>
              <a:ext uri="{FF2B5EF4-FFF2-40B4-BE49-F238E27FC236}">
                <a16:creationId xmlns:a16="http://schemas.microsoft.com/office/drawing/2014/main" id="{36F7D856-C731-9BD0-629B-E09D011AA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BBE90605-ADCD-9BC0-493D-6E7BF3FF1315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0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>
          <a:extLst>
            <a:ext uri="{FF2B5EF4-FFF2-40B4-BE49-F238E27FC236}">
              <a16:creationId xmlns:a16="http://schemas.microsoft.com/office/drawing/2014/main" id="{AE2559E7-4848-24F1-6B51-30127A56F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5e39d93ef4_0_706:notes">
            <a:extLst>
              <a:ext uri="{FF2B5EF4-FFF2-40B4-BE49-F238E27FC236}">
                <a16:creationId xmlns:a16="http://schemas.microsoft.com/office/drawing/2014/main" id="{A2BDDE06-27D0-388B-4A3F-663DF202AF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5e39d93ef4_0_706:notes">
            <a:extLst>
              <a:ext uri="{FF2B5EF4-FFF2-40B4-BE49-F238E27FC236}">
                <a16:creationId xmlns:a16="http://schemas.microsoft.com/office/drawing/2014/main" id="{A34E584F-C195-FDF1-C8CD-4878D84061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g5e39d93ef4_0_706:notes">
            <a:extLst>
              <a:ext uri="{FF2B5EF4-FFF2-40B4-BE49-F238E27FC236}">
                <a16:creationId xmlns:a16="http://schemas.microsoft.com/office/drawing/2014/main" id="{E4A57D65-0038-9D8F-977F-A1749A4EFC2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32092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F115AD8E-C020-3AAD-EE5C-9DB5823DC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5e39d93ef4_0_723:notes">
            <a:extLst>
              <a:ext uri="{FF2B5EF4-FFF2-40B4-BE49-F238E27FC236}">
                <a16:creationId xmlns:a16="http://schemas.microsoft.com/office/drawing/2014/main" id="{0FCEFFD1-50FF-38F9-2BF9-D1CD42EE31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5e39d93ef4_0_723:notes">
            <a:extLst>
              <a:ext uri="{FF2B5EF4-FFF2-40B4-BE49-F238E27FC236}">
                <a16:creationId xmlns:a16="http://schemas.microsoft.com/office/drawing/2014/main" id="{BB1732E7-4B7B-46DA-078B-1871D9763C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g5e39d93ef4_0_723:notes">
            <a:extLst>
              <a:ext uri="{FF2B5EF4-FFF2-40B4-BE49-F238E27FC236}">
                <a16:creationId xmlns:a16="http://schemas.microsoft.com/office/drawing/2014/main" id="{61895DF9-570E-D437-CCEC-58AF68AAC1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748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ACCB7D66-F6FE-5620-8BCF-22F12E085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e39d93ef4_0_81:notes">
            <a:extLst>
              <a:ext uri="{FF2B5EF4-FFF2-40B4-BE49-F238E27FC236}">
                <a16:creationId xmlns:a16="http://schemas.microsoft.com/office/drawing/2014/main" id="{654F61AD-21E5-1B44-61D9-489197C958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e39d93ef4_0_81:notes">
            <a:extLst>
              <a:ext uri="{FF2B5EF4-FFF2-40B4-BE49-F238E27FC236}">
                <a16:creationId xmlns:a16="http://schemas.microsoft.com/office/drawing/2014/main" id="{B9A30E52-B712-42F1-6E1F-9E32FE7323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g5e39d93ef4_0_81:notes">
            <a:extLst>
              <a:ext uri="{FF2B5EF4-FFF2-40B4-BE49-F238E27FC236}">
                <a16:creationId xmlns:a16="http://schemas.microsoft.com/office/drawing/2014/main" id="{7E1E0B97-01B6-229E-A352-AD79B5D3231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077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>
          <a:extLst>
            <a:ext uri="{FF2B5EF4-FFF2-40B4-BE49-F238E27FC236}">
              <a16:creationId xmlns:a16="http://schemas.microsoft.com/office/drawing/2014/main" id="{690D21B0-E557-3881-44C3-7A4AF7D85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e39d93ef4_0_136:notes">
            <a:extLst>
              <a:ext uri="{FF2B5EF4-FFF2-40B4-BE49-F238E27FC236}">
                <a16:creationId xmlns:a16="http://schemas.microsoft.com/office/drawing/2014/main" id="{7C29D4CB-8291-A54C-0A56-A420946BF5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5e39d93ef4_0_136:notes">
            <a:extLst>
              <a:ext uri="{FF2B5EF4-FFF2-40B4-BE49-F238E27FC236}">
                <a16:creationId xmlns:a16="http://schemas.microsoft.com/office/drawing/2014/main" id="{5AF848AB-ED5B-512E-0EEA-19C45F5782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g5e39d93ef4_0_136:notes">
            <a:extLst>
              <a:ext uri="{FF2B5EF4-FFF2-40B4-BE49-F238E27FC236}">
                <a16:creationId xmlns:a16="http://schemas.microsoft.com/office/drawing/2014/main" id="{EA53FFBE-CB36-61DF-108D-3E00060B2E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426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7A8C7-2FEE-DC9E-84D9-294F4A05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1">
            <a:extLst>
              <a:ext uri="{FF2B5EF4-FFF2-40B4-BE49-F238E27FC236}">
                <a16:creationId xmlns:a16="http://schemas.microsoft.com/office/drawing/2014/main" id="{F39C1522-2A31-0131-2270-0438E14C7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4C8370C2-21CB-A321-F926-B419285706C6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process </a:t>
            </a:r>
            <a:r>
              <a:rPr lang="en-US" dirty="0" err="1"/>
              <a:t>i</a:t>
            </a:r>
            <a:r>
              <a:rPr lang="en-US" baseline="0" dirty="0"/>
              <a:t> is running in user mode it can read vp0 and read/write vp1 but cannot access vp2 (must run in </a:t>
            </a:r>
            <a:r>
              <a:rPr lang="en-US" baseline="0" dirty="0" err="1"/>
              <a:t>SUPervisor</a:t>
            </a:r>
            <a:r>
              <a:rPr lang="en-US" baseline="0" dirty="0"/>
              <a:t> mode)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544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29B1F-47F9-D7E6-BF72-6F2F7AB01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3E2E21E-E630-17C6-51B8-DE524416C9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AB745-E697-4EFA-AFD4-31918D3BD558}" type="slidenum">
              <a:rPr lang="en-US"/>
              <a:pPr/>
              <a:t>57</a:t>
            </a:fld>
            <a:endParaRPr lang="en-US"/>
          </a:p>
        </p:txBody>
      </p:sp>
      <p:sp>
        <p:nvSpPr>
          <p:cNvPr id="744450" name="Rectangle 2">
            <a:extLst>
              <a:ext uri="{FF2B5EF4-FFF2-40B4-BE49-F238E27FC236}">
                <a16:creationId xmlns:a16="http://schemas.microsoft.com/office/drawing/2014/main" id="{B122B21F-3AF1-4992-D2E3-9AAA659547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4451" name="Rectangle 3">
            <a:extLst>
              <a:ext uri="{FF2B5EF4-FFF2-40B4-BE49-F238E27FC236}">
                <a16:creationId xmlns:a16="http://schemas.microsoft.com/office/drawing/2014/main" id="{E9416A19-BE9F-D71E-C6A4-859227B86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235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5CEA7A-59B6-A28F-0D5E-9B3539C92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0DBEA669-A59E-0038-4B03-5F3F888E9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ACC9F7CD-2B74-C078-0F89-C236136A77F6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5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7D709-2812-2480-F237-6CC4A9520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4D49DE05-1273-260A-C055-CABD58986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13C37CDA-57C9-5730-E8AE-5DC7522A29FF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79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8C116A-9AD6-61D2-CA25-5FDB4E37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5CC53012-A81B-0F7B-C0D3-1A1DBA043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7704BF85-7507-8AB6-C341-EC4B637DAD65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049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459A59-132A-946F-FD03-78DBB12BF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D6C0BB45-5AED-4EED-BFA1-E8F71FE1E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7D014A3D-828C-A365-8A83-DE19B5E4E740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12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>
          <a:extLst>
            <a:ext uri="{FF2B5EF4-FFF2-40B4-BE49-F238E27FC236}">
              <a16:creationId xmlns:a16="http://schemas.microsoft.com/office/drawing/2014/main" id="{BE93507A-FB73-F95F-8C84-4EF51A53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5e39d93ef4_0_480:notes">
            <a:extLst>
              <a:ext uri="{FF2B5EF4-FFF2-40B4-BE49-F238E27FC236}">
                <a16:creationId xmlns:a16="http://schemas.microsoft.com/office/drawing/2014/main" id="{B0ACE07C-E394-D762-6668-72AA60DC0B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5e39d93ef4_0_480:notes">
            <a:extLst>
              <a:ext uri="{FF2B5EF4-FFF2-40B4-BE49-F238E27FC236}">
                <a16:creationId xmlns:a16="http://schemas.microsoft.com/office/drawing/2014/main" id="{387AB3AA-F541-7BE8-3904-24E2915C85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g5e39d93ef4_0_480:notes">
            <a:extLst>
              <a:ext uri="{FF2B5EF4-FFF2-40B4-BE49-F238E27FC236}">
                <a16:creationId xmlns:a16="http://schemas.microsoft.com/office/drawing/2014/main" id="{70B7A3EB-1F33-0C30-5857-569DDDFC1F2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6643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380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629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978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787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447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475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005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57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824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68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60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782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2055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88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dirty="0"/>
              <a:t>Write VPN, TLBI,</a:t>
            </a:r>
            <a:r>
              <a:rPr lang="en-US" baseline="0" dirty="0"/>
              <a:t> … on the board and do example in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1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44F8A-4298-E6C5-FE6E-37CF87A83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F74FA8E5-096E-9664-D287-27D00902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C9ADD0DA-2214-F84F-A563-7DC9C824DD69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2100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88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111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88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04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716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07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dirty="0"/>
              <a:t>After</a:t>
            </a:r>
            <a:r>
              <a:rPr lang="en-US" baseline="0" dirty="0"/>
              <a:t> the miss, PTE goes into the TLB (like any cache access)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505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01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n-US" dirty="0"/>
              <a:t>A: locality!</a:t>
            </a:r>
          </a:p>
        </p:txBody>
      </p:sp>
    </p:spTree>
    <p:extLst>
      <p:ext uri="{BB962C8B-B14F-4D97-AF65-F5344CB8AC3E}">
        <p14:creationId xmlns:p14="http://schemas.microsoft.com/office/powerpoint/2010/main" val="32313366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48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CS252 S05</a:t>
            </a:r>
            <a:endParaRPr/>
          </a:p>
        </p:txBody>
      </p:sp>
      <p:sp>
        <p:nvSpPr>
          <p:cNvPr id="1555" name="Google Shape;1555;p4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111</a:t>
            </a:fld>
            <a:endParaRPr/>
          </a:p>
        </p:txBody>
      </p:sp>
      <p:sp>
        <p:nvSpPr>
          <p:cNvPr id="1556" name="Google Shape;155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692150"/>
            <a:ext cx="6069013" cy="3414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57" name="Google Shape;1557;p48:notes"/>
          <p:cNvSpPr txBox="1">
            <a:spLocks noGrp="1"/>
          </p:cNvSpPr>
          <p:nvPr>
            <p:ph type="body" idx="1"/>
          </p:nvPr>
        </p:nvSpPr>
        <p:spPr>
          <a:xfrm>
            <a:off x="912316" y="4340678"/>
            <a:ext cx="5031878" cy="411691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89925" tIns="44950" rIns="89925" bIns="44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to restart instruction.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 and hard page faults.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35305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8192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6754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ext Box 1"/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829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18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8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4328A-1F67-1D7F-19EC-F4A69FBF5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AFFAD2A4-D7BA-E3C3-36A4-41ACE181E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E0FED5E0-D334-24A7-9A07-BC40C83B2010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26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28993-06C7-D17C-29B5-5CB8F76C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FCE5B294-C51D-29BB-07A3-45A9AAB2E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1E15CC97-2124-4C39-7198-40540745AD93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72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A75E0-F872-07A7-B00C-7CFC1A904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FF61FE60-999A-104D-075F-9DBAB908B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2240147E-57E8-A497-005F-5FE7D0AFB538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35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A832C-3A4A-D67E-AAF9-BC639832C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43F96AA6-67A2-61A4-748E-2187CCBA2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5AF6D3C9-9071-A4C0-D052-BC87A9AF1D38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34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97D57-ED4C-F3EE-95B6-29C899C90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C08BDC32-EC7E-ABA9-6E2F-FC682E5BD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626" y="725993"/>
            <a:ext cx="4774834" cy="35824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294" tIns="45647" rIns="91294" bIns="45647" anchor="ctr"/>
          <a:lstStyle/>
          <a:p>
            <a:endParaRPr 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BA5D55FA-3A43-7B98-8B03-88AEACC66A2A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973033" y="4554101"/>
            <a:ext cx="5356434" cy="431633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2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B869537E-B915-4735-8F76-E45286D476E2}" type="datetime1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29177-7FFF-4231-BEDB-AC0D205DD57D}" type="datetime1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DB82-7E3C-41EA-A971-71631863F735}" type="datetime1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7155-C4DF-47D9-8E46-4A7D87B60890}" type="datetime1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4987-FF73-45B5-8ACB-E1F05697666E}" type="datetime1">
              <a:rPr lang="en-US" smtClean="0"/>
              <a:t>3/5/2026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41065E-0905-434D-97A8-4DD4CB148DC3}" type="datetime1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4ACFAA7-79BF-4C57-B34F-F11B26A38DD1}" type="datetime1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izardzines.com/comics/virtual-memor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izardzines.com/comics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16</a:t>
            </a:r>
            <a:br>
              <a:rPr lang="en-US" dirty="0"/>
            </a:br>
            <a:r>
              <a:rPr lang="en-US" dirty="0"/>
              <a:t>Virtual Memory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B6B74-6793-70DD-A682-480CBDFA7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A3134A94-95EE-9514-C93C-E3A26BDCBB5B}"/>
              </a:ext>
            </a:extLst>
          </p:cNvPr>
          <p:cNvSpPr/>
          <p:nvPr/>
        </p:nvSpPr>
        <p:spPr bwMode="auto">
          <a:xfrm>
            <a:off x="4009616" y="4010754"/>
            <a:ext cx="3749615" cy="11493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DA51FED2-C231-18CB-DEA8-52CA67F11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 system using virtual addresses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428009-DD34-24DE-17C0-EB29E6C70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4759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dirty="0">
                <a:latin typeface="+mn-lt"/>
              </a:rPr>
              <a:t>The CPU generates virtual address</a:t>
            </a:r>
          </a:p>
          <a:p>
            <a:pPr lvl="1">
              <a:spcBef>
                <a:spcPts val="6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dirty="0">
                <a:latin typeface="+mn-lt"/>
              </a:rPr>
              <a:t>Address translation is done by dedicated hardware (memory management unit) via OS-managed lookup table (called a </a:t>
            </a:r>
            <a:r>
              <a:rPr lang="en-GB" b="1" dirty="0">
                <a:latin typeface="+mn-lt"/>
              </a:rPr>
              <a:t>Page Table</a:t>
            </a:r>
            <a:r>
              <a:rPr lang="en-GB" dirty="0">
                <a:latin typeface="+mn-lt"/>
              </a:rPr>
              <a:t>)</a:t>
            </a:r>
          </a:p>
          <a:p>
            <a:pPr lvl="1">
              <a:spcBef>
                <a:spcPts val="6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dirty="0">
                <a:latin typeface="+mn-lt"/>
              </a:rPr>
              <a:t>Resulting physical address is used to access memory hierarchy</a:t>
            </a:r>
            <a:endParaRPr lang="en-US" dirty="0">
              <a:latin typeface="+mn-lt"/>
            </a:endParaRPr>
          </a:p>
          <a:p>
            <a:pPr lvl="1"/>
            <a:endParaRPr lang="en-US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dirty="0">
                <a:latin typeface="+mn-lt"/>
              </a:rPr>
              <a:t>Modern processors use virtual addresses</a:t>
            </a:r>
          </a:p>
          <a:p>
            <a:pPr lvl="1">
              <a:spcBef>
                <a:spcPts val="6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dirty="0">
                <a:latin typeface="+mn-lt"/>
              </a:rPr>
              <a:t>All addresses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your programs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work with are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virtual!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299DD5A-99F1-87E0-C965-DDCA9A2BF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6116325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D873B72-A935-252F-B960-1FD48CF16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35477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0: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3197191E-2708-54F4-E3CC-FB0BAED3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37763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1:</a:t>
            </a: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35A123CB-D2DF-5FB4-CE89-346294181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9020" y="6068701"/>
            <a:ext cx="584839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M-1:</a:t>
            </a:r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4B4B818A-FCCD-8AE2-30E2-C7F9B21B5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5931" y="3254063"/>
            <a:ext cx="1388841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Main memory</a:t>
            </a:r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1A7043A0-E7DA-3C0D-E975-28FE74FBD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1205" y="4221970"/>
            <a:ext cx="1352517" cy="784371"/>
          </a:xfrm>
          <a:prstGeom prst="rect">
            <a:avLst/>
          </a:prstGeom>
          <a:solidFill>
            <a:srgbClr val="D5F1CF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Memory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Management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Unit</a:t>
            </a:r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37BC48A7-AA63-30C7-CA32-27510B23D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9418" y="40049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2: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45551EF1-4E46-0699-C0B1-91239BB34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42335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3:</a:t>
            </a:r>
          </a:p>
        </p:txBody>
      </p:sp>
      <p:sp>
        <p:nvSpPr>
          <p:cNvPr id="9233" name="Rectangle 17">
            <a:extLst>
              <a:ext uri="{FF2B5EF4-FFF2-40B4-BE49-F238E27FC236}">
                <a16:creationId xmlns:a16="http://schemas.microsoft.com/office/drawing/2014/main" id="{4FD4B919-DFC8-5867-9586-045C5FC7B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355251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Rectangle 18">
            <a:extLst>
              <a:ext uri="{FF2B5EF4-FFF2-40B4-BE49-F238E27FC236}">
                <a16:creationId xmlns:a16="http://schemas.microsoft.com/office/drawing/2014/main" id="{5F08C39F-2C14-17EC-F0C1-F7B4AB881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378111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Rectangle 19">
            <a:extLst>
              <a:ext uri="{FF2B5EF4-FFF2-40B4-BE49-F238E27FC236}">
                <a16:creationId xmlns:a16="http://schemas.microsoft.com/office/drawing/2014/main" id="{99CC5A45-81E2-8D37-9951-67F5771C3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400971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Rectangle 20">
            <a:extLst>
              <a:ext uri="{FF2B5EF4-FFF2-40B4-BE49-F238E27FC236}">
                <a16:creationId xmlns:a16="http://schemas.microsoft.com/office/drawing/2014/main" id="{9CEBC8DF-6A09-1C6B-F798-20F3D1E35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423831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Rectangle 21">
            <a:extLst>
              <a:ext uri="{FF2B5EF4-FFF2-40B4-BE49-F238E27FC236}">
                <a16:creationId xmlns:a16="http://schemas.microsoft.com/office/drawing/2014/main" id="{BAD7D568-9076-1A87-2E1A-500454D9A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446691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8" name="Rectangle 22">
            <a:extLst>
              <a:ext uri="{FF2B5EF4-FFF2-40B4-BE49-F238E27FC236}">
                <a16:creationId xmlns:a16="http://schemas.microsoft.com/office/drawing/2014/main" id="{244AAAB4-C47C-571B-9F71-B95F0B80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469551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Text Box 23">
            <a:extLst>
              <a:ext uri="{FF2B5EF4-FFF2-40B4-BE49-F238E27FC236}">
                <a16:creationId xmlns:a16="http://schemas.microsoft.com/office/drawing/2014/main" id="{5F41F0F2-DC92-E29E-3596-85DB507C8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44621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4:</a:t>
            </a:r>
          </a:p>
        </p:txBody>
      </p:sp>
      <p:sp>
        <p:nvSpPr>
          <p:cNvPr id="9240" name="Text Box 24">
            <a:extLst>
              <a:ext uri="{FF2B5EF4-FFF2-40B4-BE49-F238E27FC236}">
                <a16:creationId xmlns:a16="http://schemas.microsoft.com/office/drawing/2014/main" id="{0AEA2F8E-D101-EEF6-77CA-7203E3501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46907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5:</a:t>
            </a:r>
          </a:p>
        </p:txBody>
      </p:sp>
      <p:sp>
        <p:nvSpPr>
          <p:cNvPr id="9241" name="Rectangle 25">
            <a:extLst>
              <a:ext uri="{FF2B5EF4-FFF2-40B4-BE49-F238E27FC236}">
                <a16:creationId xmlns:a16="http://schemas.microsoft.com/office/drawing/2014/main" id="{47EE31DC-D072-380C-85BB-C45AD6862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492411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Rectangle 26">
            <a:extLst>
              <a:ext uri="{FF2B5EF4-FFF2-40B4-BE49-F238E27FC236}">
                <a16:creationId xmlns:a16="http://schemas.microsoft.com/office/drawing/2014/main" id="{15A504A9-D5F7-525C-9718-2A6A3ACE4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515271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36A45CE0-78E4-D3F3-73C8-031880922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49193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6:</a:t>
            </a:r>
          </a:p>
        </p:txBody>
      </p:sp>
      <p:sp>
        <p:nvSpPr>
          <p:cNvPr id="9244" name="Text Box 28">
            <a:extLst>
              <a:ext uri="{FF2B5EF4-FFF2-40B4-BE49-F238E27FC236}">
                <a16:creationId xmlns:a16="http://schemas.microsoft.com/office/drawing/2014/main" id="{956BEDC2-C3E3-9C14-2AF8-F6A9786A7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9418" y="514795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7:</a:t>
            </a:r>
          </a:p>
        </p:txBody>
      </p:sp>
      <p:sp>
        <p:nvSpPr>
          <p:cNvPr id="9245" name="Rectangle 29">
            <a:extLst>
              <a:ext uri="{FF2B5EF4-FFF2-40B4-BE49-F238E27FC236}">
                <a16:creationId xmlns:a16="http://schemas.microsoft.com/office/drawing/2014/main" id="{42F4BC62-7032-8F5B-062B-463370D40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5892487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Text Box 9">
            <a:extLst>
              <a:ext uri="{FF2B5EF4-FFF2-40B4-BE49-F238E27FC236}">
                <a16:creationId xmlns:a16="http://schemas.microsoft.com/office/drawing/2014/main" id="{D61E7C77-6946-8CDE-CD6E-783DEFC23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7269" y="4108854"/>
            <a:ext cx="1395808" cy="5168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Physical address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(PA)</a:t>
            </a:r>
          </a:p>
        </p:txBody>
      </p:sp>
      <p:sp>
        <p:nvSpPr>
          <p:cNvPr id="9247" name="AutoShape 31">
            <a:extLst>
              <a:ext uri="{FF2B5EF4-FFF2-40B4-BE49-F238E27FC236}">
                <a16:creationId xmlns:a16="http://schemas.microsoft.com/office/drawing/2014/main" id="{7B2C4C20-6AA9-85C2-06B2-00B391F225B8}"/>
              </a:ext>
            </a:extLst>
          </p:cNvPr>
          <p:cNvSpPr>
            <a:spLocks/>
          </p:cNvSpPr>
          <p:nvPr/>
        </p:nvSpPr>
        <p:spPr bwMode="auto">
          <a:xfrm>
            <a:off x="10474818" y="4466912"/>
            <a:ext cx="76200" cy="914400"/>
          </a:xfrm>
          <a:prstGeom prst="rightBrace">
            <a:avLst>
              <a:gd name="adj1" fmla="val 100000"/>
              <a:gd name="adj2" fmla="val 50000"/>
            </a:avLst>
          </a:prstGeom>
          <a:solidFill>
            <a:srgbClr val="F2F2F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8" name="Text Box 32">
            <a:extLst>
              <a:ext uri="{FF2B5EF4-FFF2-40B4-BE49-F238E27FC236}">
                <a16:creationId xmlns:a16="http://schemas.microsoft.com/office/drawing/2014/main" id="{51E23E7E-F867-7F92-D9C4-D3E4E313A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0732" y="6162082"/>
            <a:ext cx="956970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Data word</a:t>
            </a:r>
          </a:p>
        </p:txBody>
      </p:sp>
      <p:sp>
        <p:nvSpPr>
          <p:cNvPr id="9249" name="Rectangle 33">
            <a:extLst>
              <a:ext uri="{FF2B5EF4-FFF2-40B4-BE49-F238E27FC236}">
                <a16:creationId xmlns:a16="http://schemas.microsoft.com/office/drawing/2014/main" id="{A03EB80D-334E-ACAD-AF76-E468CE097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217" y="5381763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Text Box 34">
            <a:extLst>
              <a:ext uri="{FF2B5EF4-FFF2-40B4-BE49-F238E27FC236}">
                <a16:creationId xmlns:a16="http://schemas.microsoft.com/office/drawing/2014/main" id="{0AF6035E-74A8-C5A3-2EC8-E59E21429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7831" y="538290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8:</a:t>
            </a:r>
          </a:p>
        </p:txBody>
      </p:sp>
      <p:sp>
        <p:nvSpPr>
          <p:cNvPr id="9251" name="Rectangle 35">
            <a:extLst>
              <a:ext uri="{FF2B5EF4-FFF2-40B4-BE49-F238E27FC236}">
                <a16:creationId xmlns:a16="http://schemas.microsoft.com/office/drawing/2014/main" id="{E790F937-27BA-9162-AAEA-C538D6730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0417" y="5616262"/>
            <a:ext cx="9144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eaVert" wrap="none" lIns="90360" tIns="44280" rIns="90360" bIns="44280" anchor="ctr"/>
          <a:lstStyle/>
          <a:p>
            <a:pPr algn="ctr" rtl="1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</a:rPr>
              <a:t>...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AEC1332-0895-A5A5-352D-9FAC1F3E55D8}"/>
              </a:ext>
            </a:extLst>
          </p:cNvPr>
          <p:cNvCxnSpPr>
            <a:cxnSpLocks/>
            <a:stCxn id="9226" idx="3"/>
            <a:endCxn id="9239" idx="1"/>
          </p:cNvCxnSpPr>
          <p:nvPr/>
        </p:nvCxnSpPr>
        <p:spPr bwMode="auto">
          <a:xfrm>
            <a:off x="7633722" y="4614156"/>
            <a:ext cx="1544109" cy="103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8A540E4-41E9-BB48-8018-CF0A105A99E4}"/>
              </a:ext>
            </a:extLst>
          </p:cNvPr>
          <p:cNvCxnSpPr>
            <a:cxnSpLocks/>
          </p:cNvCxnSpPr>
          <p:nvPr/>
        </p:nvCxnSpPr>
        <p:spPr bwMode="auto">
          <a:xfrm>
            <a:off x="10627219" y="4925701"/>
            <a:ext cx="149593" cy="3826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F0DD4FC-9CAD-6E36-4F61-3B1179E43034}"/>
              </a:ext>
            </a:extLst>
          </p:cNvPr>
          <p:cNvCxnSpPr>
            <a:cxnSpLocks/>
          </p:cNvCxnSpPr>
          <p:nvPr/>
        </p:nvCxnSpPr>
        <p:spPr bwMode="auto">
          <a:xfrm>
            <a:off x="10762537" y="4938163"/>
            <a:ext cx="29025" cy="154365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hape 60">
            <a:extLst>
              <a:ext uri="{FF2B5EF4-FFF2-40B4-BE49-F238E27FC236}">
                <a16:creationId xmlns:a16="http://schemas.microsoft.com/office/drawing/2014/main" id="{61AF6296-172F-BDD2-906C-ABA5A2CB974F}"/>
              </a:ext>
            </a:extLst>
          </p:cNvPr>
          <p:cNvCxnSpPr>
            <a:cxnSpLocks/>
            <a:endCxn id="37" idx="2"/>
          </p:cNvCxnSpPr>
          <p:nvPr/>
        </p:nvCxnSpPr>
        <p:spPr bwMode="auto">
          <a:xfrm rot="10800000">
            <a:off x="4348767" y="4883757"/>
            <a:ext cx="6452407" cy="1610938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10">
            <a:extLst>
              <a:ext uri="{FF2B5EF4-FFF2-40B4-BE49-F238E27FC236}">
                <a16:creationId xmlns:a16="http://schemas.microsoft.com/office/drawing/2014/main" id="{7872D24D-DC8E-2E40-E7EE-179DB7255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5366" y="4350357"/>
            <a:ext cx="1066800" cy="533400"/>
          </a:xfrm>
          <a:prstGeom prst="rect">
            <a:avLst/>
          </a:prstGeom>
          <a:solidFill>
            <a:srgbClr val="F1C7C7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13F92DE-E1FA-0DD6-B1D0-EA590E8D7A13}"/>
              </a:ext>
            </a:extLst>
          </p:cNvPr>
          <p:cNvCxnSpPr>
            <a:stCxn id="37" idx="3"/>
          </p:cNvCxnSpPr>
          <p:nvPr/>
        </p:nvCxnSpPr>
        <p:spPr bwMode="auto">
          <a:xfrm flipV="1">
            <a:off x="4882167" y="4612489"/>
            <a:ext cx="1370013" cy="45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 Box 9">
            <a:extLst>
              <a:ext uri="{FF2B5EF4-FFF2-40B4-BE49-F238E27FC236}">
                <a16:creationId xmlns:a16="http://schemas.microsoft.com/office/drawing/2014/main" id="{FC6218FD-1A5F-7074-F257-AB1AEC5EC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2605" y="4108854"/>
            <a:ext cx="1305078" cy="5168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Virtual address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(VA)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F3C953-457E-79D5-6DF7-FD278B9A4696}"/>
              </a:ext>
            </a:extLst>
          </p:cNvPr>
          <p:cNvSpPr txBox="1"/>
          <p:nvPr/>
        </p:nvSpPr>
        <p:spPr>
          <a:xfrm>
            <a:off x="3757961" y="3897627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CPU Chip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AE3DCE-C06F-00C0-A4D9-E58076A2FDC6}"/>
              </a:ext>
            </a:extLst>
          </p:cNvPr>
          <p:cNvSpPr txBox="1"/>
          <p:nvPr/>
        </p:nvSpPr>
        <p:spPr>
          <a:xfrm>
            <a:off x="8266061" y="4587264"/>
            <a:ext cx="307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/>
                <a:cs typeface="Courier New"/>
              </a:rPr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6EC812-C0A5-F87F-FC2A-8012C4C1AB58}"/>
              </a:ext>
            </a:extLst>
          </p:cNvPr>
          <p:cNvSpPr txBox="1"/>
          <p:nvPr/>
        </p:nvSpPr>
        <p:spPr>
          <a:xfrm>
            <a:off x="5186967" y="4612488"/>
            <a:ext cx="677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/>
                <a:cs typeface="Courier New"/>
              </a:rPr>
              <a:t>4100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1F090C-0C42-39A5-2B27-9BEA52A3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49078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Simple Memory System: Page Table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buNone/>
              <a:tabLst>
                <a:tab pos="669925" algn="l"/>
                <a:tab pos="1584325" algn="l"/>
                <a:tab pos="2498725" algn="l"/>
                <a:tab pos="3413125" algn="l"/>
                <a:tab pos="4327525" algn="l"/>
                <a:tab pos="5241925" algn="l"/>
                <a:tab pos="6156325" algn="l"/>
                <a:tab pos="7070725" algn="l"/>
                <a:tab pos="7985125" algn="l"/>
                <a:tab pos="8899525" algn="l"/>
                <a:tab pos="9813925" algn="l"/>
              </a:tabLst>
            </a:pPr>
            <a:r>
              <a:rPr lang="en-GB" sz="2000" dirty="0"/>
              <a:t>We only show a few entries (out of 256)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216968" y="47815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524818" y="47815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0D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831080" y="478155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0F</a:t>
            </a: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6216968" y="447516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5524818" y="447516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11</a:t>
            </a:r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4831080" y="4475164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0E</a:t>
            </a:r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6216968" y="41687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5524818" y="41687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2D</a:t>
            </a:r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4831080" y="416877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0D</a:t>
            </a:r>
          </a:p>
        </p:txBody>
      </p:sp>
      <p:sp>
        <p:nvSpPr>
          <p:cNvPr id="34838" name="Rectangle 22"/>
          <p:cNvSpPr>
            <a:spLocks noChangeArrowheads="1"/>
          </p:cNvSpPr>
          <p:nvPr/>
        </p:nvSpPr>
        <p:spPr bwMode="auto">
          <a:xfrm>
            <a:off x="6216968" y="386080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34839" name="Rectangle 23"/>
          <p:cNvSpPr>
            <a:spLocks noChangeArrowheads="1"/>
          </p:cNvSpPr>
          <p:nvPr/>
        </p:nvSpPr>
        <p:spPr bwMode="auto">
          <a:xfrm>
            <a:off x="5524818" y="386080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34840" name="Rectangle 24"/>
          <p:cNvSpPr>
            <a:spLocks noChangeArrowheads="1"/>
          </p:cNvSpPr>
          <p:nvPr/>
        </p:nvSpPr>
        <p:spPr bwMode="auto">
          <a:xfrm>
            <a:off x="4831080" y="386080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0C</a:t>
            </a:r>
          </a:p>
        </p:txBody>
      </p:sp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6216968" y="355282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5524818" y="355282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4831080" y="355282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0B</a:t>
            </a:r>
          </a:p>
        </p:txBody>
      </p:sp>
      <p:sp>
        <p:nvSpPr>
          <p:cNvPr id="34850" name="Rectangle 34"/>
          <p:cNvSpPr>
            <a:spLocks noChangeArrowheads="1"/>
          </p:cNvSpPr>
          <p:nvPr/>
        </p:nvSpPr>
        <p:spPr bwMode="auto">
          <a:xfrm>
            <a:off x="6216968" y="3246439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51" name="Rectangle 35"/>
          <p:cNvSpPr>
            <a:spLocks noChangeArrowheads="1"/>
          </p:cNvSpPr>
          <p:nvPr/>
        </p:nvSpPr>
        <p:spPr bwMode="auto">
          <a:xfrm>
            <a:off x="5524818" y="3246439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09</a:t>
            </a:r>
          </a:p>
        </p:txBody>
      </p:sp>
      <p:sp>
        <p:nvSpPr>
          <p:cNvPr id="34852" name="Rectangle 36"/>
          <p:cNvSpPr>
            <a:spLocks noChangeArrowheads="1"/>
          </p:cNvSpPr>
          <p:nvPr/>
        </p:nvSpPr>
        <p:spPr bwMode="auto">
          <a:xfrm>
            <a:off x="4831080" y="3246439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0A</a:t>
            </a:r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6216968" y="29400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57" name="Rectangle 41"/>
          <p:cNvSpPr>
            <a:spLocks noChangeArrowheads="1"/>
          </p:cNvSpPr>
          <p:nvPr/>
        </p:nvSpPr>
        <p:spPr bwMode="auto">
          <a:xfrm>
            <a:off x="5524818" y="29400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17</a:t>
            </a:r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4831080" y="294005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09</a:t>
            </a:r>
          </a:p>
        </p:txBody>
      </p:sp>
      <p:sp>
        <p:nvSpPr>
          <p:cNvPr id="34862" name="Rectangle 46"/>
          <p:cNvSpPr>
            <a:spLocks noChangeArrowheads="1"/>
          </p:cNvSpPr>
          <p:nvPr/>
        </p:nvSpPr>
        <p:spPr bwMode="auto">
          <a:xfrm>
            <a:off x="6216968" y="26320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34863" name="Rectangle 47"/>
          <p:cNvSpPr>
            <a:spLocks noChangeArrowheads="1"/>
          </p:cNvSpPr>
          <p:nvPr/>
        </p:nvSpPr>
        <p:spPr bwMode="auto">
          <a:xfrm>
            <a:off x="5524818" y="26320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13</a:t>
            </a:r>
          </a:p>
        </p:txBody>
      </p:sp>
      <p:sp>
        <p:nvSpPr>
          <p:cNvPr id="34864" name="Rectangle 48"/>
          <p:cNvSpPr>
            <a:spLocks noChangeArrowheads="1"/>
          </p:cNvSpPr>
          <p:nvPr/>
        </p:nvSpPr>
        <p:spPr bwMode="auto">
          <a:xfrm>
            <a:off x="4831080" y="263207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08</a:t>
            </a:r>
          </a:p>
        </p:txBody>
      </p:sp>
      <p:sp>
        <p:nvSpPr>
          <p:cNvPr id="34868" name="Rectangle 52"/>
          <p:cNvSpPr>
            <a:spLocks noChangeArrowheads="1"/>
          </p:cNvSpPr>
          <p:nvPr/>
        </p:nvSpPr>
        <p:spPr bwMode="auto">
          <a:xfrm>
            <a:off x="6216968" y="2325688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4869" name="Rectangle 53"/>
          <p:cNvSpPr>
            <a:spLocks noChangeArrowheads="1"/>
          </p:cNvSpPr>
          <p:nvPr/>
        </p:nvSpPr>
        <p:spPr bwMode="auto">
          <a:xfrm>
            <a:off x="5524818" y="2325688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34870" name="Rectangle 54"/>
          <p:cNvSpPr>
            <a:spLocks noChangeArrowheads="1"/>
          </p:cNvSpPr>
          <p:nvPr/>
        </p:nvSpPr>
        <p:spPr bwMode="auto">
          <a:xfrm>
            <a:off x="4831080" y="2325688"/>
            <a:ext cx="693738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VPN</a:t>
            </a:r>
          </a:p>
        </p:txBody>
      </p:sp>
      <p:sp>
        <p:nvSpPr>
          <p:cNvPr id="34874" name="Line 58"/>
          <p:cNvSpPr>
            <a:spLocks noChangeShapeType="1"/>
          </p:cNvSpPr>
          <p:nvPr/>
        </p:nvSpPr>
        <p:spPr bwMode="auto">
          <a:xfrm>
            <a:off x="4831080" y="2632076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75" name="Line 59"/>
          <p:cNvSpPr>
            <a:spLocks noChangeShapeType="1"/>
          </p:cNvSpPr>
          <p:nvPr/>
        </p:nvSpPr>
        <p:spPr bwMode="auto">
          <a:xfrm>
            <a:off x="4831080" y="2940051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76" name="Line 60"/>
          <p:cNvSpPr>
            <a:spLocks noChangeShapeType="1"/>
          </p:cNvSpPr>
          <p:nvPr/>
        </p:nvSpPr>
        <p:spPr bwMode="auto">
          <a:xfrm>
            <a:off x="4831080" y="3249611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77" name="Line 61"/>
          <p:cNvSpPr>
            <a:spLocks noChangeShapeType="1"/>
          </p:cNvSpPr>
          <p:nvPr/>
        </p:nvSpPr>
        <p:spPr bwMode="auto">
          <a:xfrm>
            <a:off x="4831080" y="3515821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78" name="Line 62"/>
          <p:cNvSpPr>
            <a:spLocks noChangeShapeType="1"/>
          </p:cNvSpPr>
          <p:nvPr/>
        </p:nvSpPr>
        <p:spPr bwMode="auto">
          <a:xfrm>
            <a:off x="4831080" y="3860801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79" name="Line 63"/>
          <p:cNvSpPr>
            <a:spLocks noChangeShapeType="1"/>
          </p:cNvSpPr>
          <p:nvPr/>
        </p:nvSpPr>
        <p:spPr bwMode="auto">
          <a:xfrm>
            <a:off x="4831080" y="4157135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0" name="Line 64"/>
          <p:cNvSpPr>
            <a:spLocks noChangeShapeType="1"/>
          </p:cNvSpPr>
          <p:nvPr/>
        </p:nvSpPr>
        <p:spPr bwMode="auto">
          <a:xfrm>
            <a:off x="4831080" y="4475163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>
            <a:off x="4831080" y="4781551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4" name="Line 68"/>
          <p:cNvSpPr>
            <a:spLocks noChangeShapeType="1"/>
          </p:cNvSpPr>
          <p:nvPr/>
        </p:nvSpPr>
        <p:spPr bwMode="auto">
          <a:xfrm>
            <a:off x="5524818" y="2325688"/>
            <a:ext cx="1588" cy="276383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5" name="Line 69"/>
          <p:cNvSpPr>
            <a:spLocks noChangeShapeType="1"/>
          </p:cNvSpPr>
          <p:nvPr/>
        </p:nvSpPr>
        <p:spPr bwMode="auto">
          <a:xfrm>
            <a:off x="6216968" y="2325688"/>
            <a:ext cx="1588" cy="276383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8" name="Line 72"/>
          <p:cNvSpPr>
            <a:spLocks noChangeShapeType="1"/>
          </p:cNvSpPr>
          <p:nvPr/>
        </p:nvSpPr>
        <p:spPr bwMode="auto">
          <a:xfrm>
            <a:off x="4831080" y="2325688"/>
            <a:ext cx="2103120" cy="158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89" name="Line 73"/>
          <p:cNvSpPr>
            <a:spLocks noChangeShapeType="1"/>
          </p:cNvSpPr>
          <p:nvPr/>
        </p:nvSpPr>
        <p:spPr bwMode="auto">
          <a:xfrm>
            <a:off x="6917585" y="2325688"/>
            <a:ext cx="1588" cy="276383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90" name="Line 74"/>
          <p:cNvSpPr>
            <a:spLocks noChangeShapeType="1"/>
          </p:cNvSpPr>
          <p:nvPr/>
        </p:nvSpPr>
        <p:spPr bwMode="auto">
          <a:xfrm>
            <a:off x="4831080" y="5089526"/>
            <a:ext cx="2103120" cy="158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" name="Line 73"/>
          <p:cNvSpPr>
            <a:spLocks noChangeShapeType="1"/>
          </p:cNvSpPr>
          <p:nvPr/>
        </p:nvSpPr>
        <p:spPr bwMode="auto">
          <a:xfrm>
            <a:off x="4831080" y="2333095"/>
            <a:ext cx="1588" cy="276383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" name="Rectangle 7"/>
          <p:cNvSpPr>
            <a:spLocks noChangeArrowheads="1"/>
          </p:cNvSpPr>
          <p:nvPr/>
        </p:nvSpPr>
        <p:spPr bwMode="auto">
          <a:xfrm>
            <a:off x="3397568" y="47815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149" name="Rectangle 8"/>
          <p:cNvSpPr>
            <a:spLocks noChangeArrowheads="1"/>
          </p:cNvSpPr>
          <p:nvPr/>
        </p:nvSpPr>
        <p:spPr bwMode="auto">
          <a:xfrm>
            <a:off x="2705418" y="47815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150" name="Rectangle 9"/>
          <p:cNvSpPr>
            <a:spLocks noChangeArrowheads="1"/>
          </p:cNvSpPr>
          <p:nvPr/>
        </p:nvSpPr>
        <p:spPr bwMode="auto">
          <a:xfrm>
            <a:off x="2011680" y="478155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07</a:t>
            </a:r>
          </a:p>
        </p:txBody>
      </p:sp>
      <p:sp>
        <p:nvSpPr>
          <p:cNvPr id="151" name="Rectangle 13"/>
          <p:cNvSpPr>
            <a:spLocks noChangeArrowheads="1"/>
          </p:cNvSpPr>
          <p:nvPr/>
        </p:nvSpPr>
        <p:spPr bwMode="auto">
          <a:xfrm>
            <a:off x="3397568" y="447516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152" name="Rectangle 14"/>
          <p:cNvSpPr>
            <a:spLocks noChangeArrowheads="1"/>
          </p:cNvSpPr>
          <p:nvPr/>
        </p:nvSpPr>
        <p:spPr bwMode="auto">
          <a:xfrm>
            <a:off x="2705418" y="447516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153" name="Rectangle 15"/>
          <p:cNvSpPr>
            <a:spLocks noChangeArrowheads="1"/>
          </p:cNvSpPr>
          <p:nvPr/>
        </p:nvSpPr>
        <p:spPr bwMode="auto">
          <a:xfrm>
            <a:off x="2011680" y="4475164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06</a:t>
            </a:r>
          </a:p>
        </p:txBody>
      </p:sp>
      <p:sp>
        <p:nvSpPr>
          <p:cNvPr id="154" name="Rectangle 19"/>
          <p:cNvSpPr>
            <a:spLocks noChangeArrowheads="1"/>
          </p:cNvSpPr>
          <p:nvPr/>
        </p:nvSpPr>
        <p:spPr bwMode="auto">
          <a:xfrm>
            <a:off x="3397568" y="41687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155" name="Rectangle 20"/>
          <p:cNvSpPr>
            <a:spLocks noChangeArrowheads="1"/>
          </p:cNvSpPr>
          <p:nvPr/>
        </p:nvSpPr>
        <p:spPr bwMode="auto">
          <a:xfrm>
            <a:off x="2705418" y="41687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16</a:t>
            </a:r>
          </a:p>
        </p:txBody>
      </p:sp>
      <p:sp>
        <p:nvSpPr>
          <p:cNvPr id="156" name="Rectangle 21"/>
          <p:cNvSpPr>
            <a:spLocks noChangeArrowheads="1"/>
          </p:cNvSpPr>
          <p:nvPr/>
        </p:nvSpPr>
        <p:spPr bwMode="auto">
          <a:xfrm>
            <a:off x="2011680" y="416877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05</a:t>
            </a:r>
          </a:p>
        </p:txBody>
      </p:sp>
      <p:sp>
        <p:nvSpPr>
          <p:cNvPr id="157" name="Rectangle 25"/>
          <p:cNvSpPr>
            <a:spLocks noChangeArrowheads="1"/>
          </p:cNvSpPr>
          <p:nvPr/>
        </p:nvSpPr>
        <p:spPr bwMode="auto">
          <a:xfrm>
            <a:off x="3397568" y="386080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158" name="Rectangle 26"/>
          <p:cNvSpPr>
            <a:spLocks noChangeArrowheads="1"/>
          </p:cNvSpPr>
          <p:nvPr/>
        </p:nvSpPr>
        <p:spPr bwMode="auto">
          <a:xfrm>
            <a:off x="2705418" y="386080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159" name="Rectangle 27"/>
          <p:cNvSpPr>
            <a:spLocks noChangeArrowheads="1"/>
          </p:cNvSpPr>
          <p:nvPr/>
        </p:nvSpPr>
        <p:spPr bwMode="auto">
          <a:xfrm>
            <a:off x="2011680" y="386080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04</a:t>
            </a:r>
          </a:p>
        </p:txBody>
      </p:sp>
      <p:sp>
        <p:nvSpPr>
          <p:cNvPr id="160" name="Rectangle 31"/>
          <p:cNvSpPr>
            <a:spLocks noChangeArrowheads="1"/>
          </p:cNvSpPr>
          <p:nvPr/>
        </p:nvSpPr>
        <p:spPr bwMode="auto">
          <a:xfrm>
            <a:off x="3397568" y="355282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161" name="Rectangle 32"/>
          <p:cNvSpPr>
            <a:spLocks noChangeArrowheads="1"/>
          </p:cNvSpPr>
          <p:nvPr/>
        </p:nvSpPr>
        <p:spPr bwMode="auto">
          <a:xfrm>
            <a:off x="2705418" y="355282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02</a:t>
            </a:r>
          </a:p>
        </p:txBody>
      </p:sp>
      <p:sp>
        <p:nvSpPr>
          <p:cNvPr id="162" name="Rectangle 33"/>
          <p:cNvSpPr>
            <a:spLocks noChangeArrowheads="1"/>
          </p:cNvSpPr>
          <p:nvPr/>
        </p:nvSpPr>
        <p:spPr bwMode="auto">
          <a:xfrm>
            <a:off x="2011680" y="355282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03</a:t>
            </a:r>
          </a:p>
        </p:txBody>
      </p:sp>
      <p:sp>
        <p:nvSpPr>
          <p:cNvPr id="163" name="Rectangle 37"/>
          <p:cNvSpPr>
            <a:spLocks noChangeArrowheads="1"/>
          </p:cNvSpPr>
          <p:nvPr/>
        </p:nvSpPr>
        <p:spPr bwMode="auto">
          <a:xfrm>
            <a:off x="3397568" y="3246439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164" name="Rectangle 38"/>
          <p:cNvSpPr>
            <a:spLocks noChangeArrowheads="1"/>
          </p:cNvSpPr>
          <p:nvPr/>
        </p:nvSpPr>
        <p:spPr bwMode="auto">
          <a:xfrm>
            <a:off x="2705418" y="3246439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33</a:t>
            </a:r>
          </a:p>
        </p:txBody>
      </p:sp>
      <p:sp>
        <p:nvSpPr>
          <p:cNvPr id="165" name="Rectangle 39"/>
          <p:cNvSpPr>
            <a:spLocks noChangeArrowheads="1"/>
          </p:cNvSpPr>
          <p:nvPr/>
        </p:nvSpPr>
        <p:spPr bwMode="auto">
          <a:xfrm>
            <a:off x="2011680" y="3246439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02</a:t>
            </a:r>
          </a:p>
        </p:txBody>
      </p:sp>
      <p:sp>
        <p:nvSpPr>
          <p:cNvPr id="166" name="Rectangle 43"/>
          <p:cNvSpPr>
            <a:spLocks noChangeArrowheads="1"/>
          </p:cNvSpPr>
          <p:nvPr/>
        </p:nvSpPr>
        <p:spPr bwMode="auto">
          <a:xfrm>
            <a:off x="3397568" y="29400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167" name="Rectangle 44"/>
          <p:cNvSpPr>
            <a:spLocks noChangeArrowheads="1"/>
          </p:cNvSpPr>
          <p:nvPr/>
        </p:nvSpPr>
        <p:spPr bwMode="auto">
          <a:xfrm>
            <a:off x="2705418" y="2940052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–</a:t>
            </a:r>
          </a:p>
        </p:txBody>
      </p:sp>
      <p:sp>
        <p:nvSpPr>
          <p:cNvPr id="168" name="Rectangle 45"/>
          <p:cNvSpPr>
            <a:spLocks noChangeArrowheads="1"/>
          </p:cNvSpPr>
          <p:nvPr/>
        </p:nvSpPr>
        <p:spPr bwMode="auto">
          <a:xfrm>
            <a:off x="2011680" y="2940052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01</a:t>
            </a:r>
          </a:p>
        </p:txBody>
      </p:sp>
      <p:sp>
        <p:nvSpPr>
          <p:cNvPr id="169" name="Rectangle 49"/>
          <p:cNvSpPr>
            <a:spLocks noChangeArrowheads="1"/>
          </p:cNvSpPr>
          <p:nvPr/>
        </p:nvSpPr>
        <p:spPr bwMode="auto">
          <a:xfrm>
            <a:off x="3397568" y="26320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1</a:t>
            </a:r>
          </a:p>
        </p:txBody>
      </p:sp>
      <p:sp>
        <p:nvSpPr>
          <p:cNvPr id="170" name="Rectangle 50"/>
          <p:cNvSpPr>
            <a:spLocks noChangeArrowheads="1"/>
          </p:cNvSpPr>
          <p:nvPr/>
        </p:nvSpPr>
        <p:spPr bwMode="auto">
          <a:xfrm>
            <a:off x="2705418" y="2632077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28</a:t>
            </a:r>
          </a:p>
        </p:txBody>
      </p:sp>
      <p:sp>
        <p:nvSpPr>
          <p:cNvPr id="171" name="Rectangle 51"/>
          <p:cNvSpPr>
            <a:spLocks noChangeArrowheads="1"/>
          </p:cNvSpPr>
          <p:nvPr/>
        </p:nvSpPr>
        <p:spPr bwMode="auto">
          <a:xfrm>
            <a:off x="2011680" y="2632077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00</a:t>
            </a:r>
          </a:p>
        </p:txBody>
      </p:sp>
      <p:sp>
        <p:nvSpPr>
          <p:cNvPr id="172" name="Rectangle 55"/>
          <p:cNvSpPr>
            <a:spLocks noChangeArrowheads="1"/>
          </p:cNvSpPr>
          <p:nvPr/>
        </p:nvSpPr>
        <p:spPr bwMode="auto">
          <a:xfrm>
            <a:off x="3397568" y="2325688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73" name="Rectangle 56"/>
          <p:cNvSpPr>
            <a:spLocks noChangeArrowheads="1"/>
          </p:cNvSpPr>
          <p:nvPr/>
        </p:nvSpPr>
        <p:spPr bwMode="auto">
          <a:xfrm>
            <a:off x="2705418" y="2325688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174" name="Rectangle 57"/>
          <p:cNvSpPr>
            <a:spLocks noChangeArrowheads="1"/>
          </p:cNvSpPr>
          <p:nvPr/>
        </p:nvSpPr>
        <p:spPr bwMode="auto">
          <a:xfrm>
            <a:off x="2011680" y="2325688"/>
            <a:ext cx="693738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VPN</a:t>
            </a:r>
          </a:p>
        </p:txBody>
      </p:sp>
      <p:sp>
        <p:nvSpPr>
          <p:cNvPr id="175" name="Line 58"/>
          <p:cNvSpPr>
            <a:spLocks noChangeShapeType="1"/>
          </p:cNvSpPr>
          <p:nvPr/>
        </p:nvSpPr>
        <p:spPr bwMode="auto">
          <a:xfrm>
            <a:off x="2011680" y="2632076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" name="Line 59"/>
          <p:cNvSpPr>
            <a:spLocks noChangeShapeType="1"/>
          </p:cNvSpPr>
          <p:nvPr/>
        </p:nvSpPr>
        <p:spPr bwMode="auto">
          <a:xfrm>
            <a:off x="2011680" y="2940051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" name="Line 60"/>
          <p:cNvSpPr>
            <a:spLocks noChangeShapeType="1"/>
          </p:cNvSpPr>
          <p:nvPr/>
        </p:nvSpPr>
        <p:spPr bwMode="auto">
          <a:xfrm>
            <a:off x="2011680" y="3249611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" name="Line 61"/>
          <p:cNvSpPr>
            <a:spLocks noChangeShapeType="1"/>
          </p:cNvSpPr>
          <p:nvPr/>
        </p:nvSpPr>
        <p:spPr bwMode="auto">
          <a:xfrm>
            <a:off x="2011680" y="3552826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9" name="Line 62"/>
          <p:cNvSpPr>
            <a:spLocks noChangeShapeType="1"/>
          </p:cNvSpPr>
          <p:nvPr/>
        </p:nvSpPr>
        <p:spPr bwMode="auto">
          <a:xfrm>
            <a:off x="2011680" y="3860801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0" name="Line 63"/>
          <p:cNvSpPr>
            <a:spLocks noChangeShapeType="1"/>
          </p:cNvSpPr>
          <p:nvPr/>
        </p:nvSpPr>
        <p:spPr bwMode="auto">
          <a:xfrm>
            <a:off x="2011680" y="4172478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" name="Line 64"/>
          <p:cNvSpPr>
            <a:spLocks noChangeShapeType="1"/>
          </p:cNvSpPr>
          <p:nvPr/>
        </p:nvSpPr>
        <p:spPr bwMode="auto">
          <a:xfrm>
            <a:off x="2011680" y="4475163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" name="Line 65"/>
          <p:cNvSpPr>
            <a:spLocks noChangeShapeType="1"/>
          </p:cNvSpPr>
          <p:nvPr/>
        </p:nvSpPr>
        <p:spPr bwMode="auto">
          <a:xfrm>
            <a:off x="2011680" y="4781551"/>
            <a:ext cx="2075688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" name="Line 66"/>
          <p:cNvSpPr>
            <a:spLocks noChangeShapeType="1"/>
          </p:cNvSpPr>
          <p:nvPr/>
        </p:nvSpPr>
        <p:spPr bwMode="auto">
          <a:xfrm>
            <a:off x="2695892" y="2325688"/>
            <a:ext cx="1588" cy="276383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" name="Line 67"/>
          <p:cNvSpPr>
            <a:spLocks noChangeShapeType="1"/>
          </p:cNvSpPr>
          <p:nvPr/>
        </p:nvSpPr>
        <p:spPr bwMode="auto">
          <a:xfrm>
            <a:off x="3397568" y="2325688"/>
            <a:ext cx="1588" cy="276383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" name="Line 70"/>
          <p:cNvSpPr>
            <a:spLocks noChangeShapeType="1"/>
          </p:cNvSpPr>
          <p:nvPr/>
        </p:nvSpPr>
        <p:spPr bwMode="auto">
          <a:xfrm>
            <a:off x="2011680" y="2325688"/>
            <a:ext cx="1588" cy="276383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" name="Line 72"/>
          <p:cNvSpPr>
            <a:spLocks noChangeShapeType="1"/>
          </p:cNvSpPr>
          <p:nvPr/>
        </p:nvSpPr>
        <p:spPr bwMode="auto">
          <a:xfrm>
            <a:off x="2011680" y="2325688"/>
            <a:ext cx="2075688" cy="158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" name="Line 74"/>
          <p:cNvSpPr>
            <a:spLocks noChangeShapeType="1"/>
          </p:cNvSpPr>
          <p:nvPr/>
        </p:nvSpPr>
        <p:spPr bwMode="auto">
          <a:xfrm>
            <a:off x="2011680" y="5089526"/>
            <a:ext cx="2075688" cy="158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" name="Line 70"/>
          <p:cNvSpPr>
            <a:spLocks noChangeShapeType="1"/>
          </p:cNvSpPr>
          <p:nvPr/>
        </p:nvSpPr>
        <p:spPr bwMode="auto">
          <a:xfrm>
            <a:off x="4096066" y="2316480"/>
            <a:ext cx="1588" cy="2788920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" name="Rectangle 46"/>
          <p:cNvSpPr>
            <a:spLocks noChangeArrowheads="1"/>
          </p:cNvSpPr>
          <p:nvPr/>
        </p:nvSpPr>
        <p:spPr bwMode="auto">
          <a:xfrm>
            <a:off x="9310688" y="264054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0</a:t>
            </a:r>
          </a:p>
        </p:txBody>
      </p:sp>
      <p:sp>
        <p:nvSpPr>
          <p:cNvPr id="98" name="Rectangle 47"/>
          <p:cNvSpPr>
            <a:spLocks noChangeArrowheads="1"/>
          </p:cNvSpPr>
          <p:nvPr/>
        </p:nvSpPr>
        <p:spPr bwMode="auto">
          <a:xfrm>
            <a:off x="8618538" y="2640544"/>
            <a:ext cx="692150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-</a:t>
            </a:r>
          </a:p>
        </p:txBody>
      </p:sp>
      <p:sp>
        <p:nvSpPr>
          <p:cNvPr id="99" name="Rectangle 48"/>
          <p:cNvSpPr>
            <a:spLocks noChangeArrowheads="1"/>
          </p:cNvSpPr>
          <p:nvPr/>
        </p:nvSpPr>
        <p:spPr bwMode="auto">
          <a:xfrm>
            <a:off x="7924800" y="2640544"/>
            <a:ext cx="693738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990000"/>
                </a:solidFill>
                <a:latin typeface="Calibri" pitchFamily="34" charset="0"/>
              </a:rPr>
              <a:t>2E</a:t>
            </a:r>
          </a:p>
        </p:txBody>
      </p:sp>
      <p:sp>
        <p:nvSpPr>
          <p:cNvPr id="100" name="Rectangle 52"/>
          <p:cNvSpPr>
            <a:spLocks noChangeArrowheads="1"/>
          </p:cNvSpPr>
          <p:nvPr/>
        </p:nvSpPr>
        <p:spPr bwMode="auto">
          <a:xfrm>
            <a:off x="9310688" y="2334155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01" name="Rectangle 53"/>
          <p:cNvSpPr>
            <a:spLocks noChangeArrowheads="1"/>
          </p:cNvSpPr>
          <p:nvPr/>
        </p:nvSpPr>
        <p:spPr bwMode="auto">
          <a:xfrm>
            <a:off x="8618538" y="2334155"/>
            <a:ext cx="692150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102" name="Rectangle 54"/>
          <p:cNvSpPr>
            <a:spLocks noChangeArrowheads="1"/>
          </p:cNvSpPr>
          <p:nvPr/>
        </p:nvSpPr>
        <p:spPr bwMode="auto">
          <a:xfrm>
            <a:off x="7924800" y="2334155"/>
            <a:ext cx="693738" cy="3063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rgbClr val="990000"/>
                </a:solidFill>
                <a:latin typeface="Calibri" pitchFamily="34" charset="0"/>
              </a:rPr>
              <a:t>VPN</a:t>
            </a:r>
          </a:p>
        </p:txBody>
      </p:sp>
      <p:sp>
        <p:nvSpPr>
          <p:cNvPr id="103" name="Line 58"/>
          <p:cNvSpPr>
            <a:spLocks noChangeShapeType="1"/>
          </p:cNvSpPr>
          <p:nvPr/>
        </p:nvSpPr>
        <p:spPr bwMode="auto">
          <a:xfrm>
            <a:off x="7924800" y="2640543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" name="Line 59"/>
          <p:cNvSpPr>
            <a:spLocks noChangeShapeType="1"/>
          </p:cNvSpPr>
          <p:nvPr/>
        </p:nvSpPr>
        <p:spPr bwMode="auto">
          <a:xfrm>
            <a:off x="7924800" y="2948518"/>
            <a:ext cx="2103120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5" name="Line 72"/>
          <p:cNvSpPr>
            <a:spLocks noChangeShapeType="1"/>
          </p:cNvSpPr>
          <p:nvPr/>
        </p:nvSpPr>
        <p:spPr bwMode="auto">
          <a:xfrm>
            <a:off x="7924800" y="2334155"/>
            <a:ext cx="2103120" cy="1588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6" name="Line 73"/>
          <p:cNvSpPr>
            <a:spLocks noChangeShapeType="1"/>
          </p:cNvSpPr>
          <p:nvPr/>
        </p:nvSpPr>
        <p:spPr bwMode="auto">
          <a:xfrm>
            <a:off x="10011305" y="2334156"/>
            <a:ext cx="1588" cy="615951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7" name="Line 73"/>
          <p:cNvSpPr>
            <a:spLocks noChangeShapeType="1"/>
          </p:cNvSpPr>
          <p:nvPr/>
        </p:nvSpPr>
        <p:spPr bwMode="auto">
          <a:xfrm>
            <a:off x="7924800" y="2341563"/>
            <a:ext cx="1588" cy="598489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8" name="Line 73"/>
          <p:cNvSpPr>
            <a:spLocks noChangeShapeType="1"/>
          </p:cNvSpPr>
          <p:nvPr/>
        </p:nvSpPr>
        <p:spPr bwMode="auto">
          <a:xfrm>
            <a:off x="8610600" y="2344791"/>
            <a:ext cx="1588" cy="598489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9" name="Line 73"/>
          <p:cNvSpPr>
            <a:spLocks noChangeShapeType="1"/>
          </p:cNvSpPr>
          <p:nvPr/>
        </p:nvSpPr>
        <p:spPr bwMode="auto">
          <a:xfrm>
            <a:off x="9296400" y="2338685"/>
            <a:ext cx="1588" cy="598489"/>
          </a:xfrm>
          <a:prstGeom prst="line">
            <a:avLst/>
          </a:prstGeom>
          <a:noFill/>
          <a:ln w="127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0" name="Rectangle 2"/>
          <p:cNvSpPr txBox="1">
            <a:spLocks noChangeArrowheads="1"/>
          </p:cNvSpPr>
          <p:nvPr/>
        </p:nvSpPr>
        <p:spPr bwMode="auto">
          <a:xfrm>
            <a:off x="7203546" y="2212976"/>
            <a:ext cx="49265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  <a:tabLst>
                <a:tab pos="669925" algn="l"/>
                <a:tab pos="1584325" algn="l"/>
                <a:tab pos="2498725" algn="l"/>
                <a:tab pos="3413125" algn="l"/>
                <a:tab pos="4327525" algn="l"/>
                <a:tab pos="5241925" algn="l"/>
                <a:tab pos="6156325" algn="l"/>
                <a:tab pos="7070725" algn="l"/>
                <a:tab pos="7985125" algn="l"/>
                <a:tab pos="8899525" algn="l"/>
                <a:tab pos="9813925" algn="l"/>
              </a:tabLst>
            </a:pPr>
            <a:r>
              <a:rPr lang="en-GB" sz="3600" b="0" dirty="0"/>
              <a:t>…</a:t>
            </a:r>
          </a:p>
        </p:txBody>
      </p:sp>
      <p:sp>
        <p:nvSpPr>
          <p:cNvPr id="112" name="Rectangle 2"/>
          <p:cNvSpPr txBox="1">
            <a:spLocks noChangeArrowheads="1"/>
          </p:cNvSpPr>
          <p:nvPr/>
        </p:nvSpPr>
        <p:spPr bwMode="auto">
          <a:xfrm rot="5400000">
            <a:off x="8904024" y="3126336"/>
            <a:ext cx="49265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  <a:tabLst>
                <a:tab pos="669925" algn="l"/>
                <a:tab pos="1584325" algn="l"/>
                <a:tab pos="2498725" algn="l"/>
                <a:tab pos="3413125" algn="l"/>
                <a:tab pos="4327525" algn="l"/>
                <a:tab pos="5241925" algn="l"/>
                <a:tab pos="6156325" algn="l"/>
                <a:tab pos="7070725" algn="l"/>
                <a:tab pos="7985125" algn="l"/>
                <a:tab pos="8899525" algn="l"/>
                <a:tab pos="9813925" algn="l"/>
              </a:tabLst>
            </a:pPr>
            <a:r>
              <a:rPr lang="en-GB" sz="3600" b="0" dirty="0"/>
              <a:t>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61BABE-09B8-4834-AB21-8AB651BAD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20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Simple Memory System: TLB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16 entries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4-way associative</a:t>
            </a:r>
          </a:p>
          <a:p>
            <a:pPr lvl="1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 lvl="1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 lvl="2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 lvl="1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649539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2649539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13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3136901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3136901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12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3624264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3624264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11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4111626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4111626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10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4598989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4598989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9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5086351" y="3275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5086351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8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5573714" y="327501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5573714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7</a:t>
            </a: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6061076" y="327501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6061076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6</a:t>
            </a: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6548439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6548439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5</a:t>
            </a: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7035801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7035801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4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7523164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77" name="Rectangle 37"/>
          <p:cNvSpPr>
            <a:spLocks noChangeArrowheads="1"/>
          </p:cNvSpPr>
          <p:nvPr/>
        </p:nvSpPr>
        <p:spPr bwMode="auto">
          <a:xfrm>
            <a:off x="7523164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3</a:t>
            </a:r>
          </a:p>
        </p:txBody>
      </p:sp>
      <p:sp>
        <p:nvSpPr>
          <p:cNvPr id="35879" name="Rectangle 39"/>
          <p:cNvSpPr>
            <a:spLocks noChangeArrowheads="1"/>
          </p:cNvSpPr>
          <p:nvPr/>
        </p:nvSpPr>
        <p:spPr bwMode="auto">
          <a:xfrm>
            <a:off x="8010526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80" name="Rectangle 40"/>
          <p:cNvSpPr>
            <a:spLocks noChangeArrowheads="1"/>
          </p:cNvSpPr>
          <p:nvPr/>
        </p:nvSpPr>
        <p:spPr bwMode="auto">
          <a:xfrm>
            <a:off x="8010526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2</a:t>
            </a:r>
          </a:p>
        </p:txBody>
      </p:sp>
      <p:sp>
        <p:nvSpPr>
          <p:cNvPr id="35882" name="Rectangle 42"/>
          <p:cNvSpPr>
            <a:spLocks noChangeArrowheads="1"/>
          </p:cNvSpPr>
          <p:nvPr/>
        </p:nvSpPr>
        <p:spPr bwMode="auto">
          <a:xfrm>
            <a:off x="8497889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83" name="Rectangle 43"/>
          <p:cNvSpPr>
            <a:spLocks noChangeArrowheads="1"/>
          </p:cNvSpPr>
          <p:nvPr/>
        </p:nvSpPr>
        <p:spPr bwMode="auto">
          <a:xfrm>
            <a:off x="8497889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</a:t>
            </a:r>
          </a:p>
        </p:txBody>
      </p:sp>
      <p:sp>
        <p:nvSpPr>
          <p:cNvPr id="35885" name="Rectangle 45"/>
          <p:cNvSpPr>
            <a:spLocks noChangeArrowheads="1"/>
          </p:cNvSpPr>
          <p:nvPr/>
        </p:nvSpPr>
        <p:spPr bwMode="auto">
          <a:xfrm>
            <a:off x="8985251" y="3275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86" name="Rectangle 46"/>
          <p:cNvSpPr>
            <a:spLocks noChangeArrowheads="1"/>
          </p:cNvSpPr>
          <p:nvPr/>
        </p:nvSpPr>
        <p:spPr bwMode="auto">
          <a:xfrm>
            <a:off x="8985251" y="2970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548438" y="3731684"/>
            <a:ext cx="2924175" cy="333375"/>
            <a:chOff x="3061" y="2140"/>
            <a:chExt cx="1842" cy="210"/>
          </a:xfrm>
        </p:grpSpPr>
        <p:sp>
          <p:nvSpPr>
            <p:cNvPr id="35888" name="Line 48"/>
            <p:cNvSpPr>
              <a:spLocks noChangeShapeType="1"/>
            </p:cNvSpPr>
            <p:nvPr/>
          </p:nvSpPr>
          <p:spPr bwMode="auto">
            <a:xfrm>
              <a:off x="3061" y="2231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889" name="Text Box 49"/>
            <p:cNvSpPr txBox="1">
              <a:spLocks noChangeArrowheads="1"/>
            </p:cNvSpPr>
            <p:nvPr/>
          </p:nvSpPr>
          <p:spPr bwMode="auto">
            <a:xfrm>
              <a:off x="3768" y="2140"/>
              <a:ext cx="37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VPO</a:t>
              </a:r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2641071" y="3732213"/>
            <a:ext cx="3916362" cy="333375"/>
            <a:chOff x="605" y="2135"/>
            <a:chExt cx="2467" cy="210"/>
          </a:xfrm>
        </p:grpSpPr>
        <p:sp>
          <p:nvSpPr>
            <p:cNvPr id="35891" name="Line 51"/>
            <p:cNvSpPr>
              <a:spLocks noChangeShapeType="1"/>
            </p:cNvSpPr>
            <p:nvPr/>
          </p:nvSpPr>
          <p:spPr bwMode="auto">
            <a:xfrm>
              <a:off x="605" y="2226"/>
              <a:ext cx="2467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892" name="Text Box 52"/>
            <p:cNvSpPr txBox="1">
              <a:spLocks noChangeArrowheads="1"/>
            </p:cNvSpPr>
            <p:nvPr/>
          </p:nvSpPr>
          <p:spPr bwMode="auto">
            <a:xfrm>
              <a:off x="1553" y="2135"/>
              <a:ext cx="3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VPN</a:t>
              </a:r>
            </a:p>
          </p:txBody>
        </p: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5570539" y="2708803"/>
            <a:ext cx="992187" cy="306388"/>
            <a:chOff x="2445" y="1501"/>
            <a:chExt cx="625" cy="193"/>
          </a:xfrm>
        </p:grpSpPr>
        <p:sp>
          <p:nvSpPr>
            <p:cNvPr id="35894" name="Line 54"/>
            <p:cNvSpPr>
              <a:spLocks noChangeShapeType="1"/>
            </p:cNvSpPr>
            <p:nvPr/>
          </p:nvSpPr>
          <p:spPr bwMode="auto">
            <a:xfrm>
              <a:off x="2445" y="1579"/>
              <a:ext cx="625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895" name="Text Box 55"/>
            <p:cNvSpPr txBox="1">
              <a:spLocks noChangeArrowheads="1"/>
            </p:cNvSpPr>
            <p:nvPr/>
          </p:nvSpPr>
          <p:spPr bwMode="auto">
            <a:xfrm>
              <a:off x="2586" y="1501"/>
              <a:ext cx="340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TLBI</a:t>
              </a:r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2649538" y="2705099"/>
            <a:ext cx="2925762" cy="306388"/>
            <a:chOff x="605" y="1488"/>
            <a:chExt cx="1843" cy="193"/>
          </a:xfrm>
        </p:grpSpPr>
        <p:sp>
          <p:nvSpPr>
            <p:cNvPr id="35897" name="Line 57"/>
            <p:cNvSpPr>
              <a:spLocks noChangeShapeType="1"/>
            </p:cNvSpPr>
            <p:nvPr/>
          </p:nvSpPr>
          <p:spPr bwMode="auto">
            <a:xfrm>
              <a:off x="605" y="1566"/>
              <a:ext cx="1843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898" name="Text Box 58"/>
            <p:cNvSpPr txBox="1">
              <a:spLocks noChangeArrowheads="1"/>
            </p:cNvSpPr>
            <p:nvPr/>
          </p:nvSpPr>
          <p:spPr bwMode="auto">
            <a:xfrm>
              <a:off x="1387" y="1488"/>
              <a:ext cx="367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TLBT</a:t>
              </a:r>
            </a:p>
          </p:txBody>
        </p:sp>
      </p:grpSp>
      <p:sp>
        <p:nvSpPr>
          <p:cNvPr id="35900" name="Rectangle 60"/>
          <p:cNvSpPr>
            <a:spLocks noChangeArrowheads="1"/>
          </p:cNvSpPr>
          <p:nvPr/>
        </p:nvSpPr>
        <p:spPr bwMode="auto">
          <a:xfrm>
            <a:off x="9586913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01" name="Rectangle 61"/>
          <p:cNvSpPr>
            <a:spLocks noChangeArrowheads="1"/>
          </p:cNvSpPr>
          <p:nvPr/>
        </p:nvSpPr>
        <p:spPr bwMode="auto">
          <a:xfrm>
            <a:off x="8956675" y="6024563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02" name="Rectangle 62"/>
          <p:cNvSpPr>
            <a:spLocks noChangeArrowheads="1"/>
          </p:cNvSpPr>
          <p:nvPr/>
        </p:nvSpPr>
        <p:spPr bwMode="auto">
          <a:xfrm>
            <a:off x="8331201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02</a:t>
            </a:r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7702550" y="6024563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5904" name="Rectangle 64"/>
          <p:cNvSpPr>
            <a:spLocks noChangeArrowheads="1"/>
          </p:cNvSpPr>
          <p:nvPr/>
        </p:nvSpPr>
        <p:spPr bwMode="auto">
          <a:xfrm>
            <a:off x="7077076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34</a:t>
            </a:r>
          </a:p>
        </p:txBody>
      </p:sp>
      <p:sp>
        <p:nvSpPr>
          <p:cNvPr id="35905" name="Rectangle 65"/>
          <p:cNvSpPr>
            <a:spLocks noChangeArrowheads="1"/>
          </p:cNvSpPr>
          <p:nvPr/>
        </p:nvSpPr>
        <p:spPr bwMode="auto">
          <a:xfrm>
            <a:off x="6450013" y="6024563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0A</a:t>
            </a:r>
          </a:p>
        </p:txBody>
      </p:sp>
      <p:sp>
        <p:nvSpPr>
          <p:cNvPr id="35906" name="Rectangle 66"/>
          <p:cNvSpPr>
            <a:spLocks noChangeArrowheads="1"/>
          </p:cNvSpPr>
          <p:nvPr/>
        </p:nvSpPr>
        <p:spPr bwMode="auto">
          <a:xfrm>
            <a:off x="5821362" y="6024563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5907" name="Rectangle 67"/>
          <p:cNvSpPr>
            <a:spLocks noChangeArrowheads="1"/>
          </p:cNvSpPr>
          <p:nvPr/>
        </p:nvSpPr>
        <p:spPr bwMode="auto">
          <a:xfrm>
            <a:off x="5194301" y="6024563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0D</a:t>
            </a:r>
          </a:p>
        </p:txBody>
      </p:sp>
      <p:sp>
        <p:nvSpPr>
          <p:cNvPr id="35908" name="Rectangle 68"/>
          <p:cNvSpPr>
            <a:spLocks noChangeArrowheads="1"/>
          </p:cNvSpPr>
          <p:nvPr/>
        </p:nvSpPr>
        <p:spPr bwMode="auto">
          <a:xfrm>
            <a:off x="4568826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03</a:t>
            </a:r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3940175" y="6024563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10" name="Rectangle 70"/>
          <p:cNvSpPr>
            <a:spLocks noChangeArrowheads="1"/>
          </p:cNvSpPr>
          <p:nvPr/>
        </p:nvSpPr>
        <p:spPr bwMode="auto">
          <a:xfrm>
            <a:off x="3314701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11" name="Rectangle 71"/>
          <p:cNvSpPr>
            <a:spLocks noChangeArrowheads="1"/>
          </p:cNvSpPr>
          <p:nvPr/>
        </p:nvSpPr>
        <p:spPr bwMode="auto">
          <a:xfrm>
            <a:off x="2684462" y="6024563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07</a:t>
            </a:r>
          </a:p>
        </p:txBody>
      </p:sp>
      <p:sp>
        <p:nvSpPr>
          <p:cNvPr id="35912" name="Rectangle 72"/>
          <p:cNvSpPr>
            <a:spLocks noChangeArrowheads="1"/>
          </p:cNvSpPr>
          <p:nvPr/>
        </p:nvSpPr>
        <p:spPr bwMode="auto">
          <a:xfrm>
            <a:off x="2058988" y="6024563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5913" name="Rectangle 73"/>
          <p:cNvSpPr>
            <a:spLocks noChangeArrowheads="1"/>
          </p:cNvSpPr>
          <p:nvPr/>
        </p:nvSpPr>
        <p:spPr bwMode="auto">
          <a:xfrm>
            <a:off x="9586913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14" name="Rectangle 74"/>
          <p:cNvSpPr>
            <a:spLocks noChangeArrowheads="1"/>
          </p:cNvSpPr>
          <p:nvPr/>
        </p:nvSpPr>
        <p:spPr bwMode="auto">
          <a:xfrm>
            <a:off x="8956675" y="5699125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15" name="Rectangle 75"/>
          <p:cNvSpPr>
            <a:spLocks noChangeArrowheads="1"/>
          </p:cNvSpPr>
          <p:nvPr/>
        </p:nvSpPr>
        <p:spPr bwMode="auto">
          <a:xfrm>
            <a:off x="8331201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03</a:t>
            </a:r>
          </a:p>
        </p:txBody>
      </p:sp>
      <p:sp>
        <p:nvSpPr>
          <p:cNvPr id="35916" name="Rectangle 76"/>
          <p:cNvSpPr>
            <a:spLocks noChangeArrowheads="1"/>
          </p:cNvSpPr>
          <p:nvPr/>
        </p:nvSpPr>
        <p:spPr bwMode="auto">
          <a:xfrm>
            <a:off x="7702550" y="5699125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17" name="Rectangle 77"/>
          <p:cNvSpPr>
            <a:spLocks noChangeArrowheads="1"/>
          </p:cNvSpPr>
          <p:nvPr/>
        </p:nvSpPr>
        <p:spPr bwMode="auto">
          <a:xfrm>
            <a:off x="7077076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18" name="Rectangle 78"/>
          <p:cNvSpPr>
            <a:spLocks noChangeArrowheads="1"/>
          </p:cNvSpPr>
          <p:nvPr/>
        </p:nvSpPr>
        <p:spPr bwMode="auto">
          <a:xfrm>
            <a:off x="6450013" y="5699125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06</a:t>
            </a:r>
          </a:p>
        </p:txBody>
      </p:sp>
      <p:sp>
        <p:nvSpPr>
          <p:cNvPr id="35919" name="Rectangle 79"/>
          <p:cNvSpPr>
            <a:spLocks noChangeArrowheads="1"/>
          </p:cNvSpPr>
          <p:nvPr/>
        </p:nvSpPr>
        <p:spPr bwMode="auto">
          <a:xfrm>
            <a:off x="5821362" y="5699125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20" name="Rectangle 80"/>
          <p:cNvSpPr>
            <a:spLocks noChangeArrowheads="1"/>
          </p:cNvSpPr>
          <p:nvPr/>
        </p:nvSpPr>
        <p:spPr bwMode="auto">
          <a:xfrm>
            <a:off x="5194301" y="5699125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21" name="Rectangle 81"/>
          <p:cNvSpPr>
            <a:spLocks noChangeArrowheads="1"/>
          </p:cNvSpPr>
          <p:nvPr/>
        </p:nvSpPr>
        <p:spPr bwMode="auto">
          <a:xfrm>
            <a:off x="4568826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08</a:t>
            </a:r>
          </a:p>
        </p:txBody>
      </p:sp>
      <p:sp>
        <p:nvSpPr>
          <p:cNvPr id="35922" name="Rectangle 82"/>
          <p:cNvSpPr>
            <a:spLocks noChangeArrowheads="1"/>
          </p:cNvSpPr>
          <p:nvPr/>
        </p:nvSpPr>
        <p:spPr bwMode="auto">
          <a:xfrm>
            <a:off x="3940175" y="5699125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23" name="Rectangle 83"/>
          <p:cNvSpPr>
            <a:spLocks noChangeArrowheads="1"/>
          </p:cNvSpPr>
          <p:nvPr/>
        </p:nvSpPr>
        <p:spPr bwMode="auto">
          <a:xfrm>
            <a:off x="3314701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24" name="Rectangle 84"/>
          <p:cNvSpPr>
            <a:spLocks noChangeArrowheads="1"/>
          </p:cNvSpPr>
          <p:nvPr/>
        </p:nvSpPr>
        <p:spPr bwMode="auto">
          <a:xfrm>
            <a:off x="2684462" y="5699125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02</a:t>
            </a:r>
          </a:p>
        </p:txBody>
      </p:sp>
      <p:sp>
        <p:nvSpPr>
          <p:cNvPr id="35925" name="Rectangle 85"/>
          <p:cNvSpPr>
            <a:spLocks noChangeArrowheads="1"/>
          </p:cNvSpPr>
          <p:nvPr/>
        </p:nvSpPr>
        <p:spPr bwMode="auto">
          <a:xfrm>
            <a:off x="2058988" y="5699125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5926" name="Rectangle 86"/>
          <p:cNvSpPr>
            <a:spLocks noChangeArrowheads="1"/>
          </p:cNvSpPr>
          <p:nvPr/>
        </p:nvSpPr>
        <p:spPr bwMode="auto">
          <a:xfrm>
            <a:off x="9586913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27" name="Rectangle 87"/>
          <p:cNvSpPr>
            <a:spLocks noChangeArrowheads="1"/>
          </p:cNvSpPr>
          <p:nvPr/>
        </p:nvSpPr>
        <p:spPr bwMode="auto">
          <a:xfrm>
            <a:off x="8956675" y="5375275"/>
            <a:ext cx="630238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28" name="Rectangle 88"/>
          <p:cNvSpPr>
            <a:spLocks noChangeArrowheads="1"/>
          </p:cNvSpPr>
          <p:nvPr/>
        </p:nvSpPr>
        <p:spPr bwMode="auto">
          <a:xfrm>
            <a:off x="8331201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0A</a:t>
            </a:r>
          </a:p>
        </p:txBody>
      </p:sp>
      <p:sp>
        <p:nvSpPr>
          <p:cNvPr id="35929" name="Rectangle 89"/>
          <p:cNvSpPr>
            <a:spLocks noChangeArrowheads="1"/>
          </p:cNvSpPr>
          <p:nvPr/>
        </p:nvSpPr>
        <p:spPr bwMode="auto">
          <a:xfrm>
            <a:off x="7702550" y="5375275"/>
            <a:ext cx="628650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30" name="Rectangle 90"/>
          <p:cNvSpPr>
            <a:spLocks noChangeArrowheads="1"/>
          </p:cNvSpPr>
          <p:nvPr/>
        </p:nvSpPr>
        <p:spPr bwMode="auto">
          <a:xfrm>
            <a:off x="7077076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31" name="Rectangle 91"/>
          <p:cNvSpPr>
            <a:spLocks noChangeArrowheads="1"/>
          </p:cNvSpPr>
          <p:nvPr/>
        </p:nvSpPr>
        <p:spPr bwMode="auto">
          <a:xfrm>
            <a:off x="6450013" y="5375275"/>
            <a:ext cx="627063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04</a:t>
            </a:r>
          </a:p>
        </p:txBody>
      </p:sp>
      <p:sp>
        <p:nvSpPr>
          <p:cNvPr id="35932" name="Rectangle 92"/>
          <p:cNvSpPr>
            <a:spLocks noChangeArrowheads="1"/>
          </p:cNvSpPr>
          <p:nvPr/>
        </p:nvSpPr>
        <p:spPr bwMode="auto">
          <a:xfrm>
            <a:off x="5821362" y="5375275"/>
            <a:ext cx="628650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33" name="Rectangle 93"/>
          <p:cNvSpPr>
            <a:spLocks noChangeArrowheads="1"/>
          </p:cNvSpPr>
          <p:nvPr/>
        </p:nvSpPr>
        <p:spPr bwMode="auto">
          <a:xfrm>
            <a:off x="5194301" y="5375275"/>
            <a:ext cx="627063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34" name="Rectangle 94"/>
          <p:cNvSpPr>
            <a:spLocks noChangeArrowheads="1"/>
          </p:cNvSpPr>
          <p:nvPr/>
        </p:nvSpPr>
        <p:spPr bwMode="auto">
          <a:xfrm>
            <a:off x="4568826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02</a:t>
            </a:r>
          </a:p>
        </p:txBody>
      </p:sp>
      <p:sp>
        <p:nvSpPr>
          <p:cNvPr id="35935" name="Rectangle 95"/>
          <p:cNvSpPr>
            <a:spLocks noChangeArrowheads="1"/>
          </p:cNvSpPr>
          <p:nvPr/>
        </p:nvSpPr>
        <p:spPr bwMode="auto">
          <a:xfrm>
            <a:off x="3940175" y="5375275"/>
            <a:ext cx="628650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5936" name="Rectangle 96"/>
          <p:cNvSpPr>
            <a:spLocks noChangeArrowheads="1"/>
          </p:cNvSpPr>
          <p:nvPr/>
        </p:nvSpPr>
        <p:spPr bwMode="auto">
          <a:xfrm>
            <a:off x="3314701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2D</a:t>
            </a:r>
          </a:p>
        </p:txBody>
      </p:sp>
      <p:sp>
        <p:nvSpPr>
          <p:cNvPr id="35937" name="Rectangle 97"/>
          <p:cNvSpPr>
            <a:spLocks noChangeArrowheads="1"/>
          </p:cNvSpPr>
          <p:nvPr/>
        </p:nvSpPr>
        <p:spPr bwMode="auto">
          <a:xfrm>
            <a:off x="2684462" y="5375275"/>
            <a:ext cx="630238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03</a:t>
            </a:r>
          </a:p>
        </p:txBody>
      </p:sp>
      <p:sp>
        <p:nvSpPr>
          <p:cNvPr id="35938" name="Rectangle 98"/>
          <p:cNvSpPr>
            <a:spLocks noChangeArrowheads="1"/>
          </p:cNvSpPr>
          <p:nvPr/>
        </p:nvSpPr>
        <p:spPr bwMode="auto">
          <a:xfrm>
            <a:off x="2058988" y="5375275"/>
            <a:ext cx="625475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5939" name="Rectangle 99"/>
          <p:cNvSpPr>
            <a:spLocks noChangeArrowheads="1"/>
          </p:cNvSpPr>
          <p:nvPr/>
        </p:nvSpPr>
        <p:spPr bwMode="auto">
          <a:xfrm>
            <a:off x="9586913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5940" name="Rectangle 100"/>
          <p:cNvSpPr>
            <a:spLocks noChangeArrowheads="1"/>
          </p:cNvSpPr>
          <p:nvPr/>
        </p:nvSpPr>
        <p:spPr bwMode="auto">
          <a:xfrm>
            <a:off x="8956675" y="5049838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02</a:t>
            </a:r>
          </a:p>
        </p:txBody>
      </p:sp>
      <p:sp>
        <p:nvSpPr>
          <p:cNvPr id="35941" name="Rectangle 101"/>
          <p:cNvSpPr>
            <a:spLocks noChangeArrowheads="1"/>
          </p:cNvSpPr>
          <p:nvPr/>
        </p:nvSpPr>
        <p:spPr bwMode="auto">
          <a:xfrm>
            <a:off x="8331201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07</a:t>
            </a:r>
          </a:p>
        </p:txBody>
      </p:sp>
      <p:sp>
        <p:nvSpPr>
          <p:cNvPr id="35942" name="Rectangle 102"/>
          <p:cNvSpPr>
            <a:spLocks noChangeArrowheads="1"/>
          </p:cNvSpPr>
          <p:nvPr/>
        </p:nvSpPr>
        <p:spPr bwMode="auto">
          <a:xfrm>
            <a:off x="7702550" y="5049838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43" name="Rectangle 103"/>
          <p:cNvSpPr>
            <a:spLocks noChangeArrowheads="1"/>
          </p:cNvSpPr>
          <p:nvPr/>
        </p:nvSpPr>
        <p:spPr bwMode="auto">
          <a:xfrm>
            <a:off x="7077076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44" name="Rectangle 104"/>
          <p:cNvSpPr>
            <a:spLocks noChangeArrowheads="1"/>
          </p:cNvSpPr>
          <p:nvPr/>
        </p:nvSpPr>
        <p:spPr bwMode="auto">
          <a:xfrm>
            <a:off x="6450013" y="5049838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00</a:t>
            </a:r>
          </a:p>
        </p:txBody>
      </p:sp>
      <p:sp>
        <p:nvSpPr>
          <p:cNvPr id="35945" name="Rectangle 105"/>
          <p:cNvSpPr>
            <a:spLocks noChangeArrowheads="1"/>
          </p:cNvSpPr>
          <p:nvPr/>
        </p:nvSpPr>
        <p:spPr bwMode="auto">
          <a:xfrm>
            <a:off x="5821362" y="5049838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5946" name="Rectangle 106"/>
          <p:cNvSpPr>
            <a:spLocks noChangeArrowheads="1"/>
          </p:cNvSpPr>
          <p:nvPr/>
        </p:nvSpPr>
        <p:spPr bwMode="auto">
          <a:xfrm>
            <a:off x="5194301" y="5049838"/>
            <a:ext cx="627063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0D</a:t>
            </a:r>
          </a:p>
        </p:txBody>
      </p:sp>
      <p:sp>
        <p:nvSpPr>
          <p:cNvPr id="35947" name="Rectangle 107"/>
          <p:cNvSpPr>
            <a:spLocks noChangeArrowheads="1"/>
          </p:cNvSpPr>
          <p:nvPr/>
        </p:nvSpPr>
        <p:spPr bwMode="auto">
          <a:xfrm>
            <a:off x="4568826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09</a:t>
            </a:r>
          </a:p>
        </p:txBody>
      </p:sp>
      <p:sp>
        <p:nvSpPr>
          <p:cNvPr id="35948" name="Rectangle 108"/>
          <p:cNvSpPr>
            <a:spLocks noChangeArrowheads="1"/>
          </p:cNvSpPr>
          <p:nvPr/>
        </p:nvSpPr>
        <p:spPr bwMode="auto">
          <a:xfrm>
            <a:off x="3940175" y="5049838"/>
            <a:ext cx="628650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5949" name="Rectangle 109"/>
          <p:cNvSpPr>
            <a:spLocks noChangeArrowheads="1"/>
          </p:cNvSpPr>
          <p:nvPr/>
        </p:nvSpPr>
        <p:spPr bwMode="auto">
          <a:xfrm>
            <a:off x="3314701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5950" name="Rectangle 110"/>
          <p:cNvSpPr>
            <a:spLocks noChangeArrowheads="1"/>
          </p:cNvSpPr>
          <p:nvPr/>
        </p:nvSpPr>
        <p:spPr bwMode="auto">
          <a:xfrm>
            <a:off x="2684462" y="5049838"/>
            <a:ext cx="630238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03</a:t>
            </a:r>
          </a:p>
        </p:txBody>
      </p:sp>
      <p:sp>
        <p:nvSpPr>
          <p:cNvPr id="35951" name="Rectangle 111"/>
          <p:cNvSpPr>
            <a:spLocks noChangeArrowheads="1"/>
          </p:cNvSpPr>
          <p:nvPr/>
        </p:nvSpPr>
        <p:spPr bwMode="auto">
          <a:xfrm>
            <a:off x="2058988" y="5049838"/>
            <a:ext cx="625475" cy="325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5952" name="Rectangle 112"/>
          <p:cNvSpPr>
            <a:spLocks noChangeArrowheads="1"/>
          </p:cNvSpPr>
          <p:nvPr/>
        </p:nvSpPr>
        <p:spPr bwMode="auto">
          <a:xfrm>
            <a:off x="9586913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5953" name="Rectangle 113"/>
          <p:cNvSpPr>
            <a:spLocks noChangeArrowheads="1"/>
          </p:cNvSpPr>
          <p:nvPr/>
        </p:nvSpPr>
        <p:spPr bwMode="auto">
          <a:xfrm>
            <a:off x="8956675" y="4724400"/>
            <a:ext cx="630238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35954" name="Rectangle 114"/>
          <p:cNvSpPr>
            <a:spLocks noChangeArrowheads="1"/>
          </p:cNvSpPr>
          <p:nvPr/>
        </p:nvSpPr>
        <p:spPr bwMode="auto">
          <a:xfrm>
            <a:off x="8331201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35955" name="Rectangle 115"/>
          <p:cNvSpPr>
            <a:spLocks noChangeArrowheads="1"/>
          </p:cNvSpPr>
          <p:nvPr/>
        </p:nvSpPr>
        <p:spPr bwMode="auto">
          <a:xfrm>
            <a:off x="7702550" y="4724400"/>
            <a:ext cx="628650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5956" name="Rectangle 116"/>
          <p:cNvSpPr>
            <a:spLocks noChangeArrowheads="1"/>
          </p:cNvSpPr>
          <p:nvPr/>
        </p:nvSpPr>
        <p:spPr bwMode="auto">
          <a:xfrm>
            <a:off x="7077076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35957" name="Rectangle 117"/>
          <p:cNvSpPr>
            <a:spLocks noChangeArrowheads="1"/>
          </p:cNvSpPr>
          <p:nvPr/>
        </p:nvSpPr>
        <p:spPr bwMode="auto">
          <a:xfrm>
            <a:off x="6450013" y="4724400"/>
            <a:ext cx="627063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35958" name="Rectangle 118"/>
          <p:cNvSpPr>
            <a:spLocks noChangeArrowheads="1"/>
          </p:cNvSpPr>
          <p:nvPr/>
        </p:nvSpPr>
        <p:spPr bwMode="auto">
          <a:xfrm>
            <a:off x="5821362" y="4724400"/>
            <a:ext cx="628650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5959" name="Rectangle 119"/>
          <p:cNvSpPr>
            <a:spLocks noChangeArrowheads="1"/>
          </p:cNvSpPr>
          <p:nvPr/>
        </p:nvSpPr>
        <p:spPr bwMode="auto">
          <a:xfrm>
            <a:off x="5194301" y="4724400"/>
            <a:ext cx="627063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35960" name="Rectangle 120"/>
          <p:cNvSpPr>
            <a:spLocks noChangeArrowheads="1"/>
          </p:cNvSpPr>
          <p:nvPr/>
        </p:nvSpPr>
        <p:spPr bwMode="auto">
          <a:xfrm>
            <a:off x="4568826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35961" name="Rectangle 121"/>
          <p:cNvSpPr>
            <a:spLocks noChangeArrowheads="1"/>
          </p:cNvSpPr>
          <p:nvPr/>
        </p:nvSpPr>
        <p:spPr bwMode="auto">
          <a:xfrm>
            <a:off x="3940175" y="4724400"/>
            <a:ext cx="628650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5962" name="Rectangle 122"/>
          <p:cNvSpPr>
            <a:spLocks noChangeArrowheads="1"/>
          </p:cNvSpPr>
          <p:nvPr/>
        </p:nvSpPr>
        <p:spPr bwMode="auto">
          <a:xfrm>
            <a:off x="3314701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PPN</a:t>
            </a:r>
          </a:p>
        </p:txBody>
      </p:sp>
      <p:sp>
        <p:nvSpPr>
          <p:cNvPr id="35963" name="Rectangle 123"/>
          <p:cNvSpPr>
            <a:spLocks noChangeArrowheads="1"/>
          </p:cNvSpPr>
          <p:nvPr/>
        </p:nvSpPr>
        <p:spPr bwMode="auto">
          <a:xfrm>
            <a:off x="2684462" y="4724400"/>
            <a:ext cx="630238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35964" name="Rectangle 124"/>
          <p:cNvSpPr>
            <a:spLocks noChangeArrowheads="1"/>
          </p:cNvSpPr>
          <p:nvPr/>
        </p:nvSpPr>
        <p:spPr bwMode="auto">
          <a:xfrm>
            <a:off x="2058988" y="4724400"/>
            <a:ext cx="625475" cy="3254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Set</a:t>
            </a:r>
          </a:p>
        </p:txBody>
      </p:sp>
      <p:sp>
        <p:nvSpPr>
          <p:cNvPr id="35965" name="Line 125"/>
          <p:cNvSpPr>
            <a:spLocks noChangeShapeType="1"/>
          </p:cNvSpPr>
          <p:nvPr/>
        </p:nvSpPr>
        <p:spPr bwMode="auto">
          <a:xfrm>
            <a:off x="2058988" y="5049838"/>
            <a:ext cx="8153401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35966" name="Line 126"/>
          <p:cNvSpPr>
            <a:spLocks noChangeShapeType="1"/>
          </p:cNvSpPr>
          <p:nvPr/>
        </p:nvSpPr>
        <p:spPr bwMode="auto">
          <a:xfrm>
            <a:off x="2058988" y="5375275"/>
            <a:ext cx="8153401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67" name="Line 127"/>
          <p:cNvSpPr>
            <a:spLocks noChangeShapeType="1"/>
          </p:cNvSpPr>
          <p:nvPr/>
        </p:nvSpPr>
        <p:spPr bwMode="auto">
          <a:xfrm>
            <a:off x="2058988" y="5699125"/>
            <a:ext cx="8153401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68" name="Line 128"/>
          <p:cNvSpPr>
            <a:spLocks noChangeShapeType="1"/>
          </p:cNvSpPr>
          <p:nvPr/>
        </p:nvSpPr>
        <p:spPr bwMode="auto">
          <a:xfrm>
            <a:off x="2058988" y="6024563"/>
            <a:ext cx="8153401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69" name="Line 129"/>
          <p:cNvSpPr>
            <a:spLocks noChangeShapeType="1"/>
          </p:cNvSpPr>
          <p:nvPr/>
        </p:nvSpPr>
        <p:spPr bwMode="auto">
          <a:xfrm>
            <a:off x="3314700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0" name="Line 130"/>
          <p:cNvSpPr>
            <a:spLocks noChangeShapeType="1"/>
          </p:cNvSpPr>
          <p:nvPr/>
        </p:nvSpPr>
        <p:spPr bwMode="auto">
          <a:xfrm>
            <a:off x="3940175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1" name="Line 131"/>
          <p:cNvSpPr>
            <a:spLocks noChangeShapeType="1"/>
          </p:cNvSpPr>
          <p:nvPr/>
        </p:nvSpPr>
        <p:spPr bwMode="auto">
          <a:xfrm>
            <a:off x="5194300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2" name="Line 132"/>
          <p:cNvSpPr>
            <a:spLocks noChangeShapeType="1"/>
          </p:cNvSpPr>
          <p:nvPr/>
        </p:nvSpPr>
        <p:spPr bwMode="auto">
          <a:xfrm>
            <a:off x="5821362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3" name="Line 133"/>
          <p:cNvSpPr>
            <a:spLocks noChangeShapeType="1"/>
          </p:cNvSpPr>
          <p:nvPr/>
        </p:nvSpPr>
        <p:spPr bwMode="auto">
          <a:xfrm>
            <a:off x="7077075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4" name="Line 134"/>
          <p:cNvSpPr>
            <a:spLocks noChangeShapeType="1"/>
          </p:cNvSpPr>
          <p:nvPr/>
        </p:nvSpPr>
        <p:spPr bwMode="auto">
          <a:xfrm>
            <a:off x="7702550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5" name="Line 135"/>
          <p:cNvSpPr>
            <a:spLocks noChangeShapeType="1"/>
          </p:cNvSpPr>
          <p:nvPr/>
        </p:nvSpPr>
        <p:spPr bwMode="auto">
          <a:xfrm>
            <a:off x="8956675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6" name="Line 136"/>
          <p:cNvSpPr>
            <a:spLocks noChangeShapeType="1"/>
          </p:cNvSpPr>
          <p:nvPr/>
        </p:nvSpPr>
        <p:spPr bwMode="auto">
          <a:xfrm>
            <a:off x="9586912" y="4724401"/>
            <a:ext cx="1588" cy="1625601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7" name="Line 137"/>
          <p:cNvSpPr>
            <a:spLocks noChangeShapeType="1"/>
          </p:cNvSpPr>
          <p:nvPr/>
        </p:nvSpPr>
        <p:spPr bwMode="auto">
          <a:xfrm>
            <a:off x="2684462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8" name="Line 138"/>
          <p:cNvSpPr>
            <a:spLocks noChangeShapeType="1"/>
          </p:cNvSpPr>
          <p:nvPr/>
        </p:nvSpPr>
        <p:spPr bwMode="auto">
          <a:xfrm>
            <a:off x="4568825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79" name="Line 139"/>
          <p:cNvSpPr>
            <a:spLocks noChangeShapeType="1"/>
          </p:cNvSpPr>
          <p:nvPr/>
        </p:nvSpPr>
        <p:spPr bwMode="auto">
          <a:xfrm>
            <a:off x="2058987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80" name="Line 140"/>
          <p:cNvSpPr>
            <a:spLocks noChangeShapeType="1"/>
          </p:cNvSpPr>
          <p:nvPr/>
        </p:nvSpPr>
        <p:spPr bwMode="auto">
          <a:xfrm>
            <a:off x="6450012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81" name="Line 141"/>
          <p:cNvSpPr>
            <a:spLocks noChangeShapeType="1"/>
          </p:cNvSpPr>
          <p:nvPr/>
        </p:nvSpPr>
        <p:spPr bwMode="auto">
          <a:xfrm>
            <a:off x="8331200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82" name="Line 142"/>
          <p:cNvSpPr>
            <a:spLocks noChangeShapeType="1"/>
          </p:cNvSpPr>
          <p:nvPr/>
        </p:nvSpPr>
        <p:spPr bwMode="auto">
          <a:xfrm>
            <a:off x="2058988" y="4724400"/>
            <a:ext cx="8153401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35983" name="Line 143"/>
          <p:cNvSpPr>
            <a:spLocks noChangeShapeType="1"/>
          </p:cNvSpPr>
          <p:nvPr/>
        </p:nvSpPr>
        <p:spPr bwMode="auto">
          <a:xfrm>
            <a:off x="10212388" y="4724401"/>
            <a:ext cx="1588" cy="1625601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984" name="Line 144"/>
          <p:cNvSpPr>
            <a:spLocks noChangeShapeType="1"/>
          </p:cNvSpPr>
          <p:nvPr/>
        </p:nvSpPr>
        <p:spPr bwMode="auto">
          <a:xfrm>
            <a:off x="2058988" y="6350001"/>
            <a:ext cx="8153401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F365D-6FF0-4471-B11C-475EDC69C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3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Simple Memory System: L1 Cache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16 lines, 4-byte block size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Physically addressed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Direct mapped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3235326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3235326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11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3722689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3722689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10</a:t>
            </a: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4210052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4210052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9</a:t>
            </a:r>
          </a:p>
        </p:txBody>
      </p:sp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4697415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Rectangle 16"/>
          <p:cNvSpPr>
            <a:spLocks noChangeArrowheads="1"/>
          </p:cNvSpPr>
          <p:nvPr/>
        </p:nvSpPr>
        <p:spPr bwMode="auto">
          <a:xfrm>
            <a:off x="4697415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8</a:t>
            </a:r>
          </a:p>
        </p:txBody>
      </p:sp>
      <p:sp>
        <p:nvSpPr>
          <p:cNvPr id="36882" name="Rectangle 18"/>
          <p:cNvSpPr>
            <a:spLocks noChangeArrowheads="1"/>
          </p:cNvSpPr>
          <p:nvPr/>
        </p:nvSpPr>
        <p:spPr bwMode="auto">
          <a:xfrm>
            <a:off x="5184778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5184778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7</a:t>
            </a:r>
          </a:p>
        </p:txBody>
      </p:sp>
      <p:sp>
        <p:nvSpPr>
          <p:cNvPr id="36885" name="Rectangle 21"/>
          <p:cNvSpPr>
            <a:spLocks noChangeArrowheads="1"/>
          </p:cNvSpPr>
          <p:nvPr/>
        </p:nvSpPr>
        <p:spPr bwMode="auto">
          <a:xfrm>
            <a:off x="5672141" y="3125787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Rectangle 22"/>
          <p:cNvSpPr>
            <a:spLocks noChangeArrowheads="1"/>
          </p:cNvSpPr>
          <p:nvPr/>
        </p:nvSpPr>
        <p:spPr bwMode="auto">
          <a:xfrm>
            <a:off x="5672141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6</a:t>
            </a:r>
          </a:p>
        </p:txBody>
      </p:sp>
      <p:sp>
        <p:nvSpPr>
          <p:cNvPr id="36888" name="Rectangle 24"/>
          <p:cNvSpPr>
            <a:spLocks noChangeArrowheads="1"/>
          </p:cNvSpPr>
          <p:nvPr/>
        </p:nvSpPr>
        <p:spPr bwMode="auto">
          <a:xfrm>
            <a:off x="6159504" y="3125787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Rectangle 25"/>
          <p:cNvSpPr>
            <a:spLocks noChangeArrowheads="1"/>
          </p:cNvSpPr>
          <p:nvPr/>
        </p:nvSpPr>
        <p:spPr bwMode="auto">
          <a:xfrm>
            <a:off x="6159504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5</a:t>
            </a:r>
          </a:p>
        </p:txBody>
      </p:sp>
      <p:sp>
        <p:nvSpPr>
          <p:cNvPr id="36891" name="Rectangle 27"/>
          <p:cNvSpPr>
            <a:spLocks noChangeArrowheads="1"/>
          </p:cNvSpPr>
          <p:nvPr/>
        </p:nvSpPr>
        <p:spPr bwMode="auto">
          <a:xfrm>
            <a:off x="6646867" y="3125787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92" name="Rectangle 28"/>
          <p:cNvSpPr>
            <a:spLocks noChangeArrowheads="1"/>
          </p:cNvSpPr>
          <p:nvPr/>
        </p:nvSpPr>
        <p:spPr bwMode="auto">
          <a:xfrm>
            <a:off x="6646867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4</a:t>
            </a:r>
          </a:p>
        </p:txBody>
      </p:sp>
      <p:sp>
        <p:nvSpPr>
          <p:cNvPr id="36894" name="Rectangle 30"/>
          <p:cNvSpPr>
            <a:spLocks noChangeArrowheads="1"/>
          </p:cNvSpPr>
          <p:nvPr/>
        </p:nvSpPr>
        <p:spPr bwMode="auto">
          <a:xfrm>
            <a:off x="7134230" y="3125787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95" name="Rectangle 31"/>
          <p:cNvSpPr>
            <a:spLocks noChangeArrowheads="1"/>
          </p:cNvSpPr>
          <p:nvPr/>
        </p:nvSpPr>
        <p:spPr bwMode="auto">
          <a:xfrm>
            <a:off x="7134230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3</a:t>
            </a:r>
          </a:p>
        </p:txBody>
      </p:sp>
      <p:sp>
        <p:nvSpPr>
          <p:cNvPr id="36897" name="Rectangle 33"/>
          <p:cNvSpPr>
            <a:spLocks noChangeArrowheads="1"/>
          </p:cNvSpPr>
          <p:nvPr/>
        </p:nvSpPr>
        <p:spPr bwMode="auto">
          <a:xfrm>
            <a:off x="7621592" y="3125787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98" name="Rectangle 34"/>
          <p:cNvSpPr>
            <a:spLocks noChangeArrowheads="1"/>
          </p:cNvSpPr>
          <p:nvPr/>
        </p:nvSpPr>
        <p:spPr bwMode="auto">
          <a:xfrm>
            <a:off x="7621592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2</a:t>
            </a:r>
          </a:p>
        </p:txBody>
      </p:sp>
      <p:sp>
        <p:nvSpPr>
          <p:cNvPr id="36900" name="Rectangle 36"/>
          <p:cNvSpPr>
            <a:spLocks noChangeArrowheads="1"/>
          </p:cNvSpPr>
          <p:nvPr/>
        </p:nvSpPr>
        <p:spPr bwMode="auto">
          <a:xfrm>
            <a:off x="8108954" y="3125787"/>
            <a:ext cx="487363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901" name="Rectangle 37"/>
          <p:cNvSpPr>
            <a:spLocks noChangeArrowheads="1"/>
          </p:cNvSpPr>
          <p:nvPr/>
        </p:nvSpPr>
        <p:spPr bwMode="auto">
          <a:xfrm>
            <a:off x="8108954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</a:t>
            </a:r>
          </a:p>
        </p:txBody>
      </p:sp>
      <p:sp>
        <p:nvSpPr>
          <p:cNvPr id="36903" name="Rectangle 39"/>
          <p:cNvSpPr>
            <a:spLocks noChangeArrowheads="1"/>
          </p:cNvSpPr>
          <p:nvPr/>
        </p:nvSpPr>
        <p:spPr bwMode="auto">
          <a:xfrm>
            <a:off x="8596313" y="3125787"/>
            <a:ext cx="487363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904" name="Rectangle 40"/>
          <p:cNvSpPr>
            <a:spLocks noChangeArrowheads="1"/>
          </p:cNvSpPr>
          <p:nvPr/>
        </p:nvSpPr>
        <p:spPr bwMode="auto">
          <a:xfrm>
            <a:off x="8596313" y="2820987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6176965" y="3478213"/>
            <a:ext cx="2924175" cy="333375"/>
            <a:chOff x="2931" y="2156"/>
            <a:chExt cx="1842" cy="210"/>
          </a:xfrm>
        </p:grpSpPr>
        <p:sp>
          <p:nvSpPr>
            <p:cNvPr id="36906" name="Line 42"/>
            <p:cNvSpPr>
              <a:spLocks noChangeShapeType="1"/>
            </p:cNvSpPr>
            <p:nvPr/>
          </p:nvSpPr>
          <p:spPr bwMode="auto">
            <a:xfrm>
              <a:off x="2931" y="2247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07" name="Text Box 43"/>
            <p:cNvSpPr txBox="1">
              <a:spLocks noChangeArrowheads="1"/>
            </p:cNvSpPr>
            <p:nvPr/>
          </p:nvSpPr>
          <p:spPr bwMode="auto">
            <a:xfrm>
              <a:off x="3638" y="2156"/>
              <a:ext cx="368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PPO</a:t>
              </a:r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3281365" y="3478213"/>
            <a:ext cx="2924175" cy="333375"/>
            <a:chOff x="1107" y="2156"/>
            <a:chExt cx="1842" cy="210"/>
          </a:xfrm>
        </p:grpSpPr>
        <p:sp>
          <p:nvSpPr>
            <p:cNvPr id="36909" name="Line 45"/>
            <p:cNvSpPr>
              <a:spLocks noChangeShapeType="1"/>
            </p:cNvSpPr>
            <p:nvPr/>
          </p:nvSpPr>
          <p:spPr bwMode="auto">
            <a:xfrm>
              <a:off x="1107" y="2247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0" name="Text Box 46"/>
            <p:cNvSpPr txBox="1">
              <a:spLocks noChangeArrowheads="1"/>
            </p:cNvSpPr>
            <p:nvPr/>
          </p:nvSpPr>
          <p:spPr bwMode="auto">
            <a:xfrm>
              <a:off x="1814" y="2156"/>
              <a:ext cx="36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PPN</a:t>
              </a:r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8080383" y="2523072"/>
            <a:ext cx="992189" cy="311151"/>
            <a:chOff x="4130" y="1501"/>
            <a:chExt cx="625" cy="196"/>
          </a:xfrm>
        </p:grpSpPr>
        <p:sp>
          <p:nvSpPr>
            <p:cNvPr id="36912" name="Line 48"/>
            <p:cNvSpPr>
              <a:spLocks noChangeShapeType="1"/>
            </p:cNvSpPr>
            <p:nvPr/>
          </p:nvSpPr>
          <p:spPr bwMode="auto">
            <a:xfrm>
              <a:off x="4130" y="1579"/>
              <a:ext cx="625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3" name="Text Box 49"/>
            <p:cNvSpPr txBox="1">
              <a:spLocks noChangeArrowheads="1"/>
            </p:cNvSpPr>
            <p:nvPr/>
          </p:nvSpPr>
          <p:spPr bwMode="auto">
            <a:xfrm>
              <a:off x="4314" y="1501"/>
              <a:ext cx="277" cy="19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dirty="0">
                  <a:latin typeface="Calibri" pitchFamily="34" charset="0"/>
                </a:rPr>
                <a:t>B</a:t>
              </a:r>
              <a:r>
                <a:rPr lang="en-GB" sz="1600" b="1" dirty="0">
                  <a:latin typeface="Calibri" pitchFamily="34" charset="0"/>
                </a:rPr>
                <a:t>O</a:t>
              </a:r>
            </a:p>
          </p:txBody>
        </p:sp>
      </p:grp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6151034" y="2519363"/>
            <a:ext cx="1927225" cy="306388"/>
            <a:chOff x="2920" y="1488"/>
            <a:chExt cx="1214" cy="193"/>
          </a:xfrm>
        </p:grpSpPr>
        <p:sp>
          <p:nvSpPr>
            <p:cNvPr id="36915" name="Line 51"/>
            <p:cNvSpPr>
              <a:spLocks noChangeShapeType="1"/>
            </p:cNvSpPr>
            <p:nvPr/>
          </p:nvSpPr>
          <p:spPr bwMode="auto">
            <a:xfrm>
              <a:off x="2920" y="1566"/>
              <a:ext cx="1214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6" name="Text Box 52"/>
            <p:cNvSpPr txBox="1">
              <a:spLocks noChangeArrowheads="1"/>
            </p:cNvSpPr>
            <p:nvPr/>
          </p:nvSpPr>
          <p:spPr bwMode="auto">
            <a:xfrm>
              <a:off x="3460" y="1488"/>
              <a:ext cx="21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CI</a:t>
              </a:r>
            </a:p>
          </p:txBody>
        </p:sp>
      </p:grp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3235326" y="2514600"/>
            <a:ext cx="2894013" cy="306388"/>
            <a:chOff x="1078" y="1501"/>
            <a:chExt cx="1823" cy="193"/>
          </a:xfrm>
        </p:grpSpPr>
        <p:sp>
          <p:nvSpPr>
            <p:cNvPr id="36918" name="Line 54"/>
            <p:cNvSpPr>
              <a:spLocks noChangeShapeType="1"/>
            </p:cNvSpPr>
            <p:nvPr/>
          </p:nvSpPr>
          <p:spPr bwMode="auto">
            <a:xfrm>
              <a:off x="1078" y="1579"/>
              <a:ext cx="1823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919" name="Text Box 55"/>
            <p:cNvSpPr txBox="1">
              <a:spLocks noChangeArrowheads="1"/>
            </p:cNvSpPr>
            <p:nvPr/>
          </p:nvSpPr>
          <p:spPr bwMode="auto">
            <a:xfrm>
              <a:off x="1928" y="1501"/>
              <a:ext cx="24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CT</a:t>
              </a:r>
            </a:p>
          </p:txBody>
        </p:sp>
      </p:grpSp>
      <p:sp>
        <p:nvSpPr>
          <p:cNvPr id="36928" name="Rectangle 64"/>
          <p:cNvSpPr>
            <a:spLocks noChangeArrowheads="1"/>
          </p:cNvSpPr>
          <p:nvPr/>
        </p:nvSpPr>
        <p:spPr bwMode="auto">
          <a:xfrm>
            <a:off x="5399089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03</a:t>
            </a:r>
          </a:p>
        </p:txBody>
      </p:sp>
      <p:sp>
        <p:nvSpPr>
          <p:cNvPr id="36929" name="Rectangle 65"/>
          <p:cNvSpPr>
            <a:spLocks noChangeArrowheads="1"/>
          </p:cNvSpPr>
          <p:nvPr/>
        </p:nvSpPr>
        <p:spPr bwMode="auto">
          <a:xfrm>
            <a:off x="4779964" y="635000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DF</a:t>
            </a:r>
          </a:p>
        </p:txBody>
      </p:sp>
      <p:sp>
        <p:nvSpPr>
          <p:cNvPr id="36930" name="Rectangle 66"/>
          <p:cNvSpPr>
            <a:spLocks noChangeArrowheads="1"/>
          </p:cNvSpPr>
          <p:nvPr/>
        </p:nvSpPr>
        <p:spPr bwMode="auto">
          <a:xfrm>
            <a:off x="4159251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C2</a:t>
            </a:r>
          </a:p>
        </p:txBody>
      </p:sp>
      <p:sp>
        <p:nvSpPr>
          <p:cNvPr id="36931" name="Rectangle 67"/>
          <p:cNvSpPr>
            <a:spLocks noChangeArrowheads="1"/>
          </p:cNvSpPr>
          <p:nvPr/>
        </p:nvSpPr>
        <p:spPr bwMode="auto">
          <a:xfrm>
            <a:off x="3536950" y="6350000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11</a:t>
            </a:r>
          </a:p>
        </p:txBody>
      </p:sp>
      <p:sp>
        <p:nvSpPr>
          <p:cNvPr id="36932" name="Rectangle 68"/>
          <p:cNvSpPr>
            <a:spLocks noChangeArrowheads="1"/>
          </p:cNvSpPr>
          <p:nvPr/>
        </p:nvSpPr>
        <p:spPr bwMode="auto">
          <a:xfrm>
            <a:off x="2916239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6933" name="Rectangle 69"/>
          <p:cNvSpPr>
            <a:spLocks noChangeArrowheads="1"/>
          </p:cNvSpPr>
          <p:nvPr/>
        </p:nvSpPr>
        <p:spPr bwMode="auto">
          <a:xfrm>
            <a:off x="2297114" y="635000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16</a:t>
            </a:r>
          </a:p>
        </p:txBody>
      </p:sp>
      <p:sp>
        <p:nvSpPr>
          <p:cNvPr id="36934" name="Rectangle 70"/>
          <p:cNvSpPr>
            <a:spLocks noChangeArrowheads="1"/>
          </p:cNvSpPr>
          <p:nvPr/>
        </p:nvSpPr>
        <p:spPr bwMode="auto">
          <a:xfrm>
            <a:off x="1676401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6942" name="Rectangle 78"/>
          <p:cNvSpPr>
            <a:spLocks noChangeArrowheads="1"/>
          </p:cNvSpPr>
          <p:nvPr/>
        </p:nvSpPr>
        <p:spPr bwMode="auto">
          <a:xfrm>
            <a:off x="5399089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43" name="Rectangle 79"/>
          <p:cNvSpPr>
            <a:spLocks noChangeArrowheads="1"/>
          </p:cNvSpPr>
          <p:nvPr/>
        </p:nvSpPr>
        <p:spPr bwMode="auto">
          <a:xfrm>
            <a:off x="4779964" y="606901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44" name="Rectangle 80"/>
          <p:cNvSpPr>
            <a:spLocks noChangeArrowheads="1"/>
          </p:cNvSpPr>
          <p:nvPr/>
        </p:nvSpPr>
        <p:spPr bwMode="auto">
          <a:xfrm>
            <a:off x="4159251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45" name="Rectangle 81"/>
          <p:cNvSpPr>
            <a:spLocks noChangeArrowheads="1"/>
          </p:cNvSpPr>
          <p:nvPr/>
        </p:nvSpPr>
        <p:spPr bwMode="auto">
          <a:xfrm>
            <a:off x="3536950" y="6069013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46" name="Rectangle 82"/>
          <p:cNvSpPr>
            <a:spLocks noChangeArrowheads="1"/>
          </p:cNvSpPr>
          <p:nvPr/>
        </p:nvSpPr>
        <p:spPr bwMode="auto">
          <a:xfrm>
            <a:off x="2916239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6947" name="Rectangle 83"/>
          <p:cNvSpPr>
            <a:spLocks noChangeArrowheads="1"/>
          </p:cNvSpPr>
          <p:nvPr/>
        </p:nvSpPr>
        <p:spPr bwMode="auto">
          <a:xfrm>
            <a:off x="2297114" y="606901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31</a:t>
            </a:r>
          </a:p>
        </p:txBody>
      </p:sp>
      <p:sp>
        <p:nvSpPr>
          <p:cNvPr id="36948" name="Rectangle 84"/>
          <p:cNvSpPr>
            <a:spLocks noChangeArrowheads="1"/>
          </p:cNvSpPr>
          <p:nvPr/>
        </p:nvSpPr>
        <p:spPr bwMode="auto">
          <a:xfrm>
            <a:off x="1676401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6956" name="Rectangle 92"/>
          <p:cNvSpPr>
            <a:spLocks noChangeArrowheads="1"/>
          </p:cNvSpPr>
          <p:nvPr/>
        </p:nvSpPr>
        <p:spPr bwMode="auto">
          <a:xfrm>
            <a:off x="5399089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36</a:t>
            </a:r>
          </a:p>
        </p:txBody>
      </p:sp>
      <p:sp>
        <p:nvSpPr>
          <p:cNvPr id="36957" name="Rectangle 93"/>
          <p:cNvSpPr>
            <a:spLocks noChangeArrowheads="1"/>
          </p:cNvSpPr>
          <p:nvPr/>
        </p:nvSpPr>
        <p:spPr bwMode="auto">
          <a:xfrm>
            <a:off x="4779964" y="578802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F0</a:t>
            </a:r>
          </a:p>
        </p:txBody>
      </p:sp>
      <p:sp>
        <p:nvSpPr>
          <p:cNvPr id="36958" name="Rectangle 94"/>
          <p:cNvSpPr>
            <a:spLocks noChangeArrowheads="1"/>
          </p:cNvSpPr>
          <p:nvPr/>
        </p:nvSpPr>
        <p:spPr bwMode="auto">
          <a:xfrm>
            <a:off x="4159251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72</a:t>
            </a:r>
          </a:p>
        </p:txBody>
      </p:sp>
      <p:sp>
        <p:nvSpPr>
          <p:cNvPr id="36959" name="Rectangle 95"/>
          <p:cNvSpPr>
            <a:spLocks noChangeArrowheads="1"/>
          </p:cNvSpPr>
          <p:nvPr/>
        </p:nvSpPr>
        <p:spPr bwMode="auto">
          <a:xfrm>
            <a:off x="3536950" y="5788025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1D</a:t>
            </a:r>
          </a:p>
        </p:txBody>
      </p:sp>
      <p:sp>
        <p:nvSpPr>
          <p:cNvPr id="36960" name="Rectangle 96"/>
          <p:cNvSpPr>
            <a:spLocks noChangeArrowheads="1"/>
          </p:cNvSpPr>
          <p:nvPr/>
        </p:nvSpPr>
        <p:spPr bwMode="auto">
          <a:xfrm>
            <a:off x="2916239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6961" name="Rectangle 97"/>
          <p:cNvSpPr>
            <a:spLocks noChangeArrowheads="1"/>
          </p:cNvSpPr>
          <p:nvPr/>
        </p:nvSpPr>
        <p:spPr bwMode="auto">
          <a:xfrm>
            <a:off x="2297114" y="578802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0D</a:t>
            </a:r>
          </a:p>
        </p:txBody>
      </p:sp>
      <p:sp>
        <p:nvSpPr>
          <p:cNvPr id="36962" name="Rectangle 98"/>
          <p:cNvSpPr>
            <a:spLocks noChangeArrowheads="1"/>
          </p:cNvSpPr>
          <p:nvPr/>
        </p:nvSpPr>
        <p:spPr bwMode="auto">
          <a:xfrm>
            <a:off x="1676401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6970" name="Rectangle 106"/>
          <p:cNvSpPr>
            <a:spLocks noChangeArrowheads="1"/>
          </p:cNvSpPr>
          <p:nvPr/>
        </p:nvSpPr>
        <p:spPr bwMode="auto">
          <a:xfrm>
            <a:off x="5399089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09</a:t>
            </a:r>
          </a:p>
        </p:txBody>
      </p:sp>
      <p:sp>
        <p:nvSpPr>
          <p:cNvPr id="36971" name="Rectangle 107"/>
          <p:cNvSpPr>
            <a:spLocks noChangeArrowheads="1"/>
          </p:cNvSpPr>
          <p:nvPr/>
        </p:nvSpPr>
        <p:spPr bwMode="auto">
          <a:xfrm>
            <a:off x="4779964" y="5481638"/>
            <a:ext cx="619125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8F</a:t>
            </a:r>
          </a:p>
        </p:txBody>
      </p:sp>
      <p:sp>
        <p:nvSpPr>
          <p:cNvPr id="36972" name="Rectangle 108"/>
          <p:cNvSpPr>
            <a:spLocks noChangeArrowheads="1"/>
          </p:cNvSpPr>
          <p:nvPr/>
        </p:nvSpPr>
        <p:spPr bwMode="auto">
          <a:xfrm>
            <a:off x="4159251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6D</a:t>
            </a:r>
          </a:p>
        </p:txBody>
      </p:sp>
      <p:sp>
        <p:nvSpPr>
          <p:cNvPr id="36973" name="Rectangle 109"/>
          <p:cNvSpPr>
            <a:spLocks noChangeArrowheads="1"/>
          </p:cNvSpPr>
          <p:nvPr/>
        </p:nvSpPr>
        <p:spPr bwMode="auto">
          <a:xfrm>
            <a:off x="3536950" y="5481638"/>
            <a:ext cx="622300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43</a:t>
            </a:r>
          </a:p>
        </p:txBody>
      </p:sp>
      <p:sp>
        <p:nvSpPr>
          <p:cNvPr id="36974" name="Rectangle 110"/>
          <p:cNvSpPr>
            <a:spLocks noChangeArrowheads="1"/>
          </p:cNvSpPr>
          <p:nvPr/>
        </p:nvSpPr>
        <p:spPr bwMode="auto">
          <a:xfrm>
            <a:off x="2916239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6975" name="Rectangle 111"/>
          <p:cNvSpPr>
            <a:spLocks noChangeArrowheads="1"/>
          </p:cNvSpPr>
          <p:nvPr/>
        </p:nvSpPr>
        <p:spPr bwMode="auto">
          <a:xfrm>
            <a:off x="2297114" y="5481638"/>
            <a:ext cx="619125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32</a:t>
            </a:r>
          </a:p>
        </p:txBody>
      </p:sp>
      <p:sp>
        <p:nvSpPr>
          <p:cNvPr id="36976" name="Rectangle 112"/>
          <p:cNvSpPr>
            <a:spLocks noChangeArrowheads="1"/>
          </p:cNvSpPr>
          <p:nvPr/>
        </p:nvSpPr>
        <p:spPr bwMode="auto">
          <a:xfrm>
            <a:off x="1676401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6984" name="Rectangle 120"/>
          <p:cNvSpPr>
            <a:spLocks noChangeArrowheads="1"/>
          </p:cNvSpPr>
          <p:nvPr/>
        </p:nvSpPr>
        <p:spPr bwMode="auto">
          <a:xfrm>
            <a:off x="5399089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85" name="Rectangle 121"/>
          <p:cNvSpPr>
            <a:spLocks noChangeArrowheads="1"/>
          </p:cNvSpPr>
          <p:nvPr/>
        </p:nvSpPr>
        <p:spPr bwMode="auto">
          <a:xfrm>
            <a:off x="4779964" y="520065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86" name="Rectangle 122"/>
          <p:cNvSpPr>
            <a:spLocks noChangeArrowheads="1"/>
          </p:cNvSpPr>
          <p:nvPr/>
        </p:nvSpPr>
        <p:spPr bwMode="auto">
          <a:xfrm>
            <a:off x="4159251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87" name="Rectangle 123"/>
          <p:cNvSpPr>
            <a:spLocks noChangeArrowheads="1"/>
          </p:cNvSpPr>
          <p:nvPr/>
        </p:nvSpPr>
        <p:spPr bwMode="auto">
          <a:xfrm>
            <a:off x="3536950" y="5200650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6988" name="Rectangle 124"/>
          <p:cNvSpPr>
            <a:spLocks noChangeArrowheads="1"/>
          </p:cNvSpPr>
          <p:nvPr/>
        </p:nvSpPr>
        <p:spPr bwMode="auto">
          <a:xfrm>
            <a:off x="2916239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6989" name="Rectangle 125"/>
          <p:cNvSpPr>
            <a:spLocks noChangeArrowheads="1"/>
          </p:cNvSpPr>
          <p:nvPr/>
        </p:nvSpPr>
        <p:spPr bwMode="auto">
          <a:xfrm>
            <a:off x="2297114" y="520065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36</a:t>
            </a:r>
          </a:p>
        </p:txBody>
      </p:sp>
      <p:sp>
        <p:nvSpPr>
          <p:cNvPr id="36990" name="Rectangle 126"/>
          <p:cNvSpPr>
            <a:spLocks noChangeArrowheads="1"/>
          </p:cNvSpPr>
          <p:nvPr/>
        </p:nvSpPr>
        <p:spPr bwMode="auto">
          <a:xfrm>
            <a:off x="1676401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6998" name="Rectangle 134"/>
          <p:cNvSpPr>
            <a:spLocks noChangeArrowheads="1"/>
          </p:cNvSpPr>
          <p:nvPr/>
        </p:nvSpPr>
        <p:spPr bwMode="auto">
          <a:xfrm>
            <a:off x="5399089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08</a:t>
            </a:r>
          </a:p>
        </p:txBody>
      </p:sp>
      <p:sp>
        <p:nvSpPr>
          <p:cNvPr id="36999" name="Rectangle 135"/>
          <p:cNvSpPr>
            <a:spLocks noChangeArrowheads="1"/>
          </p:cNvSpPr>
          <p:nvPr/>
        </p:nvSpPr>
        <p:spPr bwMode="auto">
          <a:xfrm>
            <a:off x="4779964" y="491966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04</a:t>
            </a:r>
          </a:p>
        </p:txBody>
      </p:sp>
      <p:sp>
        <p:nvSpPr>
          <p:cNvPr id="37000" name="Rectangle 136"/>
          <p:cNvSpPr>
            <a:spLocks noChangeArrowheads="1"/>
          </p:cNvSpPr>
          <p:nvPr/>
        </p:nvSpPr>
        <p:spPr bwMode="auto">
          <a:xfrm>
            <a:off x="4159251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02</a:t>
            </a:r>
          </a:p>
        </p:txBody>
      </p:sp>
      <p:sp>
        <p:nvSpPr>
          <p:cNvPr id="37001" name="Rectangle 137"/>
          <p:cNvSpPr>
            <a:spLocks noChangeArrowheads="1"/>
          </p:cNvSpPr>
          <p:nvPr/>
        </p:nvSpPr>
        <p:spPr bwMode="auto">
          <a:xfrm>
            <a:off x="3536950" y="4919663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00</a:t>
            </a:r>
          </a:p>
        </p:txBody>
      </p:sp>
      <p:sp>
        <p:nvSpPr>
          <p:cNvPr id="37002" name="Rectangle 138"/>
          <p:cNvSpPr>
            <a:spLocks noChangeArrowheads="1"/>
          </p:cNvSpPr>
          <p:nvPr/>
        </p:nvSpPr>
        <p:spPr bwMode="auto">
          <a:xfrm>
            <a:off x="2916239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7003" name="Rectangle 139"/>
          <p:cNvSpPr>
            <a:spLocks noChangeArrowheads="1"/>
          </p:cNvSpPr>
          <p:nvPr/>
        </p:nvSpPr>
        <p:spPr bwMode="auto">
          <a:xfrm>
            <a:off x="2297114" y="491966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1B</a:t>
            </a:r>
          </a:p>
        </p:txBody>
      </p:sp>
      <p:sp>
        <p:nvSpPr>
          <p:cNvPr id="37004" name="Rectangle 140"/>
          <p:cNvSpPr>
            <a:spLocks noChangeArrowheads="1"/>
          </p:cNvSpPr>
          <p:nvPr/>
        </p:nvSpPr>
        <p:spPr bwMode="auto">
          <a:xfrm>
            <a:off x="1676401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012" name="Rectangle 148"/>
          <p:cNvSpPr>
            <a:spLocks noChangeArrowheads="1"/>
          </p:cNvSpPr>
          <p:nvPr/>
        </p:nvSpPr>
        <p:spPr bwMode="auto">
          <a:xfrm>
            <a:off x="5399089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7013" name="Rectangle 149"/>
          <p:cNvSpPr>
            <a:spLocks noChangeArrowheads="1"/>
          </p:cNvSpPr>
          <p:nvPr/>
        </p:nvSpPr>
        <p:spPr bwMode="auto">
          <a:xfrm>
            <a:off x="4779964" y="463867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7014" name="Rectangle 150"/>
          <p:cNvSpPr>
            <a:spLocks noChangeArrowheads="1"/>
          </p:cNvSpPr>
          <p:nvPr/>
        </p:nvSpPr>
        <p:spPr bwMode="auto">
          <a:xfrm>
            <a:off x="4159251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7015" name="Rectangle 151"/>
          <p:cNvSpPr>
            <a:spLocks noChangeArrowheads="1"/>
          </p:cNvSpPr>
          <p:nvPr/>
        </p:nvSpPr>
        <p:spPr bwMode="auto">
          <a:xfrm>
            <a:off x="3536950" y="4638675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37016" name="Rectangle 152"/>
          <p:cNvSpPr>
            <a:spLocks noChangeArrowheads="1"/>
          </p:cNvSpPr>
          <p:nvPr/>
        </p:nvSpPr>
        <p:spPr bwMode="auto">
          <a:xfrm>
            <a:off x="2916239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37017" name="Rectangle 153"/>
          <p:cNvSpPr>
            <a:spLocks noChangeArrowheads="1"/>
          </p:cNvSpPr>
          <p:nvPr/>
        </p:nvSpPr>
        <p:spPr bwMode="auto">
          <a:xfrm>
            <a:off x="2297114" y="463867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15</a:t>
            </a:r>
          </a:p>
        </p:txBody>
      </p:sp>
      <p:sp>
        <p:nvSpPr>
          <p:cNvPr id="37018" name="Rectangle 154"/>
          <p:cNvSpPr>
            <a:spLocks noChangeArrowheads="1"/>
          </p:cNvSpPr>
          <p:nvPr/>
        </p:nvSpPr>
        <p:spPr bwMode="auto">
          <a:xfrm>
            <a:off x="1676401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026" name="Rectangle 162"/>
          <p:cNvSpPr>
            <a:spLocks noChangeArrowheads="1"/>
          </p:cNvSpPr>
          <p:nvPr/>
        </p:nvSpPr>
        <p:spPr bwMode="auto">
          <a:xfrm>
            <a:off x="5399089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11</a:t>
            </a:r>
          </a:p>
        </p:txBody>
      </p:sp>
      <p:sp>
        <p:nvSpPr>
          <p:cNvPr id="37027" name="Rectangle 163"/>
          <p:cNvSpPr>
            <a:spLocks noChangeArrowheads="1"/>
          </p:cNvSpPr>
          <p:nvPr/>
        </p:nvSpPr>
        <p:spPr bwMode="auto">
          <a:xfrm>
            <a:off x="4779964" y="4357688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23</a:t>
            </a:r>
          </a:p>
        </p:txBody>
      </p:sp>
      <p:sp>
        <p:nvSpPr>
          <p:cNvPr id="37028" name="Rectangle 164"/>
          <p:cNvSpPr>
            <a:spLocks noChangeArrowheads="1"/>
          </p:cNvSpPr>
          <p:nvPr/>
        </p:nvSpPr>
        <p:spPr bwMode="auto">
          <a:xfrm>
            <a:off x="4159251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11</a:t>
            </a:r>
          </a:p>
        </p:txBody>
      </p:sp>
      <p:sp>
        <p:nvSpPr>
          <p:cNvPr id="37029" name="Rectangle 165"/>
          <p:cNvSpPr>
            <a:spLocks noChangeArrowheads="1"/>
          </p:cNvSpPr>
          <p:nvPr/>
        </p:nvSpPr>
        <p:spPr bwMode="auto">
          <a:xfrm>
            <a:off x="3536950" y="4357688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99</a:t>
            </a:r>
          </a:p>
        </p:txBody>
      </p:sp>
      <p:sp>
        <p:nvSpPr>
          <p:cNvPr id="37030" name="Rectangle 166"/>
          <p:cNvSpPr>
            <a:spLocks noChangeArrowheads="1"/>
          </p:cNvSpPr>
          <p:nvPr/>
        </p:nvSpPr>
        <p:spPr bwMode="auto">
          <a:xfrm>
            <a:off x="2916239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37031" name="Rectangle 167"/>
          <p:cNvSpPr>
            <a:spLocks noChangeArrowheads="1"/>
          </p:cNvSpPr>
          <p:nvPr/>
        </p:nvSpPr>
        <p:spPr bwMode="auto">
          <a:xfrm>
            <a:off x="2297114" y="4357688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19</a:t>
            </a:r>
          </a:p>
        </p:txBody>
      </p:sp>
      <p:sp>
        <p:nvSpPr>
          <p:cNvPr id="37032" name="Rectangle 168"/>
          <p:cNvSpPr>
            <a:spLocks noChangeArrowheads="1"/>
          </p:cNvSpPr>
          <p:nvPr/>
        </p:nvSpPr>
        <p:spPr bwMode="auto">
          <a:xfrm>
            <a:off x="1676401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7040" name="Rectangle 176"/>
          <p:cNvSpPr>
            <a:spLocks noChangeArrowheads="1"/>
          </p:cNvSpPr>
          <p:nvPr/>
        </p:nvSpPr>
        <p:spPr bwMode="auto">
          <a:xfrm>
            <a:off x="5399089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B0</a:t>
            </a:r>
          </a:p>
        </p:txBody>
      </p:sp>
      <p:sp>
        <p:nvSpPr>
          <p:cNvPr id="37041" name="Rectangle 177"/>
          <p:cNvSpPr>
            <a:spLocks noChangeArrowheads="1"/>
          </p:cNvSpPr>
          <p:nvPr/>
        </p:nvSpPr>
        <p:spPr bwMode="auto">
          <a:xfrm>
            <a:off x="4779964" y="4076700"/>
            <a:ext cx="619125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B1</a:t>
            </a:r>
          </a:p>
        </p:txBody>
      </p:sp>
      <p:sp>
        <p:nvSpPr>
          <p:cNvPr id="37042" name="Rectangle 178"/>
          <p:cNvSpPr>
            <a:spLocks noChangeArrowheads="1"/>
          </p:cNvSpPr>
          <p:nvPr/>
        </p:nvSpPr>
        <p:spPr bwMode="auto">
          <a:xfrm>
            <a:off x="4159251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B2</a:t>
            </a:r>
          </a:p>
        </p:txBody>
      </p:sp>
      <p:sp>
        <p:nvSpPr>
          <p:cNvPr id="37043" name="Rectangle 179"/>
          <p:cNvSpPr>
            <a:spLocks noChangeArrowheads="1"/>
          </p:cNvSpPr>
          <p:nvPr/>
        </p:nvSpPr>
        <p:spPr bwMode="auto">
          <a:xfrm>
            <a:off x="3536950" y="4076700"/>
            <a:ext cx="622300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B3	</a:t>
            </a:r>
          </a:p>
        </p:txBody>
      </p:sp>
      <p:sp>
        <p:nvSpPr>
          <p:cNvPr id="37044" name="Rectangle 180"/>
          <p:cNvSpPr>
            <a:spLocks noChangeArrowheads="1"/>
          </p:cNvSpPr>
          <p:nvPr/>
        </p:nvSpPr>
        <p:spPr bwMode="auto">
          <a:xfrm>
            <a:off x="2916239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37045" name="Rectangle 181"/>
          <p:cNvSpPr>
            <a:spLocks noChangeArrowheads="1"/>
          </p:cNvSpPr>
          <p:nvPr/>
        </p:nvSpPr>
        <p:spPr bwMode="auto">
          <a:xfrm>
            <a:off x="2297114" y="4076700"/>
            <a:ext cx="619125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37046" name="Rectangle 182"/>
          <p:cNvSpPr>
            <a:spLocks noChangeArrowheads="1"/>
          </p:cNvSpPr>
          <p:nvPr/>
        </p:nvSpPr>
        <p:spPr bwMode="auto">
          <a:xfrm>
            <a:off x="1676401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 err="1">
                <a:solidFill>
                  <a:srgbClr val="990000"/>
                </a:solidFill>
                <a:latin typeface="Calibri" pitchFamily="34" charset="0"/>
              </a:rPr>
              <a:t>Idx</a:t>
            </a:r>
            <a:endParaRPr lang="en-GB" sz="1400" i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37047" name="Line 183"/>
          <p:cNvSpPr>
            <a:spLocks noChangeShapeType="1"/>
          </p:cNvSpPr>
          <p:nvPr/>
        </p:nvSpPr>
        <p:spPr bwMode="auto">
          <a:xfrm>
            <a:off x="1676400" y="4357688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37048" name="Line 184"/>
          <p:cNvSpPr>
            <a:spLocks noChangeShapeType="1"/>
          </p:cNvSpPr>
          <p:nvPr/>
        </p:nvSpPr>
        <p:spPr bwMode="auto">
          <a:xfrm>
            <a:off x="1676400" y="4638675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49" name="Line 185"/>
          <p:cNvSpPr>
            <a:spLocks noChangeShapeType="1"/>
          </p:cNvSpPr>
          <p:nvPr/>
        </p:nvSpPr>
        <p:spPr bwMode="auto">
          <a:xfrm>
            <a:off x="1676400" y="4919663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0" name="Line 186"/>
          <p:cNvSpPr>
            <a:spLocks noChangeShapeType="1"/>
          </p:cNvSpPr>
          <p:nvPr/>
        </p:nvSpPr>
        <p:spPr bwMode="auto">
          <a:xfrm>
            <a:off x="1676400" y="5200650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37051" name="Line 187"/>
          <p:cNvSpPr>
            <a:spLocks noChangeShapeType="1"/>
          </p:cNvSpPr>
          <p:nvPr/>
        </p:nvSpPr>
        <p:spPr bwMode="auto">
          <a:xfrm>
            <a:off x="1676400" y="5484812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2" name="Line 188"/>
          <p:cNvSpPr>
            <a:spLocks noChangeShapeType="1"/>
          </p:cNvSpPr>
          <p:nvPr/>
        </p:nvSpPr>
        <p:spPr bwMode="auto">
          <a:xfrm>
            <a:off x="1676400" y="5788025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3" name="Line 189"/>
          <p:cNvSpPr>
            <a:spLocks noChangeShapeType="1"/>
          </p:cNvSpPr>
          <p:nvPr/>
        </p:nvSpPr>
        <p:spPr bwMode="auto">
          <a:xfrm>
            <a:off x="1676400" y="6069013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4" name="Line 190"/>
          <p:cNvSpPr>
            <a:spLocks noChangeShapeType="1"/>
          </p:cNvSpPr>
          <p:nvPr/>
        </p:nvSpPr>
        <p:spPr bwMode="auto">
          <a:xfrm>
            <a:off x="1676400" y="6350000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5" name="Line 191"/>
          <p:cNvSpPr>
            <a:spLocks noChangeShapeType="1"/>
          </p:cNvSpPr>
          <p:nvPr/>
        </p:nvSpPr>
        <p:spPr bwMode="auto">
          <a:xfrm>
            <a:off x="2297113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6" name="Line 192"/>
          <p:cNvSpPr>
            <a:spLocks noChangeShapeType="1"/>
          </p:cNvSpPr>
          <p:nvPr/>
        </p:nvSpPr>
        <p:spPr bwMode="auto">
          <a:xfrm>
            <a:off x="2916238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7" name="Line 193"/>
          <p:cNvSpPr>
            <a:spLocks noChangeShapeType="1"/>
          </p:cNvSpPr>
          <p:nvPr/>
        </p:nvSpPr>
        <p:spPr bwMode="auto">
          <a:xfrm>
            <a:off x="3536950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8" name="Line 194"/>
          <p:cNvSpPr>
            <a:spLocks noChangeShapeType="1"/>
          </p:cNvSpPr>
          <p:nvPr/>
        </p:nvSpPr>
        <p:spPr bwMode="auto">
          <a:xfrm>
            <a:off x="4159250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59" name="Line 195"/>
          <p:cNvSpPr>
            <a:spLocks noChangeShapeType="1"/>
          </p:cNvSpPr>
          <p:nvPr/>
        </p:nvSpPr>
        <p:spPr bwMode="auto">
          <a:xfrm>
            <a:off x="4779963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60" name="Line 196"/>
          <p:cNvSpPr>
            <a:spLocks noChangeShapeType="1"/>
          </p:cNvSpPr>
          <p:nvPr/>
        </p:nvSpPr>
        <p:spPr bwMode="auto">
          <a:xfrm>
            <a:off x="5399088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67" name="Line 203"/>
          <p:cNvSpPr>
            <a:spLocks noChangeShapeType="1"/>
          </p:cNvSpPr>
          <p:nvPr/>
        </p:nvSpPr>
        <p:spPr bwMode="auto">
          <a:xfrm>
            <a:off x="1676400" y="4076700"/>
            <a:ext cx="1588" cy="25542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069" name="Line 205"/>
          <p:cNvSpPr>
            <a:spLocks noChangeShapeType="1"/>
          </p:cNvSpPr>
          <p:nvPr/>
        </p:nvSpPr>
        <p:spPr bwMode="auto">
          <a:xfrm>
            <a:off x="1676400" y="4076700"/>
            <a:ext cx="4325112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37071" name="Line 207"/>
          <p:cNvSpPr>
            <a:spLocks noChangeShapeType="1"/>
          </p:cNvSpPr>
          <p:nvPr/>
        </p:nvSpPr>
        <p:spPr bwMode="auto">
          <a:xfrm>
            <a:off x="1676400" y="6630988"/>
            <a:ext cx="4325112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" name="Line 203"/>
          <p:cNvSpPr>
            <a:spLocks noChangeShapeType="1"/>
          </p:cNvSpPr>
          <p:nvPr/>
        </p:nvSpPr>
        <p:spPr bwMode="auto">
          <a:xfrm>
            <a:off x="6011333" y="4083579"/>
            <a:ext cx="1588" cy="25542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0" name="Rectangle 57"/>
          <p:cNvSpPr>
            <a:spLocks noChangeArrowheads="1"/>
          </p:cNvSpPr>
          <p:nvPr/>
        </p:nvSpPr>
        <p:spPr bwMode="auto">
          <a:xfrm>
            <a:off x="9894889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11" name="Rectangle 58"/>
          <p:cNvSpPr>
            <a:spLocks noChangeArrowheads="1"/>
          </p:cNvSpPr>
          <p:nvPr/>
        </p:nvSpPr>
        <p:spPr bwMode="auto">
          <a:xfrm>
            <a:off x="9275764" y="635000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12" name="Rectangle 59"/>
          <p:cNvSpPr>
            <a:spLocks noChangeArrowheads="1"/>
          </p:cNvSpPr>
          <p:nvPr/>
        </p:nvSpPr>
        <p:spPr bwMode="auto">
          <a:xfrm>
            <a:off x="8655051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13" name="Rectangle 60"/>
          <p:cNvSpPr>
            <a:spLocks noChangeArrowheads="1"/>
          </p:cNvSpPr>
          <p:nvPr/>
        </p:nvSpPr>
        <p:spPr bwMode="auto">
          <a:xfrm>
            <a:off x="8032750" y="6350000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14" name="Rectangle 61"/>
          <p:cNvSpPr>
            <a:spLocks noChangeArrowheads="1"/>
          </p:cNvSpPr>
          <p:nvPr/>
        </p:nvSpPr>
        <p:spPr bwMode="auto">
          <a:xfrm>
            <a:off x="7412039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215" name="Rectangle 62"/>
          <p:cNvSpPr>
            <a:spLocks noChangeArrowheads="1"/>
          </p:cNvSpPr>
          <p:nvPr/>
        </p:nvSpPr>
        <p:spPr bwMode="auto">
          <a:xfrm>
            <a:off x="6792914" y="635000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14</a:t>
            </a:r>
          </a:p>
        </p:txBody>
      </p:sp>
      <p:sp>
        <p:nvSpPr>
          <p:cNvPr id="216" name="Rectangle 63"/>
          <p:cNvSpPr>
            <a:spLocks noChangeArrowheads="1"/>
          </p:cNvSpPr>
          <p:nvPr/>
        </p:nvSpPr>
        <p:spPr bwMode="auto">
          <a:xfrm>
            <a:off x="6172201" y="635000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17" name="Rectangle 71"/>
          <p:cNvSpPr>
            <a:spLocks noChangeArrowheads="1"/>
          </p:cNvSpPr>
          <p:nvPr/>
        </p:nvSpPr>
        <p:spPr bwMode="auto">
          <a:xfrm>
            <a:off x="9894889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D3</a:t>
            </a:r>
          </a:p>
        </p:txBody>
      </p:sp>
      <p:sp>
        <p:nvSpPr>
          <p:cNvPr id="218" name="Rectangle 72"/>
          <p:cNvSpPr>
            <a:spLocks noChangeArrowheads="1"/>
          </p:cNvSpPr>
          <p:nvPr/>
        </p:nvSpPr>
        <p:spPr bwMode="auto">
          <a:xfrm>
            <a:off x="9275764" y="606901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1B</a:t>
            </a:r>
          </a:p>
        </p:txBody>
      </p:sp>
      <p:sp>
        <p:nvSpPr>
          <p:cNvPr id="219" name="Rectangle 73"/>
          <p:cNvSpPr>
            <a:spLocks noChangeArrowheads="1"/>
          </p:cNvSpPr>
          <p:nvPr/>
        </p:nvSpPr>
        <p:spPr bwMode="auto">
          <a:xfrm>
            <a:off x="8655051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77</a:t>
            </a:r>
          </a:p>
        </p:txBody>
      </p:sp>
      <p:sp>
        <p:nvSpPr>
          <p:cNvPr id="220" name="Rectangle 74"/>
          <p:cNvSpPr>
            <a:spLocks noChangeArrowheads="1"/>
          </p:cNvSpPr>
          <p:nvPr/>
        </p:nvSpPr>
        <p:spPr bwMode="auto">
          <a:xfrm>
            <a:off x="8032750" y="6069013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83</a:t>
            </a:r>
          </a:p>
        </p:txBody>
      </p:sp>
      <p:sp>
        <p:nvSpPr>
          <p:cNvPr id="221" name="Rectangle 75"/>
          <p:cNvSpPr>
            <a:spLocks noChangeArrowheads="1"/>
          </p:cNvSpPr>
          <p:nvPr/>
        </p:nvSpPr>
        <p:spPr bwMode="auto">
          <a:xfrm>
            <a:off x="7412039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222" name="Rectangle 76"/>
          <p:cNvSpPr>
            <a:spLocks noChangeArrowheads="1"/>
          </p:cNvSpPr>
          <p:nvPr/>
        </p:nvSpPr>
        <p:spPr bwMode="auto">
          <a:xfrm>
            <a:off x="6792914" y="606901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13</a:t>
            </a:r>
          </a:p>
        </p:txBody>
      </p:sp>
      <p:sp>
        <p:nvSpPr>
          <p:cNvPr id="223" name="Rectangle 77"/>
          <p:cNvSpPr>
            <a:spLocks noChangeArrowheads="1"/>
          </p:cNvSpPr>
          <p:nvPr/>
        </p:nvSpPr>
        <p:spPr bwMode="auto">
          <a:xfrm>
            <a:off x="6172201" y="606901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E</a:t>
            </a:r>
          </a:p>
        </p:txBody>
      </p:sp>
      <p:sp>
        <p:nvSpPr>
          <p:cNvPr id="224" name="Rectangle 85"/>
          <p:cNvSpPr>
            <a:spLocks noChangeArrowheads="1"/>
          </p:cNvSpPr>
          <p:nvPr/>
        </p:nvSpPr>
        <p:spPr bwMode="auto">
          <a:xfrm>
            <a:off x="9894889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15</a:t>
            </a:r>
          </a:p>
        </p:txBody>
      </p:sp>
      <p:sp>
        <p:nvSpPr>
          <p:cNvPr id="225" name="Rectangle 86"/>
          <p:cNvSpPr>
            <a:spLocks noChangeArrowheads="1"/>
          </p:cNvSpPr>
          <p:nvPr/>
        </p:nvSpPr>
        <p:spPr bwMode="auto">
          <a:xfrm>
            <a:off x="9275764" y="578802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34</a:t>
            </a:r>
          </a:p>
        </p:txBody>
      </p:sp>
      <p:sp>
        <p:nvSpPr>
          <p:cNvPr id="226" name="Rectangle 87"/>
          <p:cNvSpPr>
            <a:spLocks noChangeArrowheads="1"/>
          </p:cNvSpPr>
          <p:nvPr/>
        </p:nvSpPr>
        <p:spPr bwMode="auto">
          <a:xfrm>
            <a:off x="8655051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96</a:t>
            </a:r>
          </a:p>
        </p:txBody>
      </p:sp>
      <p:sp>
        <p:nvSpPr>
          <p:cNvPr id="227" name="Rectangle 88"/>
          <p:cNvSpPr>
            <a:spLocks noChangeArrowheads="1"/>
          </p:cNvSpPr>
          <p:nvPr/>
        </p:nvSpPr>
        <p:spPr bwMode="auto">
          <a:xfrm>
            <a:off x="8032750" y="5788025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04</a:t>
            </a:r>
          </a:p>
        </p:txBody>
      </p:sp>
      <p:sp>
        <p:nvSpPr>
          <p:cNvPr id="228" name="Rectangle 89"/>
          <p:cNvSpPr>
            <a:spLocks noChangeArrowheads="1"/>
          </p:cNvSpPr>
          <p:nvPr/>
        </p:nvSpPr>
        <p:spPr bwMode="auto">
          <a:xfrm>
            <a:off x="7412039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229" name="Rectangle 90"/>
          <p:cNvSpPr>
            <a:spLocks noChangeArrowheads="1"/>
          </p:cNvSpPr>
          <p:nvPr/>
        </p:nvSpPr>
        <p:spPr bwMode="auto">
          <a:xfrm>
            <a:off x="6792914" y="578802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16</a:t>
            </a:r>
          </a:p>
        </p:txBody>
      </p:sp>
      <p:sp>
        <p:nvSpPr>
          <p:cNvPr id="230" name="Rectangle 91"/>
          <p:cNvSpPr>
            <a:spLocks noChangeArrowheads="1"/>
          </p:cNvSpPr>
          <p:nvPr/>
        </p:nvSpPr>
        <p:spPr bwMode="auto">
          <a:xfrm>
            <a:off x="6172201" y="578802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D</a:t>
            </a:r>
          </a:p>
        </p:txBody>
      </p:sp>
      <p:sp>
        <p:nvSpPr>
          <p:cNvPr id="231" name="Rectangle 99"/>
          <p:cNvSpPr>
            <a:spLocks noChangeArrowheads="1"/>
          </p:cNvSpPr>
          <p:nvPr/>
        </p:nvSpPr>
        <p:spPr bwMode="auto">
          <a:xfrm>
            <a:off x="9894889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32" name="Rectangle 100"/>
          <p:cNvSpPr>
            <a:spLocks noChangeArrowheads="1"/>
          </p:cNvSpPr>
          <p:nvPr/>
        </p:nvSpPr>
        <p:spPr bwMode="auto">
          <a:xfrm>
            <a:off x="9275764" y="5481638"/>
            <a:ext cx="619125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33" name="Rectangle 101"/>
          <p:cNvSpPr>
            <a:spLocks noChangeArrowheads="1"/>
          </p:cNvSpPr>
          <p:nvPr/>
        </p:nvSpPr>
        <p:spPr bwMode="auto">
          <a:xfrm>
            <a:off x="8655051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34" name="Rectangle 102"/>
          <p:cNvSpPr>
            <a:spLocks noChangeArrowheads="1"/>
          </p:cNvSpPr>
          <p:nvPr/>
        </p:nvSpPr>
        <p:spPr bwMode="auto">
          <a:xfrm>
            <a:off x="8032750" y="5481638"/>
            <a:ext cx="622300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35" name="Rectangle 103"/>
          <p:cNvSpPr>
            <a:spLocks noChangeArrowheads="1"/>
          </p:cNvSpPr>
          <p:nvPr/>
        </p:nvSpPr>
        <p:spPr bwMode="auto">
          <a:xfrm>
            <a:off x="7412039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236" name="Rectangle 104"/>
          <p:cNvSpPr>
            <a:spLocks noChangeArrowheads="1"/>
          </p:cNvSpPr>
          <p:nvPr/>
        </p:nvSpPr>
        <p:spPr bwMode="auto">
          <a:xfrm>
            <a:off x="6792914" y="5481638"/>
            <a:ext cx="619125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12</a:t>
            </a:r>
          </a:p>
        </p:txBody>
      </p:sp>
      <p:sp>
        <p:nvSpPr>
          <p:cNvPr id="237" name="Rectangle 105"/>
          <p:cNvSpPr>
            <a:spLocks noChangeArrowheads="1"/>
          </p:cNvSpPr>
          <p:nvPr/>
        </p:nvSpPr>
        <p:spPr bwMode="auto">
          <a:xfrm>
            <a:off x="6172201" y="5481638"/>
            <a:ext cx="620713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238" name="Rectangle 113"/>
          <p:cNvSpPr>
            <a:spLocks noChangeArrowheads="1"/>
          </p:cNvSpPr>
          <p:nvPr/>
        </p:nvSpPr>
        <p:spPr bwMode="auto">
          <a:xfrm>
            <a:off x="9894889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39" name="Rectangle 114"/>
          <p:cNvSpPr>
            <a:spLocks noChangeArrowheads="1"/>
          </p:cNvSpPr>
          <p:nvPr/>
        </p:nvSpPr>
        <p:spPr bwMode="auto">
          <a:xfrm>
            <a:off x="9275764" y="520065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40" name="Rectangle 115"/>
          <p:cNvSpPr>
            <a:spLocks noChangeArrowheads="1"/>
          </p:cNvSpPr>
          <p:nvPr/>
        </p:nvSpPr>
        <p:spPr bwMode="auto">
          <a:xfrm>
            <a:off x="8655051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41" name="Rectangle 116"/>
          <p:cNvSpPr>
            <a:spLocks noChangeArrowheads="1"/>
          </p:cNvSpPr>
          <p:nvPr/>
        </p:nvSpPr>
        <p:spPr bwMode="auto">
          <a:xfrm>
            <a:off x="8032750" y="5200650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42" name="Rectangle 117"/>
          <p:cNvSpPr>
            <a:spLocks noChangeArrowheads="1"/>
          </p:cNvSpPr>
          <p:nvPr/>
        </p:nvSpPr>
        <p:spPr bwMode="auto">
          <a:xfrm>
            <a:off x="7412039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243" name="Rectangle 118"/>
          <p:cNvSpPr>
            <a:spLocks noChangeArrowheads="1"/>
          </p:cNvSpPr>
          <p:nvPr/>
        </p:nvSpPr>
        <p:spPr bwMode="auto">
          <a:xfrm>
            <a:off x="6792914" y="5200650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0B</a:t>
            </a:r>
          </a:p>
        </p:txBody>
      </p:sp>
      <p:sp>
        <p:nvSpPr>
          <p:cNvPr id="244" name="Rectangle 119"/>
          <p:cNvSpPr>
            <a:spLocks noChangeArrowheads="1"/>
          </p:cNvSpPr>
          <p:nvPr/>
        </p:nvSpPr>
        <p:spPr bwMode="auto">
          <a:xfrm>
            <a:off x="6172201" y="5200650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245" name="Rectangle 127"/>
          <p:cNvSpPr>
            <a:spLocks noChangeArrowheads="1"/>
          </p:cNvSpPr>
          <p:nvPr/>
        </p:nvSpPr>
        <p:spPr bwMode="auto">
          <a:xfrm>
            <a:off x="9894889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3B</a:t>
            </a:r>
          </a:p>
        </p:txBody>
      </p:sp>
      <p:sp>
        <p:nvSpPr>
          <p:cNvPr id="246" name="Rectangle 128"/>
          <p:cNvSpPr>
            <a:spLocks noChangeArrowheads="1"/>
          </p:cNvSpPr>
          <p:nvPr/>
        </p:nvSpPr>
        <p:spPr bwMode="auto">
          <a:xfrm>
            <a:off x="9275764" y="491966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DA</a:t>
            </a:r>
          </a:p>
        </p:txBody>
      </p:sp>
      <p:sp>
        <p:nvSpPr>
          <p:cNvPr id="247" name="Rectangle 129"/>
          <p:cNvSpPr>
            <a:spLocks noChangeArrowheads="1"/>
          </p:cNvSpPr>
          <p:nvPr/>
        </p:nvSpPr>
        <p:spPr bwMode="auto">
          <a:xfrm>
            <a:off x="8655051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15</a:t>
            </a:r>
          </a:p>
        </p:txBody>
      </p:sp>
      <p:sp>
        <p:nvSpPr>
          <p:cNvPr id="248" name="Rectangle 130"/>
          <p:cNvSpPr>
            <a:spLocks noChangeArrowheads="1"/>
          </p:cNvSpPr>
          <p:nvPr/>
        </p:nvSpPr>
        <p:spPr bwMode="auto">
          <a:xfrm>
            <a:off x="8032750" y="4919663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93</a:t>
            </a:r>
          </a:p>
        </p:txBody>
      </p:sp>
      <p:sp>
        <p:nvSpPr>
          <p:cNvPr id="249" name="Rectangle 131"/>
          <p:cNvSpPr>
            <a:spLocks noChangeArrowheads="1"/>
          </p:cNvSpPr>
          <p:nvPr/>
        </p:nvSpPr>
        <p:spPr bwMode="auto">
          <a:xfrm>
            <a:off x="7412039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250" name="Rectangle 132"/>
          <p:cNvSpPr>
            <a:spLocks noChangeArrowheads="1"/>
          </p:cNvSpPr>
          <p:nvPr/>
        </p:nvSpPr>
        <p:spPr bwMode="auto">
          <a:xfrm>
            <a:off x="6792914" y="4919663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2D</a:t>
            </a:r>
          </a:p>
        </p:txBody>
      </p:sp>
      <p:sp>
        <p:nvSpPr>
          <p:cNvPr id="251" name="Rectangle 133"/>
          <p:cNvSpPr>
            <a:spLocks noChangeArrowheads="1"/>
          </p:cNvSpPr>
          <p:nvPr/>
        </p:nvSpPr>
        <p:spPr bwMode="auto">
          <a:xfrm>
            <a:off x="6172201" y="4919663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252" name="Rectangle 141"/>
          <p:cNvSpPr>
            <a:spLocks noChangeArrowheads="1"/>
          </p:cNvSpPr>
          <p:nvPr/>
        </p:nvSpPr>
        <p:spPr bwMode="auto">
          <a:xfrm>
            <a:off x="9894889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53" name="Rectangle 142"/>
          <p:cNvSpPr>
            <a:spLocks noChangeArrowheads="1"/>
          </p:cNvSpPr>
          <p:nvPr/>
        </p:nvSpPr>
        <p:spPr bwMode="auto">
          <a:xfrm>
            <a:off x="9275764" y="463867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54" name="Rectangle 143"/>
          <p:cNvSpPr>
            <a:spLocks noChangeArrowheads="1"/>
          </p:cNvSpPr>
          <p:nvPr/>
        </p:nvSpPr>
        <p:spPr bwMode="auto">
          <a:xfrm>
            <a:off x="8655051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55" name="Rectangle 144"/>
          <p:cNvSpPr>
            <a:spLocks noChangeArrowheads="1"/>
          </p:cNvSpPr>
          <p:nvPr/>
        </p:nvSpPr>
        <p:spPr bwMode="auto">
          <a:xfrm>
            <a:off x="8032750" y="4638675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–</a:t>
            </a:r>
          </a:p>
        </p:txBody>
      </p:sp>
      <p:sp>
        <p:nvSpPr>
          <p:cNvPr id="256" name="Rectangle 145"/>
          <p:cNvSpPr>
            <a:spLocks noChangeArrowheads="1"/>
          </p:cNvSpPr>
          <p:nvPr/>
        </p:nvSpPr>
        <p:spPr bwMode="auto">
          <a:xfrm>
            <a:off x="7412039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</a:t>
            </a:r>
          </a:p>
        </p:txBody>
      </p:sp>
      <p:sp>
        <p:nvSpPr>
          <p:cNvPr id="257" name="Rectangle 146"/>
          <p:cNvSpPr>
            <a:spLocks noChangeArrowheads="1"/>
          </p:cNvSpPr>
          <p:nvPr/>
        </p:nvSpPr>
        <p:spPr bwMode="auto">
          <a:xfrm>
            <a:off x="6792914" y="4638675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2D</a:t>
            </a:r>
          </a:p>
        </p:txBody>
      </p:sp>
      <p:sp>
        <p:nvSpPr>
          <p:cNvPr id="258" name="Rectangle 147"/>
          <p:cNvSpPr>
            <a:spLocks noChangeArrowheads="1"/>
          </p:cNvSpPr>
          <p:nvPr/>
        </p:nvSpPr>
        <p:spPr bwMode="auto">
          <a:xfrm>
            <a:off x="6172201" y="4638675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259" name="Rectangle 155"/>
          <p:cNvSpPr>
            <a:spLocks noChangeArrowheads="1"/>
          </p:cNvSpPr>
          <p:nvPr/>
        </p:nvSpPr>
        <p:spPr bwMode="auto">
          <a:xfrm>
            <a:off x="9894889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89</a:t>
            </a:r>
          </a:p>
        </p:txBody>
      </p:sp>
      <p:sp>
        <p:nvSpPr>
          <p:cNvPr id="260" name="Rectangle 156"/>
          <p:cNvSpPr>
            <a:spLocks noChangeArrowheads="1"/>
          </p:cNvSpPr>
          <p:nvPr/>
        </p:nvSpPr>
        <p:spPr bwMode="auto">
          <a:xfrm>
            <a:off x="9275764" y="4357688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51</a:t>
            </a:r>
          </a:p>
        </p:txBody>
      </p:sp>
      <p:sp>
        <p:nvSpPr>
          <p:cNvPr id="261" name="Rectangle 157"/>
          <p:cNvSpPr>
            <a:spLocks noChangeArrowheads="1"/>
          </p:cNvSpPr>
          <p:nvPr/>
        </p:nvSpPr>
        <p:spPr bwMode="auto">
          <a:xfrm>
            <a:off x="8655051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00</a:t>
            </a:r>
          </a:p>
        </p:txBody>
      </p:sp>
      <p:sp>
        <p:nvSpPr>
          <p:cNvPr id="262" name="Rectangle 158"/>
          <p:cNvSpPr>
            <a:spLocks noChangeArrowheads="1"/>
          </p:cNvSpPr>
          <p:nvPr/>
        </p:nvSpPr>
        <p:spPr bwMode="auto">
          <a:xfrm>
            <a:off x="8032750" y="4357688"/>
            <a:ext cx="622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3A</a:t>
            </a:r>
          </a:p>
        </p:txBody>
      </p:sp>
      <p:sp>
        <p:nvSpPr>
          <p:cNvPr id="263" name="Rectangle 159"/>
          <p:cNvSpPr>
            <a:spLocks noChangeArrowheads="1"/>
          </p:cNvSpPr>
          <p:nvPr/>
        </p:nvSpPr>
        <p:spPr bwMode="auto">
          <a:xfrm>
            <a:off x="7412039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</a:t>
            </a:r>
          </a:p>
        </p:txBody>
      </p:sp>
      <p:sp>
        <p:nvSpPr>
          <p:cNvPr id="264" name="Rectangle 160"/>
          <p:cNvSpPr>
            <a:spLocks noChangeArrowheads="1"/>
          </p:cNvSpPr>
          <p:nvPr/>
        </p:nvSpPr>
        <p:spPr bwMode="auto">
          <a:xfrm>
            <a:off x="6792914" y="4357688"/>
            <a:ext cx="61912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24</a:t>
            </a:r>
          </a:p>
        </p:txBody>
      </p:sp>
      <p:sp>
        <p:nvSpPr>
          <p:cNvPr id="265" name="Rectangle 161"/>
          <p:cNvSpPr>
            <a:spLocks noChangeArrowheads="1"/>
          </p:cNvSpPr>
          <p:nvPr/>
        </p:nvSpPr>
        <p:spPr bwMode="auto">
          <a:xfrm>
            <a:off x="6172201" y="4357688"/>
            <a:ext cx="620713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9900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266" name="Rectangle 169"/>
          <p:cNvSpPr>
            <a:spLocks noChangeArrowheads="1"/>
          </p:cNvSpPr>
          <p:nvPr/>
        </p:nvSpPr>
        <p:spPr bwMode="auto">
          <a:xfrm>
            <a:off x="9894889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B0</a:t>
            </a:r>
          </a:p>
        </p:txBody>
      </p:sp>
      <p:sp>
        <p:nvSpPr>
          <p:cNvPr id="267" name="Rectangle 170"/>
          <p:cNvSpPr>
            <a:spLocks noChangeArrowheads="1"/>
          </p:cNvSpPr>
          <p:nvPr/>
        </p:nvSpPr>
        <p:spPr bwMode="auto">
          <a:xfrm>
            <a:off x="9275764" y="4076700"/>
            <a:ext cx="619125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B1</a:t>
            </a:r>
          </a:p>
        </p:txBody>
      </p:sp>
      <p:sp>
        <p:nvSpPr>
          <p:cNvPr id="268" name="Rectangle 171"/>
          <p:cNvSpPr>
            <a:spLocks noChangeArrowheads="1"/>
          </p:cNvSpPr>
          <p:nvPr/>
        </p:nvSpPr>
        <p:spPr bwMode="auto">
          <a:xfrm>
            <a:off x="8655051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B2</a:t>
            </a:r>
          </a:p>
        </p:txBody>
      </p:sp>
      <p:sp>
        <p:nvSpPr>
          <p:cNvPr id="269" name="Rectangle 172"/>
          <p:cNvSpPr>
            <a:spLocks noChangeArrowheads="1"/>
          </p:cNvSpPr>
          <p:nvPr/>
        </p:nvSpPr>
        <p:spPr bwMode="auto">
          <a:xfrm>
            <a:off x="8032750" y="4076700"/>
            <a:ext cx="622300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B3</a:t>
            </a:r>
          </a:p>
        </p:txBody>
      </p:sp>
      <p:sp>
        <p:nvSpPr>
          <p:cNvPr id="270" name="Rectangle 173"/>
          <p:cNvSpPr>
            <a:spLocks noChangeArrowheads="1"/>
          </p:cNvSpPr>
          <p:nvPr/>
        </p:nvSpPr>
        <p:spPr bwMode="auto">
          <a:xfrm>
            <a:off x="7412039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271" name="Rectangle 174"/>
          <p:cNvSpPr>
            <a:spLocks noChangeArrowheads="1"/>
          </p:cNvSpPr>
          <p:nvPr/>
        </p:nvSpPr>
        <p:spPr bwMode="auto">
          <a:xfrm>
            <a:off x="6792914" y="4076700"/>
            <a:ext cx="619125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solidFill>
                  <a:srgbClr val="990000"/>
                </a:solidFill>
                <a:latin typeface="Calibri" pitchFamily="34" charset="0"/>
              </a:rPr>
              <a:t>Tag</a:t>
            </a:r>
          </a:p>
        </p:txBody>
      </p:sp>
      <p:sp>
        <p:nvSpPr>
          <p:cNvPr id="272" name="Rectangle 175"/>
          <p:cNvSpPr>
            <a:spLocks noChangeArrowheads="1"/>
          </p:cNvSpPr>
          <p:nvPr/>
        </p:nvSpPr>
        <p:spPr bwMode="auto">
          <a:xfrm>
            <a:off x="6172201" y="4076700"/>
            <a:ext cx="620713" cy="2809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algn="ctr"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 err="1">
                <a:solidFill>
                  <a:srgbClr val="990000"/>
                </a:solidFill>
                <a:latin typeface="Calibri" pitchFamily="34" charset="0"/>
              </a:rPr>
              <a:t>Idx</a:t>
            </a:r>
            <a:endParaRPr lang="en-GB" sz="1400" i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273" name="Line 183"/>
          <p:cNvSpPr>
            <a:spLocks noChangeShapeType="1"/>
          </p:cNvSpPr>
          <p:nvPr/>
        </p:nvSpPr>
        <p:spPr bwMode="auto">
          <a:xfrm>
            <a:off x="6190488" y="4357688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274" name="Line 184"/>
          <p:cNvSpPr>
            <a:spLocks noChangeShapeType="1"/>
          </p:cNvSpPr>
          <p:nvPr/>
        </p:nvSpPr>
        <p:spPr bwMode="auto">
          <a:xfrm>
            <a:off x="6190488" y="4638675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5" name="Line 185"/>
          <p:cNvSpPr>
            <a:spLocks noChangeShapeType="1"/>
          </p:cNvSpPr>
          <p:nvPr/>
        </p:nvSpPr>
        <p:spPr bwMode="auto">
          <a:xfrm>
            <a:off x="6190488" y="4919663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" name="Line 186"/>
          <p:cNvSpPr>
            <a:spLocks noChangeShapeType="1"/>
          </p:cNvSpPr>
          <p:nvPr/>
        </p:nvSpPr>
        <p:spPr bwMode="auto">
          <a:xfrm>
            <a:off x="6190488" y="5200650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" name="Line 187"/>
          <p:cNvSpPr>
            <a:spLocks noChangeShapeType="1"/>
          </p:cNvSpPr>
          <p:nvPr/>
        </p:nvSpPr>
        <p:spPr bwMode="auto">
          <a:xfrm>
            <a:off x="6190488" y="5484812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" name="Line 188"/>
          <p:cNvSpPr>
            <a:spLocks noChangeShapeType="1"/>
          </p:cNvSpPr>
          <p:nvPr/>
        </p:nvSpPr>
        <p:spPr bwMode="auto">
          <a:xfrm>
            <a:off x="6190488" y="5788025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" name="Line 189"/>
          <p:cNvSpPr>
            <a:spLocks noChangeShapeType="1"/>
          </p:cNvSpPr>
          <p:nvPr/>
        </p:nvSpPr>
        <p:spPr bwMode="auto">
          <a:xfrm>
            <a:off x="6190488" y="6069013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" name="Line 190"/>
          <p:cNvSpPr>
            <a:spLocks noChangeShapeType="1"/>
          </p:cNvSpPr>
          <p:nvPr/>
        </p:nvSpPr>
        <p:spPr bwMode="auto">
          <a:xfrm>
            <a:off x="6190488" y="6350000"/>
            <a:ext cx="4325112" cy="15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1" name="Line 197"/>
          <p:cNvSpPr>
            <a:spLocks noChangeShapeType="1"/>
          </p:cNvSpPr>
          <p:nvPr/>
        </p:nvSpPr>
        <p:spPr bwMode="auto">
          <a:xfrm>
            <a:off x="6792913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2" name="Line 198"/>
          <p:cNvSpPr>
            <a:spLocks noChangeShapeType="1"/>
          </p:cNvSpPr>
          <p:nvPr/>
        </p:nvSpPr>
        <p:spPr bwMode="auto">
          <a:xfrm>
            <a:off x="7412038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3" name="Line 199"/>
          <p:cNvSpPr>
            <a:spLocks noChangeShapeType="1"/>
          </p:cNvSpPr>
          <p:nvPr/>
        </p:nvSpPr>
        <p:spPr bwMode="auto">
          <a:xfrm>
            <a:off x="8032750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4" name="Line 200"/>
          <p:cNvSpPr>
            <a:spLocks noChangeShapeType="1"/>
          </p:cNvSpPr>
          <p:nvPr/>
        </p:nvSpPr>
        <p:spPr bwMode="auto">
          <a:xfrm>
            <a:off x="8655050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" name="Line 201"/>
          <p:cNvSpPr>
            <a:spLocks noChangeShapeType="1"/>
          </p:cNvSpPr>
          <p:nvPr/>
        </p:nvSpPr>
        <p:spPr bwMode="auto">
          <a:xfrm>
            <a:off x="9275763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" name="Line 202"/>
          <p:cNvSpPr>
            <a:spLocks noChangeShapeType="1"/>
          </p:cNvSpPr>
          <p:nvPr/>
        </p:nvSpPr>
        <p:spPr bwMode="auto">
          <a:xfrm>
            <a:off x="9894888" y="4076700"/>
            <a:ext cx="1588" cy="2554288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7" name="Line 205"/>
          <p:cNvSpPr>
            <a:spLocks noChangeShapeType="1"/>
          </p:cNvSpPr>
          <p:nvPr/>
        </p:nvSpPr>
        <p:spPr bwMode="auto">
          <a:xfrm>
            <a:off x="6190488" y="4076700"/>
            <a:ext cx="4325112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i="1">
              <a:solidFill>
                <a:srgbClr val="990000"/>
              </a:solidFill>
            </a:endParaRPr>
          </a:p>
        </p:txBody>
      </p:sp>
      <p:sp>
        <p:nvSpPr>
          <p:cNvPr id="288" name="Line 206"/>
          <p:cNvSpPr>
            <a:spLocks noChangeShapeType="1"/>
          </p:cNvSpPr>
          <p:nvPr/>
        </p:nvSpPr>
        <p:spPr bwMode="auto">
          <a:xfrm>
            <a:off x="10515601" y="4076700"/>
            <a:ext cx="1588" cy="25542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" name="Line 207"/>
          <p:cNvSpPr>
            <a:spLocks noChangeShapeType="1"/>
          </p:cNvSpPr>
          <p:nvPr/>
        </p:nvSpPr>
        <p:spPr bwMode="auto">
          <a:xfrm>
            <a:off x="6190488" y="6630988"/>
            <a:ext cx="4325112" cy="15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0" name="Line 206"/>
          <p:cNvSpPr>
            <a:spLocks noChangeShapeType="1"/>
          </p:cNvSpPr>
          <p:nvPr/>
        </p:nvSpPr>
        <p:spPr bwMode="auto">
          <a:xfrm>
            <a:off x="6172200" y="4083579"/>
            <a:ext cx="1588" cy="2554288"/>
          </a:xfrm>
          <a:prstGeom prst="line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A0F9E-55A4-4839-A853-5A98AF3E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54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xfrm>
            <a:off x="1905001" y="1"/>
            <a:ext cx="7345363" cy="573087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Address Translation Example #1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74814" y="1752603"/>
            <a:ext cx="8307387" cy="5105398"/>
          </a:xfrm>
          <a:ln/>
        </p:spPr>
        <p:txBody>
          <a:bodyPr>
            <a:normAutofit fontScale="92500" lnSpcReduction="10000"/>
          </a:bodyPr>
          <a:lstStyle/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Virtual Address: </a:t>
            </a:r>
            <a:r>
              <a:rPr lang="en-GB" dirty="0">
                <a:effectLst/>
                <a:latin typeface="Courier New" pitchFamily="49" charset="0"/>
              </a:rPr>
              <a:t>0x03D4</a:t>
            </a: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558800" lvl="1" indent="-220663">
              <a:lnSpc>
                <a:spcPct val="85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latin typeface="Courier New" pitchFamily="49" charset="0"/>
            </a:endParaRP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4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VPN ___	TLBI ___	TLBT ____	          TLB Hit? __	Page Fault? __        PPN: ____</a:t>
            </a:r>
            <a:endParaRPr lang="en-GB" dirty="0">
              <a:effectLst/>
            </a:endParaRPr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Physical Address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	BO ___	CI___	CT ____	     Hit? __              Byte: ____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384426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384426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13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2871788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2871788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12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3359151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3359151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3846513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3846513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4333876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4333876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4821238" y="2840012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Rectangle 22"/>
          <p:cNvSpPr>
            <a:spLocks noChangeArrowheads="1"/>
          </p:cNvSpPr>
          <p:nvPr/>
        </p:nvSpPr>
        <p:spPr bwMode="auto">
          <a:xfrm>
            <a:off x="4821238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5308601" y="284001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5308601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5795963" y="284001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5795963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18" name="Rectangle 30"/>
          <p:cNvSpPr>
            <a:spLocks noChangeArrowheads="1"/>
          </p:cNvSpPr>
          <p:nvPr/>
        </p:nvSpPr>
        <p:spPr bwMode="auto">
          <a:xfrm>
            <a:off x="6283326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6283326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6770688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2" name="Rectangle 34"/>
          <p:cNvSpPr>
            <a:spLocks noChangeArrowheads="1"/>
          </p:cNvSpPr>
          <p:nvPr/>
        </p:nvSpPr>
        <p:spPr bwMode="auto">
          <a:xfrm>
            <a:off x="6770688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24" name="Rectangle 36"/>
          <p:cNvSpPr>
            <a:spLocks noChangeArrowheads="1"/>
          </p:cNvSpPr>
          <p:nvPr/>
        </p:nvSpPr>
        <p:spPr bwMode="auto">
          <a:xfrm>
            <a:off x="7258051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5" name="Rectangle 37"/>
          <p:cNvSpPr>
            <a:spLocks noChangeArrowheads="1"/>
          </p:cNvSpPr>
          <p:nvPr/>
        </p:nvSpPr>
        <p:spPr bwMode="auto">
          <a:xfrm>
            <a:off x="7258051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27" name="Rectangle 39"/>
          <p:cNvSpPr>
            <a:spLocks noChangeArrowheads="1"/>
          </p:cNvSpPr>
          <p:nvPr/>
        </p:nvSpPr>
        <p:spPr bwMode="auto">
          <a:xfrm>
            <a:off x="7745413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8" name="Rectangle 40"/>
          <p:cNvSpPr>
            <a:spLocks noChangeArrowheads="1"/>
          </p:cNvSpPr>
          <p:nvPr/>
        </p:nvSpPr>
        <p:spPr bwMode="auto">
          <a:xfrm>
            <a:off x="7745413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30" name="Rectangle 42"/>
          <p:cNvSpPr>
            <a:spLocks noChangeArrowheads="1"/>
          </p:cNvSpPr>
          <p:nvPr/>
        </p:nvSpPr>
        <p:spPr bwMode="auto">
          <a:xfrm>
            <a:off x="8232776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1" name="Rectangle 43"/>
          <p:cNvSpPr>
            <a:spLocks noChangeArrowheads="1"/>
          </p:cNvSpPr>
          <p:nvPr/>
        </p:nvSpPr>
        <p:spPr bwMode="auto">
          <a:xfrm>
            <a:off x="8232776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8720138" y="284001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4" name="Rectangle 46"/>
          <p:cNvSpPr>
            <a:spLocks noChangeArrowheads="1"/>
          </p:cNvSpPr>
          <p:nvPr/>
        </p:nvSpPr>
        <p:spPr bwMode="auto">
          <a:xfrm>
            <a:off x="8720138" y="253521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283325" y="3305151"/>
            <a:ext cx="2924175" cy="333375"/>
            <a:chOff x="3085" y="1661"/>
            <a:chExt cx="1842" cy="210"/>
          </a:xfrm>
        </p:grpSpPr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3085" y="1752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37" name="Text Box 49"/>
            <p:cNvSpPr txBox="1">
              <a:spLocks noChangeArrowheads="1"/>
            </p:cNvSpPr>
            <p:nvPr/>
          </p:nvSpPr>
          <p:spPr bwMode="auto">
            <a:xfrm>
              <a:off x="3792" y="1661"/>
              <a:ext cx="37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VPO</a:t>
              </a:r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2384425" y="3297213"/>
            <a:ext cx="3916362" cy="333375"/>
            <a:chOff x="629" y="1656"/>
            <a:chExt cx="2467" cy="210"/>
          </a:xfrm>
        </p:grpSpPr>
        <p:sp>
          <p:nvSpPr>
            <p:cNvPr id="37939" name="Line 51"/>
            <p:cNvSpPr>
              <a:spLocks noChangeShapeType="1"/>
            </p:cNvSpPr>
            <p:nvPr/>
          </p:nvSpPr>
          <p:spPr bwMode="auto">
            <a:xfrm>
              <a:off x="629" y="1747"/>
              <a:ext cx="2467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40" name="Text Box 52"/>
            <p:cNvSpPr txBox="1">
              <a:spLocks noChangeArrowheads="1"/>
            </p:cNvSpPr>
            <p:nvPr/>
          </p:nvSpPr>
          <p:spPr bwMode="auto">
            <a:xfrm>
              <a:off x="1577" y="1656"/>
              <a:ext cx="3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VPN</a:t>
              </a:r>
            </a:p>
          </p:txBody>
        </p:sp>
      </p:grpSp>
      <p:sp>
        <p:nvSpPr>
          <p:cNvPr id="37942" name="Line 54"/>
          <p:cNvSpPr>
            <a:spLocks noChangeShapeType="1"/>
          </p:cNvSpPr>
          <p:nvPr/>
        </p:nvSpPr>
        <p:spPr bwMode="auto">
          <a:xfrm>
            <a:off x="5305426" y="2396041"/>
            <a:ext cx="992187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3" name="Text Box 55"/>
          <p:cNvSpPr txBox="1">
            <a:spLocks noChangeArrowheads="1"/>
          </p:cNvSpPr>
          <p:nvPr/>
        </p:nvSpPr>
        <p:spPr bwMode="auto">
          <a:xfrm>
            <a:off x="5529262" y="2272216"/>
            <a:ext cx="539750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TLBI</a:t>
            </a:r>
          </a:p>
        </p:txBody>
      </p:sp>
      <p:sp>
        <p:nvSpPr>
          <p:cNvPr id="37945" name="Line 57"/>
          <p:cNvSpPr>
            <a:spLocks noChangeShapeType="1"/>
          </p:cNvSpPr>
          <p:nvPr/>
        </p:nvSpPr>
        <p:spPr bwMode="auto">
          <a:xfrm>
            <a:off x="2384425" y="2392337"/>
            <a:ext cx="2927350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6" name="Text Box 58"/>
          <p:cNvSpPr txBox="1">
            <a:spLocks noChangeArrowheads="1"/>
          </p:cNvSpPr>
          <p:nvPr/>
        </p:nvSpPr>
        <p:spPr bwMode="auto">
          <a:xfrm>
            <a:off x="3627439" y="2268512"/>
            <a:ext cx="582613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TLBT</a:t>
            </a:r>
          </a:p>
        </p:txBody>
      </p:sp>
      <p:sp>
        <p:nvSpPr>
          <p:cNvPr id="37950" name="Rectangle 62"/>
          <p:cNvSpPr>
            <a:spLocks noChangeArrowheads="1"/>
          </p:cNvSpPr>
          <p:nvPr/>
        </p:nvSpPr>
        <p:spPr bwMode="auto">
          <a:xfrm>
            <a:off x="3367088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1" name="Rectangle 63"/>
          <p:cNvSpPr>
            <a:spLocks noChangeArrowheads="1"/>
          </p:cNvSpPr>
          <p:nvPr/>
        </p:nvSpPr>
        <p:spPr bwMode="auto">
          <a:xfrm>
            <a:off x="3367088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53" name="Rectangle 65"/>
          <p:cNvSpPr>
            <a:spLocks noChangeArrowheads="1"/>
          </p:cNvSpPr>
          <p:nvPr/>
        </p:nvSpPr>
        <p:spPr bwMode="auto">
          <a:xfrm>
            <a:off x="3854451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4" name="Rectangle 66"/>
          <p:cNvSpPr>
            <a:spLocks noChangeArrowheads="1"/>
          </p:cNvSpPr>
          <p:nvPr/>
        </p:nvSpPr>
        <p:spPr bwMode="auto">
          <a:xfrm>
            <a:off x="3854451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56" name="Rectangle 68"/>
          <p:cNvSpPr>
            <a:spLocks noChangeArrowheads="1"/>
          </p:cNvSpPr>
          <p:nvPr/>
        </p:nvSpPr>
        <p:spPr bwMode="auto">
          <a:xfrm>
            <a:off x="4341813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7" name="Rectangle 69"/>
          <p:cNvSpPr>
            <a:spLocks noChangeArrowheads="1"/>
          </p:cNvSpPr>
          <p:nvPr/>
        </p:nvSpPr>
        <p:spPr bwMode="auto">
          <a:xfrm>
            <a:off x="4341813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59" name="Rectangle 71"/>
          <p:cNvSpPr>
            <a:spLocks noChangeArrowheads="1"/>
          </p:cNvSpPr>
          <p:nvPr/>
        </p:nvSpPr>
        <p:spPr bwMode="auto">
          <a:xfrm>
            <a:off x="4829176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0" name="Rectangle 72"/>
          <p:cNvSpPr>
            <a:spLocks noChangeArrowheads="1"/>
          </p:cNvSpPr>
          <p:nvPr/>
        </p:nvSpPr>
        <p:spPr bwMode="auto">
          <a:xfrm>
            <a:off x="4829176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62" name="Rectangle 74"/>
          <p:cNvSpPr>
            <a:spLocks noChangeArrowheads="1"/>
          </p:cNvSpPr>
          <p:nvPr/>
        </p:nvSpPr>
        <p:spPr bwMode="auto">
          <a:xfrm>
            <a:off x="5316538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3" name="Rectangle 75"/>
          <p:cNvSpPr>
            <a:spLocks noChangeArrowheads="1"/>
          </p:cNvSpPr>
          <p:nvPr/>
        </p:nvSpPr>
        <p:spPr bwMode="auto">
          <a:xfrm>
            <a:off x="5316538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65" name="Rectangle 77"/>
          <p:cNvSpPr>
            <a:spLocks noChangeArrowheads="1"/>
          </p:cNvSpPr>
          <p:nvPr/>
        </p:nvSpPr>
        <p:spPr bwMode="auto">
          <a:xfrm>
            <a:off x="5803901" y="5556251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6" name="Rectangle 78"/>
          <p:cNvSpPr>
            <a:spLocks noChangeArrowheads="1"/>
          </p:cNvSpPr>
          <p:nvPr/>
        </p:nvSpPr>
        <p:spPr bwMode="auto">
          <a:xfrm>
            <a:off x="5803901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68" name="Rectangle 80"/>
          <p:cNvSpPr>
            <a:spLocks noChangeArrowheads="1"/>
          </p:cNvSpPr>
          <p:nvPr/>
        </p:nvSpPr>
        <p:spPr bwMode="auto">
          <a:xfrm>
            <a:off x="6291263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9" name="Rectangle 81"/>
          <p:cNvSpPr>
            <a:spLocks noChangeArrowheads="1"/>
          </p:cNvSpPr>
          <p:nvPr/>
        </p:nvSpPr>
        <p:spPr bwMode="auto">
          <a:xfrm>
            <a:off x="6291263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71" name="Rectangle 83"/>
          <p:cNvSpPr>
            <a:spLocks noChangeArrowheads="1"/>
          </p:cNvSpPr>
          <p:nvPr/>
        </p:nvSpPr>
        <p:spPr bwMode="auto">
          <a:xfrm>
            <a:off x="6778626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2" name="Rectangle 84"/>
          <p:cNvSpPr>
            <a:spLocks noChangeArrowheads="1"/>
          </p:cNvSpPr>
          <p:nvPr/>
        </p:nvSpPr>
        <p:spPr bwMode="auto">
          <a:xfrm>
            <a:off x="6778626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74" name="Rectangle 86"/>
          <p:cNvSpPr>
            <a:spLocks noChangeArrowheads="1"/>
          </p:cNvSpPr>
          <p:nvPr/>
        </p:nvSpPr>
        <p:spPr bwMode="auto">
          <a:xfrm>
            <a:off x="7265988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5" name="Rectangle 87"/>
          <p:cNvSpPr>
            <a:spLocks noChangeArrowheads="1"/>
          </p:cNvSpPr>
          <p:nvPr/>
        </p:nvSpPr>
        <p:spPr bwMode="auto">
          <a:xfrm>
            <a:off x="7265988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77" name="Rectangle 89"/>
          <p:cNvSpPr>
            <a:spLocks noChangeArrowheads="1"/>
          </p:cNvSpPr>
          <p:nvPr/>
        </p:nvSpPr>
        <p:spPr bwMode="auto">
          <a:xfrm>
            <a:off x="7753351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>
            <a:off x="7753351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80" name="Rectangle 92"/>
          <p:cNvSpPr>
            <a:spLocks noChangeArrowheads="1"/>
          </p:cNvSpPr>
          <p:nvPr/>
        </p:nvSpPr>
        <p:spPr bwMode="auto">
          <a:xfrm>
            <a:off x="8240713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1" name="Rectangle 93"/>
          <p:cNvSpPr>
            <a:spLocks noChangeArrowheads="1"/>
          </p:cNvSpPr>
          <p:nvPr/>
        </p:nvSpPr>
        <p:spPr bwMode="auto">
          <a:xfrm>
            <a:off x="8240713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83" name="Rectangle 95"/>
          <p:cNvSpPr>
            <a:spLocks noChangeArrowheads="1"/>
          </p:cNvSpPr>
          <p:nvPr/>
        </p:nvSpPr>
        <p:spPr bwMode="auto">
          <a:xfrm>
            <a:off x="8728076" y="555625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4" name="Rectangle 96"/>
          <p:cNvSpPr>
            <a:spLocks noChangeArrowheads="1"/>
          </p:cNvSpPr>
          <p:nvPr/>
        </p:nvSpPr>
        <p:spPr bwMode="auto">
          <a:xfrm>
            <a:off x="8728076" y="525145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6300259" y="5945719"/>
            <a:ext cx="2924175" cy="333375"/>
            <a:chOff x="3101" y="3292"/>
            <a:chExt cx="1842" cy="210"/>
          </a:xfrm>
        </p:grpSpPr>
        <p:sp>
          <p:nvSpPr>
            <p:cNvPr id="37986" name="Line 98"/>
            <p:cNvSpPr>
              <a:spLocks noChangeShapeType="1"/>
            </p:cNvSpPr>
            <p:nvPr/>
          </p:nvSpPr>
          <p:spPr bwMode="auto">
            <a:xfrm>
              <a:off x="3101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87" name="Text Box 99"/>
            <p:cNvSpPr txBox="1">
              <a:spLocks noChangeArrowheads="1"/>
            </p:cNvSpPr>
            <p:nvPr/>
          </p:nvSpPr>
          <p:spPr bwMode="auto">
            <a:xfrm>
              <a:off x="3808" y="3292"/>
              <a:ext cx="368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PPO</a:t>
              </a:r>
            </a:p>
          </p:txBody>
        </p:sp>
      </p:grpSp>
      <p:grpSp>
        <p:nvGrpSpPr>
          <p:cNvPr id="5" name="Group 100"/>
          <p:cNvGrpSpPr>
            <a:grpSpLocks/>
          </p:cNvGrpSpPr>
          <p:nvPr/>
        </p:nvGrpSpPr>
        <p:grpSpPr bwMode="auto">
          <a:xfrm>
            <a:off x="3387725" y="5937252"/>
            <a:ext cx="2924175" cy="333375"/>
            <a:chOff x="1277" y="3292"/>
            <a:chExt cx="1842" cy="210"/>
          </a:xfrm>
        </p:grpSpPr>
        <p:sp>
          <p:nvSpPr>
            <p:cNvPr id="37989" name="Line 101"/>
            <p:cNvSpPr>
              <a:spLocks noChangeShapeType="1"/>
            </p:cNvSpPr>
            <p:nvPr/>
          </p:nvSpPr>
          <p:spPr bwMode="auto">
            <a:xfrm>
              <a:off x="1277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0" name="Text Box 102"/>
            <p:cNvSpPr txBox="1">
              <a:spLocks noChangeArrowheads="1"/>
            </p:cNvSpPr>
            <p:nvPr/>
          </p:nvSpPr>
          <p:spPr bwMode="auto">
            <a:xfrm>
              <a:off x="1984" y="3292"/>
              <a:ext cx="36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PPN</a:t>
              </a:r>
            </a:p>
          </p:txBody>
        </p:sp>
      </p:grpSp>
      <p:grpSp>
        <p:nvGrpSpPr>
          <p:cNvPr id="6" name="Group 103"/>
          <p:cNvGrpSpPr>
            <a:grpSpLocks/>
          </p:cNvGrpSpPr>
          <p:nvPr/>
        </p:nvGrpSpPr>
        <p:grpSpPr bwMode="auto">
          <a:xfrm>
            <a:off x="8220604" y="4897447"/>
            <a:ext cx="992188" cy="311151"/>
            <a:chOff x="4300" y="2637"/>
            <a:chExt cx="625" cy="196"/>
          </a:xfrm>
        </p:grpSpPr>
        <p:sp>
          <p:nvSpPr>
            <p:cNvPr id="37992" name="Line 104"/>
            <p:cNvSpPr>
              <a:spLocks noChangeShapeType="1"/>
            </p:cNvSpPr>
            <p:nvPr/>
          </p:nvSpPr>
          <p:spPr bwMode="auto">
            <a:xfrm>
              <a:off x="4300" y="2715"/>
              <a:ext cx="625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3" name="Text Box 105"/>
            <p:cNvSpPr txBox="1">
              <a:spLocks noChangeArrowheads="1"/>
            </p:cNvSpPr>
            <p:nvPr/>
          </p:nvSpPr>
          <p:spPr bwMode="auto">
            <a:xfrm>
              <a:off x="4484" y="2637"/>
              <a:ext cx="277" cy="19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dirty="0">
                  <a:latin typeface="Calibri" pitchFamily="34" charset="0"/>
                </a:rPr>
                <a:t>B</a:t>
              </a:r>
              <a:r>
                <a:rPr lang="en-GB" sz="1600" b="1" dirty="0">
                  <a:latin typeface="Calibri" pitchFamily="34" charset="0"/>
                </a:rPr>
                <a:t>O</a:t>
              </a:r>
            </a:p>
          </p:txBody>
        </p:sp>
      </p:grp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6282796" y="4893735"/>
            <a:ext cx="1927225" cy="306388"/>
            <a:chOff x="3090" y="2624"/>
            <a:chExt cx="1214" cy="193"/>
          </a:xfrm>
        </p:grpSpPr>
        <p:sp>
          <p:nvSpPr>
            <p:cNvPr id="37995" name="Line 107"/>
            <p:cNvSpPr>
              <a:spLocks noChangeShapeType="1"/>
            </p:cNvSpPr>
            <p:nvPr/>
          </p:nvSpPr>
          <p:spPr bwMode="auto">
            <a:xfrm>
              <a:off x="3090" y="2702"/>
              <a:ext cx="1214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6" name="Text Box 108"/>
            <p:cNvSpPr txBox="1">
              <a:spLocks noChangeArrowheads="1"/>
            </p:cNvSpPr>
            <p:nvPr/>
          </p:nvSpPr>
          <p:spPr bwMode="auto">
            <a:xfrm>
              <a:off x="3629" y="2624"/>
              <a:ext cx="21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CI</a:t>
              </a:r>
            </a:p>
          </p:txBody>
        </p:sp>
      </p:grpSp>
      <p:grpSp>
        <p:nvGrpSpPr>
          <p:cNvPr id="8" name="Group 109"/>
          <p:cNvGrpSpPr>
            <a:grpSpLocks/>
          </p:cNvGrpSpPr>
          <p:nvPr/>
        </p:nvGrpSpPr>
        <p:grpSpPr bwMode="auto">
          <a:xfrm>
            <a:off x="3367088" y="4897439"/>
            <a:ext cx="2894013" cy="306388"/>
            <a:chOff x="1248" y="2637"/>
            <a:chExt cx="1823" cy="193"/>
          </a:xfrm>
        </p:grpSpPr>
        <p:sp>
          <p:nvSpPr>
            <p:cNvPr id="37998" name="Line 110"/>
            <p:cNvSpPr>
              <a:spLocks noChangeShapeType="1"/>
            </p:cNvSpPr>
            <p:nvPr/>
          </p:nvSpPr>
          <p:spPr bwMode="auto">
            <a:xfrm>
              <a:off x="1248" y="2715"/>
              <a:ext cx="1823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9" name="Text Box 111"/>
            <p:cNvSpPr txBox="1">
              <a:spLocks noChangeArrowheads="1"/>
            </p:cNvSpPr>
            <p:nvPr/>
          </p:nvSpPr>
          <p:spPr bwMode="auto">
            <a:xfrm>
              <a:off x="2098" y="2637"/>
              <a:ext cx="24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CT</a:t>
              </a:r>
            </a:p>
          </p:txBody>
        </p:sp>
      </p:grpSp>
      <p:sp>
        <p:nvSpPr>
          <p:cNvPr id="38001" name="Text Box 113"/>
          <p:cNvSpPr txBox="1">
            <a:spLocks noChangeArrowheads="1"/>
          </p:cNvSpPr>
          <p:nvPr/>
        </p:nvSpPr>
        <p:spPr bwMode="auto">
          <a:xfrm>
            <a:off x="8853487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2" name="Text Box 114"/>
          <p:cNvSpPr txBox="1">
            <a:spLocks noChangeArrowheads="1"/>
          </p:cNvSpPr>
          <p:nvPr/>
        </p:nvSpPr>
        <p:spPr bwMode="auto">
          <a:xfrm>
            <a:off x="8366125" y="2828900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3" name="Text Box 115"/>
          <p:cNvSpPr txBox="1">
            <a:spLocks noChangeArrowheads="1"/>
          </p:cNvSpPr>
          <p:nvPr/>
        </p:nvSpPr>
        <p:spPr bwMode="auto">
          <a:xfrm>
            <a:off x="7880350" y="2828900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4" name="Text Box 116"/>
          <p:cNvSpPr txBox="1">
            <a:spLocks noChangeArrowheads="1"/>
          </p:cNvSpPr>
          <p:nvPr/>
        </p:nvSpPr>
        <p:spPr bwMode="auto">
          <a:xfrm>
            <a:off x="7392987" y="2828900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5" name="Text Box 117"/>
          <p:cNvSpPr txBox="1">
            <a:spLocks noChangeArrowheads="1"/>
          </p:cNvSpPr>
          <p:nvPr/>
        </p:nvSpPr>
        <p:spPr bwMode="auto">
          <a:xfrm>
            <a:off x="6907212" y="2828900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6" name="Text Box 118"/>
          <p:cNvSpPr txBox="1">
            <a:spLocks noChangeArrowheads="1"/>
          </p:cNvSpPr>
          <p:nvPr/>
        </p:nvSpPr>
        <p:spPr bwMode="auto">
          <a:xfrm>
            <a:off x="6419850" y="2828900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7" name="Text Box 119"/>
          <p:cNvSpPr txBox="1">
            <a:spLocks noChangeArrowheads="1"/>
          </p:cNvSpPr>
          <p:nvPr/>
        </p:nvSpPr>
        <p:spPr bwMode="auto">
          <a:xfrm>
            <a:off x="5934075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8" name="Text Box 120"/>
          <p:cNvSpPr txBox="1">
            <a:spLocks noChangeArrowheads="1"/>
          </p:cNvSpPr>
          <p:nvPr/>
        </p:nvSpPr>
        <p:spPr bwMode="auto">
          <a:xfrm>
            <a:off x="5446712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9" name="Text Box 121"/>
          <p:cNvSpPr txBox="1">
            <a:spLocks noChangeArrowheads="1"/>
          </p:cNvSpPr>
          <p:nvPr/>
        </p:nvSpPr>
        <p:spPr bwMode="auto">
          <a:xfrm>
            <a:off x="4960937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10" name="Text Box 122"/>
          <p:cNvSpPr txBox="1">
            <a:spLocks noChangeArrowheads="1"/>
          </p:cNvSpPr>
          <p:nvPr/>
        </p:nvSpPr>
        <p:spPr bwMode="auto">
          <a:xfrm>
            <a:off x="4473575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11" name="Text Box 123"/>
          <p:cNvSpPr txBox="1">
            <a:spLocks noChangeArrowheads="1"/>
          </p:cNvSpPr>
          <p:nvPr/>
        </p:nvSpPr>
        <p:spPr bwMode="auto">
          <a:xfrm>
            <a:off x="3987800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2" name="Text Box 124"/>
          <p:cNvSpPr txBox="1">
            <a:spLocks noChangeArrowheads="1"/>
          </p:cNvSpPr>
          <p:nvPr/>
        </p:nvSpPr>
        <p:spPr bwMode="auto">
          <a:xfrm>
            <a:off x="3500437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3" name="Text Box 125"/>
          <p:cNvSpPr txBox="1">
            <a:spLocks noChangeArrowheads="1"/>
          </p:cNvSpPr>
          <p:nvPr/>
        </p:nvSpPr>
        <p:spPr bwMode="auto">
          <a:xfrm>
            <a:off x="3014662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4" name="Text Box 126"/>
          <p:cNvSpPr txBox="1">
            <a:spLocks noChangeArrowheads="1"/>
          </p:cNvSpPr>
          <p:nvPr/>
        </p:nvSpPr>
        <p:spPr bwMode="auto">
          <a:xfrm>
            <a:off x="2528887" y="2830488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6" name="Text Box 128"/>
          <p:cNvSpPr txBox="1">
            <a:spLocks noChangeArrowheads="1"/>
          </p:cNvSpPr>
          <p:nvPr/>
        </p:nvSpPr>
        <p:spPr bwMode="auto">
          <a:xfrm>
            <a:off x="2438400" y="3870482"/>
            <a:ext cx="490538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0x0F</a:t>
            </a:r>
          </a:p>
        </p:txBody>
      </p:sp>
      <p:sp>
        <p:nvSpPr>
          <p:cNvPr id="38017" name="Text Box 129"/>
          <p:cNvSpPr txBox="1">
            <a:spLocks noChangeArrowheads="1"/>
          </p:cNvSpPr>
          <p:nvPr/>
        </p:nvSpPr>
        <p:spPr bwMode="auto">
          <a:xfrm>
            <a:off x="3823846" y="3870483"/>
            <a:ext cx="394599" cy="31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0x3</a:t>
            </a:r>
          </a:p>
        </p:txBody>
      </p:sp>
      <p:sp>
        <p:nvSpPr>
          <p:cNvPr id="38018" name="Text Box 130"/>
          <p:cNvSpPr txBox="1">
            <a:spLocks noChangeArrowheads="1"/>
          </p:cNvSpPr>
          <p:nvPr/>
        </p:nvSpPr>
        <p:spPr bwMode="auto">
          <a:xfrm>
            <a:off x="4788439" y="3870482"/>
            <a:ext cx="500063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0x03</a:t>
            </a:r>
          </a:p>
        </p:txBody>
      </p:sp>
      <p:sp>
        <p:nvSpPr>
          <p:cNvPr id="38019" name="Text Box 131"/>
          <p:cNvSpPr txBox="1">
            <a:spLocks noChangeArrowheads="1"/>
          </p:cNvSpPr>
          <p:nvPr/>
        </p:nvSpPr>
        <p:spPr bwMode="auto">
          <a:xfrm>
            <a:off x="6644195" y="3870456"/>
            <a:ext cx="19973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Y</a:t>
            </a:r>
          </a:p>
        </p:txBody>
      </p:sp>
      <p:sp>
        <p:nvSpPr>
          <p:cNvPr id="38021" name="Text Box 133"/>
          <p:cNvSpPr txBox="1">
            <a:spLocks noChangeArrowheads="1"/>
          </p:cNvSpPr>
          <p:nvPr/>
        </p:nvSpPr>
        <p:spPr bwMode="auto">
          <a:xfrm>
            <a:off x="8077200" y="3818966"/>
            <a:ext cx="227012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N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22" name="Text Box 134"/>
          <p:cNvSpPr txBox="1">
            <a:spLocks noChangeArrowheads="1"/>
          </p:cNvSpPr>
          <p:nvPr/>
        </p:nvSpPr>
        <p:spPr bwMode="auto">
          <a:xfrm>
            <a:off x="9170660" y="3870482"/>
            <a:ext cx="525462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0x0D</a:t>
            </a:r>
          </a:p>
        </p:txBody>
      </p:sp>
      <p:sp>
        <p:nvSpPr>
          <p:cNvPr id="38024" name="Text Box 136"/>
          <p:cNvSpPr txBox="1">
            <a:spLocks noChangeArrowheads="1"/>
          </p:cNvSpPr>
          <p:nvPr/>
        </p:nvSpPr>
        <p:spPr bwMode="auto">
          <a:xfrm>
            <a:off x="8878358" y="5555722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25" name="Text Box 137"/>
          <p:cNvSpPr txBox="1">
            <a:spLocks noChangeArrowheads="1"/>
          </p:cNvSpPr>
          <p:nvPr/>
        </p:nvSpPr>
        <p:spPr bwMode="auto">
          <a:xfrm>
            <a:off x="8389408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26" name="Text Box 138"/>
          <p:cNvSpPr txBox="1">
            <a:spLocks noChangeArrowheads="1"/>
          </p:cNvSpPr>
          <p:nvPr/>
        </p:nvSpPr>
        <p:spPr bwMode="auto">
          <a:xfrm>
            <a:off x="7413095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27" name="Text Box 139"/>
          <p:cNvSpPr txBox="1">
            <a:spLocks noChangeArrowheads="1"/>
          </p:cNvSpPr>
          <p:nvPr/>
        </p:nvSpPr>
        <p:spPr bwMode="auto">
          <a:xfrm>
            <a:off x="5949420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28" name="Text Box 140"/>
          <p:cNvSpPr txBox="1">
            <a:spLocks noChangeArrowheads="1"/>
          </p:cNvSpPr>
          <p:nvPr/>
        </p:nvSpPr>
        <p:spPr bwMode="auto">
          <a:xfrm>
            <a:off x="5462058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29" name="Text Box 141"/>
          <p:cNvSpPr txBox="1">
            <a:spLocks noChangeArrowheads="1"/>
          </p:cNvSpPr>
          <p:nvPr/>
        </p:nvSpPr>
        <p:spPr bwMode="auto">
          <a:xfrm>
            <a:off x="4973108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30" name="Text Box 142"/>
          <p:cNvSpPr txBox="1">
            <a:spLocks noChangeArrowheads="1"/>
          </p:cNvSpPr>
          <p:nvPr/>
        </p:nvSpPr>
        <p:spPr bwMode="auto">
          <a:xfrm>
            <a:off x="3998383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31" name="Text Box 143"/>
          <p:cNvSpPr txBox="1">
            <a:spLocks noChangeArrowheads="1"/>
          </p:cNvSpPr>
          <p:nvPr/>
        </p:nvSpPr>
        <p:spPr bwMode="auto">
          <a:xfrm>
            <a:off x="7902045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32" name="Text Box 144"/>
          <p:cNvSpPr txBox="1">
            <a:spLocks noChangeArrowheads="1"/>
          </p:cNvSpPr>
          <p:nvPr/>
        </p:nvSpPr>
        <p:spPr bwMode="auto">
          <a:xfrm>
            <a:off x="6925733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33" name="Text Box 145"/>
          <p:cNvSpPr txBox="1">
            <a:spLocks noChangeArrowheads="1"/>
          </p:cNvSpPr>
          <p:nvPr/>
        </p:nvSpPr>
        <p:spPr bwMode="auto">
          <a:xfrm>
            <a:off x="6438370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34" name="Text Box 146"/>
          <p:cNvSpPr txBox="1">
            <a:spLocks noChangeArrowheads="1"/>
          </p:cNvSpPr>
          <p:nvPr/>
        </p:nvSpPr>
        <p:spPr bwMode="auto">
          <a:xfrm>
            <a:off x="4484158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35" name="Text Box 147"/>
          <p:cNvSpPr txBox="1">
            <a:spLocks noChangeArrowheads="1"/>
          </p:cNvSpPr>
          <p:nvPr/>
        </p:nvSpPr>
        <p:spPr bwMode="auto">
          <a:xfrm>
            <a:off x="3511020" y="5554134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37" name="Text Box 149"/>
          <p:cNvSpPr txBox="1">
            <a:spLocks noChangeArrowheads="1"/>
          </p:cNvSpPr>
          <p:nvPr/>
        </p:nvSpPr>
        <p:spPr bwMode="auto">
          <a:xfrm>
            <a:off x="2670173" y="6451076"/>
            <a:ext cx="196850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38" name="Text Box 150"/>
          <p:cNvSpPr txBox="1">
            <a:spLocks noChangeArrowheads="1"/>
          </p:cNvSpPr>
          <p:nvPr/>
        </p:nvSpPr>
        <p:spPr bwMode="auto">
          <a:xfrm>
            <a:off x="3567112" y="6451076"/>
            <a:ext cx="395288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0x5</a:t>
            </a:r>
          </a:p>
        </p:txBody>
      </p:sp>
      <p:sp>
        <p:nvSpPr>
          <p:cNvPr id="38039" name="Text Box 151"/>
          <p:cNvSpPr txBox="1">
            <a:spLocks noChangeArrowheads="1"/>
          </p:cNvSpPr>
          <p:nvPr/>
        </p:nvSpPr>
        <p:spPr bwMode="auto">
          <a:xfrm>
            <a:off x="4554540" y="6451076"/>
            <a:ext cx="525463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0x0D</a:t>
            </a:r>
          </a:p>
        </p:txBody>
      </p:sp>
      <p:sp>
        <p:nvSpPr>
          <p:cNvPr id="38041" name="Text Box 153"/>
          <p:cNvSpPr txBox="1">
            <a:spLocks noChangeArrowheads="1"/>
          </p:cNvSpPr>
          <p:nvPr/>
        </p:nvSpPr>
        <p:spPr bwMode="auto">
          <a:xfrm>
            <a:off x="5875868" y="6451076"/>
            <a:ext cx="200025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Y</a:t>
            </a:r>
          </a:p>
        </p:txBody>
      </p:sp>
      <p:sp>
        <p:nvSpPr>
          <p:cNvPr id="38042" name="Text Box 154"/>
          <p:cNvSpPr txBox="1">
            <a:spLocks noChangeArrowheads="1"/>
          </p:cNvSpPr>
          <p:nvPr/>
        </p:nvSpPr>
        <p:spPr bwMode="auto">
          <a:xfrm>
            <a:off x="7480719" y="6463955"/>
            <a:ext cx="500063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0x36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4134" y="545068"/>
            <a:ext cx="709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(using the Page Table, TLB, and L1 cache shown in the preceding slides)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71608" y="971324"/>
            <a:ext cx="6196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Address space: 14-bit </a:t>
            </a:r>
            <a:r>
              <a:rPr lang="en-GB" dirty="0" err="1"/>
              <a:t>VAddr</a:t>
            </a:r>
            <a:r>
              <a:rPr lang="en-GB" dirty="0"/>
              <a:t>, 12-bit </a:t>
            </a:r>
            <a:r>
              <a:rPr lang="en-GB" dirty="0" err="1"/>
              <a:t>PAddr</a:t>
            </a:r>
            <a:r>
              <a:rPr lang="en-GB" dirty="0"/>
              <a:t>, 64-byte page</a:t>
            </a:r>
            <a:br>
              <a:rPr lang="en-GB" dirty="0"/>
            </a:br>
            <a:r>
              <a:rPr lang="en-GB" dirty="0"/>
              <a:t>TLB: 16 entries, 4-way 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L1 Cache: 16 lines, 4-byte block, direct mapped,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Physically addressed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438400" y="899622"/>
            <a:ext cx="1829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movb</a:t>
            </a:r>
            <a:r>
              <a:rPr lang="en-US" dirty="0">
                <a:latin typeface="Calibri" pitchFamily="34" charset="0"/>
              </a:rPr>
              <a:t> (%</a:t>
            </a:r>
            <a:r>
              <a:rPr lang="en-US" dirty="0" err="1">
                <a:latin typeface="Calibri" pitchFamily="34" charset="0"/>
              </a:rPr>
              <a:t>rcx</a:t>
            </a:r>
            <a:r>
              <a:rPr lang="en-US" dirty="0">
                <a:latin typeface="Calibri" pitchFamily="34" charset="0"/>
              </a:rPr>
              <a:t>), %al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3371547" y="1485535"/>
            <a:ext cx="726585" cy="280311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Left Brace 13"/>
          <p:cNvSpPr/>
          <p:nvPr/>
        </p:nvSpPr>
        <p:spPr bwMode="auto">
          <a:xfrm rot="16200000">
            <a:off x="3320031" y="1102268"/>
            <a:ext cx="200026" cy="533401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3DE0235-1597-492A-BC0A-2332E693F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496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42" grpId="0" animBg="1"/>
      <p:bldP spid="37943" grpId="0" animBg="1"/>
      <p:bldP spid="37945" grpId="0" animBg="1"/>
      <p:bldP spid="37946" grpId="0" animBg="1"/>
      <p:bldP spid="37950" grpId="0" animBg="1"/>
      <p:bldP spid="37951" grpId="0"/>
      <p:bldP spid="37953" grpId="0" animBg="1"/>
      <p:bldP spid="37954" grpId="0"/>
      <p:bldP spid="37956" grpId="0" animBg="1"/>
      <p:bldP spid="37957" grpId="0"/>
      <p:bldP spid="37959" grpId="0" animBg="1"/>
      <p:bldP spid="37960" grpId="0"/>
      <p:bldP spid="37962" grpId="0" animBg="1"/>
      <p:bldP spid="37963" grpId="0"/>
      <p:bldP spid="37965" grpId="0" animBg="1"/>
      <p:bldP spid="37966" grpId="0"/>
      <p:bldP spid="37968" grpId="0" animBg="1"/>
      <p:bldP spid="37969" grpId="0"/>
      <p:bldP spid="37971" grpId="0" animBg="1"/>
      <p:bldP spid="37972" grpId="0"/>
      <p:bldP spid="37974" grpId="0" animBg="1"/>
      <p:bldP spid="37975" grpId="0"/>
      <p:bldP spid="37977" grpId="0" animBg="1"/>
      <p:bldP spid="37978" grpId="0"/>
      <p:bldP spid="37980" grpId="0" animBg="1"/>
      <p:bldP spid="37981" grpId="0"/>
      <p:bldP spid="37983" grpId="0" animBg="1"/>
      <p:bldP spid="37984" grpId="0"/>
      <p:bldP spid="38016" grpId="0"/>
      <p:bldP spid="38017" grpId="0"/>
      <p:bldP spid="38018" grpId="0"/>
      <p:bldP spid="38019" grpId="0"/>
      <p:bldP spid="38021" grpId="0"/>
      <p:bldP spid="38022" grpId="0"/>
      <p:bldP spid="38024" grpId="0"/>
      <p:bldP spid="38025" grpId="0"/>
      <p:bldP spid="38026" grpId="0"/>
      <p:bldP spid="38027" grpId="0"/>
      <p:bldP spid="38028" grpId="0"/>
      <p:bldP spid="38029" grpId="0"/>
      <p:bldP spid="38030" grpId="0"/>
      <p:bldP spid="38031" grpId="0"/>
      <p:bldP spid="38032" grpId="0"/>
      <p:bldP spid="38033" grpId="0"/>
      <p:bldP spid="38034" grpId="0"/>
      <p:bldP spid="38035" grpId="0"/>
      <p:bldP spid="38037" grpId="0"/>
      <p:bldP spid="38038" grpId="0"/>
      <p:bldP spid="38039" grpId="0"/>
      <p:bldP spid="38041" grpId="0"/>
      <p:bldP spid="3804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Address Translation Example #2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607595" y="1377950"/>
            <a:ext cx="10972800" cy="5251450"/>
          </a:xfrm>
          <a:ln/>
        </p:spPr>
        <p:txBody>
          <a:bodyPr>
            <a:normAutofit fontScale="92500" lnSpcReduction="10000"/>
          </a:bodyPr>
          <a:lstStyle/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Virtual Address: </a:t>
            </a:r>
            <a:r>
              <a:rPr lang="en-GB" dirty="0">
                <a:latin typeface="Courier New" pitchFamily="49" charset="0"/>
              </a:rPr>
              <a:t>0x0B8F</a:t>
            </a:r>
            <a:endParaRPr lang="en-GB" dirty="0">
              <a:effectLst/>
              <a:latin typeface="Courier New" pitchFamily="49" charset="0"/>
            </a:endParaRP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558800" lvl="1" indent="-220663">
              <a:lnSpc>
                <a:spcPct val="85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latin typeface="Courier New" pitchFamily="49" charset="0"/>
            </a:endParaRP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4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VPN ___	TLBI ___	TLBT ____	          TLB Hit? __	Page Fault? __        PPN: ____</a:t>
            </a:r>
            <a:endParaRPr lang="en-GB" dirty="0">
              <a:effectLst/>
            </a:endParaRPr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Physical Address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	BO ___	CI___	CT ____	     Hit? __              Byte: ____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613026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61302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13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3100388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310038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12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3587751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358775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4075113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407511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4562476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456247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5049838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Rectangle 22"/>
          <p:cNvSpPr>
            <a:spLocks noChangeArrowheads="1"/>
          </p:cNvSpPr>
          <p:nvPr/>
        </p:nvSpPr>
        <p:spPr bwMode="auto">
          <a:xfrm>
            <a:off x="504983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5537201" y="2459011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553720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6024563" y="2459011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602456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18" name="Rectangle 30"/>
          <p:cNvSpPr>
            <a:spLocks noChangeArrowheads="1"/>
          </p:cNvSpPr>
          <p:nvPr/>
        </p:nvSpPr>
        <p:spPr bwMode="auto">
          <a:xfrm>
            <a:off x="6511926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651192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6999288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2" name="Rectangle 34"/>
          <p:cNvSpPr>
            <a:spLocks noChangeArrowheads="1"/>
          </p:cNvSpPr>
          <p:nvPr/>
        </p:nvSpPr>
        <p:spPr bwMode="auto">
          <a:xfrm>
            <a:off x="699928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24" name="Rectangle 36"/>
          <p:cNvSpPr>
            <a:spLocks noChangeArrowheads="1"/>
          </p:cNvSpPr>
          <p:nvPr/>
        </p:nvSpPr>
        <p:spPr bwMode="auto">
          <a:xfrm>
            <a:off x="7486651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5" name="Rectangle 37"/>
          <p:cNvSpPr>
            <a:spLocks noChangeArrowheads="1"/>
          </p:cNvSpPr>
          <p:nvPr/>
        </p:nvSpPr>
        <p:spPr bwMode="auto">
          <a:xfrm>
            <a:off x="748665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27" name="Rectangle 39"/>
          <p:cNvSpPr>
            <a:spLocks noChangeArrowheads="1"/>
          </p:cNvSpPr>
          <p:nvPr/>
        </p:nvSpPr>
        <p:spPr bwMode="auto">
          <a:xfrm>
            <a:off x="7974013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8" name="Rectangle 40"/>
          <p:cNvSpPr>
            <a:spLocks noChangeArrowheads="1"/>
          </p:cNvSpPr>
          <p:nvPr/>
        </p:nvSpPr>
        <p:spPr bwMode="auto">
          <a:xfrm>
            <a:off x="797401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30" name="Rectangle 42"/>
          <p:cNvSpPr>
            <a:spLocks noChangeArrowheads="1"/>
          </p:cNvSpPr>
          <p:nvPr/>
        </p:nvSpPr>
        <p:spPr bwMode="auto">
          <a:xfrm>
            <a:off x="8461376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1" name="Rectangle 43"/>
          <p:cNvSpPr>
            <a:spLocks noChangeArrowheads="1"/>
          </p:cNvSpPr>
          <p:nvPr/>
        </p:nvSpPr>
        <p:spPr bwMode="auto">
          <a:xfrm>
            <a:off x="846137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8948738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4" name="Rectangle 46"/>
          <p:cNvSpPr>
            <a:spLocks noChangeArrowheads="1"/>
          </p:cNvSpPr>
          <p:nvPr/>
        </p:nvSpPr>
        <p:spPr bwMode="auto">
          <a:xfrm>
            <a:off x="894873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511925" y="2924150"/>
            <a:ext cx="2924175" cy="333375"/>
            <a:chOff x="3085" y="1661"/>
            <a:chExt cx="1842" cy="210"/>
          </a:xfrm>
        </p:grpSpPr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3085" y="1752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37" name="Text Box 49"/>
            <p:cNvSpPr txBox="1">
              <a:spLocks noChangeArrowheads="1"/>
            </p:cNvSpPr>
            <p:nvPr/>
          </p:nvSpPr>
          <p:spPr bwMode="auto">
            <a:xfrm>
              <a:off x="3792" y="1661"/>
              <a:ext cx="37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VPO</a:t>
              </a:r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2613025" y="2916212"/>
            <a:ext cx="3916362" cy="333375"/>
            <a:chOff x="629" y="1656"/>
            <a:chExt cx="2467" cy="210"/>
          </a:xfrm>
        </p:grpSpPr>
        <p:sp>
          <p:nvSpPr>
            <p:cNvPr id="37939" name="Line 51"/>
            <p:cNvSpPr>
              <a:spLocks noChangeShapeType="1"/>
            </p:cNvSpPr>
            <p:nvPr/>
          </p:nvSpPr>
          <p:spPr bwMode="auto">
            <a:xfrm>
              <a:off x="629" y="1747"/>
              <a:ext cx="2467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40" name="Text Box 52"/>
            <p:cNvSpPr txBox="1">
              <a:spLocks noChangeArrowheads="1"/>
            </p:cNvSpPr>
            <p:nvPr/>
          </p:nvSpPr>
          <p:spPr bwMode="auto">
            <a:xfrm>
              <a:off x="1577" y="1656"/>
              <a:ext cx="3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VPN</a:t>
              </a:r>
            </a:p>
          </p:txBody>
        </p:sp>
      </p:grpSp>
      <p:sp>
        <p:nvSpPr>
          <p:cNvPr id="37942" name="Line 54"/>
          <p:cNvSpPr>
            <a:spLocks noChangeShapeType="1"/>
          </p:cNvSpPr>
          <p:nvPr/>
        </p:nvSpPr>
        <p:spPr bwMode="auto">
          <a:xfrm>
            <a:off x="5534026" y="2015040"/>
            <a:ext cx="992187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3" name="Text Box 55"/>
          <p:cNvSpPr txBox="1">
            <a:spLocks noChangeArrowheads="1"/>
          </p:cNvSpPr>
          <p:nvPr/>
        </p:nvSpPr>
        <p:spPr bwMode="auto">
          <a:xfrm>
            <a:off x="5757862" y="1891215"/>
            <a:ext cx="539750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TLBI</a:t>
            </a:r>
          </a:p>
        </p:txBody>
      </p:sp>
      <p:sp>
        <p:nvSpPr>
          <p:cNvPr id="37945" name="Line 57"/>
          <p:cNvSpPr>
            <a:spLocks noChangeShapeType="1"/>
          </p:cNvSpPr>
          <p:nvPr/>
        </p:nvSpPr>
        <p:spPr bwMode="auto">
          <a:xfrm>
            <a:off x="2613025" y="2011336"/>
            <a:ext cx="2927350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6" name="Text Box 58"/>
          <p:cNvSpPr txBox="1">
            <a:spLocks noChangeArrowheads="1"/>
          </p:cNvSpPr>
          <p:nvPr/>
        </p:nvSpPr>
        <p:spPr bwMode="auto">
          <a:xfrm>
            <a:off x="3856039" y="1887511"/>
            <a:ext cx="582613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TLBT</a:t>
            </a:r>
          </a:p>
        </p:txBody>
      </p:sp>
      <p:sp>
        <p:nvSpPr>
          <p:cNvPr id="37950" name="Rectangle 62"/>
          <p:cNvSpPr>
            <a:spLocks noChangeArrowheads="1"/>
          </p:cNvSpPr>
          <p:nvPr/>
        </p:nvSpPr>
        <p:spPr bwMode="auto">
          <a:xfrm>
            <a:off x="3595688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1" name="Rectangle 63"/>
          <p:cNvSpPr>
            <a:spLocks noChangeArrowheads="1"/>
          </p:cNvSpPr>
          <p:nvPr/>
        </p:nvSpPr>
        <p:spPr bwMode="auto">
          <a:xfrm>
            <a:off x="359568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53" name="Rectangle 65"/>
          <p:cNvSpPr>
            <a:spLocks noChangeArrowheads="1"/>
          </p:cNvSpPr>
          <p:nvPr/>
        </p:nvSpPr>
        <p:spPr bwMode="auto">
          <a:xfrm>
            <a:off x="4083051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4" name="Rectangle 66"/>
          <p:cNvSpPr>
            <a:spLocks noChangeArrowheads="1"/>
          </p:cNvSpPr>
          <p:nvPr/>
        </p:nvSpPr>
        <p:spPr bwMode="auto">
          <a:xfrm>
            <a:off x="408305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56" name="Rectangle 68"/>
          <p:cNvSpPr>
            <a:spLocks noChangeArrowheads="1"/>
          </p:cNvSpPr>
          <p:nvPr/>
        </p:nvSpPr>
        <p:spPr bwMode="auto">
          <a:xfrm>
            <a:off x="4570413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7" name="Rectangle 69"/>
          <p:cNvSpPr>
            <a:spLocks noChangeArrowheads="1"/>
          </p:cNvSpPr>
          <p:nvPr/>
        </p:nvSpPr>
        <p:spPr bwMode="auto">
          <a:xfrm>
            <a:off x="457041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59" name="Rectangle 71"/>
          <p:cNvSpPr>
            <a:spLocks noChangeArrowheads="1"/>
          </p:cNvSpPr>
          <p:nvPr/>
        </p:nvSpPr>
        <p:spPr bwMode="auto">
          <a:xfrm>
            <a:off x="5057776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0" name="Rectangle 72"/>
          <p:cNvSpPr>
            <a:spLocks noChangeArrowheads="1"/>
          </p:cNvSpPr>
          <p:nvPr/>
        </p:nvSpPr>
        <p:spPr bwMode="auto">
          <a:xfrm>
            <a:off x="505777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62" name="Rectangle 74"/>
          <p:cNvSpPr>
            <a:spLocks noChangeArrowheads="1"/>
          </p:cNvSpPr>
          <p:nvPr/>
        </p:nvSpPr>
        <p:spPr bwMode="auto">
          <a:xfrm>
            <a:off x="5545138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3" name="Rectangle 75"/>
          <p:cNvSpPr>
            <a:spLocks noChangeArrowheads="1"/>
          </p:cNvSpPr>
          <p:nvPr/>
        </p:nvSpPr>
        <p:spPr bwMode="auto">
          <a:xfrm>
            <a:off x="554513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65" name="Rectangle 77"/>
          <p:cNvSpPr>
            <a:spLocks noChangeArrowheads="1"/>
          </p:cNvSpPr>
          <p:nvPr/>
        </p:nvSpPr>
        <p:spPr bwMode="auto">
          <a:xfrm>
            <a:off x="6032501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6" name="Rectangle 78"/>
          <p:cNvSpPr>
            <a:spLocks noChangeArrowheads="1"/>
          </p:cNvSpPr>
          <p:nvPr/>
        </p:nvSpPr>
        <p:spPr bwMode="auto">
          <a:xfrm>
            <a:off x="603250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68" name="Rectangle 80"/>
          <p:cNvSpPr>
            <a:spLocks noChangeArrowheads="1"/>
          </p:cNvSpPr>
          <p:nvPr/>
        </p:nvSpPr>
        <p:spPr bwMode="auto">
          <a:xfrm>
            <a:off x="6519863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9" name="Rectangle 81"/>
          <p:cNvSpPr>
            <a:spLocks noChangeArrowheads="1"/>
          </p:cNvSpPr>
          <p:nvPr/>
        </p:nvSpPr>
        <p:spPr bwMode="auto">
          <a:xfrm>
            <a:off x="651986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71" name="Rectangle 83"/>
          <p:cNvSpPr>
            <a:spLocks noChangeArrowheads="1"/>
          </p:cNvSpPr>
          <p:nvPr/>
        </p:nvSpPr>
        <p:spPr bwMode="auto">
          <a:xfrm>
            <a:off x="7007226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2" name="Rectangle 84"/>
          <p:cNvSpPr>
            <a:spLocks noChangeArrowheads="1"/>
          </p:cNvSpPr>
          <p:nvPr/>
        </p:nvSpPr>
        <p:spPr bwMode="auto">
          <a:xfrm>
            <a:off x="700722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74" name="Rectangle 86"/>
          <p:cNvSpPr>
            <a:spLocks noChangeArrowheads="1"/>
          </p:cNvSpPr>
          <p:nvPr/>
        </p:nvSpPr>
        <p:spPr bwMode="auto">
          <a:xfrm>
            <a:off x="7494588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5" name="Rectangle 87"/>
          <p:cNvSpPr>
            <a:spLocks noChangeArrowheads="1"/>
          </p:cNvSpPr>
          <p:nvPr/>
        </p:nvSpPr>
        <p:spPr bwMode="auto">
          <a:xfrm>
            <a:off x="749458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77" name="Rectangle 89"/>
          <p:cNvSpPr>
            <a:spLocks noChangeArrowheads="1"/>
          </p:cNvSpPr>
          <p:nvPr/>
        </p:nvSpPr>
        <p:spPr bwMode="auto">
          <a:xfrm>
            <a:off x="7981951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>
            <a:off x="798195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80" name="Rectangle 92"/>
          <p:cNvSpPr>
            <a:spLocks noChangeArrowheads="1"/>
          </p:cNvSpPr>
          <p:nvPr/>
        </p:nvSpPr>
        <p:spPr bwMode="auto">
          <a:xfrm>
            <a:off x="8469313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1" name="Rectangle 93"/>
          <p:cNvSpPr>
            <a:spLocks noChangeArrowheads="1"/>
          </p:cNvSpPr>
          <p:nvPr/>
        </p:nvSpPr>
        <p:spPr bwMode="auto">
          <a:xfrm>
            <a:off x="846931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83" name="Rectangle 95"/>
          <p:cNvSpPr>
            <a:spLocks noChangeArrowheads="1"/>
          </p:cNvSpPr>
          <p:nvPr/>
        </p:nvSpPr>
        <p:spPr bwMode="auto">
          <a:xfrm>
            <a:off x="8956676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4" name="Rectangle 96"/>
          <p:cNvSpPr>
            <a:spLocks noChangeArrowheads="1"/>
          </p:cNvSpPr>
          <p:nvPr/>
        </p:nvSpPr>
        <p:spPr bwMode="auto">
          <a:xfrm>
            <a:off x="895667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6528859" y="5564718"/>
            <a:ext cx="2924175" cy="333375"/>
            <a:chOff x="3101" y="3292"/>
            <a:chExt cx="1842" cy="210"/>
          </a:xfrm>
        </p:grpSpPr>
        <p:sp>
          <p:nvSpPr>
            <p:cNvPr id="37986" name="Line 98"/>
            <p:cNvSpPr>
              <a:spLocks noChangeShapeType="1"/>
            </p:cNvSpPr>
            <p:nvPr/>
          </p:nvSpPr>
          <p:spPr bwMode="auto">
            <a:xfrm>
              <a:off x="3101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87" name="Text Box 99"/>
            <p:cNvSpPr txBox="1">
              <a:spLocks noChangeArrowheads="1"/>
            </p:cNvSpPr>
            <p:nvPr/>
          </p:nvSpPr>
          <p:spPr bwMode="auto">
            <a:xfrm>
              <a:off x="3808" y="3292"/>
              <a:ext cx="368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PPO</a:t>
              </a:r>
            </a:p>
          </p:txBody>
        </p:sp>
      </p:grpSp>
      <p:grpSp>
        <p:nvGrpSpPr>
          <p:cNvPr id="5" name="Group 100"/>
          <p:cNvGrpSpPr>
            <a:grpSpLocks/>
          </p:cNvGrpSpPr>
          <p:nvPr/>
        </p:nvGrpSpPr>
        <p:grpSpPr bwMode="auto">
          <a:xfrm>
            <a:off x="3616325" y="5556251"/>
            <a:ext cx="2924175" cy="333375"/>
            <a:chOff x="1277" y="3292"/>
            <a:chExt cx="1842" cy="210"/>
          </a:xfrm>
        </p:grpSpPr>
        <p:sp>
          <p:nvSpPr>
            <p:cNvPr id="37989" name="Line 101"/>
            <p:cNvSpPr>
              <a:spLocks noChangeShapeType="1"/>
            </p:cNvSpPr>
            <p:nvPr/>
          </p:nvSpPr>
          <p:spPr bwMode="auto">
            <a:xfrm>
              <a:off x="1277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0" name="Text Box 102"/>
            <p:cNvSpPr txBox="1">
              <a:spLocks noChangeArrowheads="1"/>
            </p:cNvSpPr>
            <p:nvPr/>
          </p:nvSpPr>
          <p:spPr bwMode="auto">
            <a:xfrm>
              <a:off x="1984" y="3292"/>
              <a:ext cx="36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PPN</a:t>
              </a:r>
            </a:p>
          </p:txBody>
        </p:sp>
      </p:grpSp>
      <p:grpSp>
        <p:nvGrpSpPr>
          <p:cNvPr id="6" name="Group 103"/>
          <p:cNvGrpSpPr>
            <a:grpSpLocks/>
          </p:cNvGrpSpPr>
          <p:nvPr/>
        </p:nvGrpSpPr>
        <p:grpSpPr bwMode="auto">
          <a:xfrm>
            <a:off x="8449204" y="4516446"/>
            <a:ext cx="992188" cy="311151"/>
            <a:chOff x="4300" y="2637"/>
            <a:chExt cx="625" cy="196"/>
          </a:xfrm>
        </p:grpSpPr>
        <p:sp>
          <p:nvSpPr>
            <p:cNvPr id="37992" name="Line 104"/>
            <p:cNvSpPr>
              <a:spLocks noChangeShapeType="1"/>
            </p:cNvSpPr>
            <p:nvPr/>
          </p:nvSpPr>
          <p:spPr bwMode="auto">
            <a:xfrm>
              <a:off x="4300" y="2715"/>
              <a:ext cx="625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3" name="Text Box 105"/>
            <p:cNvSpPr txBox="1">
              <a:spLocks noChangeArrowheads="1"/>
            </p:cNvSpPr>
            <p:nvPr/>
          </p:nvSpPr>
          <p:spPr bwMode="auto">
            <a:xfrm>
              <a:off x="4484" y="2637"/>
              <a:ext cx="277" cy="19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dirty="0">
                  <a:latin typeface="Calibri" pitchFamily="34" charset="0"/>
                </a:rPr>
                <a:t>B</a:t>
              </a:r>
              <a:r>
                <a:rPr lang="en-GB" sz="1600" b="1" dirty="0">
                  <a:latin typeface="Calibri" pitchFamily="34" charset="0"/>
                </a:rPr>
                <a:t>O</a:t>
              </a:r>
            </a:p>
          </p:txBody>
        </p:sp>
      </p:grp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6511396" y="4512734"/>
            <a:ext cx="1927225" cy="306388"/>
            <a:chOff x="3090" y="2624"/>
            <a:chExt cx="1214" cy="193"/>
          </a:xfrm>
        </p:grpSpPr>
        <p:sp>
          <p:nvSpPr>
            <p:cNvPr id="37995" name="Line 107"/>
            <p:cNvSpPr>
              <a:spLocks noChangeShapeType="1"/>
            </p:cNvSpPr>
            <p:nvPr/>
          </p:nvSpPr>
          <p:spPr bwMode="auto">
            <a:xfrm>
              <a:off x="3090" y="2702"/>
              <a:ext cx="1214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6" name="Text Box 108"/>
            <p:cNvSpPr txBox="1">
              <a:spLocks noChangeArrowheads="1"/>
            </p:cNvSpPr>
            <p:nvPr/>
          </p:nvSpPr>
          <p:spPr bwMode="auto">
            <a:xfrm>
              <a:off x="3629" y="2624"/>
              <a:ext cx="21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CI</a:t>
              </a:r>
            </a:p>
          </p:txBody>
        </p:sp>
      </p:grpSp>
      <p:grpSp>
        <p:nvGrpSpPr>
          <p:cNvPr id="8" name="Group 109"/>
          <p:cNvGrpSpPr>
            <a:grpSpLocks/>
          </p:cNvGrpSpPr>
          <p:nvPr/>
        </p:nvGrpSpPr>
        <p:grpSpPr bwMode="auto">
          <a:xfrm>
            <a:off x="3595688" y="4516438"/>
            <a:ext cx="2894013" cy="306388"/>
            <a:chOff x="1248" y="2637"/>
            <a:chExt cx="1823" cy="193"/>
          </a:xfrm>
        </p:grpSpPr>
        <p:sp>
          <p:nvSpPr>
            <p:cNvPr id="37998" name="Line 110"/>
            <p:cNvSpPr>
              <a:spLocks noChangeShapeType="1"/>
            </p:cNvSpPr>
            <p:nvPr/>
          </p:nvSpPr>
          <p:spPr bwMode="auto">
            <a:xfrm>
              <a:off x="1248" y="2715"/>
              <a:ext cx="1823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9" name="Text Box 111"/>
            <p:cNvSpPr txBox="1">
              <a:spLocks noChangeArrowheads="1"/>
            </p:cNvSpPr>
            <p:nvPr/>
          </p:nvSpPr>
          <p:spPr bwMode="auto">
            <a:xfrm>
              <a:off x="2098" y="2637"/>
              <a:ext cx="24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CT</a:t>
              </a:r>
            </a:p>
          </p:txBody>
        </p:sp>
      </p:grpSp>
      <p:sp>
        <p:nvSpPr>
          <p:cNvPr id="38001" name="Text Box 113"/>
          <p:cNvSpPr txBox="1">
            <a:spLocks noChangeArrowheads="1"/>
          </p:cNvSpPr>
          <p:nvPr/>
        </p:nvSpPr>
        <p:spPr bwMode="auto">
          <a:xfrm>
            <a:off x="9082088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2" name="Text Box 114"/>
          <p:cNvSpPr txBox="1">
            <a:spLocks noChangeArrowheads="1"/>
          </p:cNvSpPr>
          <p:nvPr/>
        </p:nvSpPr>
        <p:spPr bwMode="auto">
          <a:xfrm>
            <a:off x="8594726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3" name="Text Box 115"/>
          <p:cNvSpPr txBox="1">
            <a:spLocks noChangeArrowheads="1"/>
          </p:cNvSpPr>
          <p:nvPr/>
        </p:nvSpPr>
        <p:spPr bwMode="auto">
          <a:xfrm>
            <a:off x="8108950" y="2447899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4" name="Text Box 116"/>
          <p:cNvSpPr txBox="1">
            <a:spLocks noChangeArrowheads="1"/>
          </p:cNvSpPr>
          <p:nvPr/>
        </p:nvSpPr>
        <p:spPr bwMode="auto">
          <a:xfrm>
            <a:off x="7621588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5" name="Text Box 117"/>
          <p:cNvSpPr txBox="1">
            <a:spLocks noChangeArrowheads="1"/>
          </p:cNvSpPr>
          <p:nvPr/>
        </p:nvSpPr>
        <p:spPr bwMode="auto">
          <a:xfrm>
            <a:off x="7135813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6" name="Text Box 118"/>
          <p:cNvSpPr txBox="1">
            <a:spLocks noChangeArrowheads="1"/>
          </p:cNvSpPr>
          <p:nvPr/>
        </p:nvSpPr>
        <p:spPr bwMode="auto">
          <a:xfrm>
            <a:off x="6648450" y="2447899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7" name="Text Box 119"/>
          <p:cNvSpPr txBox="1">
            <a:spLocks noChangeArrowheads="1"/>
          </p:cNvSpPr>
          <p:nvPr/>
        </p:nvSpPr>
        <p:spPr bwMode="auto">
          <a:xfrm>
            <a:off x="6162676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8" name="Text Box 120"/>
          <p:cNvSpPr txBox="1">
            <a:spLocks noChangeArrowheads="1"/>
          </p:cNvSpPr>
          <p:nvPr/>
        </p:nvSpPr>
        <p:spPr bwMode="auto">
          <a:xfrm>
            <a:off x="5675312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09" name="Text Box 121"/>
          <p:cNvSpPr txBox="1">
            <a:spLocks noChangeArrowheads="1"/>
          </p:cNvSpPr>
          <p:nvPr/>
        </p:nvSpPr>
        <p:spPr bwMode="auto">
          <a:xfrm>
            <a:off x="5189537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10" name="Text Box 122"/>
          <p:cNvSpPr txBox="1">
            <a:spLocks noChangeArrowheads="1"/>
          </p:cNvSpPr>
          <p:nvPr/>
        </p:nvSpPr>
        <p:spPr bwMode="auto">
          <a:xfrm>
            <a:off x="4702175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011" name="Text Box 123"/>
          <p:cNvSpPr txBox="1">
            <a:spLocks noChangeArrowheads="1"/>
          </p:cNvSpPr>
          <p:nvPr/>
        </p:nvSpPr>
        <p:spPr bwMode="auto">
          <a:xfrm>
            <a:off x="4216400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2" name="Text Box 124"/>
          <p:cNvSpPr txBox="1">
            <a:spLocks noChangeArrowheads="1"/>
          </p:cNvSpPr>
          <p:nvPr/>
        </p:nvSpPr>
        <p:spPr bwMode="auto">
          <a:xfrm>
            <a:off x="3729038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13" name="Text Box 125"/>
          <p:cNvSpPr txBox="1">
            <a:spLocks noChangeArrowheads="1"/>
          </p:cNvSpPr>
          <p:nvPr/>
        </p:nvSpPr>
        <p:spPr bwMode="auto">
          <a:xfrm>
            <a:off x="3243262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4" name="Text Box 126"/>
          <p:cNvSpPr txBox="1">
            <a:spLocks noChangeArrowheads="1"/>
          </p:cNvSpPr>
          <p:nvPr/>
        </p:nvSpPr>
        <p:spPr bwMode="auto">
          <a:xfrm>
            <a:off x="2757487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6" name="Text Box 128"/>
          <p:cNvSpPr txBox="1">
            <a:spLocks noChangeArrowheads="1"/>
          </p:cNvSpPr>
          <p:nvPr/>
        </p:nvSpPr>
        <p:spPr bwMode="auto">
          <a:xfrm>
            <a:off x="1430630" y="3502360"/>
            <a:ext cx="49468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0x2E</a:t>
            </a:r>
          </a:p>
        </p:txBody>
      </p:sp>
      <p:sp>
        <p:nvSpPr>
          <p:cNvPr id="38017" name="Text Box 129"/>
          <p:cNvSpPr txBox="1">
            <a:spLocks noChangeArrowheads="1"/>
          </p:cNvSpPr>
          <p:nvPr/>
        </p:nvSpPr>
        <p:spPr bwMode="auto">
          <a:xfrm>
            <a:off x="2914949" y="3502360"/>
            <a:ext cx="196529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8018" name="Text Box 130"/>
          <p:cNvSpPr txBox="1">
            <a:spLocks noChangeArrowheads="1"/>
          </p:cNvSpPr>
          <p:nvPr/>
        </p:nvSpPr>
        <p:spPr bwMode="auto">
          <a:xfrm>
            <a:off x="3780668" y="3502360"/>
            <a:ext cx="51071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0x0B</a:t>
            </a:r>
          </a:p>
        </p:txBody>
      </p:sp>
      <p:sp>
        <p:nvSpPr>
          <p:cNvPr id="38019" name="Text Box 131"/>
          <p:cNvSpPr txBox="1">
            <a:spLocks noChangeArrowheads="1"/>
          </p:cNvSpPr>
          <p:nvPr/>
        </p:nvSpPr>
        <p:spPr bwMode="auto">
          <a:xfrm>
            <a:off x="5468999" y="3502334"/>
            <a:ext cx="22698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N</a:t>
            </a:r>
          </a:p>
        </p:txBody>
      </p:sp>
      <p:sp>
        <p:nvSpPr>
          <p:cNvPr id="38021" name="Text Box 133"/>
          <p:cNvSpPr txBox="1">
            <a:spLocks noChangeArrowheads="1"/>
          </p:cNvSpPr>
          <p:nvPr/>
        </p:nvSpPr>
        <p:spPr bwMode="auto">
          <a:xfrm>
            <a:off x="7108067" y="3502360"/>
            <a:ext cx="19973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Y</a:t>
            </a:r>
          </a:p>
        </p:txBody>
      </p:sp>
      <p:sp>
        <p:nvSpPr>
          <p:cNvPr id="38022" name="Text Box 134"/>
          <p:cNvSpPr txBox="1">
            <a:spLocks noChangeArrowheads="1"/>
          </p:cNvSpPr>
          <p:nvPr/>
        </p:nvSpPr>
        <p:spPr bwMode="auto">
          <a:xfrm>
            <a:off x="8106604" y="3502360"/>
            <a:ext cx="438582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TBD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828801" y="773668"/>
            <a:ext cx="709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(using the Page Table, TLB, and L1 cache shown in the preceding slides)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0B540E-0ABB-492B-80C7-B6D7C548D960}"/>
              </a:ext>
            </a:extLst>
          </p:cNvPr>
          <p:cNvSpPr txBox="1"/>
          <p:nvPr/>
        </p:nvSpPr>
        <p:spPr>
          <a:xfrm>
            <a:off x="7307802" y="5889195"/>
            <a:ext cx="3909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Likely invalid page. Maybe needs to read from disk. Either way we don’t know the PPN.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8FB52C-B8C5-4D10-9040-668F27015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10480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Address Translation Example #3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607595" y="1425032"/>
            <a:ext cx="10972800" cy="5204368"/>
          </a:xfrm>
          <a:ln/>
        </p:spPr>
        <p:txBody>
          <a:bodyPr>
            <a:normAutofit fontScale="92500" lnSpcReduction="10000"/>
          </a:bodyPr>
          <a:lstStyle/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Virtual Address: </a:t>
            </a:r>
            <a:r>
              <a:rPr lang="en-GB" dirty="0">
                <a:latin typeface="Courier New" pitchFamily="49" charset="0"/>
              </a:rPr>
              <a:t>0x0020</a:t>
            </a:r>
            <a:endParaRPr lang="en-GB" dirty="0">
              <a:effectLst/>
              <a:latin typeface="Courier New" pitchFamily="49" charset="0"/>
            </a:endParaRP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222250" indent="-222250">
              <a:lnSpc>
                <a:spcPct val="80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effectLst/>
              <a:latin typeface="Courier New" pitchFamily="49" charset="0"/>
            </a:endParaRPr>
          </a:p>
          <a:p>
            <a:pPr marL="558800" lvl="1" indent="-220663">
              <a:lnSpc>
                <a:spcPct val="85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>
              <a:latin typeface="Courier New" pitchFamily="49" charset="0"/>
            </a:endParaRP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4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VPN ___	TLBI ___	TLBT ____	          TLB Hit? __	Page Fault? __        PPN: ____</a:t>
            </a:r>
            <a:endParaRPr lang="en-GB" dirty="0">
              <a:effectLst/>
            </a:endParaRPr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222250" indent="-222250">
              <a:lnSpc>
                <a:spcPct val="73000"/>
              </a:lnSpc>
              <a:buSzPct val="100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dirty="0">
                <a:effectLst/>
              </a:rPr>
              <a:t>Physical Address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r>
              <a:rPr lang="en-GB" sz="1600" dirty="0"/>
              <a:t>	BO___	CI___	CT ____	     Hit? __              Byte: ____</a:t>
            </a:r>
          </a:p>
          <a:p>
            <a:pPr marL="558800" lvl="1" indent="-220663">
              <a:lnSpc>
                <a:spcPct val="78000"/>
              </a:lnSpc>
              <a:buSzPct val="75000"/>
              <a:buNone/>
              <a:tabLst>
                <a:tab pos="222250" algn="l"/>
                <a:tab pos="749300" algn="l"/>
                <a:tab pos="1663700" algn="l"/>
                <a:tab pos="2578100" algn="l"/>
                <a:tab pos="3492500" algn="l"/>
                <a:tab pos="4406900" algn="l"/>
                <a:tab pos="5321300" algn="l"/>
                <a:tab pos="6235700" algn="l"/>
                <a:tab pos="7150100" algn="l"/>
                <a:tab pos="8064500" algn="l"/>
                <a:tab pos="8978900" algn="l"/>
                <a:tab pos="9893300" algn="l"/>
              </a:tabLst>
            </a:pPr>
            <a:endParaRPr lang="en-GB" sz="1600" dirty="0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613026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61302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13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3100388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310038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12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3587751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358775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4075113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407511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4562476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456247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5049838" y="2459011"/>
            <a:ext cx="487363" cy="304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Rectangle 22"/>
          <p:cNvSpPr>
            <a:spLocks noChangeArrowheads="1"/>
          </p:cNvSpPr>
          <p:nvPr/>
        </p:nvSpPr>
        <p:spPr bwMode="auto">
          <a:xfrm>
            <a:off x="504983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5537201" y="2459011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553720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6024563" y="2459011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602456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18" name="Rectangle 30"/>
          <p:cNvSpPr>
            <a:spLocks noChangeArrowheads="1"/>
          </p:cNvSpPr>
          <p:nvPr/>
        </p:nvSpPr>
        <p:spPr bwMode="auto">
          <a:xfrm>
            <a:off x="6511926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651192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6999288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2" name="Rectangle 34"/>
          <p:cNvSpPr>
            <a:spLocks noChangeArrowheads="1"/>
          </p:cNvSpPr>
          <p:nvPr/>
        </p:nvSpPr>
        <p:spPr bwMode="auto">
          <a:xfrm>
            <a:off x="699928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24" name="Rectangle 36"/>
          <p:cNvSpPr>
            <a:spLocks noChangeArrowheads="1"/>
          </p:cNvSpPr>
          <p:nvPr/>
        </p:nvSpPr>
        <p:spPr bwMode="auto">
          <a:xfrm>
            <a:off x="7486651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5" name="Rectangle 37"/>
          <p:cNvSpPr>
            <a:spLocks noChangeArrowheads="1"/>
          </p:cNvSpPr>
          <p:nvPr/>
        </p:nvSpPr>
        <p:spPr bwMode="auto">
          <a:xfrm>
            <a:off x="7486651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27" name="Rectangle 39"/>
          <p:cNvSpPr>
            <a:spLocks noChangeArrowheads="1"/>
          </p:cNvSpPr>
          <p:nvPr/>
        </p:nvSpPr>
        <p:spPr bwMode="auto">
          <a:xfrm>
            <a:off x="7974013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28" name="Rectangle 40"/>
          <p:cNvSpPr>
            <a:spLocks noChangeArrowheads="1"/>
          </p:cNvSpPr>
          <p:nvPr/>
        </p:nvSpPr>
        <p:spPr bwMode="auto">
          <a:xfrm>
            <a:off x="7974013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30" name="Rectangle 42"/>
          <p:cNvSpPr>
            <a:spLocks noChangeArrowheads="1"/>
          </p:cNvSpPr>
          <p:nvPr/>
        </p:nvSpPr>
        <p:spPr bwMode="auto">
          <a:xfrm>
            <a:off x="8461376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1" name="Rectangle 43"/>
          <p:cNvSpPr>
            <a:spLocks noChangeArrowheads="1"/>
          </p:cNvSpPr>
          <p:nvPr/>
        </p:nvSpPr>
        <p:spPr bwMode="auto">
          <a:xfrm>
            <a:off x="8461376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8948738" y="2459011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34" name="Rectangle 46"/>
          <p:cNvSpPr>
            <a:spLocks noChangeArrowheads="1"/>
          </p:cNvSpPr>
          <p:nvPr/>
        </p:nvSpPr>
        <p:spPr bwMode="auto">
          <a:xfrm>
            <a:off x="8948738" y="2154211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511925" y="2924150"/>
            <a:ext cx="2924175" cy="333375"/>
            <a:chOff x="3085" y="1661"/>
            <a:chExt cx="1842" cy="210"/>
          </a:xfrm>
        </p:grpSpPr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3085" y="1752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37" name="Text Box 49"/>
            <p:cNvSpPr txBox="1">
              <a:spLocks noChangeArrowheads="1"/>
            </p:cNvSpPr>
            <p:nvPr/>
          </p:nvSpPr>
          <p:spPr bwMode="auto">
            <a:xfrm>
              <a:off x="3792" y="1661"/>
              <a:ext cx="37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VPO</a:t>
              </a:r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2613025" y="2916212"/>
            <a:ext cx="3916362" cy="333375"/>
            <a:chOff x="629" y="1656"/>
            <a:chExt cx="2467" cy="210"/>
          </a:xfrm>
        </p:grpSpPr>
        <p:sp>
          <p:nvSpPr>
            <p:cNvPr id="37939" name="Line 51"/>
            <p:cNvSpPr>
              <a:spLocks noChangeShapeType="1"/>
            </p:cNvSpPr>
            <p:nvPr/>
          </p:nvSpPr>
          <p:spPr bwMode="auto">
            <a:xfrm>
              <a:off x="629" y="1747"/>
              <a:ext cx="2467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40" name="Text Box 52"/>
            <p:cNvSpPr txBox="1">
              <a:spLocks noChangeArrowheads="1"/>
            </p:cNvSpPr>
            <p:nvPr/>
          </p:nvSpPr>
          <p:spPr bwMode="auto">
            <a:xfrm>
              <a:off x="1577" y="1656"/>
              <a:ext cx="3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VPN</a:t>
              </a:r>
            </a:p>
          </p:txBody>
        </p:sp>
      </p:grpSp>
      <p:sp>
        <p:nvSpPr>
          <p:cNvPr id="37942" name="Line 54"/>
          <p:cNvSpPr>
            <a:spLocks noChangeShapeType="1"/>
          </p:cNvSpPr>
          <p:nvPr/>
        </p:nvSpPr>
        <p:spPr bwMode="auto">
          <a:xfrm>
            <a:off x="5534026" y="2015040"/>
            <a:ext cx="992187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3" name="Text Box 55"/>
          <p:cNvSpPr txBox="1">
            <a:spLocks noChangeArrowheads="1"/>
          </p:cNvSpPr>
          <p:nvPr/>
        </p:nvSpPr>
        <p:spPr bwMode="auto">
          <a:xfrm>
            <a:off x="5757862" y="1891215"/>
            <a:ext cx="539750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TLBI</a:t>
            </a:r>
          </a:p>
        </p:txBody>
      </p:sp>
      <p:sp>
        <p:nvSpPr>
          <p:cNvPr id="37945" name="Line 57"/>
          <p:cNvSpPr>
            <a:spLocks noChangeShapeType="1"/>
          </p:cNvSpPr>
          <p:nvPr/>
        </p:nvSpPr>
        <p:spPr bwMode="auto">
          <a:xfrm>
            <a:off x="2613025" y="2011336"/>
            <a:ext cx="2927350" cy="1588"/>
          </a:xfrm>
          <a:prstGeom prst="line">
            <a:avLst/>
          </a:prstGeom>
          <a:noFill/>
          <a:ln w="9360">
            <a:solidFill>
              <a:srgbClr val="000066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46" name="Text Box 58"/>
          <p:cNvSpPr txBox="1">
            <a:spLocks noChangeArrowheads="1"/>
          </p:cNvSpPr>
          <p:nvPr/>
        </p:nvSpPr>
        <p:spPr bwMode="auto">
          <a:xfrm>
            <a:off x="3856039" y="1887511"/>
            <a:ext cx="582613" cy="306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003300"/>
                </a:solidFill>
                <a:latin typeface="Calibri" pitchFamily="34" charset="0"/>
              </a:rPr>
              <a:t>TLBT</a:t>
            </a:r>
          </a:p>
        </p:txBody>
      </p:sp>
      <p:sp>
        <p:nvSpPr>
          <p:cNvPr id="37950" name="Rectangle 62"/>
          <p:cNvSpPr>
            <a:spLocks noChangeArrowheads="1"/>
          </p:cNvSpPr>
          <p:nvPr/>
        </p:nvSpPr>
        <p:spPr bwMode="auto">
          <a:xfrm>
            <a:off x="3595688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1" name="Rectangle 63"/>
          <p:cNvSpPr>
            <a:spLocks noChangeArrowheads="1"/>
          </p:cNvSpPr>
          <p:nvPr/>
        </p:nvSpPr>
        <p:spPr bwMode="auto">
          <a:xfrm>
            <a:off x="359568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11</a:t>
            </a:r>
          </a:p>
        </p:txBody>
      </p:sp>
      <p:sp>
        <p:nvSpPr>
          <p:cNvPr id="37953" name="Rectangle 65"/>
          <p:cNvSpPr>
            <a:spLocks noChangeArrowheads="1"/>
          </p:cNvSpPr>
          <p:nvPr/>
        </p:nvSpPr>
        <p:spPr bwMode="auto">
          <a:xfrm>
            <a:off x="4083051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4" name="Rectangle 66"/>
          <p:cNvSpPr>
            <a:spLocks noChangeArrowheads="1"/>
          </p:cNvSpPr>
          <p:nvPr/>
        </p:nvSpPr>
        <p:spPr bwMode="auto">
          <a:xfrm>
            <a:off x="408305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37956" name="Rectangle 68"/>
          <p:cNvSpPr>
            <a:spLocks noChangeArrowheads="1"/>
          </p:cNvSpPr>
          <p:nvPr/>
        </p:nvSpPr>
        <p:spPr bwMode="auto">
          <a:xfrm>
            <a:off x="4570413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57" name="Rectangle 69"/>
          <p:cNvSpPr>
            <a:spLocks noChangeArrowheads="1"/>
          </p:cNvSpPr>
          <p:nvPr/>
        </p:nvSpPr>
        <p:spPr bwMode="auto">
          <a:xfrm>
            <a:off x="457041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37959" name="Rectangle 71"/>
          <p:cNvSpPr>
            <a:spLocks noChangeArrowheads="1"/>
          </p:cNvSpPr>
          <p:nvPr/>
        </p:nvSpPr>
        <p:spPr bwMode="auto">
          <a:xfrm>
            <a:off x="5057776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0" name="Rectangle 72"/>
          <p:cNvSpPr>
            <a:spLocks noChangeArrowheads="1"/>
          </p:cNvSpPr>
          <p:nvPr/>
        </p:nvSpPr>
        <p:spPr bwMode="auto">
          <a:xfrm>
            <a:off x="505777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37962" name="Rectangle 74"/>
          <p:cNvSpPr>
            <a:spLocks noChangeArrowheads="1"/>
          </p:cNvSpPr>
          <p:nvPr/>
        </p:nvSpPr>
        <p:spPr bwMode="auto">
          <a:xfrm>
            <a:off x="5545138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3" name="Rectangle 75"/>
          <p:cNvSpPr>
            <a:spLocks noChangeArrowheads="1"/>
          </p:cNvSpPr>
          <p:nvPr/>
        </p:nvSpPr>
        <p:spPr bwMode="auto">
          <a:xfrm>
            <a:off x="554513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37965" name="Rectangle 77"/>
          <p:cNvSpPr>
            <a:spLocks noChangeArrowheads="1"/>
          </p:cNvSpPr>
          <p:nvPr/>
        </p:nvSpPr>
        <p:spPr bwMode="auto">
          <a:xfrm>
            <a:off x="6032501" y="5175250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6" name="Rectangle 78"/>
          <p:cNvSpPr>
            <a:spLocks noChangeArrowheads="1"/>
          </p:cNvSpPr>
          <p:nvPr/>
        </p:nvSpPr>
        <p:spPr bwMode="auto">
          <a:xfrm>
            <a:off x="603250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7968" name="Rectangle 80"/>
          <p:cNvSpPr>
            <a:spLocks noChangeArrowheads="1"/>
          </p:cNvSpPr>
          <p:nvPr/>
        </p:nvSpPr>
        <p:spPr bwMode="auto">
          <a:xfrm>
            <a:off x="6519863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69" name="Rectangle 81"/>
          <p:cNvSpPr>
            <a:spLocks noChangeArrowheads="1"/>
          </p:cNvSpPr>
          <p:nvPr/>
        </p:nvSpPr>
        <p:spPr bwMode="auto">
          <a:xfrm>
            <a:off x="651986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7971" name="Rectangle 83"/>
          <p:cNvSpPr>
            <a:spLocks noChangeArrowheads="1"/>
          </p:cNvSpPr>
          <p:nvPr/>
        </p:nvSpPr>
        <p:spPr bwMode="auto">
          <a:xfrm>
            <a:off x="7007226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2" name="Rectangle 84"/>
          <p:cNvSpPr>
            <a:spLocks noChangeArrowheads="1"/>
          </p:cNvSpPr>
          <p:nvPr/>
        </p:nvSpPr>
        <p:spPr bwMode="auto">
          <a:xfrm>
            <a:off x="700722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37974" name="Rectangle 86"/>
          <p:cNvSpPr>
            <a:spLocks noChangeArrowheads="1"/>
          </p:cNvSpPr>
          <p:nvPr/>
        </p:nvSpPr>
        <p:spPr bwMode="auto">
          <a:xfrm>
            <a:off x="7494588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5" name="Rectangle 87"/>
          <p:cNvSpPr>
            <a:spLocks noChangeArrowheads="1"/>
          </p:cNvSpPr>
          <p:nvPr/>
        </p:nvSpPr>
        <p:spPr bwMode="auto">
          <a:xfrm>
            <a:off x="7494588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37977" name="Rectangle 89"/>
          <p:cNvSpPr>
            <a:spLocks noChangeArrowheads="1"/>
          </p:cNvSpPr>
          <p:nvPr/>
        </p:nvSpPr>
        <p:spPr bwMode="auto">
          <a:xfrm>
            <a:off x="7981951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>
            <a:off x="7981951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7980" name="Rectangle 92"/>
          <p:cNvSpPr>
            <a:spLocks noChangeArrowheads="1"/>
          </p:cNvSpPr>
          <p:nvPr/>
        </p:nvSpPr>
        <p:spPr bwMode="auto">
          <a:xfrm>
            <a:off x="8469313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1" name="Rectangle 93"/>
          <p:cNvSpPr>
            <a:spLocks noChangeArrowheads="1"/>
          </p:cNvSpPr>
          <p:nvPr/>
        </p:nvSpPr>
        <p:spPr bwMode="auto">
          <a:xfrm>
            <a:off x="8469313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983" name="Rectangle 95"/>
          <p:cNvSpPr>
            <a:spLocks noChangeArrowheads="1"/>
          </p:cNvSpPr>
          <p:nvPr/>
        </p:nvSpPr>
        <p:spPr bwMode="auto">
          <a:xfrm>
            <a:off x="8956676" y="5175250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84" name="Rectangle 96"/>
          <p:cNvSpPr>
            <a:spLocks noChangeArrowheads="1"/>
          </p:cNvSpPr>
          <p:nvPr/>
        </p:nvSpPr>
        <p:spPr bwMode="auto">
          <a:xfrm>
            <a:off x="8956676" y="4870450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rgbClr val="003300"/>
                </a:solidFill>
                <a:latin typeface="Calibri" pitchFamily="34" charset="0"/>
              </a:rPr>
              <a:t>0</a:t>
            </a:r>
          </a:p>
        </p:txBody>
      </p: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6528859" y="5564718"/>
            <a:ext cx="2924175" cy="333375"/>
            <a:chOff x="3101" y="3292"/>
            <a:chExt cx="1842" cy="210"/>
          </a:xfrm>
        </p:grpSpPr>
        <p:sp>
          <p:nvSpPr>
            <p:cNvPr id="37986" name="Line 98"/>
            <p:cNvSpPr>
              <a:spLocks noChangeShapeType="1"/>
            </p:cNvSpPr>
            <p:nvPr/>
          </p:nvSpPr>
          <p:spPr bwMode="auto">
            <a:xfrm>
              <a:off x="3101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87" name="Text Box 99"/>
            <p:cNvSpPr txBox="1">
              <a:spLocks noChangeArrowheads="1"/>
            </p:cNvSpPr>
            <p:nvPr/>
          </p:nvSpPr>
          <p:spPr bwMode="auto">
            <a:xfrm>
              <a:off x="3808" y="3292"/>
              <a:ext cx="368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PPO</a:t>
              </a:r>
            </a:p>
          </p:txBody>
        </p:sp>
      </p:grpSp>
      <p:grpSp>
        <p:nvGrpSpPr>
          <p:cNvPr id="5" name="Group 100"/>
          <p:cNvGrpSpPr>
            <a:grpSpLocks/>
          </p:cNvGrpSpPr>
          <p:nvPr/>
        </p:nvGrpSpPr>
        <p:grpSpPr bwMode="auto">
          <a:xfrm>
            <a:off x="2349637" y="5697909"/>
            <a:ext cx="2924175" cy="333375"/>
            <a:chOff x="1277" y="3292"/>
            <a:chExt cx="1842" cy="210"/>
          </a:xfrm>
        </p:grpSpPr>
        <p:sp>
          <p:nvSpPr>
            <p:cNvPr id="37989" name="Line 101"/>
            <p:cNvSpPr>
              <a:spLocks noChangeShapeType="1"/>
            </p:cNvSpPr>
            <p:nvPr/>
          </p:nvSpPr>
          <p:spPr bwMode="auto">
            <a:xfrm>
              <a:off x="1277" y="338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0" name="Text Box 102"/>
            <p:cNvSpPr txBox="1">
              <a:spLocks noChangeArrowheads="1"/>
            </p:cNvSpPr>
            <p:nvPr/>
          </p:nvSpPr>
          <p:spPr bwMode="auto">
            <a:xfrm>
              <a:off x="1984" y="3292"/>
              <a:ext cx="36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PPN</a:t>
              </a:r>
            </a:p>
          </p:txBody>
        </p:sp>
      </p:grpSp>
      <p:grpSp>
        <p:nvGrpSpPr>
          <p:cNvPr id="6" name="Group 103"/>
          <p:cNvGrpSpPr>
            <a:grpSpLocks/>
          </p:cNvGrpSpPr>
          <p:nvPr/>
        </p:nvGrpSpPr>
        <p:grpSpPr bwMode="auto">
          <a:xfrm>
            <a:off x="8449204" y="4516446"/>
            <a:ext cx="992188" cy="311151"/>
            <a:chOff x="4300" y="2637"/>
            <a:chExt cx="625" cy="196"/>
          </a:xfrm>
        </p:grpSpPr>
        <p:sp>
          <p:nvSpPr>
            <p:cNvPr id="37992" name="Line 104"/>
            <p:cNvSpPr>
              <a:spLocks noChangeShapeType="1"/>
            </p:cNvSpPr>
            <p:nvPr/>
          </p:nvSpPr>
          <p:spPr bwMode="auto">
            <a:xfrm>
              <a:off x="4300" y="2715"/>
              <a:ext cx="625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3" name="Text Box 105"/>
            <p:cNvSpPr txBox="1">
              <a:spLocks noChangeArrowheads="1"/>
            </p:cNvSpPr>
            <p:nvPr/>
          </p:nvSpPr>
          <p:spPr bwMode="auto">
            <a:xfrm>
              <a:off x="4484" y="2637"/>
              <a:ext cx="277" cy="19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dirty="0">
                  <a:latin typeface="Calibri" pitchFamily="34" charset="0"/>
                </a:rPr>
                <a:t>B</a:t>
              </a:r>
              <a:r>
                <a:rPr lang="en-GB" sz="1600" b="1" dirty="0">
                  <a:latin typeface="Calibri" pitchFamily="34" charset="0"/>
                </a:rPr>
                <a:t>O</a:t>
              </a:r>
            </a:p>
          </p:txBody>
        </p:sp>
      </p:grp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6511396" y="4512734"/>
            <a:ext cx="1927225" cy="306388"/>
            <a:chOff x="3090" y="2624"/>
            <a:chExt cx="1214" cy="193"/>
          </a:xfrm>
        </p:grpSpPr>
        <p:sp>
          <p:nvSpPr>
            <p:cNvPr id="37995" name="Line 107"/>
            <p:cNvSpPr>
              <a:spLocks noChangeShapeType="1"/>
            </p:cNvSpPr>
            <p:nvPr/>
          </p:nvSpPr>
          <p:spPr bwMode="auto">
            <a:xfrm>
              <a:off x="3090" y="2702"/>
              <a:ext cx="1214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6" name="Text Box 108"/>
            <p:cNvSpPr txBox="1">
              <a:spLocks noChangeArrowheads="1"/>
            </p:cNvSpPr>
            <p:nvPr/>
          </p:nvSpPr>
          <p:spPr bwMode="auto">
            <a:xfrm>
              <a:off x="3629" y="2624"/>
              <a:ext cx="21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CI</a:t>
              </a:r>
            </a:p>
          </p:txBody>
        </p:sp>
      </p:grpSp>
      <p:grpSp>
        <p:nvGrpSpPr>
          <p:cNvPr id="8" name="Group 109"/>
          <p:cNvGrpSpPr>
            <a:grpSpLocks/>
          </p:cNvGrpSpPr>
          <p:nvPr/>
        </p:nvGrpSpPr>
        <p:grpSpPr bwMode="auto">
          <a:xfrm>
            <a:off x="3595688" y="4516438"/>
            <a:ext cx="2894013" cy="306388"/>
            <a:chOff x="1248" y="2637"/>
            <a:chExt cx="1823" cy="193"/>
          </a:xfrm>
        </p:grpSpPr>
        <p:sp>
          <p:nvSpPr>
            <p:cNvPr id="37998" name="Line 110"/>
            <p:cNvSpPr>
              <a:spLocks noChangeShapeType="1"/>
            </p:cNvSpPr>
            <p:nvPr/>
          </p:nvSpPr>
          <p:spPr bwMode="auto">
            <a:xfrm>
              <a:off x="1248" y="2715"/>
              <a:ext cx="1823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999" name="Text Box 111"/>
            <p:cNvSpPr txBox="1">
              <a:spLocks noChangeArrowheads="1"/>
            </p:cNvSpPr>
            <p:nvPr/>
          </p:nvSpPr>
          <p:spPr bwMode="auto">
            <a:xfrm>
              <a:off x="2098" y="2637"/>
              <a:ext cx="248" cy="1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>
                  <a:latin typeface="Calibri" pitchFamily="34" charset="0"/>
                </a:rPr>
                <a:t>CT</a:t>
              </a:r>
            </a:p>
          </p:txBody>
        </p:sp>
      </p:grpSp>
      <p:sp>
        <p:nvSpPr>
          <p:cNvPr id="38001" name="Text Box 113"/>
          <p:cNvSpPr txBox="1">
            <a:spLocks noChangeArrowheads="1"/>
          </p:cNvSpPr>
          <p:nvPr/>
        </p:nvSpPr>
        <p:spPr bwMode="auto">
          <a:xfrm>
            <a:off x="9082087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2" name="Text Box 114"/>
          <p:cNvSpPr txBox="1">
            <a:spLocks noChangeArrowheads="1"/>
          </p:cNvSpPr>
          <p:nvPr/>
        </p:nvSpPr>
        <p:spPr bwMode="auto">
          <a:xfrm>
            <a:off x="8594725" y="2447899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3" name="Text Box 115"/>
          <p:cNvSpPr txBox="1">
            <a:spLocks noChangeArrowheads="1"/>
          </p:cNvSpPr>
          <p:nvPr/>
        </p:nvSpPr>
        <p:spPr bwMode="auto">
          <a:xfrm>
            <a:off x="8108951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4" name="Text Box 116"/>
          <p:cNvSpPr txBox="1">
            <a:spLocks noChangeArrowheads="1"/>
          </p:cNvSpPr>
          <p:nvPr/>
        </p:nvSpPr>
        <p:spPr bwMode="auto">
          <a:xfrm>
            <a:off x="7621587" y="2447899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05" name="Text Box 117"/>
          <p:cNvSpPr txBox="1">
            <a:spLocks noChangeArrowheads="1"/>
          </p:cNvSpPr>
          <p:nvPr/>
        </p:nvSpPr>
        <p:spPr bwMode="auto">
          <a:xfrm>
            <a:off x="7135813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6" name="Text Box 118"/>
          <p:cNvSpPr txBox="1">
            <a:spLocks noChangeArrowheads="1"/>
          </p:cNvSpPr>
          <p:nvPr/>
        </p:nvSpPr>
        <p:spPr bwMode="auto">
          <a:xfrm>
            <a:off x="6648451" y="2447900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1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7" name="Text Box 119"/>
          <p:cNvSpPr txBox="1">
            <a:spLocks noChangeArrowheads="1"/>
          </p:cNvSpPr>
          <p:nvPr/>
        </p:nvSpPr>
        <p:spPr bwMode="auto">
          <a:xfrm>
            <a:off x="6162676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8" name="Text Box 120"/>
          <p:cNvSpPr txBox="1">
            <a:spLocks noChangeArrowheads="1"/>
          </p:cNvSpPr>
          <p:nvPr/>
        </p:nvSpPr>
        <p:spPr bwMode="auto">
          <a:xfrm>
            <a:off x="5675313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09" name="Text Box 121"/>
          <p:cNvSpPr txBox="1">
            <a:spLocks noChangeArrowheads="1"/>
          </p:cNvSpPr>
          <p:nvPr/>
        </p:nvSpPr>
        <p:spPr bwMode="auto">
          <a:xfrm>
            <a:off x="5189538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10" name="Text Box 122"/>
          <p:cNvSpPr txBox="1">
            <a:spLocks noChangeArrowheads="1"/>
          </p:cNvSpPr>
          <p:nvPr/>
        </p:nvSpPr>
        <p:spPr bwMode="auto">
          <a:xfrm>
            <a:off x="4702176" y="2449488"/>
            <a:ext cx="209353" cy="338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11" name="Text Box 123"/>
          <p:cNvSpPr txBox="1">
            <a:spLocks noChangeArrowheads="1"/>
          </p:cNvSpPr>
          <p:nvPr/>
        </p:nvSpPr>
        <p:spPr bwMode="auto">
          <a:xfrm>
            <a:off x="4216400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2" name="Text Box 124"/>
          <p:cNvSpPr txBox="1">
            <a:spLocks noChangeArrowheads="1"/>
          </p:cNvSpPr>
          <p:nvPr/>
        </p:nvSpPr>
        <p:spPr bwMode="auto">
          <a:xfrm>
            <a:off x="3729037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3" name="Text Box 125"/>
          <p:cNvSpPr txBox="1">
            <a:spLocks noChangeArrowheads="1"/>
          </p:cNvSpPr>
          <p:nvPr/>
        </p:nvSpPr>
        <p:spPr bwMode="auto">
          <a:xfrm>
            <a:off x="3243262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4" name="Text Box 126"/>
          <p:cNvSpPr txBox="1">
            <a:spLocks noChangeArrowheads="1"/>
          </p:cNvSpPr>
          <p:nvPr/>
        </p:nvSpPr>
        <p:spPr bwMode="auto">
          <a:xfrm>
            <a:off x="2757487" y="2449487"/>
            <a:ext cx="209550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16" name="Text Box 128"/>
          <p:cNvSpPr txBox="1">
            <a:spLocks noChangeArrowheads="1"/>
          </p:cNvSpPr>
          <p:nvPr/>
        </p:nvSpPr>
        <p:spPr bwMode="auto">
          <a:xfrm>
            <a:off x="1380224" y="3514876"/>
            <a:ext cx="49949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0x00</a:t>
            </a:r>
          </a:p>
        </p:txBody>
      </p:sp>
      <p:sp>
        <p:nvSpPr>
          <p:cNvPr id="38017" name="Text Box 129"/>
          <p:cNvSpPr txBox="1">
            <a:spLocks noChangeArrowheads="1"/>
          </p:cNvSpPr>
          <p:nvPr/>
        </p:nvSpPr>
        <p:spPr bwMode="auto">
          <a:xfrm>
            <a:off x="2825906" y="3514876"/>
            <a:ext cx="196529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0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18" name="Text Box 130"/>
          <p:cNvSpPr txBox="1">
            <a:spLocks noChangeArrowheads="1"/>
          </p:cNvSpPr>
          <p:nvPr/>
        </p:nvSpPr>
        <p:spPr bwMode="auto">
          <a:xfrm>
            <a:off x="3691625" y="3514876"/>
            <a:ext cx="49949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0x00</a:t>
            </a:r>
          </a:p>
        </p:txBody>
      </p:sp>
      <p:sp>
        <p:nvSpPr>
          <p:cNvPr id="38019" name="Text Box 131"/>
          <p:cNvSpPr txBox="1">
            <a:spLocks noChangeArrowheads="1"/>
          </p:cNvSpPr>
          <p:nvPr/>
        </p:nvSpPr>
        <p:spPr bwMode="auto">
          <a:xfrm>
            <a:off x="5521625" y="3540608"/>
            <a:ext cx="22698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N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21" name="Text Box 133"/>
          <p:cNvSpPr txBox="1">
            <a:spLocks noChangeArrowheads="1"/>
          </p:cNvSpPr>
          <p:nvPr/>
        </p:nvSpPr>
        <p:spPr bwMode="auto">
          <a:xfrm>
            <a:off x="7019023" y="3514876"/>
            <a:ext cx="227012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N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22" name="Text Box 134"/>
          <p:cNvSpPr txBox="1">
            <a:spLocks noChangeArrowheads="1"/>
          </p:cNvSpPr>
          <p:nvPr/>
        </p:nvSpPr>
        <p:spPr bwMode="auto">
          <a:xfrm>
            <a:off x="8125363" y="3540634"/>
            <a:ext cx="49949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0x28</a:t>
            </a:r>
          </a:p>
        </p:txBody>
      </p:sp>
      <p:grpSp>
        <p:nvGrpSpPr>
          <p:cNvPr id="9" name="Group 135"/>
          <p:cNvGrpSpPr>
            <a:grpSpLocks/>
          </p:cNvGrpSpPr>
          <p:nvPr/>
        </p:nvGrpSpPr>
        <p:grpSpPr bwMode="auto">
          <a:xfrm>
            <a:off x="3739620" y="5173134"/>
            <a:ext cx="5576888" cy="339725"/>
            <a:chOff x="1344" y="3030"/>
            <a:chExt cx="3513" cy="214"/>
          </a:xfrm>
        </p:grpSpPr>
        <p:sp>
          <p:nvSpPr>
            <p:cNvPr id="38024" name="Text Box 136"/>
            <p:cNvSpPr txBox="1">
              <a:spLocks noChangeArrowheads="1"/>
            </p:cNvSpPr>
            <p:nvPr/>
          </p:nvSpPr>
          <p:spPr bwMode="auto">
            <a:xfrm>
              <a:off x="4725" y="3031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</a:p>
          </p:txBody>
        </p:sp>
        <p:sp>
          <p:nvSpPr>
            <p:cNvPr id="38025" name="Text Box 137"/>
            <p:cNvSpPr txBox="1">
              <a:spLocks noChangeArrowheads="1"/>
            </p:cNvSpPr>
            <p:nvPr/>
          </p:nvSpPr>
          <p:spPr bwMode="auto">
            <a:xfrm>
              <a:off x="4417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</a:p>
          </p:txBody>
        </p:sp>
        <p:sp>
          <p:nvSpPr>
            <p:cNvPr id="38026" name="Text Box 138"/>
            <p:cNvSpPr txBox="1">
              <a:spLocks noChangeArrowheads="1"/>
            </p:cNvSpPr>
            <p:nvPr/>
          </p:nvSpPr>
          <p:spPr bwMode="auto">
            <a:xfrm>
              <a:off x="3802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</a:p>
          </p:txBody>
        </p:sp>
        <p:sp>
          <p:nvSpPr>
            <p:cNvPr id="38027" name="Text Box 139"/>
            <p:cNvSpPr txBox="1">
              <a:spLocks noChangeArrowheads="1"/>
            </p:cNvSpPr>
            <p:nvPr/>
          </p:nvSpPr>
          <p:spPr bwMode="auto">
            <a:xfrm>
              <a:off x="2880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38028" name="Text Box 140"/>
            <p:cNvSpPr txBox="1">
              <a:spLocks noChangeArrowheads="1"/>
            </p:cNvSpPr>
            <p:nvPr/>
          </p:nvSpPr>
          <p:spPr bwMode="auto">
            <a:xfrm>
              <a:off x="2573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</a:p>
          </p:txBody>
        </p:sp>
        <p:sp>
          <p:nvSpPr>
            <p:cNvPr id="38029" name="Text Box 141"/>
            <p:cNvSpPr txBox="1">
              <a:spLocks noChangeArrowheads="1"/>
            </p:cNvSpPr>
            <p:nvPr/>
          </p:nvSpPr>
          <p:spPr bwMode="auto">
            <a:xfrm>
              <a:off x="2265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38030" name="Text Box 142"/>
            <p:cNvSpPr txBox="1">
              <a:spLocks noChangeArrowheads="1"/>
            </p:cNvSpPr>
            <p:nvPr/>
          </p:nvSpPr>
          <p:spPr bwMode="auto">
            <a:xfrm>
              <a:off x="1651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</a:p>
          </p:txBody>
        </p:sp>
        <p:sp>
          <p:nvSpPr>
            <p:cNvPr id="38031" name="Text Box 143"/>
            <p:cNvSpPr txBox="1">
              <a:spLocks noChangeArrowheads="1"/>
            </p:cNvSpPr>
            <p:nvPr/>
          </p:nvSpPr>
          <p:spPr bwMode="auto">
            <a:xfrm>
              <a:off x="4110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38032" name="Text Box 144"/>
            <p:cNvSpPr txBox="1">
              <a:spLocks noChangeArrowheads="1"/>
            </p:cNvSpPr>
            <p:nvPr/>
          </p:nvSpPr>
          <p:spPr bwMode="auto">
            <a:xfrm>
              <a:off x="3495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0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38033" name="Text Box 145"/>
            <p:cNvSpPr txBox="1">
              <a:spLocks noChangeArrowheads="1"/>
            </p:cNvSpPr>
            <p:nvPr/>
          </p:nvSpPr>
          <p:spPr bwMode="auto">
            <a:xfrm>
              <a:off x="3188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1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38034" name="Text Box 146"/>
            <p:cNvSpPr txBox="1">
              <a:spLocks noChangeArrowheads="1"/>
            </p:cNvSpPr>
            <p:nvPr/>
          </p:nvSpPr>
          <p:spPr bwMode="auto">
            <a:xfrm>
              <a:off x="1957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C000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38035" name="Text Box 147"/>
            <p:cNvSpPr txBox="1">
              <a:spLocks noChangeArrowheads="1"/>
            </p:cNvSpPr>
            <p:nvPr/>
          </p:nvSpPr>
          <p:spPr bwMode="auto">
            <a:xfrm>
              <a:off x="1344" y="3030"/>
              <a:ext cx="132" cy="2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45720" tIns="46800" rIns="45720" bIns="46800">
              <a:spAutoFit/>
            </a:bodyPr>
            <a:lstStyle/>
            <a:p>
              <a:pPr algn="ctr">
                <a:lnSpc>
                  <a:spcPct val="88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C00000"/>
                  </a:solidFill>
                  <a:latin typeface="Calibri" pitchFamily="34" charset="0"/>
                </a:rPr>
                <a:t>1</a:t>
              </a:r>
              <a:endParaRPr lang="en-GB" b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</p:grpSp>
      <p:sp>
        <p:nvSpPr>
          <p:cNvPr id="38037" name="Text Box 149"/>
          <p:cNvSpPr txBox="1">
            <a:spLocks noChangeArrowheads="1"/>
          </p:cNvSpPr>
          <p:nvPr/>
        </p:nvSpPr>
        <p:spPr bwMode="auto">
          <a:xfrm>
            <a:off x="1609863" y="6134459"/>
            <a:ext cx="196850" cy="311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038" name="Text Box 150"/>
          <p:cNvSpPr txBox="1">
            <a:spLocks noChangeArrowheads="1"/>
          </p:cNvSpPr>
          <p:nvPr/>
        </p:nvSpPr>
        <p:spPr bwMode="auto">
          <a:xfrm>
            <a:off x="2529025" y="6134459"/>
            <a:ext cx="395301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0x8</a:t>
            </a:r>
          </a:p>
        </p:txBody>
      </p:sp>
      <p:sp>
        <p:nvSpPr>
          <p:cNvPr id="38039" name="Text Box 151"/>
          <p:cNvSpPr txBox="1">
            <a:spLocks noChangeArrowheads="1"/>
          </p:cNvSpPr>
          <p:nvPr/>
        </p:nvSpPr>
        <p:spPr bwMode="auto">
          <a:xfrm>
            <a:off x="3516452" y="6134459"/>
            <a:ext cx="499497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C00000"/>
                </a:solidFill>
                <a:latin typeface="Calibri" pitchFamily="34" charset="0"/>
              </a:rPr>
              <a:t>0x28</a:t>
            </a:r>
          </a:p>
        </p:txBody>
      </p:sp>
      <p:sp>
        <p:nvSpPr>
          <p:cNvPr id="38041" name="Text Box 153"/>
          <p:cNvSpPr txBox="1">
            <a:spLocks noChangeArrowheads="1"/>
          </p:cNvSpPr>
          <p:nvPr/>
        </p:nvSpPr>
        <p:spPr bwMode="auto">
          <a:xfrm>
            <a:off x="4837780" y="6134459"/>
            <a:ext cx="22698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C00000"/>
                </a:solidFill>
                <a:latin typeface="Calibri" pitchFamily="34" charset="0"/>
              </a:rPr>
              <a:t>N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8042" name="Text Box 154"/>
          <p:cNvSpPr txBox="1">
            <a:spLocks noChangeArrowheads="1"/>
          </p:cNvSpPr>
          <p:nvPr/>
        </p:nvSpPr>
        <p:spPr bwMode="auto">
          <a:xfrm>
            <a:off x="6403995" y="6134459"/>
            <a:ext cx="541175" cy="311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45720" tIns="46800" rIns="45720" bIns="46800">
            <a:spAutoFit/>
          </a:bodyPr>
          <a:lstStyle/>
          <a:p>
            <a:pPr algn="ctr">
              <a:lnSpc>
                <a:spcPct val="8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>
                <a:solidFill>
                  <a:srgbClr val="C00000"/>
                </a:solidFill>
                <a:latin typeface="Calibri" pitchFamily="34" charset="0"/>
              </a:rPr>
              <a:t>Mem</a:t>
            </a:r>
            <a:endParaRPr lang="en-GB" sz="1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828801" y="773668"/>
            <a:ext cx="709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(using the Page Table, TLB, and L1 cache shown in the preceding slides)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727E869-6146-4C14-B910-8909D88A913B}"/>
              </a:ext>
            </a:extLst>
          </p:cNvPr>
          <p:cNvSpPr txBox="1"/>
          <p:nvPr/>
        </p:nvSpPr>
        <p:spPr>
          <a:xfrm>
            <a:off x="7307802" y="5889195"/>
            <a:ext cx="3909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Cache miss, so needs to read byte values from main memory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9948F0C-FF25-4BC5-9E4A-06862BD2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42365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Optimizing Page Table accesses with a TLB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608487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page tables is slow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page tables are in memory</a:t>
            </a:r>
          </a:p>
          <a:p>
            <a:pPr lvl="1"/>
            <a:r>
              <a:rPr lang="en-US" dirty="0"/>
              <a:t>And we need to access them to find our address to access memory</a:t>
            </a:r>
          </a:p>
          <a:p>
            <a:pPr lvl="1"/>
            <a:r>
              <a:rPr lang="en-US" dirty="0"/>
              <a:t>Two memory accesses per access!!! 😱</a:t>
            </a:r>
          </a:p>
          <a:p>
            <a:pPr marL="0" indent="0">
              <a:buNone/>
            </a:pPr>
            <a:endParaRPr lang="en-US" dirty="0"/>
          </a:p>
          <a:p>
            <a:pPr>
              <a:spcBef>
                <a:spcPts val="1250"/>
              </a:spcBef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effectLst/>
              </a:rPr>
              <a:t>Page table entries (PTEs) are cached in L1, L2, etc, like any other data in memory</a:t>
            </a:r>
          </a:p>
          <a:p>
            <a:pPr lvl="1">
              <a:spcBef>
                <a:spcPts val="563"/>
              </a:spcBef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PTEs may be evicted by other data references. Oops.</a:t>
            </a:r>
          </a:p>
          <a:p>
            <a:pPr lvl="1">
              <a:spcBef>
                <a:spcPts val="563"/>
              </a:spcBef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PTE access still requires average effective memory access delay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0896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Speeding up Translation with a TLB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spcBef>
                <a:spcPts val="1250"/>
              </a:spcBef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Solution: </a:t>
            </a:r>
            <a:r>
              <a:rPr lang="en-GB" i="1" dirty="0">
                <a:effectLst/>
              </a:rPr>
              <a:t>Translation Lookaside Buffer</a:t>
            </a:r>
            <a:r>
              <a:rPr lang="en-GB" dirty="0">
                <a:effectLst/>
              </a:rPr>
              <a:t> (TLB)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Small hardware cache memory inside MMU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Contains page table entries for a small number of pages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Maps virtual page numbers to physical page numbers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Reduces issues with data kicking PTEs out of caches!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Like cache memories, uses set indices, tags, and valid bits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VPN split into: TLB tag and TLB index (just like caches, because it is one!)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No need for a block offset equivalent (PTEs have a single value)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95ED52-8D5B-41ED-909C-BCF062B6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12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2908986" y="1752600"/>
            <a:ext cx="3749615" cy="2695242"/>
          </a:xfrm>
          <a:prstGeom prst="rect">
            <a:avLst/>
          </a:prstGeom>
          <a:solidFill>
            <a:srgbClr val="EBEBEB"/>
          </a:solidFill>
          <a:ln w="254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TLB Hit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487987" y="3007259"/>
            <a:ext cx="1066800" cy="1237384"/>
          </a:xfrm>
          <a:prstGeom prst="rect">
            <a:avLst/>
          </a:prstGeom>
          <a:solidFill>
            <a:srgbClr val="DBF2DA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MMU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8077200" y="2722233"/>
            <a:ext cx="914400" cy="2284410"/>
          </a:xfrm>
          <a:prstGeom prst="rect">
            <a:avLst/>
          </a:prstGeom>
          <a:solidFill>
            <a:srgbClr val="EBEBEB"/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600" dirty="0">
                <a:latin typeface="Calibri" pitchFamily="34" charset="0"/>
              </a:rPr>
              <a:t>Cache/</a:t>
            </a:r>
          </a:p>
          <a:p>
            <a:r>
              <a:rPr lang="en-US" sz="1600" dirty="0">
                <a:latin typeface="Calibri" pitchFamily="34" charset="0"/>
              </a:rPr>
              <a:t>Memory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7130299" y="3352800"/>
            <a:ext cx="37475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PA</a:t>
            </a: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5411787" y="4778043"/>
            <a:ext cx="531020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Data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6554788" y="3605659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049587" y="3359738"/>
            <a:ext cx="1066800" cy="533400"/>
          </a:xfrm>
          <a:prstGeom prst="rect">
            <a:avLst/>
          </a:prstGeom>
          <a:solidFill>
            <a:srgbClr val="F6D2D2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 bwMode="auto">
          <a:xfrm flipV="1">
            <a:off x="4116388" y="3621870"/>
            <a:ext cx="1370013" cy="45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4573588" y="3354782"/>
            <a:ext cx="387007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14152" y="1752600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CPU Chip</a:t>
            </a: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6172201" y="2311401"/>
            <a:ext cx="453755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</a:t>
            </a:r>
          </a:p>
        </p:txBody>
      </p:sp>
      <p:cxnSp>
        <p:nvCxnSpPr>
          <p:cNvPr id="50" name="Shape 49"/>
          <p:cNvCxnSpPr>
            <a:endCxn id="37" idx="2"/>
          </p:cNvCxnSpPr>
          <p:nvPr/>
        </p:nvCxnSpPr>
        <p:spPr bwMode="auto">
          <a:xfrm rot="10800000">
            <a:off x="3582989" y="3893140"/>
            <a:ext cx="4494213" cy="884905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Oval 4"/>
          <p:cNvSpPr>
            <a:spLocks noChangeArrowheads="1"/>
          </p:cNvSpPr>
          <p:nvPr/>
        </p:nvSpPr>
        <p:spPr bwMode="auto">
          <a:xfrm>
            <a:off x="4631267" y="3119439"/>
            <a:ext cx="274637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2" name="Oval 18"/>
          <p:cNvSpPr>
            <a:spLocks noChangeArrowheads="1"/>
          </p:cNvSpPr>
          <p:nvPr/>
        </p:nvSpPr>
        <p:spPr bwMode="auto">
          <a:xfrm>
            <a:off x="5562600" y="2362200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4" name="Oval 20"/>
          <p:cNvSpPr>
            <a:spLocks noChangeArrowheads="1"/>
          </p:cNvSpPr>
          <p:nvPr/>
        </p:nvSpPr>
        <p:spPr bwMode="auto">
          <a:xfrm>
            <a:off x="7180358" y="3672552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6" name="Oval 21"/>
          <p:cNvSpPr>
            <a:spLocks noChangeArrowheads="1"/>
          </p:cNvSpPr>
          <p:nvPr/>
        </p:nvSpPr>
        <p:spPr bwMode="auto">
          <a:xfrm>
            <a:off x="5545666" y="5063070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2030412" y="5638800"/>
            <a:ext cx="7189789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sz="2400" b="1" kern="0" dirty="0">
                <a:latin typeface="Calibri" pitchFamily="34" charset="0"/>
              </a:rPr>
              <a:t>A TLB hit eliminates a memory access</a:t>
            </a: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486400" y="19050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TLB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rot="16200000" flipV="1">
            <a:off x="5582178" y="2645837"/>
            <a:ext cx="721259" cy="1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5400000">
            <a:off x="5810778" y="2645837"/>
            <a:ext cx="721259" cy="1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5452532" y="2667000"/>
            <a:ext cx="502358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VPN</a:t>
            </a:r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auto">
          <a:xfrm>
            <a:off x="6261628" y="2633133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2E3CDB-43A8-454E-AED5-4C20B2CD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42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48" grpId="0"/>
      <p:bldP spid="47" grpId="0"/>
      <p:bldP spid="54" grpId="0" animBg="1"/>
      <p:bldP spid="56" grpId="0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4F67C-1353-EBC6-0221-2986C90AE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E0DF-25AC-8BCF-3703-30A97D130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experiences with Virtual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1E2BC-67A4-5D80-5941-3193012C8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Attack Lab, what was the address of touch2?</a:t>
            </a:r>
          </a:p>
          <a:p>
            <a:pPr lvl="1"/>
            <a:r>
              <a:rPr lang="en-US" dirty="0"/>
              <a:t>0x40000-ish, right?</a:t>
            </a:r>
          </a:p>
          <a:p>
            <a:pPr lvl="1"/>
            <a:r>
              <a:rPr lang="en-US" dirty="0"/>
              <a:t>The same each time you run it too</a:t>
            </a:r>
          </a:p>
          <a:p>
            <a:pPr lvl="1"/>
            <a:endParaRPr lang="en-US" dirty="0"/>
          </a:p>
          <a:p>
            <a:r>
              <a:rPr lang="en-US" dirty="0"/>
              <a:t>But multiple of you were running separate </a:t>
            </a:r>
            <a:r>
              <a:rPr lang="en-US" dirty="0" err="1"/>
              <a:t>ctarget</a:t>
            </a:r>
            <a:r>
              <a:rPr lang="en-US" dirty="0"/>
              <a:t> processes at the same time on Moore</a:t>
            </a:r>
          </a:p>
          <a:p>
            <a:pPr lvl="1"/>
            <a:r>
              <a:rPr lang="en-US" dirty="0"/>
              <a:t>0x40000-ish was a </a:t>
            </a:r>
            <a:r>
              <a:rPr lang="en-US" b="1" dirty="0"/>
              <a:t>Virtual Address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Really, each process’s code was at a totally different </a:t>
            </a:r>
            <a:r>
              <a:rPr lang="en-US" b="1" dirty="0"/>
              <a:t>Physical Address </a:t>
            </a:r>
            <a:r>
              <a:rPr lang="en-US" dirty="0"/>
              <a:t>in Moore’s actual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15FBA-89B9-60B5-1912-6CB70D80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9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2908986" y="1724358"/>
            <a:ext cx="3749615" cy="2695242"/>
          </a:xfrm>
          <a:prstGeom prst="rect">
            <a:avLst/>
          </a:prstGeom>
          <a:solidFill>
            <a:srgbClr val="EBEBEB"/>
          </a:solidFill>
          <a:ln w="254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TLB Miss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487987" y="3007259"/>
            <a:ext cx="1066800" cy="1237384"/>
          </a:xfrm>
          <a:prstGeom prst="rect">
            <a:avLst/>
          </a:prstGeom>
          <a:solidFill>
            <a:srgbClr val="D5F1CF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MMU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8077200" y="2722233"/>
            <a:ext cx="914400" cy="2284410"/>
          </a:xfrm>
          <a:prstGeom prst="rect">
            <a:avLst/>
          </a:prstGeom>
          <a:solidFill>
            <a:srgbClr val="EBEBEB"/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600" dirty="0">
                <a:latin typeface="Calibri" pitchFamily="34" charset="0"/>
              </a:rPr>
              <a:t>Cache/</a:t>
            </a:r>
          </a:p>
          <a:p>
            <a:r>
              <a:rPr lang="en-US" sz="1600" dirty="0">
                <a:latin typeface="Calibri" pitchFamily="34" charset="0"/>
              </a:rPr>
              <a:t>Memory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7100701" y="3810000"/>
            <a:ext cx="37475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PA</a:t>
            </a: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5411787" y="4778043"/>
            <a:ext cx="531020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Data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6554788" y="4062859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049587" y="3359738"/>
            <a:ext cx="1066800" cy="533400"/>
          </a:xfrm>
          <a:prstGeom prst="rect">
            <a:avLst/>
          </a:prstGeom>
          <a:solidFill>
            <a:srgbClr val="F1C7C7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 bwMode="auto">
          <a:xfrm flipV="1">
            <a:off x="4116388" y="3621870"/>
            <a:ext cx="1370013" cy="45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4573588" y="3354782"/>
            <a:ext cx="387007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14152" y="1752600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CPU Chip</a:t>
            </a: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7061203" y="2361338"/>
            <a:ext cx="453755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</a:t>
            </a:r>
          </a:p>
        </p:txBody>
      </p:sp>
      <p:cxnSp>
        <p:nvCxnSpPr>
          <p:cNvPr id="50" name="Shape 49"/>
          <p:cNvCxnSpPr>
            <a:endCxn id="37" idx="2"/>
          </p:cNvCxnSpPr>
          <p:nvPr/>
        </p:nvCxnSpPr>
        <p:spPr bwMode="auto">
          <a:xfrm rot="10800000">
            <a:off x="3582989" y="3893140"/>
            <a:ext cx="4494213" cy="884905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Oval 4"/>
          <p:cNvSpPr>
            <a:spLocks noChangeArrowheads="1"/>
          </p:cNvSpPr>
          <p:nvPr/>
        </p:nvSpPr>
        <p:spPr bwMode="auto">
          <a:xfrm>
            <a:off x="4631267" y="3119439"/>
            <a:ext cx="274637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2" name="Oval 18"/>
          <p:cNvSpPr>
            <a:spLocks noChangeArrowheads="1"/>
          </p:cNvSpPr>
          <p:nvPr/>
        </p:nvSpPr>
        <p:spPr bwMode="auto">
          <a:xfrm>
            <a:off x="5562600" y="2362200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4" name="Oval 20"/>
          <p:cNvSpPr>
            <a:spLocks noChangeArrowheads="1"/>
          </p:cNvSpPr>
          <p:nvPr/>
        </p:nvSpPr>
        <p:spPr bwMode="auto">
          <a:xfrm>
            <a:off x="7150760" y="4129752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56" name="Oval 21"/>
          <p:cNvSpPr>
            <a:spLocks noChangeArrowheads="1"/>
          </p:cNvSpPr>
          <p:nvPr/>
        </p:nvSpPr>
        <p:spPr bwMode="auto">
          <a:xfrm>
            <a:off x="5545666" y="5063070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486400" y="19050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TLB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rot="16200000" flipV="1">
            <a:off x="5582178" y="2645837"/>
            <a:ext cx="721259" cy="1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5400000">
            <a:off x="5810778" y="2645837"/>
            <a:ext cx="721259" cy="1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5452532" y="2667000"/>
            <a:ext cx="502358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VPN</a:t>
            </a:r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auto">
          <a:xfrm>
            <a:off x="7150760" y="2121432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4</a:t>
            </a:r>
            <a:endParaRPr lang="en-GB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7037389" y="3371716"/>
            <a:ext cx="56057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PTEA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 flipV="1">
            <a:off x="6554788" y="3624575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Oval 18"/>
          <p:cNvSpPr>
            <a:spLocks noChangeArrowheads="1"/>
          </p:cNvSpPr>
          <p:nvPr/>
        </p:nvSpPr>
        <p:spPr bwMode="auto">
          <a:xfrm>
            <a:off x="7150760" y="3124200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3</a:t>
            </a:r>
            <a:endParaRPr lang="en-GB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34" name="Elbow Connector 33"/>
          <p:cNvCxnSpPr/>
          <p:nvPr/>
        </p:nvCxnSpPr>
        <p:spPr bwMode="auto">
          <a:xfrm rot="10800000">
            <a:off x="6172200" y="2636840"/>
            <a:ext cx="1905000" cy="482601"/>
          </a:xfrm>
          <a:prstGeom prst="bentConnector3">
            <a:avLst>
              <a:gd name="adj1" fmla="val 21556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2043114" y="5562600"/>
            <a:ext cx="77104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tabLst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sz="2400" b="1" kern="0" dirty="0">
                <a:latin typeface="Calibri" pitchFamily="34" charset="0"/>
              </a:rPr>
              <a:t>A TLB miss incurs an additional memory access (the PTE)</a:t>
            </a:r>
            <a:endParaRPr lang="en-GB" sz="2000" kern="0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3114" y="6077506"/>
            <a:ext cx="4249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kern="0" dirty="0">
                <a:latin typeface="Calibri" pitchFamily="34" charset="0"/>
              </a:rPr>
              <a:t>Fortunately, TLB misses are rare. Why?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18AD87-F651-9A41-820E-38AFA0616005}"/>
              </a:ext>
            </a:extLst>
          </p:cNvPr>
          <p:cNvSpPr txBox="1"/>
          <p:nvPr/>
        </p:nvSpPr>
        <p:spPr>
          <a:xfrm>
            <a:off x="6658601" y="6076890"/>
            <a:ext cx="2995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Locality. It’s always locality.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727E1-A6DB-47AE-8B0E-2F6DE58E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838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48" grpId="0"/>
      <p:bldP spid="47" grpId="0"/>
      <p:bldP spid="54" grpId="0" animBg="1"/>
      <p:bldP spid="56" grpId="0" animBg="1"/>
      <p:bldP spid="53" grpId="0" animBg="1"/>
      <p:bldP spid="27" grpId="0"/>
      <p:bldP spid="32" grpId="0" animBg="1"/>
      <p:bldP spid="2" grpId="0"/>
      <p:bldP spid="33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48"/>
          <p:cNvSpPr txBox="1">
            <a:spLocks noGrp="1"/>
          </p:cNvSpPr>
          <p:nvPr>
            <p:ph type="sldNum" idx="12"/>
          </p:nvPr>
        </p:nvSpPr>
        <p:spPr>
          <a:xfrm>
            <a:off x="8077200" y="6356351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888888"/>
              </a:buClr>
              <a:buSzPts val="1200"/>
            </a:pPr>
            <a:fld id="{00000000-1234-1234-1234-123412341234}" type="slidenum">
              <a:rPr lang="en-US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888888"/>
                </a:buClr>
                <a:buSzPts val="1200"/>
              </a:pPr>
              <a:t>111</a:t>
            </a:fld>
            <a:endParaRPr/>
          </a:p>
        </p:txBody>
      </p:sp>
      <p:grpSp>
        <p:nvGrpSpPr>
          <p:cNvPr id="1561" name="Google Shape;1561;p48"/>
          <p:cNvGrpSpPr/>
          <p:nvPr/>
        </p:nvGrpSpPr>
        <p:grpSpPr>
          <a:xfrm>
            <a:off x="1798318" y="1600200"/>
            <a:ext cx="3269045" cy="1013096"/>
            <a:chOff x="5669280" y="1536700"/>
            <a:chExt cx="2788624" cy="1013096"/>
          </a:xfrm>
        </p:grpSpPr>
        <p:sp>
          <p:nvSpPr>
            <p:cNvPr id="1562" name="Google Shape;1562;p48"/>
            <p:cNvSpPr/>
            <p:nvPr/>
          </p:nvSpPr>
          <p:spPr>
            <a:xfrm>
              <a:off x="5669280" y="1644650"/>
              <a:ext cx="330200" cy="190500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48" descr="90%"/>
            <p:cNvSpPr/>
            <p:nvPr/>
          </p:nvSpPr>
          <p:spPr>
            <a:xfrm>
              <a:off x="5669280" y="1947672"/>
              <a:ext cx="330200" cy="1905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48"/>
            <p:cNvSpPr/>
            <p:nvPr/>
          </p:nvSpPr>
          <p:spPr>
            <a:xfrm>
              <a:off x="5669280" y="2249424"/>
              <a:ext cx="330200" cy="190500"/>
            </a:xfrm>
            <a:prstGeom prst="rect">
              <a:avLst/>
            </a:prstGeom>
            <a:solidFill>
              <a:srgbClr val="FFCC66"/>
            </a:solidFill>
            <a:ln w="25400" cap="flat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48"/>
            <p:cNvSpPr/>
            <p:nvPr/>
          </p:nvSpPr>
          <p:spPr>
            <a:xfrm>
              <a:off x="6019800" y="1536700"/>
              <a:ext cx="2438104" cy="1013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noAutofit/>
            </a:bodyPr>
            <a:lstStyle/>
            <a:p>
              <a:pPr>
                <a:buClr>
                  <a:schemeClr val="dk1"/>
                </a:buClr>
                <a:buSzPts val="2000"/>
              </a:pPr>
              <a:r>
                <a:rPr lang="en-US"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>
                <a:buClr>
                  <a:schemeClr val="dk1"/>
                </a:buClr>
                <a:buSzPts val="2000"/>
              </a:pPr>
              <a:r>
                <a:rPr lang="en-US"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 or OS software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>
                <a:buClr>
                  <a:schemeClr val="dk1"/>
                </a:buClr>
                <a:buSzPts val="2000"/>
              </a:pPr>
              <a:r>
                <a:rPr lang="en-US"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 software</a:t>
              </a:r>
              <a:endParaRPr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6" name="Google Shape;1566;p48"/>
          <p:cNvSpPr/>
          <p:nvPr/>
        </p:nvSpPr>
        <p:spPr>
          <a:xfrm>
            <a:off x="4898821" y="1371600"/>
            <a:ext cx="2404568" cy="43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0" rIns="90475" bIns="0" anchor="t" anchorCtr="0">
            <a:noAutofit/>
          </a:bodyPr>
          <a:lstStyle/>
          <a:p>
            <a:pPr>
              <a:buClr>
                <a:schemeClr val="accent6"/>
              </a:buClr>
              <a:buSzPts val="2800"/>
            </a:pPr>
            <a:r>
              <a:rPr lang="en-US" sz="2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Virtual Address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48"/>
          <p:cNvSpPr/>
          <p:nvPr/>
        </p:nvSpPr>
        <p:spPr>
          <a:xfrm>
            <a:off x="5181600" y="2068710"/>
            <a:ext cx="1828800" cy="787779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lt1"/>
              </a:buClr>
              <a:buSzPts val="2800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lt1"/>
              </a:buClr>
              <a:buSzPts val="2800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Lookup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48" descr="90%"/>
          <p:cNvSpPr/>
          <p:nvPr/>
        </p:nvSpPr>
        <p:spPr>
          <a:xfrm>
            <a:off x="3169918" y="3410713"/>
            <a:ext cx="1828800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dk1"/>
              </a:buClr>
              <a:buSzPts val="2400"/>
            </a:pPr>
            <a:r>
              <a:rPr lang="en-US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Page Table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dk1"/>
              </a:buClr>
              <a:buSzPts val="2400"/>
            </a:pPr>
            <a:r>
              <a:rPr lang="en-US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Access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48" descr="90%"/>
          <p:cNvSpPr/>
          <p:nvPr/>
        </p:nvSpPr>
        <p:spPr>
          <a:xfrm>
            <a:off x="4358640" y="4745736"/>
            <a:ext cx="1463038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48"/>
          <p:cNvSpPr/>
          <p:nvPr/>
        </p:nvSpPr>
        <p:spPr>
          <a:xfrm>
            <a:off x="2255520" y="4745736"/>
            <a:ext cx="1828800" cy="786383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en-U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Fault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dk1"/>
              </a:buClr>
              <a:buSzPts val="2000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(OS loads page)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48"/>
          <p:cNvSpPr/>
          <p:nvPr/>
        </p:nvSpPr>
        <p:spPr>
          <a:xfrm>
            <a:off x="7193280" y="3410713"/>
            <a:ext cx="1828800" cy="786383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lt1"/>
              </a:buClr>
              <a:buSzPts val="2800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lt1"/>
              </a:buClr>
              <a:buSzPts val="2800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Check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48"/>
          <p:cNvSpPr/>
          <p:nvPr/>
        </p:nvSpPr>
        <p:spPr>
          <a:xfrm>
            <a:off x="8382000" y="4745736"/>
            <a:ext cx="1463038" cy="78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rgbClr val="56127A"/>
              </a:buClr>
              <a:buSzPts val="2800"/>
            </a:pPr>
            <a:r>
              <a:rPr lang="en-US" sz="2800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Physical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rgbClr val="56127A"/>
              </a:buClr>
              <a:buSzPts val="2800"/>
            </a:pPr>
            <a:r>
              <a:rPr lang="en-US" sz="2800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Address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3" name="Google Shape;1573;p48"/>
          <p:cNvCxnSpPr/>
          <p:nvPr/>
        </p:nvCxnSpPr>
        <p:spPr>
          <a:xfrm>
            <a:off x="6096000" y="1751209"/>
            <a:ext cx="0" cy="3175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574" name="Google Shape;1574;p48"/>
          <p:cNvSpPr/>
          <p:nvPr/>
        </p:nvSpPr>
        <p:spPr>
          <a:xfrm>
            <a:off x="3974116" y="2788918"/>
            <a:ext cx="1093248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Miss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48"/>
          <p:cNvSpPr/>
          <p:nvPr/>
        </p:nvSpPr>
        <p:spPr>
          <a:xfrm>
            <a:off x="7303391" y="2788918"/>
            <a:ext cx="918522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Hit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8"/>
          <p:cNvSpPr/>
          <p:nvPr/>
        </p:nvSpPr>
        <p:spPr>
          <a:xfrm>
            <a:off x="2081799" y="4142233"/>
            <a:ext cx="1093632" cy="58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algn="r"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not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48"/>
          <p:cNvSpPr/>
          <p:nvPr/>
        </p:nvSpPr>
        <p:spPr>
          <a:xfrm>
            <a:off x="6255017" y="4142232"/>
            <a:ext cx="937758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algn="r"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Denied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8"/>
          <p:cNvSpPr/>
          <p:nvPr/>
        </p:nvSpPr>
        <p:spPr>
          <a:xfrm>
            <a:off x="9113520" y="4142232"/>
            <a:ext cx="1222770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Permitted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8"/>
          <p:cNvSpPr/>
          <p:nvPr/>
        </p:nvSpPr>
        <p:spPr>
          <a:xfrm>
            <a:off x="6278880" y="4745736"/>
            <a:ext cx="1828800" cy="787779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en-U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en-U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Fault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80" name="Google Shape;1580;p48"/>
          <p:cNvCxnSpPr/>
          <p:nvPr/>
        </p:nvCxnSpPr>
        <p:spPr>
          <a:xfrm>
            <a:off x="7193280" y="5532119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581" name="Google Shape;1581;p48"/>
          <p:cNvSpPr txBox="1"/>
          <p:nvPr/>
        </p:nvSpPr>
        <p:spPr>
          <a:xfrm>
            <a:off x="6278880" y="5715000"/>
            <a:ext cx="1828800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SEGFAULT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2" name="Google Shape;1582;p48"/>
          <p:cNvGrpSpPr/>
          <p:nvPr/>
        </p:nvGrpSpPr>
        <p:grpSpPr>
          <a:xfrm>
            <a:off x="4084318" y="2856492"/>
            <a:ext cx="4023362" cy="545073"/>
            <a:chOff x="2560318" y="2632455"/>
            <a:chExt cx="4023362" cy="545073"/>
          </a:xfrm>
        </p:grpSpPr>
        <p:cxnSp>
          <p:nvCxnSpPr>
            <p:cNvPr id="1583" name="Google Shape;1583;p48"/>
            <p:cNvCxnSpPr/>
            <p:nvPr/>
          </p:nvCxnSpPr>
          <p:spPr>
            <a:xfrm>
              <a:off x="4572000" y="2632455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4" name="Google Shape;1584;p48"/>
            <p:cNvCxnSpPr/>
            <p:nvPr/>
          </p:nvCxnSpPr>
          <p:spPr>
            <a:xfrm>
              <a:off x="4572000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585" name="Google Shape;1585;p48"/>
            <p:cNvCxnSpPr/>
            <p:nvPr/>
          </p:nvCxnSpPr>
          <p:spPr>
            <a:xfrm flipH="1">
              <a:off x="2560318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586" name="Google Shape;1586;p48"/>
          <p:cNvSpPr/>
          <p:nvPr/>
        </p:nvSpPr>
        <p:spPr>
          <a:xfrm>
            <a:off x="5089151" y="4142232"/>
            <a:ext cx="987449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ts val="2000"/>
            </a:pPr>
            <a:r>
              <a:rPr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7" name="Google Shape;1587;p48"/>
          <p:cNvGrpSpPr/>
          <p:nvPr/>
        </p:nvGrpSpPr>
        <p:grpSpPr>
          <a:xfrm>
            <a:off x="3169918" y="4197096"/>
            <a:ext cx="1920240" cy="548638"/>
            <a:chOff x="1645918" y="3973060"/>
            <a:chExt cx="1920240" cy="548638"/>
          </a:xfrm>
        </p:grpSpPr>
        <p:cxnSp>
          <p:nvCxnSpPr>
            <p:cNvPr id="1588" name="Google Shape;1588;p48"/>
            <p:cNvCxnSpPr/>
            <p:nvPr/>
          </p:nvCxnSpPr>
          <p:spPr>
            <a:xfrm>
              <a:off x="2560318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9" name="Google Shape;1589;p48"/>
            <p:cNvCxnSpPr/>
            <p:nvPr/>
          </p:nvCxnSpPr>
          <p:spPr>
            <a:xfrm flipH="1">
              <a:off x="164591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590" name="Google Shape;1590;p48"/>
            <p:cNvCxnSpPr/>
            <p:nvPr/>
          </p:nvCxnSpPr>
          <p:spPr>
            <a:xfrm>
              <a:off x="256031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1591" name="Google Shape;1591;p48"/>
          <p:cNvGrpSpPr/>
          <p:nvPr/>
        </p:nvGrpSpPr>
        <p:grpSpPr>
          <a:xfrm>
            <a:off x="7193278" y="4197096"/>
            <a:ext cx="1920240" cy="548638"/>
            <a:chOff x="5669278" y="3973060"/>
            <a:chExt cx="1920240" cy="548638"/>
          </a:xfrm>
        </p:grpSpPr>
        <p:cxnSp>
          <p:nvCxnSpPr>
            <p:cNvPr id="1592" name="Google Shape;1592;p48"/>
            <p:cNvCxnSpPr/>
            <p:nvPr/>
          </p:nvCxnSpPr>
          <p:spPr>
            <a:xfrm>
              <a:off x="6584689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3" name="Google Shape;1593;p48"/>
            <p:cNvCxnSpPr/>
            <p:nvPr/>
          </p:nvCxnSpPr>
          <p:spPr>
            <a:xfrm flipH="1">
              <a:off x="566927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594" name="Google Shape;1594;p48"/>
            <p:cNvCxnSpPr/>
            <p:nvPr/>
          </p:nvCxnSpPr>
          <p:spPr>
            <a:xfrm>
              <a:off x="658367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595" name="Google Shape;1595;p48"/>
          <p:cNvSpPr txBox="1"/>
          <p:nvPr/>
        </p:nvSpPr>
        <p:spPr>
          <a:xfrm>
            <a:off x="8199120" y="5715000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cache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6" name="Google Shape;1596;p48"/>
          <p:cNvCxnSpPr/>
          <p:nvPr/>
        </p:nvCxnSpPr>
        <p:spPr>
          <a:xfrm>
            <a:off x="9113520" y="5532119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597" name="Google Shape;1597;p48"/>
          <p:cNvCxnSpPr/>
          <p:nvPr/>
        </p:nvCxnSpPr>
        <p:spPr>
          <a:xfrm>
            <a:off x="3169918" y="5532119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598" name="Google Shape;1598;p48"/>
          <p:cNvCxnSpPr/>
          <p:nvPr/>
        </p:nvCxnSpPr>
        <p:spPr>
          <a:xfrm>
            <a:off x="5090160" y="5532119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599" name="Google Shape;1599;p48"/>
          <p:cNvSpPr txBox="1"/>
          <p:nvPr/>
        </p:nvSpPr>
        <p:spPr>
          <a:xfrm>
            <a:off x="2255520" y="5715000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Disk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48"/>
          <p:cNvSpPr txBox="1"/>
          <p:nvPr/>
        </p:nvSpPr>
        <p:spPr>
          <a:xfrm>
            <a:off x="4171242" y="5715000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Mem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3" name="Google Shape;1603;p48"/>
          <p:cNvGrpSpPr/>
          <p:nvPr/>
        </p:nvGrpSpPr>
        <p:grpSpPr>
          <a:xfrm>
            <a:off x="3169919" y="3804540"/>
            <a:ext cx="4022857" cy="2551175"/>
            <a:chOff x="1645918" y="3804539"/>
            <a:chExt cx="4022857" cy="2551175"/>
          </a:xfrm>
        </p:grpSpPr>
        <p:cxnSp>
          <p:nvCxnSpPr>
            <p:cNvPr id="1604" name="Google Shape;1604;p48"/>
            <p:cNvCxnSpPr/>
            <p:nvPr/>
          </p:nvCxnSpPr>
          <p:spPr>
            <a:xfrm>
              <a:off x="1645918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5" name="Google Shape;1605;p48"/>
            <p:cNvCxnSpPr/>
            <p:nvPr/>
          </p:nvCxnSpPr>
          <p:spPr>
            <a:xfrm>
              <a:off x="3566160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6" name="Google Shape;1606;p48"/>
            <p:cNvCxnSpPr/>
            <p:nvPr/>
          </p:nvCxnSpPr>
          <p:spPr>
            <a:xfrm rot="-5400000">
              <a:off x="3844548" y="4531487"/>
              <a:ext cx="2551175" cy="1097279"/>
            </a:xfrm>
            <a:prstGeom prst="bentConnector2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607" name="Google Shape;1607;p48"/>
            <p:cNvCxnSpPr/>
            <p:nvPr/>
          </p:nvCxnSpPr>
          <p:spPr>
            <a:xfrm>
              <a:off x="1645918" y="6355080"/>
              <a:ext cx="2926081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8B20E8B-4072-4DD4-A837-F5C3F2BE5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process</a:t>
            </a:r>
          </a:p>
        </p:txBody>
      </p:sp>
    </p:spTree>
    <p:extLst>
      <p:ext uri="{BB962C8B-B14F-4D97-AF65-F5344CB8AC3E}">
        <p14:creationId xmlns:p14="http://schemas.microsoft.com/office/powerpoint/2010/main" val="1133437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Multi-level Page Tables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708875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Multi-Level Page Tables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Suppose:</a:t>
            </a:r>
          </a:p>
          <a:p>
            <a:pPr lvl="1"/>
            <a:r>
              <a:rPr lang="en-GB" dirty="0"/>
              <a:t>4KB (2</a:t>
            </a:r>
            <a:r>
              <a:rPr lang="en-GB" baseline="30000" dirty="0"/>
              <a:t>12</a:t>
            </a:r>
            <a:r>
              <a:rPr lang="en-GB" dirty="0"/>
              <a:t>) page size, 48-bit address space, 8-byte PTE </a:t>
            </a:r>
          </a:p>
          <a:p>
            <a:r>
              <a:rPr lang="en-GB" dirty="0"/>
              <a:t>How big is the page table?</a:t>
            </a:r>
          </a:p>
          <a:p>
            <a:pPr lvl="1"/>
            <a:r>
              <a:rPr lang="en-GB" dirty="0"/>
              <a:t>Would need a 512 GB page table!</a:t>
            </a:r>
          </a:p>
          <a:p>
            <a:pPr lvl="2"/>
            <a:r>
              <a:rPr lang="en-GB" dirty="0"/>
              <a:t>2</a:t>
            </a:r>
            <a:r>
              <a:rPr lang="en-GB" baseline="30000" dirty="0"/>
              <a:t>48</a:t>
            </a:r>
            <a:r>
              <a:rPr lang="en-GB" dirty="0"/>
              <a:t> * 2</a:t>
            </a:r>
            <a:r>
              <a:rPr lang="en-GB" baseline="30000" dirty="0"/>
              <a:t>-12  </a:t>
            </a:r>
            <a:r>
              <a:rPr lang="en-GB" dirty="0"/>
              <a:t>* 2</a:t>
            </a:r>
            <a:r>
              <a:rPr lang="en-GB" baseline="30000" dirty="0"/>
              <a:t>3</a:t>
            </a:r>
            <a:r>
              <a:rPr lang="en-GB" dirty="0"/>
              <a:t> = 2</a:t>
            </a:r>
            <a:r>
              <a:rPr lang="en-GB" baseline="30000" dirty="0"/>
              <a:t>39</a:t>
            </a:r>
            <a:r>
              <a:rPr lang="en-GB" dirty="0"/>
              <a:t> bytes</a:t>
            </a:r>
          </a:p>
          <a:p>
            <a:pPr lvl="1"/>
            <a:r>
              <a:rPr lang="en-GB" dirty="0"/>
              <a:t>That’s just meta-data!</a:t>
            </a:r>
            <a:br>
              <a:rPr lang="en-GB" dirty="0"/>
            </a:br>
            <a:r>
              <a:rPr lang="en-GB" dirty="0"/>
              <a:t>Where does the data go?</a:t>
            </a:r>
          </a:p>
          <a:p>
            <a:r>
              <a:rPr lang="en-GB" dirty="0"/>
              <a:t>Common solution:</a:t>
            </a:r>
          </a:p>
          <a:p>
            <a:pPr lvl="1"/>
            <a:r>
              <a:rPr lang="en-GB" dirty="0"/>
              <a:t>Multi-level page tables</a:t>
            </a:r>
          </a:p>
          <a:p>
            <a:pPr lvl="1"/>
            <a:r>
              <a:rPr lang="en-GB" dirty="0"/>
              <a:t>Split the VPN into multiple pieces, 1 per level</a:t>
            </a:r>
          </a:p>
          <a:p>
            <a:pPr lvl="1"/>
            <a:r>
              <a:rPr lang="en-GB" dirty="0"/>
              <a:t>Example: 2-level page table</a:t>
            </a:r>
          </a:p>
          <a:p>
            <a:pPr lvl="2"/>
            <a:r>
              <a:rPr lang="en-GB" dirty="0"/>
              <a:t>Level 1 table: each PTE points to a level 2 page table</a:t>
            </a:r>
            <a:br>
              <a:rPr lang="en-GB" dirty="0"/>
            </a:br>
            <a:r>
              <a:rPr lang="en-GB" dirty="0"/>
              <a:t>(always memory resident)</a:t>
            </a:r>
          </a:p>
          <a:p>
            <a:pPr lvl="2"/>
            <a:r>
              <a:rPr lang="en-GB" dirty="0"/>
              <a:t>Level 2 table: each PTE points to a page </a:t>
            </a:r>
            <a:br>
              <a:rPr lang="en-GB" dirty="0"/>
            </a:br>
            <a:r>
              <a:rPr lang="en-GB" dirty="0"/>
              <a:t>(paged in and out like any other data, maybe not even allocated!)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8548353" y="914400"/>
            <a:ext cx="2671657" cy="4696895"/>
            <a:chOff x="6019800" y="1246705"/>
            <a:chExt cx="2671657" cy="4696895"/>
          </a:xfrm>
        </p:grpSpPr>
        <p:sp>
          <p:nvSpPr>
            <p:cNvPr id="40963" name="Text Box 3"/>
            <p:cNvSpPr txBox="1">
              <a:spLocks noChangeArrowheads="1"/>
            </p:cNvSpPr>
            <p:nvPr/>
          </p:nvSpPr>
          <p:spPr bwMode="auto">
            <a:xfrm>
              <a:off x="6019800" y="2633132"/>
              <a:ext cx="842857" cy="6667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Level 1</a:t>
              </a:r>
            </a:p>
            <a:p>
              <a:pPr algn="ctr"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Table</a:t>
              </a: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auto">
            <a:xfrm>
              <a:off x="6103304" y="3276600"/>
              <a:ext cx="758952" cy="1143000"/>
            </a:xfrm>
            <a:prstGeom prst="rect">
              <a:avLst/>
            </a:prstGeom>
            <a:solidFill>
              <a:srgbClr val="F6F5BD"/>
            </a:solidFill>
            <a:ln w="2857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5" name="Rectangle 5"/>
            <p:cNvSpPr>
              <a:spLocks noChangeArrowheads="1"/>
            </p:cNvSpPr>
            <p:nvPr/>
          </p:nvSpPr>
          <p:spPr bwMode="auto">
            <a:xfrm>
              <a:off x="7946391" y="1905000"/>
              <a:ext cx="700088" cy="1143000"/>
            </a:xfrm>
            <a:prstGeom prst="rect">
              <a:avLst/>
            </a:prstGeom>
            <a:solidFill>
              <a:srgbClr val="DBF2DA"/>
            </a:solidFill>
            <a:ln w="2857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6" name="Rectangle 6"/>
            <p:cNvSpPr>
              <a:spLocks noChangeArrowheads="1"/>
            </p:cNvSpPr>
            <p:nvPr/>
          </p:nvSpPr>
          <p:spPr bwMode="auto">
            <a:xfrm>
              <a:off x="7946391" y="3276600"/>
              <a:ext cx="700088" cy="1143000"/>
            </a:xfrm>
            <a:prstGeom prst="rect">
              <a:avLst/>
            </a:prstGeom>
            <a:solidFill>
              <a:srgbClr val="DBF2DA"/>
            </a:solidFill>
            <a:ln w="2857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7" name="Rectangle 7"/>
            <p:cNvSpPr>
              <a:spLocks noChangeArrowheads="1"/>
            </p:cNvSpPr>
            <p:nvPr/>
          </p:nvSpPr>
          <p:spPr bwMode="auto">
            <a:xfrm>
              <a:off x="7946391" y="4800600"/>
              <a:ext cx="700088" cy="1143000"/>
            </a:xfrm>
            <a:prstGeom prst="rect">
              <a:avLst/>
            </a:prstGeom>
            <a:solidFill>
              <a:srgbClr val="DBF2DA"/>
            </a:solidFill>
            <a:ln w="2857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8" name="Text Box 8"/>
            <p:cNvSpPr txBox="1">
              <a:spLocks noChangeArrowheads="1"/>
            </p:cNvSpPr>
            <p:nvPr/>
          </p:nvSpPr>
          <p:spPr bwMode="auto">
            <a:xfrm>
              <a:off x="8121016" y="4402138"/>
              <a:ext cx="365227" cy="3332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...</a:t>
              </a:r>
            </a:p>
          </p:txBody>
        </p:sp>
        <p:sp>
          <p:nvSpPr>
            <p:cNvPr id="40969" name="Text Box 9"/>
            <p:cNvSpPr txBox="1">
              <a:spLocks noChangeArrowheads="1"/>
            </p:cNvSpPr>
            <p:nvPr/>
          </p:nvSpPr>
          <p:spPr bwMode="auto">
            <a:xfrm>
              <a:off x="7848600" y="1246705"/>
              <a:ext cx="842857" cy="6667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 algn="ctr"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Level 2</a:t>
              </a:r>
            </a:p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Tables</a:t>
              </a:r>
            </a:p>
          </p:txBody>
        </p:sp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 flipV="1">
              <a:off x="6650991" y="1903413"/>
              <a:ext cx="1295400" cy="145097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1" name="Line 11"/>
            <p:cNvSpPr>
              <a:spLocks noChangeShapeType="1"/>
            </p:cNvSpPr>
            <p:nvPr/>
          </p:nvSpPr>
          <p:spPr bwMode="auto">
            <a:xfrm flipV="1">
              <a:off x="6650991" y="3275013"/>
              <a:ext cx="1295400" cy="23177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>
              <a:off x="6803391" y="4337050"/>
              <a:ext cx="1143000" cy="46355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6109124" y="3429000"/>
              <a:ext cx="762000" cy="1588"/>
            </a:xfrm>
            <a:prstGeom prst="line">
              <a:avLst/>
            </a:prstGeom>
            <a:noFill/>
            <a:ln w="1908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4" name="Line 14"/>
            <p:cNvSpPr>
              <a:spLocks noChangeShapeType="1"/>
            </p:cNvSpPr>
            <p:nvPr/>
          </p:nvSpPr>
          <p:spPr bwMode="auto">
            <a:xfrm>
              <a:off x="6109124" y="3581400"/>
              <a:ext cx="762000" cy="1588"/>
            </a:xfrm>
            <a:prstGeom prst="line">
              <a:avLst/>
            </a:prstGeom>
            <a:noFill/>
            <a:ln w="1908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5" name="Line 15"/>
            <p:cNvSpPr>
              <a:spLocks noChangeShapeType="1"/>
            </p:cNvSpPr>
            <p:nvPr/>
          </p:nvSpPr>
          <p:spPr bwMode="auto">
            <a:xfrm>
              <a:off x="6109124" y="4267200"/>
              <a:ext cx="762000" cy="1588"/>
            </a:xfrm>
            <a:prstGeom prst="line">
              <a:avLst/>
            </a:prstGeom>
            <a:noFill/>
            <a:ln w="1908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976" name="Text Box 16"/>
            <p:cNvSpPr txBox="1">
              <a:spLocks noChangeArrowheads="1"/>
            </p:cNvSpPr>
            <p:nvPr/>
          </p:nvSpPr>
          <p:spPr bwMode="auto">
            <a:xfrm>
              <a:off x="6340275" y="3733800"/>
              <a:ext cx="434542" cy="2721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eaVert" wrap="none" lIns="90360" tIns="44280" rIns="90360" bIns="44280">
              <a:spAutoFit/>
            </a:bodyPr>
            <a:lstStyle/>
            <a:p>
              <a:pPr rtl="1"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3300"/>
                  </a:solidFill>
                  <a:latin typeface="Calibri" pitchFamily="34" charset="0"/>
                </a:rPr>
                <a:t>...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ECB570-AACE-4A17-B412-219A769B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 Two-Level Page Table Hierarchy</a:t>
            </a: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995008" y="1182687"/>
            <a:ext cx="19171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Calibri" pitchFamily="34" charset="0"/>
              </a:rPr>
              <a:t>Level 1 page table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7455901" y="6426199"/>
            <a:ext cx="434542" cy="2625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eaVert" wrap="none" lIns="90360" tIns="44280" rIns="90360" bIns="44280">
            <a:spAutoFit/>
          </a:bodyPr>
          <a:lstStyle/>
          <a:p>
            <a:pPr rtl="1"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</a:rPr>
              <a:t>...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4372446" y="1160463"/>
            <a:ext cx="2008498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Calibri" pitchFamily="34" charset="0"/>
              </a:rPr>
              <a:t>Level 2 page tables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7062788" y="17795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0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7062788" y="2084388"/>
            <a:ext cx="9906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...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7062788" y="23891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1023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7062788" y="26939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1024</a:t>
            </a:r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7062788" y="2998788"/>
            <a:ext cx="9906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...</a:t>
            </a: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7062788" y="33035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2047</a:t>
            </a:r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7062788" y="17795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7062788" y="26939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7062788" y="3608388"/>
            <a:ext cx="990600" cy="1841500"/>
          </a:xfrm>
          <a:prstGeom prst="rect">
            <a:avLst/>
          </a:prstGeom>
          <a:solidFill>
            <a:srgbClr val="F6F5BD"/>
          </a:solidFill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Gap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7997825" y="1641476"/>
            <a:ext cx="266700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dirty="0">
                <a:latin typeface="Calibri" pitchFamily="34" charset="0"/>
              </a:rPr>
              <a:t>0</a:t>
            </a:r>
          </a:p>
        </p:txBody>
      </p:sp>
      <p:sp>
        <p:nvSpPr>
          <p:cNvPr id="41999" name="Rectangle 15"/>
          <p:cNvSpPr>
            <a:spLocks noChangeArrowheads="1"/>
          </p:cNvSpPr>
          <p:nvPr/>
        </p:nvSpPr>
        <p:spPr bwMode="auto">
          <a:xfrm>
            <a:off x="4776788" y="21732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0</a:t>
            </a:r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4776788" y="2478088"/>
            <a:ext cx="9906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...</a:t>
            </a:r>
          </a:p>
        </p:txBody>
      </p:sp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4776788" y="27828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1023</a:t>
            </a:r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4776788" y="21732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Rectangle 19"/>
          <p:cNvSpPr>
            <a:spLocks noChangeArrowheads="1"/>
          </p:cNvSpPr>
          <p:nvPr/>
        </p:nvSpPr>
        <p:spPr bwMode="auto">
          <a:xfrm>
            <a:off x="4776788" y="35448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0</a:t>
            </a:r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4776788" y="3849688"/>
            <a:ext cx="9906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...</a:t>
            </a:r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4776788" y="41544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1023</a:t>
            </a:r>
          </a:p>
        </p:txBody>
      </p:sp>
      <p:sp>
        <p:nvSpPr>
          <p:cNvPr id="42006" name="Rectangle 22"/>
          <p:cNvSpPr>
            <a:spLocks noChangeArrowheads="1"/>
          </p:cNvSpPr>
          <p:nvPr/>
        </p:nvSpPr>
        <p:spPr bwMode="auto">
          <a:xfrm>
            <a:off x="4776788" y="35448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7" name="Rectangle 23"/>
          <p:cNvSpPr>
            <a:spLocks noChangeArrowheads="1"/>
          </p:cNvSpPr>
          <p:nvPr/>
        </p:nvSpPr>
        <p:spPr bwMode="auto">
          <a:xfrm>
            <a:off x="4776788" y="4840288"/>
            <a:ext cx="990600" cy="609600"/>
          </a:xfrm>
          <a:prstGeom prst="rect">
            <a:avLst/>
          </a:prstGeom>
          <a:solidFill>
            <a:srgbClr val="F1C7C7"/>
          </a:solidFill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1023 null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PTEs</a:t>
            </a:r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4776788" y="54498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1023</a:t>
            </a:r>
          </a:p>
        </p:txBody>
      </p:sp>
      <p:sp>
        <p:nvSpPr>
          <p:cNvPr id="42009" name="Rectangle 25"/>
          <p:cNvSpPr>
            <a:spLocks noChangeArrowheads="1"/>
          </p:cNvSpPr>
          <p:nvPr/>
        </p:nvSpPr>
        <p:spPr bwMode="auto">
          <a:xfrm>
            <a:off x="4776788" y="48402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10" name="Rectangle 26"/>
          <p:cNvSpPr>
            <a:spLocks noChangeArrowheads="1"/>
          </p:cNvSpPr>
          <p:nvPr/>
        </p:nvSpPr>
        <p:spPr bwMode="auto">
          <a:xfrm>
            <a:off x="7062788" y="5449888"/>
            <a:ext cx="990600" cy="609600"/>
          </a:xfrm>
          <a:prstGeom prst="rect">
            <a:avLst/>
          </a:prstGeom>
          <a:solidFill>
            <a:srgbClr val="DEDFF5"/>
          </a:solidFill>
          <a:ln w="12600">
            <a:solidFill>
              <a:srgbClr val="DEDFF5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1023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unallocated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pages</a:t>
            </a:r>
          </a:p>
        </p:txBody>
      </p:sp>
      <p:sp>
        <p:nvSpPr>
          <p:cNvPr id="42011" name="Rectangle 27"/>
          <p:cNvSpPr>
            <a:spLocks noChangeArrowheads="1"/>
          </p:cNvSpPr>
          <p:nvPr/>
        </p:nvSpPr>
        <p:spPr bwMode="auto">
          <a:xfrm>
            <a:off x="7062788" y="6059488"/>
            <a:ext cx="990600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9215</a:t>
            </a:r>
          </a:p>
        </p:txBody>
      </p: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7062788" y="5449888"/>
            <a:ext cx="990600" cy="914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7061199" y="1106488"/>
            <a:ext cx="982256" cy="653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Calibri" pitchFamily="34" charset="0"/>
              </a:rPr>
              <a:t>Virtual</a:t>
            </a:r>
          </a:p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Calibri" pitchFamily="34" charset="0"/>
              </a:rPr>
              <a:t>memory</a:t>
            </a:r>
          </a:p>
        </p:txBody>
      </p:sp>
      <p:sp>
        <p:nvSpPr>
          <p:cNvPr id="42014" name="Line 30"/>
          <p:cNvSpPr>
            <a:spLocks noChangeShapeType="1"/>
          </p:cNvSpPr>
          <p:nvPr/>
        </p:nvSpPr>
        <p:spPr bwMode="auto">
          <a:xfrm flipV="1">
            <a:off x="5767388" y="1790701"/>
            <a:ext cx="1295400" cy="536575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15" name="Line 31"/>
          <p:cNvSpPr>
            <a:spLocks noChangeShapeType="1"/>
          </p:cNvSpPr>
          <p:nvPr/>
        </p:nvSpPr>
        <p:spPr bwMode="auto">
          <a:xfrm flipV="1">
            <a:off x="5767388" y="2400301"/>
            <a:ext cx="1295400" cy="536575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16" name="Line 32"/>
          <p:cNvSpPr>
            <a:spLocks noChangeShapeType="1"/>
          </p:cNvSpPr>
          <p:nvPr/>
        </p:nvSpPr>
        <p:spPr bwMode="auto">
          <a:xfrm flipV="1">
            <a:off x="5767388" y="2705101"/>
            <a:ext cx="1295400" cy="993775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17" name="Line 33"/>
          <p:cNvSpPr>
            <a:spLocks noChangeShapeType="1"/>
          </p:cNvSpPr>
          <p:nvPr/>
        </p:nvSpPr>
        <p:spPr bwMode="auto">
          <a:xfrm flipV="1">
            <a:off x="5767388" y="3314701"/>
            <a:ext cx="1295400" cy="993775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18" name="Line 34"/>
          <p:cNvSpPr>
            <a:spLocks noChangeShapeType="1"/>
          </p:cNvSpPr>
          <p:nvPr/>
        </p:nvSpPr>
        <p:spPr bwMode="auto">
          <a:xfrm>
            <a:off x="5767388" y="5602288"/>
            <a:ext cx="1219200" cy="457200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19" name="Line 35"/>
          <p:cNvSpPr>
            <a:spLocks noChangeShapeType="1"/>
          </p:cNvSpPr>
          <p:nvPr/>
        </p:nvSpPr>
        <p:spPr bwMode="auto">
          <a:xfrm flipV="1">
            <a:off x="3481388" y="2171701"/>
            <a:ext cx="1243012" cy="231775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20" name="Line 36"/>
          <p:cNvSpPr>
            <a:spLocks noChangeShapeType="1"/>
          </p:cNvSpPr>
          <p:nvPr/>
        </p:nvSpPr>
        <p:spPr bwMode="auto">
          <a:xfrm>
            <a:off x="3481388" y="2706688"/>
            <a:ext cx="1295400" cy="838200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21" name="Line 37"/>
          <p:cNvSpPr>
            <a:spLocks noChangeShapeType="1"/>
          </p:cNvSpPr>
          <p:nvPr/>
        </p:nvSpPr>
        <p:spPr bwMode="auto">
          <a:xfrm>
            <a:off x="3481388" y="4840289"/>
            <a:ext cx="1295400" cy="1587"/>
          </a:xfrm>
          <a:prstGeom prst="line">
            <a:avLst/>
          </a:prstGeom>
          <a:noFill/>
          <a:ln w="1260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22" name="Rectangle 38"/>
          <p:cNvSpPr>
            <a:spLocks noChangeArrowheads="1"/>
          </p:cNvSpPr>
          <p:nvPr/>
        </p:nvSpPr>
        <p:spPr bwMode="auto">
          <a:xfrm>
            <a:off x="2362200" y="4992688"/>
            <a:ext cx="1119188" cy="8382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(1K - 9)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null PTEs </a:t>
            </a:r>
          </a:p>
        </p:txBody>
      </p:sp>
      <p:sp>
        <p:nvSpPr>
          <p:cNvPr id="42023" name="Rectangle 39"/>
          <p:cNvSpPr>
            <a:spLocks noChangeArrowheads="1"/>
          </p:cNvSpPr>
          <p:nvPr/>
        </p:nvSpPr>
        <p:spPr bwMode="auto">
          <a:xfrm>
            <a:off x="2362200" y="2249488"/>
            <a:ext cx="1119188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0</a:t>
            </a:r>
          </a:p>
        </p:txBody>
      </p:sp>
      <p:sp>
        <p:nvSpPr>
          <p:cNvPr id="42024" name="Rectangle 40"/>
          <p:cNvSpPr>
            <a:spLocks noChangeArrowheads="1"/>
          </p:cNvSpPr>
          <p:nvPr/>
        </p:nvSpPr>
        <p:spPr bwMode="auto">
          <a:xfrm>
            <a:off x="2362200" y="2554288"/>
            <a:ext cx="1119188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1</a:t>
            </a:r>
          </a:p>
        </p:txBody>
      </p:sp>
      <p:sp>
        <p:nvSpPr>
          <p:cNvPr id="42025" name="Rectangle 41"/>
          <p:cNvSpPr>
            <a:spLocks noChangeArrowheads="1"/>
          </p:cNvSpPr>
          <p:nvPr/>
        </p:nvSpPr>
        <p:spPr bwMode="auto">
          <a:xfrm>
            <a:off x="2362200" y="28590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2 (null)</a:t>
            </a:r>
          </a:p>
        </p:txBody>
      </p:sp>
      <p:sp>
        <p:nvSpPr>
          <p:cNvPr id="42026" name="Rectangle 42"/>
          <p:cNvSpPr>
            <a:spLocks noChangeArrowheads="1"/>
          </p:cNvSpPr>
          <p:nvPr/>
        </p:nvSpPr>
        <p:spPr bwMode="auto">
          <a:xfrm>
            <a:off x="2362200" y="31638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3 (null)</a:t>
            </a:r>
          </a:p>
        </p:txBody>
      </p:sp>
      <p:sp>
        <p:nvSpPr>
          <p:cNvPr id="42027" name="Rectangle 43"/>
          <p:cNvSpPr>
            <a:spLocks noChangeArrowheads="1"/>
          </p:cNvSpPr>
          <p:nvPr/>
        </p:nvSpPr>
        <p:spPr bwMode="auto">
          <a:xfrm>
            <a:off x="2362200" y="34686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4 (null)</a:t>
            </a:r>
          </a:p>
        </p:txBody>
      </p:sp>
      <p:sp>
        <p:nvSpPr>
          <p:cNvPr id="42028" name="Rectangle 44"/>
          <p:cNvSpPr>
            <a:spLocks noChangeArrowheads="1"/>
          </p:cNvSpPr>
          <p:nvPr/>
        </p:nvSpPr>
        <p:spPr bwMode="auto">
          <a:xfrm>
            <a:off x="2362200" y="37734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5 (null)</a:t>
            </a:r>
          </a:p>
        </p:txBody>
      </p:sp>
      <p:sp>
        <p:nvSpPr>
          <p:cNvPr id="42029" name="Rectangle 45"/>
          <p:cNvSpPr>
            <a:spLocks noChangeArrowheads="1"/>
          </p:cNvSpPr>
          <p:nvPr/>
        </p:nvSpPr>
        <p:spPr bwMode="auto">
          <a:xfrm>
            <a:off x="2362200" y="40782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6 (null)</a:t>
            </a:r>
          </a:p>
        </p:txBody>
      </p:sp>
      <p:sp>
        <p:nvSpPr>
          <p:cNvPr id="42030" name="Rectangle 46"/>
          <p:cNvSpPr>
            <a:spLocks noChangeArrowheads="1"/>
          </p:cNvSpPr>
          <p:nvPr/>
        </p:nvSpPr>
        <p:spPr bwMode="auto">
          <a:xfrm>
            <a:off x="2362200" y="4383088"/>
            <a:ext cx="1119188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7 (null)</a:t>
            </a:r>
          </a:p>
        </p:txBody>
      </p:sp>
      <p:sp>
        <p:nvSpPr>
          <p:cNvPr id="42031" name="Rectangle 47"/>
          <p:cNvSpPr>
            <a:spLocks noChangeArrowheads="1"/>
          </p:cNvSpPr>
          <p:nvPr/>
        </p:nvSpPr>
        <p:spPr bwMode="auto">
          <a:xfrm>
            <a:off x="2362200" y="4687888"/>
            <a:ext cx="1119188" cy="304800"/>
          </a:xfrm>
          <a:prstGeom prst="rect">
            <a:avLst/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8</a:t>
            </a:r>
          </a:p>
        </p:txBody>
      </p:sp>
      <p:sp>
        <p:nvSpPr>
          <p:cNvPr id="42032" name="Rectangle 48"/>
          <p:cNvSpPr>
            <a:spLocks noChangeArrowheads="1"/>
          </p:cNvSpPr>
          <p:nvPr/>
        </p:nvSpPr>
        <p:spPr bwMode="auto">
          <a:xfrm>
            <a:off x="2362200" y="2249488"/>
            <a:ext cx="1119188" cy="358140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3" name="AutoShape 49"/>
          <p:cNvSpPr>
            <a:spLocks/>
          </p:cNvSpPr>
          <p:nvPr/>
        </p:nvSpPr>
        <p:spPr bwMode="auto">
          <a:xfrm>
            <a:off x="8189678" y="1792288"/>
            <a:ext cx="228600" cy="1752600"/>
          </a:xfrm>
          <a:prstGeom prst="rightBrace">
            <a:avLst>
              <a:gd name="adj1" fmla="val 63889"/>
              <a:gd name="adj2" fmla="val 50000"/>
            </a:avLst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4" name="Text Box 50"/>
          <p:cNvSpPr txBox="1">
            <a:spLocks noChangeArrowheads="1"/>
          </p:cNvSpPr>
          <p:nvPr/>
        </p:nvSpPr>
        <p:spPr bwMode="auto">
          <a:xfrm>
            <a:off x="8442090" y="2403476"/>
            <a:ext cx="1885942" cy="5168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2K allocated VM pages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for code and data</a:t>
            </a:r>
          </a:p>
        </p:txBody>
      </p:sp>
      <p:sp>
        <p:nvSpPr>
          <p:cNvPr id="42035" name="AutoShape 51"/>
          <p:cNvSpPr>
            <a:spLocks/>
          </p:cNvSpPr>
          <p:nvPr/>
        </p:nvSpPr>
        <p:spPr bwMode="auto">
          <a:xfrm>
            <a:off x="8189678" y="3621088"/>
            <a:ext cx="228600" cy="1752600"/>
          </a:xfrm>
          <a:prstGeom prst="rightBrace">
            <a:avLst>
              <a:gd name="adj1" fmla="val 63889"/>
              <a:gd name="adj2" fmla="val 50000"/>
            </a:avLst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6" name="Text Box 52"/>
          <p:cNvSpPr txBox="1">
            <a:spLocks noChangeArrowheads="1"/>
          </p:cNvSpPr>
          <p:nvPr/>
        </p:nvSpPr>
        <p:spPr bwMode="auto">
          <a:xfrm>
            <a:off x="8440504" y="4306888"/>
            <a:ext cx="2075097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6K unallocated VM pages</a:t>
            </a:r>
          </a:p>
        </p:txBody>
      </p:sp>
      <p:sp>
        <p:nvSpPr>
          <p:cNvPr id="42037" name="AutoShape 53"/>
          <p:cNvSpPr>
            <a:spLocks/>
          </p:cNvSpPr>
          <p:nvPr/>
        </p:nvSpPr>
        <p:spPr bwMode="auto">
          <a:xfrm>
            <a:off x="8113478" y="5449888"/>
            <a:ext cx="304800" cy="609600"/>
          </a:xfrm>
          <a:prstGeom prst="rightBrace">
            <a:avLst>
              <a:gd name="adj1" fmla="val 16667"/>
              <a:gd name="adj2" fmla="val 50000"/>
            </a:avLst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8" name="Text Box 54"/>
          <p:cNvSpPr txBox="1">
            <a:spLocks noChangeArrowheads="1"/>
          </p:cNvSpPr>
          <p:nvPr/>
        </p:nvSpPr>
        <p:spPr bwMode="auto">
          <a:xfrm>
            <a:off x="8440503" y="5588000"/>
            <a:ext cx="1988534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1023 unallocated  pages</a:t>
            </a:r>
          </a:p>
        </p:txBody>
      </p:sp>
      <p:sp>
        <p:nvSpPr>
          <p:cNvPr id="42039" name="AutoShape 55"/>
          <p:cNvSpPr>
            <a:spLocks/>
          </p:cNvSpPr>
          <p:nvPr/>
        </p:nvSpPr>
        <p:spPr bwMode="auto">
          <a:xfrm>
            <a:off x="8113478" y="6059488"/>
            <a:ext cx="304800" cy="304800"/>
          </a:xfrm>
          <a:prstGeom prst="rightBrace">
            <a:avLst>
              <a:gd name="adj1" fmla="val 8333"/>
              <a:gd name="adj2" fmla="val 50000"/>
            </a:avLst>
          </a:prstGeom>
          <a:noFill/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40" name="Text Box 56"/>
          <p:cNvSpPr txBox="1">
            <a:spLocks noChangeArrowheads="1"/>
          </p:cNvSpPr>
          <p:nvPr/>
        </p:nvSpPr>
        <p:spPr bwMode="auto">
          <a:xfrm>
            <a:off x="8442091" y="6000751"/>
            <a:ext cx="1717627" cy="5168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1 allocated VM page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>
                <a:latin typeface="Calibri" pitchFamily="34" charset="0"/>
              </a:rPr>
              <a:t>for the stack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928814" y="685800"/>
            <a:ext cx="4104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32 bit addresses, 4KB pages, 4-byte </a:t>
            </a:r>
            <a:r>
              <a:rPr lang="en-US" i="1" dirty="0" err="1">
                <a:latin typeface="Calibri" pitchFamily="34" charset="0"/>
              </a:rPr>
              <a:t>PTEs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491" y="5939929"/>
            <a:ext cx="445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If you’re not using most of the address space</a:t>
            </a:r>
          </a:p>
          <a:p>
            <a:r>
              <a:rPr lang="en-US" dirty="0">
                <a:latin typeface="Calibri" pitchFamily="34" charset="0"/>
              </a:rPr>
              <a:t>(which you’re not), don’t need most level 2 </a:t>
            </a:r>
          </a:p>
          <a:p>
            <a:r>
              <a:rPr lang="en-US" dirty="0">
                <a:latin typeface="Calibri" pitchFamily="34" charset="0"/>
              </a:rPr>
              <a:t>page </a:t>
            </a:r>
            <a:r>
              <a:rPr lang="en-US">
                <a:latin typeface="Calibri" pitchFamily="34" charset="0"/>
              </a:rPr>
              <a:t>tables! So </a:t>
            </a:r>
            <a:r>
              <a:rPr lang="en-US" dirty="0">
                <a:latin typeface="Calibri" pitchFamily="34" charset="0"/>
              </a:rPr>
              <a:t>don’t allocate them!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C6614D-0619-CA49-A941-9533A7E9C15C}"/>
              </a:ext>
            </a:extLst>
          </p:cNvPr>
          <p:cNvSpPr txBox="1"/>
          <p:nvPr/>
        </p:nvSpPr>
        <p:spPr>
          <a:xfrm>
            <a:off x="2186314" y="1517266"/>
            <a:ext cx="1367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1 table</a:t>
            </a:r>
          </a:p>
          <a:p>
            <a:pPr algn="ctr"/>
            <a:r>
              <a:rPr lang="en-US" dirty="0">
                <a:latin typeface="Calibri" pitchFamily="34" charset="0"/>
              </a:rPr>
              <a:t>1024 entries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1F87581-025C-D341-8C53-3535BB006873}"/>
              </a:ext>
            </a:extLst>
          </p:cNvPr>
          <p:cNvSpPr txBox="1"/>
          <p:nvPr/>
        </p:nvSpPr>
        <p:spPr>
          <a:xfrm>
            <a:off x="4317392" y="1485901"/>
            <a:ext cx="2057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3 tables, NOT 1024!</a:t>
            </a:r>
          </a:p>
          <a:p>
            <a:pPr algn="ctr"/>
            <a:r>
              <a:rPr lang="en-US" dirty="0">
                <a:latin typeface="Calibri" pitchFamily="34" charset="0"/>
              </a:rPr>
              <a:t>1024 entries each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F4DE1-E428-4C6B-B52B-451414A4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table: Core i7</a:t>
            </a:r>
          </a:p>
        </p:txBody>
      </p:sp>
      <p:sp>
        <p:nvSpPr>
          <p:cNvPr id="4" name="Text Box 381"/>
          <p:cNvSpPr txBox="1">
            <a:spLocks noChangeArrowheads="1"/>
          </p:cNvSpPr>
          <p:nvPr/>
        </p:nvSpPr>
        <p:spPr bwMode="auto">
          <a:xfrm>
            <a:off x="1667603" y="2662239"/>
            <a:ext cx="500136" cy="28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CR3</a:t>
            </a:r>
          </a:p>
        </p:txBody>
      </p:sp>
      <p:sp>
        <p:nvSpPr>
          <p:cNvPr id="5" name="Text Box 387"/>
          <p:cNvSpPr txBox="1">
            <a:spLocks noChangeArrowheads="1"/>
          </p:cNvSpPr>
          <p:nvPr/>
        </p:nvSpPr>
        <p:spPr bwMode="auto">
          <a:xfrm>
            <a:off x="7881702" y="3919538"/>
            <a:ext cx="923329" cy="8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Physical 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address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of page</a:t>
            </a:r>
          </a:p>
        </p:txBody>
      </p:sp>
      <p:sp>
        <p:nvSpPr>
          <p:cNvPr id="6" name="Text Box 388"/>
          <p:cNvSpPr txBox="1">
            <a:spLocks noChangeArrowheads="1"/>
          </p:cNvSpPr>
          <p:nvPr/>
        </p:nvSpPr>
        <p:spPr bwMode="auto">
          <a:xfrm>
            <a:off x="1556579" y="2876550"/>
            <a:ext cx="867224" cy="8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Physical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address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of L1 PT</a:t>
            </a:r>
          </a:p>
        </p:txBody>
      </p:sp>
      <p:sp>
        <p:nvSpPr>
          <p:cNvPr id="7" name="Text Box 394"/>
          <p:cNvSpPr txBox="1">
            <a:spLocks noChangeAspect="1" noChangeArrowheads="1"/>
          </p:cNvSpPr>
          <p:nvPr/>
        </p:nvSpPr>
        <p:spPr bwMode="auto">
          <a:xfrm>
            <a:off x="4423121" y="990600"/>
            <a:ext cx="266098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8" name="Rectangle 395"/>
          <p:cNvSpPr>
            <a:spLocks noChangeAspect="1" noChangeArrowheads="1"/>
          </p:cNvSpPr>
          <p:nvPr/>
        </p:nvSpPr>
        <p:spPr bwMode="auto">
          <a:xfrm>
            <a:off x="7666039" y="1220788"/>
            <a:ext cx="1843087" cy="273050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VPO</a:t>
            </a:r>
          </a:p>
        </p:txBody>
      </p:sp>
      <p:sp>
        <p:nvSpPr>
          <p:cNvPr id="9" name="Text Box 396"/>
          <p:cNvSpPr txBox="1">
            <a:spLocks noChangeAspect="1" noChangeArrowheads="1"/>
          </p:cNvSpPr>
          <p:nvPr/>
        </p:nvSpPr>
        <p:spPr bwMode="auto">
          <a:xfrm>
            <a:off x="6975821" y="1000125"/>
            <a:ext cx="266098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10" name="Text Box 397"/>
          <p:cNvSpPr txBox="1">
            <a:spLocks noChangeAspect="1" noChangeArrowheads="1"/>
          </p:cNvSpPr>
          <p:nvPr/>
        </p:nvSpPr>
        <p:spPr bwMode="auto">
          <a:xfrm>
            <a:off x="8396979" y="1000125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11" name="Text Box 399"/>
          <p:cNvSpPr txBox="1">
            <a:spLocks noChangeAspect="1" noChangeArrowheads="1"/>
          </p:cNvSpPr>
          <p:nvPr/>
        </p:nvSpPr>
        <p:spPr bwMode="auto">
          <a:xfrm>
            <a:off x="9555524" y="1001713"/>
            <a:ext cx="970265" cy="67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>
                <a:solidFill>
                  <a:schemeClr val="tx2"/>
                </a:solidFill>
              </a:rPr>
              <a:t>Virtual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12" name="Line 403"/>
          <p:cNvSpPr>
            <a:spLocks noChangeShapeType="1"/>
          </p:cNvSpPr>
          <p:nvPr/>
        </p:nvSpPr>
        <p:spPr bwMode="auto">
          <a:xfrm>
            <a:off x="7626350" y="3640138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3" name="Line 404"/>
          <p:cNvSpPr>
            <a:spLocks noChangeShapeType="1"/>
          </p:cNvSpPr>
          <p:nvPr/>
        </p:nvSpPr>
        <p:spPr bwMode="auto">
          <a:xfrm>
            <a:off x="7931150" y="3640138"/>
            <a:ext cx="0" cy="18399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4" name="Line 406"/>
          <p:cNvSpPr>
            <a:spLocks noChangeShapeType="1"/>
          </p:cNvSpPr>
          <p:nvPr/>
        </p:nvSpPr>
        <p:spPr bwMode="auto">
          <a:xfrm>
            <a:off x="6637338" y="3665538"/>
            <a:ext cx="2651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5" name="Rectangle 382"/>
          <p:cNvSpPr>
            <a:spLocks noChangeArrowheads="1"/>
          </p:cNvSpPr>
          <p:nvPr/>
        </p:nvSpPr>
        <p:spPr bwMode="auto">
          <a:xfrm>
            <a:off x="6902450" y="2776538"/>
            <a:ext cx="76200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6" name="Text Box 392"/>
          <p:cNvSpPr txBox="1">
            <a:spLocks noChangeArrowheads="1"/>
          </p:cNvSpPr>
          <p:nvPr/>
        </p:nvSpPr>
        <p:spPr bwMode="auto">
          <a:xfrm>
            <a:off x="6959893" y="1990725"/>
            <a:ext cx="629980" cy="8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L4 PT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Page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table</a:t>
            </a:r>
          </a:p>
        </p:txBody>
      </p:sp>
      <p:sp>
        <p:nvSpPr>
          <p:cNvPr id="17" name="Rectangle 405"/>
          <p:cNvSpPr>
            <a:spLocks noChangeArrowheads="1"/>
          </p:cNvSpPr>
          <p:nvPr/>
        </p:nvSpPr>
        <p:spPr bwMode="auto">
          <a:xfrm>
            <a:off x="6905626" y="3538538"/>
            <a:ext cx="758825" cy="2286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L4 PTE</a:t>
            </a:r>
          </a:p>
        </p:txBody>
      </p:sp>
      <p:sp>
        <p:nvSpPr>
          <p:cNvPr id="18" name="Line 407"/>
          <p:cNvSpPr>
            <a:spLocks noChangeShapeType="1"/>
          </p:cNvSpPr>
          <p:nvPr/>
        </p:nvSpPr>
        <p:spPr bwMode="auto">
          <a:xfrm>
            <a:off x="6637339" y="1493839"/>
            <a:ext cx="7937" cy="2168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9" name="Line 408"/>
          <p:cNvSpPr>
            <a:spLocks noChangeShapeType="1"/>
          </p:cNvSpPr>
          <p:nvPr/>
        </p:nvSpPr>
        <p:spPr bwMode="auto">
          <a:xfrm>
            <a:off x="9163050" y="1493838"/>
            <a:ext cx="0" cy="44370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0" name="Rectangle 409"/>
          <p:cNvSpPr>
            <a:spLocks noChangeAspect="1" noChangeArrowheads="1"/>
          </p:cNvSpPr>
          <p:nvPr/>
        </p:nvSpPr>
        <p:spPr bwMode="auto">
          <a:xfrm>
            <a:off x="3113088" y="5930900"/>
            <a:ext cx="4495800" cy="287338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PPN</a:t>
            </a:r>
          </a:p>
        </p:txBody>
      </p:sp>
      <p:sp>
        <p:nvSpPr>
          <p:cNvPr id="21" name="Rectangle 410"/>
          <p:cNvSpPr>
            <a:spLocks noChangeAspect="1" noChangeArrowheads="1"/>
          </p:cNvSpPr>
          <p:nvPr/>
        </p:nvSpPr>
        <p:spPr bwMode="auto">
          <a:xfrm>
            <a:off x="7608889" y="5930900"/>
            <a:ext cx="1874837" cy="287338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PPO</a:t>
            </a:r>
          </a:p>
        </p:txBody>
      </p:sp>
      <p:sp>
        <p:nvSpPr>
          <p:cNvPr id="22" name="Text Box 411"/>
          <p:cNvSpPr txBox="1">
            <a:spLocks noChangeAspect="1" noChangeArrowheads="1"/>
          </p:cNvSpPr>
          <p:nvPr/>
        </p:nvSpPr>
        <p:spPr bwMode="auto">
          <a:xfrm>
            <a:off x="5183879" y="5721350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40</a:t>
            </a:r>
          </a:p>
        </p:txBody>
      </p:sp>
      <p:sp>
        <p:nvSpPr>
          <p:cNvPr id="23" name="Text Box 412"/>
          <p:cNvSpPr txBox="1">
            <a:spLocks noChangeAspect="1" noChangeArrowheads="1"/>
          </p:cNvSpPr>
          <p:nvPr/>
        </p:nvSpPr>
        <p:spPr bwMode="auto">
          <a:xfrm>
            <a:off x="8371579" y="5721350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24" name="Text Box 413"/>
          <p:cNvSpPr txBox="1">
            <a:spLocks noChangeAspect="1" noChangeArrowheads="1"/>
          </p:cNvSpPr>
          <p:nvPr/>
        </p:nvSpPr>
        <p:spPr bwMode="auto">
          <a:xfrm>
            <a:off x="9521734" y="5734050"/>
            <a:ext cx="1059135" cy="67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>
                <a:solidFill>
                  <a:schemeClr val="tx2"/>
                </a:solidFill>
              </a:rPr>
              <a:t>Physical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25" name="Line 414"/>
          <p:cNvSpPr>
            <a:spLocks noChangeShapeType="1"/>
          </p:cNvSpPr>
          <p:nvPr/>
        </p:nvSpPr>
        <p:spPr bwMode="auto">
          <a:xfrm flipH="1">
            <a:off x="6102350" y="5481638"/>
            <a:ext cx="1828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" name="Line 415"/>
          <p:cNvSpPr>
            <a:spLocks noChangeShapeType="1"/>
          </p:cNvSpPr>
          <p:nvPr/>
        </p:nvSpPr>
        <p:spPr bwMode="auto">
          <a:xfrm>
            <a:off x="6102350" y="5480050"/>
            <a:ext cx="0" cy="433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" name="Text Box 416"/>
          <p:cNvSpPr txBox="1">
            <a:spLocks noChangeArrowheads="1"/>
          </p:cNvSpPr>
          <p:nvPr/>
        </p:nvSpPr>
        <p:spPr bwMode="auto">
          <a:xfrm>
            <a:off x="9332131" y="3068638"/>
            <a:ext cx="1216679" cy="8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Offset into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physical and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virtual page</a:t>
            </a:r>
          </a:p>
        </p:txBody>
      </p:sp>
      <p:sp>
        <p:nvSpPr>
          <p:cNvPr id="28" name="Rectangle 417"/>
          <p:cNvSpPr>
            <a:spLocks noChangeAspect="1" noChangeArrowheads="1"/>
          </p:cNvSpPr>
          <p:nvPr/>
        </p:nvSpPr>
        <p:spPr bwMode="auto">
          <a:xfrm>
            <a:off x="5110164" y="1214439"/>
            <a:ext cx="1277937" cy="280987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 3</a:t>
            </a:r>
          </a:p>
        </p:txBody>
      </p:sp>
      <p:sp>
        <p:nvSpPr>
          <p:cNvPr id="29" name="Rectangle 418"/>
          <p:cNvSpPr>
            <a:spLocks noChangeAspect="1" noChangeArrowheads="1"/>
          </p:cNvSpPr>
          <p:nvPr/>
        </p:nvSpPr>
        <p:spPr bwMode="auto">
          <a:xfrm>
            <a:off x="6388100" y="1220788"/>
            <a:ext cx="1277938" cy="27305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 4</a:t>
            </a:r>
          </a:p>
        </p:txBody>
      </p:sp>
      <p:sp>
        <p:nvSpPr>
          <p:cNvPr id="30" name="Rectangle 419"/>
          <p:cNvSpPr>
            <a:spLocks noChangeAspect="1" noChangeArrowheads="1"/>
          </p:cNvSpPr>
          <p:nvPr/>
        </p:nvSpPr>
        <p:spPr bwMode="auto">
          <a:xfrm>
            <a:off x="3838575" y="1214439"/>
            <a:ext cx="1277938" cy="280987"/>
          </a:xfrm>
          <a:prstGeom prst="rect">
            <a:avLst/>
          </a:prstGeom>
          <a:solidFill>
            <a:srgbClr val="DBF2DA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 2</a:t>
            </a:r>
          </a:p>
        </p:txBody>
      </p:sp>
      <p:sp>
        <p:nvSpPr>
          <p:cNvPr id="31" name="Rectangle 420"/>
          <p:cNvSpPr>
            <a:spLocks noChangeAspect="1" noChangeArrowheads="1"/>
          </p:cNvSpPr>
          <p:nvPr/>
        </p:nvSpPr>
        <p:spPr bwMode="auto">
          <a:xfrm>
            <a:off x="2560639" y="1212850"/>
            <a:ext cx="1277937" cy="280988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 1</a:t>
            </a:r>
          </a:p>
        </p:txBody>
      </p:sp>
      <p:sp>
        <p:nvSpPr>
          <p:cNvPr id="32" name="Line 430"/>
          <p:cNvSpPr>
            <a:spLocks noChangeShapeType="1"/>
          </p:cNvSpPr>
          <p:nvPr/>
        </p:nvSpPr>
        <p:spPr bwMode="auto">
          <a:xfrm>
            <a:off x="6365875" y="3662363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3" name="Line 431"/>
          <p:cNvSpPr>
            <a:spLocks noChangeShapeType="1"/>
          </p:cNvSpPr>
          <p:nvPr/>
        </p:nvSpPr>
        <p:spPr bwMode="auto">
          <a:xfrm>
            <a:off x="6545264" y="2781301"/>
            <a:ext cx="9525" cy="881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4" name="Line 432"/>
          <p:cNvSpPr>
            <a:spLocks noChangeShapeType="1"/>
          </p:cNvSpPr>
          <p:nvPr/>
        </p:nvSpPr>
        <p:spPr bwMode="auto">
          <a:xfrm>
            <a:off x="6554789" y="2781301"/>
            <a:ext cx="344487" cy="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5" name="Rectangle 435"/>
          <p:cNvSpPr>
            <a:spLocks noChangeArrowheads="1"/>
          </p:cNvSpPr>
          <p:nvPr/>
        </p:nvSpPr>
        <p:spPr bwMode="auto">
          <a:xfrm>
            <a:off x="5626100" y="2786063"/>
            <a:ext cx="76200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6" name="Text Box 437"/>
          <p:cNvSpPr txBox="1">
            <a:spLocks noChangeArrowheads="1"/>
          </p:cNvSpPr>
          <p:nvPr/>
        </p:nvSpPr>
        <p:spPr bwMode="auto">
          <a:xfrm>
            <a:off x="5440364" y="1990726"/>
            <a:ext cx="1148087" cy="80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L3 PT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Page middle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directory</a:t>
            </a:r>
          </a:p>
        </p:txBody>
      </p:sp>
      <p:sp>
        <p:nvSpPr>
          <p:cNvPr id="37" name="Rectangle 438"/>
          <p:cNvSpPr>
            <a:spLocks noChangeArrowheads="1"/>
          </p:cNvSpPr>
          <p:nvPr/>
        </p:nvSpPr>
        <p:spPr bwMode="auto">
          <a:xfrm>
            <a:off x="5629276" y="3548063"/>
            <a:ext cx="758825" cy="228600"/>
          </a:xfrm>
          <a:prstGeom prst="rect">
            <a:avLst/>
          </a:prstGeom>
          <a:solidFill>
            <a:srgbClr val="E6E6E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L3 PTE</a:t>
            </a:r>
          </a:p>
        </p:txBody>
      </p:sp>
      <p:sp>
        <p:nvSpPr>
          <p:cNvPr id="38" name="Line 439"/>
          <p:cNvSpPr>
            <a:spLocks noChangeShapeType="1"/>
          </p:cNvSpPr>
          <p:nvPr/>
        </p:nvSpPr>
        <p:spPr bwMode="auto">
          <a:xfrm flipH="1">
            <a:off x="5357813" y="1503363"/>
            <a:ext cx="11112" cy="2159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9" name="Line 440"/>
          <p:cNvSpPr>
            <a:spLocks noChangeShapeType="1"/>
          </p:cNvSpPr>
          <p:nvPr/>
        </p:nvSpPr>
        <p:spPr bwMode="auto">
          <a:xfrm>
            <a:off x="5368926" y="3668713"/>
            <a:ext cx="257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0" name="Line 444"/>
          <p:cNvSpPr>
            <a:spLocks noChangeShapeType="1"/>
          </p:cNvSpPr>
          <p:nvPr/>
        </p:nvSpPr>
        <p:spPr bwMode="auto">
          <a:xfrm>
            <a:off x="5070475" y="36671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1" name="Line 445"/>
          <p:cNvSpPr>
            <a:spLocks noChangeShapeType="1"/>
          </p:cNvSpPr>
          <p:nvPr/>
        </p:nvSpPr>
        <p:spPr bwMode="auto">
          <a:xfrm>
            <a:off x="5251450" y="2784476"/>
            <a:ext cx="0" cy="881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2" name="Rectangle 447"/>
          <p:cNvSpPr>
            <a:spLocks noChangeArrowheads="1"/>
          </p:cNvSpPr>
          <p:nvPr/>
        </p:nvSpPr>
        <p:spPr bwMode="auto">
          <a:xfrm>
            <a:off x="4330700" y="2786063"/>
            <a:ext cx="76200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3" name="Text Box 449"/>
          <p:cNvSpPr txBox="1">
            <a:spLocks noChangeArrowheads="1"/>
          </p:cNvSpPr>
          <p:nvPr/>
        </p:nvSpPr>
        <p:spPr bwMode="auto">
          <a:xfrm>
            <a:off x="4178301" y="1990726"/>
            <a:ext cx="1073485" cy="80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L2 PT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Page upper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directory</a:t>
            </a:r>
          </a:p>
        </p:txBody>
      </p:sp>
      <p:sp>
        <p:nvSpPr>
          <p:cNvPr id="44" name="Rectangle 450"/>
          <p:cNvSpPr>
            <a:spLocks noChangeArrowheads="1"/>
          </p:cNvSpPr>
          <p:nvPr/>
        </p:nvSpPr>
        <p:spPr bwMode="auto">
          <a:xfrm>
            <a:off x="4333876" y="3548063"/>
            <a:ext cx="758825" cy="228600"/>
          </a:xfrm>
          <a:prstGeom prst="rect">
            <a:avLst/>
          </a:prstGeom>
          <a:solidFill>
            <a:srgbClr val="DBF2DA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L2 PTE</a:t>
            </a:r>
          </a:p>
        </p:txBody>
      </p:sp>
      <p:sp>
        <p:nvSpPr>
          <p:cNvPr id="45" name="Line 451"/>
          <p:cNvSpPr>
            <a:spLocks noChangeShapeType="1"/>
          </p:cNvSpPr>
          <p:nvPr/>
        </p:nvSpPr>
        <p:spPr bwMode="auto">
          <a:xfrm>
            <a:off x="4073525" y="1503364"/>
            <a:ext cx="0" cy="2147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6" name="Line 452"/>
          <p:cNvSpPr>
            <a:spLocks noChangeShapeType="1"/>
          </p:cNvSpPr>
          <p:nvPr/>
        </p:nvSpPr>
        <p:spPr bwMode="auto">
          <a:xfrm>
            <a:off x="4073526" y="3662363"/>
            <a:ext cx="257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7" name="Line 456"/>
          <p:cNvSpPr>
            <a:spLocks noChangeShapeType="1"/>
          </p:cNvSpPr>
          <p:nvPr/>
        </p:nvSpPr>
        <p:spPr bwMode="auto">
          <a:xfrm>
            <a:off x="3794125" y="3662363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8" name="Rectangle 459"/>
          <p:cNvSpPr>
            <a:spLocks noChangeArrowheads="1"/>
          </p:cNvSpPr>
          <p:nvPr/>
        </p:nvSpPr>
        <p:spPr bwMode="auto">
          <a:xfrm>
            <a:off x="3054350" y="2786063"/>
            <a:ext cx="76200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9" name="Text Box 461"/>
          <p:cNvSpPr txBox="1">
            <a:spLocks noChangeArrowheads="1"/>
          </p:cNvSpPr>
          <p:nvPr/>
        </p:nvSpPr>
        <p:spPr bwMode="auto">
          <a:xfrm>
            <a:off x="2881313" y="1990726"/>
            <a:ext cx="1105044" cy="80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L1 PT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Page global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i="1">
                <a:solidFill>
                  <a:schemeClr val="tx2"/>
                </a:solidFill>
              </a:rPr>
              <a:t>directory</a:t>
            </a:r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50" name="Rectangle 462"/>
          <p:cNvSpPr>
            <a:spLocks noChangeArrowheads="1"/>
          </p:cNvSpPr>
          <p:nvPr/>
        </p:nvSpPr>
        <p:spPr bwMode="auto">
          <a:xfrm>
            <a:off x="3057526" y="3548063"/>
            <a:ext cx="758825" cy="2286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L1 PTE</a:t>
            </a:r>
          </a:p>
        </p:txBody>
      </p:sp>
      <p:sp>
        <p:nvSpPr>
          <p:cNvPr id="51" name="Line 463"/>
          <p:cNvSpPr>
            <a:spLocks noChangeShapeType="1"/>
          </p:cNvSpPr>
          <p:nvPr/>
        </p:nvSpPr>
        <p:spPr bwMode="auto">
          <a:xfrm flipH="1">
            <a:off x="2784475" y="1503364"/>
            <a:ext cx="12700" cy="2147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52" name="Line 464"/>
          <p:cNvSpPr>
            <a:spLocks noChangeShapeType="1"/>
          </p:cNvSpPr>
          <p:nvPr/>
        </p:nvSpPr>
        <p:spPr bwMode="auto">
          <a:xfrm>
            <a:off x="2797176" y="3656013"/>
            <a:ext cx="257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53" name="Text Box 465"/>
          <p:cNvSpPr txBox="1">
            <a:spLocks noChangeAspect="1" noChangeArrowheads="1"/>
          </p:cNvSpPr>
          <p:nvPr/>
        </p:nvSpPr>
        <p:spPr bwMode="auto">
          <a:xfrm>
            <a:off x="5680421" y="990600"/>
            <a:ext cx="266098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54" name="Text Box 466"/>
          <p:cNvSpPr txBox="1">
            <a:spLocks noChangeAspect="1" noChangeArrowheads="1"/>
          </p:cNvSpPr>
          <p:nvPr/>
        </p:nvSpPr>
        <p:spPr bwMode="auto">
          <a:xfrm>
            <a:off x="3089621" y="990600"/>
            <a:ext cx="266098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55" name="Line 467"/>
          <p:cNvSpPr>
            <a:spLocks noChangeShapeType="1"/>
          </p:cNvSpPr>
          <p:nvPr/>
        </p:nvSpPr>
        <p:spPr bwMode="auto">
          <a:xfrm flipV="1">
            <a:off x="2219326" y="2801938"/>
            <a:ext cx="822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56" name="Text Box 471"/>
          <p:cNvSpPr txBox="1">
            <a:spLocks noChangeAspect="1" noChangeArrowheads="1"/>
          </p:cNvSpPr>
          <p:nvPr/>
        </p:nvSpPr>
        <p:spPr bwMode="auto">
          <a:xfrm>
            <a:off x="2413289" y="2590800"/>
            <a:ext cx="432810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40*</a:t>
            </a:r>
          </a:p>
        </p:txBody>
      </p:sp>
      <p:sp>
        <p:nvSpPr>
          <p:cNvPr id="57" name="Text Box 473"/>
          <p:cNvSpPr txBox="1">
            <a:spLocks noChangeArrowheads="1"/>
          </p:cNvSpPr>
          <p:nvPr/>
        </p:nvSpPr>
        <p:spPr bwMode="auto">
          <a:xfrm>
            <a:off x="2520241" y="2692401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/</a:t>
            </a:r>
          </a:p>
        </p:txBody>
      </p:sp>
      <p:sp>
        <p:nvSpPr>
          <p:cNvPr id="58" name="Line 457"/>
          <p:cNvSpPr>
            <a:spLocks noChangeShapeType="1"/>
          </p:cNvSpPr>
          <p:nvPr/>
        </p:nvSpPr>
        <p:spPr bwMode="auto">
          <a:xfrm>
            <a:off x="3973513" y="2784475"/>
            <a:ext cx="0" cy="877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59" name="Line 458"/>
          <p:cNvSpPr>
            <a:spLocks noChangeShapeType="1"/>
          </p:cNvSpPr>
          <p:nvPr/>
        </p:nvSpPr>
        <p:spPr bwMode="auto">
          <a:xfrm>
            <a:off x="3983039" y="2786063"/>
            <a:ext cx="344487" cy="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60" name="Text Box 476"/>
          <p:cNvSpPr txBox="1">
            <a:spLocks noChangeAspect="1" noChangeArrowheads="1"/>
          </p:cNvSpPr>
          <p:nvPr/>
        </p:nvSpPr>
        <p:spPr bwMode="auto">
          <a:xfrm>
            <a:off x="3990676" y="2554288"/>
            <a:ext cx="432810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40*</a:t>
            </a:r>
          </a:p>
        </p:txBody>
      </p:sp>
      <p:sp>
        <p:nvSpPr>
          <p:cNvPr id="61" name="Text Box 477"/>
          <p:cNvSpPr txBox="1">
            <a:spLocks noChangeArrowheads="1"/>
          </p:cNvSpPr>
          <p:nvPr/>
        </p:nvSpPr>
        <p:spPr bwMode="auto">
          <a:xfrm>
            <a:off x="4058529" y="2627935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/>
              <a:t>/</a:t>
            </a:r>
          </a:p>
        </p:txBody>
      </p:sp>
      <p:sp>
        <p:nvSpPr>
          <p:cNvPr id="62" name="Line 446"/>
          <p:cNvSpPr>
            <a:spLocks noChangeShapeType="1"/>
          </p:cNvSpPr>
          <p:nvPr/>
        </p:nvSpPr>
        <p:spPr bwMode="auto">
          <a:xfrm>
            <a:off x="5249863" y="2784475"/>
            <a:ext cx="392112" cy="1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63" name="Text Box 479"/>
          <p:cNvSpPr txBox="1">
            <a:spLocks noChangeAspect="1" noChangeArrowheads="1"/>
          </p:cNvSpPr>
          <p:nvPr/>
        </p:nvSpPr>
        <p:spPr bwMode="auto">
          <a:xfrm>
            <a:off x="5311476" y="2573338"/>
            <a:ext cx="432810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40*</a:t>
            </a:r>
          </a:p>
        </p:txBody>
      </p:sp>
      <p:sp>
        <p:nvSpPr>
          <p:cNvPr id="64" name="Text Box 480"/>
          <p:cNvSpPr txBox="1">
            <a:spLocks noChangeArrowheads="1"/>
          </p:cNvSpPr>
          <p:nvPr/>
        </p:nvSpPr>
        <p:spPr bwMode="auto">
          <a:xfrm>
            <a:off x="5366629" y="2674939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/</a:t>
            </a:r>
          </a:p>
        </p:txBody>
      </p:sp>
      <p:sp>
        <p:nvSpPr>
          <p:cNvPr id="65" name="Text Box 482"/>
          <p:cNvSpPr txBox="1">
            <a:spLocks noChangeAspect="1" noChangeArrowheads="1"/>
          </p:cNvSpPr>
          <p:nvPr/>
        </p:nvSpPr>
        <p:spPr bwMode="auto">
          <a:xfrm>
            <a:off x="6586239" y="2549525"/>
            <a:ext cx="432810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40*</a:t>
            </a:r>
          </a:p>
        </p:txBody>
      </p:sp>
      <p:sp>
        <p:nvSpPr>
          <p:cNvPr id="66" name="Text Box 483"/>
          <p:cNvSpPr txBox="1">
            <a:spLocks noChangeArrowheads="1"/>
          </p:cNvSpPr>
          <p:nvPr/>
        </p:nvSpPr>
        <p:spPr bwMode="auto">
          <a:xfrm>
            <a:off x="6654091" y="2651126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/</a:t>
            </a:r>
          </a:p>
        </p:txBody>
      </p:sp>
      <p:sp>
        <p:nvSpPr>
          <p:cNvPr id="67" name="Text Box 485"/>
          <p:cNvSpPr txBox="1">
            <a:spLocks noChangeAspect="1" noChangeArrowheads="1"/>
          </p:cNvSpPr>
          <p:nvPr/>
        </p:nvSpPr>
        <p:spPr bwMode="auto">
          <a:xfrm>
            <a:off x="6685252" y="5254625"/>
            <a:ext cx="432810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40*</a:t>
            </a:r>
          </a:p>
        </p:txBody>
      </p:sp>
      <p:sp>
        <p:nvSpPr>
          <p:cNvPr id="68" name="Text Box 486"/>
          <p:cNvSpPr txBox="1">
            <a:spLocks noChangeArrowheads="1"/>
          </p:cNvSpPr>
          <p:nvPr/>
        </p:nvSpPr>
        <p:spPr bwMode="auto">
          <a:xfrm>
            <a:off x="6800141" y="5343526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/</a:t>
            </a:r>
          </a:p>
        </p:txBody>
      </p:sp>
      <p:sp>
        <p:nvSpPr>
          <p:cNvPr id="69" name="Text Box 488"/>
          <p:cNvSpPr txBox="1">
            <a:spLocks noChangeAspect="1" noChangeArrowheads="1"/>
          </p:cNvSpPr>
          <p:nvPr/>
        </p:nvSpPr>
        <p:spPr bwMode="auto">
          <a:xfrm>
            <a:off x="9106591" y="3362325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70" name="Text Box 489"/>
          <p:cNvSpPr txBox="1">
            <a:spLocks noChangeArrowheads="1"/>
          </p:cNvSpPr>
          <p:nvPr/>
        </p:nvSpPr>
        <p:spPr bwMode="auto">
          <a:xfrm>
            <a:off x="9060741" y="3351214"/>
            <a:ext cx="24397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/</a:t>
            </a:r>
          </a:p>
        </p:txBody>
      </p:sp>
      <p:sp>
        <p:nvSpPr>
          <p:cNvPr id="79" name="Text Box 505"/>
          <p:cNvSpPr txBox="1">
            <a:spLocks noChangeArrowheads="1"/>
          </p:cNvSpPr>
          <p:nvPr/>
        </p:nvSpPr>
        <p:spPr bwMode="auto">
          <a:xfrm>
            <a:off x="2943226" y="4384675"/>
            <a:ext cx="1019175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1400" i="1"/>
              <a:t>512 GB </a:t>
            </a:r>
          </a:p>
          <a:p>
            <a:pPr marL="457200" indent="-457200" algn="ctr"/>
            <a:r>
              <a:rPr lang="en-US" sz="1400" i="1"/>
              <a:t>region </a:t>
            </a:r>
          </a:p>
          <a:p>
            <a:pPr marL="457200" indent="-457200" algn="ctr"/>
            <a:r>
              <a:rPr lang="en-US" sz="1400" i="1"/>
              <a:t>per entry</a:t>
            </a:r>
          </a:p>
        </p:txBody>
      </p:sp>
      <p:sp>
        <p:nvSpPr>
          <p:cNvPr id="80" name="Text Box 507"/>
          <p:cNvSpPr txBox="1">
            <a:spLocks noChangeArrowheads="1"/>
          </p:cNvSpPr>
          <p:nvPr/>
        </p:nvSpPr>
        <p:spPr bwMode="auto">
          <a:xfrm>
            <a:off x="4173539" y="4384675"/>
            <a:ext cx="1019175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1400" i="1"/>
              <a:t>1 GB </a:t>
            </a:r>
          </a:p>
          <a:p>
            <a:pPr marL="457200" indent="-457200" algn="ctr"/>
            <a:r>
              <a:rPr lang="en-US" sz="1400" i="1"/>
              <a:t>region </a:t>
            </a:r>
          </a:p>
          <a:p>
            <a:pPr marL="457200" indent="-457200" algn="ctr"/>
            <a:r>
              <a:rPr lang="en-US" sz="1400" i="1"/>
              <a:t>per entry</a:t>
            </a:r>
          </a:p>
        </p:txBody>
      </p:sp>
      <p:sp>
        <p:nvSpPr>
          <p:cNvPr id="81" name="Text Box 508"/>
          <p:cNvSpPr txBox="1">
            <a:spLocks noChangeArrowheads="1"/>
          </p:cNvSpPr>
          <p:nvPr/>
        </p:nvSpPr>
        <p:spPr bwMode="auto">
          <a:xfrm>
            <a:off x="5522914" y="4384675"/>
            <a:ext cx="1019175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1400" i="1"/>
              <a:t>2 MB </a:t>
            </a:r>
          </a:p>
          <a:p>
            <a:pPr marL="457200" indent="-457200" algn="ctr"/>
            <a:r>
              <a:rPr lang="en-US" sz="1400" i="1"/>
              <a:t>region </a:t>
            </a:r>
          </a:p>
          <a:p>
            <a:pPr marL="457200" indent="-457200" algn="ctr"/>
            <a:r>
              <a:rPr lang="en-US" sz="1400" i="1"/>
              <a:t>per entry</a:t>
            </a:r>
          </a:p>
        </p:txBody>
      </p:sp>
      <p:sp>
        <p:nvSpPr>
          <p:cNvPr id="82" name="Text Box 509"/>
          <p:cNvSpPr txBox="1">
            <a:spLocks noChangeArrowheads="1"/>
          </p:cNvSpPr>
          <p:nvPr/>
        </p:nvSpPr>
        <p:spPr bwMode="auto">
          <a:xfrm>
            <a:off x="6745289" y="4384675"/>
            <a:ext cx="1019175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1400" i="1"/>
              <a:t>4 KB</a:t>
            </a:r>
          </a:p>
          <a:p>
            <a:pPr marL="457200" indent="-457200" algn="ctr"/>
            <a:r>
              <a:rPr lang="en-US" sz="1400" i="1"/>
              <a:t>region </a:t>
            </a:r>
          </a:p>
          <a:p>
            <a:pPr marL="457200" indent="-457200" algn="ctr"/>
            <a:r>
              <a:rPr lang="en-US" sz="1400" i="1"/>
              <a:t>per entry</a:t>
            </a:r>
          </a:p>
        </p:txBody>
      </p:sp>
      <p:sp>
        <p:nvSpPr>
          <p:cNvPr id="75" name="Text Box 388"/>
          <p:cNvSpPr txBox="1">
            <a:spLocks noChangeArrowheads="1"/>
          </p:cNvSpPr>
          <p:nvPr/>
        </p:nvSpPr>
        <p:spPr bwMode="auto">
          <a:xfrm>
            <a:off x="1701064" y="6481380"/>
            <a:ext cx="2275365" cy="28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400" i="1" dirty="0">
                <a:solidFill>
                  <a:schemeClr val="tx2"/>
                </a:solidFill>
              </a:rPr>
              <a:t>*aligned to a 4K-boundary</a:t>
            </a:r>
          </a:p>
        </p:txBody>
      </p:sp>
      <p:sp>
        <p:nvSpPr>
          <p:cNvPr id="71" name="Slide Number Placeholder 70">
            <a:extLst>
              <a:ext uri="{FF2B5EF4-FFF2-40B4-BE49-F238E27FC236}">
                <a16:creationId xmlns:a16="http://schemas.microsoft.com/office/drawing/2014/main" id="{DE3E7843-D6DF-402A-8B2C-110E63AD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0980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95" y="138447"/>
            <a:ext cx="10972799" cy="685800"/>
          </a:xfrm>
        </p:spPr>
        <p:txBody>
          <a:bodyPr/>
          <a:lstStyle/>
          <a:p>
            <a:r>
              <a:rPr lang="en-US" dirty="0"/>
              <a:t>End-to-end Core i7 Data Address Translation</a:t>
            </a:r>
          </a:p>
        </p:txBody>
      </p:sp>
      <p:sp>
        <p:nvSpPr>
          <p:cNvPr id="4" name="Rectangle 379"/>
          <p:cNvSpPr>
            <a:spLocks noChangeArrowheads="1"/>
          </p:cNvSpPr>
          <p:nvPr/>
        </p:nvSpPr>
        <p:spPr bwMode="auto">
          <a:xfrm>
            <a:off x="2701925" y="698679"/>
            <a:ext cx="609600" cy="45720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>
                <a:solidFill>
                  <a:schemeClr val="tx2"/>
                </a:solidFill>
              </a:rPr>
              <a:t>CPU</a:t>
            </a:r>
          </a:p>
        </p:txBody>
      </p:sp>
      <p:sp>
        <p:nvSpPr>
          <p:cNvPr id="5" name="Rectangle 380"/>
          <p:cNvSpPr>
            <a:spLocks noChangeArrowheads="1"/>
          </p:cNvSpPr>
          <p:nvPr/>
        </p:nvSpPr>
        <p:spPr bwMode="auto">
          <a:xfrm>
            <a:off x="2092325" y="1613079"/>
            <a:ext cx="1066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VPN</a:t>
            </a:r>
          </a:p>
        </p:txBody>
      </p:sp>
      <p:sp>
        <p:nvSpPr>
          <p:cNvPr id="6" name="Rectangle 381"/>
          <p:cNvSpPr>
            <a:spLocks noChangeArrowheads="1"/>
          </p:cNvSpPr>
          <p:nvPr/>
        </p:nvSpPr>
        <p:spPr bwMode="auto">
          <a:xfrm>
            <a:off x="3159125" y="16130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VPO</a:t>
            </a:r>
          </a:p>
        </p:txBody>
      </p:sp>
      <p:sp>
        <p:nvSpPr>
          <p:cNvPr id="7" name="Text Box 382"/>
          <p:cNvSpPr txBox="1">
            <a:spLocks noChangeArrowheads="1"/>
          </p:cNvSpPr>
          <p:nvPr/>
        </p:nvSpPr>
        <p:spPr bwMode="auto">
          <a:xfrm>
            <a:off x="2400300" y="1384479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36</a:t>
            </a:r>
          </a:p>
        </p:txBody>
      </p:sp>
      <p:sp>
        <p:nvSpPr>
          <p:cNvPr id="8" name="Text Box 383"/>
          <p:cNvSpPr txBox="1">
            <a:spLocks noChangeArrowheads="1"/>
          </p:cNvSpPr>
          <p:nvPr/>
        </p:nvSpPr>
        <p:spPr bwMode="auto">
          <a:xfrm>
            <a:off x="3238500" y="1384479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9" name="Line 384"/>
          <p:cNvSpPr>
            <a:spLocks noChangeShapeType="1"/>
          </p:cNvSpPr>
          <p:nvPr/>
        </p:nvSpPr>
        <p:spPr bwMode="auto">
          <a:xfrm>
            <a:off x="2394605" y="19178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" name="Rectangle 385"/>
          <p:cNvSpPr>
            <a:spLocks noChangeArrowheads="1"/>
          </p:cNvSpPr>
          <p:nvPr/>
        </p:nvSpPr>
        <p:spPr bwMode="auto">
          <a:xfrm>
            <a:off x="2092325" y="22988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dirty="0">
                <a:solidFill>
                  <a:schemeClr val="tx2"/>
                </a:solidFill>
              </a:rPr>
              <a:t>TLBT</a:t>
            </a:r>
          </a:p>
        </p:txBody>
      </p:sp>
      <p:sp>
        <p:nvSpPr>
          <p:cNvPr id="11" name="Rectangle 386"/>
          <p:cNvSpPr>
            <a:spLocks noChangeArrowheads="1"/>
          </p:cNvSpPr>
          <p:nvPr/>
        </p:nvSpPr>
        <p:spPr bwMode="auto">
          <a:xfrm>
            <a:off x="2625725" y="22988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TLBI</a:t>
            </a:r>
          </a:p>
        </p:txBody>
      </p:sp>
      <p:sp>
        <p:nvSpPr>
          <p:cNvPr id="12" name="Text Box 387"/>
          <p:cNvSpPr txBox="1">
            <a:spLocks noChangeArrowheads="1"/>
          </p:cNvSpPr>
          <p:nvPr/>
        </p:nvSpPr>
        <p:spPr bwMode="auto">
          <a:xfrm>
            <a:off x="2810531" y="20702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3" name="Text Box 388"/>
          <p:cNvSpPr txBox="1">
            <a:spLocks noChangeArrowheads="1"/>
          </p:cNvSpPr>
          <p:nvPr/>
        </p:nvSpPr>
        <p:spPr bwMode="auto">
          <a:xfrm>
            <a:off x="2057400" y="2079038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30</a:t>
            </a:r>
          </a:p>
        </p:txBody>
      </p:sp>
      <p:sp>
        <p:nvSpPr>
          <p:cNvPr id="14" name="Rectangle 390"/>
          <p:cNvSpPr>
            <a:spLocks noChangeArrowheads="1"/>
          </p:cNvSpPr>
          <p:nvPr/>
        </p:nvSpPr>
        <p:spPr bwMode="auto">
          <a:xfrm>
            <a:off x="3387725" y="30608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15" name="Rectangle 391"/>
          <p:cNvSpPr>
            <a:spLocks noChangeArrowheads="1"/>
          </p:cNvSpPr>
          <p:nvPr/>
        </p:nvSpPr>
        <p:spPr bwMode="auto">
          <a:xfrm>
            <a:off x="3921125" y="30608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16" name="Rectangle 392"/>
          <p:cNvSpPr>
            <a:spLocks noChangeArrowheads="1"/>
          </p:cNvSpPr>
          <p:nvPr/>
        </p:nvSpPr>
        <p:spPr bwMode="auto">
          <a:xfrm>
            <a:off x="4454525" y="30608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17" name="Rectangle 393"/>
          <p:cNvSpPr>
            <a:spLocks noChangeArrowheads="1"/>
          </p:cNvSpPr>
          <p:nvPr/>
        </p:nvSpPr>
        <p:spPr bwMode="auto">
          <a:xfrm>
            <a:off x="4987925" y="30608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18" name="Rectangle 394"/>
          <p:cNvSpPr>
            <a:spLocks noChangeArrowheads="1"/>
          </p:cNvSpPr>
          <p:nvPr/>
        </p:nvSpPr>
        <p:spPr bwMode="auto">
          <a:xfrm>
            <a:off x="3387725" y="32132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19" name="Rectangle 395"/>
          <p:cNvSpPr>
            <a:spLocks noChangeArrowheads="1"/>
          </p:cNvSpPr>
          <p:nvPr/>
        </p:nvSpPr>
        <p:spPr bwMode="auto">
          <a:xfrm>
            <a:off x="3921125" y="32132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0" name="Rectangle 396"/>
          <p:cNvSpPr>
            <a:spLocks noChangeArrowheads="1"/>
          </p:cNvSpPr>
          <p:nvPr/>
        </p:nvSpPr>
        <p:spPr bwMode="auto">
          <a:xfrm>
            <a:off x="4454525" y="32132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1" name="Rectangle 397"/>
          <p:cNvSpPr>
            <a:spLocks noChangeArrowheads="1"/>
          </p:cNvSpPr>
          <p:nvPr/>
        </p:nvSpPr>
        <p:spPr bwMode="auto">
          <a:xfrm>
            <a:off x="4987925" y="32132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2" name="Rectangle 398"/>
          <p:cNvSpPr>
            <a:spLocks noChangeArrowheads="1"/>
          </p:cNvSpPr>
          <p:nvPr/>
        </p:nvSpPr>
        <p:spPr bwMode="auto">
          <a:xfrm>
            <a:off x="3387725" y="3365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3" name="Rectangle 399"/>
          <p:cNvSpPr>
            <a:spLocks noChangeArrowheads="1"/>
          </p:cNvSpPr>
          <p:nvPr/>
        </p:nvSpPr>
        <p:spPr bwMode="auto">
          <a:xfrm>
            <a:off x="3921125" y="3365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4" name="Rectangle 400"/>
          <p:cNvSpPr>
            <a:spLocks noChangeArrowheads="1"/>
          </p:cNvSpPr>
          <p:nvPr/>
        </p:nvSpPr>
        <p:spPr bwMode="auto">
          <a:xfrm>
            <a:off x="4454525" y="3365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5" name="Rectangle 401"/>
          <p:cNvSpPr>
            <a:spLocks noChangeArrowheads="1"/>
          </p:cNvSpPr>
          <p:nvPr/>
        </p:nvSpPr>
        <p:spPr bwMode="auto">
          <a:xfrm>
            <a:off x="4987925" y="3365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6" name="Rectangle 402"/>
          <p:cNvSpPr>
            <a:spLocks noChangeArrowheads="1"/>
          </p:cNvSpPr>
          <p:nvPr/>
        </p:nvSpPr>
        <p:spPr bwMode="auto">
          <a:xfrm>
            <a:off x="3387725" y="3746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7" name="Rectangle 403"/>
          <p:cNvSpPr>
            <a:spLocks noChangeArrowheads="1"/>
          </p:cNvSpPr>
          <p:nvPr/>
        </p:nvSpPr>
        <p:spPr bwMode="auto">
          <a:xfrm>
            <a:off x="3921125" y="3746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8" name="Rectangle 404"/>
          <p:cNvSpPr>
            <a:spLocks noChangeArrowheads="1"/>
          </p:cNvSpPr>
          <p:nvPr/>
        </p:nvSpPr>
        <p:spPr bwMode="auto">
          <a:xfrm>
            <a:off x="4454525" y="3746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29" name="Rectangle 405"/>
          <p:cNvSpPr>
            <a:spLocks noChangeArrowheads="1"/>
          </p:cNvSpPr>
          <p:nvPr/>
        </p:nvSpPr>
        <p:spPr bwMode="auto">
          <a:xfrm>
            <a:off x="4987925" y="3746679"/>
            <a:ext cx="533400" cy="152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30" name="Text Box 406"/>
          <p:cNvSpPr txBox="1">
            <a:spLocks noChangeArrowheads="1"/>
          </p:cNvSpPr>
          <p:nvPr/>
        </p:nvSpPr>
        <p:spPr bwMode="auto">
          <a:xfrm>
            <a:off x="4355179" y="3495854"/>
            <a:ext cx="410496" cy="27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...</a:t>
            </a:r>
          </a:p>
        </p:txBody>
      </p:sp>
      <p:sp>
        <p:nvSpPr>
          <p:cNvPr id="31" name="Line 407"/>
          <p:cNvSpPr>
            <a:spLocks noChangeShapeType="1"/>
          </p:cNvSpPr>
          <p:nvPr/>
        </p:nvSpPr>
        <p:spPr bwMode="auto">
          <a:xfrm>
            <a:off x="2930525" y="2603679"/>
            <a:ext cx="0" cy="1219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2" name="Line 408"/>
          <p:cNvSpPr>
            <a:spLocks noChangeShapeType="1"/>
          </p:cNvSpPr>
          <p:nvPr/>
        </p:nvSpPr>
        <p:spPr bwMode="auto">
          <a:xfrm>
            <a:off x="2930525" y="3137079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3" name="Line 409"/>
          <p:cNvSpPr>
            <a:spLocks noChangeShapeType="1"/>
          </p:cNvSpPr>
          <p:nvPr/>
        </p:nvSpPr>
        <p:spPr bwMode="auto">
          <a:xfrm>
            <a:off x="2930525" y="3822879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4" name="Line 410"/>
          <p:cNvSpPr>
            <a:spLocks noChangeShapeType="1"/>
          </p:cNvSpPr>
          <p:nvPr/>
        </p:nvSpPr>
        <p:spPr bwMode="auto">
          <a:xfrm>
            <a:off x="2930525" y="3289479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5" name="Line 411"/>
          <p:cNvSpPr>
            <a:spLocks noChangeShapeType="1"/>
          </p:cNvSpPr>
          <p:nvPr/>
        </p:nvSpPr>
        <p:spPr bwMode="auto">
          <a:xfrm>
            <a:off x="2930525" y="3441879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6" name="Line 412"/>
          <p:cNvSpPr>
            <a:spLocks noChangeShapeType="1"/>
          </p:cNvSpPr>
          <p:nvPr/>
        </p:nvSpPr>
        <p:spPr bwMode="auto">
          <a:xfrm>
            <a:off x="2397125" y="2603679"/>
            <a:ext cx="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7" name="Line 413"/>
          <p:cNvSpPr>
            <a:spLocks noChangeShapeType="1"/>
          </p:cNvSpPr>
          <p:nvPr/>
        </p:nvSpPr>
        <p:spPr bwMode="auto">
          <a:xfrm>
            <a:off x="2397125" y="2756079"/>
            <a:ext cx="2895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8" name="Line 414"/>
          <p:cNvSpPr>
            <a:spLocks noChangeShapeType="1"/>
          </p:cNvSpPr>
          <p:nvPr/>
        </p:nvSpPr>
        <p:spPr bwMode="auto">
          <a:xfrm>
            <a:off x="3692525" y="2756079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39" name="Line 415"/>
          <p:cNvSpPr>
            <a:spLocks noChangeShapeType="1"/>
          </p:cNvSpPr>
          <p:nvPr/>
        </p:nvSpPr>
        <p:spPr bwMode="auto">
          <a:xfrm>
            <a:off x="4225925" y="2756079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40" name="Line 416"/>
          <p:cNvSpPr>
            <a:spLocks noChangeShapeType="1"/>
          </p:cNvSpPr>
          <p:nvPr/>
        </p:nvSpPr>
        <p:spPr bwMode="auto">
          <a:xfrm>
            <a:off x="4759325" y="2756079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41" name="Line 417"/>
          <p:cNvSpPr>
            <a:spLocks noChangeShapeType="1"/>
          </p:cNvSpPr>
          <p:nvPr/>
        </p:nvSpPr>
        <p:spPr bwMode="auto">
          <a:xfrm>
            <a:off x="5292725" y="2756079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42" name="Line 418"/>
          <p:cNvSpPr>
            <a:spLocks noChangeShapeType="1"/>
          </p:cNvSpPr>
          <p:nvPr/>
        </p:nvSpPr>
        <p:spPr bwMode="auto">
          <a:xfrm>
            <a:off x="2244725" y="4406202"/>
            <a:ext cx="0" cy="54697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43" name="Line 419"/>
          <p:cNvSpPr>
            <a:spLocks noChangeShapeType="1"/>
          </p:cNvSpPr>
          <p:nvPr/>
        </p:nvSpPr>
        <p:spPr bwMode="auto">
          <a:xfrm>
            <a:off x="3006725" y="1155879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44" name="Text Box 420"/>
          <p:cNvSpPr txBox="1">
            <a:spLocks noChangeArrowheads="1"/>
          </p:cNvSpPr>
          <p:nvPr/>
        </p:nvSpPr>
        <p:spPr bwMode="auto">
          <a:xfrm>
            <a:off x="3246438" y="2375079"/>
            <a:ext cx="3078162" cy="53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L1 </a:t>
            </a:r>
            <a:r>
              <a:rPr lang="en-US" sz="1600" dirty="0">
                <a:solidFill>
                  <a:schemeClr val="tx2"/>
                </a:solidFill>
              </a:rPr>
              <a:t>d</a:t>
            </a:r>
            <a:r>
              <a:rPr lang="en-US" sz="1600" b="1" dirty="0">
                <a:solidFill>
                  <a:schemeClr val="tx2"/>
                </a:solidFill>
              </a:rPr>
              <a:t>-TLB (64 sets, 4 entries/set)</a:t>
            </a:r>
          </a:p>
        </p:txBody>
      </p:sp>
      <p:sp>
        <p:nvSpPr>
          <p:cNvPr id="45" name="Rectangle 421"/>
          <p:cNvSpPr>
            <a:spLocks noChangeArrowheads="1"/>
          </p:cNvSpPr>
          <p:nvPr/>
        </p:nvSpPr>
        <p:spPr bwMode="auto">
          <a:xfrm>
            <a:off x="2092325" y="49531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VPN1</a:t>
            </a:r>
          </a:p>
        </p:txBody>
      </p:sp>
      <p:sp>
        <p:nvSpPr>
          <p:cNvPr id="46" name="Rectangle 422"/>
          <p:cNvSpPr>
            <a:spLocks noChangeArrowheads="1"/>
          </p:cNvSpPr>
          <p:nvPr/>
        </p:nvSpPr>
        <p:spPr bwMode="auto">
          <a:xfrm>
            <a:off x="2625725" y="49531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VPN2</a:t>
            </a:r>
          </a:p>
        </p:txBody>
      </p:sp>
      <p:sp>
        <p:nvSpPr>
          <p:cNvPr id="47" name="Text Box 423"/>
          <p:cNvSpPr txBox="1">
            <a:spLocks noChangeArrowheads="1"/>
          </p:cNvSpPr>
          <p:nvPr/>
        </p:nvSpPr>
        <p:spPr bwMode="auto">
          <a:xfrm>
            <a:off x="2705101" y="47372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48" name="Text Box 424"/>
          <p:cNvSpPr txBox="1">
            <a:spLocks noChangeArrowheads="1"/>
          </p:cNvSpPr>
          <p:nvPr/>
        </p:nvSpPr>
        <p:spPr bwMode="auto">
          <a:xfrm>
            <a:off x="2244726" y="47372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50" name="Rectangle 425"/>
          <p:cNvSpPr>
            <a:spLocks noChangeArrowheads="1"/>
          </p:cNvSpPr>
          <p:nvPr/>
        </p:nvSpPr>
        <p:spPr bwMode="auto">
          <a:xfrm>
            <a:off x="2316163" y="5638979"/>
            <a:ext cx="315912" cy="914400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51" name="Rectangle 426"/>
          <p:cNvSpPr>
            <a:spLocks noChangeArrowheads="1"/>
          </p:cNvSpPr>
          <p:nvPr/>
        </p:nvSpPr>
        <p:spPr bwMode="auto">
          <a:xfrm>
            <a:off x="2316163" y="5918379"/>
            <a:ext cx="315912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PTE</a:t>
            </a:r>
          </a:p>
        </p:txBody>
      </p:sp>
      <p:sp>
        <p:nvSpPr>
          <p:cNvPr id="52" name="Text Box 431"/>
          <p:cNvSpPr txBox="1">
            <a:spLocks noChangeArrowheads="1"/>
          </p:cNvSpPr>
          <p:nvPr/>
        </p:nvSpPr>
        <p:spPr bwMode="auto">
          <a:xfrm>
            <a:off x="1524001" y="5510392"/>
            <a:ext cx="536575" cy="53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600" dirty="0">
                <a:solidFill>
                  <a:schemeClr val="tx2"/>
                </a:solidFill>
              </a:rPr>
              <a:t>CR3</a:t>
            </a:r>
          </a:p>
        </p:txBody>
      </p:sp>
      <p:sp>
        <p:nvSpPr>
          <p:cNvPr id="53" name="Rectangle 436"/>
          <p:cNvSpPr>
            <a:spLocks noChangeArrowheads="1"/>
          </p:cNvSpPr>
          <p:nvPr/>
        </p:nvSpPr>
        <p:spPr bwMode="auto">
          <a:xfrm>
            <a:off x="6096000" y="5053192"/>
            <a:ext cx="1066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PPN</a:t>
            </a:r>
          </a:p>
        </p:txBody>
      </p:sp>
      <p:sp>
        <p:nvSpPr>
          <p:cNvPr id="54" name="Rectangle 437"/>
          <p:cNvSpPr>
            <a:spLocks noChangeArrowheads="1"/>
          </p:cNvSpPr>
          <p:nvPr/>
        </p:nvSpPr>
        <p:spPr bwMode="auto">
          <a:xfrm>
            <a:off x="7162800" y="5053192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PPO</a:t>
            </a:r>
          </a:p>
        </p:txBody>
      </p:sp>
      <p:sp>
        <p:nvSpPr>
          <p:cNvPr id="55" name="Text Box 438"/>
          <p:cNvSpPr txBox="1">
            <a:spLocks noChangeArrowheads="1"/>
          </p:cNvSpPr>
          <p:nvPr/>
        </p:nvSpPr>
        <p:spPr bwMode="auto">
          <a:xfrm>
            <a:off x="6789141" y="4813479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40</a:t>
            </a:r>
          </a:p>
        </p:txBody>
      </p:sp>
      <p:sp>
        <p:nvSpPr>
          <p:cNvPr id="56" name="Text Box 439"/>
          <p:cNvSpPr txBox="1">
            <a:spLocks noChangeArrowheads="1"/>
          </p:cNvSpPr>
          <p:nvPr/>
        </p:nvSpPr>
        <p:spPr bwMode="auto">
          <a:xfrm>
            <a:off x="7322541" y="4813479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57" name="Line 440"/>
          <p:cNvSpPr>
            <a:spLocks noChangeShapeType="1"/>
          </p:cNvSpPr>
          <p:nvPr/>
        </p:nvSpPr>
        <p:spPr bwMode="auto">
          <a:xfrm flipV="1">
            <a:off x="5521324" y="3430515"/>
            <a:ext cx="879476" cy="113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58" name="Line 441"/>
          <p:cNvSpPr>
            <a:spLocks noChangeShapeType="1"/>
          </p:cNvSpPr>
          <p:nvPr/>
        </p:nvSpPr>
        <p:spPr bwMode="auto">
          <a:xfrm>
            <a:off x="6400800" y="3430515"/>
            <a:ext cx="0" cy="16115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59" name="Line 442"/>
          <p:cNvSpPr>
            <a:spLocks noChangeShapeType="1"/>
          </p:cNvSpPr>
          <p:nvPr/>
        </p:nvSpPr>
        <p:spPr bwMode="auto">
          <a:xfrm>
            <a:off x="4559301" y="6096179"/>
            <a:ext cx="19526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60" name="Line 443"/>
          <p:cNvSpPr>
            <a:spLocks noChangeShapeType="1"/>
          </p:cNvSpPr>
          <p:nvPr/>
        </p:nvSpPr>
        <p:spPr bwMode="auto">
          <a:xfrm flipH="1" flipV="1">
            <a:off x="6502401" y="5362755"/>
            <a:ext cx="952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61" name="Text Box 448"/>
          <p:cNvSpPr txBox="1">
            <a:spLocks noChangeArrowheads="1"/>
          </p:cNvSpPr>
          <p:nvPr/>
        </p:nvSpPr>
        <p:spPr bwMode="auto">
          <a:xfrm>
            <a:off x="2768600" y="6542434"/>
            <a:ext cx="1381788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Page tables</a:t>
            </a:r>
          </a:p>
        </p:txBody>
      </p:sp>
      <p:sp>
        <p:nvSpPr>
          <p:cNvPr id="62" name="Text Box 449"/>
          <p:cNvSpPr txBox="1">
            <a:spLocks noChangeArrowheads="1"/>
          </p:cNvSpPr>
          <p:nvPr/>
        </p:nvSpPr>
        <p:spPr bwMode="auto">
          <a:xfrm>
            <a:off x="4872092" y="4067086"/>
            <a:ext cx="1446036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L1 d-TLB miss</a:t>
            </a:r>
          </a:p>
        </p:txBody>
      </p:sp>
      <p:sp>
        <p:nvSpPr>
          <p:cNvPr id="63" name="Text Box 450"/>
          <p:cNvSpPr txBox="1">
            <a:spLocks noChangeArrowheads="1"/>
          </p:cNvSpPr>
          <p:nvPr/>
        </p:nvSpPr>
        <p:spPr bwMode="auto">
          <a:xfrm>
            <a:off x="6351795" y="4420223"/>
            <a:ext cx="979563" cy="53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L1 d-TLB</a:t>
            </a:r>
            <a:br>
              <a:rPr lang="en-US" sz="1600" i="1" dirty="0">
                <a:solidFill>
                  <a:schemeClr val="tx2"/>
                </a:solidFill>
              </a:rPr>
            </a:br>
            <a:r>
              <a:rPr lang="en-US" sz="1600" i="1" dirty="0">
                <a:solidFill>
                  <a:schemeClr val="tx2"/>
                </a:solidFill>
              </a:rPr>
              <a:t>hit</a:t>
            </a:r>
          </a:p>
        </p:txBody>
      </p:sp>
      <p:sp>
        <p:nvSpPr>
          <p:cNvPr id="64" name="Line 451"/>
          <p:cNvSpPr>
            <a:spLocks noChangeShapeType="1"/>
          </p:cNvSpPr>
          <p:nvPr/>
        </p:nvSpPr>
        <p:spPr bwMode="auto">
          <a:xfrm>
            <a:off x="3692524" y="1841679"/>
            <a:ext cx="3622676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65" name="Line 452"/>
          <p:cNvSpPr>
            <a:spLocks noChangeShapeType="1"/>
          </p:cNvSpPr>
          <p:nvPr/>
        </p:nvSpPr>
        <p:spPr bwMode="auto">
          <a:xfrm>
            <a:off x="7315200" y="1841679"/>
            <a:ext cx="0" cy="3200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66" name="Text Box 453"/>
          <p:cNvSpPr txBox="1">
            <a:spLocks noChangeArrowheads="1"/>
          </p:cNvSpPr>
          <p:nvPr/>
        </p:nvSpPr>
        <p:spPr bwMode="auto">
          <a:xfrm>
            <a:off x="7616728" y="5296079"/>
            <a:ext cx="1049966" cy="90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Physical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address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(PA)</a:t>
            </a:r>
          </a:p>
        </p:txBody>
      </p:sp>
      <p:sp>
        <p:nvSpPr>
          <p:cNvPr id="67" name="Rectangle 454"/>
          <p:cNvSpPr>
            <a:spLocks noChangeArrowheads="1"/>
          </p:cNvSpPr>
          <p:nvPr/>
        </p:nvSpPr>
        <p:spPr bwMode="auto">
          <a:xfrm>
            <a:off x="6969125" y="927279"/>
            <a:ext cx="1066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Result</a:t>
            </a:r>
          </a:p>
        </p:txBody>
      </p:sp>
      <p:sp>
        <p:nvSpPr>
          <p:cNvPr id="68" name="Text Box 455"/>
          <p:cNvSpPr txBox="1">
            <a:spLocks noChangeArrowheads="1"/>
          </p:cNvSpPr>
          <p:nvPr/>
        </p:nvSpPr>
        <p:spPr bwMode="auto">
          <a:xfrm>
            <a:off x="7211550" y="698679"/>
            <a:ext cx="575478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 dirty="0">
                <a:solidFill>
                  <a:schemeClr val="tx2"/>
                </a:solidFill>
              </a:rPr>
              <a:t>32/64</a:t>
            </a:r>
          </a:p>
        </p:txBody>
      </p:sp>
      <p:sp>
        <p:nvSpPr>
          <p:cNvPr id="69" name="Rectangle 456"/>
          <p:cNvSpPr>
            <a:spLocks noChangeArrowheads="1"/>
          </p:cNvSpPr>
          <p:nvPr/>
        </p:nvSpPr>
        <p:spPr bwMode="auto">
          <a:xfrm>
            <a:off x="7543800" y="34418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0" name="Rectangle 457"/>
          <p:cNvSpPr>
            <a:spLocks noChangeArrowheads="1"/>
          </p:cNvSpPr>
          <p:nvPr/>
        </p:nvSpPr>
        <p:spPr bwMode="auto">
          <a:xfrm>
            <a:off x="8077200" y="34418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1" name="Rectangle 458"/>
          <p:cNvSpPr>
            <a:spLocks noChangeArrowheads="1"/>
          </p:cNvSpPr>
          <p:nvPr/>
        </p:nvSpPr>
        <p:spPr bwMode="auto">
          <a:xfrm>
            <a:off x="8610600" y="34418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2" name="Rectangle 459"/>
          <p:cNvSpPr>
            <a:spLocks noChangeArrowheads="1"/>
          </p:cNvSpPr>
          <p:nvPr/>
        </p:nvSpPr>
        <p:spPr bwMode="auto">
          <a:xfrm>
            <a:off x="9144000" y="34418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3" name="Rectangle 460"/>
          <p:cNvSpPr>
            <a:spLocks noChangeArrowheads="1"/>
          </p:cNvSpPr>
          <p:nvPr/>
        </p:nvSpPr>
        <p:spPr bwMode="auto">
          <a:xfrm>
            <a:off x="7543800" y="35942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4" name="Rectangle 461"/>
          <p:cNvSpPr>
            <a:spLocks noChangeArrowheads="1"/>
          </p:cNvSpPr>
          <p:nvPr/>
        </p:nvSpPr>
        <p:spPr bwMode="auto">
          <a:xfrm>
            <a:off x="8077200" y="35942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5" name="Rectangle 462"/>
          <p:cNvSpPr>
            <a:spLocks noChangeArrowheads="1"/>
          </p:cNvSpPr>
          <p:nvPr/>
        </p:nvSpPr>
        <p:spPr bwMode="auto">
          <a:xfrm>
            <a:off x="8610600" y="35942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6" name="Rectangle 463"/>
          <p:cNvSpPr>
            <a:spLocks noChangeArrowheads="1"/>
          </p:cNvSpPr>
          <p:nvPr/>
        </p:nvSpPr>
        <p:spPr bwMode="auto">
          <a:xfrm>
            <a:off x="9144000" y="35942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7" name="Rectangle 464"/>
          <p:cNvSpPr>
            <a:spLocks noChangeArrowheads="1"/>
          </p:cNvSpPr>
          <p:nvPr/>
        </p:nvSpPr>
        <p:spPr bwMode="auto">
          <a:xfrm>
            <a:off x="7543800" y="3746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8" name="Rectangle 465"/>
          <p:cNvSpPr>
            <a:spLocks noChangeArrowheads="1"/>
          </p:cNvSpPr>
          <p:nvPr/>
        </p:nvSpPr>
        <p:spPr bwMode="auto">
          <a:xfrm>
            <a:off x="8077200" y="3746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79" name="Rectangle 466"/>
          <p:cNvSpPr>
            <a:spLocks noChangeArrowheads="1"/>
          </p:cNvSpPr>
          <p:nvPr/>
        </p:nvSpPr>
        <p:spPr bwMode="auto">
          <a:xfrm>
            <a:off x="8610600" y="3746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0" name="Rectangle 467"/>
          <p:cNvSpPr>
            <a:spLocks noChangeArrowheads="1"/>
          </p:cNvSpPr>
          <p:nvPr/>
        </p:nvSpPr>
        <p:spPr bwMode="auto">
          <a:xfrm>
            <a:off x="9144000" y="3746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1" name="Rectangle 468"/>
          <p:cNvSpPr>
            <a:spLocks noChangeArrowheads="1"/>
          </p:cNvSpPr>
          <p:nvPr/>
        </p:nvSpPr>
        <p:spPr bwMode="auto">
          <a:xfrm>
            <a:off x="7543800" y="4127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2" name="Rectangle 469"/>
          <p:cNvSpPr>
            <a:spLocks noChangeArrowheads="1"/>
          </p:cNvSpPr>
          <p:nvPr/>
        </p:nvSpPr>
        <p:spPr bwMode="auto">
          <a:xfrm>
            <a:off x="8077200" y="4127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3" name="Rectangle 470"/>
          <p:cNvSpPr>
            <a:spLocks noChangeArrowheads="1"/>
          </p:cNvSpPr>
          <p:nvPr/>
        </p:nvSpPr>
        <p:spPr bwMode="auto">
          <a:xfrm>
            <a:off x="8610600" y="4127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4" name="Rectangle 471"/>
          <p:cNvSpPr>
            <a:spLocks noChangeArrowheads="1"/>
          </p:cNvSpPr>
          <p:nvPr/>
        </p:nvSpPr>
        <p:spPr bwMode="auto">
          <a:xfrm>
            <a:off x="9144000" y="4127679"/>
            <a:ext cx="533400" cy="1524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5" name="Text Box 472"/>
          <p:cNvSpPr txBox="1">
            <a:spLocks noChangeArrowheads="1"/>
          </p:cNvSpPr>
          <p:nvPr/>
        </p:nvSpPr>
        <p:spPr bwMode="auto">
          <a:xfrm>
            <a:off x="8511254" y="3876854"/>
            <a:ext cx="410496" cy="27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...</a:t>
            </a:r>
          </a:p>
        </p:txBody>
      </p:sp>
      <p:sp>
        <p:nvSpPr>
          <p:cNvPr id="86" name="Line 473"/>
          <p:cNvSpPr>
            <a:spLocks noChangeShapeType="1"/>
          </p:cNvSpPr>
          <p:nvPr/>
        </p:nvSpPr>
        <p:spPr bwMode="auto">
          <a:xfrm>
            <a:off x="7924800" y="5194479"/>
            <a:ext cx="4572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87" name="Line 474"/>
          <p:cNvSpPr>
            <a:spLocks noChangeShapeType="1"/>
          </p:cNvSpPr>
          <p:nvPr/>
        </p:nvSpPr>
        <p:spPr bwMode="auto">
          <a:xfrm flipV="1">
            <a:off x="8915400" y="4661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88" name="Line 475"/>
          <p:cNvSpPr>
            <a:spLocks noChangeShapeType="1"/>
          </p:cNvSpPr>
          <p:nvPr/>
        </p:nvSpPr>
        <p:spPr bwMode="auto">
          <a:xfrm flipV="1">
            <a:off x="10287000" y="4661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89" name="Line 476"/>
          <p:cNvSpPr>
            <a:spLocks noChangeShapeType="1"/>
          </p:cNvSpPr>
          <p:nvPr/>
        </p:nvSpPr>
        <p:spPr bwMode="auto">
          <a:xfrm>
            <a:off x="7681914" y="4656317"/>
            <a:ext cx="2605087" cy="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0" name="Line 477"/>
          <p:cNvSpPr>
            <a:spLocks noChangeShapeType="1"/>
          </p:cNvSpPr>
          <p:nvPr/>
        </p:nvSpPr>
        <p:spPr bwMode="auto">
          <a:xfrm flipV="1">
            <a:off x="7683500" y="4280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1" name="Line 478"/>
          <p:cNvSpPr>
            <a:spLocks noChangeShapeType="1"/>
          </p:cNvSpPr>
          <p:nvPr/>
        </p:nvSpPr>
        <p:spPr bwMode="auto">
          <a:xfrm flipV="1">
            <a:off x="8229600" y="4280079"/>
            <a:ext cx="0" cy="374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2" name="Line 479"/>
          <p:cNvSpPr>
            <a:spLocks noChangeShapeType="1"/>
          </p:cNvSpPr>
          <p:nvPr/>
        </p:nvSpPr>
        <p:spPr bwMode="auto">
          <a:xfrm flipV="1">
            <a:off x="8753475" y="4280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3" name="Line 480"/>
          <p:cNvSpPr>
            <a:spLocks noChangeShapeType="1"/>
          </p:cNvSpPr>
          <p:nvPr/>
        </p:nvSpPr>
        <p:spPr bwMode="auto">
          <a:xfrm flipV="1">
            <a:off x="9286875" y="4280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4" name="Line 481"/>
          <p:cNvSpPr>
            <a:spLocks noChangeShapeType="1"/>
          </p:cNvSpPr>
          <p:nvPr/>
        </p:nvSpPr>
        <p:spPr bwMode="auto">
          <a:xfrm flipV="1">
            <a:off x="9982200" y="3518079"/>
            <a:ext cx="0" cy="1524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5" name="Line 482"/>
          <p:cNvSpPr>
            <a:spLocks noChangeShapeType="1"/>
          </p:cNvSpPr>
          <p:nvPr/>
        </p:nvSpPr>
        <p:spPr bwMode="auto">
          <a:xfrm flipH="1">
            <a:off x="9677400" y="351807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6" name="Line 483"/>
          <p:cNvSpPr>
            <a:spLocks noChangeShapeType="1"/>
          </p:cNvSpPr>
          <p:nvPr/>
        </p:nvSpPr>
        <p:spPr bwMode="auto">
          <a:xfrm flipH="1">
            <a:off x="9677400" y="367047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7" name="Line 484"/>
          <p:cNvSpPr>
            <a:spLocks noChangeShapeType="1"/>
          </p:cNvSpPr>
          <p:nvPr/>
        </p:nvSpPr>
        <p:spPr bwMode="auto">
          <a:xfrm flipH="1">
            <a:off x="9677400" y="382287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8" name="Line 485"/>
          <p:cNvSpPr>
            <a:spLocks noChangeShapeType="1"/>
          </p:cNvSpPr>
          <p:nvPr/>
        </p:nvSpPr>
        <p:spPr bwMode="auto">
          <a:xfrm flipH="1">
            <a:off x="9677400" y="420387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99" name="Line 429"/>
          <p:cNvSpPr>
            <a:spLocks noChangeShapeType="1"/>
          </p:cNvSpPr>
          <p:nvPr/>
        </p:nvSpPr>
        <p:spPr bwMode="auto">
          <a:xfrm>
            <a:off x="2182813" y="5257979"/>
            <a:ext cx="0" cy="7762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0" name="Line 430"/>
          <p:cNvSpPr>
            <a:spLocks noChangeShapeType="1"/>
          </p:cNvSpPr>
          <p:nvPr/>
        </p:nvSpPr>
        <p:spPr bwMode="auto">
          <a:xfrm flipV="1">
            <a:off x="2182813" y="6034268"/>
            <a:ext cx="133350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 sz="1400"/>
          </a:p>
        </p:txBody>
      </p:sp>
      <p:sp>
        <p:nvSpPr>
          <p:cNvPr id="101" name="Oval 486"/>
          <p:cNvSpPr>
            <a:spLocks noChangeArrowheads="1"/>
          </p:cNvSpPr>
          <p:nvPr/>
        </p:nvSpPr>
        <p:spPr bwMode="auto">
          <a:xfrm>
            <a:off x="2147888" y="52198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3" name="Oval 488"/>
          <p:cNvSpPr>
            <a:spLocks noChangeArrowheads="1"/>
          </p:cNvSpPr>
          <p:nvPr/>
        </p:nvSpPr>
        <p:spPr bwMode="auto">
          <a:xfrm>
            <a:off x="3654425" y="17908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4" name="Oval 489"/>
          <p:cNvSpPr>
            <a:spLocks noChangeArrowheads="1"/>
          </p:cNvSpPr>
          <p:nvPr/>
        </p:nvSpPr>
        <p:spPr bwMode="auto">
          <a:xfrm>
            <a:off x="2362200" y="18924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5" name="Line 491"/>
          <p:cNvSpPr>
            <a:spLocks noChangeShapeType="1"/>
          </p:cNvSpPr>
          <p:nvPr/>
        </p:nvSpPr>
        <p:spPr bwMode="auto">
          <a:xfrm flipH="1" flipV="1">
            <a:off x="7657224" y="1232079"/>
            <a:ext cx="0" cy="2209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6" name="Rectangle 492"/>
          <p:cNvSpPr>
            <a:spLocks noChangeArrowheads="1"/>
          </p:cNvSpPr>
          <p:nvPr/>
        </p:nvSpPr>
        <p:spPr bwMode="auto">
          <a:xfrm>
            <a:off x="8686800" y="5042079"/>
            <a:ext cx="1066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CT</a:t>
            </a:r>
          </a:p>
        </p:txBody>
      </p:sp>
      <p:sp>
        <p:nvSpPr>
          <p:cNvPr id="107" name="Rectangle 493"/>
          <p:cNvSpPr>
            <a:spLocks noChangeArrowheads="1"/>
          </p:cNvSpPr>
          <p:nvPr/>
        </p:nvSpPr>
        <p:spPr bwMode="auto">
          <a:xfrm>
            <a:off x="10058400" y="5042079"/>
            <a:ext cx="304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CO</a:t>
            </a:r>
          </a:p>
        </p:txBody>
      </p:sp>
      <p:sp>
        <p:nvSpPr>
          <p:cNvPr id="108" name="Text Box 494"/>
          <p:cNvSpPr txBox="1">
            <a:spLocks noChangeArrowheads="1"/>
          </p:cNvSpPr>
          <p:nvPr/>
        </p:nvSpPr>
        <p:spPr bwMode="auto">
          <a:xfrm>
            <a:off x="9045575" y="4813479"/>
            <a:ext cx="349454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40</a:t>
            </a:r>
          </a:p>
        </p:txBody>
      </p:sp>
      <p:sp>
        <p:nvSpPr>
          <p:cNvPr id="109" name="Text Box 495"/>
          <p:cNvSpPr txBox="1">
            <a:spLocks noChangeArrowheads="1"/>
          </p:cNvSpPr>
          <p:nvPr/>
        </p:nvSpPr>
        <p:spPr bwMode="auto">
          <a:xfrm>
            <a:off x="10083801" y="48134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10" name="Rectangle 496"/>
          <p:cNvSpPr>
            <a:spLocks noChangeArrowheads="1"/>
          </p:cNvSpPr>
          <p:nvPr/>
        </p:nvSpPr>
        <p:spPr bwMode="auto">
          <a:xfrm>
            <a:off x="9753600" y="5042079"/>
            <a:ext cx="3048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>
                <a:solidFill>
                  <a:schemeClr val="tx2"/>
                </a:solidFill>
              </a:rPr>
              <a:t>CI</a:t>
            </a:r>
          </a:p>
        </p:txBody>
      </p:sp>
      <p:sp>
        <p:nvSpPr>
          <p:cNvPr id="111" name="Text Box 497"/>
          <p:cNvSpPr txBox="1">
            <a:spLocks noChangeArrowheads="1"/>
          </p:cNvSpPr>
          <p:nvPr/>
        </p:nvSpPr>
        <p:spPr bwMode="auto">
          <a:xfrm>
            <a:off x="9753601" y="48134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12" name="Oval 498"/>
          <p:cNvSpPr>
            <a:spLocks noChangeArrowheads="1"/>
          </p:cNvSpPr>
          <p:nvPr/>
        </p:nvSpPr>
        <p:spPr bwMode="auto">
          <a:xfrm>
            <a:off x="8877300" y="50039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13" name="Oval 499"/>
          <p:cNvSpPr>
            <a:spLocks noChangeArrowheads="1"/>
          </p:cNvSpPr>
          <p:nvPr/>
        </p:nvSpPr>
        <p:spPr bwMode="auto">
          <a:xfrm>
            <a:off x="9931400" y="50039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14" name="Oval 500"/>
          <p:cNvSpPr>
            <a:spLocks noChangeArrowheads="1"/>
          </p:cNvSpPr>
          <p:nvPr/>
        </p:nvSpPr>
        <p:spPr bwMode="auto">
          <a:xfrm>
            <a:off x="10248900" y="5003979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16" name="Line 502"/>
          <p:cNvSpPr>
            <a:spLocks noChangeShapeType="1"/>
          </p:cNvSpPr>
          <p:nvPr/>
        </p:nvSpPr>
        <p:spPr bwMode="auto">
          <a:xfrm flipH="1" flipV="1">
            <a:off x="7657224" y="2603679"/>
            <a:ext cx="2131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17" name="Rectangle 503"/>
          <p:cNvSpPr>
            <a:spLocks noChangeArrowheads="1"/>
          </p:cNvSpPr>
          <p:nvPr/>
        </p:nvSpPr>
        <p:spPr bwMode="auto">
          <a:xfrm>
            <a:off x="8950325" y="698679"/>
            <a:ext cx="1524000" cy="838200"/>
          </a:xfrm>
          <a:prstGeom prst="rect">
            <a:avLst/>
          </a:prstGeom>
          <a:solidFill>
            <a:srgbClr val="F6F5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L2, L3, and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main memory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18" name="Text Box 504"/>
          <p:cNvSpPr txBox="1">
            <a:spLocks noChangeArrowheads="1"/>
          </p:cNvSpPr>
          <p:nvPr/>
        </p:nvSpPr>
        <p:spPr bwMode="auto">
          <a:xfrm>
            <a:off x="7518401" y="2819579"/>
            <a:ext cx="2773363" cy="61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L1 </a:t>
            </a:r>
            <a:r>
              <a:rPr lang="en-US" sz="1600" b="1" dirty="0" err="1">
                <a:solidFill>
                  <a:schemeClr val="tx2"/>
                </a:solidFill>
              </a:rPr>
              <a:t>d</a:t>
            </a:r>
            <a:r>
              <a:rPr lang="en-US" sz="1600" b="1" dirty="0">
                <a:solidFill>
                  <a:schemeClr val="tx2"/>
                </a:solidFill>
              </a:rPr>
              <a:t>-cache </a:t>
            </a:r>
          </a:p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(64 sets, 8 lines/set)</a:t>
            </a:r>
          </a:p>
        </p:txBody>
      </p:sp>
      <p:sp>
        <p:nvSpPr>
          <p:cNvPr id="120" name="Line 506"/>
          <p:cNvSpPr>
            <a:spLocks noChangeShapeType="1"/>
          </p:cNvSpPr>
          <p:nvPr/>
        </p:nvSpPr>
        <p:spPr bwMode="auto">
          <a:xfrm flipV="1">
            <a:off x="9788525" y="1536879"/>
            <a:ext cx="0" cy="1066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1" name="Line 507"/>
          <p:cNvSpPr>
            <a:spLocks noChangeShapeType="1"/>
          </p:cNvSpPr>
          <p:nvPr/>
        </p:nvSpPr>
        <p:spPr bwMode="auto">
          <a:xfrm flipH="1">
            <a:off x="8035925" y="1079679"/>
            <a:ext cx="914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2" name="Text Box 508"/>
          <p:cNvSpPr txBox="1">
            <a:spLocks noChangeArrowheads="1"/>
          </p:cNvSpPr>
          <p:nvPr/>
        </p:nvSpPr>
        <p:spPr bwMode="auto">
          <a:xfrm>
            <a:off x="7640398" y="1689279"/>
            <a:ext cx="412355" cy="53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L1</a:t>
            </a:r>
            <a:br>
              <a:rPr lang="en-US" sz="1600" i="1" dirty="0">
                <a:solidFill>
                  <a:schemeClr val="tx2"/>
                </a:solidFill>
              </a:rPr>
            </a:br>
            <a:r>
              <a:rPr lang="en-US" sz="1600" i="1" dirty="0">
                <a:solidFill>
                  <a:schemeClr val="tx2"/>
                </a:solidFill>
              </a:rPr>
              <a:t>hit</a:t>
            </a:r>
          </a:p>
        </p:txBody>
      </p:sp>
      <p:sp>
        <p:nvSpPr>
          <p:cNvPr id="123" name="Text Box 509"/>
          <p:cNvSpPr txBox="1">
            <a:spLocks noChangeArrowheads="1"/>
          </p:cNvSpPr>
          <p:nvPr/>
        </p:nvSpPr>
        <p:spPr bwMode="auto">
          <a:xfrm>
            <a:off x="9752196" y="1764143"/>
            <a:ext cx="585096" cy="53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L1</a:t>
            </a:r>
            <a:br>
              <a:rPr lang="en-US" sz="1600" i="1" dirty="0">
                <a:solidFill>
                  <a:schemeClr val="tx2"/>
                </a:solidFill>
              </a:rPr>
            </a:br>
            <a:r>
              <a:rPr lang="en-US" sz="1600" i="1" dirty="0">
                <a:solidFill>
                  <a:schemeClr val="tx2"/>
                </a:solidFill>
              </a:rPr>
              <a:t>miss</a:t>
            </a:r>
          </a:p>
        </p:txBody>
      </p:sp>
      <p:sp>
        <p:nvSpPr>
          <p:cNvPr id="124" name="Line 510"/>
          <p:cNvSpPr>
            <a:spLocks noChangeShapeType="1"/>
          </p:cNvSpPr>
          <p:nvPr/>
        </p:nvSpPr>
        <p:spPr bwMode="auto">
          <a:xfrm flipH="1">
            <a:off x="3311525" y="1038515"/>
            <a:ext cx="3657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7" name="Text Box 513"/>
          <p:cNvSpPr txBox="1">
            <a:spLocks noChangeArrowheads="1"/>
          </p:cNvSpPr>
          <p:nvPr/>
        </p:nvSpPr>
        <p:spPr bwMode="auto">
          <a:xfrm>
            <a:off x="2935289" y="1161227"/>
            <a:ext cx="2270173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1600" b="1" dirty="0"/>
              <a:t>Virtual address (VA)</a:t>
            </a:r>
          </a:p>
        </p:txBody>
      </p:sp>
      <p:sp>
        <p:nvSpPr>
          <p:cNvPr id="128" name="Rectangle 514"/>
          <p:cNvSpPr>
            <a:spLocks noChangeArrowheads="1"/>
          </p:cNvSpPr>
          <p:nvPr/>
        </p:nvSpPr>
        <p:spPr bwMode="auto">
          <a:xfrm>
            <a:off x="3159125" y="49531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VPN3</a:t>
            </a:r>
          </a:p>
        </p:txBody>
      </p:sp>
      <p:sp>
        <p:nvSpPr>
          <p:cNvPr id="129" name="Rectangle 515"/>
          <p:cNvSpPr>
            <a:spLocks noChangeArrowheads="1"/>
          </p:cNvSpPr>
          <p:nvPr/>
        </p:nvSpPr>
        <p:spPr bwMode="auto">
          <a:xfrm>
            <a:off x="3692525" y="4953179"/>
            <a:ext cx="5334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VPN4</a:t>
            </a:r>
          </a:p>
        </p:txBody>
      </p:sp>
      <p:sp>
        <p:nvSpPr>
          <p:cNvPr id="130" name="Text Box 516"/>
          <p:cNvSpPr txBox="1">
            <a:spLocks noChangeArrowheads="1"/>
          </p:cNvSpPr>
          <p:nvPr/>
        </p:nvSpPr>
        <p:spPr bwMode="auto">
          <a:xfrm>
            <a:off x="3771901" y="47372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sp>
        <p:nvSpPr>
          <p:cNvPr id="131" name="Text Box 517"/>
          <p:cNvSpPr txBox="1">
            <a:spLocks noChangeArrowheads="1"/>
          </p:cNvSpPr>
          <p:nvPr/>
        </p:nvSpPr>
        <p:spPr bwMode="auto">
          <a:xfrm>
            <a:off x="3311526" y="4737279"/>
            <a:ext cx="266097" cy="2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sz="1200">
                <a:solidFill>
                  <a:schemeClr val="tx2"/>
                </a:solidFill>
              </a:rPr>
              <a:t>9</a:t>
            </a:r>
          </a:p>
        </p:txBody>
      </p:sp>
      <p:grpSp>
        <p:nvGrpSpPr>
          <p:cNvPr id="132" name="Group 641"/>
          <p:cNvGrpSpPr>
            <a:grpSpLocks/>
          </p:cNvGrpSpPr>
          <p:nvPr/>
        </p:nvGrpSpPr>
        <p:grpSpPr bwMode="auto">
          <a:xfrm>
            <a:off x="2630489" y="5645329"/>
            <a:ext cx="276225" cy="450850"/>
            <a:chOff x="739" y="2900"/>
            <a:chExt cx="174" cy="284"/>
          </a:xfrm>
        </p:grpSpPr>
        <p:sp>
          <p:nvSpPr>
            <p:cNvPr id="133" name="Line 433"/>
            <p:cNvSpPr>
              <a:spLocks noChangeShapeType="1"/>
            </p:cNvSpPr>
            <p:nvPr/>
          </p:nvSpPr>
          <p:spPr bwMode="auto">
            <a:xfrm flipV="1">
              <a:off x="739" y="3181"/>
              <a:ext cx="40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34" name="Line 434"/>
            <p:cNvSpPr>
              <a:spLocks noChangeShapeType="1"/>
            </p:cNvSpPr>
            <p:nvPr/>
          </p:nvSpPr>
          <p:spPr bwMode="auto">
            <a:xfrm flipV="1">
              <a:off x="779" y="2900"/>
              <a:ext cx="0" cy="2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35" name="Line 523"/>
            <p:cNvSpPr>
              <a:spLocks noChangeShapeType="1"/>
            </p:cNvSpPr>
            <p:nvPr/>
          </p:nvSpPr>
          <p:spPr bwMode="auto">
            <a:xfrm>
              <a:off x="779" y="2900"/>
              <a:ext cx="134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  <p:sp>
        <p:nvSpPr>
          <p:cNvPr id="136" name="Rectangle 525"/>
          <p:cNvSpPr>
            <a:spLocks noChangeArrowheads="1"/>
          </p:cNvSpPr>
          <p:nvPr/>
        </p:nvSpPr>
        <p:spPr bwMode="auto">
          <a:xfrm>
            <a:off x="2911475" y="5638979"/>
            <a:ext cx="368300" cy="914400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37" name="Rectangle 526"/>
          <p:cNvSpPr>
            <a:spLocks noChangeArrowheads="1"/>
          </p:cNvSpPr>
          <p:nvPr/>
        </p:nvSpPr>
        <p:spPr bwMode="auto">
          <a:xfrm>
            <a:off x="2911475" y="5918379"/>
            <a:ext cx="368300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PTE</a:t>
            </a:r>
          </a:p>
        </p:txBody>
      </p:sp>
      <p:sp>
        <p:nvSpPr>
          <p:cNvPr id="138" name="Line 542"/>
          <p:cNvSpPr>
            <a:spLocks noChangeShapeType="1"/>
          </p:cNvSpPr>
          <p:nvPr/>
        </p:nvSpPr>
        <p:spPr bwMode="auto">
          <a:xfrm>
            <a:off x="2773363" y="5267505"/>
            <a:ext cx="0" cy="784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39" name="Line 543"/>
          <p:cNvSpPr>
            <a:spLocks noChangeShapeType="1"/>
          </p:cNvSpPr>
          <p:nvPr/>
        </p:nvSpPr>
        <p:spPr bwMode="auto">
          <a:xfrm flipV="1">
            <a:off x="2773363" y="6043793"/>
            <a:ext cx="133350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 sz="1400"/>
          </a:p>
        </p:txBody>
      </p:sp>
      <p:sp>
        <p:nvSpPr>
          <p:cNvPr id="140" name="Oval 544"/>
          <p:cNvSpPr>
            <a:spLocks noChangeArrowheads="1"/>
          </p:cNvSpPr>
          <p:nvPr/>
        </p:nvSpPr>
        <p:spPr bwMode="auto">
          <a:xfrm>
            <a:off x="2738438" y="5229404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1" name="Rectangle 610"/>
          <p:cNvSpPr>
            <a:spLocks noChangeArrowheads="1"/>
          </p:cNvSpPr>
          <p:nvPr/>
        </p:nvSpPr>
        <p:spPr bwMode="auto">
          <a:xfrm>
            <a:off x="3549650" y="5638979"/>
            <a:ext cx="368300" cy="914400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2" name="Rectangle 611"/>
          <p:cNvSpPr>
            <a:spLocks noChangeArrowheads="1"/>
          </p:cNvSpPr>
          <p:nvPr/>
        </p:nvSpPr>
        <p:spPr bwMode="auto">
          <a:xfrm>
            <a:off x="3549650" y="5918379"/>
            <a:ext cx="368300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 dirty="0">
                <a:solidFill>
                  <a:schemeClr val="tx2"/>
                </a:solidFill>
              </a:rPr>
              <a:t>PTE</a:t>
            </a:r>
          </a:p>
        </p:txBody>
      </p:sp>
      <p:sp>
        <p:nvSpPr>
          <p:cNvPr id="143" name="Line 612"/>
          <p:cNvSpPr>
            <a:spLocks noChangeShapeType="1"/>
          </p:cNvSpPr>
          <p:nvPr/>
        </p:nvSpPr>
        <p:spPr bwMode="auto">
          <a:xfrm flipH="1">
            <a:off x="3409950" y="5267505"/>
            <a:ext cx="1588" cy="790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4" name="Line 613"/>
          <p:cNvSpPr>
            <a:spLocks noChangeShapeType="1"/>
          </p:cNvSpPr>
          <p:nvPr/>
        </p:nvSpPr>
        <p:spPr bwMode="auto">
          <a:xfrm flipV="1">
            <a:off x="3411538" y="6048555"/>
            <a:ext cx="133350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 sz="1400"/>
          </a:p>
        </p:txBody>
      </p:sp>
      <p:sp>
        <p:nvSpPr>
          <p:cNvPr id="145" name="Oval 614"/>
          <p:cNvSpPr>
            <a:spLocks noChangeArrowheads="1"/>
          </p:cNvSpPr>
          <p:nvPr/>
        </p:nvSpPr>
        <p:spPr bwMode="auto">
          <a:xfrm>
            <a:off x="3376613" y="5229404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6" name="Rectangle 619"/>
          <p:cNvSpPr>
            <a:spLocks noChangeArrowheads="1"/>
          </p:cNvSpPr>
          <p:nvPr/>
        </p:nvSpPr>
        <p:spPr bwMode="auto">
          <a:xfrm>
            <a:off x="4187825" y="5634217"/>
            <a:ext cx="368300" cy="914400"/>
          </a:xfrm>
          <a:prstGeom prst="rect">
            <a:avLst/>
          </a:prstGeom>
          <a:solidFill>
            <a:srgbClr val="DEDFF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7" name="Rectangle 620"/>
          <p:cNvSpPr>
            <a:spLocks noChangeArrowheads="1"/>
          </p:cNvSpPr>
          <p:nvPr/>
        </p:nvSpPr>
        <p:spPr bwMode="auto">
          <a:xfrm>
            <a:off x="4187825" y="5913617"/>
            <a:ext cx="368300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400">
                <a:solidFill>
                  <a:schemeClr val="tx2"/>
                </a:solidFill>
              </a:rPr>
              <a:t>PTE</a:t>
            </a:r>
          </a:p>
        </p:txBody>
      </p:sp>
      <p:sp>
        <p:nvSpPr>
          <p:cNvPr id="148" name="Line 621"/>
          <p:cNvSpPr>
            <a:spLocks noChangeShapeType="1"/>
          </p:cNvSpPr>
          <p:nvPr/>
        </p:nvSpPr>
        <p:spPr bwMode="auto">
          <a:xfrm>
            <a:off x="4049713" y="5262743"/>
            <a:ext cx="0" cy="788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9" name="Line 622"/>
          <p:cNvSpPr>
            <a:spLocks noChangeShapeType="1"/>
          </p:cNvSpPr>
          <p:nvPr/>
        </p:nvSpPr>
        <p:spPr bwMode="auto">
          <a:xfrm flipV="1">
            <a:off x="4049713" y="6048555"/>
            <a:ext cx="133350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/>
            <a:endParaRPr lang="en-US" sz="1400"/>
          </a:p>
        </p:txBody>
      </p:sp>
      <p:sp>
        <p:nvSpPr>
          <p:cNvPr id="150" name="Oval 623"/>
          <p:cNvSpPr>
            <a:spLocks noChangeArrowheads="1"/>
          </p:cNvSpPr>
          <p:nvPr/>
        </p:nvSpPr>
        <p:spPr bwMode="auto">
          <a:xfrm>
            <a:off x="4014788" y="5224642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1" name="Line 626"/>
          <p:cNvSpPr>
            <a:spLocks noChangeShapeType="1"/>
          </p:cNvSpPr>
          <p:nvPr/>
        </p:nvSpPr>
        <p:spPr bwMode="auto">
          <a:xfrm>
            <a:off x="7810500" y="3451405"/>
            <a:ext cx="0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2" name="Line 627"/>
          <p:cNvSpPr>
            <a:spLocks noChangeShapeType="1"/>
          </p:cNvSpPr>
          <p:nvPr/>
        </p:nvSpPr>
        <p:spPr bwMode="auto">
          <a:xfrm>
            <a:off x="8334375" y="3451405"/>
            <a:ext cx="0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3" name="Line 628"/>
          <p:cNvSpPr>
            <a:spLocks noChangeShapeType="1"/>
          </p:cNvSpPr>
          <p:nvPr/>
        </p:nvSpPr>
        <p:spPr bwMode="auto">
          <a:xfrm>
            <a:off x="8858250" y="3441880"/>
            <a:ext cx="0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4" name="Line 629"/>
          <p:cNvSpPr>
            <a:spLocks noChangeShapeType="1"/>
          </p:cNvSpPr>
          <p:nvPr/>
        </p:nvSpPr>
        <p:spPr bwMode="auto">
          <a:xfrm>
            <a:off x="9410700" y="3451405"/>
            <a:ext cx="0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5" name="Line 631"/>
          <p:cNvSpPr>
            <a:spLocks noChangeShapeType="1"/>
          </p:cNvSpPr>
          <p:nvPr/>
        </p:nvSpPr>
        <p:spPr bwMode="auto">
          <a:xfrm>
            <a:off x="7813675" y="4127679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6" name="Line 632"/>
          <p:cNvSpPr>
            <a:spLocks noChangeShapeType="1"/>
          </p:cNvSpPr>
          <p:nvPr/>
        </p:nvSpPr>
        <p:spPr bwMode="auto">
          <a:xfrm>
            <a:off x="8343900" y="4132443"/>
            <a:ext cx="0" cy="147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7" name="Line 633"/>
          <p:cNvSpPr>
            <a:spLocks noChangeShapeType="1"/>
          </p:cNvSpPr>
          <p:nvPr/>
        </p:nvSpPr>
        <p:spPr bwMode="auto">
          <a:xfrm>
            <a:off x="8880475" y="4130854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8" name="Line 634"/>
          <p:cNvSpPr>
            <a:spLocks noChangeShapeType="1"/>
          </p:cNvSpPr>
          <p:nvPr/>
        </p:nvSpPr>
        <p:spPr bwMode="auto">
          <a:xfrm>
            <a:off x="9410700" y="4130854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9" name="Line 635"/>
          <p:cNvSpPr>
            <a:spLocks noChangeShapeType="1"/>
          </p:cNvSpPr>
          <p:nvPr/>
        </p:nvSpPr>
        <p:spPr bwMode="auto">
          <a:xfrm flipV="1">
            <a:off x="7956550" y="428007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0" name="Line 636"/>
          <p:cNvSpPr>
            <a:spLocks noChangeShapeType="1"/>
          </p:cNvSpPr>
          <p:nvPr/>
        </p:nvSpPr>
        <p:spPr bwMode="auto">
          <a:xfrm flipV="1">
            <a:off x="8477250" y="4281667"/>
            <a:ext cx="0" cy="374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1" name="Line 637"/>
          <p:cNvSpPr>
            <a:spLocks noChangeShapeType="1"/>
          </p:cNvSpPr>
          <p:nvPr/>
        </p:nvSpPr>
        <p:spPr bwMode="auto">
          <a:xfrm flipV="1">
            <a:off x="9017000" y="4273729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2" name="Line 638"/>
          <p:cNvSpPr>
            <a:spLocks noChangeShapeType="1"/>
          </p:cNvSpPr>
          <p:nvPr/>
        </p:nvSpPr>
        <p:spPr bwMode="auto">
          <a:xfrm flipV="1">
            <a:off x="9553575" y="4283255"/>
            <a:ext cx="0" cy="373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3" name="Line 639"/>
          <p:cNvSpPr>
            <a:spLocks noChangeShapeType="1"/>
          </p:cNvSpPr>
          <p:nvPr/>
        </p:nvSpPr>
        <p:spPr bwMode="auto">
          <a:xfrm>
            <a:off x="2060575" y="5638979"/>
            <a:ext cx="234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grpSp>
        <p:nvGrpSpPr>
          <p:cNvPr id="164" name="Group 642"/>
          <p:cNvGrpSpPr>
            <a:grpSpLocks/>
          </p:cNvGrpSpPr>
          <p:nvPr/>
        </p:nvGrpSpPr>
        <p:grpSpPr bwMode="auto">
          <a:xfrm>
            <a:off x="3278189" y="5640567"/>
            <a:ext cx="276225" cy="450850"/>
            <a:chOff x="739" y="2900"/>
            <a:chExt cx="174" cy="284"/>
          </a:xfrm>
        </p:grpSpPr>
        <p:sp>
          <p:nvSpPr>
            <p:cNvPr id="165" name="Line 643"/>
            <p:cNvSpPr>
              <a:spLocks noChangeShapeType="1"/>
            </p:cNvSpPr>
            <p:nvPr/>
          </p:nvSpPr>
          <p:spPr bwMode="auto">
            <a:xfrm flipV="1">
              <a:off x="739" y="3181"/>
              <a:ext cx="40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66" name="Line 644"/>
            <p:cNvSpPr>
              <a:spLocks noChangeShapeType="1"/>
            </p:cNvSpPr>
            <p:nvPr/>
          </p:nvSpPr>
          <p:spPr bwMode="auto">
            <a:xfrm flipV="1">
              <a:off x="779" y="2900"/>
              <a:ext cx="0" cy="2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67" name="Line 645"/>
            <p:cNvSpPr>
              <a:spLocks noChangeShapeType="1"/>
            </p:cNvSpPr>
            <p:nvPr/>
          </p:nvSpPr>
          <p:spPr bwMode="auto">
            <a:xfrm>
              <a:off x="779" y="2900"/>
              <a:ext cx="134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  <p:grpSp>
        <p:nvGrpSpPr>
          <p:cNvPr id="168" name="Group 646"/>
          <p:cNvGrpSpPr>
            <a:grpSpLocks/>
          </p:cNvGrpSpPr>
          <p:nvPr/>
        </p:nvGrpSpPr>
        <p:grpSpPr bwMode="auto">
          <a:xfrm>
            <a:off x="3916364" y="5640567"/>
            <a:ext cx="276225" cy="450850"/>
            <a:chOff x="739" y="2900"/>
            <a:chExt cx="174" cy="284"/>
          </a:xfrm>
        </p:grpSpPr>
        <p:sp>
          <p:nvSpPr>
            <p:cNvPr id="169" name="Line 647"/>
            <p:cNvSpPr>
              <a:spLocks noChangeShapeType="1"/>
            </p:cNvSpPr>
            <p:nvPr/>
          </p:nvSpPr>
          <p:spPr bwMode="auto">
            <a:xfrm flipV="1">
              <a:off x="739" y="3181"/>
              <a:ext cx="40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70" name="Line 648"/>
            <p:cNvSpPr>
              <a:spLocks noChangeShapeType="1"/>
            </p:cNvSpPr>
            <p:nvPr/>
          </p:nvSpPr>
          <p:spPr bwMode="auto">
            <a:xfrm flipV="1">
              <a:off x="779" y="2900"/>
              <a:ext cx="0" cy="2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171" name="Line 649"/>
            <p:cNvSpPr>
              <a:spLocks noChangeShapeType="1"/>
            </p:cNvSpPr>
            <p:nvPr/>
          </p:nvSpPr>
          <p:spPr bwMode="auto">
            <a:xfrm>
              <a:off x="779" y="2900"/>
              <a:ext cx="134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  <p:sp>
        <p:nvSpPr>
          <p:cNvPr id="172" name="Rectangle 503"/>
          <p:cNvSpPr>
            <a:spLocks noChangeArrowheads="1"/>
          </p:cNvSpPr>
          <p:nvPr/>
        </p:nvSpPr>
        <p:spPr bwMode="auto">
          <a:xfrm>
            <a:off x="3918606" y="4127679"/>
            <a:ext cx="1017971" cy="533400"/>
          </a:xfrm>
          <a:prstGeom prst="rect">
            <a:avLst/>
          </a:prstGeom>
          <a:solidFill>
            <a:srgbClr val="F6D2D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b="1" dirty="0">
                <a:solidFill>
                  <a:schemeClr val="tx2"/>
                </a:solidFill>
              </a:rPr>
              <a:t>L2 TLB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73" name="Line 418"/>
          <p:cNvSpPr>
            <a:spLocks noChangeShapeType="1"/>
          </p:cNvSpPr>
          <p:nvPr/>
        </p:nvSpPr>
        <p:spPr bwMode="auto">
          <a:xfrm flipH="1">
            <a:off x="4953000" y="4356279"/>
            <a:ext cx="143383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4" name="Line 418"/>
          <p:cNvSpPr>
            <a:spLocks noChangeShapeType="1"/>
          </p:cNvSpPr>
          <p:nvPr/>
        </p:nvSpPr>
        <p:spPr bwMode="auto">
          <a:xfrm>
            <a:off x="4572000" y="4661079"/>
            <a:ext cx="6350" cy="5635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5" name="Line 418"/>
          <p:cNvSpPr>
            <a:spLocks noChangeShapeType="1"/>
          </p:cNvSpPr>
          <p:nvPr/>
        </p:nvSpPr>
        <p:spPr bwMode="auto">
          <a:xfrm flipV="1">
            <a:off x="4572000" y="5229404"/>
            <a:ext cx="1524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6" name="Text Box 450"/>
          <p:cNvSpPr txBox="1">
            <a:spLocks noChangeArrowheads="1"/>
          </p:cNvSpPr>
          <p:nvPr/>
        </p:nvSpPr>
        <p:spPr bwMode="auto">
          <a:xfrm>
            <a:off x="4597001" y="4951781"/>
            <a:ext cx="1098441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L2 TLB hit</a:t>
            </a:r>
          </a:p>
        </p:txBody>
      </p:sp>
      <p:sp>
        <p:nvSpPr>
          <p:cNvPr id="177" name="Line 418"/>
          <p:cNvSpPr>
            <a:spLocks noChangeShapeType="1"/>
          </p:cNvSpPr>
          <p:nvPr/>
        </p:nvSpPr>
        <p:spPr bwMode="auto">
          <a:xfrm flipH="1">
            <a:off x="2244724" y="4406202"/>
            <a:ext cx="1671639" cy="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8" name="Text Box 450"/>
          <p:cNvSpPr txBox="1">
            <a:spLocks noChangeArrowheads="1"/>
          </p:cNvSpPr>
          <p:nvPr/>
        </p:nvSpPr>
        <p:spPr bwMode="auto">
          <a:xfrm>
            <a:off x="2400524" y="4117009"/>
            <a:ext cx="1271181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L2 TLB miss</a:t>
            </a:r>
          </a:p>
        </p:txBody>
      </p:sp>
      <p:sp>
        <p:nvSpPr>
          <p:cNvPr id="179" name="Text Box 449"/>
          <p:cNvSpPr txBox="1">
            <a:spLocks noChangeArrowheads="1"/>
          </p:cNvSpPr>
          <p:nvPr/>
        </p:nvSpPr>
        <p:spPr bwMode="auto">
          <a:xfrm>
            <a:off x="5220151" y="4332088"/>
            <a:ext cx="554638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VPN</a:t>
            </a:r>
          </a:p>
        </p:txBody>
      </p:sp>
      <p:sp>
        <p:nvSpPr>
          <p:cNvPr id="180" name="Text Box 449"/>
          <p:cNvSpPr txBox="1">
            <a:spLocks noChangeArrowheads="1"/>
          </p:cNvSpPr>
          <p:nvPr/>
        </p:nvSpPr>
        <p:spPr bwMode="auto">
          <a:xfrm>
            <a:off x="2711276" y="4406922"/>
            <a:ext cx="554638" cy="3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en-US" sz="1600" i="1" dirty="0">
                <a:solidFill>
                  <a:schemeClr val="tx2"/>
                </a:solidFill>
              </a:rPr>
              <a:t>VPN</a:t>
            </a:r>
          </a:p>
        </p:txBody>
      </p:sp>
      <p:sp>
        <p:nvSpPr>
          <p:cNvPr id="181" name="Text Box 513"/>
          <p:cNvSpPr txBox="1">
            <a:spLocks noChangeArrowheads="1"/>
          </p:cNvSpPr>
          <p:nvPr/>
        </p:nvSpPr>
        <p:spPr bwMode="auto">
          <a:xfrm>
            <a:off x="5146516" y="741125"/>
            <a:ext cx="646331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1600" b="1" dirty="0"/>
              <a:t>data</a:t>
            </a:r>
          </a:p>
        </p:txBody>
      </p:sp>
      <p:sp>
        <p:nvSpPr>
          <p:cNvPr id="49" name="Slide Number Placeholder 48">
            <a:extLst>
              <a:ext uri="{FF2B5EF4-FFF2-40B4-BE49-F238E27FC236}">
                <a16:creationId xmlns:a16="http://schemas.microsoft.com/office/drawing/2014/main" id="{6AD7A1D4-2269-47DD-AF37-76212B5EC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8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>
          <a:extLst>
            <a:ext uri="{FF2B5EF4-FFF2-40B4-BE49-F238E27FC236}">
              <a16:creationId xmlns:a16="http://schemas.microsoft.com/office/drawing/2014/main" id="{3127CEC6-B8D0-06A6-A671-055DF9B1A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5e39d93ef4_0_480">
            <a:extLst>
              <a:ext uri="{FF2B5EF4-FFF2-40B4-BE49-F238E27FC236}">
                <a16:creationId xmlns:a16="http://schemas.microsoft.com/office/drawing/2014/main" id="{53948F48-D79E-AFC5-1225-8916D4BEF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Virtual Memory</a:t>
            </a:r>
            <a:endParaRPr dirty="0"/>
          </a:p>
        </p:txBody>
      </p:sp>
      <p:sp>
        <p:nvSpPr>
          <p:cNvPr id="628" name="Google Shape;628;g5e39d93ef4_0_480">
            <a:extLst>
              <a:ext uri="{FF2B5EF4-FFF2-40B4-BE49-F238E27FC236}">
                <a16:creationId xmlns:a16="http://schemas.microsoft.com/office/drawing/2014/main" id="{A4C6009F-96A0-BB6E-BFF3-ED19A01B9B2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482600" indent="-457200">
              <a:spcBef>
                <a:spcPts val="640"/>
              </a:spcBef>
              <a:buSzPts val="3200"/>
            </a:pPr>
            <a:r>
              <a:rPr lang="en-US" dirty="0"/>
              <a:t>From here on out, we’ll be working with two different memory spaces:</a:t>
            </a:r>
            <a:endParaRPr dirty="0"/>
          </a:p>
          <a:p>
            <a:pPr marL="869950" lvl="1" indent="-342900">
              <a:spcBef>
                <a:spcPts val="0"/>
              </a:spcBef>
              <a:buSzPts val="2500"/>
            </a:pPr>
            <a:r>
              <a:rPr lang="en-US" sz="2500" b="1" dirty="0"/>
              <a:t>Virtual Memory (VM)</a:t>
            </a:r>
            <a:r>
              <a:rPr lang="en-US" sz="2500" dirty="0"/>
              <a:t>: A large (~infinite) space that a process believes it, and only it, has access to</a:t>
            </a:r>
            <a:br>
              <a:rPr lang="en-US" sz="2500" dirty="0"/>
            </a:br>
            <a:endParaRPr sz="2500" dirty="0"/>
          </a:p>
          <a:p>
            <a:pPr marL="869950" lvl="1" indent="-342900">
              <a:spcBef>
                <a:spcPts val="0"/>
              </a:spcBef>
              <a:buSzPts val="2500"/>
            </a:pPr>
            <a:r>
              <a:rPr lang="en-US" sz="2500" b="1" dirty="0"/>
              <a:t>Physical Memory (PM)</a:t>
            </a:r>
            <a:r>
              <a:rPr lang="en-US" sz="2500" dirty="0"/>
              <a:t>: The limited RAM space your computer must share among all processors</a:t>
            </a:r>
          </a:p>
          <a:p>
            <a:pPr marL="869950" lvl="1" indent="-342900">
              <a:spcBef>
                <a:spcPts val="0"/>
              </a:spcBef>
              <a:buSzPts val="2500"/>
            </a:pPr>
            <a:endParaRPr lang="en-US" sz="2500" dirty="0"/>
          </a:p>
          <a:p>
            <a:pPr marL="869950" lvl="1" indent="-342900">
              <a:spcBef>
                <a:spcPts val="0"/>
              </a:spcBef>
              <a:buSzPts val="2500"/>
            </a:pPr>
            <a:endParaRPr lang="en-US" sz="2500" dirty="0"/>
          </a:p>
          <a:p>
            <a:pPr marL="412750" indent="-342900">
              <a:spcBef>
                <a:spcPts val="0"/>
              </a:spcBef>
              <a:buSzPts val="2500"/>
            </a:pPr>
            <a:r>
              <a:rPr lang="en-US" sz="2900" dirty="0"/>
              <a:t>This idea is independent of physical caches</a:t>
            </a:r>
          </a:p>
          <a:p>
            <a:pPr marL="869950" lvl="1" indent="-342900">
              <a:spcBef>
                <a:spcPts val="0"/>
              </a:spcBef>
              <a:buSzPts val="2500"/>
            </a:pPr>
            <a:r>
              <a:rPr lang="en-US" sz="2500" dirty="0"/>
              <a:t>There are still multiple layers of memory caches in the CPU</a:t>
            </a:r>
          </a:p>
          <a:p>
            <a:pPr marL="869950" lvl="1" indent="-342900">
              <a:spcBef>
                <a:spcPts val="0"/>
              </a:spcBef>
              <a:buSzPts val="2500"/>
            </a:pPr>
            <a:r>
              <a:rPr lang="en-US" sz="2500" dirty="0"/>
              <a:t>They might use virtual or physical addresses</a:t>
            </a:r>
          </a:p>
          <a:p>
            <a:pPr marL="1327150" lvl="2" indent="-342900">
              <a:spcBef>
                <a:spcPts val="0"/>
              </a:spcBef>
              <a:buSzPts val="2500"/>
            </a:pPr>
            <a:r>
              <a:rPr lang="en-US" sz="2500" dirty="0"/>
              <a:t>We’ll usually assume caches use physical addresses for this class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7DD19AE-9373-3C30-7FF5-7AA2334C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20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B3189-4D67-541B-539B-7295742D5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BE6E-493D-CD1A-BA6A-8964BD492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Review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C886B-2E9A-5F6C-5DCB-BB174A123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208D5C-76EE-8057-E7F3-428928782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94" y="228600"/>
            <a:ext cx="7990306" cy="619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DCF01C-6326-E315-1B5B-2EE097B7137E}"/>
              </a:ext>
            </a:extLst>
          </p:cNvPr>
          <p:cNvSpPr txBox="1"/>
          <p:nvPr/>
        </p:nvSpPr>
        <p:spPr>
          <a:xfrm>
            <a:off x="607594" y="6354247"/>
            <a:ext cx="102750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https://wizardzines.com/comics/virtual-memory/</a:t>
            </a:r>
            <a:r>
              <a:rPr lang="en-US" dirty="0"/>
              <a:t> → generally: </a:t>
            </a:r>
            <a:r>
              <a:rPr lang="en-US" dirty="0">
                <a:hlinkClick r:id="rId4"/>
              </a:rPr>
              <a:t>https://wizardzines.com/comics/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220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8399A-8CE7-99D0-B047-2AB2962D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43AF1F-9028-8516-74C8-13FF74F8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5E1607-D753-90A7-BDC3-5706C24995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b="1" dirty="0"/>
              <a:t>Virtual Memory Process</a:t>
            </a:r>
          </a:p>
          <a:p>
            <a:pPr lvl="1"/>
            <a:endParaRPr lang="en-US" dirty="0"/>
          </a:p>
          <a:p>
            <a:r>
              <a:rPr lang="en-US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dirty="0"/>
              <a:t>Address Translation</a:t>
            </a:r>
          </a:p>
          <a:p>
            <a:pPr lvl="1"/>
            <a:endParaRPr lang="en-US" dirty="0"/>
          </a:p>
          <a:p>
            <a:r>
              <a:rPr lang="en-US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756CC7A-9FFF-497C-0528-E52D8214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02032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1DF0B-B23C-DF9C-67D0-61EC2AC2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Operating System manages the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A4EED-891B-4853-B6FF-6627BB8A7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OS is in charge of a computer</a:t>
            </a:r>
          </a:p>
          <a:p>
            <a:pPr lvl="1"/>
            <a:r>
              <a:rPr lang="en-US" dirty="0"/>
              <a:t>Manages hardware</a:t>
            </a:r>
          </a:p>
          <a:p>
            <a:pPr lvl="1"/>
            <a:r>
              <a:rPr lang="en-US" dirty="0"/>
              <a:t>Allocates resources to processes</a:t>
            </a:r>
          </a:p>
          <a:p>
            <a:pPr lvl="1"/>
            <a:r>
              <a:rPr lang="en-US" dirty="0"/>
              <a:t>Enforces restrictions and security</a:t>
            </a:r>
          </a:p>
          <a:p>
            <a:endParaRPr lang="en-US" dirty="0"/>
          </a:p>
          <a:p>
            <a:r>
              <a:rPr lang="en-US" dirty="0"/>
              <a:t>One resource the OS manages is memory</a:t>
            </a:r>
          </a:p>
          <a:p>
            <a:pPr lvl="1"/>
            <a:r>
              <a:rPr lang="en-US" dirty="0"/>
              <a:t>For example: a “SEGFAULT” is a message from the OS when a process tries to access memory it wasn’t allocated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31D60-DC6F-3E87-BBA6-922280227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EE755-F164-2BAA-CEE0-C4C0F3A0F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55B33-1C3D-8963-18D8-BD3B35EA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translate between entire pages of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4E1B1-0F36-4000-1E3E-610209C41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91328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If we want to translate memory from virtual to physical,</a:t>
            </a:r>
            <a:br>
              <a:rPr lang="en-US" dirty="0"/>
            </a:br>
            <a:r>
              <a:rPr lang="en-US" dirty="0"/>
              <a:t>the OS is going to need some kind of table with each mapping</a:t>
            </a:r>
          </a:p>
          <a:p>
            <a:pPr lvl="1"/>
            <a:endParaRPr lang="en-US" dirty="0"/>
          </a:p>
          <a:p>
            <a:r>
              <a:rPr lang="en-US" dirty="0"/>
              <a:t>Mapping every virtual byte to some physical byte would require our mapping to contain one address per byte</a:t>
            </a:r>
          </a:p>
          <a:p>
            <a:pPr lvl="1"/>
            <a:r>
              <a:rPr lang="en-US" dirty="0"/>
              <a:t>8 bytes (one address) of data per byte of data…</a:t>
            </a:r>
          </a:p>
          <a:p>
            <a:pPr lvl="1"/>
            <a:r>
              <a:rPr lang="en-US" dirty="0"/>
              <a:t>That’s not going to work</a:t>
            </a:r>
          </a:p>
          <a:p>
            <a:pPr lvl="1"/>
            <a:endParaRPr lang="en-US" dirty="0"/>
          </a:p>
          <a:p>
            <a:r>
              <a:rPr lang="en-US" dirty="0"/>
              <a:t>Instead, we organize memory into </a:t>
            </a:r>
            <a:r>
              <a:rPr lang="en-US" b="1" dirty="0"/>
              <a:t>Pages</a:t>
            </a:r>
            <a:r>
              <a:rPr lang="en-US" dirty="0"/>
              <a:t>: contiguous chunks of memory</a:t>
            </a:r>
          </a:p>
          <a:p>
            <a:pPr lvl="1"/>
            <a:r>
              <a:rPr lang="en-US" dirty="0"/>
              <a:t>Each virtual page will map to a physical page</a:t>
            </a:r>
          </a:p>
          <a:p>
            <a:pPr lvl="1"/>
            <a:r>
              <a:rPr lang="en-US" dirty="0"/>
              <a:t>Page size is usually 4 kB or so, occasionally larger (can be 2 MB or 1 GB)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C1B71-F307-4687-B5C5-4D28E2878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7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C0C5A-6BF0-CC4A-6B34-40460EC9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871F-2FD3-4BAD-540C-251323E4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Tables list Virtual-to-Physical Translations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D5AFC-5B19-AD21-B217-2D02227F4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775513" cy="5029200"/>
          </a:xfrm>
        </p:spPr>
        <p:txBody>
          <a:bodyPr/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 </a:t>
            </a:r>
            <a:r>
              <a:rPr lang="en-GB" b="1" dirty="0"/>
              <a:t>page table </a:t>
            </a:r>
            <a:r>
              <a:rPr lang="en-GB" dirty="0"/>
              <a:t>maps virtual pages to physical pages for a process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One page table entry (PTE) per page of virtual memory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 separate Page Table exists for each running process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Each process has its own mappings from virtual to physical</a:t>
            </a:r>
          </a:p>
          <a:p>
            <a:endParaRPr lang="en-US" dirty="0"/>
          </a:p>
          <a:p>
            <a:r>
              <a:rPr lang="en-US" dirty="0"/>
              <a:t>Each Page Table Entry could have one of three possible values: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Invalid (no actual data exists at this address, </a:t>
            </a:r>
            <a:r>
              <a:rPr lang="en-US" sz="1600" b="1" dirty="0"/>
              <a:t>SEGFAULT</a:t>
            </a:r>
            <a:r>
              <a:rPr lang="en-US" dirty="0"/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An address for the page in physical memory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An address for the page on disk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6354F-2DD8-C032-1926-43CC632A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4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555FF-F2CD-C6B5-4CAA-94FA7E514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268FD-CBD1-BD82-6539-09CFA791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disk get involved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CF175-491E-7C18-6EBB-DE8F9D22F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Physical Memory size: usually a number of GBs these days</a:t>
            </a:r>
          </a:p>
          <a:p>
            <a:pPr lvl="1"/>
            <a:r>
              <a:rPr lang="en-US" dirty="0"/>
              <a:t>RAM size is usually tens of GBs (8 or 16 GB is common), more on servers</a:t>
            </a:r>
          </a:p>
          <a:p>
            <a:pPr lvl="1"/>
            <a:endParaRPr lang="en-US" dirty="0"/>
          </a:p>
          <a:p>
            <a:r>
              <a:rPr lang="en-US" dirty="0"/>
              <a:t>Users have a lot more data than that though!</a:t>
            </a:r>
          </a:p>
          <a:p>
            <a:pPr lvl="1"/>
            <a:r>
              <a:rPr lang="en-US" dirty="0"/>
              <a:t>Data and programs are stored on the disk (measured in thousands of GBs)</a:t>
            </a:r>
          </a:p>
          <a:p>
            <a:pPr lvl="1"/>
            <a:r>
              <a:rPr lang="en-US" dirty="0"/>
              <a:t>When needed we’ll load them into RAM and then work with them</a:t>
            </a:r>
          </a:p>
          <a:p>
            <a:pPr lvl="1"/>
            <a:endParaRPr lang="en-US" dirty="0"/>
          </a:p>
          <a:p>
            <a:r>
              <a:rPr lang="en-US" dirty="0"/>
              <a:t>We can also </a:t>
            </a:r>
            <a:r>
              <a:rPr lang="en-US" i="1" dirty="0"/>
              <a:t>partially</a:t>
            </a:r>
            <a:r>
              <a:rPr lang="en-US" dirty="0"/>
              <a:t> load things into RAM</a:t>
            </a:r>
          </a:p>
          <a:p>
            <a:pPr lvl="1"/>
            <a:r>
              <a:rPr lang="en-US" dirty="0"/>
              <a:t>Focus on the important parts of data: whatever we’re using right now</a:t>
            </a:r>
          </a:p>
          <a:p>
            <a:pPr lvl="1"/>
            <a:r>
              <a:rPr lang="en-US" dirty="0"/>
              <a:t>Even programs can be partially loaded into RAM</a:t>
            </a:r>
          </a:p>
          <a:p>
            <a:pPr lvl="1"/>
            <a:r>
              <a:rPr lang="en-US" dirty="0"/>
              <a:t>Essentially: use RAM as a cache for the disk!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08A17-DBA4-4F56-45F5-674257CF9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7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DB48E-3CBF-023F-F2F0-59F88A830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404D4-893A-6982-21EC-97265F78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Page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C69F9-C768-B2F8-404A-92126FD22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Page Table Entry (PTE) for </a:t>
            </a:r>
            <a:r>
              <a:rPr lang="en-US" b="1" dirty="0"/>
              <a:t>every</a:t>
            </a:r>
            <a:r>
              <a:rPr lang="en-US" dirty="0"/>
              <a:t> virtual page</a:t>
            </a:r>
          </a:p>
          <a:p>
            <a:pPr lvl="1"/>
            <a:r>
              <a:rPr lang="en-US" dirty="0"/>
              <a:t>Valid entries point to memory</a:t>
            </a:r>
          </a:p>
          <a:p>
            <a:pPr lvl="1"/>
            <a:r>
              <a:rPr lang="en-US" dirty="0"/>
              <a:t>Invalid entries point to disk, or to nowhere at 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3320C-90C5-94A8-6EFA-41AC3D839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ABEBEE-C76C-94E5-940F-CCB8C7404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4618711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B9F6818-1626-907E-7CA8-A2C90493E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4847311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4FAE62A-4FB4-2E31-D534-CA9BBDF0D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4390111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0579523-0DD0-E5E5-CA44-04397C001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3247111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F596199-EF15-7135-5655-FD8DA90FF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3475711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9765B602-70E8-6BFE-EF01-41A335DE2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3704311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EC91198-8396-41CE-35A1-0A4EE315B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3932911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82D9B258-4B88-F9CB-4C3A-DC5726AE6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076" y="4161511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97E0593E-F58A-F0C8-157D-93E2256A9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557" y="5199737"/>
            <a:ext cx="2493188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table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(Memory resident - DRAM)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F5FFFE6A-C965-EB31-17B7-F2344F514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361" y="2573105"/>
            <a:ext cx="2915655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memory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3693ACC5-FCD3-0C1B-E3DE-CC9C70D03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940" y="344347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25B1499C-4227-EBEA-FFEB-0E7EF5C04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940" y="3652753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A748FF1-BA82-0950-C988-4611A09F7E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3576" y="4746680"/>
            <a:ext cx="2717732" cy="1278636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31AEDA60-94C8-904C-D57B-6D824E84FE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3577" y="3552218"/>
            <a:ext cx="2519363" cy="1437346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3CBDD170-CF50-CC29-9729-E1AD0B0912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28977" y="3340084"/>
            <a:ext cx="2493963" cy="506482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30E96C61-8968-98CA-3991-2B1A1FDA6C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8177" y="3110666"/>
            <a:ext cx="2544763" cy="5104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312DA3D5-8456-5B5E-4C72-B94F39E6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5848" y="4034164"/>
            <a:ext cx="1290459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Disk Memory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DBC9CA1B-86B1-435F-5CAA-914301498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46187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BC4AB212-9AFF-091E-7D7C-D604FA679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48473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2DB032EA-E32B-BC73-F311-ACCE20838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43901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3DD93E52-902C-B773-C5F5-3F2F80DE2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32471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FF8A4D95-5561-7F66-A3C2-64A638531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34757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D17807C-1CF6-221C-24BB-6D75BC6F8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37043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63F2BD18-5283-5AD2-2C4D-AE96DC7A7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39329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B56773F7-45D9-8F6F-12E8-BA25C6195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76" y="4161511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28">
            <a:extLst>
              <a:ext uri="{FF2B5EF4-FFF2-40B4-BE49-F238E27FC236}">
                <a16:creationId xmlns:a16="http://schemas.microsoft.com/office/drawing/2014/main" id="{C78CBEAA-6A7A-99EE-4417-E13CD5B8E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676" y="2942312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Valid</a:t>
            </a:r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A106B7A2-EFB2-1E1C-4934-D18B9C19F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04" y="3216949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B0AB784F-2A83-B780-FA60-23DB0AB76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96" y="3449858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03423B2D-68E6-0B02-EE39-D7682A185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04" y="391567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45365C45-2FBD-CBEA-4242-AD3A6F2B8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96" y="412282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4285435C-D8B7-4F3A-1BC8-FCA74AFAC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04" y="4362177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649AC358-4A56-F175-F097-D6FD1E996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96" y="4821555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BD2BA03F-6C52-822B-09B7-58C1E1610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04" y="4588647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2D69CC3C-7EF0-D49E-B9DE-B83544DB0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96" y="3682767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9" name="Text Box 37">
            <a:extLst>
              <a:ext uri="{FF2B5EF4-FFF2-40B4-BE49-F238E27FC236}">
                <a16:creationId xmlns:a16="http://schemas.microsoft.com/office/drawing/2014/main" id="{0348A40D-CBDA-FEA6-118D-DA4299A1F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4751" y="2574004"/>
            <a:ext cx="1985180" cy="5770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Physical page number</a:t>
            </a:r>
            <a:br>
              <a:rPr lang="en-GB" sz="1600" i="1" dirty="0">
                <a:latin typeface="Calibri" pitchFamily="34" charset="0"/>
              </a:rPr>
            </a:br>
            <a:r>
              <a:rPr lang="en-GB" sz="1600" i="1" dirty="0">
                <a:latin typeface="Calibri" pitchFamily="34" charset="0"/>
              </a:rPr>
              <a:t>or  disk address</a:t>
            </a:r>
          </a:p>
        </p:txBody>
      </p:sp>
      <p:sp>
        <p:nvSpPr>
          <p:cNvPr id="40" name="Text Box 38">
            <a:extLst>
              <a:ext uri="{FF2B5EF4-FFF2-40B4-BE49-F238E27FC236}">
                <a16:creationId xmlns:a16="http://schemas.microsoft.com/office/drawing/2014/main" id="{F59204FE-EE50-5251-312F-D0E654A21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6674" y="3181847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0</a:t>
            </a:r>
          </a:p>
        </p:txBody>
      </p:sp>
      <p:sp>
        <p:nvSpPr>
          <p:cNvPr id="41" name="Text Box 39">
            <a:extLst>
              <a:ext uri="{FF2B5EF4-FFF2-40B4-BE49-F238E27FC236}">
                <a16:creationId xmlns:a16="http://schemas.microsoft.com/office/drawing/2014/main" id="{6D23DEF0-63A0-C8C5-9A0F-E6FAFB12B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499" y="4794747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7</a:t>
            </a:r>
          </a:p>
        </p:txBody>
      </p:sp>
      <p:sp>
        <p:nvSpPr>
          <p:cNvPr id="42" name="Text Box 40">
            <a:extLst>
              <a:ext uri="{FF2B5EF4-FFF2-40B4-BE49-F238E27FC236}">
                <a16:creationId xmlns:a16="http://schemas.microsoft.com/office/drawing/2014/main" id="{BF15CC26-B582-E0DC-C872-2EBDD9F14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8189" y="2952667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0A0D5675-A7B9-2765-B4E2-1F07C008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940" y="3217778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44" name="Rectangle 42">
            <a:extLst>
              <a:ext uri="{FF2B5EF4-FFF2-40B4-BE49-F238E27FC236}">
                <a16:creationId xmlns:a16="http://schemas.microsoft.com/office/drawing/2014/main" id="{C1E17C0F-2594-E0B7-3D65-F46638639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940" y="2989178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45" name="Oval 43">
            <a:extLst>
              <a:ext uri="{FF2B5EF4-FFF2-40B4-BE49-F238E27FC236}">
                <a16:creationId xmlns:a16="http://schemas.microsoft.com/office/drawing/2014/main" id="{D0374B19-8EAA-1828-2421-19648A7F5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4945736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44">
            <a:extLst>
              <a:ext uri="{FF2B5EF4-FFF2-40B4-BE49-F238E27FC236}">
                <a16:creationId xmlns:a16="http://schemas.microsoft.com/office/drawing/2014/main" id="{B1872672-7217-E702-4E0D-5899C3796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4717136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45">
            <a:extLst>
              <a:ext uri="{FF2B5EF4-FFF2-40B4-BE49-F238E27FC236}">
                <a16:creationId xmlns:a16="http://schemas.microsoft.com/office/drawing/2014/main" id="{52B20BCE-EA36-6805-506D-8B845E0FB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3809086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46">
            <a:extLst>
              <a:ext uri="{FF2B5EF4-FFF2-40B4-BE49-F238E27FC236}">
                <a16:creationId xmlns:a16="http://schemas.microsoft.com/office/drawing/2014/main" id="{19C12B4E-43F7-3470-7E1E-DAAE51254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3574136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Text Box 47">
            <a:extLst>
              <a:ext uri="{FF2B5EF4-FFF2-40B4-BE49-F238E27FC236}">
                <a16:creationId xmlns:a16="http://schemas.microsoft.com/office/drawing/2014/main" id="{ABFF0F40-C0EE-6C0C-1AAD-DCFBB1926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0889" y="3613067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50" name="Rectangle 48">
            <a:extLst>
              <a:ext uri="{FF2B5EF4-FFF2-40B4-BE49-F238E27FC236}">
                <a16:creationId xmlns:a16="http://schemas.microsoft.com/office/drawing/2014/main" id="{CB250165-C3BE-4721-CDAC-3395A2D4C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43910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51" name="Rectangle 49">
            <a:extLst>
              <a:ext uri="{FF2B5EF4-FFF2-40B4-BE49-F238E27FC236}">
                <a16:creationId xmlns:a16="http://schemas.microsoft.com/office/drawing/2014/main" id="{A32EEA3C-0CA7-B124-C912-81AAE5AD1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47015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52" name="Rectangle 50">
            <a:extLst>
              <a:ext uri="{FF2B5EF4-FFF2-40B4-BE49-F238E27FC236}">
                <a16:creationId xmlns:a16="http://schemas.microsoft.com/office/drawing/2014/main" id="{E016E3B1-EECC-A55A-AAAA-E7EDDF380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532257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53" name="Rectangle 51">
            <a:extLst>
              <a:ext uri="{FF2B5EF4-FFF2-40B4-BE49-F238E27FC236}">
                <a16:creationId xmlns:a16="http://schemas.microsoft.com/office/drawing/2014/main" id="{679625C2-5546-7695-2FA3-31FA22E57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56330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54" name="Rectangle 52">
            <a:extLst>
              <a:ext uri="{FF2B5EF4-FFF2-40B4-BE49-F238E27FC236}">
                <a16:creationId xmlns:a16="http://schemas.microsoft.com/office/drawing/2014/main" id="{850EBD04-9067-FC69-D09C-E75068EF3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59436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55" name="Oval 53">
            <a:extLst>
              <a:ext uri="{FF2B5EF4-FFF2-40B4-BE49-F238E27FC236}">
                <a16:creationId xmlns:a16="http://schemas.microsoft.com/office/drawing/2014/main" id="{F0D27BB5-4FFE-B674-B50F-826963E14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401828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Line 54">
            <a:extLst>
              <a:ext uri="{FF2B5EF4-FFF2-40B4-BE49-F238E27FC236}">
                <a16:creationId xmlns:a16="http://schemas.microsoft.com/office/drawing/2014/main" id="{3B2BBE66-B889-3322-4F5F-C35C2D3F59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5475" y="4070314"/>
            <a:ext cx="2755833" cy="1400263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Oval 55">
            <a:extLst>
              <a:ext uri="{FF2B5EF4-FFF2-40B4-BE49-F238E27FC236}">
                <a16:creationId xmlns:a16="http://schemas.microsoft.com/office/drawing/2014/main" id="{6DDB0623-BA3A-860C-172A-B64E667F8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776" y="4228186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Line 56">
            <a:extLst>
              <a:ext uri="{FF2B5EF4-FFF2-40B4-BE49-F238E27FC236}">
                <a16:creationId xmlns:a16="http://schemas.microsoft.com/office/drawing/2014/main" id="{3929D37D-8105-84BC-E92C-9BB8533498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7226" y="3787258"/>
            <a:ext cx="2533650" cy="478408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Rectangle 57">
            <a:extLst>
              <a:ext uri="{FF2B5EF4-FFF2-40B4-BE49-F238E27FC236}">
                <a16:creationId xmlns:a16="http://schemas.microsoft.com/office/drawing/2014/main" id="{D368895C-893C-00F6-64AF-2959D5F8C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309" y="501205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E9E5A76-458B-D3E6-5ED6-E57656DB0D15}"/>
              </a:ext>
            </a:extLst>
          </p:cNvPr>
          <p:cNvSpPr txBox="1"/>
          <p:nvPr/>
        </p:nvSpPr>
        <p:spPr>
          <a:xfrm>
            <a:off x="868678" y="4161511"/>
            <a:ext cx="2938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Some pages are unallocated (i.e., no data there)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Accessing leads to SEGFAULT</a:t>
            </a:r>
          </a:p>
        </p:txBody>
      </p:sp>
      <p:cxnSp>
        <p:nvCxnSpPr>
          <p:cNvPr id="61" name="Curved Connector 5">
            <a:extLst>
              <a:ext uri="{FF2B5EF4-FFF2-40B4-BE49-F238E27FC236}">
                <a16:creationId xmlns:a16="http://schemas.microsoft.com/office/drawing/2014/main" id="{EC643305-769D-40A7-D7D7-8BBB1223D47A}"/>
              </a:ext>
            </a:extLst>
          </p:cNvPr>
          <p:cNvCxnSpPr>
            <a:cxnSpLocks/>
            <a:stCxn id="60" idx="3"/>
            <a:endCxn id="35" idx="1"/>
          </p:cNvCxnSpPr>
          <p:nvPr/>
        </p:nvCxnSpPr>
        <p:spPr bwMode="auto">
          <a:xfrm flipV="1">
            <a:off x="3807600" y="4514577"/>
            <a:ext cx="673704" cy="108599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2481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63E8-44C3-4502-834B-A1A31EFA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7C26C-C885-4290-869E-477761489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Homework 3</a:t>
            </a:r>
          </a:p>
          <a:p>
            <a:pPr lvl="1"/>
            <a:r>
              <a:rPr lang="en-US" dirty="0"/>
              <a:t>Due Tuesday next week (reminder, no late submissions)</a:t>
            </a:r>
          </a:p>
          <a:p>
            <a:endParaRPr lang="en-US" dirty="0"/>
          </a:p>
          <a:p>
            <a:r>
              <a:rPr lang="en-US" dirty="0"/>
              <a:t>SETI Lab</a:t>
            </a:r>
          </a:p>
          <a:p>
            <a:pPr lvl="1"/>
            <a:r>
              <a:rPr lang="en-US" dirty="0"/>
              <a:t>Due next week Thursday</a:t>
            </a:r>
          </a:p>
          <a:p>
            <a:pPr lvl="2"/>
            <a:r>
              <a:rPr lang="en-US" dirty="0"/>
              <a:t>See pinned Piazza posts for a video and the steps to this lab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Test with just one thread before testing with many!!</a:t>
            </a:r>
          </a:p>
          <a:p>
            <a:pPr lvl="2"/>
            <a:r>
              <a:rPr lang="en-US" dirty="0"/>
              <a:t>If it doesn’t work for one thread, it’ll never work with more than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79AEE-3807-4A61-806D-9F0920E7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75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767A5-3290-A92A-A60F-27520AA1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DC0D4D9F-8556-713D-6D09-31C08596E4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Page Hit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528C0897-2CBD-499E-17BD-01A9F107CC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i="1" dirty="0"/>
              <a:t>Page hit: </a:t>
            </a:r>
            <a:r>
              <a:rPr lang="en-GB" dirty="0"/>
              <a:t>reference to a VM word that is in physical memory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01F9699-BCE9-3493-DEBF-0C29FFA49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9750FD9-F8B4-E246-E6B9-87D20C8C1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41DCC90A-2DBE-FF98-EA4E-45C014A92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65E3ABCB-BC4E-62AD-41EF-53706F078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906447D4-A397-4EC9-D7D6-62B9B7ECC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DC916973-6424-BABF-AAD1-81A6E18B5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57383502-B214-8994-B860-A44651068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37623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C343B9A-0875-E7E7-570C-C0BD06C8D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939" y="39909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868C39E2-4047-CAB5-08D4-D055B53A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16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8" name="Text Box 12">
            <a:extLst>
              <a:ext uri="{FF2B5EF4-FFF2-40B4-BE49-F238E27FC236}">
                <a16:creationId xmlns:a16="http://schemas.microsoft.com/office/drawing/2014/main" id="{F5596472-3BF3-3CD2-BF3E-BC1C377B5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3015C70E-725B-12EC-E311-57C40A741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8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E7DCEF12-2730-B2DF-9358-BA85E96FA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803" y="3381375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8BBAEDCD-2F32-4F81-3176-DF5A298575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4439" y="4568826"/>
            <a:ext cx="2527300" cy="118808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96E8A78C-7C13-DDFB-2F94-4B9356C419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344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B8258231-4445-E7B5-4DD5-D1E0B33E4D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90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5" name="Text Box 19">
            <a:extLst>
              <a:ext uri="{FF2B5EF4-FFF2-40B4-BE49-F238E27FC236}">
                <a16:creationId xmlns:a16="http://schemas.microsoft.com/office/drawing/2014/main" id="{F5DACDC2-FBEC-477F-42EF-6FC0D36FB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9839" y="4160642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6105073D-1698-5794-8A67-F3A433F21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E335F2CC-A7F6-FF5E-0E8A-C36D32FD8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A59B2141-374C-AE06-CF3B-715E532D0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E1F19F6A-06AC-5436-D375-8FED089FE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E7C524E1-4D96-01C5-F712-F63F30D3C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5AC4137A-3EF3-0BBB-BCC6-CF4B546A8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069974B1-0E8D-445F-24F5-185AE6955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B1D62665-D7AE-64AD-043A-0F1E04ACE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41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52705955-68FB-2700-272F-5A3D9D019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5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C577EC4A-41EE-FDA5-8EAA-2D0CEA0FF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1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8EEE4710-9037-1005-2662-0166FA7B6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9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80DC1D5A-5C4B-B274-9232-FDC77A7DA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167" y="3745140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E3A30D90-D6BD-7FCA-5975-81A105BEA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959" y="3952293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2348ADDD-8208-63A6-C988-217391549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1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29BB224F-0791-5473-360D-8AA2B48BC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9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230CC570-9990-604D-ACE4-C03A714A1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1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0B50D10B-D71B-3FA7-7FCF-22303FA72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29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1F87CDEA-05AA-F2E9-E63A-B646F0E4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6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C0AB3335-2316-0418-3D0B-04F1F26D7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5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97803B84-D784-9B59-28AA-BF333C26E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3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0F048E0B-4EC9-BB38-958F-23BAD4258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90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CFEB2575-42BE-006B-7A04-28A5F2A9E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8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1AECF749-FB4F-06C7-8187-B9778F658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8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B4D68D33-4E96-EC9B-877F-6A7651DC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45BA79BE-8FAD-B35D-C6D5-13048E2E2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157DF4C7-8B04-4611-AA0C-2347D880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4E410ADB-5D8A-DDF8-D1E4-27D8E4E16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17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14764341-2F68-6576-6351-0901E42A8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451485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92745863-CC3B-CDAC-B828-FCDFF3109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482536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D4566C3E-FD0F-B63E-04B0-84BA8E7EE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544639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FF6D9BF0-CF86-0ECF-B432-6FDDEF10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575691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E3A2848F-DCC7-A2F3-FEB8-AD5EF0729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60674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3C735D1B-4B24-E55B-841A-9735150BE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ECF55236-7E1E-A97B-483A-1A3C52CB9E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6339" y="3892461"/>
            <a:ext cx="2565400" cy="1268502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97A971DF-1BFF-40C2-8A81-D14A923A8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B577AA02-8951-54E4-72EF-53E476F32F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28089" y="3414713"/>
            <a:ext cx="2533650" cy="6731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F1452707-DE25-6FFC-9B5B-F1482675A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739" y="513588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BBB877F-24B8-3FD7-FD27-5EDF6E8C5BDD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59A90353-F6D5-129C-6848-4D503BE6E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2114" y="3535594"/>
            <a:ext cx="1600200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1" name="Shape 60">
            <a:extLst>
              <a:ext uri="{FF2B5EF4-FFF2-40B4-BE49-F238E27FC236}">
                <a16:creationId xmlns:a16="http://schemas.microsoft.com/office/drawing/2014/main" id="{587C0F24-5088-F995-7227-FEFCBFCEEF8C}"/>
              </a:ext>
            </a:extLst>
          </p:cNvPr>
          <p:cNvCxnSpPr>
            <a:stCxn id="62" idx="2"/>
            <a:endCxn id="14372" idx="1"/>
          </p:cNvCxnSpPr>
          <p:nvPr/>
        </p:nvCxnSpPr>
        <p:spPr bwMode="auto">
          <a:xfrm rot="16200000" flipH="1">
            <a:off x="3060215" y="2311886"/>
            <a:ext cx="692831" cy="2012659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4CCABDCD-426D-7B74-8E28-4F23E1363377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641A3EB-5056-7114-E43F-BE31DDDADEB8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65" name="Rectangle 41">
            <a:extLst>
              <a:ext uri="{FF2B5EF4-FFF2-40B4-BE49-F238E27FC236}">
                <a16:creationId xmlns:a16="http://schemas.microsoft.com/office/drawing/2014/main" id="{C98D8C2E-C34F-EA3F-C475-526F6D0AD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802" y="2940870"/>
            <a:ext cx="1379537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4A59F299-1B66-17E6-4002-9F66B10EF9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98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911E61FE-862B-898B-A274-3F1C97DB2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DFBE67-8FCD-DC88-C02B-5C784F3058F1}"/>
              </a:ext>
            </a:extLst>
          </p:cNvPr>
          <p:cNvSpPr txBox="1"/>
          <p:nvPr/>
        </p:nvSpPr>
        <p:spPr>
          <a:xfrm>
            <a:off x="1638300" y="5519876"/>
            <a:ext cx="3276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Page table has an entry for each virtual page, so you can jump straight to the row that matters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FCFF2C-BBC0-B040-8B22-0AD488131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137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2" grpId="0" animBg="1"/>
      <p:bldP spid="63" grpId="0" animBg="1"/>
      <p:bldP spid="65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3B4A3-4A14-0C83-9852-E0B12F75D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DF8985-A1A2-F245-18AB-29A1EA93F066}"/>
              </a:ext>
            </a:extLst>
          </p:cNvPr>
          <p:cNvSpPr/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4337" name="Rectangle 1">
            <a:extLst>
              <a:ext uri="{FF2B5EF4-FFF2-40B4-BE49-F238E27FC236}">
                <a16:creationId xmlns:a16="http://schemas.microsoft.com/office/drawing/2014/main" id="{FFB87ECC-2284-C501-C115-288BF9229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Page Fault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0C6163E-E4FE-6315-3951-74E322BE06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i="1" dirty="0"/>
              <a:t>Page fault: </a:t>
            </a:r>
            <a:r>
              <a:rPr lang="en-GB" dirty="0"/>
              <a:t>reference to VM word that is not in physical memory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EC018AE-E537-7ADE-6278-ADDA224A2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04E5BC23-4CFA-5CB5-6248-EA1A257E7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2326F38A-83B7-9119-DC48-1F45D44B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458085A2-EFA3-43ED-159C-6A9A4DF08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BA70B85F-7B19-E2D8-752C-F73FC7D67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869A199E-722E-B341-0199-D1B8C7E4E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4D795615-A9D2-38A0-69D6-8B534C894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7623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E372F123-E54B-46B2-8EEE-1C5A97EE0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9909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D62CA285-B392-65FC-8849-37EA3B38C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4F2121FA-6E10-9355-4710-1DAEB8D53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7E2E481C-BF9A-207F-17B1-679695EB1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381375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CA7A0DE0-B021-DAE2-C94A-2031628AD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639" y="4568826"/>
            <a:ext cx="2527300" cy="145097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1795534A-1EF0-5CF5-47D5-617535B406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4BE7A032-7B0B-96FA-138D-CFAD0E8CB3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60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FE4E5EFA-D528-E412-7C84-95361B476F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52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A8AE0EB1-9BC7-9332-0BE1-553838D29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AA9E637D-17AF-06CC-FB7D-45E2C7007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282BDA32-F737-EA49-7589-99526D256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5F4A2423-45AE-7399-725F-54FC815FA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940AFB94-6638-888A-7A73-52C848189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EF4FF6AE-3724-8F31-A6BF-9B6D2C6BD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503A5DC1-846B-9EC3-B249-3045F4479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501F76EE-DDB7-0FBB-C4D1-B90E17231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FE716722-6305-53C7-A278-240E06BD0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7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7139923F-D8CA-0B16-347F-EB6ABBA0C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13625912-DEF3-8F27-1338-398C44D9C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0C14253A-8DDE-05DD-F39E-AC9275AF0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952293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7A58ACE1-8697-D1F2-9D13-CEB337CCA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147E163B-603E-7767-3D4E-F41E5C9A5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48F2AAC4-1685-414B-C1D4-34DAA0D04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D8390B46-B2D4-F3EB-3978-1E555AE4E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04AC01B8-EBDF-6BEE-6FA5-3A0E46C98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6FC43162-1A04-11B4-F522-3C65FADFF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7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31E879D4-83F4-626F-83D9-EEB221597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5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0CD19540-2D86-3B0D-55DF-53004CC29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52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53E6E544-A61D-0A68-9E40-8585CAF0F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76A204E7-77AC-FB42-AB72-3B22FE6F1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972F827C-2CBA-C031-1834-A92C927AD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E68318EC-CE9A-A98D-46A6-B96A970D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FF641744-B9A8-0A32-CC48-8298FE46C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DFD6F4FC-C952-9203-843A-11AB698BB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F31E6667-B14C-E512-7F56-6CF7F3F4A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9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0F5E55EB-ED9D-EC78-6E70-874E429AA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47593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C6F9AF2C-4F79-B1AF-D963-D387A130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0698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9872D554-B7E6-8859-0422-0C4D52C1C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69087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1E2036D7-16BA-8DB5-3781-2A4D49218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0013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8DDF9DB8-7BE2-88A7-914B-36B608CDF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3119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18485865-3916-DAD9-4452-A3B2614C8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D165EBEC-82CD-0DA4-ECDB-2A12B95348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2539" y="3892461"/>
            <a:ext cx="2565400" cy="1511300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DEE1155A-24F7-D88A-D072-966673212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0CFB0334-3CBE-5066-5AB0-5CA96EF688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4289" y="3414713"/>
            <a:ext cx="2533650" cy="6731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A32AA795-8E7F-7201-6C9F-583B78602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38035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cxnSp>
        <p:nvCxnSpPr>
          <p:cNvPr id="63" name="Shape 62">
            <a:extLst>
              <a:ext uri="{FF2B5EF4-FFF2-40B4-BE49-F238E27FC236}">
                <a16:creationId xmlns:a16="http://schemas.microsoft.com/office/drawing/2014/main" id="{EB1DD7AF-FCFA-47C6-B44A-509C2AD8400A}"/>
              </a:ext>
            </a:extLst>
          </p:cNvPr>
          <p:cNvCxnSpPr>
            <a:stCxn id="64" idx="2"/>
            <a:endCxn id="14362" idx="1"/>
          </p:cNvCxnSpPr>
          <p:nvPr/>
        </p:nvCxnSpPr>
        <p:spPr bwMode="auto">
          <a:xfrm rot="16200000" flipH="1">
            <a:off x="2987883" y="2384218"/>
            <a:ext cx="904875" cy="2080039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1012AAE3-5CE3-4AA6-312A-CCFA20E3AFFB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E42564-202F-FF58-068D-820418B27A27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41893A3-5A03-3552-BB32-A9B4919B745A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66" name="Text Box 31">
            <a:extLst>
              <a:ext uri="{FF2B5EF4-FFF2-40B4-BE49-F238E27FC236}">
                <a16:creationId xmlns:a16="http://schemas.microsoft.com/office/drawing/2014/main" id="{E1D5A7F1-AC24-A265-B406-4A39CBFC3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745140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156CBB-37FF-68F1-B3C8-0E1C7114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67" name="Text Box 12">
            <a:extLst>
              <a:ext uri="{FF2B5EF4-FFF2-40B4-BE49-F238E27FC236}">
                <a16:creationId xmlns:a16="http://schemas.microsoft.com/office/drawing/2014/main" id="{4465865C-A40B-1D8D-55F2-12DEC4556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68" name="Text Box 19">
            <a:extLst>
              <a:ext uri="{FF2B5EF4-FFF2-40B4-BE49-F238E27FC236}">
                <a16:creationId xmlns:a16="http://schemas.microsoft.com/office/drawing/2014/main" id="{94B67CF9-7813-9AF6-CC45-611D9D42D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339" y="4394575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</p:spTree>
    <p:extLst>
      <p:ext uri="{BB962C8B-B14F-4D97-AF65-F5344CB8AC3E}">
        <p14:creationId xmlns:p14="http://schemas.microsoft.com/office/powerpoint/2010/main" val="6531258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2" grpId="0" animBg="1"/>
      <p:bldP spid="64" grpId="0" animBg="1"/>
      <p:bldP spid="6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AE3E6-E494-C1EC-FB30-5FD81DBB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EB844BF-A6D0-B469-6491-E2CA619E1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Handling Page Fault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361B4991-F965-D829-1B1F-52B928CD47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Page miss causes page fault (a HW exception, OS code kicks in to handle)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2F4382A-20D6-C25A-165D-5D6D4C38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481E926-28A8-58EF-FFD6-DCF867634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12053DF7-D8B1-521C-34DE-0250747D1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FEE806B9-B0F9-0679-B20C-78D9C20D6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A59119D8-7328-1F39-EAA4-28ECD7809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2ABF3CE3-9223-C161-CFBA-499466882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E083B899-1CD7-AF5A-77CC-86A57A0E6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7623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4527D041-A656-786C-7760-70037DCE3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9909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B9C26FEC-D5F4-C6CD-AA98-77DEF2085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DBA684B5-0C04-67EC-9F97-FF46A3174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DBDF5040-01D0-82F1-EFDA-9906F3D43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381375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C92EF22E-A3B2-A5B6-35F5-F087F5AC67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639" y="4568826"/>
            <a:ext cx="2527300" cy="145097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65549399-07EB-663F-150E-3C1D9CCD00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B8328C2E-D36E-D5DD-02EA-3DF577F76D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60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42F46E86-53B6-AAB7-B83E-F59E112282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52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0D079BD9-C26F-3CFF-543E-9CB5BE15C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EDF0A8A8-6263-AA63-276A-9D69AF3FE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CCAE27C4-ACC1-8137-2ED5-4E2AEBAF3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68183657-3392-D336-9EF5-89ECF10BB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31BB373E-279B-609C-536D-8AFFF6585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AA0FB74E-8CC7-1444-E0A2-C041198C8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1735CAD8-CE4E-0F01-8736-1BA0AED77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DE198D4D-8B4E-7D0B-27C1-762369756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A92A0191-48DE-4DB7-2091-A61818C18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7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D4FA8D5F-4E51-B754-2D41-9E78ADC5C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A08ECBD8-64D1-906A-4B39-D29433AEC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A1875094-3F33-5334-9AAF-3C44B65C6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745140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5299AF27-D825-F503-FE55-A6571F2BB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952293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E5336636-BE9D-3C51-550D-92B5BD4C8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75C949E4-C6CD-019A-120D-EF8D1D320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7A1FB8F8-5F77-605E-A06B-0FA6A0694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B0D73AC0-F35A-DD51-F793-D5A0F9D04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F6BC8ED2-A999-6F80-2559-9867B8F6D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40F6E7A5-6786-60BF-6D14-C99707073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7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C1811C40-FA6A-6A81-269C-A15134C81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5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4C317444-E45D-BDEE-6F4D-BE8890DB5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52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82BA8440-2628-3856-034A-07AB5B229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293FBD81-4B2A-0D31-20D6-0DC42B7AA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C0BD80DF-19EB-8866-3DB2-4B84F9CD3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00E3EAE4-2D6F-5CE7-E7BA-A042B191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E9B3C72C-4086-DF9C-9BA1-9276AD57F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F8BAE65B-6EF7-AC79-9D28-C2564B554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0C643F18-693D-6123-C6D1-A0B5A434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9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8B1892BE-13FF-5C96-A1F4-65C643FBA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47593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08C65CA8-3544-EBF7-3CC1-9DAF23C5A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0698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1EC02D4F-6E55-BE23-A445-A0DF9C602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69087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33C3F64D-82FD-851D-BAD9-17C575AC4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0013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117FBD06-15F0-65EF-DE70-37BB5C67B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3119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D25D181A-DE9A-1D23-883E-16D2F3547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031ED552-45AE-9765-C099-E1BC18D96A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2539" y="3892461"/>
            <a:ext cx="2565400" cy="1511300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A3944220-B06B-8378-C832-7EAC79FB2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ABA0081F-BE15-2073-AFB7-08E01D9474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4289" y="3414713"/>
            <a:ext cx="2533650" cy="6731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1C574FF1-F6D7-6F49-3D3F-B51E0C209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38035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cxnSp>
        <p:nvCxnSpPr>
          <p:cNvPr id="63" name="Shape 62">
            <a:extLst>
              <a:ext uri="{FF2B5EF4-FFF2-40B4-BE49-F238E27FC236}">
                <a16:creationId xmlns:a16="http://schemas.microsoft.com/office/drawing/2014/main" id="{11E0A325-050C-6F34-8508-03E13DBFAE18}"/>
              </a:ext>
            </a:extLst>
          </p:cNvPr>
          <p:cNvCxnSpPr>
            <a:stCxn id="64" idx="2"/>
            <a:endCxn id="14362" idx="1"/>
          </p:cNvCxnSpPr>
          <p:nvPr/>
        </p:nvCxnSpPr>
        <p:spPr bwMode="auto">
          <a:xfrm rot="16200000" flipH="1">
            <a:off x="2987883" y="2384218"/>
            <a:ext cx="904875" cy="2080039"/>
          </a:xfrm>
          <a:prstGeom prst="bentConnector2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83295B30-DBF2-6AE2-4168-7F90A202B118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34A4D4C-918B-824A-1ED3-767D0DBD8D7B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343D086-20F8-BEAE-CBB0-E5DC4A10AE2A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ABF52D-EFA0-A181-D7D8-E00A473EB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66" name="Text Box 12">
            <a:extLst>
              <a:ext uri="{FF2B5EF4-FFF2-40B4-BE49-F238E27FC236}">
                <a16:creationId xmlns:a16="http://schemas.microsoft.com/office/drawing/2014/main" id="{A5B601C8-99E9-211B-C112-26A0831AB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67" name="Text Box 19">
            <a:extLst>
              <a:ext uri="{FF2B5EF4-FFF2-40B4-BE49-F238E27FC236}">
                <a16:creationId xmlns:a16="http://schemas.microsoft.com/office/drawing/2014/main" id="{D3A6A202-FE23-6B83-FC24-63B5F2E96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339" y="4394575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</p:spTree>
    <p:extLst>
      <p:ext uri="{BB962C8B-B14F-4D97-AF65-F5344CB8AC3E}">
        <p14:creationId xmlns:p14="http://schemas.microsoft.com/office/powerpoint/2010/main" val="121136584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F9003-D898-F309-1DD7-298D4A7DC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4F6464AB-57BE-4630-494B-009E580073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Handling Page Fault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E5A18CA5-33CD-5894-3179-CB4D6E5234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Page miss causes page fault (a HW exception, OS code kicks in to handle)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Page fault handler selects a victim to be evicted (here VP 4)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B370667-1AE0-01E0-D5D4-5DE41644C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F91215E-2F15-7C52-D865-19F57BEBA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EEFDF93E-4A3F-D2FE-3DD6-DB448610E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E8595E1B-28A2-B241-644A-81455235F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A83D861B-53E9-891A-AA4D-7D9D09F77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273367DE-2E1C-A0A6-D96C-A8B5687E6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B328E330-62F8-557C-3E0F-A35FB2825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7623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A6923E8A-C7F2-E5FB-276D-E756C1790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9909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CDCCB09B-F762-F367-70B1-7F67ABB33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A54494EE-BEF2-0D1F-49A8-0FC2DA7DC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C76A5EF3-EB1C-7717-2922-E6909526B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381375"/>
            <a:ext cx="1379537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E7964FD7-D5C0-462C-3066-9E388AC3088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639" y="4568826"/>
            <a:ext cx="2527300" cy="145097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D9112920-A385-2012-DBCF-FF488B7DE8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6C51535F-30A7-35E5-E1EB-F6161346BB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60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47A6C6CA-CEC2-F201-FF3E-2DD4DE5CF9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52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0DAB161B-D069-C1F4-E757-09BF0A21A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CE50AAC8-FE6C-9E75-7D33-5BF1D3775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FEB55F43-9F24-439D-3A03-619AC7810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F01AAA45-383B-01D2-04C7-419F7A863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C59D6B01-61E2-1703-5A00-42AB52297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2493A890-A586-79F8-AA07-01AFA9193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6F956739-8218-A6E4-007A-213AA275D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565B331A-9805-19EB-7F55-109B0CF72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51F3502B-30D0-CA22-0EAE-A0FBD8A94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7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DF35271F-43F1-180E-30B5-16FA704F9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EBDB5340-819E-93FF-0CC0-17CAC5532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80693BE0-F322-D2C7-BED7-257BD4918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745140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30A1DDA0-60AF-ACD9-5960-E85334EB8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952293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E82625C1-6856-D75A-3CD4-86AA995D3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B6CA918A-EACF-56BB-97E8-F3761D8F9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C773D572-177F-F1E5-7B0E-967B61C91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1512D54E-35AF-0BD1-2936-2B2429340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F981DBCF-3EC0-B5DC-706D-A5AFB7771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2CB70B79-F1BD-76C0-6441-5ADA8D44E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7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19EE74F1-67DE-C98E-52A6-A1998C841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5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37497C53-A57C-69A0-0367-FE4C3FA90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52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EA96D7F5-C293-2660-570D-893CEA3F3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6964F4BE-E5C9-1977-B41D-72DFEDD3B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200112D3-E0DF-EF40-8CF5-6E7FFECD4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218233CF-6D42-E671-86B2-982C2DB41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7E8A569E-23F2-1908-5FFF-4409A120E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1128FD75-B299-CA8C-F2AB-9D4E77C78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2826A28E-5565-D7F1-EDA5-5F8E6D2B6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9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DD7BB594-F358-3B8C-AC7B-5A5D7742B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47593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439C527C-724D-5C20-74BC-A011273BD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0698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8C56C085-0198-F25F-02B4-88BCAA6AF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69087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E744911F-7A2D-3DB0-20D3-42E31B4DF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0013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574E168C-7370-28FE-34C0-FED6CB2F0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3119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CC016DA9-9CF8-8164-861C-6C113D0E6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28DE403A-F44D-1C2C-9085-34DBA086C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2539" y="3892461"/>
            <a:ext cx="2565400" cy="1511300"/>
          </a:xfrm>
          <a:prstGeom prst="line">
            <a:avLst/>
          </a:prstGeom>
          <a:noFill/>
          <a:ln w="19080">
            <a:solidFill>
              <a:srgbClr val="FF0000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5886F468-601C-CBC0-8D1A-F33A0E8E4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6826803F-1E74-044B-8E1C-3CF262F90B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4289" y="3414713"/>
            <a:ext cx="2533650" cy="673100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3A4AC0C8-F9DC-FD2C-1D9B-7B3C7226A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380355"/>
            <a:ext cx="1379538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cxnSp>
        <p:nvCxnSpPr>
          <p:cNvPr id="65" name="Shape 59">
            <a:extLst>
              <a:ext uri="{FF2B5EF4-FFF2-40B4-BE49-F238E27FC236}">
                <a16:creationId xmlns:a16="http://schemas.microsoft.com/office/drawing/2014/main" id="{801FFD67-635F-5F8A-E928-5A27D444594B}"/>
              </a:ext>
            </a:extLst>
          </p:cNvPr>
          <p:cNvCxnSpPr>
            <a:stCxn id="67" idx="2"/>
          </p:cNvCxnSpPr>
          <p:nvPr/>
        </p:nvCxnSpPr>
        <p:spPr bwMode="auto">
          <a:xfrm rot="16200000" flipH="1">
            <a:off x="2987883" y="2384218"/>
            <a:ext cx="904875" cy="2080039"/>
          </a:xfrm>
          <a:prstGeom prst="bentConnector2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A71DEDDF-86BF-8DC3-1A75-BDF1676AAA61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4ADE334-B54B-41F2-2DF0-2045DC6189E2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F542A43-789E-CF88-E2B1-AFD41B26B8B7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E17345-B9B8-B702-FE89-C8448D5A593A}"/>
              </a:ext>
            </a:extLst>
          </p:cNvPr>
          <p:cNvSpPr txBox="1"/>
          <p:nvPr/>
        </p:nvSpPr>
        <p:spPr>
          <a:xfrm>
            <a:off x="1060938" y="5693504"/>
            <a:ext cx="53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Eviction decision is made by software. So can be pretty sophisticated! (Beyond scope of this class)</a:t>
            </a:r>
          </a:p>
          <a:p>
            <a:r>
              <a:rPr lang="is-IS" sz="2000" dirty="0">
                <a:latin typeface="Calibri" pitchFamily="34" charset="0"/>
              </a:rPr>
              <a:t>→ fewer page faults (if we do it right)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42C332-2F86-23FA-81BB-0431C97F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69" name="Text Box 12">
            <a:extLst>
              <a:ext uri="{FF2B5EF4-FFF2-40B4-BE49-F238E27FC236}">
                <a16:creationId xmlns:a16="http://schemas.microsoft.com/office/drawing/2014/main" id="{354F1FB3-5D74-2434-E3C7-EF00FF4F0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70" name="Text Box 19">
            <a:extLst>
              <a:ext uri="{FF2B5EF4-FFF2-40B4-BE49-F238E27FC236}">
                <a16:creationId xmlns:a16="http://schemas.microsoft.com/office/drawing/2014/main" id="{580E0B9E-F611-0530-8773-83EE8393D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339" y="4394575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</p:spTree>
    <p:extLst>
      <p:ext uri="{BB962C8B-B14F-4D97-AF65-F5344CB8AC3E}">
        <p14:creationId xmlns:p14="http://schemas.microsoft.com/office/powerpoint/2010/main" val="20079192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4BA97-6175-4E95-93D3-CD08F99BB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73A36BB-E6F7-B848-B87D-1B22FDA59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Handling Page Fault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CAE5EFA0-BED4-6BC8-EF28-66A421BA3D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1225550"/>
          </a:xfrm>
          <a:ln/>
        </p:spPr>
        <p:txBody>
          <a:bodyPr>
            <a:normAutofit fontScale="92500" lnSpcReduction="10000"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Page miss causes page fault (a HW exception, OS code kicks in to handle)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Page fault handler selects a victim to be evicted (here VP 4)</a:t>
            </a:r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The victim page is swapped with the disk block of the requested address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26EAB39-FCDC-0555-58A7-DD65D54C4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976F2DB8-31C2-7A18-0AA0-50A9AE7B3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3A9F9330-845F-9784-F81A-8F5C3129F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0E6005AB-BCA9-D873-94B3-A7D619AF4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8BF1F03B-93DA-1678-12E4-7330368CC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23E874A7-B9D0-B992-02BC-D941466BD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E2CC82E9-041E-86F6-40E6-CCC00C20B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7623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72C2DB6A-C8E3-7E3C-CFFA-1B6C2EFA4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9909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8A534F68-38F4-3317-0D2E-801114351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0E549AF9-AB94-6FF4-AE22-351F4014A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EED29E92-9378-D883-99FB-B20FE2DD8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381375"/>
            <a:ext cx="1379537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3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D2B8BB11-E6A9-EFA3-8057-FF932BB42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639" y="4568826"/>
            <a:ext cx="2527300" cy="145097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F288F8E5-B007-847E-CBD0-384BF31615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D5FC5343-D895-607F-C3E4-E57855A733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60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5609C1F5-A3AC-6231-97E0-392EEB9E88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52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09CF91FB-095D-8B62-5E2F-0ECE54100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63A8F05E-220B-985F-7843-E1AF8B9EC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DC54B858-A871-BD2F-3BF5-2EDAFDF2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A195EADB-79B2-69DF-EB9F-DD7B3297A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2C0A5974-FD0B-A5AB-BF03-02B19595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A9F1DC78-710E-54C7-2A2C-FB5F76E60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AEB796C1-E931-2144-9512-D447BD357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162DCE45-AD30-C38E-7DF4-99C0ED2F3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51889E88-0C38-AFCB-A4EC-F99ADF581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7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63BED57F-601E-6D12-F17D-916F46B97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5028C9CC-FBF1-BDD7-D0E2-8751A5BF8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6773AC13-A2C3-4C74-0EAB-708F0F82F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745140"/>
            <a:ext cx="27312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66501B35-2CDB-97E8-7AEA-6BE5489AD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60" y="3952293"/>
            <a:ext cx="27312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96F37F5E-7C22-29D6-0CF5-EC86E97F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6A126CFE-8DD6-3F32-28D9-5C8D665AD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4A26C098-B961-E04D-85FD-45CF99D97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920752B2-D232-7F4F-F8E2-0928EC4EE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46730CBD-8D35-D504-C176-089893297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0683315A-A26B-9534-3FB9-CC8B3956C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7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B07E2057-F7C6-FD7D-CE54-CBD1B3B9D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5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0D5103BB-5829-9BEF-0AAE-AE12EA091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52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6DD95281-D94D-912C-6B49-EBDED3F40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8A3DD5A3-DE53-5F8D-B8B5-F1A6C5070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E354C3E0-A24C-39C0-4378-606AE9F5D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407740B7-1D3D-72A5-4FD5-35E8AB05D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2C8DB36F-DE7F-015E-3978-91B4849D7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DD689FCF-6AAC-5DBB-F27F-2D498EFAA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3C855156-2754-C834-8E09-9B2B84BE1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9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D410830C-4B3B-0044-F7BB-6D3779D27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47593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4CCD7A9C-FCE3-AF2B-E826-DAFA04B1B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0698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6D194F5E-634A-9B6F-B2CB-38715FD0E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690870"/>
            <a:ext cx="1379538" cy="228600"/>
          </a:xfrm>
          <a:prstGeom prst="rect">
            <a:avLst/>
          </a:prstGeom>
          <a:solidFill>
            <a:srgbClr val="FFFF00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006C4FF4-A81D-550E-B595-4ED92893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0013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EF438BE6-DF96-8CC6-6379-5AC74762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3119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316CA515-4534-C68F-C64F-2AB8B0B8C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A2587F99-FD72-58D5-C256-0950BC8B24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4289" y="4087813"/>
            <a:ext cx="2533650" cy="1603057"/>
          </a:xfrm>
          <a:prstGeom prst="line">
            <a:avLst/>
          </a:prstGeom>
          <a:noFill/>
          <a:ln w="19080">
            <a:solidFill>
              <a:srgbClr val="FF0000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5E50522F-45AB-5338-B5F5-9006F381F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8D9FCB22-56C7-FA53-CC4A-EC765D84D4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443287"/>
            <a:ext cx="2527300" cy="433386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ABC63118-645E-5524-F135-ACC0F1974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38035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cxnSp>
        <p:nvCxnSpPr>
          <p:cNvPr id="60" name="Shape 59">
            <a:extLst>
              <a:ext uri="{FF2B5EF4-FFF2-40B4-BE49-F238E27FC236}">
                <a16:creationId xmlns:a16="http://schemas.microsoft.com/office/drawing/2014/main" id="{F2EEDE45-F9A0-195D-A707-613C634D7187}"/>
              </a:ext>
            </a:extLst>
          </p:cNvPr>
          <p:cNvCxnSpPr>
            <a:stCxn id="62" idx="2"/>
            <a:endCxn id="14362" idx="1"/>
          </p:cNvCxnSpPr>
          <p:nvPr/>
        </p:nvCxnSpPr>
        <p:spPr bwMode="auto">
          <a:xfrm rot="16200000" flipH="1">
            <a:off x="2987883" y="2384218"/>
            <a:ext cx="904875" cy="2080039"/>
          </a:xfrm>
          <a:prstGeom prst="bentConnector2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35A29AEC-6128-4DCB-BC89-8F6951E8CC67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FDEB750-458F-72DC-1D2C-27A83934B311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4844EEE-FDE5-6CC0-D4A0-AE4E30A71BD5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F490E8-54BF-87CC-2486-459367C305C3}"/>
              </a:ext>
            </a:extLst>
          </p:cNvPr>
          <p:cNvSpPr txBox="1"/>
          <p:nvPr/>
        </p:nvSpPr>
        <p:spPr>
          <a:xfrm>
            <a:off x="1705900" y="5693504"/>
            <a:ext cx="44710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Requires a disk read! (Slow!)</a:t>
            </a:r>
          </a:p>
          <a:p>
            <a:r>
              <a:rPr lang="en-US" sz="2000" dirty="0">
                <a:latin typeface="Calibri" pitchFamily="34" charset="0"/>
              </a:rPr>
              <a:t>OS suspends process in the meantime.</a:t>
            </a:r>
          </a:p>
          <a:p>
            <a:r>
              <a:rPr lang="en-US" sz="2000" dirty="0">
                <a:latin typeface="Calibri" pitchFamily="34" charset="0"/>
              </a:rPr>
              <a:t>Resumes it once memory access finishes.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FBB661-1977-1133-FB22-9A2A73A5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65" name="Text Box 12">
            <a:extLst>
              <a:ext uri="{FF2B5EF4-FFF2-40B4-BE49-F238E27FC236}">
                <a16:creationId xmlns:a16="http://schemas.microsoft.com/office/drawing/2014/main" id="{07F81012-83E8-3DD8-FD8B-8D30B984E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66" name="Text Box 19">
            <a:extLst>
              <a:ext uri="{FF2B5EF4-FFF2-40B4-BE49-F238E27FC236}">
                <a16:creationId xmlns:a16="http://schemas.microsoft.com/office/drawing/2014/main" id="{E4F07343-EC7D-D4DD-39EA-A1E76914C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339" y="4394575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</p:spTree>
    <p:extLst>
      <p:ext uri="{BB962C8B-B14F-4D97-AF65-F5344CB8AC3E}">
        <p14:creationId xmlns:p14="http://schemas.microsoft.com/office/powerpoint/2010/main" val="1358252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C1C64-714A-FE93-6890-746D2A75C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4A23B73C-EA8D-C97E-3E8E-FDF6C72AED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Handling Page Fault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B76CA8B1-03E0-E651-5E84-8F9DF8B027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1197928"/>
          </a:xfrm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Offending instruction is restarted: page hit this time!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C2FF2CD-6BE9-5310-ADA2-80DFF599D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4481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AD35E07-FD05-5A60-330F-44BC7E389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676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FE2609AB-C1C0-AD2F-6EC9-0CFC07089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4219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E8C74706-E987-FA38-D022-1B1D88090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076575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00B98FBE-29C6-87F5-765A-F5B4DC756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3051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83907707-2D81-7100-9337-B8892D492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5337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FA82A0FF-B04F-235E-88D7-324549358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762375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353BC9AB-5F08-E2E3-B3DF-520F28B02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39" y="3990975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8B217ED4-7EEE-7EE4-A44D-4B55DA33D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70" y="4946561"/>
            <a:ext cx="1690688" cy="81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Memory resident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page table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(DRAM)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540A7AB3-FA55-4F37-ECA4-0F47B5B34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17209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9B9A89CF-8F71-D08C-9402-2A7F679E1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3381375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3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2F4FB576-20E4-585B-A7D6-F197D44796C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639" y="4568826"/>
            <a:ext cx="2527300" cy="1450975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5E6DAC22-20C0-48EE-3C93-3125B7C5CB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198813"/>
            <a:ext cx="2527300" cy="16129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4EDAC50E-119A-62E1-9894-DFD1A61CF3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6039" y="2970213"/>
            <a:ext cx="2501900" cy="698500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D203B102-209F-E63C-864D-083FD637CD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5239" y="2741614"/>
            <a:ext cx="2552700" cy="7016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5ED3A240-A729-6B69-CBD2-637E6C58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448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CD872C87-4699-BB22-078A-2DC1210EA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676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DDFCAF36-F39E-30C8-3B91-380C6013A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4219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4BB60BB9-E2F6-1F7F-FBFF-4535F7475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0765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E53DA807-0F4A-1D29-7035-D2870BF8F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3051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438496C5-85D1-399A-1BBE-B00C0AF79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5337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9AE52ADB-81FC-2A1B-D747-6255EBD78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7623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BB93FA7E-856D-DE4B-63A2-0925C639C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339" y="3990975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E9D60793-5D90-E160-C689-C23D3C6A2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739" y="2771776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6F09B49A-AB22-8EB4-C7C8-2CEA273FD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046413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937FC564-6A50-1FB4-5246-92292A1DA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27932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7F1E51C4-F217-5C6B-78AC-8D061EC13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3745140"/>
            <a:ext cx="27312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38A55FDB-1FC8-088F-6777-3FB0D7132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60" y="3952293"/>
            <a:ext cx="27312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7335107E-EB74-512E-F1FE-BEDE954E0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19164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5079E586-A023-0D83-477C-5C6ECFF48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4651019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BF619BF6-8F15-6B43-92EF-4F72E2A28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367" y="44181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95437BF1-E995-24CF-1E29-67566F327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159" y="3512231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9E977393-7DB9-6728-5CB8-6987EAF94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14" y="2282826"/>
            <a:ext cx="1339126" cy="818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page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number or 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7F44501D-E266-AE54-B1EE-0502D4302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737" y="30113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20A643D9-C1B4-F747-F171-0776CFC18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562" y="4624211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463CBB86-CA85-A155-761F-86C86B08F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5252" y="26812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E3599B1E-6FDD-BB51-0B93-EEC1F7169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9464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2DB57009-F766-160B-0593-03DCEF7CD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003" y="2717800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B006518A-EF65-97CA-F775-EE46B1398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7752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5689F63F-DD9C-8DD4-CCBE-D777CBB01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546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AC5C7647-94E2-364D-F32A-9E3D61DD4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6385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C3D5D2EB-FE95-3D0D-2F8D-C1FAB19C5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40360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A1D5AEF9-4C34-D6A2-F0B1-225F7C90B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952" y="3341689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A2495C12-7827-9717-7216-0B54844F2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475932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83D6DF36-2DE1-9939-C373-5C56D37BA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06984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1058B853-FD5C-4D75-4FF9-79D4C0B9E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69087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0022EFE0-B0F7-5A54-B25D-1EEE07915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00138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85D2169F-F1F8-5BE8-1538-B41DB42D5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631190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E9B8D652-F0A5-9EB6-9879-399C24DBF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3847744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4AABFD36-414C-8981-A35A-E2904004F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4289" y="4087813"/>
            <a:ext cx="2533650" cy="1603057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744482F1-5FA2-AFFA-2EEE-F0CD01EF7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839" y="4057650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11C782F1-225E-6B5E-571D-5DD6557881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0639" y="3443287"/>
            <a:ext cx="2527300" cy="433386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044B041E-94D6-5C69-EBF0-09208790A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7939" y="538035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cxnSp>
        <p:nvCxnSpPr>
          <p:cNvPr id="63" name="Shape 62">
            <a:extLst>
              <a:ext uri="{FF2B5EF4-FFF2-40B4-BE49-F238E27FC236}">
                <a16:creationId xmlns:a16="http://schemas.microsoft.com/office/drawing/2014/main" id="{DB8DEC39-2113-636D-E210-FC6368F6C5AE}"/>
              </a:ext>
            </a:extLst>
          </p:cNvPr>
          <p:cNvCxnSpPr>
            <a:stCxn id="62" idx="2"/>
            <a:endCxn id="14362" idx="1"/>
          </p:cNvCxnSpPr>
          <p:nvPr/>
        </p:nvCxnSpPr>
        <p:spPr bwMode="auto">
          <a:xfrm rot="16200000" flipH="1">
            <a:off x="2987883" y="2384218"/>
            <a:ext cx="904875" cy="2080039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6B13369D-8AC4-B4CD-FA9C-4171FA970303}"/>
              </a:ext>
            </a:extLst>
          </p:cNvPr>
          <p:cNvSpPr/>
          <p:nvPr/>
        </p:nvSpPr>
        <p:spPr bwMode="auto">
          <a:xfrm>
            <a:off x="1905000" y="2424112"/>
            <a:ext cx="1752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Virtual address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0A682D8-1F33-E968-9EBE-6D67C49C3E97}"/>
              </a:ext>
            </a:extLst>
          </p:cNvPr>
          <p:cNvSpPr/>
          <p:nvPr/>
        </p:nvSpPr>
        <p:spPr bwMode="auto">
          <a:xfrm>
            <a:off x="1905000" y="2728912"/>
            <a:ext cx="9906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VPN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3CBD6F9-9DEB-0E4F-8A42-2A62C4302428}"/>
              </a:ext>
            </a:extLst>
          </p:cNvPr>
          <p:cNvSpPr/>
          <p:nvPr/>
        </p:nvSpPr>
        <p:spPr bwMode="auto">
          <a:xfrm>
            <a:off x="2895600" y="2728912"/>
            <a:ext cx="762000" cy="242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Offset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AB2E85-F3D0-9588-4501-D6FFE552B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66" name="Text Box 12">
            <a:extLst>
              <a:ext uri="{FF2B5EF4-FFF2-40B4-BE49-F238E27FC236}">
                <a16:creationId xmlns:a16="http://schemas.microsoft.com/office/drawing/2014/main" id="{17F67260-EA98-2285-3F1B-13833A0A4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19" y="2315346"/>
            <a:ext cx="2731672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Physical memory (DRAM)</a:t>
            </a:r>
          </a:p>
        </p:txBody>
      </p:sp>
      <p:sp>
        <p:nvSpPr>
          <p:cNvPr id="67" name="Text Box 19">
            <a:extLst>
              <a:ext uri="{FF2B5EF4-FFF2-40B4-BE49-F238E27FC236}">
                <a16:creationId xmlns:a16="http://schemas.microsoft.com/office/drawing/2014/main" id="{3F15063F-FE66-B655-6521-562E55FE3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339" y="4394575"/>
            <a:ext cx="127923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Disk memory</a:t>
            </a:r>
          </a:p>
        </p:txBody>
      </p:sp>
    </p:spTree>
    <p:extLst>
      <p:ext uri="{BB962C8B-B14F-4D97-AF65-F5344CB8AC3E}">
        <p14:creationId xmlns:p14="http://schemas.microsoft.com/office/powerpoint/2010/main" val="38932999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FEAF-B745-4FD0-ABDE-4A39CEF5D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9288A-B395-9E50-1E59-A81CFD87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29F89-93D4-5EE9-D610-7C4759D5D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has:</a:t>
            </a:r>
          </a:p>
          <a:p>
            <a:pPr lvl="1"/>
            <a:r>
              <a:rPr lang="en-US" dirty="0"/>
              <a:t>8 pages of Virtual Memory</a:t>
            </a:r>
          </a:p>
          <a:p>
            <a:pPr lvl="1"/>
            <a:r>
              <a:rPr lang="en-US" dirty="0"/>
              <a:t>4 pages of Physical Memory</a:t>
            </a:r>
          </a:p>
          <a:p>
            <a:pPr lvl="1"/>
            <a:endParaRPr lang="en-US" dirty="0"/>
          </a:p>
          <a:p>
            <a:r>
              <a:rPr lang="en-US" dirty="0"/>
              <a:t>How many entries (rows) does a page table have?</a:t>
            </a:r>
          </a:p>
          <a:p>
            <a:r>
              <a:rPr lang="en-US" dirty="0"/>
              <a:t>How many entries can be valid at any time?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96529-3884-A233-96EE-55F1DEBB8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89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43183-BFA8-880C-28D0-42DB5EC0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F1488-9606-9B07-4985-69749127A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02B14-5C80-50A0-3109-D6E35AF9A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Computer has:</a:t>
            </a:r>
          </a:p>
          <a:p>
            <a:pPr lvl="1"/>
            <a:r>
              <a:rPr lang="en-US" dirty="0"/>
              <a:t>8 pages of Virtual Memory</a:t>
            </a:r>
          </a:p>
          <a:p>
            <a:pPr lvl="1"/>
            <a:r>
              <a:rPr lang="en-US" dirty="0"/>
              <a:t>4 pages of Physical Memory</a:t>
            </a:r>
          </a:p>
          <a:p>
            <a:pPr lvl="1"/>
            <a:endParaRPr lang="en-US" dirty="0"/>
          </a:p>
          <a:p>
            <a:r>
              <a:rPr lang="en-US" dirty="0"/>
              <a:t>How many entries (rows) does a page table have?    </a:t>
            </a:r>
            <a:r>
              <a:rPr lang="en-US" b="1" dirty="0"/>
              <a:t>8 entries</a:t>
            </a:r>
          </a:p>
          <a:p>
            <a:r>
              <a:rPr lang="en-US" dirty="0"/>
              <a:t>How many entries can be valid at any time?		   </a:t>
            </a:r>
            <a:r>
              <a:rPr lang="en-US" b="1" dirty="0"/>
              <a:t>4 valid</a:t>
            </a:r>
          </a:p>
          <a:p>
            <a:pPr lvl="1"/>
            <a:endParaRPr lang="en-US" dirty="0"/>
          </a:p>
          <a:p>
            <a:r>
              <a:rPr lang="en-US" dirty="0"/>
              <a:t>Page Table translates Virtual to Physical</a:t>
            </a:r>
          </a:p>
          <a:p>
            <a:pPr lvl="1"/>
            <a:r>
              <a:rPr lang="en-US" dirty="0"/>
              <a:t>It needs an entry for each virtual page, so 8 entries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Rows are valid if they point at physical memory</a:t>
            </a:r>
          </a:p>
          <a:p>
            <a:pPr lvl="2"/>
            <a:r>
              <a:rPr lang="en-US" dirty="0"/>
              <a:t>So only four entries can be valid (unless they share a physical page)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82C89-DD1D-08A9-5E32-E0C00105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99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A8BBC-73B0-D100-B655-92D6CBD4B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A3A63E-3E6B-B211-99FC-BC5948EA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4DAF48-EE1D-7825-7070-DE5CFC737C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dirty="0"/>
              <a:t>Virtual Memory Process</a:t>
            </a:r>
          </a:p>
          <a:p>
            <a:pPr lvl="1"/>
            <a:endParaRPr lang="en-US" dirty="0"/>
          </a:p>
          <a:p>
            <a:r>
              <a:rPr lang="en-US" b="1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dirty="0"/>
              <a:t>Address Translation</a:t>
            </a:r>
          </a:p>
          <a:p>
            <a:pPr lvl="1"/>
            <a:endParaRPr lang="en-US" dirty="0"/>
          </a:p>
          <a:p>
            <a:r>
              <a:rPr lang="en-US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2101354-E39C-CC8D-E9AA-A99D5951D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92724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341BC-4321-7E4E-48E0-C70375FD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29063-0304-9C3D-7557-A8A2A023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virtual memory solves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D67EC-700F-C32F-21C7-FA1A36D0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Virtual memory grew more complicated over time to solve several different problems</a:t>
            </a:r>
          </a:p>
          <a:p>
            <a:pPr lvl="1"/>
            <a:r>
              <a:rPr lang="en-US" dirty="0"/>
              <a:t>Started off simple, the current design is rather complex</a:t>
            </a:r>
          </a:p>
          <a:p>
            <a:endParaRPr lang="en-US" dirty="0"/>
          </a:p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fragmentation?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support processes bigger than RAM?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protect processes from each other?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how incredibly slow disk is?</a:t>
            </a:r>
          </a:p>
          <a:p>
            <a:pPr marL="914400" lvl="1" indent="-457200">
              <a:buFont typeface="+mj-lt"/>
              <a:buAutoNum type="arabicPeriod"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911BD-BD65-411F-F466-50E4558F9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16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Understand goals and application of virtual memory</a:t>
            </a:r>
          </a:p>
          <a:p>
            <a:endParaRPr lang="en-US" dirty="0"/>
          </a:p>
          <a:p>
            <a:r>
              <a:rPr lang="en-US" dirty="0"/>
              <a:t>Explore how virtual memory resolves memory problems</a:t>
            </a:r>
          </a:p>
          <a:p>
            <a:endParaRPr lang="en-US" dirty="0"/>
          </a:p>
          <a:p>
            <a:r>
              <a:rPr lang="en-US" dirty="0"/>
              <a:t>Practice translating virtual addresses to physical addresses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Bonus: Practice problems at the end</a:t>
            </a:r>
          </a:p>
          <a:p>
            <a:pPr lvl="1"/>
            <a:r>
              <a:rPr lang="en-US" dirty="0"/>
              <a:t>Also some bonus details on caching page table entries and on</a:t>
            </a:r>
            <a:br>
              <a:rPr lang="en-US" dirty="0"/>
            </a:br>
            <a:r>
              <a:rPr lang="en-US" dirty="0"/>
              <a:t>multi-level page tables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>
          <a:extLst>
            <a:ext uri="{FF2B5EF4-FFF2-40B4-BE49-F238E27FC236}">
              <a16:creationId xmlns:a16="http://schemas.microsoft.com/office/drawing/2014/main" id="{B014488B-3FE9-2740-85F7-BB30447F2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e39d93ef4_0_494">
            <a:extLst>
              <a:ext uri="{FF2B5EF4-FFF2-40B4-BE49-F238E27FC236}">
                <a16:creationId xmlns:a16="http://schemas.microsoft.com/office/drawing/2014/main" id="{A214E748-BCC0-5846-C649-4403706E89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The Illusion!</a:t>
            </a:r>
            <a:endParaRPr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AA4E2FD-8CDF-01C8-521C-1E5B04F0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30</a:t>
            </a:fld>
            <a:endParaRPr lang="en-US" dirty="0"/>
          </a:p>
        </p:txBody>
      </p:sp>
      <p:sp>
        <p:nvSpPr>
          <p:cNvPr id="637" name="Google Shape;637;g5e39d93ef4_0_494">
            <a:extLst>
              <a:ext uri="{FF2B5EF4-FFF2-40B4-BE49-F238E27FC236}">
                <a16:creationId xmlns:a16="http://schemas.microsoft.com/office/drawing/2014/main" id="{56BEAB69-4432-8A80-4418-C982DCBF5BD5}"/>
              </a:ext>
            </a:extLst>
          </p:cNvPr>
          <p:cNvSpPr/>
          <p:nvPr/>
        </p:nvSpPr>
        <p:spPr>
          <a:xfrm>
            <a:off x="3963550" y="33174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638" name="Google Shape;638;g5e39d93ef4_0_494">
            <a:extLst>
              <a:ext uri="{FF2B5EF4-FFF2-40B4-BE49-F238E27FC236}">
                <a16:creationId xmlns:a16="http://schemas.microsoft.com/office/drawing/2014/main" id="{C32FEE3C-80CF-511C-B563-77E610605F25}"/>
              </a:ext>
            </a:extLst>
          </p:cNvPr>
          <p:cNvSpPr/>
          <p:nvPr/>
        </p:nvSpPr>
        <p:spPr>
          <a:xfrm>
            <a:off x="5843450" y="1898425"/>
            <a:ext cx="2251500" cy="44580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639" name="Google Shape;639;g5e39d93ef4_0_494">
            <a:extLst>
              <a:ext uri="{FF2B5EF4-FFF2-40B4-BE49-F238E27FC236}">
                <a16:creationId xmlns:a16="http://schemas.microsoft.com/office/drawing/2014/main" id="{B8C07D02-326C-7E03-0E9D-6EE344BC1DE9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640" name="Google Shape;640;g5e39d93ef4_0_494">
            <a:extLst>
              <a:ext uri="{FF2B5EF4-FFF2-40B4-BE49-F238E27FC236}">
                <a16:creationId xmlns:a16="http://schemas.microsoft.com/office/drawing/2014/main" id="{829088EA-4AD4-7231-3E60-647C0749E802}"/>
              </a:ext>
            </a:extLst>
          </p:cNvPr>
          <p:cNvCxnSpPr>
            <a:stCxn id="639" idx="2"/>
            <a:endCxn id="637" idx="1"/>
          </p:cNvCxnSpPr>
          <p:nvPr/>
        </p:nvCxnSpPr>
        <p:spPr>
          <a:xfrm>
            <a:off x="2918525" y="2123075"/>
            <a:ext cx="1044900" cy="167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g5e39d93ef4_0_494">
            <a:extLst>
              <a:ext uri="{FF2B5EF4-FFF2-40B4-BE49-F238E27FC236}">
                <a16:creationId xmlns:a16="http://schemas.microsoft.com/office/drawing/2014/main" id="{AF3F2440-7A56-FDAE-2D8E-636CDA69744E}"/>
              </a:ext>
            </a:extLst>
          </p:cNvPr>
          <p:cNvCxnSpPr>
            <a:stCxn id="637" idx="3"/>
            <a:endCxn id="638" idx="1"/>
          </p:cNvCxnSpPr>
          <p:nvPr/>
        </p:nvCxnSpPr>
        <p:spPr>
          <a:xfrm>
            <a:off x="4983250" y="3796075"/>
            <a:ext cx="860100" cy="331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42" name="Google Shape;642;g5e39d93ef4_0_494">
            <a:extLst>
              <a:ext uri="{FF2B5EF4-FFF2-40B4-BE49-F238E27FC236}">
                <a16:creationId xmlns:a16="http://schemas.microsoft.com/office/drawing/2014/main" id="{449A44C4-2B83-A044-BEC5-53D7D0C920BD}"/>
              </a:ext>
            </a:extLst>
          </p:cNvPr>
          <p:cNvSpPr/>
          <p:nvPr/>
        </p:nvSpPr>
        <p:spPr>
          <a:xfrm>
            <a:off x="1815650" y="2254950"/>
            <a:ext cx="1737600" cy="3361200"/>
          </a:xfrm>
          <a:prstGeom prst="wedgeRectCallout">
            <a:avLst>
              <a:gd name="adj1" fmla="val -3967"/>
              <a:gd name="adj2" fmla="val -56812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I am the ONLY PROCESS accessing memory, and I don’t have to share it with anyone!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97199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>
          <a:extLst>
            <a:ext uri="{FF2B5EF4-FFF2-40B4-BE49-F238E27FC236}">
              <a16:creationId xmlns:a16="http://schemas.microsoft.com/office/drawing/2014/main" id="{701E8076-DECB-6DEB-8C33-89601DF33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5e39d93ef4_0_508">
            <a:extLst>
              <a:ext uri="{FF2B5EF4-FFF2-40B4-BE49-F238E27FC236}">
                <a16:creationId xmlns:a16="http://schemas.microsoft.com/office/drawing/2014/main" id="{38C2B146-DA4D-BFF7-8314-A41BB96AE4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The Reality!</a:t>
            </a:r>
            <a:endParaRPr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2DB92542-1411-448B-A6AE-041221F28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31</a:t>
            </a:fld>
            <a:endParaRPr lang="en-US" dirty="0"/>
          </a:p>
        </p:txBody>
      </p:sp>
      <p:sp>
        <p:nvSpPr>
          <p:cNvPr id="650" name="Google Shape;650;g5e39d93ef4_0_508">
            <a:extLst>
              <a:ext uri="{FF2B5EF4-FFF2-40B4-BE49-F238E27FC236}">
                <a16:creationId xmlns:a16="http://schemas.microsoft.com/office/drawing/2014/main" id="{4FCF69ED-CA9A-EB10-8618-DA45EFF37414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651" name="Google Shape;651;g5e39d93ef4_0_508">
            <a:extLst>
              <a:ext uri="{FF2B5EF4-FFF2-40B4-BE49-F238E27FC236}">
                <a16:creationId xmlns:a16="http://schemas.microsoft.com/office/drawing/2014/main" id="{1B96FFB4-F8C6-AB9E-AE8F-CDE7E23AF716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652" name="Google Shape;652;g5e39d93ef4_0_508">
            <a:extLst>
              <a:ext uri="{FF2B5EF4-FFF2-40B4-BE49-F238E27FC236}">
                <a16:creationId xmlns:a16="http://schemas.microsoft.com/office/drawing/2014/main" id="{877DB87F-7991-5937-8121-5B4E8F91A1DD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653" name="Google Shape;653;g5e39d93ef4_0_508">
            <a:extLst>
              <a:ext uri="{FF2B5EF4-FFF2-40B4-BE49-F238E27FC236}">
                <a16:creationId xmlns:a16="http://schemas.microsoft.com/office/drawing/2014/main" id="{9CF5099C-7DFF-C7C0-61CD-108880DF53BD}"/>
              </a:ext>
            </a:extLst>
          </p:cNvPr>
          <p:cNvSpPr/>
          <p:nvPr/>
        </p:nvSpPr>
        <p:spPr>
          <a:xfrm>
            <a:off x="1961075" y="22753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654" name="Google Shape;654;g5e39d93ef4_0_508">
            <a:extLst>
              <a:ext uri="{FF2B5EF4-FFF2-40B4-BE49-F238E27FC236}">
                <a16:creationId xmlns:a16="http://schemas.microsoft.com/office/drawing/2014/main" id="{184B5FD5-64F0-B720-B0DA-9FBC302CDEB5}"/>
              </a:ext>
            </a:extLst>
          </p:cNvPr>
          <p:cNvCxnSpPr>
            <a:stCxn id="652" idx="3"/>
            <a:endCxn id="650" idx="0"/>
          </p:cNvCxnSpPr>
          <p:nvPr/>
        </p:nvCxnSpPr>
        <p:spPr>
          <a:xfrm>
            <a:off x="3875975" y="1816025"/>
            <a:ext cx="1206900" cy="226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55" name="Google Shape;655;g5e39d93ef4_0_508">
            <a:extLst>
              <a:ext uri="{FF2B5EF4-FFF2-40B4-BE49-F238E27FC236}">
                <a16:creationId xmlns:a16="http://schemas.microsoft.com/office/drawing/2014/main" id="{A716BE79-F39E-50AF-70BE-FFA1FDFF3F40}"/>
              </a:ext>
            </a:extLst>
          </p:cNvPr>
          <p:cNvCxnSpPr>
            <a:stCxn id="650" idx="3"/>
            <a:endCxn id="656" idx="1"/>
          </p:cNvCxnSpPr>
          <p:nvPr/>
        </p:nvCxnSpPr>
        <p:spPr>
          <a:xfrm rot="10800000" flipH="1">
            <a:off x="5592850" y="3161875"/>
            <a:ext cx="860100" cy="1396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56" name="Google Shape;656;g5e39d93ef4_0_508">
            <a:extLst>
              <a:ext uri="{FF2B5EF4-FFF2-40B4-BE49-F238E27FC236}">
                <a16:creationId xmlns:a16="http://schemas.microsoft.com/office/drawing/2014/main" id="{FD0C2CB0-390F-5A1C-21FB-6BCEB22BB66B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657" name="Google Shape;657;g5e39d93ef4_0_508">
            <a:extLst>
              <a:ext uri="{FF2B5EF4-FFF2-40B4-BE49-F238E27FC236}">
                <a16:creationId xmlns:a16="http://schemas.microsoft.com/office/drawing/2014/main" id="{6411663C-C312-9B03-B367-59CCA741F8B4}"/>
              </a:ext>
            </a:extLst>
          </p:cNvPr>
          <p:cNvSpPr/>
          <p:nvPr/>
        </p:nvSpPr>
        <p:spPr>
          <a:xfrm>
            <a:off x="6452950" y="445787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658" name="Google Shape;658;g5e39d93ef4_0_508">
            <a:extLst>
              <a:ext uri="{FF2B5EF4-FFF2-40B4-BE49-F238E27FC236}">
                <a16:creationId xmlns:a16="http://schemas.microsoft.com/office/drawing/2014/main" id="{51A39CDA-6645-6B88-79EB-1868827FB0DE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659" name="Google Shape;659;g5e39d93ef4_0_508">
            <a:extLst>
              <a:ext uri="{FF2B5EF4-FFF2-40B4-BE49-F238E27FC236}">
                <a16:creationId xmlns:a16="http://schemas.microsoft.com/office/drawing/2014/main" id="{0C1E806D-72FC-0A7F-40BB-6150D69729E6}"/>
              </a:ext>
            </a:extLst>
          </p:cNvPr>
          <p:cNvSpPr/>
          <p:nvPr/>
        </p:nvSpPr>
        <p:spPr>
          <a:xfrm>
            <a:off x="6452950" y="5601375"/>
            <a:ext cx="22515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660" name="Google Shape;660;g5e39d93ef4_0_508">
            <a:extLst>
              <a:ext uri="{FF2B5EF4-FFF2-40B4-BE49-F238E27FC236}">
                <a16:creationId xmlns:a16="http://schemas.microsoft.com/office/drawing/2014/main" id="{4B01DD01-BC2A-4E32-665A-62EB1A7EB107}"/>
              </a:ext>
            </a:extLst>
          </p:cNvPr>
          <p:cNvSpPr/>
          <p:nvPr/>
        </p:nvSpPr>
        <p:spPr>
          <a:xfrm>
            <a:off x="8954375" y="1269625"/>
            <a:ext cx="1581900" cy="27474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/>
              <a:t>DISK</a:t>
            </a:r>
            <a:endParaRPr/>
          </a:p>
        </p:txBody>
      </p:sp>
      <p:sp>
        <p:nvSpPr>
          <p:cNvPr id="661" name="Google Shape;661;g5e39d93ef4_0_508">
            <a:extLst>
              <a:ext uri="{FF2B5EF4-FFF2-40B4-BE49-F238E27FC236}">
                <a16:creationId xmlns:a16="http://schemas.microsoft.com/office/drawing/2014/main" id="{DB3DF87B-9536-0319-87CD-5B7CAA5AFF58}"/>
              </a:ext>
            </a:extLst>
          </p:cNvPr>
          <p:cNvSpPr/>
          <p:nvPr/>
        </p:nvSpPr>
        <p:spPr>
          <a:xfrm rot="-5400000">
            <a:off x="9563162" y="1472489"/>
            <a:ext cx="374650" cy="1592225"/>
          </a:xfrm>
          <a:prstGeom prst="flowChartOnlineStorage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62" name="Google Shape;662;g5e39d93ef4_0_508">
            <a:extLst>
              <a:ext uri="{FF2B5EF4-FFF2-40B4-BE49-F238E27FC236}">
                <a16:creationId xmlns:a16="http://schemas.microsoft.com/office/drawing/2014/main" id="{6A68F330-6A1E-1CBC-7885-E15FBE0F7DE3}"/>
              </a:ext>
            </a:extLst>
          </p:cNvPr>
          <p:cNvSpPr/>
          <p:nvPr/>
        </p:nvSpPr>
        <p:spPr>
          <a:xfrm rot="-5400000">
            <a:off x="9552850" y="2740039"/>
            <a:ext cx="374650" cy="1592225"/>
          </a:xfrm>
          <a:prstGeom prst="flowChartOnlineStorage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63" name="Google Shape;663;g5e39d93ef4_0_508">
            <a:extLst>
              <a:ext uri="{FF2B5EF4-FFF2-40B4-BE49-F238E27FC236}">
                <a16:creationId xmlns:a16="http://schemas.microsoft.com/office/drawing/2014/main" id="{37FE8E84-A6F1-2EEA-E653-ED9CF6F11BDA}"/>
              </a:ext>
            </a:extLst>
          </p:cNvPr>
          <p:cNvSpPr/>
          <p:nvPr/>
        </p:nvSpPr>
        <p:spPr>
          <a:xfrm rot="-5400000">
            <a:off x="9563162" y="2280689"/>
            <a:ext cx="374650" cy="1592225"/>
          </a:xfrm>
          <a:prstGeom prst="flowChartOnlineStorage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664" name="Google Shape;664;g5e39d93ef4_0_508">
            <a:extLst>
              <a:ext uri="{FF2B5EF4-FFF2-40B4-BE49-F238E27FC236}">
                <a16:creationId xmlns:a16="http://schemas.microsoft.com/office/drawing/2014/main" id="{5797A07E-183F-ECB1-742F-8740296FC82B}"/>
              </a:ext>
            </a:extLst>
          </p:cNvPr>
          <p:cNvCxnSpPr>
            <a:stCxn id="656" idx="3"/>
            <a:endCxn id="661" idx="1"/>
          </p:cNvCxnSpPr>
          <p:nvPr/>
        </p:nvCxnSpPr>
        <p:spPr>
          <a:xfrm rot="10800000" flipH="1">
            <a:off x="8704450" y="2455825"/>
            <a:ext cx="1046100" cy="705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stealth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67002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A0A98-3DD7-C225-CCCE-6ACBDF68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F0957-3873-2F23-26EF-3A16FD23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B0441-69B2-CA28-9D9A-3C3A7EB13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Which addresses does each process get?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9DA39-A133-53C4-37C5-EAD5D787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22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>
          <a:extLst>
            <a:ext uri="{FF2B5EF4-FFF2-40B4-BE49-F238E27FC236}">
              <a16:creationId xmlns:a16="http://schemas.microsoft.com/office/drawing/2014/main" id="{EBED30F9-12B9-058A-39B3-3835500F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e39d93ef4_0_81">
            <a:extLst>
              <a:ext uri="{FF2B5EF4-FFF2-40B4-BE49-F238E27FC236}">
                <a16:creationId xmlns:a16="http://schemas.microsoft.com/office/drawing/2014/main" id="{B1F87CF2-CDB8-4421-416F-7891C55F9A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Problem: How do multiple applications share RAM?</a:t>
            </a:r>
            <a:endParaRPr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6275A8F-C03D-5729-91AF-B9D5D2DF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33</a:t>
            </a:fld>
            <a:endParaRPr lang="en-US" dirty="0"/>
          </a:p>
        </p:txBody>
      </p:sp>
      <p:sp>
        <p:nvSpPr>
          <p:cNvPr id="457" name="Google Shape;457;g5e39d93ef4_0_81">
            <a:extLst>
              <a:ext uri="{FF2B5EF4-FFF2-40B4-BE49-F238E27FC236}">
                <a16:creationId xmlns:a16="http://schemas.microsoft.com/office/drawing/2014/main" id="{74FE9DE3-5884-A3E7-327C-3BDE4FC1B66A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458" name="Google Shape;458;g5e39d93ef4_0_81">
            <a:extLst>
              <a:ext uri="{FF2B5EF4-FFF2-40B4-BE49-F238E27FC236}">
                <a16:creationId xmlns:a16="http://schemas.microsoft.com/office/drawing/2014/main" id="{76A6B706-41E5-84D9-E4F8-5F96256EEE21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459" name="Google Shape;459;g5e39d93ef4_0_81">
            <a:extLst>
              <a:ext uri="{FF2B5EF4-FFF2-40B4-BE49-F238E27FC236}">
                <a16:creationId xmlns:a16="http://schemas.microsoft.com/office/drawing/2014/main" id="{6EACEB5E-D30E-ED2A-BECB-99E6995F2551}"/>
              </a:ext>
            </a:extLst>
          </p:cNvPr>
          <p:cNvSpPr/>
          <p:nvPr/>
        </p:nvSpPr>
        <p:spPr>
          <a:xfrm>
            <a:off x="1674687" y="313713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460" name="Google Shape;460;g5e39d93ef4_0_81">
            <a:extLst>
              <a:ext uri="{FF2B5EF4-FFF2-40B4-BE49-F238E27FC236}">
                <a16:creationId xmlns:a16="http://schemas.microsoft.com/office/drawing/2014/main" id="{350AFC04-6831-49DD-1F8B-E6DC6B797EA2}"/>
              </a:ext>
            </a:extLst>
          </p:cNvPr>
          <p:cNvSpPr/>
          <p:nvPr/>
        </p:nvSpPr>
        <p:spPr>
          <a:xfrm>
            <a:off x="1674687" y="390353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461" name="Google Shape;461;g5e39d93ef4_0_81">
            <a:extLst>
              <a:ext uri="{FF2B5EF4-FFF2-40B4-BE49-F238E27FC236}">
                <a16:creationId xmlns:a16="http://schemas.microsoft.com/office/drawing/2014/main" id="{3DA8ECD5-887E-DCF7-51BD-A1E5CEED819D}"/>
              </a:ext>
            </a:extLst>
          </p:cNvPr>
          <p:cNvCxnSpPr>
            <a:cxnSpLocks/>
            <a:endCxn id="457" idx="1"/>
          </p:cNvCxnSpPr>
          <p:nvPr/>
        </p:nvCxnSpPr>
        <p:spPr>
          <a:xfrm>
            <a:off x="3589712" y="3444085"/>
            <a:ext cx="983438" cy="11139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2" name="Google Shape;462;g5e39d93ef4_0_81">
            <a:extLst>
              <a:ext uri="{FF2B5EF4-FFF2-40B4-BE49-F238E27FC236}">
                <a16:creationId xmlns:a16="http://schemas.microsoft.com/office/drawing/2014/main" id="{15E3CAED-1466-3974-536E-B9F12660A96F}"/>
              </a:ext>
            </a:extLst>
          </p:cNvPr>
          <p:cNvCxnSpPr>
            <a:stCxn id="457" idx="3"/>
            <a:endCxn id="458" idx="1"/>
          </p:cNvCxnSpPr>
          <p:nvPr/>
        </p:nvCxnSpPr>
        <p:spPr>
          <a:xfrm rot="10800000" flipH="1">
            <a:off x="5592850" y="4197175"/>
            <a:ext cx="860100" cy="36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" name="Google Shape;507;g5e39d93ef4_0_120">
            <a:extLst>
              <a:ext uri="{FF2B5EF4-FFF2-40B4-BE49-F238E27FC236}">
                <a16:creationId xmlns:a16="http://schemas.microsoft.com/office/drawing/2014/main" id="{5319FE85-5D78-8061-A42B-8CA46C083EA3}"/>
              </a:ext>
            </a:extLst>
          </p:cNvPr>
          <p:cNvSpPr txBox="1"/>
          <p:nvPr/>
        </p:nvSpPr>
        <p:spPr>
          <a:xfrm>
            <a:off x="8943948" y="2435150"/>
            <a:ext cx="2624065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Both processes assume they start at the beginning of RAM and use as much as they need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8185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>
          <a:extLst>
            <a:ext uri="{FF2B5EF4-FFF2-40B4-BE49-F238E27FC236}">
              <a16:creationId xmlns:a16="http://schemas.microsoft.com/office/drawing/2014/main" id="{D3AFAD4E-A1D6-3A2B-4D26-C1A797C88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5e39d93ef4_0_93">
            <a:extLst>
              <a:ext uri="{FF2B5EF4-FFF2-40B4-BE49-F238E27FC236}">
                <a16:creationId xmlns:a16="http://schemas.microsoft.com/office/drawing/2014/main" id="{CAC7BB50-232F-752C-C9F5-9AE307966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How do multiple applications share RAM?</a:t>
            </a:r>
            <a:endParaRPr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3DB3284-F1A3-C1D0-4658-2B3425AB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34</a:t>
            </a:fld>
            <a:endParaRPr lang="en-US" dirty="0"/>
          </a:p>
        </p:txBody>
      </p:sp>
      <p:sp>
        <p:nvSpPr>
          <p:cNvPr id="470" name="Google Shape;470;g5e39d93ef4_0_93">
            <a:extLst>
              <a:ext uri="{FF2B5EF4-FFF2-40B4-BE49-F238E27FC236}">
                <a16:creationId xmlns:a16="http://schemas.microsoft.com/office/drawing/2014/main" id="{86D97DC9-1138-64DA-7BF2-47E958B6BF50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471" name="Google Shape;471;g5e39d93ef4_0_93">
            <a:extLst>
              <a:ext uri="{FF2B5EF4-FFF2-40B4-BE49-F238E27FC236}">
                <a16:creationId xmlns:a16="http://schemas.microsoft.com/office/drawing/2014/main" id="{EE5BE64C-F2CB-4DB5-6116-78673FB22653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cxnSp>
        <p:nvCxnSpPr>
          <p:cNvPr id="475" name="Google Shape;475;g5e39d93ef4_0_93">
            <a:extLst>
              <a:ext uri="{FF2B5EF4-FFF2-40B4-BE49-F238E27FC236}">
                <a16:creationId xmlns:a16="http://schemas.microsoft.com/office/drawing/2014/main" id="{EF743F36-A113-64CD-D7C5-9EAE7313ABC3}"/>
              </a:ext>
            </a:extLst>
          </p:cNvPr>
          <p:cNvCxnSpPr>
            <a:stCxn id="470" idx="3"/>
            <a:endCxn id="471" idx="1"/>
          </p:cNvCxnSpPr>
          <p:nvPr/>
        </p:nvCxnSpPr>
        <p:spPr>
          <a:xfrm rot="10800000" flipH="1">
            <a:off x="5592850" y="4197175"/>
            <a:ext cx="860100" cy="36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76" name="Google Shape;476;g5e39d93ef4_0_93">
            <a:extLst>
              <a:ext uri="{FF2B5EF4-FFF2-40B4-BE49-F238E27FC236}">
                <a16:creationId xmlns:a16="http://schemas.microsoft.com/office/drawing/2014/main" id="{F96A0B11-78DB-C628-D388-513CFC423E3D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2" name="Google Shape;459;g5e39d93ef4_0_81">
            <a:extLst>
              <a:ext uri="{FF2B5EF4-FFF2-40B4-BE49-F238E27FC236}">
                <a16:creationId xmlns:a16="http://schemas.microsoft.com/office/drawing/2014/main" id="{8D5F0515-25EC-3FF1-3219-3D0681D4DB21}"/>
              </a:ext>
            </a:extLst>
          </p:cNvPr>
          <p:cNvSpPr/>
          <p:nvPr/>
        </p:nvSpPr>
        <p:spPr>
          <a:xfrm>
            <a:off x="1674687" y="313713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3" name="Google Shape;460;g5e39d93ef4_0_81">
            <a:extLst>
              <a:ext uri="{FF2B5EF4-FFF2-40B4-BE49-F238E27FC236}">
                <a16:creationId xmlns:a16="http://schemas.microsoft.com/office/drawing/2014/main" id="{4F359255-00E0-5A25-B0EE-475A05741816}"/>
              </a:ext>
            </a:extLst>
          </p:cNvPr>
          <p:cNvSpPr/>
          <p:nvPr/>
        </p:nvSpPr>
        <p:spPr>
          <a:xfrm>
            <a:off x="1674687" y="390353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4" name="Google Shape;461;g5e39d93ef4_0_81">
            <a:extLst>
              <a:ext uri="{FF2B5EF4-FFF2-40B4-BE49-F238E27FC236}">
                <a16:creationId xmlns:a16="http://schemas.microsoft.com/office/drawing/2014/main" id="{1883D606-EE37-F631-7966-22A2C85ED653}"/>
              </a:ext>
            </a:extLst>
          </p:cNvPr>
          <p:cNvCxnSpPr>
            <a:cxnSpLocks/>
          </p:cNvCxnSpPr>
          <p:nvPr/>
        </p:nvCxnSpPr>
        <p:spPr>
          <a:xfrm>
            <a:off x="3589712" y="3444085"/>
            <a:ext cx="983438" cy="11139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532249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>
          <a:extLst>
            <a:ext uri="{FF2B5EF4-FFF2-40B4-BE49-F238E27FC236}">
              <a16:creationId xmlns:a16="http://schemas.microsoft.com/office/drawing/2014/main" id="{9D400355-8DCB-880C-9F98-BE2A020BC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5e39d93ef4_0_106">
            <a:extLst>
              <a:ext uri="{FF2B5EF4-FFF2-40B4-BE49-F238E27FC236}">
                <a16:creationId xmlns:a16="http://schemas.microsoft.com/office/drawing/2014/main" id="{F0EDE6D2-985A-D81B-9C27-7BC2125242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How do multiple applications share RAM?</a:t>
            </a:r>
            <a:endParaRPr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09E04FA-708A-E82F-350C-12321E9F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35</a:t>
            </a:fld>
            <a:endParaRPr lang="en-US" dirty="0"/>
          </a:p>
        </p:txBody>
      </p:sp>
      <p:sp>
        <p:nvSpPr>
          <p:cNvPr id="484" name="Google Shape;484;g5e39d93ef4_0_106">
            <a:extLst>
              <a:ext uri="{FF2B5EF4-FFF2-40B4-BE49-F238E27FC236}">
                <a16:creationId xmlns:a16="http://schemas.microsoft.com/office/drawing/2014/main" id="{CCDE03B2-DC7B-7573-0921-020D7842D8B6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485" name="Google Shape;485;g5e39d93ef4_0_106">
            <a:extLst>
              <a:ext uri="{FF2B5EF4-FFF2-40B4-BE49-F238E27FC236}">
                <a16:creationId xmlns:a16="http://schemas.microsoft.com/office/drawing/2014/main" id="{E6FDC22E-AE9F-4D16-4AB2-AAEC68B0E8D2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cxnSp>
        <p:nvCxnSpPr>
          <p:cNvPr id="489" name="Google Shape;489;g5e39d93ef4_0_106">
            <a:extLst>
              <a:ext uri="{FF2B5EF4-FFF2-40B4-BE49-F238E27FC236}">
                <a16:creationId xmlns:a16="http://schemas.microsoft.com/office/drawing/2014/main" id="{BD5E71CD-58AC-F44F-5A2F-88F35370EBFF}"/>
              </a:ext>
            </a:extLst>
          </p:cNvPr>
          <p:cNvCxnSpPr>
            <a:stCxn id="484" idx="3"/>
            <a:endCxn id="485" idx="1"/>
          </p:cNvCxnSpPr>
          <p:nvPr/>
        </p:nvCxnSpPr>
        <p:spPr>
          <a:xfrm rot="10800000" flipH="1">
            <a:off x="5592850" y="4197175"/>
            <a:ext cx="860100" cy="36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0" name="Google Shape;490;g5e39d93ef4_0_106">
            <a:extLst>
              <a:ext uri="{FF2B5EF4-FFF2-40B4-BE49-F238E27FC236}">
                <a16:creationId xmlns:a16="http://schemas.microsoft.com/office/drawing/2014/main" id="{752093AA-0CC9-4C32-29D2-6E2FEECF7B55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491" name="Google Shape;491;g5e39d93ef4_0_106">
            <a:extLst>
              <a:ext uri="{FF2B5EF4-FFF2-40B4-BE49-F238E27FC236}">
                <a16:creationId xmlns:a16="http://schemas.microsoft.com/office/drawing/2014/main" id="{FCDFB2C6-E51D-D82C-1E08-CC091A3D7EE2}"/>
              </a:ext>
            </a:extLst>
          </p:cNvPr>
          <p:cNvSpPr/>
          <p:nvPr/>
        </p:nvSpPr>
        <p:spPr>
          <a:xfrm>
            <a:off x="3928551" y="2520007"/>
            <a:ext cx="2185434" cy="1143018"/>
          </a:xfrm>
          <a:prstGeom prst="irregularSeal1">
            <a:avLst/>
          </a:prstGeom>
          <a:solidFill>
            <a:srgbClr val="FCE5C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/>
              <a:t>SWITCH</a:t>
            </a:r>
            <a:endParaRPr dirty="0"/>
          </a:p>
        </p:txBody>
      </p:sp>
      <p:sp>
        <p:nvSpPr>
          <p:cNvPr id="13" name="Google Shape;459;g5e39d93ef4_0_81">
            <a:extLst>
              <a:ext uri="{FF2B5EF4-FFF2-40B4-BE49-F238E27FC236}">
                <a16:creationId xmlns:a16="http://schemas.microsoft.com/office/drawing/2014/main" id="{577251B3-C7D3-E47F-13AF-48493E920C69}"/>
              </a:ext>
            </a:extLst>
          </p:cNvPr>
          <p:cNvSpPr/>
          <p:nvPr/>
        </p:nvSpPr>
        <p:spPr>
          <a:xfrm>
            <a:off x="1674687" y="313713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4" name="Google Shape;460;g5e39d93ef4_0_81">
            <a:extLst>
              <a:ext uri="{FF2B5EF4-FFF2-40B4-BE49-F238E27FC236}">
                <a16:creationId xmlns:a16="http://schemas.microsoft.com/office/drawing/2014/main" id="{A1AA486D-71D4-50C4-7A7E-5BBBDBC4B394}"/>
              </a:ext>
            </a:extLst>
          </p:cNvPr>
          <p:cNvSpPr/>
          <p:nvPr/>
        </p:nvSpPr>
        <p:spPr>
          <a:xfrm>
            <a:off x="1674687" y="390353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5" name="Google Shape;461;g5e39d93ef4_0_81">
            <a:extLst>
              <a:ext uri="{FF2B5EF4-FFF2-40B4-BE49-F238E27FC236}">
                <a16:creationId xmlns:a16="http://schemas.microsoft.com/office/drawing/2014/main" id="{41C7D847-0B61-0A28-AE0A-C7F5429454B9}"/>
              </a:ext>
            </a:extLst>
          </p:cNvPr>
          <p:cNvCxnSpPr>
            <a:cxnSpLocks/>
          </p:cNvCxnSpPr>
          <p:nvPr/>
        </p:nvCxnSpPr>
        <p:spPr>
          <a:xfrm>
            <a:off x="3589712" y="3444085"/>
            <a:ext cx="983438" cy="11139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339992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>
          <a:extLst>
            <a:ext uri="{FF2B5EF4-FFF2-40B4-BE49-F238E27FC236}">
              <a16:creationId xmlns:a16="http://schemas.microsoft.com/office/drawing/2014/main" id="{3E9614C6-D141-2B27-F9F9-BBBE4DB16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e39d93ef4_0_120">
            <a:extLst>
              <a:ext uri="{FF2B5EF4-FFF2-40B4-BE49-F238E27FC236}">
                <a16:creationId xmlns:a16="http://schemas.microsoft.com/office/drawing/2014/main" id="{47450CFA-06FA-10F2-4E17-2A5D3FB6B2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How do multiple applications share RAM?</a:t>
            </a:r>
            <a:endParaRPr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A2DF591-4587-A784-F25D-5B6BD1B1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36</a:t>
            </a:fld>
            <a:endParaRPr lang="en-US" dirty="0"/>
          </a:p>
        </p:txBody>
      </p:sp>
      <p:sp>
        <p:nvSpPr>
          <p:cNvPr id="499" name="Google Shape;499;g5e39d93ef4_0_120">
            <a:extLst>
              <a:ext uri="{FF2B5EF4-FFF2-40B4-BE49-F238E27FC236}">
                <a16:creationId xmlns:a16="http://schemas.microsoft.com/office/drawing/2014/main" id="{DF99683A-F6B4-B9A8-D757-CDD246640EC6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00" name="Google Shape;500;g5e39d93ef4_0_120">
            <a:extLst>
              <a:ext uri="{FF2B5EF4-FFF2-40B4-BE49-F238E27FC236}">
                <a16:creationId xmlns:a16="http://schemas.microsoft.com/office/drawing/2014/main" id="{E483679C-1F70-EA50-5B68-069C0F9D992B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cxnSp>
        <p:nvCxnSpPr>
          <p:cNvPr id="504" name="Google Shape;504;g5e39d93ef4_0_120">
            <a:extLst>
              <a:ext uri="{FF2B5EF4-FFF2-40B4-BE49-F238E27FC236}">
                <a16:creationId xmlns:a16="http://schemas.microsoft.com/office/drawing/2014/main" id="{40F41D35-1846-AF55-9829-CEEA0E86B838}"/>
              </a:ext>
            </a:extLst>
          </p:cNvPr>
          <p:cNvCxnSpPr>
            <a:stCxn id="499" idx="3"/>
            <a:endCxn id="500" idx="1"/>
          </p:cNvCxnSpPr>
          <p:nvPr/>
        </p:nvCxnSpPr>
        <p:spPr>
          <a:xfrm rot="10800000" flipH="1">
            <a:off x="5592850" y="4197175"/>
            <a:ext cx="860100" cy="36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05" name="Google Shape;505;g5e39d93ef4_0_120">
            <a:extLst>
              <a:ext uri="{FF2B5EF4-FFF2-40B4-BE49-F238E27FC236}">
                <a16:creationId xmlns:a16="http://schemas.microsoft.com/office/drawing/2014/main" id="{B34937D0-7E11-6E63-6B55-F55BFAA571AF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06" name="Google Shape;506;g5e39d93ef4_0_120">
            <a:extLst>
              <a:ext uri="{FF2B5EF4-FFF2-40B4-BE49-F238E27FC236}">
                <a16:creationId xmlns:a16="http://schemas.microsoft.com/office/drawing/2014/main" id="{CB039EB2-5F3C-01F8-0B6D-13DC3627648B}"/>
              </a:ext>
            </a:extLst>
          </p:cNvPr>
          <p:cNvSpPr/>
          <p:nvPr/>
        </p:nvSpPr>
        <p:spPr>
          <a:xfrm>
            <a:off x="6453050" y="266042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4" name="Google Shape;459;g5e39d93ef4_0_81">
            <a:extLst>
              <a:ext uri="{FF2B5EF4-FFF2-40B4-BE49-F238E27FC236}">
                <a16:creationId xmlns:a16="http://schemas.microsoft.com/office/drawing/2014/main" id="{7A824510-DD72-EE1D-6D0E-15FA5695987C}"/>
              </a:ext>
            </a:extLst>
          </p:cNvPr>
          <p:cNvSpPr/>
          <p:nvPr/>
        </p:nvSpPr>
        <p:spPr>
          <a:xfrm>
            <a:off x="1674687" y="313713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5" name="Google Shape;460;g5e39d93ef4_0_81">
            <a:extLst>
              <a:ext uri="{FF2B5EF4-FFF2-40B4-BE49-F238E27FC236}">
                <a16:creationId xmlns:a16="http://schemas.microsoft.com/office/drawing/2014/main" id="{6C5D2D1B-7248-23F7-BCEC-D6FF48D6CCD1}"/>
              </a:ext>
            </a:extLst>
          </p:cNvPr>
          <p:cNvSpPr/>
          <p:nvPr/>
        </p:nvSpPr>
        <p:spPr>
          <a:xfrm>
            <a:off x="1674687" y="390353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6" name="Google Shape;461;g5e39d93ef4_0_81">
            <a:extLst>
              <a:ext uri="{FF2B5EF4-FFF2-40B4-BE49-F238E27FC236}">
                <a16:creationId xmlns:a16="http://schemas.microsoft.com/office/drawing/2014/main" id="{F751F684-0AC3-CBCF-F840-4CAD7B21A5ED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589587" y="4210585"/>
            <a:ext cx="983563" cy="3474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24597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>
          <a:extLst>
            <a:ext uri="{FF2B5EF4-FFF2-40B4-BE49-F238E27FC236}">
              <a16:creationId xmlns:a16="http://schemas.microsoft.com/office/drawing/2014/main" id="{FFA37171-D941-DD9F-395F-10CA0C644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5e39d93ef4_0_136">
            <a:extLst>
              <a:ext uri="{FF2B5EF4-FFF2-40B4-BE49-F238E27FC236}">
                <a16:creationId xmlns:a16="http://schemas.microsoft.com/office/drawing/2014/main" id="{56F932E9-7192-67DB-4154-6EA6A6BB4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How do multiple applications share RAM?</a:t>
            </a:r>
            <a:endParaRPr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6C8E521-3266-43B8-37E0-7B18B637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37</a:t>
            </a:fld>
            <a:endParaRPr lang="en-US" dirty="0"/>
          </a:p>
        </p:txBody>
      </p:sp>
      <p:sp>
        <p:nvSpPr>
          <p:cNvPr id="515" name="Google Shape;515;g5e39d93ef4_0_136">
            <a:extLst>
              <a:ext uri="{FF2B5EF4-FFF2-40B4-BE49-F238E27FC236}">
                <a16:creationId xmlns:a16="http://schemas.microsoft.com/office/drawing/2014/main" id="{FEA44198-BA8F-C3EE-527E-CB49B02F64DE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16" name="Google Shape;516;g5e39d93ef4_0_136">
            <a:extLst>
              <a:ext uri="{FF2B5EF4-FFF2-40B4-BE49-F238E27FC236}">
                <a16:creationId xmlns:a16="http://schemas.microsoft.com/office/drawing/2014/main" id="{B24B0322-44E8-5B19-FA24-52F9B40DB298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cxnSp>
        <p:nvCxnSpPr>
          <p:cNvPr id="520" name="Google Shape;520;g5e39d93ef4_0_136">
            <a:extLst>
              <a:ext uri="{FF2B5EF4-FFF2-40B4-BE49-F238E27FC236}">
                <a16:creationId xmlns:a16="http://schemas.microsoft.com/office/drawing/2014/main" id="{F9FE1F33-2248-7C81-5000-1B84A58C1AB7}"/>
              </a:ext>
            </a:extLst>
          </p:cNvPr>
          <p:cNvCxnSpPr>
            <a:stCxn id="515" idx="3"/>
            <a:endCxn id="521" idx="1"/>
          </p:cNvCxnSpPr>
          <p:nvPr/>
        </p:nvCxnSpPr>
        <p:spPr>
          <a:xfrm rot="10800000" flipH="1">
            <a:off x="5592850" y="3161875"/>
            <a:ext cx="860100" cy="1396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21" name="Google Shape;521;g5e39d93ef4_0_136">
            <a:extLst>
              <a:ext uri="{FF2B5EF4-FFF2-40B4-BE49-F238E27FC236}">
                <a16:creationId xmlns:a16="http://schemas.microsoft.com/office/drawing/2014/main" id="{A5BD0367-B523-C2A6-EF50-BE763D04ED9E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22" name="Google Shape;522;g5e39d93ef4_0_136">
            <a:extLst>
              <a:ext uri="{FF2B5EF4-FFF2-40B4-BE49-F238E27FC236}">
                <a16:creationId xmlns:a16="http://schemas.microsoft.com/office/drawing/2014/main" id="{98BE65A2-2E90-C363-F2CB-02E321D9AAE7}"/>
              </a:ext>
            </a:extLst>
          </p:cNvPr>
          <p:cNvSpPr/>
          <p:nvPr/>
        </p:nvSpPr>
        <p:spPr>
          <a:xfrm>
            <a:off x="6452950" y="361967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3" name="Google Shape;507;g5e39d93ef4_0_120">
            <a:extLst>
              <a:ext uri="{FF2B5EF4-FFF2-40B4-BE49-F238E27FC236}">
                <a16:creationId xmlns:a16="http://schemas.microsoft.com/office/drawing/2014/main" id="{ACD1B019-1A84-AE58-F48A-924BCF5A05DB}"/>
              </a:ext>
            </a:extLst>
          </p:cNvPr>
          <p:cNvSpPr txBox="1"/>
          <p:nvPr/>
        </p:nvSpPr>
        <p:spPr>
          <a:xfrm>
            <a:off x="8943950" y="2435150"/>
            <a:ext cx="22515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There’s enough RAM for both. Why should we have to swap?</a:t>
            </a:r>
          </a:p>
          <a:p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Challenge here is that programs are compiled with specific addresses…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9;g5e39d93ef4_0_81">
            <a:extLst>
              <a:ext uri="{FF2B5EF4-FFF2-40B4-BE49-F238E27FC236}">
                <a16:creationId xmlns:a16="http://schemas.microsoft.com/office/drawing/2014/main" id="{D5D59BD4-1067-26B5-D1CB-6E41A6511B63}"/>
              </a:ext>
            </a:extLst>
          </p:cNvPr>
          <p:cNvSpPr/>
          <p:nvPr/>
        </p:nvSpPr>
        <p:spPr>
          <a:xfrm>
            <a:off x="1674687" y="313713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6" name="Google Shape;460;g5e39d93ef4_0_81">
            <a:extLst>
              <a:ext uri="{FF2B5EF4-FFF2-40B4-BE49-F238E27FC236}">
                <a16:creationId xmlns:a16="http://schemas.microsoft.com/office/drawing/2014/main" id="{574B387D-803E-8AB4-C1F7-21D5D4D5C644}"/>
              </a:ext>
            </a:extLst>
          </p:cNvPr>
          <p:cNvSpPr/>
          <p:nvPr/>
        </p:nvSpPr>
        <p:spPr>
          <a:xfrm>
            <a:off x="1674687" y="390353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7" name="Google Shape;461;g5e39d93ef4_0_81">
            <a:extLst>
              <a:ext uri="{FF2B5EF4-FFF2-40B4-BE49-F238E27FC236}">
                <a16:creationId xmlns:a16="http://schemas.microsoft.com/office/drawing/2014/main" id="{96E3C136-D0F5-9A1B-37AA-465AB713F24A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589587" y="4210585"/>
            <a:ext cx="983563" cy="3474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208067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5366D-9FE1-4976-4F42-C74692284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B2A1C-B594-2CF1-1BAB-9618FBFB8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virtual addresses allow RAM sharing</a:t>
            </a:r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EB80B826-45AF-A2BB-3575-05396F78B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4074785" cy="5029200"/>
          </a:xfrm>
        </p:spPr>
        <p:txBody>
          <a:bodyPr/>
          <a:lstStyle/>
          <a:p>
            <a:r>
              <a:rPr lang="en-US" dirty="0"/>
              <a:t>Programs can use whatever virtual addresses they want</a:t>
            </a:r>
          </a:p>
          <a:p>
            <a:pPr lvl="1"/>
            <a:r>
              <a:rPr lang="en-US" dirty="0"/>
              <a:t>Usually, there’s a fixed mapping for a given OS</a:t>
            </a:r>
          </a:p>
          <a:p>
            <a:endParaRPr lang="en-US" dirty="0"/>
          </a:p>
          <a:p>
            <a:r>
              <a:rPr lang="en-US" dirty="0"/>
              <a:t>OS controls physical addresses</a:t>
            </a:r>
          </a:p>
          <a:p>
            <a:pPr lvl="1"/>
            <a:r>
              <a:rPr lang="en-US" dirty="0"/>
              <a:t>Decides which parts of RAM are used for which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8609A-D36F-D925-3946-80B957DD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5D4FF41-B6ED-C690-EC6B-EE56C7A381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4156215"/>
            <a:ext cx="2004982" cy="420021"/>
          </a:xfrm>
          <a:prstGeom prst="rect">
            <a:avLst/>
          </a:prstGeom>
          <a:solidFill>
            <a:srgbClr val="DBF2DA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Shared libraries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044630C-1203-7D00-F5BD-2F093CE77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4576237"/>
            <a:ext cx="2004982" cy="362946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400">
              <a:latin typeface="+mn-lt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F89E2D6-1334-B0AE-0B89-86FEF7CD1E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4942109"/>
            <a:ext cx="2004982" cy="418558"/>
          </a:xfrm>
          <a:prstGeom prst="rect">
            <a:avLst/>
          </a:prstGeom>
          <a:solidFill>
            <a:srgbClr val="DBF2DA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Heap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D24678F-ED6E-45F1-0A24-A052812544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3793269"/>
            <a:ext cx="2004982" cy="362947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400">
              <a:latin typeface="+mn-lt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C8872C0-37E1-27C0-5546-17D3D2205D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5828984"/>
            <a:ext cx="2004982" cy="24879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Code (text)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07C650B-62CF-E904-EDCF-8985891A44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5357192"/>
            <a:ext cx="2004982" cy="482037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Data</a:t>
            </a:r>
          </a:p>
        </p:txBody>
      </p:sp>
      <p:sp>
        <p:nvSpPr>
          <p:cNvPr id="68" name="Line 387">
            <a:extLst>
              <a:ext uri="{FF2B5EF4-FFF2-40B4-BE49-F238E27FC236}">
                <a16:creationId xmlns:a16="http://schemas.microsoft.com/office/drawing/2014/main" id="{D700D117-FED3-4091-B831-1C7543B6F9A4}"/>
              </a:ext>
            </a:extLst>
          </p:cNvPr>
          <p:cNvSpPr>
            <a:spLocks noChangeAspect="1" noChangeShapeType="1"/>
          </p:cNvSpPr>
          <p:nvPr/>
        </p:nvSpPr>
        <p:spPr bwMode="auto">
          <a:xfrm flipV="1">
            <a:off x="8858181" y="4713804"/>
            <a:ext cx="0" cy="220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4578D8B-584F-F506-9FB8-D88381CFD3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3494255"/>
            <a:ext cx="2004982" cy="299503"/>
          </a:xfrm>
          <a:prstGeom prst="rect">
            <a:avLst/>
          </a:prstGeom>
          <a:solidFill>
            <a:srgbClr val="DBF2DA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User stack</a:t>
            </a:r>
          </a:p>
        </p:txBody>
      </p:sp>
      <p:sp>
        <p:nvSpPr>
          <p:cNvPr id="70" name="Line 390">
            <a:extLst>
              <a:ext uri="{FF2B5EF4-FFF2-40B4-BE49-F238E27FC236}">
                <a16:creationId xmlns:a16="http://schemas.microsoft.com/office/drawing/2014/main" id="{478291D5-5050-8245-1593-EFD49DDD748E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8816058" y="3793269"/>
            <a:ext cx="0" cy="220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F181F43-D1B7-BFA7-6F43-7451E9FEAF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618" y="6067534"/>
            <a:ext cx="2004982" cy="405386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latin typeface="+mn-lt"/>
            </a:endParaRPr>
          </a:p>
        </p:txBody>
      </p:sp>
      <p:sp>
        <p:nvSpPr>
          <p:cNvPr id="72" name="Text Box 393">
            <a:extLst>
              <a:ext uri="{FF2B5EF4-FFF2-40B4-BE49-F238E27FC236}">
                <a16:creationId xmlns:a16="http://schemas.microsoft.com/office/drawing/2014/main" id="{69438622-78E7-2550-1411-2C96036FB9C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888641" y="3587918"/>
            <a:ext cx="674003" cy="3404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+mn-lt"/>
              </a:rPr>
              <a:t>%</a:t>
            </a:r>
            <a:r>
              <a:rPr lang="en-US" sz="1800" dirty="0" err="1">
                <a:latin typeface="Courier New"/>
                <a:cs typeface="Courier New"/>
              </a:rPr>
              <a:t>rsp</a:t>
            </a:r>
            <a:endParaRPr lang="en-US" sz="1800" dirty="0">
              <a:latin typeface="Courier New"/>
              <a:cs typeface="Courier New"/>
            </a:endParaRPr>
          </a:p>
        </p:txBody>
      </p:sp>
      <p:sp>
        <p:nvSpPr>
          <p:cNvPr id="73" name="Line 394">
            <a:extLst>
              <a:ext uri="{FF2B5EF4-FFF2-40B4-BE49-F238E27FC236}">
                <a16:creationId xmlns:a16="http://schemas.microsoft.com/office/drawing/2014/main" id="{38736663-E565-09CB-C978-8342A30BA682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613069" y="3797197"/>
            <a:ext cx="238549" cy="146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  <p:sp>
        <p:nvSpPr>
          <p:cNvPr id="74" name="Text Box 395">
            <a:extLst>
              <a:ext uri="{FF2B5EF4-FFF2-40B4-BE49-F238E27FC236}">
                <a16:creationId xmlns:a16="http://schemas.microsoft.com/office/drawing/2014/main" id="{3B559049-6D5A-0CA9-15DD-0DF4D6166B7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168323" y="4505989"/>
            <a:ext cx="957448" cy="85120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en-US" sz="1800" i="1" dirty="0">
                <a:latin typeface="+mn-lt"/>
              </a:rPr>
              <a:t>Process</a:t>
            </a:r>
          </a:p>
          <a:p>
            <a:pPr algn="l"/>
            <a:r>
              <a:rPr lang="en-US" sz="1800" i="1" dirty="0">
                <a:latin typeface="+mn-lt"/>
              </a:rPr>
              <a:t>virtual</a:t>
            </a:r>
          </a:p>
          <a:p>
            <a:pPr algn="l"/>
            <a:r>
              <a:rPr lang="en-US" sz="1800" i="1" dirty="0">
                <a:latin typeface="+mn-lt"/>
              </a:rPr>
              <a:t>memory</a:t>
            </a:r>
          </a:p>
        </p:txBody>
      </p:sp>
      <p:sp>
        <p:nvSpPr>
          <p:cNvPr id="75" name="Text Box 397">
            <a:extLst>
              <a:ext uri="{FF2B5EF4-FFF2-40B4-BE49-F238E27FC236}">
                <a16:creationId xmlns:a16="http://schemas.microsoft.com/office/drawing/2014/main" id="{F3F27688-84E6-4C2A-024C-18E93D6CE10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029136" y="4755104"/>
            <a:ext cx="553344" cy="3404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 err="1">
                <a:latin typeface="Courier New"/>
                <a:cs typeface="Courier New"/>
              </a:rPr>
              <a:t>brk</a:t>
            </a:r>
            <a:endParaRPr lang="en-US" sz="1800" dirty="0">
              <a:latin typeface="Courier New"/>
              <a:cs typeface="Courier New"/>
            </a:endParaRPr>
          </a:p>
        </p:txBody>
      </p:sp>
      <p:sp>
        <p:nvSpPr>
          <p:cNvPr id="76" name="Line 398">
            <a:extLst>
              <a:ext uri="{FF2B5EF4-FFF2-40B4-BE49-F238E27FC236}">
                <a16:creationId xmlns:a16="http://schemas.microsoft.com/office/drawing/2014/main" id="{6724C2CA-DCAC-77D9-E17C-E4E77EAFE3AA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599898" y="4931865"/>
            <a:ext cx="23854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C59341C-6F94-14FA-8B04-94A6A64C48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0154" y="865329"/>
            <a:ext cx="2002055" cy="2245406"/>
          </a:xfrm>
          <a:prstGeom prst="rect">
            <a:avLst/>
          </a:prstGeom>
          <a:solidFill>
            <a:srgbClr val="F6D2D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+mn-lt"/>
              </a:rPr>
              <a:t>Kernel Virtual Memory</a:t>
            </a:r>
          </a:p>
        </p:txBody>
      </p:sp>
      <p:sp>
        <p:nvSpPr>
          <p:cNvPr id="82" name="AutoShape 421">
            <a:extLst>
              <a:ext uri="{FF2B5EF4-FFF2-40B4-BE49-F238E27FC236}">
                <a16:creationId xmlns:a16="http://schemas.microsoft.com/office/drawing/2014/main" id="{1AECD03C-1E8B-4381-21BF-4ADDDCD6859F}"/>
              </a:ext>
            </a:extLst>
          </p:cNvPr>
          <p:cNvSpPr>
            <a:spLocks/>
          </p:cNvSpPr>
          <p:nvPr/>
        </p:nvSpPr>
        <p:spPr bwMode="auto">
          <a:xfrm>
            <a:off x="9945872" y="3292756"/>
            <a:ext cx="175619" cy="3032352"/>
          </a:xfrm>
          <a:prstGeom prst="rightBrace">
            <a:avLst>
              <a:gd name="adj1" fmla="val 143889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  <p:sp>
        <p:nvSpPr>
          <p:cNvPr id="84" name="Text Box 424">
            <a:extLst>
              <a:ext uri="{FF2B5EF4-FFF2-40B4-BE49-F238E27FC236}">
                <a16:creationId xmlns:a16="http://schemas.microsoft.com/office/drawing/2014/main" id="{A808CCC9-3BFD-3E70-CAB3-DFC4FCF16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023" y="5873211"/>
            <a:ext cx="1190075" cy="31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  <a:spcBef>
                <a:spcPct val="30000"/>
              </a:spcBef>
            </a:pPr>
            <a:r>
              <a:rPr lang="en-US" sz="1800" b="0" dirty="0">
                <a:solidFill>
                  <a:schemeClr val="tx2"/>
                </a:solidFill>
                <a:latin typeface="Courier New"/>
                <a:cs typeface="Courier New"/>
              </a:rPr>
              <a:t>0x400000</a:t>
            </a:r>
          </a:p>
        </p:txBody>
      </p:sp>
      <p:sp>
        <p:nvSpPr>
          <p:cNvPr id="87" name="Line 428">
            <a:extLst>
              <a:ext uri="{FF2B5EF4-FFF2-40B4-BE49-F238E27FC236}">
                <a16:creationId xmlns:a16="http://schemas.microsoft.com/office/drawing/2014/main" id="{35F14D4F-150F-F1F7-7D30-B9A2ED88AC7C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611606" y="6040892"/>
            <a:ext cx="23854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600">
              <a:latin typeface="+mn-lt"/>
            </a:endParaRPr>
          </a:p>
        </p:txBody>
      </p:sp>
      <p:sp>
        <p:nvSpPr>
          <p:cNvPr id="88" name="Text Box 19">
            <a:extLst>
              <a:ext uri="{FF2B5EF4-FFF2-40B4-BE49-F238E27FC236}">
                <a16:creationId xmlns:a16="http://schemas.microsoft.com/office/drawing/2014/main" id="{6E69C034-F74F-F27A-C7E6-1C6268232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6954" y="3322555"/>
            <a:ext cx="1830356" cy="3404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1800" b="0" dirty="0">
                <a:latin typeface="Courier New" pitchFamily="49" charset="0"/>
              </a:rPr>
              <a:t>0x80000000000</a:t>
            </a:r>
          </a:p>
        </p:txBody>
      </p:sp>
      <p:sp>
        <p:nvSpPr>
          <p:cNvPr id="89" name="Line 428">
            <a:extLst>
              <a:ext uri="{FF2B5EF4-FFF2-40B4-BE49-F238E27FC236}">
                <a16:creationId xmlns:a16="http://schemas.microsoft.com/office/drawing/2014/main" id="{0371729C-3B02-016C-41D4-D08BADBCF20F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609334" y="3498720"/>
            <a:ext cx="23854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600">
              <a:latin typeface="+mn-lt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47A4F62-C336-5AD2-0B48-99D4242179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1302" y="3116664"/>
            <a:ext cx="2004982" cy="377591"/>
          </a:xfrm>
          <a:prstGeom prst="rect">
            <a:avLst/>
          </a:prstGeom>
          <a:solidFill>
            <a:srgbClr val="DBF2DA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dirty="0">
                <a:solidFill>
                  <a:srgbClr val="000000"/>
                </a:solidFill>
                <a:latin typeface="Calibri"/>
              </a:rPr>
              <a:t>Dynamic segments</a:t>
            </a:r>
          </a:p>
        </p:txBody>
      </p:sp>
      <p:sp>
        <p:nvSpPr>
          <p:cNvPr id="100" name="Text Box 19">
            <a:extLst>
              <a:ext uri="{FF2B5EF4-FFF2-40B4-BE49-F238E27FC236}">
                <a16:creationId xmlns:a16="http://schemas.microsoft.com/office/drawing/2014/main" id="{BC1DFF67-B44F-647F-B799-9D7040A8C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784" y="2913134"/>
            <a:ext cx="2666114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r>
              <a:rPr lang="en-US" sz="1800" b="0" dirty="0">
                <a:latin typeface="Courier New" pitchFamily="49" charset="0"/>
              </a:rPr>
              <a:t>0x0007FFFFFFFFFFFF</a:t>
            </a:r>
          </a:p>
        </p:txBody>
      </p:sp>
      <p:sp>
        <p:nvSpPr>
          <p:cNvPr id="102" name="Text Box 19">
            <a:extLst>
              <a:ext uri="{FF2B5EF4-FFF2-40B4-BE49-F238E27FC236}">
                <a16:creationId xmlns:a16="http://schemas.microsoft.com/office/drawing/2014/main" id="{96DEDA4E-37F0-930D-A424-E35A4464D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5847" y="6270227"/>
            <a:ext cx="2468862" cy="3404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r>
              <a:rPr lang="en-US" sz="1800" b="0" dirty="0">
                <a:latin typeface="Courier New" pitchFamily="49" charset="0"/>
              </a:rPr>
              <a:t>0x0000000000000000</a:t>
            </a:r>
          </a:p>
        </p:txBody>
      </p:sp>
      <p:sp>
        <p:nvSpPr>
          <p:cNvPr id="109" name="Line 428">
            <a:extLst>
              <a:ext uri="{FF2B5EF4-FFF2-40B4-BE49-F238E27FC236}">
                <a16:creationId xmlns:a16="http://schemas.microsoft.com/office/drawing/2014/main" id="{4B8D6110-9F7B-07CC-58E9-94653A69923D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582480" y="6456151"/>
            <a:ext cx="23854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 sz="1600">
              <a:latin typeface="+mn-lt"/>
            </a:endParaRPr>
          </a:p>
        </p:txBody>
      </p:sp>
      <p:sp>
        <p:nvSpPr>
          <p:cNvPr id="110" name="Line 398">
            <a:extLst>
              <a:ext uri="{FF2B5EF4-FFF2-40B4-BE49-F238E27FC236}">
                <a16:creationId xmlns:a16="http://schemas.microsoft.com/office/drawing/2014/main" id="{67840F89-7B5D-2B1E-2B07-EE09EE1E7F21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582480" y="3095132"/>
            <a:ext cx="23854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6029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D92D5-020A-4691-56FB-9A408CF99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30F43-710E-EBF0-1AE6-0522608AE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786FF-D83E-E8D9-48BE-606C5E49B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How do we deal with fragmentation?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41511-8A37-798C-8DEE-DA6D916D2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89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12122-EB1B-3C1E-94C7-CB64296CB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C85F-1E3C-0BC5-52DA-66B3020F7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151A04-BA07-ADEA-BFCF-7B4912E314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dirty="0"/>
              <a:t>Virtual Memory Process</a:t>
            </a:r>
          </a:p>
          <a:p>
            <a:pPr lvl="1"/>
            <a:endParaRPr lang="en-US" dirty="0"/>
          </a:p>
          <a:p>
            <a:r>
              <a:rPr lang="en-US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dirty="0"/>
              <a:t>Address Translation</a:t>
            </a:r>
          </a:p>
          <a:p>
            <a:pPr lvl="1"/>
            <a:endParaRPr lang="en-US" dirty="0"/>
          </a:p>
          <a:p>
            <a:r>
              <a:rPr lang="en-US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33F0AF8-60D9-497E-17CA-F7D7B212D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527122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>
          <a:extLst>
            <a:ext uri="{FF2B5EF4-FFF2-40B4-BE49-F238E27FC236}">
              <a16:creationId xmlns:a16="http://schemas.microsoft.com/office/drawing/2014/main" id="{13DD9678-472E-41BB-FB92-3B84C633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5e39d93ef4_0_444">
            <a:extLst>
              <a:ext uri="{FF2B5EF4-FFF2-40B4-BE49-F238E27FC236}">
                <a16:creationId xmlns:a16="http://schemas.microsoft.com/office/drawing/2014/main" id="{B1464605-F312-3B38-945F-35CDEF27CC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Problem: memory fragmentation</a:t>
            </a:r>
            <a:endParaRPr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552CB6B-1A7C-822A-0A66-8239601D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40</a:t>
            </a:fld>
            <a:endParaRPr lang="en-US" dirty="0"/>
          </a:p>
        </p:txBody>
      </p:sp>
      <p:sp>
        <p:nvSpPr>
          <p:cNvPr id="531" name="Google Shape;531;g5e39d93ef4_0_444">
            <a:extLst>
              <a:ext uri="{FF2B5EF4-FFF2-40B4-BE49-F238E27FC236}">
                <a16:creationId xmlns:a16="http://schemas.microsoft.com/office/drawing/2014/main" id="{C5A65296-C102-F59C-DA3F-6C0BF81122F0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CPU</a:t>
            </a:r>
            <a:endParaRPr sz="2400" dirty="0"/>
          </a:p>
        </p:txBody>
      </p:sp>
      <p:sp>
        <p:nvSpPr>
          <p:cNvPr id="532" name="Google Shape;532;g5e39d93ef4_0_444">
            <a:extLst>
              <a:ext uri="{FF2B5EF4-FFF2-40B4-BE49-F238E27FC236}">
                <a16:creationId xmlns:a16="http://schemas.microsoft.com/office/drawing/2014/main" id="{2F86580B-C24F-346D-40F7-DA8A0828DD77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33" name="Google Shape;533;g5e39d93ef4_0_444">
            <a:extLst>
              <a:ext uri="{FF2B5EF4-FFF2-40B4-BE49-F238E27FC236}">
                <a16:creationId xmlns:a16="http://schemas.microsoft.com/office/drawing/2014/main" id="{340980F9-D6AB-F97D-7268-8AD61179DC26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4" name="Google Shape;534;g5e39d93ef4_0_444">
            <a:extLst>
              <a:ext uri="{FF2B5EF4-FFF2-40B4-BE49-F238E27FC236}">
                <a16:creationId xmlns:a16="http://schemas.microsoft.com/office/drawing/2014/main" id="{EDC44F49-5D27-28E5-9844-BF53AC7D5BE9}"/>
              </a:ext>
            </a:extLst>
          </p:cNvPr>
          <p:cNvSpPr/>
          <p:nvPr/>
        </p:nvSpPr>
        <p:spPr>
          <a:xfrm>
            <a:off x="1961075" y="22753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535" name="Google Shape;535;g5e39d93ef4_0_444">
            <a:extLst>
              <a:ext uri="{FF2B5EF4-FFF2-40B4-BE49-F238E27FC236}">
                <a16:creationId xmlns:a16="http://schemas.microsoft.com/office/drawing/2014/main" id="{922F8042-078C-2C60-6183-EDE5DFDA186A}"/>
              </a:ext>
            </a:extLst>
          </p:cNvPr>
          <p:cNvCxnSpPr>
            <a:cxnSpLocks/>
            <a:stCxn id="536" idx="3"/>
            <a:endCxn id="531" idx="1"/>
          </p:cNvCxnSpPr>
          <p:nvPr/>
        </p:nvCxnSpPr>
        <p:spPr>
          <a:xfrm>
            <a:off x="3875975" y="3348825"/>
            <a:ext cx="697175" cy="12092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7" name="Google Shape;537;g5e39d93ef4_0_444">
            <a:extLst>
              <a:ext uri="{FF2B5EF4-FFF2-40B4-BE49-F238E27FC236}">
                <a16:creationId xmlns:a16="http://schemas.microsoft.com/office/drawing/2014/main" id="{73D3530C-E9BF-DB35-9EFF-26A8C2E40068}"/>
              </a:ext>
            </a:extLst>
          </p:cNvPr>
          <p:cNvCxnSpPr>
            <a:stCxn id="531" idx="3"/>
            <a:endCxn id="538" idx="1"/>
          </p:cNvCxnSpPr>
          <p:nvPr/>
        </p:nvCxnSpPr>
        <p:spPr>
          <a:xfrm>
            <a:off x="5592850" y="4558075"/>
            <a:ext cx="860100" cy="45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39" name="Google Shape;539;g5e39d93ef4_0_444">
            <a:extLst>
              <a:ext uri="{FF2B5EF4-FFF2-40B4-BE49-F238E27FC236}">
                <a16:creationId xmlns:a16="http://schemas.microsoft.com/office/drawing/2014/main" id="{A912BFCC-AE65-A59E-CFF3-07D6717CD8DE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40" name="Google Shape;540;g5e39d93ef4_0_444">
            <a:extLst>
              <a:ext uri="{FF2B5EF4-FFF2-40B4-BE49-F238E27FC236}">
                <a16:creationId xmlns:a16="http://schemas.microsoft.com/office/drawing/2014/main" id="{C879F1E1-48F5-5899-4194-54B01CFE8ACE}"/>
              </a:ext>
            </a:extLst>
          </p:cNvPr>
          <p:cNvSpPr/>
          <p:nvPr/>
        </p:nvSpPr>
        <p:spPr>
          <a:xfrm>
            <a:off x="6452950" y="361967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36" name="Google Shape;536;g5e39d93ef4_0_444">
            <a:extLst>
              <a:ext uri="{FF2B5EF4-FFF2-40B4-BE49-F238E27FC236}">
                <a16:creationId xmlns:a16="http://schemas.microsoft.com/office/drawing/2014/main" id="{5132CB3F-96BF-CCAD-BE93-36F340909894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38" name="Google Shape;538;g5e39d93ef4_0_444">
            <a:extLst>
              <a:ext uri="{FF2B5EF4-FFF2-40B4-BE49-F238E27FC236}">
                <a16:creationId xmlns:a16="http://schemas.microsoft.com/office/drawing/2014/main" id="{9E2290F1-B980-D70F-40C0-467D73B96690}"/>
              </a:ext>
            </a:extLst>
          </p:cNvPr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6297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>
          <a:extLst>
            <a:ext uri="{FF2B5EF4-FFF2-40B4-BE49-F238E27FC236}">
              <a16:creationId xmlns:a16="http://schemas.microsoft.com/office/drawing/2014/main" id="{727DEF18-29C0-4D72-D2EA-FEFBF9B33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5e39d93ef4_0_444">
            <a:extLst>
              <a:ext uri="{FF2B5EF4-FFF2-40B4-BE49-F238E27FC236}">
                <a16:creationId xmlns:a16="http://schemas.microsoft.com/office/drawing/2014/main" id="{0B14483D-FA3C-EDBF-6544-733EDE711B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Problem: memory fragmentation</a:t>
            </a:r>
            <a:endParaRPr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14832A2-F46C-0179-6EAD-D4F36D114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41</a:t>
            </a:fld>
            <a:endParaRPr lang="en-US" dirty="0"/>
          </a:p>
        </p:txBody>
      </p:sp>
      <p:sp>
        <p:nvSpPr>
          <p:cNvPr id="531" name="Google Shape;531;g5e39d93ef4_0_444">
            <a:extLst>
              <a:ext uri="{FF2B5EF4-FFF2-40B4-BE49-F238E27FC236}">
                <a16:creationId xmlns:a16="http://schemas.microsoft.com/office/drawing/2014/main" id="{B1AA6049-D8DD-D4C0-9035-EBA2FCB46290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CPU</a:t>
            </a:r>
            <a:endParaRPr sz="2400" dirty="0"/>
          </a:p>
        </p:txBody>
      </p:sp>
      <p:sp>
        <p:nvSpPr>
          <p:cNvPr id="532" name="Google Shape;532;g5e39d93ef4_0_444">
            <a:extLst>
              <a:ext uri="{FF2B5EF4-FFF2-40B4-BE49-F238E27FC236}">
                <a16:creationId xmlns:a16="http://schemas.microsoft.com/office/drawing/2014/main" id="{DD976EF6-FE05-C18D-B2DC-B2240032EC79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33" name="Google Shape;533;g5e39d93ef4_0_444">
            <a:extLst>
              <a:ext uri="{FF2B5EF4-FFF2-40B4-BE49-F238E27FC236}">
                <a16:creationId xmlns:a16="http://schemas.microsoft.com/office/drawing/2014/main" id="{83BADBA1-B5F6-8D5C-979F-0FADA9539E33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35" name="Google Shape;535;g5e39d93ef4_0_444">
            <a:extLst>
              <a:ext uri="{FF2B5EF4-FFF2-40B4-BE49-F238E27FC236}">
                <a16:creationId xmlns:a16="http://schemas.microsoft.com/office/drawing/2014/main" id="{CF1B9148-5762-D77B-CFB1-A7310F425596}"/>
              </a:ext>
            </a:extLst>
          </p:cNvPr>
          <p:cNvCxnSpPr>
            <a:cxnSpLocks/>
            <a:stCxn id="536" idx="3"/>
            <a:endCxn id="531" idx="1"/>
          </p:cNvCxnSpPr>
          <p:nvPr/>
        </p:nvCxnSpPr>
        <p:spPr>
          <a:xfrm>
            <a:off x="3875975" y="3348825"/>
            <a:ext cx="697175" cy="12092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7" name="Google Shape;537;g5e39d93ef4_0_444">
            <a:extLst>
              <a:ext uri="{FF2B5EF4-FFF2-40B4-BE49-F238E27FC236}">
                <a16:creationId xmlns:a16="http://schemas.microsoft.com/office/drawing/2014/main" id="{A5A56C7C-0746-EA08-BE84-A6C3E134D54B}"/>
              </a:ext>
            </a:extLst>
          </p:cNvPr>
          <p:cNvCxnSpPr>
            <a:stCxn id="531" idx="3"/>
            <a:endCxn id="538" idx="1"/>
          </p:cNvCxnSpPr>
          <p:nvPr/>
        </p:nvCxnSpPr>
        <p:spPr>
          <a:xfrm>
            <a:off x="5592850" y="4558075"/>
            <a:ext cx="860100" cy="45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39" name="Google Shape;539;g5e39d93ef4_0_444">
            <a:extLst>
              <a:ext uri="{FF2B5EF4-FFF2-40B4-BE49-F238E27FC236}">
                <a16:creationId xmlns:a16="http://schemas.microsoft.com/office/drawing/2014/main" id="{00FD5237-7472-567E-3A15-35031240D57B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6" name="Google Shape;536;g5e39d93ef4_0_444">
            <a:extLst>
              <a:ext uri="{FF2B5EF4-FFF2-40B4-BE49-F238E27FC236}">
                <a16:creationId xmlns:a16="http://schemas.microsoft.com/office/drawing/2014/main" id="{0AE59F3F-D2C3-1704-BDA2-15D555E5D68D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38" name="Google Shape;538;g5e39d93ef4_0_444">
            <a:extLst>
              <a:ext uri="{FF2B5EF4-FFF2-40B4-BE49-F238E27FC236}">
                <a16:creationId xmlns:a16="http://schemas.microsoft.com/office/drawing/2014/main" id="{918D8AB1-4BCF-64AA-68E9-83C823449220}"/>
              </a:ext>
            </a:extLst>
          </p:cNvPr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979344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>
          <a:extLst>
            <a:ext uri="{FF2B5EF4-FFF2-40B4-BE49-F238E27FC236}">
              <a16:creationId xmlns:a16="http://schemas.microsoft.com/office/drawing/2014/main" id="{D80B1585-FF13-BFE3-8F50-086232308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5e39d93ef4_0_461">
            <a:extLst>
              <a:ext uri="{FF2B5EF4-FFF2-40B4-BE49-F238E27FC236}">
                <a16:creationId xmlns:a16="http://schemas.microsoft.com/office/drawing/2014/main" id="{429D5CB7-C431-B7F5-C5A3-74A144E730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memory fragmentation</a:t>
            </a:r>
            <a:endParaRPr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1A178F31-6486-2ED3-A4A9-464FFBF3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42</a:t>
            </a:fld>
            <a:endParaRPr lang="en-US" dirty="0"/>
          </a:p>
        </p:txBody>
      </p:sp>
      <p:sp>
        <p:nvSpPr>
          <p:cNvPr id="548" name="Google Shape;548;g5e39d93ef4_0_461">
            <a:extLst>
              <a:ext uri="{FF2B5EF4-FFF2-40B4-BE49-F238E27FC236}">
                <a16:creationId xmlns:a16="http://schemas.microsoft.com/office/drawing/2014/main" id="{94722A47-3191-EB07-4745-8DDCA2F295DB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49" name="Google Shape;549;g5e39d93ef4_0_461">
            <a:extLst>
              <a:ext uri="{FF2B5EF4-FFF2-40B4-BE49-F238E27FC236}">
                <a16:creationId xmlns:a16="http://schemas.microsoft.com/office/drawing/2014/main" id="{1FC59444-5EF2-FD7B-B26D-309706EB9109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50" name="Google Shape;550;g5e39d93ef4_0_461">
            <a:extLst>
              <a:ext uri="{FF2B5EF4-FFF2-40B4-BE49-F238E27FC236}">
                <a16:creationId xmlns:a16="http://schemas.microsoft.com/office/drawing/2014/main" id="{3F663D1B-97A2-CD49-C5DA-6C72A6DE3FC5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51" name="Google Shape;551;g5e39d93ef4_0_461">
            <a:extLst>
              <a:ext uri="{FF2B5EF4-FFF2-40B4-BE49-F238E27FC236}">
                <a16:creationId xmlns:a16="http://schemas.microsoft.com/office/drawing/2014/main" id="{933AC399-66D4-55B3-5E25-7051796F1063}"/>
              </a:ext>
            </a:extLst>
          </p:cNvPr>
          <p:cNvCxnSpPr>
            <a:cxnSpLocks/>
            <a:stCxn id="552" idx="3"/>
            <a:endCxn id="548" idx="1"/>
          </p:cNvCxnSpPr>
          <p:nvPr/>
        </p:nvCxnSpPr>
        <p:spPr>
          <a:xfrm>
            <a:off x="3875975" y="4143425"/>
            <a:ext cx="697175" cy="4146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3" name="Google Shape;553;g5e39d93ef4_0_461">
            <a:extLst>
              <a:ext uri="{FF2B5EF4-FFF2-40B4-BE49-F238E27FC236}">
                <a16:creationId xmlns:a16="http://schemas.microsoft.com/office/drawing/2014/main" id="{EF96D575-C33B-15F7-6512-5CD29C68B560}"/>
              </a:ext>
            </a:extLst>
          </p:cNvPr>
          <p:cNvCxnSpPr>
            <a:stCxn id="548" idx="3"/>
            <a:endCxn id="554" idx="1"/>
          </p:cNvCxnSpPr>
          <p:nvPr/>
        </p:nvCxnSpPr>
        <p:spPr>
          <a:xfrm rot="10800000" flipH="1">
            <a:off x="5592850" y="4246075"/>
            <a:ext cx="3212100" cy="312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55" name="Google Shape;555;g5e39d93ef4_0_461">
            <a:extLst>
              <a:ext uri="{FF2B5EF4-FFF2-40B4-BE49-F238E27FC236}">
                <a16:creationId xmlns:a16="http://schemas.microsoft.com/office/drawing/2014/main" id="{3A539214-5381-AD4C-4102-EBB3CCDBDBD0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56" name="Google Shape;556;g5e39d93ef4_0_461">
            <a:extLst>
              <a:ext uri="{FF2B5EF4-FFF2-40B4-BE49-F238E27FC236}">
                <a16:creationId xmlns:a16="http://schemas.microsoft.com/office/drawing/2014/main" id="{38649C8F-47E9-68C7-D3F0-F01DF2DBB8FE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57" name="Google Shape;557;g5e39d93ef4_0_461">
            <a:extLst>
              <a:ext uri="{FF2B5EF4-FFF2-40B4-BE49-F238E27FC236}">
                <a16:creationId xmlns:a16="http://schemas.microsoft.com/office/drawing/2014/main" id="{FCB1A7FC-9322-ED64-3881-F455A031C03A}"/>
              </a:ext>
            </a:extLst>
          </p:cNvPr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52" name="Google Shape;552;g5e39d93ef4_0_461">
            <a:extLst>
              <a:ext uri="{FF2B5EF4-FFF2-40B4-BE49-F238E27FC236}">
                <a16:creationId xmlns:a16="http://schemas.microsoft.com/office/drawing/2014/main" id="{3E485A49-D212-0CDA-D46D-649924BCD352}"/>
              </a:ext>
            </a:extLst>
          </p:cNvPr>
          <p:cNvSpPr/>
          <p:nvPr/>
        </p:nvSpPr>
        <p:spPr>
          <a:xfrm>
            <a:off x="1961075" y="3836375"/>
            <a:ext cx="1914900" cy="614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54" name="Google Shape;554;g5e39d93ef4_0_461">
            <a:extLst>
              <a:ext uri="{FF2B5EF4-FFF2-40B4-BE49-F238E27FC236}">
                <a16:creationId xmlns:a16="http://schemas.microsoft.com/office/drawing/2014/main" id="{0480AC59-3270-D5ED-07DB-4447AF2C7172}"/>
              </a:ext>
            </a:extLst>
          </p:cNvPr>
          <p:cNvSpPr/>
          <p:nvPr/>
        </p:nvSpPr>
        <p:spPr>
          <a:xfrm>
            <a:off x="8804950" y="3579950"/>
            <a:ext cx="1773000" cy="1332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58" name="Google Shape;558;g5e39d93ef4_0_461">
            <a:extLst>
              <a:ext uri="{FF2B5EF4-FFF2-40B4-BE49-F238E27FC236}">
                <a16:creationId xmlns:a16="http://schemas.microsoft.com/office/drawing/2014/main" id="{AF0BE416-7018-145B-B60F-2CFF287CAAED}"/>
              </a:ext>
            </a:extLst>
          </p:cNvPr>
          <p:cNvSpPr txBox="1"/>
          <p:nvPr/>
        </p:nvSpPr>
        <p:spPr>
          <a:xfrm>
            <a:off x="2460450" y="4671625"/>
            <a:ext cx="187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latin typeface="Calibri"/>
                <a:ea typeface="Calibri"/>
                <a:cs typeface="Calibri"/>
                <a:sym typeface="Calibri"/>
              </a:rPr>
              <a:t>Hmm… There’s enough space, but not all together!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9661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>
          <a:extLst>
            <a:ext uri="{FF2B5EF4-FFF2-40B4-BE49-F238E27FC236}">
              <a16:creationId xmlns:a16="http://schemas.microsoft.com/office/drawing/2014/main" id="{21AABEF6-E52F-436E-227B-82BE50D4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e39d93ef4_0_706">
            <a:extLst>
              <a:ext uri="{FF2B5EF4-FFF2-40B4-BE49-F238E27FC236}">
                <a16:creationId xmlns:a16="http://schemas.microsoft.com/office/drawing/2014/main" id="{759CE19F-08F2-0A38-5303-F134EBF21F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memory fragmentation</a:t>
            </a:r>
            <a:endParaRPr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2AFB84DB-D6A5-3F9F-AA49-E0A8DE05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43</a:t>
            </a:fld>
            <a:endParaRPr lang="en-US" dirty="0"/>
          </a:p>
        </p:txBody>
      </p:sp>
      <p:sp>
        <p:nvSpPr>
          <p:cNvPr id="566" name="Google Shape;566;g5e39d93ef4_0_706">
            <a:extLst>
              <a:ext uri="{FF2B5EF4-FFF2-40B4-BE49-F238E27FC236}">
                <a16:creationId xmlns:a16="http://schemas.microsoft.com/office/drawing/2014/main" id="{37560ACE-AD39-76D4-69E4-8AAB1BF019D9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67" name="Google Shape;567;g5e39d93ef4_0_706">
            <a:extLst>
              <a:ext uri="{FF2B5EF4-FFF2-40B4-BE49-F238E27FC236}">
                <a16:creationId xmlns:a16="http://schemas.microsoft.com/office/drawing/2014/main" id="{7FE64F5C-1981-5B05-5248-FDCE7E671702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68" name="Google Shape;568;g5e39d93ef4_0_706">
            <a:extLst>
              <a:ext uri="{FF2B5EF4-FFF2-40B4-BE49-F238E27FC236}">
                <a16:creationId xmlns:a16="http://schemas.microsoft.com/office/drawing/2014/main" id="{6D083E59-D208-8AEE-D5B7-242DC6A681F1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69" name="Google Shape;569;g5e39d93ef4_0_706">
            <a:extLst>
              <a:ext uri="{FF2B5EF4-FFF2-40B4-BE49-F238E27FC236}">
                <a16:creationId xmlns:a16="http://schemas.microsoft.com/office/drawing/2014/main" id="{35FB3690-5C93-EE49-BF14-BFCB115A1391}"/>
              </a:ext>
            </a:extLst>
          </p:cNvPr>
          <p:cNvCxnSpPr>
            <a:cxnSpLocks/>
            <a:stCxn id="570" idx="3"/>
            <a:endCxn id="566" idx="1"/>
          </p:cNvCxnSpPr>
          <p:nvPr/>
        </p:nvCxnSpPr>
        <p:spPr>
          <a:xfrm>
            <a:off x="3875975" y="4143425"/>
            <a:ext cx="697175" cy="4146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71" name="Google Shape;571;g5e39d93ef4_0_706">
            <a:extLst>
              <a:ext uri="{FF2B5EF4-FFF2-40B4-BE49-F238E27FC236}">
                <a16:creationId xmlns:a16="http://schemas.microsoft.com/office/drawing/2014/main" id="{30547C78-FFBD-4F17-CFDA-049E540816FB}"/>
              </a:ext>
            </a:extLst>
          </p:cNvPr>
          <p:cNvCxnSpPr>
            <a:stCxn id="566" idx="3"/>
            <a:endCxn id="572" idx="1"/>
          </p:cNvCxnSpPr>
          <p:nvPr/>
        </p:nvCxnSpPr>
        <p:spPr>
          <a:xfrm>
            <a:off x="5592850" y="4558075"/>
            <a:ext cx="860100" cy="531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3" name="Google Shape;573;g5e39d93ef4_0_706">
            <a:extLst>
              <a:ext uri="{FF2B5EF4-FFF2-40B4-BE49-F238E27FC236}">
                <a16:creationId xmlns:a16="http://schemas.microsoft.com/office/drawing/2014/main" id="{B504C44E-1A21-CE8E-4474-49E1AA6F28C2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74" name="Google Shape;574;g5e39d93ef4_0_706">
            <a:extLst>
              <a:ext uri="{FF2B5EF4-FFF2-40B4-BE49-F238E27FC236}">
                <a16:creationId xmlns:a16="http://schemas.microsoft.com/office/drawing/2014/main" id="{9028F8E9-6318-3B7B-ECF7-273B9DB7CC13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75" name="Google Shape;575;g5e39d93ef4_0_706">
            <a:extLst>
              <a:ext uri="{FF2B5EF4-FFF2-40B4-BE49-F238E27FC236}">
                <a16:creationId xmlns:a16="http://schemas.microsoft.com/office/drawing/2014/main" id="{05B0AF95-BF7C-400B-B5B0-7ABFFE0E265B}"/>
              </a:ext>
            </a:extLst>
          </p:cNvPr>
          <p:cNvSpPr/>
          <p:nvPr/>
        </p:nvSpPr>
        <p:spPr>
          <a:xfrm>
            <a:off x="6452950" y="366302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70" name="Google Shape;570;g5e39d93ef4_0_706">
            <a:extLst>
              <a:ext uri="{FF2B5EF4-FFF2-40B4-BE49-F238E27FC236}">
                <a16:creationId xmlns:a16="http://schemas.microsoft.com/office/drawing/2014/main" id="{F1507DD2-7601-B323-F8AD-14A9F3A7DF5D}"/>
              </a:ext>
            </a:extLst>
          </p:cNvPr>
          <p:cNvSpPr/>
          <p:nvPr/>
        </p:nvSpPr>
        <p:spPr>
          <a:xfrm>
            <a:off x="1961075" y="3836375"/>
            <a:ext cx="1914900" cy="614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72" name="Google Shape;572;g5e39d93ef4_0_706">
            <a:extLst>
              <a:ext uri="{FF2B5EF4-FFF2-40B4-BE49-F238E27FC236}">
                <a16:creationId xmlns:a16="http://schemas.microsoft.com/office/drawing/2014/main" id="{F3B32649-AFA5-A99D-F7A6-4DC70656FFAF}"/>
              </a:ext>
            </a:extLst>
          </p:cNvPr>
          <p:cNvSpPr/>
          <p:nvPr/>
        </p:nvSpPr>
        <p:spPr>
          <a:xfrm>
            <a:off x="6452950" y="4445125"/>
            <a:ext cx="2251500" cy="12888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76" name="Google Shape;576;g5e39d93ef4_0_706">
            <a:extLst>
              <a:ext uri="{FF2B5EF4-FFF2-40B4-BE49-F238E27FC236}">
                <a16:creationId xmlns:a16="http://schemas.microsoft.com/office/drawing/2014/main" id="{676B74A7-1C86-7A94-0A38-8873A8264AB8}"/>
              </a:ext>
            </a:extLst>
          </p:cNvPr>
          <p:cNvSpPr txBox="1"/>
          <p:nvPr/>
        </p:nvSpPr>
        <p:spPr>
          <a:xfrm>
            <a:off x="2460450" y="4671625"/>
            <a:ext cx="187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latin typeface="Calibri"/>
                <a:ea typeface="Calibri"/>
                <a:cs typeface="Calibri"/>
                <a:sym typeface="Calibri"/>
              </a:rPr>
              <a:t>There we go!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2494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>
          <a:extLst>
            <a:ext uri="{FF2B5EF4-FFF2-40B4-BE49-F238E27FC236}">
              <a16:creationId xmlns:a16="http://schemas.microsoft.com/office/drawing/2014/main" id="{1B3F88E2-9E18-DAE4-15D8-7E1DED8A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5e39d93ef4_0_723">
            <a:extLst>
              <a:ext uri="{FF2B5EF4-FFF2-40B4-BE49-F238E27FC236}">
                <a16:creationId xmlns:a16="http://schemas.microsoft.com/office/drawing/2014/main" id="{C2D3A071-46A8-D2B3-AE42-F38F92A123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Problem: memory fragmentation</a:t>
            </a:r>
            <a:endParaRPr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A23000D-D864-53BA-EB3C-6E6C3047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44</a:t>
            </a:fld>
            <a:endParaRPr lang="en-US" dirty="0"/>
          </a:p>
        </p:txBody>
      </p:sp>
      <p:sp>
        <p:nvSpPr>
          <p:cNvPr id="584" name="Google Shape;584;g5e39d93ef4_0_723">
            <a:extLst>
              <a:ext uri="{FF2B5EF4-FFF2-40B4-BE49-F238E27FC236}">
                <a16:creationId xmlns:a16="http://schemas.microsoft.com/office/drawing/2014/main" id="{1D964A20-7A2E-FC72-06BC-BF2B0A3672BB}"/>
              </a:ext>
            </a:extLst>
          </p:cNvPr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85" name="Google Shape;585;g5e39d93ef4_0_723">
            <a:extLst>
              <a:ext uri="{FF2B5EF4-FFF2-40B4-BE49-F238E27FC236}">
                <a16:creationId xmlns:a16="http://schemas.microsoft.com/office/drawing/2014/main" id="{9ED3EF73-C2C8-0D22-651B-D1796B55279B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86" name="Google Shape;586;g5e39d93ef4_0_723">
            <a:extLst>
              <a:ext uri="{FF2B5EF4-FFF2-40B4-BE49-F238E27FC236}">
                <a16:creationId xmlns:a16="http://schemas.microsoft.com/office/drawing/2014/main" id="{C5ADF2D5-366C-610C-8785-9622FD7DD20D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87" name="Google Shape;587;g5e39d93ef4_0_723">
            <a:extLst>
              <a:ext uri="{FF2B5EF4-FFF2-40B4-BE49-F238E27FC236}">
                <a16:creationId xmlns:a16="http://schemas.microsoft.com/office/drawing/2014/main" id="{1DF42626-3A83-DB16-636E-3F2CA4758CAC}"/>
              </a:ext>
            </a:extLst>
          </p:cNvPr>
          <p:cNvCxnSpPr>
            <a:cxnSpLocks/>
            <a:stCxn id="588" idx="3"/>
            <a:endCxn id="584" idx="1"/>
          </p:cNvCxnSpPr>
          <p:nvPr/>
        </p:nvCxnSpPr>
        <p:spPr>
          <a:xfrm>
            <a:off x="3875975" y="3348825"/>
            <a:ext cx="697175" cy="12092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9" name="Google Shape;589;g5e39d93ef4_0_723">
            <a:extLst>
              <a:ext uri="{FF2B5EF4-FFF2-40B4-BE49-F238E27FC236}">
                <a16:creationId xmlns:a16="http://schemas.microsoft.com/office/drawing/2014/main" id="{280EBD78-341E-665C-D6C6-30906597EDE3}"/>
              </a:ext>
            </a:extLst>
          </p:cNvPr>
          <p:cNvCxnSpPr>
            <a:stCxn id="584" idx="3"/>
            <a:endCxn id="590" idx="1"/>
          </p:cNvCxnSpPr>
          <p:nvPr/>
        </p:nvCxnSpPr>
        <p:spPr>
          <a:xfrm>
            <a:off x="5592850" y="4558075"/>
            <a:ext cx="860100" cy="531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1" name="Google Shape;591;g5e39d93ef4_0_723">
            <a:extLst>
              <a:ext uri="{FF2B5EF4-FFF2-40B4-BE49-F238E27FC236}">
                <a16:creationId xmlns:a16="http://schemas.microsoft.com/office/drawing/2014/main" id="{538174FB-E619-2C63-52C8-3E93314F6DBB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88" name="Google Shape;588;g5e39d93ef4_0_723">
            <a:extLst>
              <a:ext uri="{FF2B5EF4-FFF2-40B4-BE49-F238E27FC236}">
                <a16:creationId xmlns:a16="http://schemas.microsoft.com/office/drawing/2014/main" id="{7D9C5E0B-7DEB-0290-D4D3-BD45393BC99C}"/>
              </a:ext>
            </a:extLst>
          </p:cNvPr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92" name="Google Shape;592;g5e39d93ef4_0_723">
            <a:extLst>
              <a:ext uri="{FF2B5EF4-FFF2-40B4-BE49-F238E27FC236}">
                <a16:creationId xmlns:a16="http://schemas.microsoft.com/office/drawing/2014/main" id="{614F084C-984B-0160-811F-147A042F2651}"/>
              </a:ext>
            </a:extLst>
          </p:cNvPr>
          <p:cNvSpPr/>
          <p:nvPr/>
        </p:nvSpPr>
        <p:spPr>
          <a:xfrm>
            <a:off x="6452950" y="366302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93" name="Google Shape;593;g5e39d93ef4_0_723">
            <a:extLst>
              <a:ext uri="{FF2B5EF4-FFF2-40B4-BE49-F238E27FC236}">
                <a16:creationId xmlns:a16="http://schemas.microsoft.com/office/drawing/2014/main" id="{A63E8CB8-0AD9-B363-FC19-D1AD3A767E9A}"/>
              </a:ext>
            </a:extLst>
          </p:cNvPr>
          <p:cNvSpPr/>
          <p:nvPr/>
        </p:nvSpPr>
        <p:spPr>
          <a:xfrm>
            <a:off x="1961075" y="3836375"/>
            <a:ext cx="1914900" cy="614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90" name="Google Shape;590;g5e39d93ef4_0_723">
            <a:extLst>
              <a:ext uri="{FF2B5EF4-FFF2-40B4-BE49-F238E27FC236}">
                <a16:creationId xmlns:a16="http://schemas.microsoft.com/office/drawing/2014/main" id="{DCBB0DC7-1440-2F2A-2BE5-0401FE2BAF72}"/>
              </a:ext>
            </a:extLst>
          </p:cNvPr>
          <p:cNvSpPr/>
          <p:nvPr/>
        </p:nvSpPr>
        <p:spPr>
          <a:xfrm>
            <a:off x="6452950" y="4445125"/>
            <a:ext cx="2251500" cy="12888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94" name="Google Shape;594;g5e39d93ef4_0_723">
            <a:extLst>
              <a:ext uri="{FF2B5EF4-FFF2-40B4-BE49-F238E27FC236}">
                <a16:creationId xmlns:a16="http://schemas.microsoft.com/office/drawing/2014/main" id="{719BB587-615B-DB48-FE0D-EF1FB272A2F9}"/>
              </a:ext>
            </a:extLst>
          </p:cNvPr>
          <p:cNvSpPr txBox="1"/>
          <p:nvPr/>
        </p:nvSpPr>
        <p:spPr>
          <a:xfrm>
            <a:off x="4083900" y="2912900"/>
            <a:ext cx="187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latin typeface="Calibri"/>
                <a:ea typeface="Calibri"/>
                <a:cs typeface="Calibri"/>
                <a:sym typeface="Calibri"/>
              </a:rPr>
              <a:t>Wait… This isn’t my data?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36854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6F671-E624-6430-F9E4-A5C93DFFA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ED81B-6812-8E6E-2E81-E3A72EA64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Solution: page tables allow for memory to be noncontiguous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CA3A1-37A4-6A3C-3C16-A5EF5E95E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53341" cy="5029200"/>
          </a:xfrm>
        </p:spPr>
        <p:txBody>
          <a:bodyPr/>
          <a:lstStyle/>
          <a:p>
            <a:r>
              <a:rPr lang="en-US" dirty="0"/>
              <a:t>Entries for virtual pages </a:t>
            </a:r>
            <a:r>
              <a:rPr lang="en-US" i="1" dirty="0"/>
              <a:t>can</a:t>
            </a:r>
            <a:r>
              <a:rPr lang="en-US" dirty="0"/>
              <a:t> use contiguous pages of physical memory in order</a:t>
            </a:r>
          </a:p>
          <a:p>
            <a:pPr lvl="1"/>
            <a:r>
              <a:rPr lang="en-US" dirty="0"/>
              <a:t>And often do by default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FB24D-DF6F-AB5B-7379-E6E37A5A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CE1F69-F961-C09E-83C7-2D39B5FCC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40005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B7E5C6C-EA40-0653-F988-BC2454F76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771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DED74F9-E503-D326-1A84-D2F374AB0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628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2AF92DE3-EDA8-0762-5FB4-D5D864BB5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8575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091E449-9BF0-D40B-5C45-ADBA7FB98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3147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7035186E-904A-4399-8991-6AFA70505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935" y="4581526"/>
            <a:ext cx="2493188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table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(Memory resident - DRAM)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FE6EA504-C01B-EEFB-106D-FBB38D12B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4739" y="1954894"/>
            <a:ext cx="2915655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memory (DRAM Cache)</a:t>
            </a: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7C4E4355-1241-7F53-E839-1D5AB65630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2555" y="2492455"/>
            <a:ext cx="2544763" cy="5104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9A07FDCB-DCD2-3F00-72C8-7DE72DFA4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0226" y="3415953"/>
            <a:ext cx="1290459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Disk Memory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ADA91569-C66A-C5DB-B4BB-A72CF1F1F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000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53437F4A-E3AE-51ED-57D3-51228DAF3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229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8F0F2C59-89A5-F687-2835-2D5FC3997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771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F0AE4268-4028-8D97-D9EF-79628EEBE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628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52FBCA27-C1DB-C6FE-2EC7-F897AEBFB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857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E2EAB599-3FFB-5EFE-5B6F-9B63D8B7C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086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0B6CB64A-5F13-A23B-2F51-25631979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3147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FC1493B7-6C0D-D325-2BFD-1427282AE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5433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28">
            <a:extLst>
              <a:ext uri="{FF2B5EF4-FFF2-40B4-BE49-F238E27FC236}">
                <a16:creationId xmlns:a16="http://schemas.microsoft.com/office/drawing/2014/main" id="{28312BD0-9B63-5D62-0D1B-E3B525053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054" y="2324101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Valid</a:t>
            </a:r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BAB3B796-4B2B-4BE5-A8DC-C6BF56879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2598738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E48544E7-A484-8CC6-2FC2-46733BFA7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2831647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7B9536CD-2042-57DC-336E-AB6FA6D67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297465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3437CCCF-47FB-582D-336C-B4B601F38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504618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A1E7379A-8645-063E-0C09-96AF8F52D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74396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69620A5D-2DA3-6154-7C44-5DCCBC7A6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4203344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D1C0DA9B-D655-331F-C6F6-24877A20C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97043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CD8F65E7-5AF8-83B6-930B-53A3C4B18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064556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9" name="Text Box 37">
            <a:extLst>
              <a:ext uri="{FF2B5EF4-FFF2-40B4-BE49-F238E27FC236}">
                <a16:creationId xmlns:a16="http://schemas.microsoft.com/office/drawing/2014/main" id="{78BF34C7-657D-64B3-2A8D-9297342EE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9129" y="1955793"/>
            <a:ext cx="1985180" cy="5770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Physical page number</a:t>
            </a:r>
            <a:br>
              <a:rPr lang="en-GB" sz="1600" i="1" dirty="0">
                <a:latin typeface="Calibri" pitchFamily="34" charset="0"/>
              </a:rPr>
            </a:br>
            <a:r>
              <a:rPr lang="en-GB" sz="1600" i="1" dirty="0">
                <a:latin typeface="Calibri" pitchFamily="34" charset="0"/>
              </a:rPr>
              <a:t>or  disk address</a:t>
            </a:r>
          </a:p>
        </p:txBody>
      </p:sp>
      <p:sp>
        <p:nvSpPr>
          <p:cNvPr id="40" name="Text Box 40">
            <a:extLst>
              <a:ext uri="{FF2B5EF4-FFF2-40B4-BE49-F238E27FC236}">
                <a16:creationId xmlns:a16="http://schemas.microsoft.com/office/drawing/2014/main" id="{84497175-F6B2-1AF5-DD0D-48610FD83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2567" y="23344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82A624A4-4DAA-DD27-D4C4-D2F2A1D03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599567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42" name="Rectangle 42">
            <a:extLst>
              <a:ext uri="{FF2B5EF4-FFF2-40B4-BE49-F238E27FC236}">
                <a16:creationId xmlns:a16="http://schemas.microsoft.com/office/drawing/2014/main" id="{D8C72A10-79DD-DC8F-98E8-59FD05D13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370967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44" name="Oval 44">
            <a:extLst>
              <a:ext uri="{FF2B5EF4-FFF2-40B4-BE49-F238E27FC236}">
                <a16:creationId xmlns:a16="http://schemas.microsoft.com/office/drawing/2014/main" id="{C7BDEF6F-A37C-B32F-6E30-F416171CD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4098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46">
            <a:extLst>
              <a:ext uri="{FF2B5EF4-FFF2-40B4-BE49-F238E27FC236}">
                <a16:creationId xmlns:a16="http://schemas.microsoft.com/office/drawing/2014/main" id="{FB286672-B124-A63F-F570-0DB5BC797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2955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47">
            <a:extLst>
              <a:ext uri="{FF2B5EF4-FFF2-40B4-BE49-F238E27FC236}">
                <a16:creationId xmlns:a16="http://schemas.microsoft.com/office/drawing/2014/main" id="{DE648FC8-6A37-3652-09E0-37FB2963E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5267" y="29948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48" name="Rectangle 48">
            <a:extLst>
              <a:ext uri="{FF2B5EF4-FFF2-40B4-BE49-F238E27FC236}">
                <a16:creationId xmlns:a16="http://schemas.microsoft.com/office/drawing/2014/main" id="{C134CAC7-F030-EEC1-D8DC-972AED041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377281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49" name="Rectangle 49">
            <a:extLst>
              <a:ext uri="{FF2B5EF4-FFF2-40B4-BE49-F238E27FC236}">
                <a16:creationId xmlns:a16="http://schemas.microsoft.com/office/drawing/2014/main" id="{5965A103-1AC4-7564-2BAB-B14A57F3F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08332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50" name="Rectangle 50">
            <a:extLst>
              <a:ext uri="{FF2B5EF4-FFF2-40B4-BE49-F238E27FC236}">
                <a16:creationId xmlns:a16="http://schemas.microsoft.com/office/drawing/2014/main" id="{8BE7D130-4DBF-7D94-1CD2-2C1777B5F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70435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BDF5C063-9EA0-D0C4-04F4-A1B4EE11A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01487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52" name="Rectangle 52">
            <a:extLst>
              <a:ext uri="{FF2B5EF4-FFF2-40B4-BE49-F238E27FC236}">
                <a16:creationId xmlns:a16="http://schemas.microsoft.com/office/drawing/2014/main" id="{43B59FE1-E891-A770-1549-70E3184B6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32538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53" name="Oval 53">
            <a:extLst>
              <a:ext uri="{FF2B5EF4-FFF2-40B4-BE49-F238E27FC236}">
                <a16:creationId xmlns:a16="http://schemas.microsoft.com/office/drawing/2014/main" id="{3084A51E-5293-184A-7067-318DFBD8F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3400069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Rectangle 57">
            <a:extLst>
              <a:ext uri="{FF2B5EF4-FFF2-40B4-BE49-F238E27FC236}">
                <a16:creationId xmlns:a16="http://schemas.microsoft.com/office/drawing/2014/main" id="{616D19B8-0602-050E-B3DD-C2BA835D4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39384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sp>
        <p:nvSpPr>
          <p:cNvPr id="111" name="Rectangle 5">
            <a:extLst>
              <a:ext uri="{FF2B5EF4-FFF2-40B4-BE49-F238E27FC236}">
                <a16:creationId xmlns:a16="http://schemas.microsoft.com/office/drawing/2014/main" id="{773BAEF3-810D-2907-F5CD-B4ED5FEE3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429" y="4232076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12" name="Rectangle 5">
            <a:extLst>
              <a:ext uri="{FF2B5EF4-FFF2-40B4-BE49-F238E27FC236}">
                <a16:creationId xmlns:a16="http://schemas.microsoft.com/office/drawing/2014/main" id="{00897368-B0CF-1D4B-1F16-BCFDF426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36" y="3545201"/>
            <a:ext cx="1600200" cy="222556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86CBB030-C228-9FD4-7A82-BA5978806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6" y="3047529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Free</a:t>
            </a:r>
          </a:p>
        </p:txBody>
      </p:sp>
      <p:sp>
        <p:nvSpPr>
          <p:cNvPr id="10" name="Rectangle 42">
            <a:extLst>
              <a:ext uri="{FF2B5EF4-FFF2-40B4-BE49-F238E27FC236}">
                <a16:creationId xmlns:a16="http://schemas.microsoft.com/office/drawing/2014/main" id="{77F9666B-8D49-AD0E-C0FB-2421BD9F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5" y="2827003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Free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6130CAA-7532-5DA5-46CB-1252A103E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659" y="309265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8">
            <a:extLst>
              <a:ext uri="{FF2B5EF4-FFF2-40B4-BE49-F238E27FC236}">
                <a16:creationId xmlns:a16="http://schemas.microsoft.com/office/drawing/2014/main" id="{57040932-DA02-BF56-8DF3-8C1405BEB0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2550" y="2699984"/>
            <a:ext cx="2544763" cy="5104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Oval 46">
            <a:extLst>
              <a:ext uri="{FF2B5EF4-FFF2-40B4-BE49-F238E27FC236}">
                <a16:creationId xmlns:a16="http://schemas.microsoft.com/office/drawing/2014/main" id="{87667BE8-3FC4-A1F0-6B7C-14CD92056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678" y="3162317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00F9DCE1-CE00-2F8B-1D47-AE389655F96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7954" y="4128469"/>
            <a:ext cx="2717732" cy="1278636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54">
            <a:extLst>
              <a:ext uri="{FF2B5EF4-FFF2-40B4-BE49-F238E27FC236}">
                <a16:creationId xmlns:a16="http://schemas.microsoft.com/office/drawing/2014/main" id="{5C0F283D-7447-3063-B9F0-2E3E0F65493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9853" y="3452103"/>
            <a:ext cx="2755833" cy="1400263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14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D1B20-D67B-AEB9-12BB-88AFAEEE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32DD0-BAD1-1C23-65E7-FB9733F3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Solution: page tables allow for memory to be noncontiguous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678CF-961A-BCBD-CE5D-C5AFD998C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53341" cy="5029200"/>
          </a:xfrm>
        </p:spPr>
        <p:txBody>
          <a:bodyPr/>
          <a:lstStyle/>
          <a:p>
            <a:r>
              <a:rPr lang="en-US" dirty="0"/>
              <a:t>But virtual pages can be mapped to any physical pages</a:t>
            </a:r>
          </a:p>
          <a:p>
            <a:pPr lvl="1"/>
            <a:r>
              <a:rPr lang="en-US" dirty="0"/>
              <a:t>Noncontiguous</a:t>
            </a:r>
          </a:p>
          <a:p>
            <a:pPr lvl="1"/>
            <a:r>
              <a:rPr lang="en-US" dirty="0"/>
              <a:t>Out-of-order</a:t>
            </a:r>
          </a:p>
          <a:p>
            <a:pPr lvl="1"/>
            <a:endParaRPr lang="en-US" dirty="0"/>
          </a:p>
          <a:p>
            <a:r>
              <a:rPr lang="en-US" dirty="0"/>
              <a:t>Mappings can also be changed later if memory moves locations</a:t>
            </a:r>
          </a:p>
          <a:p>
            <a:pPr lvl="1"/>
            <a:r>
              <a:rPr lang="en-US" dirty="0"/>
              <a:t>Happens rarely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80721-B925-BC5F-85D5-45345FE5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5F32B4-7280-86C9-E165-7450818A4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40005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D9A3934-D75F-B06F-72BE-FD3652A1E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771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602C992-FF54-794B-C9E1-63E488644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628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404AA22-1926-F0F2-D2CF-EAF11DDD1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8575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117D719-9356-9C31-BD3D-20FB7C4CD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3147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5BA827EB-88D2-1989-FEDF-5AA1EA69F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935" y="4581526"/>
            <a:ext cx="2493188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table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(Memory resident - DRAM)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1AD21A8A-7EA8-D8C8-2DD4-B853627BA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4739" y="1954894"/>
            <a:ext cx="2915655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memory (DRAM Cache)</a:t>
            </a: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59A9439B-22C4-5117-CF52-1D16FA4E91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12556" y="3002928"/>
            <a:ext cx="2477382" cy="156251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153EBB1B-EE69-3F46-0796-594F1F7B3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0226" y="3415953"/>
            <a:ext cx="1290459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Disk Memory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C24B7D27-2D74-8AE2-BB65-F154D6C11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000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24E4C7F6-4616-C6DD-C249-F7C97ADE7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229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5CDE67F0-C84A-DE51-037F-BAE2C5E5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771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84474C0C-888E-16DE-ED53-F4910B32F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628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9C871E74-FB63-0051-43D1-497919E39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857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162A51B4-265C-8787-8EDC-A18BE06C6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086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C897D9C9-8426-FB18-AF58-5E26C7F20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3147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A29226AB-6E4A-EF01-696B-2DFB91B29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5433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28">
            <a:extLst>
              <a:ext uri="{FF2B5EF4-FFF2-40B4-BE49-F238E27FC236}">
                <a16:creationId xmlns:a16="http://schemas.microsoft.com/office/drawing/2014/main" id="{1B89F8D4-A572-CCAC-50C2-D69C0F14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054" y="2324101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Valid</a:t>
            </a:r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397BB83D-EE00-E04B-9658-FE82C48B9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2598738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7EB0B897-2BA9-B33D-6E80-407CC2588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2831647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EDB10FD5-A124-FCE7-F341-C6F416C90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297465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C54C7FC2-558C-0C98-E780-6A60CCF20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504618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C7ADD394-C482-73F1-6D14-367F8E53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74396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B43EFCCB-2875-8F26-06EC-792B10E52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4203344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5DA97536-5487-BF57-72CE-313D88359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97043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885BF40F-806E-CFE6-2F65-F2DE1E01E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064556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9" name="Text Box 37">
            <a:extLst>
              <a:ext uri="{FF2B5EF4-FFF2-40B4-BE49-F238E27FC236}">
                <a16:creationId xmlns:a16="http://schemas.microsoft.com/office/drawing/2014/main" id="{9D3CA8A1-21A7-FADA-92C6-EA5FD4CB4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9129" y="1955793"/>
            <a:ext cx="1985180" cy="5770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Physical page number</a:t>
            </a:r>
            <a:br>
              <a:rPr lang="en-GB" sz="1600" i="1" dirty="0">
                <a:latin typeface="Calibri" pitchFamily="34" charset="0"/>
              </a:rPr>
            </a:br>
            <a:r>
              <a:rPr lang="en-GB" sz="1600" i="1" dirty="0">
                <a:latin typeface="Calibri" pitchFamily="34" charset="0"/>
              </a:rPr>
              <a:t>or  disk address</a:t>
            </a:r>
          </a:p>
        </p:txBody>
      </p:sp>
      <p:sp>
        <p:nvSpPr>
          <p:cNvPr id="40" name="Text Box 40">
            <a:extLst>
              <a:ext uri="{FF2B5EF4-FFF2-40B4-BE49-F238E27FC236}">
                <a16:creationId xmlns:a16="http://schemas.microsoft.com/office/drawing/2014/main" id="{0FE09074-AE1F-92D2-1F28-213A0EB57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2567" y="23344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839C8B2A-4858-4280-BE65-AAEC7F4E6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599567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42" name="Rectangle 42">
            <a:extLst>
              <a:ext uri="{FF2B5EF4-FFF2-40B4-BE49-F238E27FC236}">
                <a16:creationId xmlns:a16="http://schemas.microsoft.com/office/drawing/2014/main" id="{C87DBCB0-EA1E-CB2E-837D-C23F39207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7" y="2835956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Free</a:t>
            </a:r>
          </a:p>
        </p:txBody>
      </p:sp>
      <p:sp>
        <p:nvSpPr>
          <p:cNvPr id="44" name="Oval 44">
            <a:extLst>
              <a:ext uri="{FF2B5EF4-FFF2-40B4-BE49-F238E27FC236}">
                <a16:creationId xmlns:a16="http://schemas.microsoft.com/office/drawing/2014/main" id="{42473DA1-FCC0-CEE4-0474-BD73AEB7F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4098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46">
            <a:extLst>
              <a:ext uri="{FF2B5EF4-FFF2-40B4-BE49-F238E27FC236}">
                <a16:creationId xmlns:a16="http://schemas.microsoft.com/office/drawing/2014/main" id="{F376A340-AB8A-F29D-BE56-E00D591C1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2955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47">
            <a:extLst>
              <a:ext uri="{FF2B5EF4-FFF2-40B4-BE49-F238E27FC236}">
                <a16:creationId xmlns:a16="http://schemas.microsoft.com/office/drawing/2014/main" id="{4B25C5E3-4E7E-4287-BBD5-4818DE782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5267" y="29948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48" name="Rectangle 48">
            <a:extLst>
              <a:ext uri="{FF2B5EF4-FFF2-40B4-BE49-F238E27FC236}">
                <a16:creationId xmlns:a16="http://schemas.microsoft.com/office/drawing/2014/main" id="{C3E00E9B-3964-594A-6EB5-5B1C73A1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377281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49" name="Rectangle 49">
            <a:extLst>
              <a:ext uri="{FF2B5EF4-FFF2-40B4-BE49-F238E27FC236}">
                <a16:creationId xmlns:a16="http://schemas.microsoft.com/office/drawing/2014/main" id="{016B3E85-35E0-C230-09B1-7795EB070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08332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50" name="Rectangle 50">
            <a:extLst>
              <a:ext uri="{FF2B5EF4-FFF2-40B4-BE49-F238E27FC236}">
                <a16:creationId xmlns:a16="http://schemas.microsoft.com/office/drawing/2014/main" id="{885DBD72-956B-091F-DD01-8356F0EB3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70435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9FE0711E-E143-B6E3-9EC5-DC5A6977D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01487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52" name="Rectangle 52">
            <a:extLst>
              <a:ext uri="{FF2B5EF4-FFF2-40B4-BE49-F238E27FC236}">
                <a16:creationId xmlns:a16="http://schemas.microsoft.com/office/drawing/2014/main" id="{6E65019F-93E8-5929-F8F6-437152DED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32538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53" name="Oval 53">
            <a:extLst>
              <a:ext uri="{FF2B5EF4-FFF2-40B4-BE49-F238E27FC236}">
                <a16:creationId xmlns:a16="http://schemas.microsoft.com/office/drawing/2014/main" id="{D4177ED4-08FB-61E0-4844-ADEB3B20B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3400069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Rectangle 57">
            <a:extLst>
              <a:ext uri="{FF2B5EF4-FFF2-40B4-BE49-F238E27FC236}">
                <a16:creationId xmlns:a16="http://schemas.microsoft.com/office/drawing/2014/main" id="{0D1A72F5-87CD-DB20-EBED-B3BDF5722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39384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sp>
        <p:nvSpPr>
          <p:cNvPr id="111" name="Rectangle 5">
            <a:extLst>
              <a:ext uri="{FF2B5EF4-FFF2-40B4-BE49-F238E27FC236}">
                <a16:creationId xmlns:a16="http://schemas.microsoft.com/office/drawing/2014/main" id="{32DC8341-A8DA-FFDA-109C-1AF368C2B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429" y="4232076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12" name="Rectangle 5">
            <a:extLst>
              <a:ext uri="{FF2B5EF4-FFF2-40B4-BE49-F238E27FC236}">
                <a16:creationId xmlns:a16="http://schemas.microsoft.com/office/drawing/2014/main" id="{7D4202F5-5458-D720-5E85-5F4224623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36" y="3545201"/>
            <a:ext cx="1600200" cy="222556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FA340D15-2AC3-1197-2C9E-6CC9119F5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7" y="2373474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Free</a:t>
            </a:r>
          </a:p>
        </p:txBody>
      </p:sp>
      <p:sp>
        <p:nvSpPr>
          <p:cNvPr id="10" name="Rectangle 42">
            <a:extLst>
              <a:ext uri="{FF2B5EF4-FFF2-40B4-BE49-F238E27FC236}">
                <a16:creationId xmlns:a16="http://schemas.microsoft.com/office/drawing/2014/main" id="{53AE8E38-63A2-FFA6-1513-E9ECF58A1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6" y="3047529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CC4A03CD-D773-1765-01CC-41432BED5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659" y="3087824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8">
            <a:extLst>
              <a:ext uri="{FF2B5EF4-FFF2-40B4-BE49-F238E27FC236}">
                <a16:creationId xmlns:a16="http://schemas.microsoft.com/office/drawing/2014/main" id="{4C0F4E1E-CE85-48B6-1F83-9DB90365BC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95974" y="2735398"/>
            <a:ext cx="2544762" cy="49581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Oval 46">
            <a:extLst>
              <a:ext uri="{FF2B5EF4-FFF2-40B4-BE49-F238E27FC236}">
                <a16:creationId xmlns:a16="http://schemas.microsoft.com/office/drawing/2014/main" id="{B58310BA-0441-9827-ED00-68149E455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572" y="3184209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8057FCE-782A-69B7-17BD-C95C887251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7954" y="4128469"/>
            <a:ext cx="2717732" cy="1278636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54">
            <a:extLst>
              <a:ext uri="{FF2B5EF4-FFF2-40B4-BE49-F238E27FC236}">
                <a16:creationId xmlns:a16="http://schemas.microsoft.com/office/drawing/2014/main" id="{7EF87498-1D6F-7D5C-D64D-84E417D1E2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9853" y="3452103"/>
            <a:ext cx="2755833" cy="1400263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41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58E4E-6664-1A2B-3D10-6CD85434B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38FC-F4E3-E98E-BDE2-999AFD2C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79C26-8A9E-0725-D5AE-F469D560B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fragmentation?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How do we support processes bigger than RAM?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3CA12-0FEE-A905-772B-B8FFA8E1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72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>
          <a:extLst>
            <a:ext uri="{FF2B5EF4-FFF2-40B4-BE49-F238E27FC236}">
              <a16:creationId xmlns:a16="http://schemas.microsoft.com/office/drawing/2014/main" id="{CD92702A-9E69-161B-73B4-F3FCA116B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e39d93ef4_0_81">
            <a:extLst>
              <a:ext uri="{FF2B5EF4-FFF2-40B4-BE49-F238E27FC236}">
                <a16:creationId xmlns:a16="http://schemas.microsoft.com/office/drawing/2014/main" id="{6E6BBE2C-4339-D083-7E36-51FD950A48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 dirty="0"/>
              <a:t>Problem: processes might be bigger than RAM</a:t>
            </a:r>
            <a:endParaRPr sz="4000"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FD828EB-9C7E-AE3F-77FB-50D789646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48</a:t>
            </a:fld>
            <a:endParaRPr lang="en-US" dirty="0"/>
          </a:p>
        </p:txBody>
      </p:sp>
      <p:sp>
        <p:nvSpPr>
          <p:cNvPr id="457" name="Google Shape;457;g5e39d93ef4_0_81">
            <a:extLst>
              <a:ext uri="{FF2B5EF4-FFF2-40B4-BE49-F238E27FC236}">
                <a16:creationId xmlns:a16="http://schemas.microsoft.com/office/drawing/2014/main" id="{47581302-5306-E0FA-8E97-482DCBD82EA2}"/>
              </a:ext>
            </a:extLst>
          </p:cNvPr>
          <p:cNvSpPr/>
          <p:nvPr/>
        </p:nvSpPr>
        <p:spPr>
          <a:xfrm>
            <a:off x="386449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458" name="Google Shape;458;g5e39d93ef4_0_81">
            <a:extLst>
              <a:ext uri="{FF2B5EF4-FFF2-40B4-BE49-F238E27FC236}">
                <a16:creationId xmlns:a16="http://schemas.microsoft.com/office/drawing/2014/main" id="{59988C1D-ECE3-1932-932B-BBD8BC870D4C}"/>
              </a:ext>
            </a:extLst>
          </p:cNvPr>
          <p:cNvSpPr/>
          <p:nvPr/>
        </p:nvSpPr>
        <p:spPr>
          <a:xfrm>
            <a:off x="574439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459" name="Google Shape;459;g5e39d93ef4_0_81">
            <a:extLst>
              <a:ext uri="{FF2B5EF4-FFF2-40B4-BE49-F238E27FC236}">
                <a16:creationId xmlns:a16="http://schemas.microsoft.com/office/drawing/2014/main" id="{69A49532-256F-1B22-33F8-CC61C70576C8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461" name="Google Shape;461;g5e39d93ef4_0_81">
            <a:extLst>
              <a:ext uri="{FF2B5EF4-FFF2-40B4-BE49-F238E27FC236}">
                <a16:creationId xmlns:a16="http://schemas.microsoft.com/office/drawing/2014/main" id="{71E777E4-12B7-EF63-64F4-1C9436E16C77}"/>
              </a:ext>
            </a:extLst>
          </p:cNvPr>
          <p:cNvCxnSpPr>
            <a:cxnSpLocks/>
            <a:stCxn id="459" idx="2"/>
            <a:endCxn id="457" idx="0"/>
          </p:cNvCxnSpPr>
          <p:nvPr/>
        </p:nvCxnSpPr>
        <p:spPr>
          <a:xfrm>
            <a:off x="2918526" y="2123075"/>
            <a:ext cx="1455815" cy="19563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2" name="Google Shape;462;g5e39d93ef4_0_81">
            <a:extLst>
              <a:ext uri="{FF2B5EF4-FFF2-40B4-BE49-F238E27FC236}">
                <a16:creationId xmlns:a16="http://schemas.microsoft.com/office/drawing/2014/main" id="{8673D5E9-72ED-A51D-77B7-CC8880C48323}"/>
              </a:ext>
            </a:extLst>
          </p:cNvPr>
          <p:cNvCxnSpPr>
            <a:stCxn id="457" idx="3"/>
            <a:endCxn id="458" idx="1"/>
          </p:cNvCxnSpPr>
          <p:nvPr/>
        </p:nvCxnSpPr>
        <p:spPr>
          <a:xfrm flipV="1">
            <a:off x="4884190" y="4197175"/>
            <a:ext cx="860200" cy="36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Google Shape;591;g5e39d93ef4_0_723">
            <a:extLst>
              <a:ext uri="{FF2B5EF4-FFF2-40B4-BE49-F238E27FC236}">
                <a16:creationId xmlns:a16="http://schemas.microsoft.com/office/drawing/2014/main" id="{9617C1B8-3AED-EA85-4B08-FBE1365A0F6A}"/>
              </a:ext>
            </a:extLst>
          </p:cNvPr>
          <p:cNvSpPr/>
          <p:nvPr/>
        </p:nvSpPr>
        <p:spPr>
          <a:xfrm>
            <a:off x="8240190" y="1508976"/>
            <a:ext cx="2825916" cy="4847375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400" dirty="0"/>
              <a:t>Memory for Process A</a:t>
            </a:r>
            <a:endParaRPr sz="2400" dirty="0"/>
          </a:p>
        </p:txBody>
      </p:sp>
      <p:pic>
        <p:nvPicPr>
          <p:cNvPr id="2" name="Picture 2" descr="undefined">
            <a:extLst>
              <a:ext uri="{FF2B5EF4-FFF2-40B4-BE49-F238E27FC236}">
                <a16:creationId xmlns:a16="http://schemas.microsoft.com/office/drawing/2014/main" id="{487824E1-BDE1-8EAF-2037-56310460D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407" y="2593910"/>
            <a:ext cx="2447483" cy="367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9852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9302E-EE0A-81E8-49A0-08F86D87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0E59-28F7-F7CF-F047-969D1ADA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some pages can be left on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C961-2067-A7EF-6F93-01A386FAC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530839" cy="5029200"/>
          </a:xfrm>
        </p:spPr>
        <p:txBody>
          <a:bodyPr/>
          <a:lstStyle/>
          <a:p>
            <a:r>
              <a:rPr lang="en-US" dirty="0"/>
              <a:t>Just leave some pages for that process on disk</a:t>
            </a:r>
          </a:p>
          <a:p>
            <a:endParaRPr lang="en-US" dirty="0"/>
          </a:p>
          <a:p>
            <a:r>
              <a:rPr lang="en-US" dirty="0"/>
              <a:t>Page table entry still exists for each virtual page</a:t>
            </a:r>
          </a:p>
          <a:p>
            <a:endParaRPr lang="en-US" dirty="0"/>
          </a:p>
          <a:p>
            <a:r>
              <a:rPr lang="en-US" dirty="0"/>
              <a:t>Hopefully working set is smaller than program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F72E7-C681-77E7-2A96-BA8E65B6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54A94BE-1E7B-B1C1-D2DD-87757542F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40005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CF39415-12A3-8EB3-13D4-AD202C7DB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42291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D5EB9F0-3719-83A7-F8AC-9971A1473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771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1836D4F-B4E6-DD26-36C9-C205FC546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628900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26D449B-BEED-7711-C493-577429C06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28575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A2C1BE6F-3CA5-3488-4781-4490F3EAE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0861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98411B9D-3354-0610-C740-655EB4A95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314700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662F1747-5270-F2BD-0097-63B321C3C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454" y="3543300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60290E9-2011-9FAB-B4B1-915DC6A5A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935" y="4581526"/>
            <a:ext cx="2493188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table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(Memory resident - DRAM)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0FE7A403-BC77-39C7-988A-F96E3AC6E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4739" y="1954894"/>
            <a:ext cx="2915655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memory (DRAM Cache)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08FCC05-AE26-2BF1-E490-4BBA5769D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825259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395AB711-EE6C-30ED-A865-7B1C3C22F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3034542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980A0139-70BD-B4BC-5706-78D6C8C03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7954" y="4128469"/>
            <a:ext cx="2717732" cy="1278636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DD19039A-AB37-2095-2D52-A0E108E8F3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37955" y="2934007"/>
            <a:ext cx="2519363" cy="1437346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D2D520C0-A9B8-0383-F857-0D18E6D044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63355" y="2721873"/>
            <a:ext cx="2493963" cy="506482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ADF61614-1B6C-F105-F86D-0286FE813D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2555" y="2492455"/>
            <a:ext cx="2544763" cy="5104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20D5BB4B-6831-5B6D-01E9-9CCF23D79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0226" y="3415953"/>
            <a:ext cx="1290459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Disk Memory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49597D91-B00B-AD42-2AC1-9CF5BA11B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000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3FE44BFA-0D8D-A1A4-21C5-CEF4313B7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4229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DC5279C2-DD53-A552-F118-EA38C950E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771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E867BF24-C6B5-C484-F234-F0D9AB77B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6289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8FF43DB0-5826-61EB-76E0-4AB652931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28575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4990DF1A-1BDE-95B3-F509-EBEC5ACD5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0861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F880D611-4D7D-97DD-F402-4D68593A9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3147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06083327-EF6F-98B1-D178-B16DA79C8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54" y="3543300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28">
            <a:extLst>
              <a:ext uri="{FF2B5EF4-FFF2-40B4-BE49-F238E27FC236}">
                <a16:creationId xmlns:a16="http://schemas.microsoft.com/office/drawing/2014/main" id="{E37B35C7-25F4-ADBC-ACBB-1320D9A53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054" y="2324101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Valid</a:t>
            </a:r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DB6B5E7F-88D1-526D-5034-D302637CE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2598738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0DCD2456-ED6A-AD8F-61D4-788EF7DE2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2831647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" name="Text Box 31">
            <a:extLst>
              <a:ext uri="{FF2B5EF4-FFF2-40B4-BE49-F238E27FC236}">
                <a16:creationId xmlns:a16="http://schemas.microsoft.com/office/drawing/2014/main" id="{AA6CB4C1-8303-14B5-839E-DB13458F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297465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52A02503-723D-0002-0266-2876ACF02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504618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5674DCE2-AE8A-CDA4-CED6-E489AF3AD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74396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FF3AF6AE-B665-A101-F317-04969B645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4203344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79DEE057-E97A-177D-92DA-E97D19A17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682" y="3970436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F32EBD8F-C48D-FB28-CDC9-A7F77AF9F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474" y="3064556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9" name="Text Box 37">
            <a:extLst>
              <a:ext uri="{FF2B5EF4-FFF2-40B4-BE49-F238E27FC236}">
                <a16:creationId xmlns:a16="http://schemas.microsoft.com/office/drawing/2014/main" id="{3F062303-18FA-CC97-CD5E-DC7671402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9129" y="1955793"/>
            <a:ext cx="1985180" cy="5770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Physical page number</a:t>
            </a:r>
            <a:br>
              <a:rPr lang="en-GB" sz="1600" i="1" dirty="0">
                <a:latin typeface="Calibri" pitchFamily="34" charset="0"/>
              </a:rPr>
            </a:br>
            <a:r>
              <a:rPr lang="en-GB" sz="1600" i="1" dirty="0">
                <a:latin typeface="Calibri" pitchFamily="34" charset="0"/>
              </a:rPr>
              <a:t>or  disk address</a:t>
            </a:r>
          </a:p>
        </p:txBody>
      </p:sp>
      <p:sp>
        <p:nvSpPr>
          <p:cNvPr id="40" name="Text Box 38">
            <a:extLst>
              <a:ext uri="{FF2B5EF4-FFF2-40B4-BE49-F238E27FC236}">
                <a16:creationId xmlns:a16="http://schemas.microsoft.com/office/drawing/2014/main" id="{FE4569C2-933C-BBF1-89A5-0C79ACC73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052" y="2563636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0</a:t>
            </a:r>
          </a:p>
        </p:txBody>
      </p:sp>
      <p:sp>
        <p:nvSpPr>
          <p:cNvPr id="41" name="Text Box 39">
            <a:extLst>
              <a:ext uri="{FF2B5EF4-FFF2-40B4-BE49-F238E27FC236}">
                <a16:creationId xmlns:a16="http://schemas.microsoft.com/office/drawing/2014/main" id="{0A1A1317-865B-505F-F83E-98A1913D4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877" y="4176536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7</a:t>
            </a:r>
          </a:p>
        </p:txBody>
      </p:sp>
      <p:sp>
        <p:nvSpPr>
          <p:cNvPr id="42" name="Text Box 40">
            <a:extLst>
              <a:ext uri="{FF2B5EF4-FFF2-40B4-BE49-F238E27FC236}">
                <a16:creationId xmlns:a16="http://schemas.microsoft.com/office/drawing/2014/main" id="{E64304CA-16E8-675C-0D73-4EEE52987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2567" y="23344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1B67495F-B0E9-905A-54FA-C141FC636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599567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44" name="Rectangle 42">
            <a:extLst>
              <a:ext uri="{FF2B5EF4-FFF2-40B4-BE49-F238E27FC236}">
                <a16:creationId xmlns:a16="http://schemas.microsoft.com/office/drawing/2014/main" id="{3A605820-896D-BF7F-D71C-7B169712B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318" y="2370967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45" name="Oval 43">
            <a:extLst>
              <a:ext uri="{FF2B5EF4-FFF2-40B4-BE49-F238E27FC236}">
                <a16:creationId xmlns:a16="http://schemas.microsoft.com/office/drawing/2014/main" id="{5906459E-A8EC-5A8D-F469-651B35870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43275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44">
            <a:extLst>
              <a:ext uri="{FF2B5EF4-FFF2-40B4-BE49-F238E27FC236}">
                <a16:creationId xmlns:a16="http://schemas.microsoft.com/office/drawing/2014/main" id="{43994F86-6015-C2C6-D7B9-BEBD28B31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4098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45">
            <a:extLst>
              <a:ext uri="{FF2B5EF4-FFF2-40B4-BE49-F238E27FC236}">
                <a16:creationId xmlns:a16="http://schemas.microsoft.com/office/drawing/2014/main" id="{915304AF-DD9B-268B-7889-8D7D9D34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319087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46">
            <a:extLst>
              <a:ext uri="{FF2B5EF4-FFF2-40B4-BE49-F238E27FC236}">
                <a16:creationId xmlns:a16="http://schemas.microsoft.com/office/drawing/2014/main" id="{A2080D01-2F63-FD4B-101D-71687CDA5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295592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Text Box 47">
            <a:extLst>
              <a:ext uri="{FF2B5EF4-FFF2-40B4-BE49-F238E27FC236}">
                <a16:creationId xmlns:a16="http://schemas.microsoft.com/office/drawing/2014/main" id="{5934229C-2A7E-7CCB-A32D-D2C2B7114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5267" y="2994856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50" name="Rectangle 48">
            <a:extLst>
              <a:ext uri="{FF2B5EF4-FFF2-40B4-BE49-F238E27FC236}">
                <a16:creationId xmlns:a16="http://schemas.microsoft.com/office/drawing/2014/main" id="{7609C9C4-BF3F-942C-7CF3-BFA6699D7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377281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51" name="Rectangle 49">
            <a:extLst>
              <a:ext uri="{FF2B5EF4-FFF2-40B4-BE49-F238E27FC236}">
                <a16:creationId xmlns:a16="http://schemas.microsoft.com/office/drawing/2014/main" id="{69BE5BE1-79D7-3CE3-BF4B-8EF2893D0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08332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52" name="Rectangle 50">
            <a:extLst>
              <a:ext uri="{FF2B5EF4-FFF2-40B4-BE49-F238E27FC236}">
                <a16:creationId xmlns:a16="http://schemas.microsoft.com/office/drawing/2014/main" id="{B337D944-2FF7-60A3-E6E3-D64B088AB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70435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53" name="Rectangle 51">
            <a:extLst>
              <a:ext uri="{FF2B5EF4-FFF2-40B4-BE49-F238E27FC236}">
                <a16:creationId xmlns:a16="http://schemas.microsoft.com/office/drawing/2014/main" id="{6175100E-8C08-9522-83A2-CAA3FB833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01487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54" name="Rectangle 52">
            <a:extLst>
              <a:ext uri="{FF2B5EF4-FFF2-40B4-BE49-F238E27FC236}">
                <a16:creationId xmlns:a16="http://schemas.microsoft.com/office/drawing/2014/main" id="{AF5532FE-92C2-ECE6-C288-9CB5726E5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5325389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55" name="Oval 53">
            <a:extLst>
              <a:ext uri="{FF2B5EF4-FFF2-40B4-BE49-F238E27FC236}">
                <a16:creationId xmlns:a16="http://schemas.microsoft.com/office/drawing/2014/main" id="{E239663F-6601-FEDC-9922-580C25E5C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3400069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Line 54">
            <a:extLst>
              <a:ext uri="{FF2B5EF4-FFF2-40B4-BE49-F238E27FC236}">
                <a16:creationId xmlns:a16="http://schemas.microsoft.com/office/drawing/2014/main" id="{75520D76-AB8D-08E1-B89D-9A2FE8218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9853" y="3452103"/>
            <a:ext cx="2755833" cy="1400263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Oval 55">
            <a:extLst>
              <a:ext uri="{FF2B5EF4-FFF2-40B4-BE49-F238E27FC236}">
                <a16:creationId xmlns:a16="http://schemas.microsoft.com/office/drawing/2014/main" id="{EE222E54-759D-6A3B-EB53-AE6BEFF6B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154" y="360997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Line 56">
            <a:extLst>
              <a:ext uri="{FF2B5EF4-FFF2-40B4-BE49-F238E27FC236}">
                <a16:creationId xmlns:a16="http://schemas.microsoft.com/office/drawing/2014/main" id="{346EC8B8-5787-2FDA-3108-7C3C476F8B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31604" y="3169047"/>
            <a:ext cx="2533650" cy="478408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Rectangle 57">
            <a:extLst>
              <a:ext uri="{FF2B5EF4-FFF2-40B4-BE49-F238E27FC236}">
                <a16:creationId xmlns:a16="http://schemas.microsoft.com/office/drawing/2014/main" id="{CB7ADA01-3862-2CD9-65E2-0F2FF0308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87" y="4393844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</p:spTree>
    <p:extLst>
      <p:ext uri="{BB962C8B-B14F-4D97-AF65-F5344CB8AC3E}">
        <p14:creationId xmlns:p14="http://schemas.microsoft.com/office/powerpoint/2010/main" val="184412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BE399-389A-E322-B200-869471878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E074496F-C655-293E-488E-C632F4CD5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A system using physical addresses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C371A0-8A83-2FF6-6EEE-221E48322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060405" cy="5213350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Main memory - An array of M contiguous byte-sized cells, each with a unique physical address</a:t>
            </a:r>
          </a:p>
          <a:p>
            <a:pPr lvl="1"/>
            <a:endParaRPr lang="en-GB" sz="1600" dirty="0"/>
          </a:p>
          <a:p>
            <a:r>
              <a:rPr lang="en-GB" dirty="0">
                <a:latin typeface="+mn-lt"/>
              </a:rPr>
              <a:t>Physical addressing</a:t>
            </a:r>
          </a:p>
          <a:p>
            <a:pPr lvl="1"/>
            <a:r>
              <a:rPr lang="en-GB" dirty="0">
                <a:latin typeface="+mn-lt"/>
              </a:rPr>
              <a:t>Most natural way to access it</a:t>
            </a:r>
          </a:p>
          <a:p>
            <a:pPr lvl="2"/>
            <a:r>
              <a:rPr lang="en-GB" dirty="0">
                <a:latin typeface="+mn-lt"/>
              </a:rPr>
              <a:t>Addresses used by the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CPU</a:t>
            </a:r>
            <a:r>
              <a:rPr lang="en-GB" dirty="0"/>
              <a:t> </a:t>
            </a:r>
            <a:r>
              <a:rPr lang="en-GB" dirty="0">
                <a:latin typeface="+mn-lt"/>
              </a:rPr>
              <a:t>correspond to bytes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in memory</a:t>
            </a:r>
          </a:p>
          <a:p>
            <a:pPr lvl="1"/>
            <a:r>
              <a:rPr lang="en-GB" dirty="0">
                <a:latin typeface="+mn-lt"/>
              </a:rPr>
              <a:t>Used in simple systems like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early PCs and embedded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microcontrollers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EC1DEDF-6BA0-A8A6-89D5-1A7A9367A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5346585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085E97D-B06C-D9C8-BD19-6E0FE17F9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27780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0: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0FB3CE68-001C-0107-7C2E-0C201A45D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30066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1:</a:t>
            </a: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B5A08F7B-E854-2E36-6AF1-30F5A0E21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8803" y="5298961"/>
            <a:ext cx="584839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M-1:</a:t>
            </a:r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1A3F0557-8776-82A0-070C-684869D61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8401" y="3004208"/>
            <a:ext cx="1388841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Main memory</a:t>
            </a:r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F68583E9-A5AB-4424-F066-5A8AA1330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580130"/>
            <a:ext cx="1066800" cy="533400"/>
          </a:xfrm>
          <a:prstGeom prst="rect">
            <a:avLst/>
          </a:prstGeom>
          <a:solidFill>
            <a:srgbClr val="F1C7C7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A0289DD4-4B7E-EAAF-FB28-3154CCCB3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1" y="32352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2: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A13C80A1-A431-9C1E-AE58-8E3DC6CCF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34638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3:</a:t>
            </a:r>
          </a:p>
        </p:txBody>
      </p:sp>
      <p:sp>
        <p:nvSpPr>
          <p:cNvPr id="9233" name="Rectangle 17">
            <a:extLst>
              <a:ext uri="{FF2B5EF4-FFF2-40B4-BE49-F238E27FC236}">
                <a16:creationId xmlns:a16="http://schemas.microsoft.com/office/drawing/2014/main" id="{2E3D454B-9D33-3BC4-9137-CBA538755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278277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Rectangle 18">
            <a:extLst>
              <a:ext uri="{FF2B5EF4-FFF2-40B4-BE49-F238E27FC236}">
                <a16:creationId xmlns:a16="http://schemas.microsoft.com/office/drawing/2014/main" id="{A1F8E5EE-C20E-4E2D-0D9A-5C71157F8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01137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Rectangle 19">
            <a:extLst>
              <a:ext uri="{FF2B5EF4-FFF2-40B4-BE49-F238E27FC236}">
                <a16:creationId xmlns:a16="http://schemas.microsoft.com/office/drawing/2014/main" id="{231AF3C4-897A-C436-491F-3B96347CC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23997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Rectangle 20">
            <a:extLst>
              <a:ext uri="{FF2B5EF4-FFF2-40B4-BE49-F238E27FC236}">
                <a16:creationId xmlns:a16="http://schemas.microsoft.com/office/drawing/2014/main" id="{B6F24953-A92E-A7BE-2DCE-B00728FC1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468572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Rectangle 21">
            <a:extLst>
              <a:ext uri="{FF2B5EF4-FFF2-40B4-BE49-F238E27FC236}">
                <a16:creationId xmlns:a16="http://schemas.microsoft.com/office/drawing/2014/main" id="{67FA79FC-19E3-5CA4-FBD0-7A92C295A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691294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238" name="Rectangle 22">
            <a:extLst>
              <a:ext uri="{FF2B5EF4-FFF2-40B4-BE49-F238E27FC236}">
                <a16:creationId xmlns:a16="http://schemas.microsoft.com/office/drawing/2014/main" id="{D10329B1-6F3B-1498-28E7-ECF4BB400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92577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239" name="Text Box 23">
            <a:extLst>
              <a:ext uri="{FF2B5EF4-FFF2-40B4-BE49-F238E27FC236}">
                <a16:creationId xmlns:a16="http://schemas.microsoft.com/office/drawing/2014/main" id="{60243242-C98A-1071-D158-A82E119B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36924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4:</a:t>
            </a:r>
          </a:p>
        </p:txBody>
      </p:sp>
      <p:sp>
        <p:nvSpPr>
          <p:cNvPr id="9240" name="Text Box 24">
            <a:extLst>
              <a:ext uri="{FF2B5EF4-FFF2-40B4-BE49-F238E27FC236}">
                <a16:creationId xmlns:a16="http://schemas.microsoft.com/office/drawing/2014/main" id="{EC7A8004-4D8B-FEA7-399C-874C71827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39210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5:</a:t>
            </a:r>
          </a:p>
        </p:txBody>
      </p:sp>
      <p:sp>
        <p:nvSpPr>
          <p:cNvPr id="9241" name="Rectangle 25">
            <a:extLst>
              <a:ext uri="{FF2B5EF4-FFF2-40B4-BE49-F238E27FC236}">
                <a16:creationId xmlns:a16="http://schemas.microsoft.com/office/drawing/2014/main" id="{9D9C7626-8B79-EDA4-E924-0A0326BD5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415437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242" name="Rectangle 26">
            <a:extLst>
              <a:ext uri="{FF2B5EF4-FFF2-40B4-BE49-F238E27FC236}">
                <a16:creationId xmlns:a16="http://schemas.microsoft.com/office/drawing/2014/main" id="{D25EE98A-7144-FCF3-BC74-93BBFC3C1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438297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2F12AC20-25B6-5B78-6A5E-0180B61F8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41496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6:</a:t>
            </a:r>
          </a:p>
        </p:txBody>
      </p:sp>
      <p:sp>
        <p:nvSpPr>
          <p:cNvPr id="9244" name="Text Box 28">
            <a:extLst>
              <a:ext uri="{FF2B5EF4-FFF2-40B4-BE49-F238E27FC236}">
                <a16:creationId xmlns:a16="http://schemas.microsoft.com/office/drawing/2014/main" id="{8D0E6B61-8BA2-2783-E557-9AD9A9224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1" y="437821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7:</a:t>
            </a:r>
          </a:p>
        </p:txBody>
      </p:sp>
      <p:sp>
        <p:nvSpPr>
          <p:cNvPr id="9245" name="Rectangle 29">
            <a:extLst>
              <a:ext uri="{FF2B5EF4-FFF2-40B4-BE49-F238E27FC236}">
                <a16:creationId xmlns:a16="http://schemas.microsoft.com/office/drawing/2014/main" id="{661C60EC-8773-E51F-17A5-4F8D4A501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5122747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Text Box 9">
            <a:extLst>
              <a:ext uri="{FF2B5EF4-FFF2-40B4-BE49-F238E27FC236}">
                <a16:creationId xmlns:a16="http://schemas.microsoft.com/office/drawing/2014/main" id="{C7CF8AAF-2DA7-5072-4B2E-9273281E8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429" y="3246323"/>
            <a:ext cx="1567353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address</a:t>
            </a:r>
          </a:p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(PA)</a:t>
            </a:r>
          </a:p>
        </p:txBody>
      </p:sp>
      <p:sp>
        <p:nvSpPr>
          <p:cNvPr id="9247" name="AutoShape 31">
            <a:extLst>
              <a:ext uri="{FF2B5EF4-FFF2-40B4-BE49-F238E27FC236}">
                <a16:creationId xmlns:a16="http://schemas.microsoft.com/office/drawing/2014/main" id="{3074C2F2-DBD3-45A9-4F98-7D58A07400CD}"/>
              </a:ext>
            </a:extLst>
          </p:cNvPr>
          <p:cNvSpPr>
            <a:spLocks/>
          </p:cNvSpPr>
          <p:nvPr/>
        </p:nvSpPr>
        <p:spPr bwMode="auto">
          <a:xfrm>
            <a:off x="10134601" y="3697172"/>
            <a:ext cx="76200" cy="914400"/>
          </a:xfrm>
          <a:prstGeom prst="rightBrace">
            <a:avLst>
              <a:gd name="adj1" fmla="val 100000"/>
              <a:gd name="adj2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48" name="Text Box 32">
            <a:extLst>
              <a:ext uri="{FF2B5EF4-FFF2-40B4-BE49-F238E27FC236}">
                <a16:creationId xmlns:a16="http://schemas.microsoft.com/office/drawing/2014/main" id="{20C80071-5022-B220-E881-D888A67DF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1526" y="5945462"/>
            <a:ext cx="1069320" cy="3366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Data word</a:t>
            </a:r>
          </a:p>
        </p:txBody>
      </p:sp>
      <p:sp>
        <p:nvSpPr>
          <p:cNvPr id="9249" name="Rectangle 33">
            <a:extLst>
              <a:ext uri="{FF2B5EF4-FFF2-40B4-BE49-F238E27FC236}">
                <a16:creationId xmlns:a16="http://schemas.microsoft.com/office/drawing/2014/main" id="{EE85F9DA-5136-3CBD-1470-70862BF64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4612023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Text Box 34">
            <a:extLst>
              <a:ext uri="{FF2B5EF4-FFF2-40B4-BE49-F238E27FC236}">
                <a16:creationId xmlns:a16="http://schemas.microsoft.com/office/drawing/2014/main" id="{3DAB741C-842D-524D-8DA8-C0ACF22C2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614" y="4613161"/>
            <a:ext cx="34278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3300"/>
                </a:solidFill>
                <a:latin typeface="Calibri" pitchFamily="34" charset="0"/>
              </a:rPr>
              <a:t>8:</a:t>
            </a:r>
          </a:p>
        </p:txBody>
      </p:sp>
      <p:sp>
        <p:nvSpPr>
          <p:cNvPr id="9251" name="Rectangle 35">
            <a:extLst>
              <a:ext uri="{FF2B5EF4-FFF2-40B4-BE49-F238E27FC236}">
                <a16:creationId xmlns:a16="http://schemas.microsoft.com/office/drawing/2014/main" id="{56AEE100-F436-DC18-214F-2C04C94C9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4846522"/>
            <a:ext cx="9144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eaVert" wrap="none" lIns="90360" tIns="44280" rIns="90360" bIns="44280" anchor="ctr"/>
          <a:lstStyle/>
          <a:p>
            <a:pPr algn="ctr" rtl="1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Calibri" pitchFamily="34" charset="0"/>
              </a:rPr>
              <a:t>...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135420A-9C12-3A17-8D0C-906F09088498}"/>
              </a:ext>
            </a:extLst>
          </p:cNvPr>
          <p:cNvCxnSpPr>
            <a:stCxn id="9226" idx="3"/>
            <a:endCxn id="9239" idx="1"/>
          </p:cNvCxnSpPr>
          <p:nvPr/>
        </p:nvCxnSpPr>
        <p:spPr bwMode="auto">
          <a:xfrm flipV="1">
            <a:off x="7162801" y="3845454"/>
            <a:ext cx="16748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F64E279-667E-79D9-95FE-C26991B4084C}"/>
              </a:ext>
            </a:extLst>
          </p:cNvPr>
          <p:cNvCxnSpPr/>
          <p:nvPr/>
        </p:nvCxnSpPr>
        <p:spPr bwMode="auto">
          <a:xfrm rot="10800000" flipH="1">
            <a:off x="10287002" y="4154372"/>
            <a:ext cx="533399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5E534F0-F829-FC6D-64C9-3C60AD44517A}"/>
              </a:ext>
            </a:extLst>
          </p:cNvPr>
          <p:cNvCxnSpPr/>
          <p:nvPr/>
        </p:nvCxnSpPr>
        <p:spPr bwMode="auto">
          <a:xfrm rot="5400000">
            <a:off x="9899650" y="5069566"/>
            <a:ext cx="1839912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hape 60">
            <a:extLst>
              <a:ext uri="{FF2B5EF4-FFF2-40B4-BE49-F238E27FC236}">
                <a16:creationId xmlns:a16="http://schemas.microsoft.com/office/drawing/2014/main" id="{79CBE094-F7DD-3C9C-8026-4FFF11B8B8F2}"/>
              </a:ext>
            </a:extLst>
          </p:cNvPr>
          <p:cNvCxnSpPr/>
          <p:nvPr/>
        </p:nvCxnSpPr>
        <p:spPr bwMode="auto">
          <a:xfrm rot="10800000">
            <a:off x="6629402" y="4113532"/>
            <a:ext cx="4189410" cy="1876787"/>
          </a:xfrm>
          <a:prstGeom prst="bentConnector3">
            <a:avLst>
              <a:gd name="adj1" fmla="val 9999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4A8ADE5-577E-59C7-6831-FDB53708DC9C}"/>
              </a:ext>
            </a:extLst>
          </p:cNvPr>
          <p:cNvSpPr txBox="1"/>
          <p:nvPr/>
        </p:nvSpPr>
        <p:spPr>
          <a:xfrm>
            <a:off x="7848601" y="3779722"/>
            <a:ext cx="307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/>
                <a:cs typeface="Courier New"/>
              </a:rPr>
              <a:t>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176523-FCD5-0790-B299-FC5F1F94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42627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6BA52-96A9-6D0A-AB38-757EB76A0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68A2D-C94A-5D8B-587C-392A719DE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2560D-3FC9-2466-7DAE-8720C4938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fragmentation?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support processes bigger than RAM?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How do we protect processes from each other?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9EAE6-0171-0AF1-794E-510C31D5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258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>
          <a:extLst>
            <a:ext uri="{FF2B5EF4-FFF2-40B4-BE49-F238E27FC236}">
              <a16:creationId xmlns:a16="http://schemas.microsoft.com/office/drawing/2014/main" id="{7F8831C5-4CC9-0E72-3A9C-5278F9A4C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5e39d93ef4_0_136">
            <a:extLst>
              <a:ext uri="{FF2B5EF4-FFF2-40B4-BE49-F238E27FC236}">
                <a16:creationId xmlns:a16="http://schemas.microsoft.com/office/drawing/2014/main" id="{A4623046-7F68-54F6-D5AE-DE0367EF79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Problem: processes can’t be trusted</a:t>
            </a:r>
            <a:endParaRPr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60D6279-23EA-51D2-8A45-2126BCF5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51</a:t>
            </a:fld>
            <a:endParaRPr lang="en-US" dirty="0"/>
          </a:p>
        </p:txBody>
      </p:sp>
      <p:sp>
        <p:nvSpPr>
          <p:cNvPr id="515" name="Google Shape;515;g5e39d93ef4_0_136">
            <a:extLst>
              <a:ext uri="{FF2B5EF4-FFF2-40B4-BE49-F238E27FC236}">
                <a16:creationId xmlns:a16="http://schemas.microsoft.com/office/drawing/2014/main" id="{086C2EAC-76B0-DBC8-712E-239109B5D333}"/>
              </a:ext>
            </a:extLst>
          </p:cNvPr>
          <p:cNvSpPr/>
          <p:nvPr/>
        </p:nvSpPr>
        <p:spPr>
          <a:xfrm>
            <a:off x="4508812" y="2950350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16" name="Google Shape;516;g5e39d93ef4_0_136">
            <a:extLst>
              <a:ext uri="{FF2B5EF4-FFF2-40B4-BE49-F238E27FC236}">
                <a16:creationId xmlns:a16="http://schemas.microsoft.com/office/drawing/2014/main" id="{104EC602-90AB-C734-2134-E00BA73E495C}"/>
              </a:ext>
            </a:extLst>
          </p:cNvPr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17" name="Google Shape;517;g5e39d93ef4_0_136">
            <a:extLst>
              <a:ext uri="{FF2B5EF4-FFF2-40B4-BE49-F238E27FC236}">
                <a16:creationId xmlns:a16="http://schemas.microsoft.com/office/drawing/2014/main" id="{26B28D3E-1A27-4C55-3B95-584662A4B638}"/>
              </a:ext>
            </a:extLst>
          </p:cNvPr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18" name="Google Shape;518;g5e39d93ef4_0_136">
            <a:extLst>
              <a:ext uri="{FF2B5EF4-FFF2-40B4-BE49-F238E27FC236}">
                <a16:creationId xmlns:a16="http://schemas.microsoft.com/office/drawing/2014/main" id="{04CFB4D0-6E33-FBF2-0F2A-2DD35D892362}"/>
              </a:ext>
            </a:extLst>
          </p:cNvPr>
          <p:cNvSpPr/>
          <p:nvPr/>
        </p:nvSpPr>
        <p:spPr>
          <a:xfrm>
            <a:off x="1961075" y="22753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519" name="Google Shape;519;g5e39d93ef4_0_136">
            <a:extLst>
              <a:ext uri="{FF2B5EF4-FFF2-40B4-BE49-F238E27FC236}">
                <a16:creationId xmlns:a16="http://schemas.microsoft.com/office/drawing/2014/main" id="{2EA3C264-2290-EBF4-45D9-807EE730C93B}"/>
              </a:ext>
            </a:extLst>
          </p:cNvPr>
          <p:cNvCxnSpPr>
            <a:cxnSpLocks/>
            <a:stCxn id="518" idx="3"/>
            <a:endCxn id="515" idx="1"/>
          </p:cNvCxnSpPr>
          <p:nvPr/>
        </p:nvCxnSpPr>
        <p:spPr>
          <a:xfrm>
            <a:off x="3875975" y="2582425"/>
            <a:ext cx="632837" cy="8465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0" name="Google Shape;520;g5e39d93ef4_0_136">
            <a:extLst>
              <a:ext uri="{FF2B5EF4-FFF2-40B4-BE49-F238E27FC236}">
                <a16:creationId xmlns:a16="http://schemas.microsoft.com/office/drawing/2014/main" id="{E291D198-DEB0-010F-A194-F8FB16143C8C}"/>
              </a:ext>
            </a:extLst>
          </p:cNvPr>
          <p:cNvCxnSpPr>
            <a:stCxn id="515" idx="3"/>
            <a:endCxn id="521" idx="1"/>
          </p:cNvCxnSpPr>
          <p:nvPr/>
        </p:nvCxnSpPr>
        <p:spPr>
          <a:xfrm flipV="1">
            <a:off x="5528512" y="3161725"/>
            <a:ext cx="924438" cy="2672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21" name="Google Shape;521;g5e39d93ef4_0_136">
            <a:extLst>
              <a:ext uri="{FF2B5EF4-FFF2-40B4-BE49-F238E27FC236}">
                <a16:creationId xmlns:a16="http://schemas.microsoft.com/office/drawing/2014/main" id="{9B6E3492-2B68-596D-AEEA-60821131E28B}"/>
              </a:ext>
            </a:extLst>
          </p:cNvPr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22" name="Google Shape;522;g5e39d93ef4_0_136">
            <a:extLst>
              <a:ext uri="{FF2B5EF4-FFF2-40B4-BE49-F238E27FC236}">
                <a16:creationId xmlns:a16="http://schemas.microsoft.com/office/drawing/2014/main" id="{8CBF4C23-8C32-6EF9-E506-101A678CB25C}"/>
              </a:ext>
            </a:extLst>
          </p:cNvPr>
          <p:cNvSpPr/>
          <p:nvPr/>
        </p:nvSpPr>
        <p:spPr>
          <a:xfrm>
            <a:off x="6452950" y="361967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23" name="Google Shape;523;g5e39d93ef4_0_136">
            <a:extLst>
              <a:ext uri="{FF2B5EF4-FFF2-40B4-BE49-F238E27FC236}">
                <a16:creationId xmlns:a16="http://schemas.microsoft.com/office/drawing/2014/main" id="{92C4015E-CAA2-6358-921B-19EC324B4C0D}"/>
              </a:ext>
            </a:extLst>
          </p:cNvPr>
          <p:cNvSpPr txBox="1"/>
          <p:nvPr/>
        </p:nvSpPr>
        <p:spPr>
          <a:xfrm>
            <a:off x="1658478" y="3441787"/>
            <a:ext cx="1920342" cy="81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Please give me Process A’s data! For I am evil!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05BC4C4-E89D-AD20-7149-49E73049EB93}"/>
              </a:ext>
            </a:extLst>
          </p:cNvPr>
          <p:cNvSpPr/>
          <p:nvPr/>
        </p:nvSpPr>
        <p:spPr>
          <a:xfrm>
            <a:off x="1511561" y="3254687"/>
            <a:ext cx="1987419" cy="1305925"/>
          </a:xfrm>
          <a:prstGeom prst="wedgeRoundRectCallout">
            <a:avLst>
              <a:gd name="adj1" fmla="val -4671"/>
              <a:gd name="adj2" fmla="val -74060"/>
              <a:gd name="adj3" fmla="val 16667"/>
            </a:avLst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694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3BB10-4F0E-363B-07C3-DA69CCDED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934-49C9-6AEE-5496-14500964B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virtual memory isolates process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5407E-679C-2283-A071-9791D2C97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1693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process has separate virtual memory spaces</a:t>
            </a:r>
          </a:p>
          <a:p>
            <a:pPr lvl="1"/>
            <a:r>
              <a:rPr lang="en-US" dirty="0"/>
              <a:t>No way to access another process’s physical memory unless it is mapped to one of your virtual addresses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DBC4A-9C20-70BC-7945-439B3FF0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FFEF73-2A6B-7725-E2E4-826E5A38E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6576" y="2845713"/>
            <a:ext cx="1368425" cy="1169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 Space for Process 1: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AB60A96-EE39-D0FB-B801-84E5A7E4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4156" y="2819789"/>
            <a:ext cx="1066800" cy="1175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Address 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Space (DRAM)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F16C698E-479C-4F54-A848-A95B64DA0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2719" y="2769513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0407200C-4A9C-C741-41D6-AEA2C927C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139" y="4069140"/>
            <a:ext cx="446981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N-1</a:t>
            </a:r>
          </a:p>
        </p:txBody>
      </p:sp>
      <p:sp>
        <p:nvSpPr>
          <p:cNvPr id="10" name="Rectangle 40">
            <a:extLst>
              <a:ext uri="{FF2B5EF4-FFF2-40B4-BE49-F238E27FC236}">
                <a16:creationId xmlns:a16="http://schemas.microsoft.com/office/drawing/2014/main" id="{A6708263-BEE3-6916-B0B5-C535903E4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6576" y="4826913"/>
            <a:ext cx="1368425" cy="1169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 Space for Process 2: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527B0F-7376-3790-B36D-BBDFDF6F10C7}"/>
              </a:ext>
            </a:extLst>
          </p:cNvPr>
          <p:cNvSpPr/>
          <p:nvPr/>
        </p:nvSpPr>
        <p:spPr bwMode="auto">
          <a:xfrm>
            <a:off x="5969356" y="2924822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2DBCF9-B818-DAC8-BC57-56DA38AB6EDC}"/>
              </a:ext>
            </a:extLst>
          </p:cNvPr>
          <p:cNvSpPr/>
          <p:nvPr/>
        </p:nvSpPr>
        <p:spPr bwMode="auto">
          <a:xfrm>
            <a:off x="5969356" y="3180409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ECBA8A-312F-2500-5EA3-C89A26767C3A}"/>
              </a:ext>
            </a:extLst>
          </p:cNvPr>
          <p:cNvSpPr/>
          <p:nvPr/>
        </p:nvSpPr>
        <p:spPr bwMode="auto">
          <a:xfrm>
            <a:off x="5969356" y="3432466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241384-E4C3-19DB-21F8-C4A0D5780D11}"/>
              </a:ext>
            </a:extLst>
          </p:cNvPr>
          <p:cNvSpPr/>
          <p:nvPr/>
        </p:nvSpPr>
        <p:spPr bwMode="auto">
          <a:xfrm>
            <a:off x="5969356" y="3942409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Text Box 38">
            <a:extLst>
              <a:ext uri="{FF2B5EF4-FFF2-40B4-BE49-F238E27FC236}">
                <a16:creationId xmlns:a16="http://schemas.microsoft.com/office/drawing/2014/main" id="{242DD493-4EBB-AA55-8603-1CCABA1C5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518" y="3561384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179A082F-22CB-B36E-DA49-8386A5D39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2719" y="4750713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D526F56E-1152-BEC8-1525-6AF45EE12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139" y="5871627"/>
            <a:ext cx="446981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N-1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36DC37-662D-491C-A1D2-8A7FEEB1E119}"/>
              </a:ext>
            </a:extLst>
          </p:cNvPr>
          <p:cNvSpPr/>
          <p:nvPr/>
        </p:nvSpPr>
        <p:spPr bwMode="auto">
          <a:xfrm>
            <a:off x="5969356" y="4902223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48B4DA-1A2C-EB5F-C6A5-11B36952D4A0}"/>
              </a:ext>
            </a:extLst>
          </p:cNvPr>
          <p:cNvSpPr/>
          <p:nvPr/>
        </p:nvSpPr>
        <p:spPr bwMode="auto">
          <a:xfrm>
            <a:off x="5969356" y="5157810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D5ABFC-764A-77F0-E627-0654C24C7939}"/>
              </a:ext>
            </a:extLst>
          </p:cNvPr>
          <p:cNvSpPr/>
          <p:nvPr/>
        </p:nvSpPr>
        <p:spPr bwMode="auto">
          <a:xfrm>
            <a:off x="5969356" y="5409867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14D30D-7CDF-51A7-17B9-1F8EFA09E667}"/>
              </a:ext>
            </a:extLst>
          </p:cNvPr>
          <p:cNvSpPr/>
          <p:nvPr/>
        </p:nvSpPr>
        <p:spPr bwMode="auto">
          <a:xfrm>
            <a:off x="5969356" y="5871627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Text Box 38">
            <a:extLst>
              <a:ext uri="{FF2B5EF4-FFF2-40B4-BE49-F238E27FC236}">
                <a16:creationId xmlns:a16="http://schemas.microsoft.com/office/drawing/2014/main" id="{C4BDA9E5-3CE1-0D08-27F5-D4E8A4C3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518" y="5490626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C65EF7-C0A6-D9BC-2F42-41EC43A07139}"/>
              </a:ext>
            </a:extLst>
          </p:cNvPr>
          <p:cNvSpPr/>
          <p:nvPr/>
        </p:nvSpPr>
        <p:spPr bwMode="auto">
          <a:xfrm>
            <a:off x="9067800" y="2921913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E10EE0-1A0F-BE87-5D4F-ED30C3018D86}"/>
              </a:ext>
            </a:extLst>
          </p:cNvPr>
          <p:cNvSpPr/>
          <p:nvPr/>
        </p:nvSpPr>
        <p:spPr bwMode="auto">
          <a:xfrm>
            <a:off x="9067800" y="3177500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DA7B2F-2C96-9BD9-163C-16600F7A4DF0}"/>
              </a:ext>
            </a:extLst>
          </p:cNvPr>
          <p:cNvSpPr/>
          <p:nvPr/>
        </p:nvSpPr>
        <p:spPr bwMode="auto">
          <a:xfrm>
            <a:off x="9067800" y="3435996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7E68FA-3264-C474-DB4B-0F8F85733EAA}"/>
              </a:ext>
            </a:extLst>
          </p:cNvPr>
          <p:cNvSpPr/>
          <p:nvPr/>
        </p:nvSpPr>
        <p:spPr bwMode="auto">
          <a:xfrm>
            <a:off x="9067800" y="3689121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AD8F70-BCF1-C492-0CE2-0D45BF53F462}"/>
              </a:ext>
            </a:extLst>
          </p:cNvPr>
          <p:cNvSpPr/>
          <p:nvPr/>
        </p:nvSpPr>
        <p:spPr bwMode="auto">
          <a:xfrm>
            <a:off x="9067800" y="3944708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8B7389-CAFE-7B77-C879-9B837815C856}"/>
              </a:ext>
            </a:extLst>
          </p:cNvPr>
          <p:cNvSpPr/>
          <p:nvPr/>
        </p:nvSpPr>
        <p:spPr bwMode="auto">
          <a:xfrm>
            <a:off x="9067800" y="4203204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DE354E-A7B6-DC87-8D17-272D6EDCCFD4}"/>
              </a:ext>
            </a:extLst>
          </p:cNvPr>
          <p:cNvSpPr/>
          <p:nvPr/>
        </p:nvSpPr>
        <p:spPr bwMode="auto">
          <a:xfrm>
            <a:off x="9067800" y="4458791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77C9334-E5F0-443A-B836-85E6ED7C92A9}"/>
              </a:ext>
            </a:extLst>
          </p:cNvPr>
          <p:cNvSpPr/>
          <p:nvPr/>
        </p:nvSpPr>
        <p:spPr bwMode="auto">
          <a:xfrm>
            <a:off x="9067800" y="4718355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A90D18-1D3D-A649-A99A-92E84F4172A8}"/>
              </a:ext>
            </a:extLst>
          </p:cNvPr>
          <p:cNvSpPr/>
          <p:nvPr/>
        </p:nvSpPr>
        <p:spPr bwMode="auto">
          <a:xfrm>
            <a:off x="9067800" y="4973942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861144-3B93-82B7-E0A9-65236AA35C5E}"/>
              </a:ext>
            </a:extLst>
          </p:cNvPr>
          <p:cNvSpPr/>
          <p:nvPr/>
        </p:nvSpPr>
        <p:spPr bwMode="auto">
          <a:xfrm>
            <a:off x="9067800" y="5232438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12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7A08E0B-F0B4-DC1B-B081-B85E5951DDB9}"/>
              </a:ext>
            </a:extLst>
          </p:cNvPr>
          <p:cNvSpPr/>
          <p:nvPr/>
        </p:nvSpPr>
        <p:spPr bwMode="auto">
          <a:xfrm>
            <a:off x="9067800" y="5844640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4" name="Text Box 38">
            <a:extLst>
              <a:ext uri="{FF2B5EF4-FFF2-40B4-BE49-F238E27FC236}">
                <a16:creationId xmlns:a16="http://schemas.microsoft.com/office/drawing/2014/main" id="{18085688-1EF6-CF48-7A5B-AE4C6B565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2978" y="5414426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E7420A92-9502-E495-A235-93181A35A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7034" y="2769513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A9F59B70-3BAD-3938-9591-C0EF773CD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4381" y="5795427"/>
            <a:ext cx="485453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M</a:t>
            </a:r>
            <a:r>
              <a:rPr lang="en-GB" sz="1400" b="1" dirty="0">
                <a:latin typeface="Calibri" pitchFamily="34" charset="0"/>
              </a:rPr>
              <a:t>-1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54D16D4-AE0E-8CBB-D6D1-7EB0A892A8ED}"/>
              </a:ext>
            </a:extLst>
          </p:cNvPr>
          <p:cNvCxnSpPr>
            <a:stCxn id="12" idx="3"/>
            <a:endCxn id="25" idx="1"/>
          </p:cNvCxnSpPr>
          <p:nvPr/>
        </p:nvCxnSpPr>
        <p:spPr bwMode="auto">
          <a:xfrm>
            <a:off x="6883756" y="3308203"/>
            <a:ext cx="2184044" cy="255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6278809-78AC-A152-A392-4ADBB4B1AECD}"/>
              </a:ext>
            </a:extLst>
          </p:cNvPr>
          <p:cNvCxnSpPr>
            <a:stCxn id="13" idx="3"/>
            <a:endCxn id="29" idx="1"/>
          </p:cNvCxnSpPr>
          <p:nvPr/>
        </p:nvCxnSpPr>
        <p:spPr bwMode="auto">
          <a:xfrm>
            <a:off x="6883756" y="3560260"/>
            <a:ext cx="2184044" cy="1026325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E1565E5-99E2-80D0-1DA2-BC7B20CE8BFE}"/>
              </a:ext>
            </a:extLst>
          </p:cNvPr>
          <p:cNvCxnSpPr>
            <a:cxnSpLocks/>
            <a:stCxn id="20" idx="3"/>
            <a:endCxn id="32" idx="1"/>
          </p:cNvCxnSpPr>
          <p:nvPr/>
        </p:nvCxnSpPr>
        <p:spPr bwMode="auto">
          <a:xfrm flipV="1">
            <a:off x="6883756" y="5360232"/>
            <a:ext cx="2184044" cy="17742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83D8CCD-5660-9F52-05C0-E4A8526529E7}"/>
              </a:ext>
            </a:extLst>
          </p:cNvPr>
          <p:cNvCxnSpPr>
            <a:stCxn id="19" idx="3"/>
            <a:endCxn id="31" idx="1"/>
          </p:cNvCxnSpPr>
          <p:nvPr/>
        </p:nvCxnSpPr>
        <p:spPr bwMode="auto">
          <a:xfrm flipV="1">
            <a:off x="6883756" y="5101735"/>
            <a:ext cx="2184044" cy="1838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9C9844D7-A7E1-45F2-EB86-79219221474F}"/>
              </a:ext>
            </a:extLst>
          </p:cNvPr>
          <p:cNvSpPr/>
          <p:nvPr/>
        </p:nvSpPr>
        <p:spPr>
          <a:xfrm>
            <a:off x="7264330" y="2671226"/>
            <a:ext cx="1350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Address </a:t>
            </a:r>
          </a:p>
          <a:p>
            <a:pPr algn="ctr"/>
            <a:r>
              <a:rPr lang="en-GB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translation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61637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6788F-A350-620A-A36C-A6A81420C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7F0C-17A3-8FC4-816E-D60B3BE9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can still share memory if desired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A8CA8-B505-EF9D-0D4F-AC0A7590F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8" cy="5029200"/>
          </a:xfrm>
        </p:spPr>
        <p:txBody>
          <a:bodyPr/>
          <a:lstStyle/>
          <a:p>
            <a:r>
              <a:rPr lang="en-US" dirty="0"/>
              <a:t>We could share some physical pages across processes to enable shared libraries or shared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2B66E-50E6-C42E-85DC-FE182D5C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79F35218-6C50-C330-B260-F14A0CFF1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00" y="2845781"/>
            <a:ext cx="1368425" cy="1169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 Space for Process 1:</a:t>
            </a:r>
          </a:p>
        </p:txBody>
      </p:sp>
      <p:sp>
        <p:nvSpPr>
          <p:cNvPr id="44" name="Rectangle 4">
            <a:extLst>
              <a:ext uri="{FF2B5EF4-FFF2-40B4-BE49-F238E27FC236}">
                <a16:creationId xmlns:a16="http://schemas.microsoft.com/office/drawing/2014/main" id="{EFF057FA-47BF-F82B-CE0D-F5F0C41D4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1280" y="2819857"/>
            <a:ext cx="1066800" cy="1175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Address 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Space (DRAM)</a:t>
            </a: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B90516BC-6D19-7903-AB21-589A85027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843" y="2769581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46" name="Rectangle 26">
            <a:extLst>
              <a:ext uri="{FF2B5EF4-FFF2-40B4-BE49-F238E27FC236}">
                <a16:creationId xmlns:a16="http://schemas.microsoft.com/office/drawing/2014/main" id="{BF304014-1052-D980-9E89-5B2BD66D7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2263" y="4069208"/>
            <a:ext cx="446981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N-1</a:t>
            </a:r>
          </a:p>
        </p:txBody>
      </p:sp>
      <p:sp>
        <p:nvSpPr>
          <p:cNvPr id="47" name="Rectangle 37">
            <a:extLst>
              <a:ext uri="{FF2B5EF4-FFF2-40B4-BE49-F238E27FC236}">
                <a16:creationId xmlns:a16="http://schemas.microsoft.com/office/drawing/2014/main" id="{2BE7F476-822B-4A45-4720-15FF4ADC3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324" y="4333535"/>
            <a:ext cx="1449388" cy="512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(e.g., </a:t>
            </a:r>
            <a:r>
              <a:rPr lang="en-GB" sz="1400" b="1" i="1" u="sng" dirty="0">
                <a:solidFill>
                  <a:srgbClr val="FF0000"/>
                </a:solidFill>
                <a:latin typeface="Calibri" pitchFamily="34" charset="0"/>
              </a:rPr>
              <a:t>read-only </a:t>
            </a:r>
          </a:p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library code)</a:t>
            </a:r>
          </a:p>
        </p:txBody>
      </p:sp>
      <p:sp>
        <p:nvSpPr>
          <p:cNvPr id="48" name="Rectangle 40">
            <a:extLst>
              <a:ext uri="{FF2B5EF4-FFF2-40B4-BE49-F238E27FC236}">
                <a16:creationId xmlns:a16="http://schemas.microsoft.com/office/drawing/2014/main" id="{A287279E-5642-CC19-073E-45B114CFA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700" y="4826981"/>
            <a:ext cx="1368425" cy="1169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 Space for Process 2: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5BF39E7-E031-F4C7-E0FC-03E82321015F}"/>
              </a:ext>
            </a:extLst>
          </p:cNvPr>
          <p:cNvSpPr/>
          <p:nvPr/>
        </p:nvSpPr>
        <p:spPr bwMode="auto">
          <a:xfrm>
            <a:off x="5956480" y="2924890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EF9EFC5-2B54-EA61-FC96-418DBF864CA5}"/>
              </a:ext>
            </a:extLst>
          </p:cNvPr>
          <p:cNvSpPr/>
          <p:nvPr/>
        </p:nvSpPr>
        <p:spPr bwMode="auto">
          <a:xfrm>
            <a:off x="5956480" y="3180477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4C4F0B6-7677-9F08-951D-5C1718B96166}"/>
              </a:ext>
            </a:extLst>
          </p:cNvPr>
          <p:cNvSpPr/>
          <p:nvPr/>
        </p:nvSpPr>
        <p:spPr bwMode="auto">
          <a:xfrm>
            <a:off x="5956480" y="3432534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D521676-7BB8-B986-58DD-0E5433F49C94}"/>
              </a:ext>
            </a:extLst>
          </p:cNvPr>
          <p:cNvSpPr/>
          <p:nvPr/>
        </p:nvSpPr>
        <p:spPr bwMode="auto">
          <a:xfrm>
            <a:off x="5956480" y="3942477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3" name="Text Box 38">
            <a:extLst>
              <a:ext uri="{FF2B5EF4-FFF2-40B4-BE49-F238E27FC236}">
                <a16:creationId xmlns:a16="http://schemas.microsoft.com/office/drawing/2014/main" id="{96A21857-D163-F590-54B7-9780FEBF8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642" y="3561452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54" name="Rectangle 24">
            <a:extLst>
              <a:ext uri="{FF2B5EF4-FFF2-40B4-BE49-F238E27FC236}">
                <a16:creationId xmlns:a16="http://schemas.microsoft.com/office/drawing/2014/main" id="{3457F76F-91AC-E407-DC7C-06BE43F98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843" y="4750781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55" name="Rectangle 26">
            <a:extLst>
              <a:ext uri="{FF2B5EF4-FFF2-40B4-BE49-F238E27FC236}">
                <a16:creationId xmlns:a16="http://schemas.microsoft.com/office/drawing/2014/main" id="{3C7ADAAF-55B8-4695-4F84-0F36859BF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2263" y="5871695"/>
            <a:ext cx="446981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N-1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B6AA497-D937-54F2-E8E6-5657E50275B1}"/>
              </a:ext>
            </a:extLst>
          </p:cNvPr>
          <p:cNvSpPr/>
          <p:nvPr/>
        </p:nvSpPr>
        <p:spPr bwMode="auto">
          <a:xfrm>
            <a:off x="5956480" y="4902291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23C7083-5315-F48B-8F0C-7E559027B46B}"/>
              </a:ext>
            </a:extLst>
          </p:cNvPr>
          <p:cNvSpPr/>
          <p:nvPr/>
        </p:nvSpPr>
        <p:spPr bwMode="auto">
          <a:xfrm>
            <a:off x="5956480" y="5157878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1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29E4EE1-18C6-1168-DC16-FA9A7F863837}"/>
              </a:ext>
            </a:extLst>
          </p:cNvPr>
          <p:cNvSpPr/>
          <p:nvPr/>
        </p:nvSpPr>
        <p:spPr bwMode="auto">
          <a:xfrm>
            <a:off x="5956480" y="5409935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VP 2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B1F4687-2C23-AC07-4BA4-3874DF6D050C}"/>
              </a:ext>
            </a:extLst>
          </p:cNvPr>
          <p:cNvSpPr/>
          <p:nvPr/>
        </p:nvSpPr>
        <p:spPr bwMode="auto">
          <a:xfrm>
            <a:off x="5956480" y="5871695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0" name="Text Box 38">
            <a:extLst>
              <a:ext uri="{FF2B5EF4-FFF2-40B4-BE49-F238E27FC236}">
                <a16:creationId xmlns:a16="http://schemas.microsoft.com/office/drawing/2014/main" id="{E0FB1C4E-6CDF-5423-F55B-10459D80A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642" y="5490694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14A127B-4ECC-0A26-F892-B1E7C65647AF}"/>
              </a:ext>
            </a:extLst>
          </p:cNvPr>
          <p:cNvSpPr/>
          <p:nvPr/>
        </p:nvSpPr>
        <p:spPr bwMode="auto">
          <a:xfrm>
            <a:off x="9054924" y="2921981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43FB607-1204-1E9B-A069-24FF7A77C5AF}"/>
              </a:ext>
            </a:extLst>
          </p:cNvPr>
          <p:cNvSpPr/>
          <p:nvPr/>
        </p:nvSpPr>
        <p:spPr bwMode="auto">
          <a:xfrm>
            <a:off x="9054924" y="3177568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AFFC028-86D7-E8DE-8956-5D835519DC31}"/>
              </a:ext>
            </a:extLst>
          </p:cNvPr>
          <p:cNvSpPr/>
          <p:nvPr/>
        </p:nvSpPr>
        <p:spPr bwMode="auto">
          <a:xfrm>
            <a:off x="9054924" y="3436064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A5F1D6E-6575-1015-3866-E63BE80CD662}"/>
              </a:ext>
            </a:extLst>
          </p:cNvPr>
          <p:cNvSpPr/>
          <p:nvPr/>
        </p:nvSpPr>
        <p:spPr bwMode="auto">
          <a:xfrm>
            <a:off x="9054924" y="3689189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A965EC1-1FF9-4C8F-3575-E5F714CC0758}"/>
              </a:ext>
            </a:extLst>
          </p:cNvPr>
          <p:cNvSpPr/>
          <p:nvPr/>
        </p:nvSpPr>
        <p:spPr bwMode="auto">
          <a:xfrm>
            <a:off x="9054924" y="3944776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6718E79-E095-3B77-879A-42D9C7938539}"/>
              </a:ext>
            </a:extLst>
          </p:cNvPr>
          <p:cNvSpPr/>
          <p:nvPr/>
        </p:nvSpPr>
        <p:spPr bwMode="auto">
          <a:xfrm>
            <a:off x="9054924" y="4203272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E87CF2F-4A6B-6D4E-064E-8DF94DC07917}"/>
              </a:ext>
            </a:extLst>
          </p:cNvPr>
          <p:cNvSpPr/>
          <p:nvPr/>
        </p:nvSpPr>
        <p:spPr bwMode="auto">
          <a:xfrm>
            <a:off x="9054924" y="4458859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6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B6E0B0F-C05F-D65A-1491-F4387E8485FE}"/>
              </a:ext>
            </a:extLst>
          </p:cNvPr>
          <p:cNvSpPr/>
          <p:nvPr/>
        </p:nvSpPr>
        <p:spPr bwMode="auto">
          <a:xfrm>
            <a:off x="9054924" y="4718423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6A48794-C45E-C407-7981-F6F659868853}"/>
              </a:ext>
            </a:extLst>
          </p:cNvPr>
          <p:cNvSpPr/>
          <p:nvPr/>
        </p:nvSpPr>
        <p:spPr bwMode="auto">
          <a:xfrm>
            <a:off x="9054924" y="4974010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8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3F92CE4-73F3-DCA6-1B3F-6EA5B7CADD3D}"/>
              </a:ext>
            </a:extLst>
          </p:cNvPr>
          <p:cNvSpPr/>
          <p:nvPr/>
        </p:nvSpPr>
        <p:spPr bwMode="auto">
          <a:xfrm>
            <a:off x="9054924" y="5232506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0438F54-73EE-97F6-AA87-83D78B8DD347}"/>
              </a:ext>
            </a:extLst>
          </p:cNvPr>
          <p:cNvSpPr/>
          <p:nvPr/>
        </p:nvSpPr>
        <p:spPr bwMode="auto">
          <a:xfrm>
            <a:off x="9054924" y="5844708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2" name="Text Box 38">
            <a:extLst>
              <a:ext uri="{FF2B5EF4-FFF2-40B4-BE49-F238E27FC236}">
                <a16:creationId xmlns:a16="http://schemas.microsoft.com/office/drawing/2014/main" id="{710E2176-ED2D-2C27-DC98-6B077A207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102" y="5414494"/>
            <a:ext cx="36522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33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73" name="Rectangle 24">
            <a:extLst>
              <a:ext uri="{FF2B5EF4-FFF2-40B4-BE49-F238E27FC236}">
                <a16:creationId xmlns:a16="http://schemas.microsoft.com/office/drawing/2014/main" id="{538D42E7-1E85-F76D-7809-D0DDA403A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4158" y="2769581"/>
            <a:ext cx="279400" cy="30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74" name="Rectangle 26">
            <a:extLst>
              <a:ext uri="{FF2B5EF4-FFF2-40B4-BE49-F238E27FC236}">
                <a16:creationId xmlns:a16="http://schemas.microsoft.com/office/drawing/2014/main" id="{CEB380CB-A802-55CD-D8A3-A9F500699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505" y="5795495"/>
            <a:ext cx="485453" cy="3005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M</a:t>
            </a:r>
            <a:r>
              <a:rPr lang="en-GB" sz="1400" b="1" dirty="0">
                <a:latin typeface="Calibri" pitchFamily="34" charset="0"/>
              </a:rPr>
              <a:t>-1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1B4F435-0E23-242A-E7CA-3EA617192DB8}"/>
              </a:ext>
            </a:extLst>
          </p:cNvPr>
          <p:cNvCxnSpPr>
            <a:stCxn id="50" idx="3"/>
            <a:endCxn id="63" idx="1"/>
          </p:cNvCxnSpPr>
          <p:nvPr/>
        </p:nvCxnSpPr>
        <p:spPr bwMode="auto">
          <a:xfrm>
            <a:off x="6870880" y="3308271"/>
            <a:ext cx="2184044" cy="25558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CC11EA4-5F39-AFFD-22CE-8797DA083E30}"/>
              </a:ext>
            </a:extLst>
          </p:cNvPr>
          <p:cNvCxnSpPr>
            <a:stCxn id="51" idx="3"/>
            <a:endCxn id="67" idx="1"/>
          </p:cNvCxnSpPr>
          <p:nvPr/>
        </p:nvCxnSpPr>
        <p:spPr bwMode="auto">
          <a:xfrm>
            <a:off x="6870880" y="3560328"/>
            <a:ext cx="2184044" cy="1026325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CD5EF2E-0C08-C5D7-902A-4665D179E27D}"/>
              </a:ext>
            </a:extLst>
          </p:cNvPr>
          <p:cNvCxnSpPr>
            <a:stCxn id="58" idx="3"/>
            <a:endCxn id="67" idx="1"/>
          </p:cNvCxnSpPr>
          <p:nvPr/>
        </p:nvCxnSpPr>
        <p:spPr bwMode="auto">
          <a:xfrm flipV="1">
            <a:off x="6870880" y="4586652"/>
            <a:ext cx="2184044" cy="9510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496BE3D-8924-648C-8B95-B81416D99AB1}"/>
              </a:ext>
            </a:extLst>
          </p:cNvPr>
          <p:cNvCxnSpPr>
            <a:stCxn id="57" idx="3"/>
            <a:endCxn id="69" idx="1"/>
          </p:cNvCxnSpPr>
          <p:nvPr/>
        </p:nvCxnSpPr>
        <p:spPr bwMode="auto">
          <a:xfrm flipV="1">
            <a:off x="6870880" y="5101803"/>
            <a:ext cx="2184044" cy="1838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39403969-D8D2-7512-D076-5D30C6CDB1BE}"/>
              </a:ext>
            </a:extLst>
          </p:cNvPr>
          <p:cNvSpPr/>
          <p:nvPr/>
        </p:nvSpPr>
        <p:spPr>
          <a:xfrm>
            <a:off x="7251454" y="2671294"/>
            <a:ext cx="1350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Address </a:t>
            </a:r>
          </a:p>
          <a:p>
            <a:pPr algn="ctr"/>
            <a:r>
              <a:rPr lang="en-GB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translation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779270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58979-76D1-5177-F8C4-237C12BB4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CD71A025-EAA7-4942-0BD7-4D7EE1F3A6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VM as a Tool for Memory Protection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5972A45E-6958-60D8-5CFE-391766F185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4483118" cy="5013102"/>
          </a:xfrm>
          <a:ln/>
        </p:spPr>
        <p:txBody>
          <a:bodyPr>
            <a:normAutofit/>
          </a:bodyPr>
          <a:lstStyle/>
          <a:p>
            <a:pPr>
              <a:lnSpc>
                <a:spcPct val="83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latin typeface="+mn-lt"/>
              </a:rPr>
              <a:t>What if we want better protection?</a:t>
            </a:r>
          </a:p>
          <a:p>
            <a:pPr lvl="1">
              <a:lnSpc>
                <a:spcPct val="83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>
              <a:latin typeface="+mn-lt"/>
            </a:endParaRPr>
          </a:p>
          <a:p>
            <a:pPr>
              <a:lnSpc>
                <a:spcPct val="83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latin typeface="+mn-lt"/>
              </a:rPr>
              <a:t>Extend Page Table Entries with permission bits!</a:t>
            </a:r>
          </a:p>
          <a:p>
            <a:pPr lvl="1">
              <a:lnSpc>
                <a:spcPct val="83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>
              <a:latin typeface="+mn-lt"/>
            </a:endParaRPr>
          </a:p>
          <a:p>
            <a:pPr>
              <a:lnSpc>
                <a:spcPct val="88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solidFill>
                  <a:srgbClr val="000000"/>
                </a:solidFill>
                <a:latin typeface="+mn-lt"/>
              </a:rPr>
              <a:t>HW enforces this protection</a:t>
            </a:r>
          </a:p>
          <a:p>
            <a:pPr lvl="1">
              <a:lnSpc>
                <a:spcPct val="88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solidFill>
                  <a:srgbClr val="000000"/>
                </a:solidFill>
              </a:rPr>
              <a:t>Faults process if a violation occurs</a:t>
            </a:r>
            <a:endParaRPr lang="en-GB" dirty="0">
              <a:solidFill>
                <a:srgbClr val="000000"/>
              </a:solidFill>
              <a:latin typeface="+mn-lt"/>
            </a:endParaRPr>
          </a:p>
          <a:p>
            <a:pPr lvl="1">
              <a:lnSpc>
                <a:spcPct val="88000"/>
              </a:lnSpc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6F04C3-873A-00F0-4D60-7B4815326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551666D1-E9C5-716C-9260-8ABB826B3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527" y="2810319"/>
            <a:ext cx="1007967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Process </a:t>
            </a:r>
            <a:r>
              <a:rPr lang="en-GB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i</a:t>
            </a:r>
            <a:endParaRPr lang="en-GB" b="1" i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6C8AA6EB-5194-6D9B-259A-64008359D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5227" y="1548392"/>
            <a:ext cx="866262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Address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9F053762-B92B-4584-306A-9FCE84C60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7118" y="1548392"/>
            <a:ext cx="649664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READ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F4EF670A-46D2-577D-3A55-252D2F1DE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870" y="1548392"/>
            <a:ext cx="738727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WRITE</a:t>
            </a:r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id="{8827D224-F112-A1A8-19EF-FDCEDEC62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2289" y="1853191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6</a:t>
            </a:r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id="{7481839F-4EA6-D07F-A76C-A4A83FE64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714" y="18531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B08E20FC-C8AF-77B7-B9D5-FA64E07E5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507" y="1853191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587" name="Rectangle 11">
            <a:extLst>
              <a:ext uri="{FF2B5EF4-FFF2-40B4-BE49-F238E27FC236}">
                <a16:creationId xmlns:a16="http://schemas.microsoft.com/office/drawing/2014/main" id="{3083EA01-590B-5B60-B5EA-DFBB46B12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2289" y="2157991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4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75DCA3F8-5FCD-77F9-79EE-38AF4A9A9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714" y="21579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589" name="Rectangle 13">
            <a:extLst>
              <a:ext uri="{FF2B5EF4-FFF2-40B4-BE49-F238E27FC236}">
                <a16:creationId xmlns:a16="http://schemas.microsoft.com/office/drawing/2014/main" id="{E00D1D42-B34D-7137-0282-7EAB24F4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507" y="21579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590" name="Rectangle 14">
            <a:extLst>
              <a:ext uri="{FF2B5EF4-FFF2-40B4-BE49-F238E27FC236}">
                <a16:creationId xmlns:a16="http://schemas.microsoft.com/office/drawing/2014/main" id="{19779C54-46BD-D7A3-6B9E-963048FF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2289" y="2462791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2</a:t>
            </a:r>
          </a:p>
        </p:txBody>
      </p:sp>
      <p:sp>
        <p:nvSpPr>
          <p:cNvPr id="24591" name="Rectangle 15">
            <a:extLst>
              <a:ext uri="{FF2B5EF4-FFF2-40B4-BE49-F238E27FC236}">
                <a16:creationId xmlns:a16="http://schemas.microsoft.com/office/drawing/2014/main" id="{15F6D995-FD1A-39F2-7609-6A1F4B73A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714" y="24627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592" name="Text Box 16">
            <a:extLst>
              <a:ext uri="{FF2B5EF4-FFF2-40B4-BE49-F238E27FC236}">
                <a16:creationId xmlns:a16="http://schemas.microsoft.com/office/drawing/2014/main" id="{08FF0347-0E52-29E5-7147-14385DC1C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728" y="1848429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0:</a:t>
            </a:r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E8D93E10-6C4E-F44B-C291-5FBC6A823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728" y="2153229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1:</a:t>
            </a:r>
          </a:p>
        </p:txBody>
      </p:sp>
      <p:sp>
        <p:nvSpPr>
          <p:cNvPr id="24594" name="Text Box 18">
            <a:extLst>
              <a:ext uri="{FF2B5EF4-FFF2-40B4-BE49-F238E27FC236}">
                <a16:creationId xmlns:a16="http://schemas.microsoft.com/office/drawing/2014/main" id="{D9F11E3B-E6C2-7E92-6A35-85CDCAEDE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315" y="2458029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2:</a:t>
            </a:r>
          </a:p>
        </p:txBody>
      </p:sp>
      <p:sp>
        <p:nvSpPr>
          <p:cNvPr id="24595" name="Rectangle 19">
            <a:extLst>
              <a:ext uri="{FF2B5EF4-FFF2-40B4-BE49-F238E27FC236}">
                <a16:creationId xmlns:a16="http://schemas.microsoft.com/office/drawing/2014/main" id="{55ABC288-AF1C-01CB-FE37-C38742B9E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845" y="2843792"/>
            <a:ext cx="246062" cy="4805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</p:txBody>
      </p:sp>
      <p:sp>
        <p:nvSpPr>
          <p:cNvPr id="24596" name="Text Box 20">
            <a:extLst>
              <a:ext uri="{FF2B5EF4-FFF2-40B4-BE49-F238E27FC236}">
                <a16:creationId xmlns:a16="http://schemas.microsoft.com/office/drawing/2014/main" id="{D490E2A7-B1AC-2AAA-7765-13A15DFC8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376" y="4985475"/>
            <a:ext cx="1011173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Process j</a:t>
            </a:r>
          </a:p>
        </p:txBody>
      </p:sp>
      <p:sp>
        <p:nvSpPr>
          <p:cNvPr id="24611" name="Rectangle 35">
            <a:extLst>
              <a:ext uri="{FF2B5EF4-FFF2-40B4-BE49-F238E27FC236}">
                <a16:creationId xmlns:a16="http://schemas.microsoft.com/office/drawing/2014/main" id="{867A53A1-95F0-E7D5-E3C0-72A37E532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507" y="24627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18" name="Text Box 42">
            <a:extLst>
              <a:ext uri="{FF2B5EF4-FFF2-40B4-BE49-F238E27FC236}">
                <a16:creationId xmlns:a16="http://schemas.microsoft.com/office/drawing/2014/main" id="{E0A2ADCC-9A0D-45DE-0DD6-71357B33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934" y="1548392"/>
            <a:ext cx="52392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SUP</a:t>
            </a:r>
          </a:p>
        </p:txBody>
      </p:sp>
      <p:sp>
        <p:nvSpPr>
          <p:cNvPr id="24619" name="Rectangle 43">
            <a:extLst>
              <a:ext uri="{FF2B5EF4-FFF2-40B4-BE49-F238E27FC236}">
                <a16:creationId xmlns:a16="http://schemas.microsoft.com/office/drawing/2014/main" id="{10AEF27C-3C9F-7060-B12F-BD2F0DC39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739" y="1853191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620" name="Rectangle 44">
            <a:extLst>
              <a:ext uri="{FF2B5EF4-FFF2-40B4-BE49-F238E27FC236}">
                <a16:creationId xmlns:a16="http://schemas.microsoft.com/office/drawing/2014/main" id="{74A6A6D3-9052-9507-93B8-33925F11A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739" y="2157991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621" name="Rectangle 45">
            <a:extLst>
              <a:ext uri="{FF2B5EF4-FFF2-40B4-BE49-F238E27FC236}">
                <a16:creationId xmlns:a16="http://schemas.microsoft.com/office/drawing/2014/main" id="{8A532346-F9D7-8C14-352E-67E2C9DD5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739" y="24627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22" name="Text Box 46">
            <a:extLst>
              <a:ext uri="{FF2B5EF4-FFF2-40B4-BE49-F238E27FC236}">
                <a16:creationId xmlns:a16="http://schemas.microsoft.com/office/drawing/2014/main" id="{7AE69CF5-9437-418E-DE5A-496E16E6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9152" y="3756604"/>
            <a:ext cx="866262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Address</a:t>
            </a:r>
          </a:p>
        </p:txBody>
      </p:sp>
      <p:sp>
        <p:nvSpPr>
          <p:cNvPr id="24623" name="Text Box 47">
            <a:extLst>
              <a:ext uri="{FF2B5EF4-FFF2-40B4-BE49-F238E27FC236}">
                <a16:creationId xmlns:a16="http://schemas.microsoft.com/office/drawing/2014/main" id="{E77B8A32-2C7F-EFA8-E8B5-67CB09AC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7118" y="3756604"/>
            <a:ext cx="649664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READ</a:t>
            </a:r>
          </a:p>
        </p:txBody>
      </p:sp>
      <p:sp>
        <p:nvSpPr>
          <p:cNvPr id="24624" name="Text Box 48">
            <a:extLst>
              <a:ext uri="{FF2B5EF4-FFF2-40B4-BE49-F238E27FC236}">
                <a16:creationId xmlns:a16="http://schemas.microsoft.com/office/drawing/2014/main" id="{CC4A0C2F-5114-4D9E-B0FC-1709DA4C8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870" y="3756604"/>
            <a:ext cx="738727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WRITE</a:t>
            </a:r>
          </a:p>
        </p:txBody>
      </p:sp>
      <p:sp>
        <p:nvSpPr>
          <p:cNvPr id="24625" name="Rectangle 49">
            <a:extLst>
              <a:ext uri="{FF2B5EF4-FFF2-40B4-BE49-F238E27FC236}">
                <a16:creationId xmlns:a16="http://schemas.microsoft.com/office/drawing/2014/main" id="{4B5FB190-AF6B-FD60-DA4D-ACC825071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464" y="4061403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9</a:t>
            </a:r>
          </a:p>
        </p:txBody>
      </p:sp>
      <p:sp>
        <p:nvSpPr>
          <p:cNvPr id="24626" name="Rectangle 50">
            <a:extLst>
              <a:ext uri="{FF2B5EF4-FFF2-40B4-BE49-F238E27FC236}">
                <a16:creationId xmlns:a16="http://schemas.microsoft.com/office/drawing/2014/main" id="{0EEBE01B-923A-548A-1218-54ECFB084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889" y="40614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27" name="Rectangle 51">
            <a:extLst>
              <a:ext uri="{FF2B5EF4-FFF2-40B4-BE49-F238E27FC236}">
                <a16:creationId xmlns:a16="http://schemas.microsoft.com/office/drawing/2014/main" id="{E5ACE5B4-65AF-6C57-10A4-3D6506FB4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3682" y="4061403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628" name="Rectangle 52">
            <a:extLst>
              <a:ext uri="{FF2B5EF4-FFF2-40B4-BE49-F238E27FC236}">
                <a16:creationId xmlns:a16="http://schemas.microsoft.com/office/drawing/2014/main" id="{A0912B02-0D10-5FBC-BE12-0FCA4591A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464" y="4366203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6</a:t>
            </a:r>
          </a:p>
        </p:txBody>
      </p:sp>
      <p:sp>
        <p:nvSpPr>
          <p:cNvPr id="24629" name="Rectangle 53">
            <a:extLst>
              <a:ext uri="{FF2B5EF4-FFF2-40B4-BE49-F238E27FC236}">
                <a16:creationId xmlns:a16="http://schemas.microsoft.com/office/drawing/2014/main" id="{6A2535F3-C7CD-5728-26E7-0C5C91E3D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889" y="43662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30" name="Rectangle 54">
            <a:extLst>
              <a:ext uri="{FF2B5EF4-FFF2-40B4-BE49-F238E27FC236}">
                <a16:creationId xmlns:a16="http://schemas.microsoft.com/office/drawing/2014/main" id="{5393945C-8672-A25B-4A70-B5C0988D8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3682" y="43662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31" name="Rectangle 55">
            <a:extLst>
              <a:ext uri="{FF2B5EF4-FFF2-40B4-BE49-F238E27FC236}">
                <a16:creationId xmlns:a16="http://schemas.microsoft.com/office/drawing/2014/main" id="{A5AE97E4-04AD-E973-E0BC-9D742B9FC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464" y="4671003"/>
            <a:ext cx="1524000" cy="304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PP 11</a:t>
            </a:r>
          </a:p>
        </p:txBody>
      </p:sp>
      <p:sp>
        <p:nvSpPr>
          <p:cNvPr id="24632" name="Rectangle 56">
            <a:extLst>
              <a:ext uri="{FF2B5EF4-FFF2-40B4-BE49-F238E27FC236}">
                <a16:creationId xmlns:a16="http://schemas.microsoft.com/office/drawing/2014/main" id="{197CAC77-2910-904A-77BC-B2CEFB9FC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889" y="46710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33" name="Rectangle 57">
            <a:extLst>
              <a:ext uri="{FF2B5EF4-FFF2-40B4-BE49-F238E27FC236}">
                <a16:creationId xmlns:a16="http://schemas.microsoft.com/office/drawing/2014/main" id="{89A1D108-3AC8-7F22-635A-2CE30B1E2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3682" y="46710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34" name="Text Box 58">
            <a:extLst>
              <a:ext uri="{FF2B5EF4-FFF2-40B4-BE49-F238E27FC236}">
                <a16:creationId xmlns:a16="http://schemas.microsoft.com/office/drawing/2014/main" id="{27254853-7196-D3F0-6208-9B911443C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934" y="3756604"/>
            <a:ext cx="52392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SUP</a:t>
            </a:r>
          </a:p>
        </p:txBody>
      </p:sp>
      <p:sp>
        <p:nvSpPr>
          <p:cNvPr id="24635" name="Rectangle 59">
            <a:extLst>
              <a:ext uri="{FF2B5EF4-FFF2-40B4-BE49-F238E27FC236}">
                <a16:creationId xmlns:a16="http://schemas.microsoft.com/office/drawing/2014/main" id="{1171AE03-DB0F-51A3-741B-1E7E37872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914" y="4061403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636" name="Rectangle 60">
            <a:extLst>
              <a:ext uri="{FF2B5EF4-FFF2-40B4-BE49-F238E27FC236}">
                <a16:creationId xmlns:a16="http://schemas.microsoft.com/office/drawing/2014/main" id="{579BA54F-DD17-C7EA-4200-4A4C571F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914" y="43662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24637" name="Rectangle 61">
            <a:extLst>
              <a:ext uri="{FF2B5EF4-FFF2-40B4-BE49-F238E27FC236}">
                <a16:creationId xmlns:a16="http://schemas.microsoft.com/office/drawing/2014/main" id="{C8FC8302-FD4B-B8D4-FE17-A191E218A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914" y="4671003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24638" name="Text Box 62">
            <a:extLst>
              <a:ext uri="{FF2B5EF4-FFF2-40B4-BE49-F238E27FC236}">
                <a16:creationId xmlns:a16="http://schemas.microsoft.com/office/drawing/2014/main" id="{9996F146-BFF8-1719-BA40-93B2F50AF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728" y="4062992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0:</a:t>
            </a:r>
          </a:p>
        </p:txBody>
      </p:sp>
      <p:sp>
        <p:nvSpPr>
          <p:cNvPr id="24639" name="Text Box 63">
            <a:extLst>
              <a:ext uri="{FF2B5EF4-FFF2-40B4-BE49-F238E27FC236}">
                <a16:creationId xmlns:a16="http://schemas.microsoft.com/office/drawing/2014/main" id="{3DBD4CF4-A208-6D2A-7E62-419FD6FF5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728" y="4367792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1:</a:t>
            </a:r>
          </a:p>
        </p:txBody>
      </p:sp>
      <p:sp>
        <p:nvSpPr>
          <p:cNvPr id="24640" name="Text Box 64">
            <a:extLst>
              <a:ext uri="{FF2B5EF4-FFF2-40B4-BE49-F238E27FC236}">
                <a16:creationId xmlns:a16="http://schemas.microsoft.com/office/drawing/2014/main" id="{28CF376E-6A42-244C-9D7F-1E6D2164F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315" y="4672592"/>
            <a:ext cx="620105" cy="30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VP 2:</a:t>
            </a:r>
          </a:p>
        </p:txBody>
      </p:sp>
      <p:sp>
        <p:nvSpPr>
          <p:cNvPr id="93" name="Rectangle 4">
            <a:extLst>
              <a:ext uri="{FF2B5EF4-FFF2-40B4-BE49-F238E27FC236}">
                <a16:creationId xmlns:a16="http://schemas.microsoft.com/office/drawing/2014/main" id="{1E5CA7CF-CB59-3F6F-B4C5-7B20AA89E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6791" y="1088249"/>
            <a:ext cx="1674812" cy="632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360" tIns="44280" rIns="90360" bIns="4428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Address Space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8C513A0-AB70-E86A-08F8-4AAD174E645E}"/>
              </a:ext>
            </a:extLst>
          </p:cNvPr>
          <p:cNvSpPr/>
          <p:nvPr/>
        </p:nvSpPr>
        <p:spPr bwMode="auto">
          <a:xfrm>
            <a:off x="10730807" y="1845521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C58C797-DE73-9D4C-C8D8-E60A69D8A23C}"/>
              </a:ext>
            </a:extLst>
          </p:cNvPr>
          <p:cNvSpPr/>
          <p:nvPr/>
        </p:nvSpPr>
        <p:spPr bwMode="auto">
          <a:xfrm>
            <a:off x="10730807" y="2101108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3B24DCF-F0F2-B1BD-7ECA-21B216BF4C94}"/>
              </a:ext>
            </a:extLst>
          </p:cNvPr>
          <p:cNvSpPr/>
          <p:nvPr/>
        </p:nvSpPr>
        <p:spPr bwMode="auto">
          <a:xfrm>
            <a:off x="10730807" y="2359604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2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2BA87AB-B5DC-5F4C-E320-6623D5006A1B}"/>
              </a:ext>
            </a:extLst>
          </p:cNvPr>
          <p:cNvSpPr/>
          <p:nvPr/>
        </p:nvSpPr>
        <p:spPr bwMode="auto">
          <a:xfrm>
            <a:off x="10730807" y="2621196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51FA9BA-AB23-0C74-E05A-8FD76591EFC8}"/>
              </a:ext>
            </a:extLst>
          </p:cNvPr>
          <p:cNvSpPr/>
          <p:nvPr/>
        </p:nvSpPr>
        <p:spPr bwMode="auto">
          <a:xfrm>
            <a:off x="10730807" y="2876783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/>
              </a:rPr>
              <a:t>PP 4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67048255-179A-FC87-91BD-85EBB2C099F0}"/>
              </a:ext>
            </a:extLst>
          </p:cNvPr>
          <p:cNvSpPr/>
          <p:nvPr/>
        </p:nvSpPr>
        <p:spPr bwMode="auto">
          <a:xfrm>
            <a:off x="10730807" y="3131027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865451B-A655-4B8F-1895-12B5948E9FC0}"/>
              </a:ext>
            </a:extLst>
          </p:cNvPr>
          <p:cNvSpPr/>
          <p:nvPr/>
        </p:nvSpPr>
        <p:spPr bwMode="auto">
          <a:xfrm>
            <a:off x="10730807" y="3390866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6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09D58B9-14D3-5B9B-C697-8437539EF533}"/>
              </a:ext>
            </a:extLst>
          </p:cNvPr>
          <p:cNvSpPr/>
          <p:nvPr/>
        </p:nvSpPr>
        <p:spPr bwMode="auto">
          <a:xfrm>
            <a:off x="10730807" y="3641471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7173464-B22F-37AD-C4E5-ECD27AC440B2}"/>
              </a:ext>
            </a:extLst>
          </p:cNvPr>
          <p:cNvSpPr/>
          <p:nvPr/>
        </p:nvSpPr>
        <p:spPr bwMode="auto">
          <a:xfrm>
            <a:off x="10730807" y="3897550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8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D161CED5-FDCB-CF99-F518-2A8587157538}"/>
              </a:ext>
            </a:extLst>
          </p:cNvPr>
          <p:cNvSpPr/>
          <p:nvPr/>
        </p:nvSpPr>
        <p:spPr bwMode="auto">
          <a:xfrm>
            <a:off x="10730807" y="4151059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/>
              </a:rPr>
              <a:t>PP 9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9294E5C-234C-0BE4-6EDB-830A2B6AD466}"/>
              </a:ext>
            </a:extLst>
          </p:cNvPr>
          <p:cNvSpPr/>
          <p:nvPr/>
        </p:nvSpPr>
        <p:spPr bwMode="auto">
          <a:xfrm>
            <a:off x="10732395" y="4401393"/>
            <a:ext cx="914400" cy="25558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0ED77EC-1195-DE08-1127-60E7D9C4277D}"/>
              </a:ext>
            </a:extLst>
          </p:cNvPr>
          <p:cNvSpPr/>
          <p:nvPr/>
        </p:nvSpPr>
        <p:spPr bwMode="auto">
          <a:xfrm>
            <a:off x="10732395" y="4657472"/>
            <a:ext cx="914400" cy="2555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600" dirty="0"/>
              <a:t>PP 11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3961388B-6C51-666F-7E72-07E4DA5B3EAD}"/>
              </a:ext>
            </a:extLst>
          </p:cNvPr>
          <p:cNvCxnSpPr>
            <a:stCxn id="24584" idx="3"/>
            <a:endCxn id="101" idx="1"/>
          </p:cNvCxnSpPr>
          <p:nvPr/>
        </p:nvCxnSpPr>
        <p:spPr bwMode="auto">
          <a:xfrm>
            <a:off x="10136289" y="2005591"/>
            <a:ext cx="594518" cy="15130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A521A6DD-2988-C79C-E765-8D678476A6C5}"/>
              </a:ext>
            </a:extLst>
          </p:cNvPr>
          <p:cNvCxnSpPr>
            <a:stCxn id="24587" idx="3"/>
            <a:endCxn id="99" idx="1"/>
          </p:cNvCxnSpPr>
          <p:nvPr/>
        </p:nvCxnSpPr>
        <p:spPr bwMode="auto">
          <a:xfrm>
            <a:off x="10136289" y="2310391"/>
            <a:ext cx="594518" cy="69418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A66A0FE1-0D6E-9FED-1B6C-88A87A8333D1}"/>
              </a:ext>
            </a:extLst>
          </p:cNvPr>
          <p:cNvCxnSpPr>
            <a:stCxn id="24590" idx="3"/>
            <a:endCxn id="97" idx="1"/>
          </p:cNvCxnSpPr>
          <p:nvPr/>
        </p:nvCxnSpPr>
        <p:spPr bwMode="auto">
          <a:xfrm flipV="1">
            <a:off x="10136289" y="2487398"/>
            <a:ext cx="594518" cy="127793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4B34565A-74B1-8B06-A4E8-281B5115D39E}"/>
              </a:ext>
            </a:extLst>
          </p:cNvPr>
          <p:cNvCxnSpPr>
            <a:stCxn id="24625" idx="3"/>
            <a:endCxn id="104" idx="1"/>
          </p:cNvCxnSpPr>
          <p:nvPr/>
        </p:nvCxnSpPr>
        <p:spPr bwMode="auto">
          <a:xfrm>
            <a:off x="10139464" y="4213803"/>
            <a:ext cx="591343" cy="6505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92B78B02-A9F7-0644-0F4F-D75D420B2BA2}"/>
              </a:ext>
            </a:extLst>
          </p:cNvPr>
          <p:cNvCxnSpPr>
            <a:stCxn id="24628" idx="3"/>
            <a:endCxn id="101" idx="1"/>
          </p:cNvCxnSpPr>
          <p:nvPr/>
        </p:nvCxnSpPr>
        <p:spPr bwMode="auto">
          <a:xfrm flipV="1">
            <a:off x="10139464" y="3518660"/>
            <a:ext cx="591343" cy="999943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B644A99A-89F5-A2DE-04CC-450596153DA1}"/>
              </a:ext>
            </a:extLst>
          </p:cNvPr>
          <p:cNvCxnSpPr>
            <a:stCxn id="24631" idx="3"/>
            <a:endCxn id="112" idx="1"/>
          </p:cNvCxnSpPr>
          <p:nvPr/>
        </p:nvCxnSpPr>
        <p:spPr bwMode="auto">
          <a:xfrm flipV="1">
            <a:off x="10139464" y="4785266"/>
            <a:ext cx="592931" cy="3813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Rectangular Callout 63">
            <a:extLst>
              <a:ext uri="{FF2B5EF4-FFF2-40B4-BE49-F238E27FC236}">
                <a16:creationId xmlns:a16="http://schemas.microsoft.com/office/drawing/2014/main" id="{AC7A65C4-C132-D4B5-A83E-02F5AD646CF3}"/>
              </a:ext>
            </a:extLst>
          </p:cNvPr>
          <p:cNvSpPr/>
          <p:nvPr/>
        </p:nvSpPr>
        <p:spPr bwMode="auto">
          <a:xfrm>
            <a:off x="6210845" y="746974"/>
            <a:ext cx="2248862" cy="586525"/>
          </a:xfrm>
          <a:prstGeom prst="wedgeRectCallout">
            <a:avLst>
              <a:gd name="adj1" fmla="val -46665"/>
              <a:gd name="adj2" fmla="val 83584"/>
            </a:avLst>
          </a:prstGeom>
          <a:solidFill>
            <a:srgbClr val="DEDFF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1400" dirty="0"/>
              <a:t>Must be running in kernel (supervisor mode)</a:t>
            </a:r>
          </a:p>
        </p:txBody>
      </p:sp>
      <p:sp>
        <p:nvSpPr>
          <p:cNvPr id="65" name="Text Box 7">
            <a:extLst>
              <a:ext uri="{FF2B5EF4-FFF2-40B4-BE49-F238E27FC236}">
                <a16:creationId xmlns:a16="http://schemas.microsoft.com/office/drawing/2014/main" id="{14D6E834-8C17-E427-E594-85417B508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2897" y="1548391"/>
            <a:ext cx="604275" cy="311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EXEC</a:t>
            </a:r>
          </a:p>
        </p:txBody>
      </p:sp>
      <p:sp>
        <p:nvSpPr>
          <p:cNvPr id="66" name="Rectangle 10">
            <a:extLst>
              <a:ext uri="{FF2B5EF4-FFF2-40B4-BE49-F238E27FC236}">
                <a16:creationId xmlns:a16="http://schemas.microsoft.com/office/drawing/2014/main" id="{2148DC90-F1BC-7365-5C4B-945428CFF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307" y="1853191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67" name="Rectangle 13">
            <a:extLst>
              <a:ext uri="{FF2B5EF4-FFF2-40B4-BE49-F238E27FC236}">
                <a16:creationId xmlns:a16="http://schemas.microsoft.com/office/drawing/2014/main" id="{174240D4-77DF-4780-2261-6A359970B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307" y="2157991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68" name="Rectangle 19">
            <a:extLst>
              <a:ext uri="{FF2B5EF4-FFF2-40B4-BE49-F238E27FC236}">
                <a16:creationId xmlns:a16="http://schemas.microsoft.com/office/drawing/2014/main" id="{7196B5E0-D677-D582-6CC6-9D0FD4F11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645" y="2843792"/>
            <a:ext cx="246062" cy="4805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  <a:p>
            <a:pPr algn="ctr">
              <a:lnSpc>
                <a:spcPct val="49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•</a:t>
            </a:r>
          </a:p>
        </p:txBody>
      </p:sp>
      <p:sp>
        <p:nvSpPr>
          <p:cNvPr id="69" name="Rectangle 35">
            <a:extLst>
              <a:ext uri="{FF2B5EF4-FFF2-40B4-BE49-F238E27FC236}">
                <a16:creationId xmlns:a16="http://schemas.microsoft.com/office/drawing/2014/main" id="{1CA9CD99-B5A0-020C-F326-E6FBA925F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307" y="2462791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70" name="Text Box 48">
            <a:extLst>
              <a:ext uri="{FF2B5EF4-FFF2-40B4-BE49-F238E27FC236}">
                <a16:creationId xmlns:a16="http://schemas.microsoft.com/office/drawing/2014/main" id="{0E7E7FF1-CF9E-B7B9-3430-4CBAA1D98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2897" y="3756603"/>
            <a:ext cx="604275" cy="311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EXEC</a:t>
            </a:r>
          </a:p>
        </p:txBody>
      </p:sp>
      <p:sp>
        <p:nvSpPr>
          <p:cNvPr id="71" name="Rectangle 51">
            <a:extLst>
              <a:ext uri="{FF2B5EF4-FFF2-40B4-BE49-F238E27FC236}">
                <a16:creationId xmlns:a16="http://schemas.microsoft.com/office/drawing/2014/main" id="{8298376D-888A-F8E3-9845-359B81BE5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482" y="4061403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  <p:sp>
        <p:nvSpPr>
          <p:cNvPr id="72" name="Rectangle 54">
            <a:extLst>
              <a:ext uri="{FF2B5EF4-FFF2-40B4-BE49-F238E27FC236}">
                <a16:creationId xmlns:a16="http://schemas.microsoft.com/office/drawing/2014/main" id="{93D6D52C-64CA-70D5-B384-17A2BA13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482" y="4366203"/>
            <a:ext cx="685800" cy="304800"/>
          </a:xfrm>
          <a:prstGeom prst="rect">
            <a:avLst/>
          </a:prstGeom>
          <a:solidFill>
            <a:srgbClr val="D5F1CF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Yes</a:t>
            </a:r>
          </a:p>
        </p:txBody>
      </p:sp>
      <p:sp>
        <p:nvSpPr>
          <p:cNvPr id="73" name="Rectangle 57">
            <a:extLst>
              <a:ext uri="{FF2B5EF4-FFF2-40B4-BE49-F238E27FC236}">
                <a16:creationId xmlns:a16="http://schemas.microsoft.com/office/drawing/2014/main" id="{407FD366-F45D-D0BB-D37E-0FAF1F047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482" y="4671003"/>
            <a:ext cx="685800" cy="304800"/>
          </a:xfrm>
          <a:prstGeom prst="rect">
            <a:avLst/>
          </a:prstGeom>
          <a:solidFill>
            <a:srgbClr val="F1C7C7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935493281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CB9C7-18BA-CC35-BF8B-941E603E7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3F822-E422-6B52-ED0B-EBCE039E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6C7D-EDB0-6971-9DBF-58BCC53BF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fragmentation?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support processes bigger than RAM?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protect processes from each other?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How do we deal with how incredibly slow disk is?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EC6A4-13A5-0E49-9A61-DB3B00F9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523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3349F-DD77-23AA-D692-D068F2570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5E5DA-5C40-A75E-D495-A42719E91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timescales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3B882-E594-56CD-874F-50346F9F8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Assuming 4 GHz processor, Instruction (with registers):                      0.25 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8BFC9-61EA-B968-A32D-9D81B4B75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5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1531F2-EA5F-7689-9128-7FCB4ED26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670" y="1971639"/>
            <a:ext cx="7266724" cy="4200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6BAED7-0197-38A8-A722-59AA95E22FC6}"/>
              </a:ext>
            </a:extLst>
          </p:cNvPr>
          <p:cNvSpPr txBox="1"/>
          <p:nvPr/>
        </p:nvSpPr>
        <p:spPr>
          <a:xfrm>
            <a:off x="591022" y="1919101"/>
            <a:ext cx="372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Jeff Dean</a:t>
            </a:r>
            <a:br>
              <a:rPr lang="en-US" sz="2400" b="1" dirty="0"/>
            </a:br>
            <a:r>
              <a:rPr lang="en-US" sz="2400" b="1" dirty="0"/>
              <a:t>(Google AI):</a:t>
            </a:r>
            <a:br>
              <a:rPr lang="en-US" sz="2400" b="1" dirty="0"/>
            </a:br>
            <a:r>
              <a:rPr lang="en-US" sz="2400" b="1" dirty="0"/>
              <a:t>“Numbers Everyone Should Know”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4D48DD-7319-0F16-2284-8602CB196BC3}"/>
              </a:ext>
            </a:extLst>
          </p:cNvPr>
          <p:cNvSpPr/>
          <p:nvPr/>
        </p:nvSpPr>
        <p:spPr>
          <a:xfrm>
            <a:off x="4404575" y="2137893"/>
            <a:ext cx="6941712" cy="4378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674F2-4407-B9C3-7493-B525F496F4D7}"/>
              </a:ext>
            </a:extLst>
          </p:cNvPr>
          <p:cNvSpPr/>
          <p:nvPr/>
        </p:nvSpPr>
        <p:spPr>
          <a:xfrm>
            <a:off x="4404575" y="3438659"/>
            <a:ext cx="6941712" cy="4378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EA2B7D-C84D-AFF8-5DF7-0B9B796AC127}"/>
              </a:ext>
            </a:extLst>
          </p:cNvPr>
          <p:cNvSpPr/>
          <p:nvPr/>
        </p:nvSpPr>
        <p:spPr>
          <a:xfrm>
            <a:off x="4404575" y="5020614"/>
            <a:ext cx="6941712" cy="4378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634B49-5FA6-F4CA-1B5C-91647ADEAB08}"/>
              </a:ext>
            </a:extLst>
          </p:cNvPr>
          <p:cNvSpPr/>
          <p:nvPr/>
        </p:nvSpPr>
        <p:spPr>
          <a:xfrm>
            <a:off x="4579208" y="1130747"/>
            <a:ext cx="6941712" cy="4378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4ECEAC-D9B8-1DC5-4B79-22587EB98AE1}"/>
              </a:ext>
            </a:extLst>
          </p:cNvPr>
          <p:cNvSpPr txBox="1"/>
          <p:nvPr/>
        </p:nvSpPr>
        <p:spPr>
          <a:xfrm>
            <a:off x="619719" y="3876541"/>
            <a:ext cx="3308337" cy="230832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Jim Gray’s analogy: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Registers are in your apartment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Disk is on Mars</a:t>
            </a:r>
          </a:p>
        </p:txBody>
      </p:sp>
    </p:spTree>
    <p:extLst>
      <p:ext uri="{BB962C8B-B14F-4D97-AF65-F5344CB8AC3E}">
        <p14:creationId xmlns:p14="http://schemas.microsoft.com/office/powerpoint/2010/main" val="20862372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8825C-10E1-C81D-99F0-A3DF4B5A5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utoShape 2">
            <a:extLst>
              <a:ext uri="{FF2B5EF4-FFF2-40B4-BE49-F238E27FC236}">
                <a16:creationId xmlns:a16="http://schemas.microsoft.com/office/drawing/2014/main" id="{262AF574-4782-B239-4576-C5AD3161C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8996" y="980728"/>
            <a:ext cx="6242050" cy="5391150"/>
          </a:xfrm>
          <a:prstGeom prst="triangle">
            <a:avLst>
              <a:gd name="adj" fmla="val 50000"/>
            </a:avLst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49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0418" name="Rectangle 2">
            <a:extLst>
              <a:ext uri="{FF2B5EF4-FFF2-40B4-BE49-F238E27FC236}">
                <a16:creationId xmlns:a16="http://schemas.microsoft.com/office/drawing/2014/main" id="{F0FB04A3-6A68-FB8A-DE85-530E25B63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disks</a:t>
            </a:r>
          </a:p>
        </p:txBody>
      </p:sp>
      <p:sp>
        <p:nvSpPr>
          <p:cNvPr id="700420" name="Text Box 4">
            <a:extLst>
              <a:ext uri="{FF2B5EF4-FFF2-40B4-BE49-F238E27FC236}">
                <a16:creationId xmlns:a16="http://schemas.microsoft.com/office/drawing/2014/main" id="{96D692CD-BC5B-CC15-3E7F-0A959863C80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310050" y="1548884"/>
            <a:ext cx="101151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Calibri"/>
                <a:cs typeface="Calibri"/>
              </a:rPr>
              <a:t>registers</a:t>
            </a:r>
          </a:p>
        </p:txBody>
      </p:sp>
      <p:sp>
        <p:nvSpPr>
          <p:cNvPr id="700421" name="Text Box 5">
            <a:extLst>
              <a:ext uri="{FF2B5EF4-FFF2-40B4-BE49-F238E27FC236}">
                <a16:creationId xmlns:a16="http://schemas.microsoft.com/office/drawing/2014/main" id="{B2B41F24-2D11-C5D4-A335-6430CEC3E50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032153" y="1950137"/>
            <a:ext cx="1508571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Calibri"/>
                <a:cs typeface="Calibri"/>
              </a:rPr>
              <a:t>on-chip L1</a:t>
            </a:r>
          </a:p>
          <a:p>
            <a:pPr algn="ctr" eaLnBrk="0" hangingPunct="0"/>
            <a:r>
              <a:rPr lang="en-US" b="1" dirty="0">
                <a:latin typeface="Calibri"/>
                <a:cs typeface="Calibri"/>
              </a:rPr>
              <a:t>cache (SRAM)</a:t>
            </a:r>
          </a:p>
        </p:txBody>
      </p:sp>
      <p:sp>
        <p:nvSpPr>
          <p:cNvPr id="700422" name="Text Box 6">
            <a:extLst>
              <a:ext uri="{FF2B5EF4-FFF2-40B4-BE49-F238E27FC236}">
                <a16:creationId xmlns:a16="http://schemas.microsoft.com/office/drawing/2014/main" id="{C913E7C3-0631-0A5F-28D1-9B5E8CF7804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042275" y="3440799"/>
            <a:ext cx="1531188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Calibri"/>
                <a:cs typeface="Calibri"/>
              </a:rPr>
              <a:t>main memory</a:t>
            </a:r>
          </a:p>
          <a:p>
            <a:pPr algn="ctr" eaLnBrk="0" hangingPunct="0"/>
            <a:r>
              <a:rPr lang="en-US" b="1" dirty="0">
                <a:latin typeface="Calibri"/>
                <a:cs typeface="Calibri"/>
              </a:rPr>
              <a:t>(DRAM)</a:t>
            </a:r>
          </a:p>
        </p:txBody>
      </p:sp>
      <p:sp>
        <p:nvSpPr>
          <p:cNvPr id="700423" name="Text Box 7">
            <a:extLst>
              <a:ext uri="{FF2B5EF4-FFF2-40B4-BE49-F238E27FC236}">
                <a16:creationId xmlns:a16="http://schemas.microsoft.com/office/drawing/2014/main" id="{D8B8BDE1-3B28-6FAC-0B9D-629A458F4EA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52097" y="4504424"/>
            <a:ext cx="244169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latin typeface="Calibri"/>
                <a:cs typeface="Calibri"/>
              </a:rPr>
              <a:t>local secondary storage</a:t>
            </a:r>
          </a:p>
          <a:p>
            <a:pPr algn="ctr" eaLnBrk="0" hangingPunct="0"/>
            <a:r>
              <a:rPr lang="en-US" b="1">
                <a:latin typeface="Calibri"/>
                <a:cs typeface="Calibri"/>
              </a:rPr>
              <a:t>(local disks)</a:t>
            </a:r>
          </a:p>
        </p:txBody>
      </p:sp>
      <p:sp>
        <p:nvSpPr>
          <p:cNvPr id="700424" name="Line 8">
            <a:extLst>
              <a:ext uri="{FF2B5EF4-FFF2-40B4-BE49-F238E27FC236}">
                <a16:creationId xmlns:a16="http://schemas.microsoft.com/office/drawing/2014/main" id="{B50B3224-A8F8-2767-A31D-A078DF075F02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5265739" y="1931988"/>
            <a:ext cx="1063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25" name="Line 9">
            <a:extLst>
              <a:ext uri="{FF2B5EF4-FFF2-40B4-BE49-F238E27FC236}">
                <a16:creationId xmlns:a16="http://schemas.microsoft.com/office/drawing/2014/main" id="{E389A542-C624-D2F1-BFF0-58BC304D3585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870450" y="2570163"/>
            <a:ext cx="18494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26" name="Line 10">
            <a:extLst>
              <a:ext uri="{FF2B5EF4-FFF2-40B4-BE49-F238E27FC236}">
                <a16:creationId xmlns:a16="http://schemas.microsoft.com/office/drawing/2014/main" id="{8259D0BE-8897-BAA3-3150-53E054508823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516438" y="3208338"/>
            <a:ext cx="2552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27" name="Line 11">
            <a:extLst>
              <a:ext uri="{FF2B5EF4-FFF2-40B4-BE49-F238E27FC236}">
                <a16:creationId xmlns:a16="http://schemas.microsoft.com/office/drawing/2014/main" id="{72F91FB5-F453-893B-756D-76CC13C176E8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1828800" y="3748558"/>
            <a:ext cx="0" cy="2344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28" name="Text Box 12">
            <a:extLst>
              <a:ext uri="{FF2B5EF4-FFF2-40B4-BE49-F238E27FC236}">
                <a16:creationId xmlns:a16="http://schemas.microsoft.com/office/drawing/2014/main" id="{1F07ECCA-8DE7-BB9B-30E9-EBD36AD2F05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828632" y="3701932"/>
            <a:ext cx="1132229" cy="203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Larger, 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slower,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and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cheaper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(per byte)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storage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devices</a:t>
            </a:r>
          </a:p>
        </p:txBody>
      </p:sp>
      <p:sp>
        <p:nvSpPr>
          <p:cNvPr id="700429" name="Line 13">
            <a:extLst>
              <a:ext uri="{FF2B5EF4-FFF2-40B4-BE49-F238E27FC236}">
                <a16:creationId xmlns:a16="http://schemas.microsoft.com/office/drawing/2014/main" id="{7635EE2B-590F-489F-CD51-B38143B7EB98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3900489" y="4271963"/>
            <a:ext cx="37607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30" name="Text Box 14">
            <a:extLst>
              <a:ext uri="{FF2B5EF4-FFF2-40B4-BE49-F238E27FC236}">
                <a16:creationId xmlns:a16="http://schemas.microsoft.com/office/drawing/2014/main" id="{52DC1024-BD87-789E-52ED-5B67A6330D1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897301" y="5604562"/>
            <a:ext cx="386558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Calibri"/>
                <a:cs typeface="Calibri"/>
              </a:rPr>
              <a:t>remote secondary storage</a:t>
            </a:r>
          </a:p>
          <a:p>
            <a:pPr algn="ctr" eaLnBrk="0" hangingPunct="0"/>
            <a:r>
              <a:rPr lang="en-US" b="1" dirty="0">
                <a:latin typeface="Calibri"/>
                <a:cs typeface="Calibri"/>
              </a:rPr>
              <a:t>(distributed file systems, Web servers)</a:t>
            </a:r>
          </a:p>
        </p:txBody>
      </p:sp>
      <p:sp>
        <p:nvSpPr>
          <p:cNvPr id="700437" name="Line 21">
            <a:extLst>
              <a:ext uri="{FF2B5EF4-FFF2-40B4-BE49-F238E27FC236}">
                <a16:creationId xmlns:a16="http://schemas.microsoft.com/office/drawing/2014/main" id="{8B5357C3-D797-7935-A074-443DF0CBD7D3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3309938" y="5337175"/>
            <a:ext cx="4965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0438" name="Text Box 22">
            <a:extLst>
              <a:ext uri="{FF2B5EF4-FFF2-40B4-BE49-F238E27FC236}">
                <a16:creationId xmlns:a16="http://schemas.microsoft.com/office/drawing/2014/main" id="{7174D5A5-8D47-292C-163A-DC595DB7441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070253" y="2615299"/>
            <a:ext cx="1508571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Calibri"/>
                <a:cs typeface="Calibri"/>
              </a:rPr>
              <a:t>off-chip L2</a:t>
            </a:r>
          </a:p>
          <a:p>
            <a:pPr algn="ctr" eaLnBrk="0" hangingPunct="0"/>
            <a:r>
              <a:rPr lang="en-US" b="1" dirty="0">
                <a:latin typeface="Calibri"/>
                <a:cs typeface="Calibri"/>
              </a:rPr>
              <a:t>cache (SRAM)</a:t>
            </a:r>
          </a:p>
        </p:txBody>
      </p:sp>
      <p:sp>
        <p:nvSpPr>
          <p:cNvPr id="700447" name="Text Box 31">
            <a:extLst>
              <a:ext uri="{FF2B5EF4-FFF2-40B4-BE49-F238E27FC236}">
                <a16:creationId xmlns:a16="http://schemas.microsoft.com/office/drawing/2014/main" id="{31B5AEB1-A2BB-8937-F9CC-F83B18310B3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066013" y="1310759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solidFill>
                  <a:srgbClr val="000482"/>
                </a:solidFill>
                <a:latin typeface="Calibri"/>
                <a:cs typeface="Calibri"/>
              </a:rPr>
              <a:t>L0:</a:t>
            </a:r>
          </a:p>
        </p:txBody>
      </p:sp>
      <p:sp>
        <p:nvSpPr>
          <p:cNvPr id="700448" name="Text Box 32">
            <a:extLst>
              <a:ext uri="{FF2B5EF4-FFF2-40B4-BE49-F238E27FC236}">
                <a16:creationId xmlns:a16="http://schemas.microsoft.com/office/drawing/2014/main" id="{F69BDEBE-466A-9BB8-DEF1-28669047401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688188" y="2020372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solidFill>
                  <a:srgbClr val="000482"/>
                </a:solidFill>
                <a:latin typeface="Calibri"/>
                <a:cs typeface="Calibri"/>
              </a:rPr>
              <a:t>L1:</a:t>
            </a:r>
          </a:p>
        </p:txBody>
      </p:sp>
      <p:sp>
        <p:nvSpPr>
          <p:cNvPr id="700449" name="Text Box 33">
            <a:extLst>
              <a:ext uri="{FF2B5EF4-FFF2-40B4-BE49-F238E27FC236}">
                <a16:creationId xmlns:a16="http://schemas.microsoft.com/office/drawing/2014/main" id="{22094943-DDFB-3DEF-F7BB-5148EE54F44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250038" y="2717284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solidFill>
                  <a:srgbClr val="000482"/>
                </a:solidFill>
                <a:latin typeface="Calibri"/>
                <a:cs typeface="Calibri"/>
              </a:rPr>
              <a:t>L2:</a:t>
            </a:r>
          </a:p>
        </p:txBody>
      </p:sp>
      <p:sp>
        <p:nvSpPr>
          <p:cNvPr id="700450" name="Text Box 34">
            <a:extLst>
              <a:ext uri="{FF2B5EF4-FFF2-40B4-BE49-F238E27FC236}">
                <a16:creationId xmlns:a16="http://schemas.microsoft.com/office/drawing/2014/main" id="{F44EEAE0-88AF-3BC6-6350-6851DBB4C99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776963" y="3520559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solidFill>
                  <a:srgbClr val="000482"/>
                </a:solidFill>
                <a:latin typeface="Calibri"/>
                <a:cs typeface="Calibri"/>
              </a:rPr>
              <a:t>L3:</a:t>
            </a:r>
          </a:p>
        </p:txBody>
      </p:sp>
      <p:sp>
        <p:nvSpPr>
          <p:cNvPr id="700451" name="Text Box 35">
            <a:extLst>
              <a:ext uri="{FF2B5EF4-FFF2-40B4-BE49-F238E27FC236}">
                <a16:creationId xmlns:a16="http://schemas.microsoft.com/office/drawing/2014/main" id="{6C88F32C-3769-92EA-17C3-C0123B9FF1E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175300" y="4585772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solidFill>
                  <a:srgbClr val="000482"/>
                </a:solidFill>
                <a:latin typeface="Calibri"/>
                <a:cs typeface="Calibri"/>
              </a:rPr>
              <a:t>L4:</a:t>
            </a:r>
          </a:p>
        </p:txBody>
      </p:sp>
      <p:sp>
        <p:nvSpPr>
          <p:cNvPr id="700452" name="Text Box 36">
            <a:extLst>
              <a:ext uri="{FF2B5EF4-FFF2-40B4-BE49-F238E27FC236}">
                <a16:creationId xmlns:a16="http://schemas.microsoft.com/office/drawing/2014/main" id="{9E22E43A-DDC3-7D7D-75F6-80025C3D934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535538" y="5684322"/>
            <a:ext cx="46295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>
                <a:solidFill>
                  <a:srgbClr val="000482"/>
                </a:solidFill>
                <a:latin typeface="Calibri"/>
                <a:cs typeface="Calibri"/>
              </a:rPr>
              <a:t>L5:</a:t>
            </a:r>
          </a:p>
        </p:txBody>
      </p:sp>
      <p:sp>
        <p:nvSpPr>
          <p:cNvPr id="700453" name="Text Box 37">
            <a:extLst>
              <a:ext uri="{FF2B5EF4-FFF2-40B4-BE49-F238E27FC236}">
                <a16:creationId xmlns:a16="http://schemas.microsoft.com/office/drawing/2014/main" id="{C68E733F-FD25-AE2A-64EC-54B20315D3E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834982" y="1151277"/>
            <a:ext cx="1132229" cy="203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Smaller,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faster,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and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costlier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(per byte)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storage </a:t>
            </a:r>
          </a:p>
          <a:p>
            <a:pPr algn="ctr" eaLnBrk="0" hangingPunct="0"/>
            <a:r>
              <a:rPr lang="en-US" b="1" dirty="0">
                <a:solidFill>
                  <a:srgbClr val="006600"/>
                </a:solidFill>
                <a:latin typeface="Calibri"/>
                <a:cs typeface="Calibri"/>
              </a:rPr>
              <a:t>devices</a:t>
            </a:r>
          </a:p>
        </p:txBody>
      </p:sp>
      <p:sp>
        <p:nvSpPr>
          <p:cNvPr id="700454" name="Line 38">
            <a:extLst>
              <a:ext uri="{FF2B5EF4-FFF2-40B4-BE49-F238E27FC236}">
                <a16:creationId xmlns:a16="http://schemas.microsoft.com/office/drawing/2014/main" id="{3956FF34-C9EB-D3C4-CCDA-5AA657D0738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843088" y="1074739"/>
            <a:ext cx="0" cy="2154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66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7B567A-3578-E34D-3B5A-DE1320FDC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cxnSp>
        <p:nvCxnSpPr>
          <p:cNvPr id="41" name="Google Shape;675;g5e39d93ef4_0_546">
            <a:extLst>
              <a:ext uri="{FF2B5EF4-FFF2-40B4-BE49-F238E27FC236}">
                <a16:creationId xmlns:a16="http://schemas.microsoft.com/office/drawing/2014/main" id="{97A60966-D094-ED63-D584-84CE6D1CC6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96410" y="3867859"/>
            <a:ext cx="1281678" cy="750949"/>
          </a:xfrm>
          <a:prstGeom prst="curvedConnector3">
            <a:avLst>
              <a:gd name="adj1" fmla="val 50000"/>
            </a:avLst>
          </a:prstGeom>
          <a:noFill/>
          <a:ln w="635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1E32D77-3083-7727-CD9F-8A9802425F08}"/>
              </a:ext>
            </a:extLst>
          </p:cNvPr>
          <p:cNvSpPr txBox="1"/>
          <p:nvPr/>
        </p:nvSpPr>
        <p:spPr>
          <a:xfrm>
            <a:off x="7265067" y="1855542"/>
            <a:ext cx="4086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Main memory should act as a cache for disk!</a:t>
            </a:r>
          </a:p>
        </p:txBody>
      </p:sp>
    </p:spTree>
    <p:extLst>
      <p:ext uri="{BB962C8B-B14F-4D97-AF65-F5344CB8AC3E}">
        <p14:creationId xmlns:p14="http://schemas.microsoft.com/office/powerpoint/2010/main" val="691064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F3C81-8130-6C65-7C50-7B8D7533D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FB0108F-982A-4B8C-D2DA-C2C9DB266B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VM as a Tool for Caching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2F132327-8502-76BF-8D87-0556CE940E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use physical memory as a sort of </a:t>
            </a:r>
            <a:r>
              <a:rPr lang="en-US" i="1" dirty="0"/>
              <a:t>cache!</a:t>
            </a:r>
            <a:r>
              <a:rPr lang="en-US" dirty="0"/>
              <a:t> (called: DRAM cache)</a:t>
            </a:r>
          </a:p>
          <a:p>
            <a:pPr lvl="1"/>
            <a:r>
              <a:rPr lang="en-US" dirty="0"/>
              <a:t>Store the bulk of your data on disk (very large, very cheap, but very slow)</a:t>
            </a:r>
          </a:p>
          <a:p>
            <a:pPr lvl="1"/>
            <a:r>
              <a:rPr lang="en-US" dirty="0"/>
              <a:t>And store the currently-used data in main memory (very fast by comparison)</a:t>
            </a:r>
          </a:p>
          <a:p>
            <a:pPr lvl="1"/>
            <a:r>
              <a:rPr lang="en-US" dirty="0"/>
              <a:t>Get the best of both worlds! Large capacity and fast access!</a:t>
            </a:r>
          </a:p>
          <a:p>
            <a:endParaRPr lang="en-US" dirty="0"/>
          </a:p>
          <a:p>
            <a:r>
              <a:rPr lang="en-GB" dirty="0"/>
              <a:t>DRAM cache organization driven by the </a:t>
            </a:r>
            <a:r>
              <a:rPr lang="en-GB" i="1" dirty="0"/>
              <a:t>enormous</a:t>
            </a:r>
            <a:r>
              <a:rPr lang="en-GB" dirty="0"/>
              <a:t> miss penalty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DRAM is about </a:t>
            </a:r>
            <a:r>
              <a:rPr lang="en-GB" b="1" i="1" dirty="0"/>
              <a:t>100x</a:t>
            </a:r>
            <a:r>
              <a:rPr lang="en-GB" dirty="0"/>
              <a:t> slower than SRAM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Disk is about </a:t>
            </a:r>
            <a:r>
              <a:rPr lang="en-GB" b="1" i="1" dirty="0"/>
              <a:t>100,000x</a:t>
            </a:r>
            <a:r>
              <a:rPr lang="en-GB" dirty="0"/>
              <a:t> slower than DRAM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428E77-7FED-6CC2-C7FD-BDF7EC41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275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B93EA-1126-D6D3-B1C3-FC7082C4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8663DA72-556D-A1B1-232D-C1CD4B6C1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Picking Cache Design Parameters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034BAEA9-2346-ECFD-2500-BF870D88C6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486400"/>
          </a:xfrm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Block size?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Disks are better at transferring large chunks of data</a:t>
            </a:r>
            <a:br>
              <a:rPr lang="en-GB" dirty="0"/>
            </a:br>
            <a:r>
              <a:rPr lang="en-GB" dirty="0"/>
              <a:t>(the first byte incurs a long delay, the rest come really fast afterwards)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Large block size: typically 4 KB -&gt; these are memory “pages”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Associativity?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DRAM cache misses incur enormous penalties; have to go to disk. Yikes!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Associativity is high to minimize miss rate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Fully associative (one huge set): any block can go anywhere in cache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Requires a “large” mapping function – but managed in software, so ok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E5CBE3-9494-42F6-4A2E-0E8823CA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027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81D5C6B1-8DA4-45E0-A6EF-4E90A336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reality of memory in a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5" name="Google Shape;650;g5e39d93ef4_0_508">
            <a:extLst>
              <a:ext uri="{FF2B5EF4-FFF2-40B4-BE49-F238E27FC236}">
                <a16:creationId xmlns:a16="http://schemas.microsoft.com/office/drawing/2014/main" id="{67435347-6387-48CE-B32B-D1A1C8A84138}"/>
              </a:ext>
            </a:extLst>
          </p:cNvPr>
          <p:cNvSpPr/>
          <p:nvPr/>
        </p:nvSpPr>
        <p:spPr>
          <a:xfrm>
            <a:off x="4216200" y="4029000"/>
            <a:ext cx="1019700" cy="9573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CPU</a:t>
            </a:r>
            <a:endParaRPr sz="2400" dirty="0"/>
          </a:p>
        </p:txBody>
      </p:sp>
      <p:sp>
        <p:nvSpPr>
          <p:cNvPr id="6" name="Google Shape;651;g5e39d93ef4_0_508">
            <a:extLst>
              <a:ext uri="{FF2B5EF4-FFF2-40B4-BE49-F238E27FC236}">
                <a16:creationId xmlns:a16="http://schemas.microsoft.com/office/drawing/2014/main" id="{3DE6AD80-8AD4-40DB-A4B0-FA674CE83A74}"/>
              </a:ext>
            </a:extLst>
          </p:cNvPr>
          <p:cNvSpPr/>
          <p:nvPr/>
        </p:nvSpPr>
        <p:spPr>
          <a:xfrm>
            <a:off x="6096100" y="2610000"/>
            <a:ext cx="2251500" cy="307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RAM</a:t>
            </a:r>
            <a:endParaRPr sz="2400"/>
          </a:p>
        </p:txBody>
      </p:sp>
      <p:sp>
        <p:nvSpPr>
          <p:cNvPr id="7" name="Google Shape;652;g5e39d93ef4_0_508">
            <a:extLst>
              <a:ext uri="{FF2B5EF4-FFF2-40B4-BE49-F238E27FC236}">
                <a16:creationId xmlns:a16="http://schemas.microsoft.com/office/drawing/2014/main" id="{321D6771-FA29-4AFA-8E98-78AA12C815AB}"/>
              </a:ext>
            </a:extLst>
          </p:cNvPr>
          <p:cNvSpPr/>
          <p:nvPr/>
        </p:nvSpPr>
        <p:spPr>
          <a:xfrm>
            <a:off x="1604125" y="1458550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A</a:t>
            </a:r>
            <a:endParaRPr sz="2400"/>
          </a:p>
        </p:txBody>
      </p:sp>
      <p:sp>
        <p:nvSpPr>
          <p:cNvPr id="8" name="Google Shape;653;g5e39d93ef4_0_508">
            <a:extLst>
              <a:ext uri="{FF2B5EF4-FFF2-40B4-BE49-F238E27FC236}">
                <a16:creationId xmlns:a16="http://schemas.microsoft.com/office/drawing/2014/main" id="{43694994-4D7D-46C2-B8F0-EC66C77D3B08}"/>
              </a:ext>
            </a:extLst>
          </p:cNvPr>
          <p:cNvSpPr/>
          <p:nvPr/>
        </p:nvSpPr>
        <p:spPr>
          <a:xfrm>
            <a:off x="1604125" y="2224950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B</a:t>
            </a:r>
            <a:endParaRPr sz="2400"/>
          </a:p>
        </p:txBody>
      </p:sp>
      <p:cxnSp>
        <p:nvCxnSpPr>
          <p:cNvPr id="9" name="Google Shape;654;g5e39d93ef4_0_508">
            <a:extLst>
              <a:ext uri="{FF2B5EF4-FFF2-40B4-BE49-F238E27FC236}">
                <a16:creationId xmlns:a16="http://schemas.microsoft.com/office/drawing/2014/main" id="{19C6F751-788F-4572-ADC7-2B7E35F7B7A0}"/>
              </a:ext>
            </a:extLst>
          </p:cNvPr>
          <p:cNvCxnSpPr>
            <a:stCxn id="7" idx="3"/>
            <a:endCxn id="5" idx="0"/>
          </p:cNvCxnSpPr>
          <p:nvPr/>
        </p:nvCxnSpPr>
        <p:spPr>
          <a:xfrm>
            <a:off x="3519025" y="1765600"/>
            <a:ext cx="1206900" cy="226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" name="Google Shape;655;g5e39d93ef4_0_508">
            <a:extLst>
              <a:ext uri="{FF2B5EF4-FFF2-40B4-BE49-F238E27FC236}">
                <a16:creationId xmlns:a16="http://schemas.microsoft.com/office/drawing/2014/main" id="{693D1DF3-C900-4744-A057-06AD6F6152AA}"/>
              </a:ext>
            </a:extLst>
          </p:cNvPr>
          <p:cNvCxnSpPr>
            <a:stCxn id="5" idx="3"/>
            <a:endCxn id="11" idx="1"/>
          </p:cNvCxnSpPr>
          <p:nvPr/>
        </p:nvCxnSpPr>
        <p:spPr>
          <a:xfrm rot="10800000" flipH="1">
            <a:off x="5235900" y="3111450"/>
            <a:ext cx="860100" cy="1396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" name="Google Shape;656;g5e39d93ef4_0_508">
            <a:extLst>
              <a:ext uri="{FF2B5EF4-FFF2-40B4-BE49-F238E27FC236}">
                <a16:creationId xmlns:a16="http://schemas.microsoft.com/office/drawing/2014/main" id="{CED83CA0-746B-4327-955A-A9D6D737E902}"/>
              </a:ext>
            </a:extLst>
          </p:cNvPr>
          <p:cNvSpPr/>
          <p:nvPr/>
        </p:nvSpPr>
        <p:spPr>
          <a:xfrm>
            <a:off x="6096000" y="2610000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A</a:t>
            </a:r>
            <a:endParaRPr sz="2400"/>
          </a:p>
        </p:txBody>
      </p:sp>
      <p:sp>
        <p:nvSpPr>
          <p:cNvPr id="12" name="Google Shape;657;g5e39d93ef4_0_508">
            <a:extLst>
              <a:ext uri="{FF2B5EF4-FFF2-40B4-BE49-F238E27FC236}">
                <a16:creationId xmlns:a16="http://schemas.microsoft.com/office/drawing/2014/main" id="{CB636D92-DA3D-405F-BA25-057ABEF14DEC}"/>
              </a:ext>
            </a:extLst>
          </p:cNvPr>
          <p:cNvSpPr/>
          <p:nvPr/>
        </p:nvSpPr>
        <p:spPr>
          <a:xfrm>
            <a:off x="6096000" y="4407450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B</a:t>
            </a:r>
            <a:endParaRPr sz="2400"/>
          </a:p>
        </p:txBody>
      </p:sp>
      <p:sp>
        <p:nvSpPr>
          <p:cNvPr id="13" name="Google Shape;658;g5e39d93ef4_0_508">
            <a:extLst>
              <a:ext uri="{FF2B5EF4-FFF2-40B4-BE49-F238E27FC236}">
                <a16:creationId xmlns:a16="http://schemas.microsoft.com/office/drawing/2014/main" id="{03C1C244-F7A1-4493-A58E-5CBA84488724}"/>
              </a:ext>
            </a:extLst>
          </p:cNvPr>
          <p:cNvSpPr/>
          <p:nvPr/>
        </p:nvSpPr>
        <p:spPr>
          <a:xfrm>
            <a:off x="1604125" y="2991350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C</a:t>
            </a:r>
            <a:endParaRPr sz="2400"/>
          </a:p>
        </p:txBody>
      </p:sp>
      <p:sp>
        <p:nvSpPr>
          <p:cNvPr id="14" name="Google Shape;659;g5e39d93ef4_0_508">
            <a:extLst>
              <a:ext uri="{FF2B5EF4-FFF2-40B4-BE49-F238E27FC236}">
                <a16:creationId xmlns:a16="http://schemas.microsoft.com/office/drawing/2014/main" id="{17A6AA80-7B44-4FA2-8F12-0F76492E31F1}"/>
              </a:ext>
            </a:extLst>
          </p:cNvPr>
          <p:cNvSpPr/>
          <p:nvPr/>
        </p:nvSpPr>
        <p:spPr>
          <a:xfrm>
            <a:off x="6096000" y="5550950"/>
            <a:ext cx="22515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C</a:t>
            </a:r>
            <a:endParaRPr sz="2400"/>
          </a:p>
        </p:txBody>
      </p:sp>
      <p:sp>
        <p:nvSpPr>
          <p:cNvPr id="15" name="Google Shape;660;g5e39d93ef4_0_508">
            <a:extLst>
              <a:ext uri="{FF2B5EF4-FFF2-40B4-BE49-F238E27FC236}">
                <a16:creationId xmlns:a16="http://schemas.microsoft.com/office/drawing/2014/main" id="{C0553B0E-3183-4C87-900F-CF35015EC886}"/>
              </a:ext>
            </a:extLst>
          </p:cNvPr>
          <p:cNvSpPr/>
          <p:nvPr/>
        </p:nvSpPr>
        <p:spPr>
          <a:xfrm>
            <a:off x="8597425" y="1219200"/>
            <a:ext cx="1581900" cy="2747400"/>
          </a:xfrm>
          <a:prstGeom prst="can">
            <a:avLst>
              <a:gd name="adj" fmla="val 25000"/>
            </a:avLst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DISK</a:t>
            </a:r>
            <a:endParaRPr sz="1800"/>
          </a:p>
        </p:txBody>
      </p:sp>
      <p:sp>
        <p:nvSpPr>
          <p:cNvPr id="16" name="Google Shape;661;g5e39d93ef4_0_508">
            <a:extLst>
              <a:ext uri="{FF2B5EF4-FFF2-40B4-BE49-F238E27FC236}">
                <a16:creationId xmlns:a16="http://schemas.microsoft.com/office/drawing/2014/main" id="{F4D18A37-69D2-4678-B459-20CAD157C52B}"/>
              </a:ext>
            </a:extLst>
          </p:cNvPr>
          <p:cNvSpPr/>
          <p:nvPr/>
        </p:nvSpPr>
        <p:spPr>
          <a:xfrm rot="-5400000">
            <a:off x="9206212" y="1422063"/>
            <a:ext cx="374650" cy="1592225"/>
          </a:xfrm>
          <a:prstGeom prst="flowChartOnlineStorage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662;g5e39d93ef4_0_508">
            <a:extLst>
              <a:ext uri="{FF2B5EF4-FFF2-40B4-BE49-F238E27FC236}">
                <a16:creationId xmlns:a16="http://schemas.microsoft.com/office/drawing/2014/main" id="{3229594B-78DC-4D32-83BC-FC5A94C8968D}"/>
              </a:ext>
            </a:extLst>
          </p:cNvPr>
          <p:cNvSpPr/>
          <p:nvPr/>
        </p:nvSpPr>
        <p:spPr>
          <a:xfrm rot="-5400000">
            <a:off x="9195900" y="2689613"/>
            <a:ext cx="374650" cy="1592225"/>
          </a:xfrm>
          <a:prstGeom prst="flowChartOnlineStorage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63;g5e39d93ef4_0_508">
            <a:extLst>
              <a:ext uri="{FF2B5EF4-FFF2-40B4-BE49-F238E27FC236}">
                <a16:creationId xmlns:a16="http://schemas.microsoft.com/office/drawing/2014/main" id="{4A209C29-C6B0-4EEB-8667-880C4FE731F3}"/>
              </a:ext>
            </a:extLst>
          </p:cNvPr>
          <p:cNvSpPr/>
          <p:nvPr/>
        </p:nvSpPr>
        <p:spPr>
          <a:xfrm rot="-5400000">
            <a:off x="9206212" y="2230263"/>
            <a:ext cx="374650" cy="1592225"/>
          </a:xfrm>
          <a:prstGeom prst="flowChartOnlineStorage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" name="Google Shape;664;g5e39d93ef4_0_508">
            <a:extLst>
              <a:ext uri="{FF2B5EF4-FFF2-40B4-BE49-F238E27FC236}">
                <a16:creationId xmlns:a16="http://schemas.microsoft.com/office/drawing/2014/main" id="{E55A4869-8FFB-4BC5-82FD-015814E36D43}"/>
              </a:ext>
            </a:extLst>
          </p:cNvPr>
          <p:cNvCxnSpPr>
            <a:stCxn id="11" idx="3"/>
            <a:endCxn id="16" idx="1"/>
          </p:cNvCxnSpPr>
          <p:nvPr/>
        </p:nvCxnSpPr>
        <p:spPr>
          <a:xfrm rot="10800000" flipH="1">
            <a:off x="8347500" y="2405400"/>
            <a:ext cx="1046100" cy="705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stealth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116565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3C4434-3C3E-F02E-8A8E-7339AD85E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A9D383BB-327A-78A3-D773-3D3C646C8B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Picking Cache Design Parameters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BD99DA93-A719-4AB5-C08A-DFC9AC8896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486400"/>
          </a:xfrm>
          <a:ln/>
        </p:spPr>
        <p:txBody>
          <a:bodyPr>
            <a:normAutofit fontScale="85000" lnSpcReduction="20000"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Block size?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Disks are better at transferring large chunks of data</a:t>
            </a:r>
            <a:br>
              <a:rPr lang="en-GB" dirty="0"/>
            </a:br>
            <a:r>
              <a:rPr lang="en-GB" dirty="0"/>
              <a:t>(the first byte incurs a long delay, the rest come really fast afterwards)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Large block size: typically 4-8 KB -&gt; these are “pages”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Associativity?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DRAM cache misses incur enormous penalties; have to go to disk. Yikes!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Associativity is high to minimize miss rate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Fully associative (one huge set): any block can go anywhere in cache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Requires a “large” mapping function – but managed in software, so ok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Write-back or write-through?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Disk cannot keep up with a firehose of small writes</a:t>
            </a:r>
            <a:endParaRPr lang="en-GB" dirty="0">
              <a:sym typeface="Wingdings"/>
            </a:endParaRP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U</a:t>
            </a:r>
            <a:r>
              <a:rPr lang="en-GB" dirty="0">
                <a:sym typeface="Wingdings"/>
              </a:rPr>
              <a:t>se write-back (only write to disk when a page is evicted)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Replacement algorithms?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Not limited by hardware; hardware strongly </a:t>
            </a:r>
            <a:r>
              <a:rPr lang="en-GB" dirty="0" err="1"/>
              <a:t>favors</a:t>
            </a:r>
            <a:r>
              <a:rPr lang="en-GB" dirty="0"/>
              <a:t> simple methods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Highly sophisticated, expensive, open-ended replacement algorithms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E4ECE6-6553-22CA-9963-6FB3944A0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959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17BB209-5152-CF19-D948-7A65FBEB7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245">
            <a:extLst>
              <a:ext uri="{FF2B5EF4-FFF2-40B4-BE49-F238E27FC236}">
                <a16:creationId xmlns:a16="http://schemas.microsoft.com/office/drawing/2014/main" id="{904C9DBC-A502-6AB7-FC05-2E93E74AD00B}"/>
              </a:ext>
            </a:extLst>
          </p:cNvPr>
          <p:cNvSpPr/>
          <p:nvPr/>
        </p:nvSpPr>
        <p:spPr bwMode="auto">
          <a:xfrm>
            <a:off x="7329855" y="1098998"/>
            <a:ext cx="2490289" cy="3590837"/>
          </a:xfrm>
          <a:prstGeom prst="rect">
            <a:avLst/>
          </a:prstGeom>
          <a:solidFill>
            <a:srgbClr val="F6D2D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E63B9-2C8E-E86F-1275-6C7877E5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DRAM Cache Analogy to Cache Memory</a:t>
            </a:r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8102D1-25F7-8B76-997A-E1A1115E3F77}"/>
              </a:ext>
            </a:extLst>
          </p:cNvPr>
          <p:cNvSpPr txBox="1"/>
          <p:nvPr/>
        </p:nvSpPr>
        <p:spPr>
          <a:xfrm>
            <a:off x="6772144" y="2053880"/>
            <a:ext cx="55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itchFamily="34" charset="0"/>
              </a:rPr>
              <a:t>+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B2A257FE-3EE9-2B3B-A0AC-1549464B7329}"/>
              </a:ext>
            </a:extLst>
          </p:cNvPr>
          <p:cNvSpPr txBox="1"/>
          <p:nvPr/>
        </p:nvSpPr>
        <p:spPr>
          <a:xfrm>
            <a:off x="4638544" y="2053880"/>
            <a:ext cx="55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itchFamily="34" charset="0"/>
              </a:rPr>
              <a:t>=</a:t>
            </a: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212F72BA-4EED-89D4-9CC7-618896769CE5}"/>
              </a:ext>
            </a:extLst>
          </p:cNvPr>
          <p:cNvGrpSpPr/>
          <p:nvPr/>
        </p:nvGrpSpPr>
        <p:grpSpPr>
          <a:xfrm>
            <a:off x="1115095" y="1291879"/>
            <a:ext cx="3523449" cy="3200400"/>
            <a:chOff x="286551" y="1752600"/>
            <a:chExt cx="3523449" cy="32004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7D6FC2-9F9D-3515-9A2D-47778903FC3E}"/>
                </a:ext>
              </a:extLst>
            </p:cNvPr>
            <p:cNvGrpSpPr/>
            <p:nvPr/>
          </p:nvGrpSpPr>
          <p:grpSpPr>
            <a:xfrm>
              <a:off x="286551" y="2286000"/>
              <a:ext cx="3523449" cy="533400"/>
              <a:chOff x="959186" y="1600200"/>
              <a:chExt cx="3523449" cy="5334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EED7835-962A-7125-87E6-1F819A5DAF0C}"/>
                  </a:ext>
                </a:extLst>
              </p:cNvPr>
              <p:cNvSpPr/>
              <p:nvPr/>
            </p:nvSpPr>
            <p:spPr bwMode="auto">
              <a:xfrm>
                <a:off x="959186" y="1600200"/>
                <a:ext cx="3523449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76BA036-A681-AA2F-F3C2-B615B948374F}"/>
                  </a:ext>
                </a:extLst>
              </p:cNvPr>
              <p:cNvSpPr/>
              <p:nvPr/>
            </p:nvSpPr>
            <p:spPr bwMode="auto">
              <a:xfrm>
                <a:off x="4095918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86A7180-E858-8347-FC92-C92CB52AE134}"/>
                  </a:ext>
                </a:extLst>
              </p:cNvPr>
              <p:cNvSpPr/>
              <p:nvPr/>
            </p:nvSpPr>
            <p:spPr bwMode="auto">
              <a:xfrm>
                <a:off x="3821958" y="1714701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89ABD45-D505-1B8C-C7F8-E5FBD311B610}"/>
                  </a:ext>
                </a:extLst>
              </p:cNvPr>
              <p:cNvSpPr/>
              <p:nvPr/>
            </p:nvSpPr>
            <p:spPr bwMode="auto">
              <a:xfrm>
                <a:off x="3547255" y="1715412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B024EB0-2793-1515-21F2-6B2DB68B4729}"/>
                  </a:ext>
                </a:extLst>
              </p:cNvPr>
              <p:cNvSpPr/>
              <p:nvPr/>
            </p:nvSpPr>
            <p:spPr bwMode="auto">
              <a:xfrm>
                <a:off x="2446585" y="1714500"/>
                <a:ext cx="457200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B-1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3515D7A-9ACA-AFC1-8D42-A596E763F3C4}"/>
                  </a:ext>
                </a:extLst>
              </p:cNvPr>
              <p:cNvSpPr/>
              <p:nvPr/>
            </p:nvSpPr>
            <p:spPr bwMode="auto">
              <a:xfrm>
                <a:off x="2905460" y="1713607"/>
                <a:ext cx="64179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188D5A69-A953-E1F6-7848-824DD80F8998}"/>
                  </a:ext>
                </a:extLst>
              </p:cNvPr>
              <p:cNvCxnSpPr/>
              <p:nvPr/>
            </p:nvCxnSpPr>
            <p:spPr bwMode="auto">
              <a:xfrm>
                <a:off x="3001156" y="1883656"/>
                <a:ext cx="457200" cy="1588"/>
              </a:xfrm>
              <a:prstGeom prst="line">
                <a:avLst/>
              </a:prstGeom>
              <a:noFill/>
              <a:ln w="3810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8955514-D207-E715-A100-DC8AAA687CF5}"/>
                  </a:ext>
                </a:extLst>
              </p:cNvPr>
              <p:cNvSpPr/>
              <p:nvPr/>
            </p:nvSpPr>
            <p:spPr bwMode="auto">
              <a:xfrm>
                <a:off x="1554840" y="1714500"/>
                <a:ext cx="717995" cy="304800"/>
              </a:xfrm>
              <a:prstGeom prst="rect">
                <a:avLst/>
              </a:prstGeom>
              <a:solidFill>
                <a:srgbClr val="FF99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tag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940106E-87AE-323B-EC78-EC1E8FBA8612}"/>
                  </a:ext>
                </a:extLst>
              </p:cNvPr>
              <p:cNvSpPr/>
              <p:nvPr/>
            </p:nvSpPr>
            <p:spPr bwMode="auto">
              <a:xfrm>
                <a:off x="1085830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v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BEA8A6-8A47-A51D-3375-73134C67290B}"/>
                </a:ext>
              </a:extLst>
            </p:cNvPr>
            <p:cNvGrpSpPr/>
            <p:nvPr/>
          </p:nvGrpSpPr>
          <p:grpSpPr>
            <a:xfrm>
              <a:off x="286551" y="1752600"/>
              <a:ext cx="3523449" cy="533400"/>
              <a:chOff x="959186" y="1600200"/>
              <a:chExt cx="3523449" cy="5334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8E0BC3A-9AFC-D19B-AF20-E4B26CFF05E4}"/>
                  </a:ext>
                </a:extLst>
              </p:cNvPr>
              <p:cNvSpPr/>
              <p:nvPr/>
            </p:nvSpPr>
            <p:spPr bwMode="auto">
              <a:xfrm>
                <a:off x="959186" y="1600200"/>
                <a:ext cx="3523449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F436F5-B3E8-0AB2-FB39-55918DFA8550}"/>
                  </a:ext>
                </a:extLst>
              </p:cNvPr>
              <p:cNvSpPr/>
              <p:nvPr/>
            </p:nvSpPr>
            <p:spPr bwMode="auto">
              <a:xfrm>
                <a:off x="4095918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0A2260-29C9-FC38-79C3-CFC58A2FAD6D}"/>
                  </a:ext>
                </a:extLst>
              </p:cNvPr>
              <p:cNvSpPr/>
              <p:nvPr/>
            </p:nvSpPr>
            <p:spPr bwMode="auto">
              <a:xfrm>
                <a:off x="3821958" y="1714701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EB93F0D-3876-8876-88DD-F5F02A829459}"/>
                  </a:ext>
                </a:extLst>
              </p:cNvPr>
              <p:cNvSpPr/>
              <p:nvPr/>
            </p:nvSpPr>
            <p:spPr bwMode="auto">
              <a:xfrm>
                <a:off x="3547255" y="1715412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624BE3D-7299-53ED-FF27-E8D988F9F5D9}"/>
                  </a:ext>
                </a:extLst>
              </p:cNvPr>
              <p:cNvSpPr/>
              <p:nvPr/>
            </p:nvSpPr>
            <p:spPr bwMode="auto">
              <a:xfrm>
                <a:off x="2446585" y="1714500"/>
                <a:ext cx="457200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B-1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4DAA67B-D618-C7B8-74FF-8B8EF796F85D}"/>
                  </a:ext>
                </a:extLst>
              </p:cNvPr>
              <p:cNvSpPr/>
              <p:nvPr/>
            </p:nvSpPr>
            <p:spPr bwMode="auto">
              <a:xfrm>
                <a:off x="2905460" y="1713607"/>
                <a:ext cx="64179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4D4C707-8DB5-E6F3-EAA4-948C62164F1F}"/>
                  </a:ext>
                </a:extLst>
              </p:cNvPr>
              <p:cNvCxnSpPr/>
              <p:nvPr/>
            </p:nvCxnSpPr>
            <p:spPr bwMode="auto">
              <a:xfrm>
                <a:off x="3001156" y="1883656"/>
                <a:ext cx="457200" cy="1588"/>
              </a:xfrm>
              <a:prstGeom prst="line">
                <a:avLst/>
              </a:prstGeom>
              <a:noFill/>
              <a:ln w="3810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0EC07D1-67AD-AB1F-80EF-1CBC43B4D945}"/>
                  </a:ext>
                </a:extLst>
              </p:cNvPr>
              <p:cNvSpPr/>
              <p:nvPr/>
            </p:nvSpPr>
            <p:spPr bwMode="auto">
              <a:xfrm>
                <a:off x="1554840" y="1714500"/>
                <a:ext cx="717995" cy="304800"/>
              </a:xfrm>
              <a:prstGeom prst="rect">
                <a:avLst/>
              </a:prstGeom>
              <a:solidFill>
                <a:srgbClr val="FF99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tag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1E90A4F-6D51-4F3B-56EC-6A32D09CEE13}"/>
                  </a:ext>
                </a:extLst>
              </p:cNvPr>
              <p:cNvSpPr/>
              <p:nvPr/>
            </p:nvSpPr>
            <p:spPr bwMode="auto">
              <a:xfrm>
                <a:off x="1085830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v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1B5913D-21F4-A634-1CA2-58009A871254}"/>
                </a:ext>
              </a:extLst>
            </p:cNvPr>
            <p:cNvGrpSpPr/>
            <p:nvPr/>
          </p:nvGrpSpPr>
          <p:grpSpPr>
            <a:xfrm>
              <a:off x="286551" y="3352800"/>
              <a:ext cx="3523449" cy="533400"/>
              <a:chOff x="959186" y="1600200"/>
              <a:chExt cx="3523449" cy="533400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7C18EAB-D669-8F3C-6390-028F47A172F5}"/>
                  </a:ext>
                </a:extLst>
              </p:cNvPr>
              <p:cNvSpPr/>
              <p:nvPr/>
            </p:nvSpPr>
            <p:spPr bwMode="auto">
              <a:xfrm>
                <a:off x="959186" y="1600200"/>
                <a:ext cx="3523449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D471D18-9828-B5AD-AED6-F51BEFE84453}"/>
                  </a:ext>
                </a:extLst>
              </p:cNvPr>
              <p:cNvSpPr/>
              <p:nvPr/>
            </p:nvSpPr>
            <p:spPr bwMode="auto">
              <a:xfrm>
                <a:off x="4095918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81F789E-2CC0-029B-AEAE-0339B401EA07}"/>
                  </a:ext>
                </a:extLst>
              </p:cNvPr>
              <p:cNvSpPr/>
              <p:nvPr/>
            </p:nvSpPr>
            <p:spPr bwMode="auto">
              <a:xfrm>
                <a:off x="3821958" y="1714701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9292F57-EC9F-9B6B-032D-08F1F87343FB}"/>
                  </a:ext>
                </a:extLst>
              </p:cNvPr>
              <p:cNvSpPr/>
              <p:nvPr/>
            </p:nvSpPr>
            <p:spPr bwMode="auto">
              <a:xfrm>
                <a:off x="3547255" y="1715412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668E19F-21E1-CDDA-50D9-36C5B5FA0155}"/>
                  </a:ext>
                </a:extLst>
              </p:cNvPr>
              <p:cNvSpPr/>
              <p:nvPr/>
            </p:nvSpPr>
            <p:spPr bwMode="auto">
              <a:xfrm>
                <a:off x="2446585" y="1714500"/>
                <a:ext cx="457200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B-1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DD817DE-9905-6F6D-7778-D7B473B1AB06}"/>
                  </a:ext>
                </a:extLst>
              </p:cNvPr>
              <p:cNvSpPr/>
              <p:nvPr/>
            </p:nvSpPr>
            <p:spPr bwMode="auto">
              <a:xfrm>
                <a:off x="2905460" y="1713607"/>
                <a:ext cx="64179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7F4F3DF-D593-EE3B-6D94-884056C96F83}"/>
                  </a:ext>
                </a:extLst>
              </p:cNvPr>
              <p:cNvCxnSpPr/>
              <p:nvPr/>
            </p:nvCxnSpPr>
            <p:spPr bwMode="auto">
              <a:xfrm>
                <a:off x="3001156" y="1883656"/>
                <a:ext cx="457200" cy="1588"/>
              </a:xfrm>
              <a:prstGeom prst="line">
                <a:avLst/>
              </a:prstGeom>
              <a:noFill/>
              <a:ln w="3810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4F1DEC9-EC1D-06F5-042A-06542E35528D}"/>
                  </a:ext>
                </a:extLst>
              </p:cNvPr>
              <p:cNvSpPr/>
              <p:nvPr/>
            </p:nvSpPr>
            <p:spPr bwMode="auto">
              <a:xfrm>
                <a:off x="1554840" y="1714500"/>
                <a:ext cx="717995" cy="304800"/>
              </a:xfrm>
              <a:prstGeom prst="rect">
                <a:avLst/>
              </a:prstGeom>
              <a:solidFill>
                <a:srgbClr val="FF99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tag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B3BD366-4101-5F14-B782-1613B5C1ACF1}"/>
                  </a:ext>
                </a:extLst>
              </p:cNvPr>
              <p:cNvSpPr/>
              <p:nvPr/>
            </p:nvSpPr>
            <p:spPr bwMode="auto">
              <a:xfrm>
                <a:off x="1085830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v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BA87980-E525-25ED-146D-9564C8261A12}"/>
                </a:ext>
              </a:extLst>
            </p:cNvPr>
            <p:cNvGrpSpPr/>
            <p:nvPr/>
          </p:nvGrpSpPr>
          <p:grpSpPr>
            <a:xfrm>
              <a:off x="286551" y="2819400"/>
              <a:ext cx="3523449" cy="533400"/>
              <a:chOff x="959186" y="1600200"/>
              <a:chExt cx="3523449" cy="53340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D495DC6-2CC2-6BF7-2489-02BC7E4C394C}"/>
                  </a:ext>
                </a:extLst>
              </p:cNvPr>
              <p:cNvSpPr/>
              <p:nvPr/>
            </p:nvSpPr>
            <p:spPr bwMode="auto">
              <a:xfrm>
                <a:off x="959186" y="1600200"/>
                <a:ext cx="3523449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7FAAD70-FE9D-1C12-9CAF-623E51F30896}"/>
                  </a:ext>
                </a:extLst>
              </p:cNvPr>
              <p:cNvSpPr/>
              <p:nvPr/>
            </p:nvSpPr>
            <p:spPr bwMode="auto">
              <a:xfrm>
                <a:off x="4095918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FFD5B3E-1202-06F7-25B6-51166A77A3E4}"/>
                  </a:ext>
                </a:extLst>
              </p:cNvPr>
              <p:cNvSpPr/>
              <p:nvPr/>
            </p:nvSpPr>
            <p:spPr bwMode="auto">
              <a:xfrm>
                <a:off x="3821958" y="1714701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4A01945-4977-303A-3EFC-B7650BFE848B}"/>
                  </a:ext>
                </a:extLst>
              </p:cNvPr>
              <p:cNvSpPr/>
              <p:nvPr/>
            </p:nvSpPr>
            <p:spPr bwMode="auto">
              <a:xfrm>
                <a:off x="3547255" y="1715412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830A3E1-1898-7EBE-CA94-B0BB692CA0EC}"/>
                  </a:ext>
                </a:extLst>
              </p:cNvPr>
              <p:cNvSpPr/>
              <p:nvPr/>
            </p:nvSpPr>
            <p:spPr bwMode="auto">
              <a:xfrm>
                <a:off x="2446585" y="1714500"/>
                <a:ext cx="457200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B-1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18BF047-F56E-8DAB-214F-073C81CFBF18}"/>
                  </a:ext>
                </a:extLst>
              </p:cNvPr>
              <p:cNvSpPr/>
              <p:nvPr/>
            </p:nvSpPr>
            <p:spPr bwMode="auto">
              <a:xfrm>
                <a:off x="2905460" y="1713607"/>
                <a:ext cx="64179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7693353-999E-03DA-6DB4-657943EC6E1F}"/>
                  </a:ext>
                </a:extLst>
              </p:cNvPr>
              <p:cNvCxnSpPr/>
              <p:nvPr/>
            </p:nvCxnSpPr>
            <p:spPr bwMode="auto">
              <a:xfrm>
                <a:off x="3001156" y="1883656"/>
                <a:ext cx="457200" cy="1588"/>
              </a:xfrm>
              <a:prstGeom prst="line">
                <a:avLst/>
              </a:prstGeom>
              <a:noFill/>
              <a:ln w="3810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FB5241F-1B1F-E02E-2425-078CA645DFF6}"/>
                  </a:ext>
                </a:extLst>
              </p:cNvPr>
              <p:cNvSpPr/>
              <p:nvPr/>
            </p:nvSpPr>
            <p:spPr bwMode="auto">
              <a:xfrm>
                <a:off x="1554840" y="1714500"/>
                <a:ext cx="717995" cy="304800"/>
              </a:xfrm>
              <a:prstGeom prst="rect">
                <a:avLst/>
              </a:prstGeom>
              <a:solidFill>
                <a:srgbClr val="FF99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tag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6107B52-1D36-6E47-3305-BBE2D16D27E1}"/>
                  </a:ext>
                </a:extLst>
              </p:cNvPr>
              <p:cNvSpPr/>
              <p:nvPr/>
            </p:nvSpPr>
            <p:spPr bwMode="auto">
              <a:xfrm>
                <a:off x="1085830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v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77477F4-021F-06B2-E875-F9E10443F694}"/>
                </a:ext>
              </a:extLst>
            </p:cNvPr>
            <p:cNvGrpSpPr/>
            <p:nvPr/>
          </p:nvGrpSpPr>
          <p:grpSpPr>
            <a:xfrm>
              <a:off x="286551" y="4419600"/>
              <a:ext cx="3523449" cy="533400"/>
              <a:chOff x="959186" y="1600200"/>
              <a:chExt cx="3523449" cy="533400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2A509B7-0C9B-C414-699F-95E965DA1560}"/>
                  </a:ext>
                </a:extLst>
              </p:cNvPr>
              <p:cNvSpPr/>
              <p:nvPr/>
            </p:nvSpPr>
            <p:spPr bwMode="auto">
              <a:xfrm>
                <a:off x="959186" y="1600200"/>
                <a:ext cx="3523449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035060C-32B7-2BB8-8503-45E859F8D74E}"/>
                  </a:ext>
                </a:extLst>
              </p:cNvPr>
              <p:cNvSpPr/>
              <p:nvPr/>
            </p:nvSpPr>
            <p:spPr bwMode="auto">
              <a:xfrm>
                <a:off x="4095918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526ABDC-E99A-A8C9-7F70-054C57E5CAC4}"/>
                  </a:ext>
                </a:extLst>
              </p:cNvPr>
              <p:cNvSpPr/>
              <p:nvPr/>
            </p:nvSpPr>
            <p:spPr bwMode="auto">
              <a:xfrm>
                <a:off x="3821958" y="1714701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58E87105-8247-6890-7742-5EA34B24D030}"/>
                  </a:ext>
                </a:extLst>
              </p:cNvPr>
              <p:cNvSpPr/>
              <p:nvPr/>
            </p:nvSpPr>
            <p:spPr bwMode="auto">
              <a:xfrm>
                <a:off x="3547255" y="1715412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39521067-F5CC-571F-071E-1B72B59B6116}"/>
                  </a:ext>
                </a:extLst>
              </p:cNvPr>
              <p:cNvSpPr/>
              <p:nvPr/>
            </p:nvSpPr>
            <p:spPr bwMode="auto">
              <a:xfrm>
                <a:off x="2446585" y="1714500"/>
                <a:ext cx="457200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B-1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D3AF4DA-BAEF-F1B7-15FB-292B6DADD0BA}"/>
                  </a:ext>
                </a:extLst>
              </p:cNvPr>
              <p:cNvSpPr/>
              <p:nvPr/>
            </p:nvSpPr>
            <p:spPr bwMode="auto">
              <a:xfrm>
                <a:off x="2905460" y="1713607"/>
                <a:ext cx="64179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latin typeface="Calibri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0C9C81E-F188-09AE-562D-516828F5A8D1}"/>
                  </a:ext>
                </a:extLst>
              </p:cNvPr>
              <p:cNvCxnSpPr/>
              <p:nvPr/>
            </p:nvCxnSpPr>
            <p:spPr bwMode="auto">
              <a:xfrm>
                <a:off x="3001156" y="1883656"/>
                <a:ext cx="457200" cy="1588"/>
              </a:xfrm>
              <a:prstGeom prst="line">
                <a:avLst/>
              </a:prstGeom>
              <a:noFill/>
              <a:ln w="38100" cap="rnd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0FEA4C7-BFA2-89B6-70F7-FFA0DDD6D0BD}"/>
                  </a:ext>
                </a:extLst>
              </p:cNvPr>
              <p:cNvSpPr/>
              <p:nvPr/>
            </p:nvSpPr>
            <p:spPr bwMode="auto">
              <a:xfrm>
                <a:off x="1554840" y="1714500"/>
                <a:ext cx="717995" cy="304800"/>
              </a:xfrm>
              <a:prstGeom prst="rect">
                <a:avLst/>
              </a:prstGeom>
              <a:solidFill>
                <a:srgbClr val="FF9999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tag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BBA9A03-CCFA-503C-F775-5C6C0501E14D}"/>
                  </a:ext>
                </a:extLst>
              </p:cNvPr>
              <p:cNvSpPr/>
              <p:nvPr/>
            </p:nvSpPr>
            <p:spPr bwMode="auto">
              <a:xfrm>
                <a:off x="1085830" y="1714500"/>
                <a:ext cx="272605" cy="3048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Calibri" pitchFamily="34" charset="0"/>
                  </a:rPr>
                  <a:t>v</a:t>
                </a:r>
              </a:p>
            </p:txBody>
          </p:sp>
        </p:grp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D5701610-C3AB-6A4F-5310-14A92206DA2B}"/>
                </a:ext>
              </a:extLst>
            </p:cNvPr>
            <p:cNvSpPr txBox="1"/>
            <p:nvPr/>
          </p:nvSpPr>
          <p:spPr>
            <a:xfrm rot="5400000">
              <a:off x="2032713" y="3556713"/>
              <a:ext cx="557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itchFamily="34" charset="0"/>
                </a:rPr>
                <a:t>…</a:t>
              </a:r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7C854C2B-5DD4-5601-BB4D-4AD05B5FBCE6}"/>
              </a:ext>
            </a:extLst>
          </p:cNvPr>
          <p:cNvGrpSpPr/>
          <p:nvPr/>
        </p:nvGrpSpPr>
        <p:grpSpPr>
          <a:xfrm>
            <a:off x="5324343" y="1291879"/>
            <a:ext cx="1524000" cy="3200400"/>
            <a:chOff x="4495800" y="1752600"/>
            <a:chExt cx="1524000" cy="320040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1CE8D1E-E7C6-6D2F-4B5E-0803B3F95DF8}"/>
                </a:ext>
              </a:extLst>
            </p:cNvPr>
            <p:cNvSpPr/>
            <p:nvPr/>
          </p:nvSpPr>
          <p:spPr bwMode="auto">
            <a:xfrm>
              <a:off x="4495800" y="22860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B6B2EC5-2BBE-23B7-B0EB-0366BD06B4CC}"/>
                </a:ext>
              </a:extLst>
            </p:cNvPr>
            <p:cNvSpPr/>
            <p:nvPr/>
          </p:nvSpPr>
          <p:spPr bwMode="auto">
            <a:xfrm>
              <a:off x="5091454" y="24003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9F15003-6A33-AAB0-3BA6-128E33BD093A}"/>
                </a:ext>
              </a:extLst>
            </p:cNvPr>
            <p:cNvSpPr/>
            <p:nvPr/>
          </p:nvSpPr>
          <p:spPr bwMode="auto">
            <a:xfrm>
              <a:off x="4622444" y="24003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1F95059-EB37-37FB-9EC7-49661B750030}"/>
                </a:ext>
              </a:extLst>
            </p:cNvPr>
            <p:cNvSpPr/>
            <p:nvPr/>
          </p:nvSpPr>
          <p:spPr bwMode="auto">
            <a:xfrm>
              <a:off x="4495800" y="17526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090E7C03-68CB-48C4-B12C-718D1007D3A7}"/>
                </a:ext>
              </a:extLst>
            </p:cNvPr>
            <p:cNvSpPr/>
            <p:nvPr/>
          </p:nvSpPr>
          <p:spPr bwMode="auto">
            <a:xfrm>
              <a:off x="5091454" y="18669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B4D9DD5D-4F3A-AE78-AC30-310C85EB8B24}"/>
                </a:ext>
              </a:extLst>
            </p:cNvPr>
            <p:cNvSpPr/>
            <p:nvPr/>
          </p:nvSpPr>
          <p:spPr bwMode="auto">
            <a:xfrm>
              <a:off x="4622444" y="18669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A0DD1D1-22B0-1B03-3F4E-3E341C0F1729}"/>
                </a:ext>
              </a:extLst>
            </p:cNvPr>
            <p:cNvSpPr/>
            <p:nvPr/>
          </p:nvSpPr>
          <p:spPr bwMode="auto">
            <a:xfrm>
              <a:off x="4495800" y="33528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928F43C-2BEB-B4EC-7ED3-EC6C471E5778}"/>
                </a:ext>
              </a:extLst>
            </p:cNvPr>
            <p:cNvSpPr/>
            <p:nvPr/>
          </p:nvSpPr>
          <p:spPr bwMode="auto">
            <a:xfrm>
              <a:off x="5091454" y="34671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FEAC90A-64B5-428B-E063-196F96089783}"/>
                </a:ext>
              </a:extLst>
            </p:cNvPr>
            <p:cNvSpPr/>
            <p:nvPr/>
          </p:nvSpPr>
          <p:spPr bwMode="auto">
            <a:xfrm>
              <a:off x="4622444" y="34671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6765BDF-B7E3-2F02-F65D-47224F56E86B}"/>
                </a:ext>
              </a:extLst>
            </p:cNvPr>
            <p:cNvSpPr/>
            <p:nvPr/>
          </p:nvSpPr>
          <p:spPr bwMode="auto">
            <a:xfrm>
              <a:off x="4495800" y="28194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38C607AE-6A3D-F08F-1616-B6F25298CDF5}"/>
                </a:ext>
              </a:extLst>
            </p:cNvPr>
            <p:cNvSpPr/>
            <p:nvPr/>
          </p:nvSpPr>
          <p:spPr bwMode="auto">
            <a:xfrm>
              <a:off x="5091454" y="29337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1C08648-D09A-CDA9-1166-0FB565C25FF8}"/>
                </a:ext>
              </a:extLst>
            </p:cNvPr>
            <p:cNvSpPr/>
            <p:nvPr/>
          </p:nvSpPr>
          <p:spPr bwMode="auto">
            <a:xfrm>
              <a:off x="4622444" y="29337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4187472D-AFA9-5058-7260-E0BFA296EB82}"/>
                </a:ext>
              </a:extLst>
            </p:cNvPr>
            <p:cNvSpPr/>
            <p:nvPr/>
          </p:nvSpPr>
          <p:spPr bwMode="auto">
            <a:xfrm>
              <a:off x="4495800" y="44196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56E46BCC-B880-7BD6-E964-1F66DD36D539}"/>
                </a:ext>
              </a:extLst>
            </p:cNvPr>
            <p:cNvSpPr/>
            <p:nvPr/>
          </p:nvSpPr>
          <p:spPr bwMode="auto">
            <a:xfrm>
              <a:off x="5091454" y="45339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990DA00A-A021-9DDC-6B24-EE95287B744B}"/>
                </a:ext>
              </a:extLst>
            </p:cNvPr>
            <p:cNvSpPr/>
            <p:nvPr/>
          </p:nvSpPr>
          <p:spPr bwMode="auto">
            <a:xfrm>
              <a:off x="4622444" y="45339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AFBCE20-0568-4376-1209-6EC9FC5A01D9}"/>
                </a:ext>
              </a:extLst>
            </p:cNvPr>
            <p:cNvSpPr txBox="1"/>
            <p:nvPr/>
          </p:nvSpPr>
          <p:spPr>
            <a:xfrm rot="5400000">
              <a:off x="5233113" y="3556713"/>
              <a:ext cx="557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itchFamily="34" charset="0"/>
                </a:rPr>
                <a:t>…</a:t>
              </a: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A226209A-1366-5C5F-9BA1-7EFC4E11F8D4}"/>
              </a:ext>
            </a:extLst>
          </p:cNvPr>
          <p:cNvGrpSpPr/>
          <p:nvPr/>
        </p:nvGrpSpPr>
        <p:grpSpPr>
          <a:xfrm>
            <a:off x="7482255" y="1291879"/>
            <a:ext cx="2185489" cy="3200400"/>
            <a:chOff x="6577511" y="1752600"/>
            <a:chExt cx="2185489" cy="3200400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5FD8C3CF-82ED-9E75-0FEB-B0F1C544DE40}"/>
                </a:ext>
              </a:extLst>
            </p:cNvPr>
            <p:cNvSpPr/>
            <p:nvPr/>
          </p:nvSpPr>
          <p:spPr bwMode="auto">
            <a:xfrm>
              <a:off x="6577511" y="2286000"/>
              <a:ext cx="218548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AEF9EEC6-F99D-46BA-CFC1-A1E2DB4A16BC}"/>
                </a:ext>
              </a:extLst>
            </p:cNvPr>
            <p:cNvSpPr/>
            <p:nvPr/>
          </p:nvSpPr>
          <p:spPr bwMode="auto">
            <a:xfrm>
              <a:off x="8376283" y="24003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C8D88DCF-DBA7-E5D8-321B-2C6830EC470C}"/>
                </a:ext>
              </a:extLst>
            </p:cNvPr>
            <p:cNvSpPr/>
            <p:nvPr/>
          </p:nvSpPr>
          <p:spPr bwMode="auto">
            <a:xfrm>
              <a:off x="8102323" y="2400501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6F497112-1FDD-9702-1971-08EC8D4F264A}"/>
                </a:ext>
              </a:extLst>
            </p:cNvPr>
            <p:cNvSpPr/>
            <p:nvPr/>
          </p:nvSpPr>
          <p:spPr bwMode="auto">
            <a:xfrm>
              <a:off x="7827620" y="2401212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58D1F1A-C032-10AB-46FE-C130031EB759}"/>
                </a:ext>
              </a:extLst>
            </p:cNvPr>
            <p:cNvSpPr/>
            <p:nvPr/>
          </p:nvSpPr>
          <p:spPr bwMode="auto">
            <a:xfrm>
              <a:off x="6726950" y="2400300"/>
              <a:ext cx="457200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B-1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B871A0A3-A206-A93A-A870-DDC8DC076E7D}"/>
                </a:ext>
              </a:extLst>
            </p:cNvPr>
            <p:cNvSpPr/>
            <p:nvPr/>
          </p:nvSpPr>
          <p:spPr bwMode="auto">
            <a:xfrm>
              <a:off x="7185825" y="2399407"/>
              <a:ext cx="64179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D2B08F53-A8EE-C940-6749-8562258C9642}"/>
                </a:ext>
              </a:extLst>
            </p:cNvPr>
            <p:cNvCxnSpPr/>
            <p:nvPr/>
          </p:nvCxnSpPr>
          <p:spPr bwMode="auto">
            <a:xfrm>
              <a:off x="7281521" y="2569456"/>
              <a:ext cx="457200" cy="1588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143B432-F7F1-4774-CC72-4341A772EC4E}"/>
                </a:ext>
              </a:extLst>
            </p:cNvPr>
            <p:cNvSpPr/>
            <p:nvPr/>
          </p:nvSpPr>
          <p:spPr bwMode="auto">
            <a:xfrm>
              <a:off x="6577511" y="1752600"/>
              <a:ext cx="218548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0A8B713-9DDF-A726-5275-071615BCD6DB}"/>
                </a:ext>
              </a:extLst>
            </p:cNvPr>
            <p:cNvSpPr/>
            <p:nvPr/>
          </p:nvSpPr>
          <p:spPr bwMode="auto">
            <a:xfrm>
              <a:off x="8376283" y="18669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C6227FD7-39F2-1DC8-429A-710FD9A00C77}"/>
                </a:ext>
              </a:extLst>
            </p:cNvPr>
            <p:cNvSpPr/>
            <p:nvPr/>
          </p:nvSpPr>
          <p:spPr bwMode="auto">
            <a:xfrm>
              <a:off x="8102323" y="1867101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31D998CC-AFC3-7D6D-E9ED-4EBCE03E580E}"/>
                </a:ext>
              </a:extLst>
            </p:cNvPr>
            <p:cNvSpPr/>
            <p:nvPr/>
          </p:nvSpPr>
          <p:spPr bwMode="auto">
            <a:xfrm>
              <a:off x="7827620" y="1867812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04EBC853-6D5B-DFE0-B279-6AD11E3D0F96}"/>
                </a:ext>
              </a:extLst>
            </p:cNvPr>
            <p:cNvSpPr/>
            <p:nvPr/>
          </p:nvSpPr>
          <p:spPr bwMode="auto">
            <a:xfrm>
              <a:off x="6726950" y="1866900"/>
              <a:ext cx="457200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B-1</a:t>
              </a: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A93D7BF-2AC2-7F9D-96C3-7614F53F57A5}"/>
                </a:ext>
              </a:extLst>
            </p:cNvPr>
            <p:cNvSpPr/>
            <p:nvPr/>
          </p:nvSpPr>
          <p:spPr bwMode="auto">
            <a:xfrm>
              <a:off x="7185825" y="1866007"/>
              <a:ext cx="64179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8E342BE4-E732-2CBB-A56F-BF0CC74EA68C}"/>
                </a:ext>
              </a:extLst>
            </p:cNvPr>
            <p:cNvCxnSpPr/>
            <p:nvPr/>
          </p:nvCxnSpPr>
          <p:spPr bwMode="auto">
            <a:xfrm>
              <a:off x="7281521" y="2036056"/>
              <a:ext cx="457200" cy="1588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795FA3D-1E38-2741-A7B8-EE05A072F0FA}"/>
                </a:ext>
              </a:extLst>
            </p:cNvPr>
            <p:cNvSpPr/>
            <p:nvPr/>
          </p:nvSpPr>
          <p:spPr bwMode="auto">
            <a:xfrm>
              <a:off x="6577511" y="3352800"/>
              <a:ext cx="218548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E7F09D71-AAAE-53F4-9BE5-FD3FB0F5F171}"/>
                </a:ext>
              </a:extLst>
            </p:cNvPr>
            <p:cNvSpPr/>
            <p:nvPr/>
          </p:nvSpPr>
          <p:spPr bwMode="auto">
            <a:xfrm>
              <a:off x="8376283" y="34671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F6CF9573-4B3B-37E8-CDB5-BECC3FA8A654}"/>
                </a:ext>
              </a:extLst>
            </p:cNvPr>
            <p:cNvSpPr/>
            <p:nvPr/>
          </p:nvSpPr>
          <p:spPr bwMode="auto">
            <a:xfrm>
              <a:off x="8102323" y="3467301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2A1AADD-1688-50D9-8878-F04E87B4CCEA}"/>
                </a:ext>
              </a:extLst>
            </p:cNvPr>
            <p:cNvSpPr/>
            <p:nvPr/>
          </p:nvSpPr>
          <p:spPr bwMode="auto">
            <a:xfrm>
              <a:off x="7827620" y="3468012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7B1789A6-0B1D-E3BC-5182-5349C1906BA1}"/>
                </a:ext>
              </a:extLst>
            </p:cNvPr>
            <p:cNvSpPr/>
            <p:nvPr/>
          </p:nvSpPr>
          <p:spPr bwMode="auto">
            <a:xfrm>
              <a:off x="6726950" y="3467100"/>
              <a:ext cx="457200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B-1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A029DD9-2A05-B85C-4169-BE0B8A735C17}"/>
                </a:ext>
              </a:extLst>
            </p:cNvPr>
            <p:cNvSpPr/>
            <p:nvPr/>
          </p:nvSpPr>
          <p:spPr bwMode="auto">
            <a:xfrm>
              <a:off x="7185825" y="3466207"/>
              <a:ext cx="64179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FE399250-D505-C0AC-552E-94C89A85B075}"/>
                </a:ext>
              </a:extLst>
            </p:cNvPr>
            <p:cNvCxnSpPr/>
            <p:nvPr/>
          </p:nvCxnSpPr>
          <p:spPr bwMode="auto">
            <a:xfrm>
              <a:off x="7281521" y="3636256"/>
              <a:ext cx="457200" cy="1588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6C08E908-4E43-0D62-662B-9B985D760B50}"/>
                </a:ext>
              </a:extLst>
            </p:cNvPr>
            <p:cNvSpPr/>
            <p:nvPr/>
          </p:nvSpPr>
          <p:spPr bwMode="auto">
            <a:xfrm>
              <a:off x="6577511" y="2819400"/>
              <a:ext cx="218548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2802126E-6A82-35F8-F2EB-F85D281AF997}"/>
                </a:ext>
              </a:extLst>
            </p:cNvPr>
            <p:cNvSpPr/>
            <p:nvPr/>
          </p:nvSpPr>
          <p:spPr bwMode="auto">
            <a:xfrm>
              <a:off x="8376283" y="29337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8727F2D-03B9-32C6-B69B-D56A5FE90CCB}"/>
                </a:ext>
              </a:extLst>
            </p:cNvPr>
            <p:cNvSpPr/>
            <p:nvPr/>
          </p:nvSpPr>
          <p:spPr bwMode="auto">
            <a:xfrm>
              <a:off x="8102323" y="2933901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0BC809A8-E4CB-758A-812E-032EE80605F7}"/>
                </a:ext>
              </a:extLst>
            </p:cNvPr>
            <p:cNvSpPr/>
            <p:nvPr/>
          </p:nvSpPr>
          <p:spPr bwMode="auto">
            <a:xfrm>
              <a:off x="7827620" y="2934612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ECE3F31-2EB8-2120-4337-5D476B4C1EBD}"/>
                </a:ext>
              </a:extLst>
            </p:cNvPr>
            <p:cNvSpPr/>
            <p:nvPr/>
          </p:nvSpPr>
          <p:spPr bwMode="auto">
            <a:xfrm>
              <a:off x="6726950" y="2933700"/>
              <a:ext cx="457200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B-1</a:t>
              </a: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9583F7F6-EA13-2DC3-6B8C-6114AB84378B}"/>
                </a:ext>
              </a:extLst>
            </p:cNvPr>
            <p:cNvSpPr/>
            <p:nvPr/>
          </p:nvSpPr>
          <p:spPr bwMode="auto">
            <a:xfrm>
              <a:off x="7185825" y="2932807"/>
              <a:ext cx="64179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F4CCD4D7-FF01-157E-8BCB-39581A8A827A}"/>
                </a:ext>
              </a:extLst>
            </p:cNvPr>
            <p:cNvCxnSpPr/>
            <p:nvPr/>
          </p:nvCxnSpPr>
          <p:spPr bwMode="auto">
            <a:xfrm>
              <a:off x="7281521" y="3102856"/>
              <a:ext cx="457200" cy="1588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AAF82A54-2370-9CA1-3E9A-C0893B68C7D1}"/>
                </a:ext>
              </a:extLst>
            </p:cNvPr>
            <p:cNvSpPr/>
            <p:nvPr/>
          </p:nvSpPr>
          <p:spPr bwMode="auto">
            <a:xfrm>
              <a:off x="6577511" y="4419600"/>
              <a:ext cx="218548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3D838AB5-5573-1A94-0DEB-3EEE09A0EF7D}"/>
                </a:ext>
              </a:extLst>
            </p:cNvPr>
            <p:cNvSpPr/>
            <p:nvPr/>
          </p:nvSpPr>
          <p:spPr bwMode="auto">
            <a:xfrm>
              <a:off x="8376283" y="45339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4545E8F8-E532-24A5-DA3D-2A76384E1247}"/>
                </a:ext>
              </a:extLst>
            </p:cNvPr>
            <p:cNvSpPr/>
            <p:nvPr/>
          </p:nvSpPr>
          <p:spPr bwMode="auto">
            <a:xfrm>
              <a:off x="8102323" y="4534101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D5C96F8D-E14A-FBAA-1AC7-DB71E7CC48E9}"/>
                </a:ext>
              </a:extLst>
            </p:cNvPr>
            <p:cNvSpPr/>
            <p:nvPr/>
          </p:nvSpPr>
          <p:spPr bwMode="auto">
            <a:xfrm>
              <a:off x="7827620" y="4534812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80288E0B-EB96-9C02-CB1A-A6274A8E1F3D}"/>
                </a:ext>
              </a:extLst>
            </p:cNvPr>
            <p:cNvSpPr/>
            <p:nvPr/>
          </p:nvSpPr>
          <p:spPr bwMode="auto">
            <a:xfrm>
              <a:off x="6726950" y="4533900"/>
              <a:ext cx="457200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B-1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B019E0B4-7DA1-8EC9-BA85-471C56C2E0D1}"/>
                </a:ext>
              </a:extLst>
            </p:cNvPr>
            <p:cNvSpPr/>
            <p:nvPr/>
          </p:nvSpPr>
          <p:spPr bwMode="auto">
            <a:xfrm>
              <a:off x="7185825" y="4533007"/>
              <a:ext cx="64179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D2421A0F-8588-B9CB-6999-013C13FEA0F4}"/>
                </a:ext>
              </a:extLst>
            </p:cNvPr>
            <p:cNvCxnSpPr/>
            <p:nvPr/>
          </p:nvCxnSpPr>
          <p:spPr bwMode="auto">
            <a:xfrm>
              <a:off x="7281521" y="4703056"/>
              <a:ext cx="457200" cy="1588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1558F96-5F77-DF25-FBDF-5FF41DD5E716}"/>
                </a:ext>
              </a:extLst>
            </p:cNvPr>
            <p:cNvSpPr txBox="1"/>
            <p:nvPr/>
          </p:nvSpPr>
          <p:spPr>
            <a:xfrm rot="5400000">
              <a:off x="7671513" y="3556713"/>
              <a:ext cx="557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itchFamily="34" charset="0"/>
                </a:rPr>
                <a:t>…</a:t>
              </a: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746816B1-72B1-A0F2-58C9-7AF925B0E11E}"/>
              </a:ext>
            </a:extLst>
          </p:cNvPr>
          <p:cNvGrpSpPr/>
          <p:nvPr/>
        </p:nvGrpSpPr>
        <p:grpSpPr>
          <a:xfrm>
            <a:off x="5324343" y="4492279"/>
            <a:ext cx="1524000" cy="1600200"/>
            <a:chOff x="4495800" y="5029200"/>
            <a:chExt cx="1524000" cy="1600200"/>
          </a:xfrm>
        </p:grpSpPr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995C1415-5165-55B9-F196-AB2BA081DF0C}"/>
                </a:ext>
              </a:extLst>
            </p:cNvPr>
            <p:cNvSpPr/>
            <p:nvPr/>
          </p:nvSpPr>
          <p:spPr bwMode="auto">
            <a:xfrm>
              <a:off x="4495800" y="50292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FB0C8005-6B8E-AD3F-AF54-78C7331213AF}"/>
                </a:ext>
              </a:extLst>
            </p:cNvPr>
            <p:cNvSpPr/>
            <p:nvPr/>
          </p:nvSpPr>
          <p:spPr bwMode="auto">
            <a:xfrm>
              <a:off x="5091454" y="51435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1E29F486-E806-CD82-BAB1-25640C777F07}"/>
                </a:ext>
              </a:extLst>
            </p:cNvPr>
            <p:cNvSpPr/>
            <p:nvPr/>
          </p:nvSpPr>
          <p:spPr bwMode="auto">
            <a:xfrm>
              <a:off x="4622444" y="51435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348BA0EF-1FF8-F903-A96D-F256E735F64B}"/>
                </a:ext>
              </a:extLst>
            </p:cNvPr>
            <p:cNvSpPr/>
            <p:nvPr/>
          </p:nvSpPr>
          <p:spPr bwMode="auto">
            <a:xfrm>
              <a:off x="4495800" y="6096000"/>
              <a:ext cx="1466049" cy="533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Calibri" pitchFamily="34" charset="0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D9DB266B-5506-6C20-5B24-094AF998FCA7}"/>
                </a:ext>
              </a:extLst>
            </p:cNvPr>
            <p:cNvSpPr/>
            <p:nvPr/>
          </p:nvSpPr>
          <p:spPr bwMode="auto">
            <a:xfrm>
              <a:off x="5091454" y="6210300"/>
              <a:ext cx="717995" cy="304800"/>
            </a:xfrm>
            <a:prstGeom prst="rect">
              <a:avLst/>
            </a:prstGeom>
            <a:solidFill>
              <a:srgbClr val="FF9999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7BFB0D6D-0B6E-D87F-AF64-997AAB24B167}"/>
                </a:ext>
              </a:extLst>
            </p:cNvPr>
            <p:cNvSpPr/>
            <p:nvPr/>
          </p:nvSpPr>
          <p:spPr bwMode="auto">
            <a:xfrm>
              <a:off x="4622444" y="6210300"/>
              <a:ext cx="272605" cy="304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Calibri" pitchFamily="34" charset="0"/>
                </a:rPr>
                <a:t>v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56928932-A667-D89A-7047-9C9A62678C16}"/>
                </a:ext>
              </a:extLst>
            </p:cNvPr>
            <p:cNvSpPr txBox="1"/>
            <p:nvPr/>
          </p:nvSpPr>
          <p:spPr>
            <a:xfrm rot="5400000">
              <a:off x="5233113" y="5233113"/>
              <a:ext cx="557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itchFamily="34" charset="0"/>
                </a:rPr>
                <a:t>…</a:t>
              </a:r>
            </a:p>
          </p:txBody>
        </p:sp>
      </p:grpSp>
      <p:sp>
        <p:nvSpPr>
          <p:cNvPr id="233" name="Rectangle 2">
            <a:extLst>
              <a:ext uri="{FF2B5EF4-FFF2-40B4-BE49-F238E27FC236}">
                <a16:creationId xmlns:a16="http://schemas.microsoft.com/office/drawing/2014/main" id="{2EA6F8E3-DF93-516B-25A9-1C3706B2C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107" y="5482880"/>
            <a:ext cx="1588649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Page Table</a:t>
            </a:r>
          </a:p>
          <a:p>
            <a:pPr marL="0" indent="0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(in DRAM)</a:t>
            </a:r>
          </a:p>
        </p:txBody>
      </p:sp>
      <p:sp>
        <p:nvSpPr>
          <p:cNvPr id="234" name="Rectangle 2">
            <a:extLst>
              <a:ext uri="{FF2B5EF4-FFF2-40B4-BE49-F238E27FC236}">
                <a16:creationId xmlns:a16="http://schemas.microsoft.com/office/drawing/2014/main" id="{A73F820E-67F0-6798-3075-A198EEBC9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113" y="5523361"/>
            <a:ext cx="2103630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Main Memory (DRAM)</a:t>
            </a:r>
          </a:p>
        </p:txBody>
      </p:sp>
      <p:cxnSp>
        <p:nvCxnSpPr>
          <p:cNvPr id="236" name="Straight Arrow Connector 235">
            <a:extLst>
              <a:ext uri="{FF2B5EF4-FFF2-40B4-BE49-F238E27FC236}">
                <a16:creationId xmlns:a16="http://schemas.microsoft.com/office/drawing/2014/main" id="{CBA8ADE8-E29A-D693-73AC-B70ADB854EB8}"/>
              </a:ext>
            </a:extLst>
          </p:cNvPr>
          <p:cNvCxnSpPr>
            <a:cxnSpLocks/>
          </p:cNvCxnSpPr>
          <p:nvPr/>
        </p:nvCxnSpPr>
        <p:spPr bwMode="auto">
          <a:xfrm flipV="1">
            <a:off x="4776730" y="5025680"/>
            <a:ext cx="419525" cy="497681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7" name="Straight Arrow Connector 236">
            <a:extLst>
              <a:ext uri="{FF2B5EF4-FFF2-40B4-BE49-F238E27FC236}">
                <a16:creationId xmlns:a16="http://schemas.microsoft.com/office/drawing/2014/main" id="{D78868AB-A15C-D5D3-DAAC-D0670CA0D2E1}"/>
              </a:ext>
            </a:extLst>
          </p:cNvPr>
          <p:cNvCxnSpPr>
            <a:stCxn id="234" idx="0"/>
          </p:cNvCxnSpPr>
          <p:nvPr/>
        </p:nvCxnSpPr>
        <p:spPr bwMode="auto">
          <a:xfrm flipH="1" flipV="1">
            <a:off x="8560322" y="4756598"/>
            <a:ext cx="55606" cy="766762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0" name="Rectangle 2">
            <a:extLst>
              <a:ext uri="{FF2B5EF4-FFF2-40B4-BE49-F238E27FC236}">
                <a16:creationId xmlns:a16="http://schemas.microsoft.com/office/drawing/2014/main" id="{F33CC2DE-8031-490C-7705-85D187200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8242" y="1309173"/>
            <a:ext cx="145901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Page</a:t>
            </a:r>
          </a:p>
        </p:txBody>
      </p:sp>
      <p:sp>
        <p:nvSpPr>
          <p:cNvPr id="241" name="Left Brace 240">
            <a:extLst>
              <a:ext uri="{FF2B5EF4-FFF2-40B4-BE49-F238E27FC236}">
                <a16:creationId xmlns:a16="http://schemas.microsoft.com/office/drawing/2014/main" id="{F8F4FB44-83B5-7122-7BCE-E347ABAD7BAF}"/>
              </a:ext>
            </a:extLst>
          </p:cNvPr>
          <p:cNvSpPr/>
          <p:nvPr/>
        </p:nvSpPr>
        <p:spPr bwMode="auto">
          <a:xfrm flipH="1">
            <a:off x="9660005" y="1260485"/>
            <a:ext cx="296442" cy="532488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1B15FBEC-8415-9F62-6984-BD73A895DED7}"/>
              </a:ext>
            </a:extLst>
          </p:cNvPr>
          <p:cNvCxnSpPr>
            <a:cxnSpLocks/>
          </p:cNvCxnSpPr>
          <p:nvPr/>
        </p:nvCxnSpPr>
        <p:spPr bwMode="auto">
          <a:xfrm flipV="1">
            <a:off x="3059694" y="4786424"/>
            <a:ext cx="2136561" cy="239255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4" name="Rectangle 2">
            <a:extLst>
              <a:ext uri="{FF2B5EF4-FFF2-40B4-BE49-F238E27FC236}">
                <a16:creationId xmlns:a16="http://schemas.microsoft.com/office/drawing/2014/main" id="{EE8D883D-DC2A-8DEB-DFD9-536AC8832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086" y="4707764"/>
            <a:ext cx="2068421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b="0" dirty="0"/>
              <a:t>Every virtual address ALWAYS maps to some entry!</a:t>
            </a:r>
          </a:p>
        </p:txBody>
      </p:sp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9CCB1D63-E3D8-644B-5384-4B2F4D60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5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" grpId="0" animBg="1"/>
      <p:bldP spid="189" grpId="0"/>
      <p:bldP spid="190" grpId="0"/>
      <p:bldP spid="233" grpId="0"/>
      <p:bldP spid="234" grpId="0"/>
      <p:bldP spid="240" grpId="0"/>
      <p:bldP spid="241" grpId="0" animBg="1"/>
      <p:bldP spid="13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74358B-5CE4-342E-E6DF-44FFEBE64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51E5E47F-BB19-6348-DFBB-B835F992C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Locating an object in DRAM Cache: Page Tables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46AA6AA8-C215-D1AF-2BF5-3F5B59A5AE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1143001"/>
            <a:ext cx="10972800" cy="1680386"/>
          </a:xfrm>
          <a:ln/>
        </p:spPr>
        <p:txBody>
          <a:bodyPr>
            <a:normAutofit fontScale="77500" lnSpcReduction="20000"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A </a:t>
            </a:r>
            <a:r>
              <a:rPr lang="en-GB" b="1" dirty="0"/>
              <a:t>page table </a:t>
            </a:r>
            <a:r>
              <a:rPr lang="en-GB" dirty="0"/>
              <a:t>maps virtual pages to physical pages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One page table entry (PTE) per virtual page (possible page in VM)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Fully-associative → one big set. Use the ”tag” to index into table!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Each PTE specifies either a physical page (in DRAM) or a disk address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Valid bit tells us which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Instead of data in the “cache block”, “pointer” to where data is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4DC3AD1-60DF-410A-7B9A-E4596DA9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4949746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7245207-FD40-A1A5-7E1A-C5FD976A9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5178346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2BE82103-CA65-7905-E156-CD6688D0F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4721146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D71005E4-C6A1-5D8E-EBB4-63CCE64FF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3578146"/>
            <a:ext cx="1600200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null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82631036-6289-378C-2D34-96355AABC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3806746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B3A73D52-EABC-7414-E2CD-92031559A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4035346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F7FB2783-ACAD-88A5-6C31-97652813F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4263946"/>
            <a:ext cx="1600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30AB761B-48B2-BD85-3FDA-FEEA9EEE2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629" y="4492546"/>
            <a:ext cx="16002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98443765-147D-8D41-8985-EDE4BB351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110" y="5530772"/>
            <a:ext cx="2493188" cy="577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table</a:t>
            </a:r>
            <a:br>
              <a:rPr lang="en-GB" sz="1600" dirty="0">
                <a:latin typeface="Calibri" pitchFamily="34" charset="0"/>
              </a:rPr>
            </a:br>
            <a:r>
              <a:rPr lang="en-GB" sz="1600" dirty="0">
                <a:latin typeface="Calibri" pitchFamily="34" charset="0"/>
              </a:rPr>
              <a:t>(Memory resident - DRAM)</a:t>
            </a:r>
          </a:p>
        </p:txBody>
      </p:sp>
      <p:sp>
        <p:nvSpPr>
          <p:cNvPr id="14348" name="Text Box 12">
            <a:extLst>
              <a:ext uri="{FF2B5EF4-FFF2-40B4-BE49-F238E27FC236}">
                <a16:creationId xmlns:a16="http://schemas.microsoft.com/office/drawing/2014/main" id="{024582EC-E1D4-9A75-AAE6-F9BE7652D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4914" y="2904140"/>
            <a:ext cx="2915655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Physical memory (DRAM Cache)</a:t>
            </a: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631545FA-3E67-C76A-1EA1-5EA0B1B12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93" y="3774505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7</a:t>
            </a:r>
          </a:p>
        </p:txBody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2B46AF7F-25AF-0AF9-D4C0-7A331A293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93" y="3983788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4</a:t>
            </a:r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5F8E7585-2F4D-83D5-5BBF-74CFA8AFDD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8129" y="5077715"/>
            <a:ext cx="2717732" cy="1278636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5AAD8CC8-C94E-9FAD-62DF-50128AFC5A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18130" y="3883253"/>
            <a:ext cx="2519363" cy="1437346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A1EBDF55-5A9D-1221-1A73-92D311E768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43530" y="3671119"/>
            <a:ext cx="2493963" cy="506482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1B09CF57-9AD8-AC38-988B-BFCE3060A5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2730" y="3441701"/>
            <a:ext cx="2544763" cy="510475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5" name="Text Box 19">
            <a:extLst>
              <a:ext uri="{FF2B5EF4-FFF2-40B4-BE49-F238E27FC236}">
                <a16:creationId xmlns:a16="http://schemas.microsoft.com/office/drawing/2014/main" id="{2434B9A6-841F-5804-20F6-68818C54D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0401" y="4365199"/>
            <a:ext cx="1290459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Disk Memory</a:t>
            </a:r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5692CF60-6FCA-06F1-D95C-AC8584B41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49497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22B8F45F-CB6B-5EBD-5EB8-1AB1AE428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51783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1751F0FC-F5DE-C64F-4254-A24229F12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47211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B2944DEA-BFA7-E866-A120-647EF00F1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35781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4864214D-A90E-B4C8-C4A7-0546DA092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38067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7F7B0EF6-D033-B728-6A44-D567238DA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40353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FE770B9A-2C24-6A60-FACE-5027A8F5D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42639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7">
            <a:extLst>
              <a:ext uri="{FF2B5EF4-FFF2-40B4-BE49-F238E27FC236}">
                <a16:creationId xmlns:a16="http://schemas.microsoft.com/office/drawing/2014/main" id="{1907709D-3371-8D5E-2AED-86CF0935C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829" y="4492546"/>
            <a:ext cx="304800" cy="228600"/>
          </a:xfrm>
          <a:prstGeom prst="rect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65AF44BF-91CD-E9B5-E225-6628E3010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229" y="3273347"/>
            <a:ext cx="685800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Valid</a:t>
            </a:r>
          </a:p>
        </p:txBody>
      </p:sp>
      <p:sp>
        <p:nvSpPr>
          <p:cNvPr id="14365" name="Text Box 29">
            <a:extLst>
              <a:ext uri="{FF2B5EF4-FFF2-40B4-BE49-F238E27FC236}">
                <a16:creationId xmlns:a16="http://schemas.microsoft.com/office/drawing/2014/main" id="{C8A2D047-9D0A-F271-8D13-448D6A6EC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857" y="3547984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6" name="Text Box 30">
            <a:extLst>
              <a:ext uri="{FF2B5EF4-FFF2-40B4-BE49-F238E27FC236}">
                <a16:creationId xmlns:a16="http://schemas.microsoft.com/office/drawing/2014/main" id="{34B88E78-17A6-ECA6-48E2-CC16498D2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649" y="3780893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7" name="Text Box 31">
            <a:extLst>
              <a:ext uri="{FF2B5EF4-FFF2-40B4-BE49-F238E27FC236}">
                <a16:creationId xmlns:a16="http://schemas.microsoft.com/office/drawing/2014/main" id="{06341B0C-320C-FDF7-6079-DEE79EFAC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857" y="4246711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68" name="Text Box 32">
            <a:extLst>
              <a:ext uri="{FF2B5EF4-FFF2-40B4-BE49-F238E27FC236}">
                <a16:creationId xmlns:a16="http://schemas.microsoft.com/office/drawing/2014/main" id="{D5E2C0F3-1AF6-686B-4AC4-E79B5D369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649" y="4453864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B1ED38EA-CEC5-6CE3-BDB4-74AF7A1FE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857" y="4693212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C2FB5A6A-0B8C-522C-326D-06CD67FCF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649" y="5152590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A18472D3-3296-40CB-5361-FE4FA94A3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857" y="4919682"/>
            <a:ext cx="2809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F39739D8-16EF-C948-AA97-8330064A9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649" y="4013802"/>
            <a:ext cx="2794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72B7CD85-D686-497B-8693-FA3ED2950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304" y="2905039"/>
            <a:ext cx="1985180" cy="5770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i="1" dirty="0">
                <a:latin typeface="Calibri" pitchFamily="34" charset="0"/>
              </a:rPr>
              <a:t>Physical page number</a:t>
            </a:r>
            <a:br>
              <a:rPr lang="en-GB" sz="1600" i="1" dirty="0">
                <a:latin typeface="Calibri" pitchFamily="34" charset="0"/>
              </a:rPr>
            </a:br>
            <a:r>
              <a:rPr lang="en-GB" sz="1600" i="1" dirty="0">
                <a:latin typeface="Calibri" pitchFamily="34" charset="0"/>
              </a:rPr>
              <a:t>or  disk address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45CDEE57-B814-2B7A-28D3-FA65C4772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1227" y="3512882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0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A1D0891A-8E0A-7218-7680-06B2DA9E8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052" y="5125782"/>
            <a:ext cx="641243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PTE 7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554C604A-25E2-6EAF-0DFE-0705E5345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2742" y="3283702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0</a:t>
            </a:r>
          </a:p>
        </p:txBody>
      </p:sp>
      <p:sp>
        <p:nvSpPr>
          <p:cNvPr id="14377" name="Rectangle 41">
            <a:extLst>
              <a:ext uri="{FF2B5EF4-FFF2-40B4-BE49-F238E27FC236}">
                <a16:creationId xmlns:a16="http://schemas.microsoft.com/office/drawing/2014/main" id="{DE45E9BF-A50B-9F48-73AB-D98CA36CA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93" y="3548813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2</a:t>
            </a:r>
          </a:p>
        </p:txBody>
      </p:sp>
      <p:sp>
        <p:nvSpPr>
          <p:cNvPr id="14378" name="Rectangle 42">
            <a:extLst>
              <a:ext uri="{FF2B5EF4-FFF2-40B4-BE49-F238E27FC236}">
                <a16:creationId xmlns:a16="http://schemas.microsoft.com/office/drawing/2014/main" id="{E19E0856-456B-07F9-7446-30B9AC13E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93" y="3320213"/>
            <a:ext cx="1379537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VP 1</a:t>
            </a:r>
          </a:p>
        </p:txBody>
      </p:sp>
      <p:sp>
        <p:nvSpPr>
          <p:cNvPr id="14379" name="Oval 43">
            <a:extLst>
              <a:ext uri="{FF2B5EF4-FFF2-40B4-BE49-F238E27FC236}">
                <a16:creationId xmlns:a16="http://schemas.microsoft.com/office/drawing/2014/main" id="{8DF694BC-3AA7-DC33-E8FE-0A10B7A20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5276771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Oval 44">
            <a:extLst>
              <a:ext uri="{FF2B5EF4-FFF2-40B4-BE49-F238E27FC236}">
                <a16:creationId xmlns:a16="http://schemas.microsoft.com/office/drawing/2014/main" id="{888B0BA2-BCD0-A23C-573F-4BDDD4C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5048171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1" name="Oval 45">
            <a:extLst>
              <a:ext uri="{FF2B5EF4-FFF2-40B4-BE49-F238E27FC236}">
                <a16:creationId xmlns:a16="http://schemas.microsoft.com/office/drawing/2014/main" id="{7C206CCA-A7AC-E9B0-15C1-422BC2B1E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4140121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2" name="Oval 46">
            <a:extLst>
              <a:ext uri="{FF2B5EF4-FFF2-40B4-BE49-F238E27FC236}">
                <a16:creationId xmlns:a16="http://schemas.microsoft.com/office/drawing/2014/main" id="{3EDA6459-84DA-FE52-E671-47C07D962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3905171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Text Box 47">
            <a:extLst>
              <a:ext uri="{FF2B5EF4-FFF2-40B4-BE49-F238E27FC236}">
                <a16:creationId xmlns:a16="http://schemas.microsoft.com/office/drawing/2014/main" id="{DDB14397-6FCD-EE54-F922-01D02593D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5442" y="3944102"/>
            <a:ext cx="550448" cy="3357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PP 3</a:t>
            </a:r>
          </a:p>
        </p:txBody>
      </p:sp>
      <p:sp>
        <p:nvSpPr>
          <p:cNvPr id="14384" name="Rectangle 48">
            <a:extLst>
              <a:ext uri="{FF2B5EF4-FFF2-40B4-BE49-F238E27FC236}">
                <a16:creationId xmlns:a16="http://schemas.microsoft.com/office/drawing/2014/main" id="{8E5AB99A-B70C-D530-2D45-7789AF3F1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472206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1</a:t>
            </a:r>
          </a:p>
        </p:txBody>
      </p:sp>
      <p:sp>
        <p:nvSpPr>
          <p:cNvPr id="14385" name="Rectangle 49">
            <a:extLst>
              <a:ext uri="{FF2B5EF4-FFF2-40B4-BE49-F238E27FC236}">
                <a16:creationId xmlns:a16="http://schemas.microsoft.com/office/drawing/2014/main" id="{0A6E9512-04A3-0BBE-7ED8-4B50B54B9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503257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2</a:t>
            </a:r>
          </a:p>
        </p:txBody>
      </p:sp>
      <p:sp>
        <p:nvSpPr>
          <p:cNvPr id="14386" name="Rectangle 50">
            <a:extLst>
              <a:ext uri="{FF2B5EF4-FFF2-40B4-BE49-F238E27FC236}">
                <a16:creationId xmlns:a16="http://schemas.microsoft.com/office/drawing/2014/main" id="{806EB01D-165E-2DDF-E60B-FC93B6EAF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565360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4</a:t>
            </a:r>
          </a:p>
        </p:txBody>
      </p:sp>
      <p:sp>
        <p:nvSpPr>
          <p:cNvPr id="14387" name="Rectangle 51">
            <a:extLst>
              <a:ext uri="{FF2B5EF4-FFF2-40B4-BE49-F238E27FC236}">
                <a16:creationId xmlns:a16="http://schemas.microsoft.com/office/drawing/2014/main" id="{6E9E6AA6-36E9-7706-A50E-33EBB24C1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596412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6</a:t>
            </a:r>
          </a:p>
        </p:txBody>
      </p:sp>
      <p:sp>
        <p:nvSpPr>
          <p:cNvPr id="14388" name="Rectangle 52">
            <a:extLst>
              <a:ext uri="{FF2B5EF4-FFF2-40B4-BE49-F238E27FC236}">
                <a16:creationId xmlns:a16="http://schemas.microsoft.com/office/drawing/2014/main" id="{A874664A-2654-E36B-EFA2-58826CF1D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6274635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7</a:t>
            </a:r>
          </a:p>
        </p:txBody>
      </p:sp>
      <p:sp>
        <p:nvSpPr>
          <p:cNvPr id="14389" name="Oval 53">
            <a:extLst>
              <a:ext uri="{FF2B5EF4-FFF2-40B4-BE49-F238E27FC236}">
                <a16:creationId xmlns:a16="http://schemas.microsoft.com/office/drawing/2014/main" id="{20DF89E2-CE57-B872-A29D-277CD289C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4349315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0" name="Line 54">
            <a:extLst>
              <a:ext uri="{FF2B5EF4-FFF2-40B4-BE49-F238E27FC236}">
                <a16:creationId xmlns:a16="http://schemas.microsoft.com/office/drawing/2014/main" id="{AFF06339-0523-B041-9CFD-C75C711F9F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0028" y="4401349"/>
            <a:ext cx="2755833" cy="1400263"/>
          </a:xfrm>
          <a:prstGeom prst="line">
            <a:avLst/>
          </a:prstGeom>
          <a:noFill/>
          <a:ln w="19080">
            <a:solidFill>
              <a:srgbClr val="000066"/>
            </a:solidFill>
            <a:prstDash val="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1" name="Oval 55">
            <a:extLst>
              <a:ext uri="{FF2B5EF4-FFF2-40B4-BE49-F238E27FC236}">
                <a16:creationId xmlns:a16="http://schemas.microsoft.com/office/drawing/2014/main" id="{FA846108-4BE3-906A-223F-5E5A4960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329" y="4559221"/>
            <a:ext cx="76200" cy="76200"/>
          </a:xfrm>
          <a:prstGeom prst="ellipse">
            <a:avLst/>
          </a:prstGeom>
          <a:solidFill>
            <a:srgbClr val="000066"/>
          </a:solidFill>
          <a:ln w="1260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92" name="Line 56">
            <a:extLst>
              <a:ext uri="{FF2B5EF4-FFF2-40B4-BE49-F238E27FC236}">
                <a16:creationId xmlns:a16="http://schemas.microsoft.com/office/drawing/2014/main" id="{5C02D131-7751-B9D4-8993-941E3E1548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11779" y="4118293"/>
            <a:ext cx="2533650" cy="478408"/>
          </a:xfrm>
          <a:prstGeom prst="line">
            <a:avLst/>
          </a:prstGeom>
          <a:noFill/>
          <a:ln w="19080">
            <a:solidFill>
              <a:srgbClr val="000066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93" name="Rectangle 57">
            <a:extLst>
              <a:ext uri="{FF2B5EF4-FFF2-40B4-BE49-F238E27FC236}">
                <a16:creationId xmlns:a16="http://schemas.microsoft.com/office/drawing/2014/main" id="{9A2A59F2-3549-CA74-E993-80BA6DF6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2" y="5343090"/>
            <a:ext cx="1379538" cy="2286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rgbClr val="000066"/>
                </a:solidFill>
                <a:latin typeface="Calibri" pitchFamily="34" charset="0"/>
              </a:rPr>
              <a:t>VP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3D0FF-7546-ACFC-0BA5-47BAAA244DB0}"/>
              </a:ext>
            </a:extLst>
          </p:cNvPr>
          <p:cNvSpPr txBox="1"/>
          <p:nvPr/>
        </p:nvSpPr>
        <p:spPr>
          <a:xfrm>
            <a:off x="227445" y="4483616"/>
            <a:ext cx="2806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Some pages are unallocated (i.e., no data there)</a:t>
            </a: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7067E9EA-C153-6BEF-E4B6-72E3D9A7224F}"/>
              </a:ext>
            </a:extLst>
          </p:cNvPr>
          <p:cNvCxnSpPr>
            <a:cxnSpLocks/>
            <a:stCxn id="2" idx="3"/>
            <a:endCxn id="14369" idx="1"/>
          </p:cNvCxnSpPr>
          <p:nvPr/>
        </p:nvCxnSpPr>
        <p:spPr bwMode="auto">
          <a:xfrm>
            <a:off x="3033513" y="4806782"/>
            <a:ext cx="662344" cy="38830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5E7793-00FC-CE4D-05E8-12CFC8010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73737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CC9CF-5888-8069-A9E1-1A7B722D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C95BB-E8FB-8CBB-7B2C-991CB729E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most things are NOT in 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930FC-CE1F-3811-0013-E2CEAA9F7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Disk is MUCH larger than RAM is, so most data will not actually be in RAM</a:t>
            </a:r>
          </a:p>
          <a:p>
            <a:endParaRPr lang="en-GB" dirty="0"/>
          </a:p>
          <a:p>
            <a:r>
              <a:rPr lang="en-GB" dirty="0"/>
              <a:t>But handling Page Faults takes a long time</a:t>
            </a:r>
          </a:p>
          <a:p>
            <a:pPr lvl="1"/>
            <a:r>
              <a:rPr lang="en-GB" dirty="0"/>
              <a:t>Has to read a page of memory from disk</a:t>
            </a:r>
          </a:p>
          <a:p>
            <a:pPr lvl="1"/>
            <a:endParaRPr lang="en-GB" dirty="0"/>
          </a:p>
          <a:p>
            <a:r>
              <a:rPr lang="en-GB" dirty="0"/>
              <a:t>So how is our system not incredibly slow?</a:t>
            </a:r>
          </a:p>
          <a:p>
            <a:pPr lvl="1"/>
            <a:r>
              <a:rPr lang="en-GB" dirty="0"/>
              <a:t>Locality to the rescue!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D5C80-4BC0-5E0E-E05C-829570597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505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948A2-320B-6EC9-F055-518B94C2B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DF93-03D0-6845-D90F-53F402D36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 saves the day (as usual)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C38E1-7BC2-90EB-3112-9D22AFDB4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31120" cy="50292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At any point in time, programs tend to access a small set of active virtual pages called the </a:t>
            </a:r>
            <a:r>
              <a:rPr lang="en-US" b="1" dirty="0"/>
              <a:t>working set</a:t>
            </a:r>
          </a:p>
          <a:p>
            <a:pPr lvl="1"/>
            <a:r>
              <a:rPr lang="en-US" dirty="0"/>
              <a:t>Programs with higher temporal locality will have smaller working sets</a:t>
            </a:r>
          </a:p>
          <a:p>
            <a:pPr lvl="1"/>
            <a:endParaRPr lang="en-US" dirty="0"/>
          </a:p>
          <a:p>
            <a:r>
              <a:rPr lang="en-US" dirty="0"/>
              <a:t>If (working set size &lt; main memory size) </a:t>
            </a:r>
          </a:p>
          <a:p>
            <a:pPr lvl="1"/>
            <a:r>
              <a:rPr lang="en-US" dirty="0"/>
              <a:t>High performance for one process after compulsory misses (i.e., the program is loaded)</a:t>
            </a:r>
          </a:p>
          <a:p>
            <a:pPr lvl="1"/>
            <a:r>
              <a:rPr lang="en-US" dirty="0"/>
              <a:t>Any page can go anywhere in RAM, so no conflicts. Only capacity matters.</a:t>
            </a:r>
          </a:p>
          <a:p>
            <a:pPr lvl="1"/>
            <a:r>
              <a:rPr lang="en-US" dirty="0"/>
              <a:t>Life is good!</a:t>
            </a:r>
          </a:p>
          <a:p>
            <a:pPr lvl="1"/>
            <a:endParaRPr lang="en-US" dirty="0"/>
          </a:p>
          <a:p>
            <a:r>
              <a:rPr lang="en-US" dirty="0"/>
              <a:t>If ( SUM(working set sizes) &gt; main memory size ) </a:t>
            </a:r>
          </a:p>
          <a:p>
            <a:pPr lvl="1"/>
            <a:r>
              <a:rPr lang="en-US" b="1" dirty="0"/>
              <a:t>Thrashing</a:t>
            </a:r>
            <a:r>
              <a:rPr lang="en-US" dirty="0"/>
              <a:t>: Performance meltdown where pages are swapped to and from disk continuously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cache memory is thrashing, CPU runs at the speed of memory. Ow.</a:t>
            </a:r>
          </a:p>
          <a:p>
            <a:pPr lvl="1"/>
            <a:r>
              <a:rPr lang="en-US" dirty="0"/>
              <a:t>When virtual memory is thrashing, CPU runs at the speed of disk. Yikes!</a:t>
            </a:r>
          </a:p>
          <a:p>
            <a:pPr lvl="2"/>
            <a:r>
              <a:rPr lang="en-US" dirty="0"/>
              <a:t>Hope you enjoy the commute to Mars. Because that’s where your data is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B81CD-30A6-2CAC-9B68-3918A898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168CB-89E1-4313-CB77-FA9498695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21625-91BF-8BE7-1213-4BA466F42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EDB5-1824-EF8D-5411-94873F915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problems does virtual memory solve?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Which addresses does each process get?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fragmentation?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support processes bigger than RAM?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protect processes from each other?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How do we deal with how incredibly slow disk is?</a:t>
            </a:r>
          </a:p>
          <a:p>
            <a:pPr marL="914400" lvl="1" indent="-457200">
              <a:buFont typeface="+mj-lt"/>
              <a:buAutoNum type="arabicPeriod"/>
            </a:pPr>
            <a:endParaRPr lang="en-US" b="1" dirty="0"/>
          </a:p>
          <a:p>
            <a:r>
              <a:rPr lang="en-US" dirty="0"/>
              <a:t>Virtual memory addresses all of these problems!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30C3B-7926-7940-5560-E3416D5A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579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8C501-D806-1A8B-B1E8-327F82253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794BA-A976-7E2B-63A7-35395C0A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Conceptual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4C6B8-6D9F-DB96-E6FF-69D99EC70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When a process on an x86-64 platform accesses memory at an address, how do you know if that address is virtual or physical?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changes for a process if a page is on disk rather than in memory?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EFBCA-F260-B5A9-F6AD-A109C0FB7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390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9C1CD-40C2-CC5E-A989-8C6A3BF3E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9F6F-058A-1DC0-5E90-43891E53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Conceptual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49078-85F3-1305-7522-7DCD3DCF0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When a process on an x86-64 platform accesses memory at an address, how do you know if that address is virtual or physical?</a:t>
            </a:r>
          </a:p>
          <a:p>
            <a:pPr lvl="1"/>
            <a:r>
              <a:rPr lang="en-US" dirty="0"/>
              <a:t>Processes always use virtual addresses</a:t>
            </a:r>
          </a:p>
          <a:p>
            <a:pPr lvl="1"/>
            <a:r>
              <a:rPr lang="en-US" dirty="0"/>
              <a:t>Only the OS can use physical addresses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changes for a process if a page is on disk rather than in memory?</a:t>
            </a:r>
          </a:p>
          <a:p>
            <a:pPr lvl="1"/>
            <a:r>
              <a:rPr lang="en-US" dirty="0"/>
              <a:t>Performance is much worse</a:t>
            </a:r>
          </a:p>
          <a:p>
            <a:pPr lvl="1"/>
            <a:r>
              <a:rPr lang="en-US" dirty="0"/>
              <a:t>But otherwise the code works exactly the same</a:t>
            </a:r>
          </a:p>
          <a:p>
            <a:pPr lvl="2"/>
            <a:r>
              <a:rPr lang="en-US" dirty="0"/>
              <a:t>Desired page is loaded into memory and then the access resumes</a:t>
            </a:r>
          </a:p>
          <a:p>
            <a:pPr lvl="2"/>
            <a:r>
              <a:rPr lang="en-US" dirty="0"/>
              <a:t>This has certainly happened to your code and you haven’t noticed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FD537-4CD6-36B9-B366-49142427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6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8CB77-A8B8-CC26-412E-A4E5EC11A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D6F7D8-2E00-5262-838B-3E9265853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DE997A-CABB-D6BC-005E-10E887EC9E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dirty="0"/>
              <a:t>Virtual Memory Process</a:t>
            </a:r>
          </a:p>
          <a:p>
            <a:pPr lvl="1"/>
            <a:endParaRPr lang="en-US" dirty="0"/>
          </a:p>
          <a:p>
            <a:r>
              <a:rPr lang="en-US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b="1" dirty="0"/>
              <a:t>Address Translation</a:t>
            </a:r>
          </a:p>
          <a:p>
            <a:pPr lvl="1"/>
            <a:endParaRPr lang="en-US" dirty="0"/>
          </a:p>
          <a:p>
            <a:r>
              <a:rPr lang="en-US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E37A45A-D284-0896-5DAA-D76C4E57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901589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7BB43-246E-6DF3-C236-FBE87BC2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visually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EEACB6-F895-4B03-84D2-E6DA18A98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9835098"/>
              </p:ext>
            </p:extLst>
          </p:nvPr>
        </p:nvGraphicFramePr>
        <p:xfrm>
          <a:off x="1265002" y="1196791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E7307-BC5B-DB6F-798A-E111C4BC8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630758-ED7E-096C-0398-DAD4F3E819CF}"/>
              </a:ext>
            </a:extLst>
          </p:cNvPr>
          <p:cNvSpPr txBox="1"/>
          <p:nvPr/>
        </p:nvSpPr>
        <p:spPr>
          <a:xfrm>
            <a:off x="1265002" y="826556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Memory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56E0BCED-DF5F-8C26-9AEA-1FC547029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065277"/>
              </p:ext>
            </p:extLst>
          </p:nvPr>
        </p:nvGraphicFramePr>
        <p:xfrm>
          <a:off x="8735377" y="1284635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1277C87-180B-15F0-F437-B0A559CF0E3F}"/>
              </a:ext>
            </a:extLst>
          </p:cNvPr>
          <p:cNvSpPr txBox="1"/>
          <p:nvPr/>
        </p:nvSpPr>
        <p:spPr>
          <a:xfrm>
            <a:off x="8735377" y="914400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4089E7-DD93-E457-E806-6A0D7A0F98BF}"/>
              </a:ext>
            </a:extLst>
          </p:cNvPr>
          <p:cNvSpPr txBox="1"/>
          <p:nvPr/>
        </p:nvSpPr>
        <p:spPr>
          <a:xfrm>
            <a:off x="225911" y="1145232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783B0A-3089-2CAC-ABF8-C821973D43DF}"/>
              </a:ext>
            </a:extLst>
          </p:cNvPr>
          <p:cNvSpPr txBox="1"/>
          <p:nvPr/>
        </p:nvSpPr>
        <p:spPr>
          <a:xfrm>
            <a:off x="7696286" y="1195888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AF5F46-5000-2E5B-486C-452FED8359F3}"/>
              </a:ext>
            </a:extLst>
          </p:cNvPr>
          <p:cNvSpPr txBox="1"/>
          <p:nvPr/>
        </p:nvSpPr>
        <p:spPr>
          <a:xfrm>
            <a:off x="225911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F8A227A-53B6-33C8-754C-265A8CDD4DE9}"/>
              </a:ext>
            </a:extLst>
          </p:cNvPr>
          <p:cNvCxnSpPr/>
          <p:nvPr/>
        </p:nvCxnSpPr>
        <p:spPr>
          <a:xfrm>
            <a:off x="1075765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14741CD-BB35-CAF3-ADF6-36D536CBE0FE}"/>
              </a:ext>
            </a:extLst>
          </p:cNvPr>
          <p:cNvSpPr txBox="1"/>
          <p:nvPr/>
        </p:nvSpPr>
        <p:spPr>
          <a:xfrm>
            <a:off x="7696286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FADA648-DB21-8047-6244-7C4F1248AA00}"/>
              </a:ext>
            </a:extLst>
          </p:cNvPr>
          <p:cNvCxnSpPr/>
          <p:nvPr/>
        </p:nvCxnSpPr>
        <p:spPr>
          <a:xfrm>
            <a:off x="8546140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080315B-F04F-767C-E7CA-0FCABD18476C}"/>
              </a:ext>
            </a:extLst>
          </p:cNvPr>
          <p:cNvSpPr txBox="1"/>
          <p:nvPr/>
        </p:nvSpPr>
        <p:spPr>
          <a:xfrm>
            <a:off x="3699515" y="1179294"/>
            <a:ext cx="352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Mapping every byte individually would be too much bookkeeping</a:t>
            </a:r>
          </a:p>
        </p:txBody>
      </p:sp>
    </p:spTree>
    <p:extLst>
      <p:ext uri="{BB962C8B-B14F-4D97-AF65-F5344CB8AC3E}">
        <p14:creationId xmlns:p14="http://schemas.microsoft.com/office/powerpoint/2010/main" val="326770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E79446-E34C-46CA-AA15-DA1BB88E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process’s view of the memory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273964-34E0-4205-9F2A-738699C04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101305" cy="5029200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Address Space</a:t>
            </a:r>
            <a:r>
              <a:rPr lang="en-US" dirty="0"/>
              <a:t> of the process</a:t>
            </a:r>
          </a:p>
          <a:p>
            <a:endParaRPr lang="en-US" dirty="0"/>
          </a:p>
          <a:p>
            <a:r>
              <a:rPr lang="en-US" dirty="0"/>
              <a:t>The illusion:</a:t>
            </a:r>
          </a:p>
          <a:p>
            <a:pPr lvl="1"/>
            <a:r>
              <a:rPr lang="en-US" dirty="0"/>
              <a:t>Processes run alone on the computer</a:t>
            </a:r>
          </a:p>
          <a:p>
            <a:pPr lvl="1"/>
            <a:r>
              <a:rPr lang="en-US" dirty="0"/>
              <a:t>They have full access to every memory address</a:t>
            </a:r>
          </a:p>
          <a:p>
            <a:pPr lvl="2"/>
            <a:r>
              <a:rPr lang="en-US" dirty="0"/>
              <a:t>2</a:t>
            </a:r>
            <a:r>
              <a:rPr lang="en-US" baseline="30000" dirty="0"/>
              <a:t>64</a:t>
            </a:r>
            <a:r>
              <a:rPr lang="en-US" dirty="0"/>
              <a:t> bytes of memory available to them</a:t>
            </a:r>
          </a:p>
          <a:p>
            <a:pPr lvl="2"/>
            <a:endParaRPr lang="en-US" dirty="0"/>
          </a:p>
          <a:p>
            <a:r>
              <a:rPr lang="en-US" dirty="0"/>
              <a:t>The reality:</a:t>
            </a:r>
          </a:p>
          <a:p>
            <a:pPr lvl="1"/>
            <a:r>
              <a:rPr lang="en-US" dirty="0"/>
              <a:t>There are many processes which share RAM</a:t>
            </a:r>
          </a:p>
          <a:p>
            <a:pPr lvl="1"/>
            <a:r>
              <a:rPr lang="en-US" dirty="0"/>
              <a:t>There is only so much RAM available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80AF60-4320-4102-8496-1AED6E5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oogle Shape;275;p2">
            <a:extLst>
              <a:ext uri="{FF2B5EF4-FFF2-40B4-BE49-F238E27FC236}">
                <a16:creationId xmlns:a16="http://schemas.microsoft.com/office/drawing/2014/main" id="{3314AF3D-E64E-4296-9200-8F7C070300CE}"/>
              </a:ext>
            </a:extLst>
          </p:cNvPr>
          <p:cNvGrpSpPr/>
          <p:nvPr/>
        </p:nvGrpSpPr>
        <p:grpSpPr>
          <a:xfrm>
            <a:off x="6891369" y="1507746"/>
            <a:ext cx="4232830" cy="4299708"/>
            <a:chOff x="4071662" y="914400"/>
            <a:chExt cx="4368697" cy="4758420"/>
          </a:xfrm>
        </p:grpSpPr>
        <p:sp>
          <p:nvSpPr>
            <p:cNvPr id="7" name="Google Shape;276;p2" descr="Wide upward diagonal">
              <a:extLst>
                <a:ext uri="{FF2B5EF4-FFF2-40B4-BE49-F238E27FC236}">
                  <a16:creationId xmlns:a16="http://schemas.microsoft.com/office/drawing/2014/main" id="{E64C15B5-A3C3-428D-9430-C545AAC09465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77;p2">
              <a:extLst>
                <a:ext uri="{FF2B5EF4-FFF2-40B4-BE49-F238E27FC236}">
                  <a16:creationId xmlns:a16="http://schemas.microsoft.com/office/drawing/2014/main" id="{D919C40D-AFFF-487C-AC9E-2C430C8B5527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78;p2">
              <a:extLst>
                <a:ext uri="{FF2B5EF4-FFF2-40B4-BE49-F238E27FC236}">
                  <a16:creationId xmlns:a16="http://schemas.microsoft.com/office/drawing/2014/main" id="{8780F950-D7C0-49E2-BC54-5AAD89312F2C}"/>
                </a:ext>
              </a:extLst>
            </p:cNvPr>
            <p:cNvSpPr/>
            <p:nvPr/>
          </p:nvSpPr>
          <p:spPr>
            <a:xfrm>
              <a:off x="5994401" y="4757357"/>
              <a:ext cx="2445958" cy="838199"/>
            </a:xfrm>
            <a:prstGeom prst="rect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79;p2">
              <a:extLst>
                <a:ext uri="{FF2B5EF4-FFF2-40B4-BE49-F238E27FC236}">
                  <a16:creationId xmlns:a16="http://schemas.microsoft.com/office/drawing/2014/main" id="{62C2624C-A040-4A8A-BEBF-FAF048ABF16C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" name="Google Shape;280;p2">
              <a:extLst>
                <a:ext uri="{FF2B5EF4-FFF2-40B4-BE49-F238E27FC236}">
                  <a16:creationId xmlns:a16="http://schemas.microsoft.com/office/drawing/2014/main" id="{D0F9D522-99F2-437A-9E17-F8C09C0D46EF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281;p2">
              <a:extLst>
                <a:ext uri="{FF2B5EF4-FFF2-40B4-BE49-F238E27FC236}">
                  <a16:creationId xmlns:a16="http://schemas.microsoft.com/office/drawing/2014/main" id="{6DCBFD1E-CAF5-44BF-9444-0A5D07B83CC8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282;p2">
              <a:extLst>
                <a:ext uri="{FF2B5EF4-FFF2-40B4-BE49-F238E27FC236}">
                  <a16:creationId xmlns:a16="http://schemas.microsoft.com/office/drawing/2014/main" id="{0207EC14-33EA-431E-BF40-E5B868C979EF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83;p2">
              <a:extLst>
                <a:ext uri="{FF2B5EF4-FFF2-40B4-BE49-F238E27FC236}">
                  <a16:creationId xmlns:a16="http://schemas.microsoft.com/office/drawing/2014/main" id="{DC802E7A-FBE4-4C0F-82F6-F657E649CFC3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84;p2">
              <a:extLst>
                <a:ext uri="{FF2B5EF4-FFF2-40B4-BE49-F238E27FC236}">
                  <a16:creationId xmlns:a16="http://schemas.microsoft.com/office/drawing/2014/main" id="{C95BAA3C-1F3B-4733-8F22-A616EAC5F5C0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85;p2">
              <a:extLst>
                <a:ext uri="{FF2B5EF4-FFF2-40B4-BE49-F238E27FC236}">
                  <a16:creationId xmlns:a16="http://schemas.microsoft.com/office/drawing/2014/main" id="{A122BF1C-235B-4B41-AC7C-69DB31B31BF5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286;p2">
              <a:extLst>
                <a:ext uri="{FF2B5EF4-FFF2-40B4-BE49-F238E27FC236}">
                  <a16:creationId xmlns:a16="http://schemas.microsoft.com/office/drawing/2014/main" id="{17803DE3-8069-4F7C-A74A-3DB69AFE4AE6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8" name="Google Shape;287;p2">
              <a:extLst>
                <a:ext uri="{FF2B5EF4-FFF2-40B4-BE49-F238E27FC236}">
                  <a16:creationId xmlns:a16="http://schemas.microsoft.com/office/drawing/2014/main" id="{B25C9360-EF58-414C-9C79-A24131562849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9" name="Google Shape;288;p2">
              <a:extLst>
                <a:ext uri="{FF2B5EF4-FFF2-40B4-BE49-F238E27FC236}">
                  <a16:creationId xmlns:a16="http://schemas.microsoft.com/office/drawing/2014/main" id="{043AAE51-0C49-4A0D-ADBF-D1538A164AFB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89;p2">
              <a:extLst>
                <a:ext uri="{FF2B5EF4-FFF2-40B4-BE49-F238E27FC236}">
                  <a16:creationId xmlns:a16="http://schemas.microsoft.com/office/drawing/2014/main" id="{A523D468-5748-49DE-AE95-F4EAAA05802B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33090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DC79D-E0F7-752B-73FF-89949A50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C24F1-5809-7DBA-9CE0-30D5BDB45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Collecting memory into pages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637FEF7-8E32-181A-09DB-3239D873F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217524"/>
              </p:ext>
            </p:extLst>
          </p:nvPr>
        </p:nvGraphicFramePr>
        <p:xfrm>
          <a:off x="1265002" y="1196791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F9D11-D33B-782A-F50B-B630988A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258F1-CB72-1291-FD6F-400DFEFCD8D6}"/>
              </a:ext>
            </a:extLst>
          </p:cNvPr>
          <p:cNvSpPr txBox="1"/>
          <p:nvPr/>
        </p:nvSpPr>
        <p:spPr>
          <a:xfrm>
            <a:off x="1265002" y="826556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Memory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A8851AB3-A8F7-AB2C-9F22-8C71DE9B9D7F}"/>
              </a:ext>
            </a:extLst>
          </p:cNvPr>
          <p:cNvGraphicFramePr>
            <a:graphicFrameLocks/>
          </p:cNvGraphicFramePr>
          <p:nvPr/>
        </p:nvGraphicFramePr>
        <p:xfrm>
          <a:off x="8735377" y="1284635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95FB0D0-C8E8-35F0-0AB2-3FC12E6BD3CD}"/>
              </a:ext>
            </a:extLst>
          </p:cNvPr>
          <p:cNvSpPr txBox="1"/>
          <p:nvPr/>
        </p:nvSpPr>
        <p:spPr>
          <a:xfrm>
            <a:off x="8735377" y="914400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6FB8FF-2447-97E5-7717-AC83997F01DF}"/>
              </a:ext>
            </a:extLst>
          </p:cNvPr>
          <p:cNvSpPr txBox="1"/>
          <p:nvPr/>
        </p:nvSpPr>
        <p:spPr>
          <a:xfrm>
            <a:off x="225911" y="1145232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5D661E-D4DB-77DE-6323-2830957155AC}"/>
              </a:ext>
            </a:extLst>
          </p:cNvPr>
          <p:cNvSpPr txBox="1"/>
          <p:nvPr/>
        </p:nvSpPr>
        <p:spPr>
          <a:xfrm>
            <a:off x="7696286" y="1195888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53F004-9464-D96B-F03F-171509549CBD}"/>
              </a:ext>
            </a:extLst>
          </p:cNvPr>
          <p:cNvSpPr txBox="1"/>
          <p:nvPr/>
        </p:nvSpPr>
        <p:spPr>
          <a:xfrm>
            <a:off x="225911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A6A1C9-F49B-40F9-77A8-A5CB077C71F6}"/>
              </a:ext>
            </a:extLst>
          </p:cNvPr>
          <p:cNvCxnSpPr/>
          <p:nvPr/>
        </p:nvCxnSpPr>
        <p:spPr>
          <a:xfrm>
            <a:off x="1075765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7D5E883-5D01-BC23-3945-5815C14B39A8}"/>
              </a:ext>
            </a:extLst>
          </p:cNvPr>
          <p:cNvSpPr txBox="1"/>
          <p:nvPr/>
        </p:nvSpPr>
        <p:spPr>
          <a:xfrm>
            <a:off x="7696286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8E399C-6456-7E03-D830-A0A0BF7651BC}"/>
              </a:ext>
            </a:extLst>
          </p:cNvPr>
          <p:cNvCxnSpPr/>
          <p:nvPr/>
        </p:nvCxnSpPr>
        <p:spPr>
          <a:xfrm>
            <a:off x="8546140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5ACC739-1FA6-3D57-CE95-26A7A2523D93}"/>
              </a:ext>
            </a:extLst>
          </p:cNvPr>
          <p:cNvSpPr txBox="1"/>
          <p:nvPr/>
        </p:nvSpPr>
        <p:spPr>
          <a:xfrm>
            <a:off x="3699515" y="1179294"/>
            <a:ext cx="3523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Instead, we collect memory into chunks called “pages”</a:t>
            </a:r>
          </a:p>
          <a:p>
            <a:endParaRPr lang="en-US" dirty="0"/>
          </a:p>
          <a:p>
            <a:r>
              <a:rPr lang="en-US" dirty="0"/>
              <a:t>Each page is exactly the same size (usually 4 kB = 4096 bytes in real systems)</a:t>
            </a:r>
          </a:p>
          <a:p>
            <a:endParaRPr lang="en-US" dirty="0"/>
          </a:p>
          <a:p>
            <a:r>
              <a:rPr lang="en-US" dirty="0"/>
              <a:t>Pages are aligned to a multiple of their size. So they slot in like </a:t>
            </a:r>
            <a:r>
              <a:rPr lang="en-US" dirty="0" err="1"/>
              <a:t>lego</a:t>
            </a:r>
            <a:r>
              <a:rPr lang="en-US" dirty="0"/>
              <a:t> bricks</a:t>
            </a:r>
          </a:p>
        </p:txBody>
      </p:sp>
    </p:spTree>
    <p:extLst>
      <p:ext uri="{BB962C8B-B14F-4D97-AF65-F5344CB8AC3E}">
        <p14:creationId xmlns:p14="http://schemas.microsoft.com/office/powerpoint/2010/main" val="3568176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C9355-1F17-CE76-9008-FEADB958E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96248-52FD-6915-8DD0-29DA880D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virtual pages to physical pages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C036280-1B12-40ED-225B-A977CD678F9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5002" y="1196791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E05E7-522F-1A48-701C-AF818819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284CCE-5A75-FF61-7B5E-292A324ED66B}"/>
              </a:ext>
            </a:extLst>
          </p:cNvPr>
          <p:cNvSpPr txBox="1"/>
          <p:nvPr/>
        </p:nvSpPr>
        <p:spPr>
          <a:xfrm>
            <a:off x="1265002" y="826556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Memory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F8CE17-D08F-54D4-4E07-E3B819C2D0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710453"/>
              </p:ext>
            </p:extLst>
          </p:nvPr>
        </p:nvGraphicFramePr>
        <p:xfrm>
          <a:off x="8735377" y="1284635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D554F96-B460-671E-B863-3B69F43229E7}"/>
              </a:ext>
            </a:extLst>
          </p:cNvPr>
          <p:cNvSpPr txBox="1"/>
          <p:nvPr/>
        </p:nvSpPr>
        <p:spPr>
          <a:xfrm>
            <a:off x="8735377" y="914400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50594-0CAA-5A19-6B39-0CBD7DDBA60D}"/>
              </a:ext>
            </a:extLst>
          </p:cNvPr>
          <p:cNvSpPr txBox="1"/>
          <p:nvPr/>
        </p:nvSpPr>
        <p:spPr>
          <a:xfrm>
            <a:off x="225911" y="1145232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5E9051-51BB-F2A6-D4A6-1449F5D1FA40}"/>
              </a:ext>
            </a:extLst>
          </p:cNvPr>
          <p:cNvSpPr txBox="1"/>
          <p:nvPr/>
        </p:nvSpPr>
        <p:spPr>
          <a:xfrm>
            <a:off x="7696286" y="1195888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4E5BA2-4FFC-5A76-F46D-243A7FBF26FD}"/>
              </a:ext>
            </a:extLst>
          </p:cNvPr>
          <p:cNvSpPr txBox="1"/>
          <p:nvPr/>
        </p:nvSpPr>
        <p:spPr>
          <a:xfrm>
            <a:off x="225911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950F2FA-357D-FF8C-10E9-0BE5F8753EEB}"/>
              </a:ext>
            </a:extLst>
          </p:cNvPr>
          <p:cNvCxnSpPr/>
          <p:nvPr/>
        </p:nvCxnSpPr>
        <p:spPr>
          <a:xfrm>
            <a:off x="1075765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6E8DCB2-6B4F-4087-B72A-93C7642460D5}"/>
              </a:ext>
            </a:extLst>
          </p:cNvPr>
          <p:cNvSpPr txBox="1"/>
          <p:nvPr/>
        </p:nvSpPr>
        <p:spPr>
          <a:xfrm>
            <a:off x="7696286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6F4AEA0-D481-B0AA-2E76-E69DB2FFD1B8}"/>
              </a:ext>
            </a:extLst>
          </p:cNvPr>
          <p:cNvCxnSpPr/>
          <p:nvPr/>
        </p:nvCxnSpPr>
        <p:spPr>
          <a:xfrm>
            <a:off x="8546140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2B4C8BF-D75B-3895-C0D2-7444265947A7}"/>
              </a:ext>
            </a:extLst>
          </p:cNvPr>
          <p:cNvSpPr txBox="1"/>
          <p:nvPr/>
        </p:nvSpPr>
        <p:spPr>
          <a:xfrm>
            <a:off x="3699515" y="1179294"/>
            <a:ext cx="3523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page of virtual memory will map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page of physical 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page on disk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Nowhere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In this example, the blue and green pages are in RAM</a:t>
            </a:r>
          </a:p>
        </p:txBody>
      </p:sp>
    </p:spTree>
    <p:extLst>
      <p:ext uri="{BB962C8B-B14F-4D97-AF65-F5344CB8AC3E}">
        <p14:creationId xmlns:p14="http://schemas.microsoft.com/office/powerpoint/2010/main" val="8991679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99F4-F864-B743-8D2E-A25D8510F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23362-81D9-A327-B270-AA89B3916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individual bytes within a page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67EC1AC-7DAE-E42C-F63B-7420D6205B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5002" y="1196791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920F4-524A-5376-3667-9D25BAF2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E97B4-DA64-6281-1595-DECD4FF1FB23}"/>
              </a:ext>
            </a:extLst>
          </p:cNvPr>
          <p:cNvSpPr txBox="1"/>
          <p:nvPr/>
        </p:nvSpPr>
        <p:spPr>
          <a:xfrm>
            <a:off x="1265002" y="826556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Memory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EA4B691A-4222-F5F8-D5EE-257F19F794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209187"/>
              </p:ext>
            </p:extLst>
          </p:nvPr>
        </p:nvGraphicFramePr>
        <p:xfrm>
          <a:off x="8735377" y="1284635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1F5EF9D-597B-B5F4-6BAE-829627F28AF5}"/>
              </a:ext>
            </a:extLst>
          </p:cNvPr>
          <p:cNvSpPr txBox="1"/>
          <p:nvPr/>
        </p:nvSpPr>
        <p:spPr>
          <a:xfrm>
            <a:off x="8735377" y="914400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813BFA-FC9E-2BF0-5068-4E733D849D18}"/>
              </a:ext>
            </a:extLst>
          </p:cNvPr>
          <p:cNvSpPr txBox="1"/>
          <p:nvPr/>
        </p:nvSpPr>
        <p:spPr>
          <a:xfrm>
            <a:off x="225911" y="1145232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426A77-E933-15EA-2552-F7C8D9B8800E}"/>
              </a:ext>
            </a:extLst>
          </p:cNvPr>
          <p:cNvSpPr txBox="1"/>
          <p:nvPr/>
        </p:nvSpPr>
        <p:spPr>
          <a:xfrm>
            <a:off x="7696286" y="1195888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70BEB3-9596-15D4-4A4C-AC3B558C51EC}"/>
              </a:ext>
            </a:extLst>
          </p:cNvPr>
          <p:cNvSpPr txBox="1"/>
          <p:nvPr/>
        </p:nvSpPr>
        <p:spPr>
          <a:xfrm>
            <a:off x="225911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5E3AE0E-2CF4-81A4-A87B-0DBA3BF59287}"/>
              </a:ext>
            </a:extLst>
          </p:cNvPr>
          <p:cNvCxnSpPr/>
          <p:nvPr/>
        </p:nvCxnSpPr>
        <p:spPr>
          <a:xfrm>
            <a:off x="1075765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D8CFAB0-1B44-7B1E-173F-CCBEB6828BB9}"/>
              </a:ext>
            </a:extLst>
          </p:cNvPr>
          <p:cNvSpPr txBox="1"/>
          <p:nvPr/>
        </p:nvSpPr>
        <p:spPr>
          <a:xfrm>
            <a:off x="7696286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F861842-2F93-4A3D-4D92-C4AD8E7A55A4}"/>
              </a:ext>
            </a:extLst>
          </p:cNvPr>
          <p:cNvCxnSpPr/>
          <p:nvPr/>
        </p:nvCxnSpPr>
        <p:spPr>
          <a:xfrm>
            <a:off x="8546140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DEFC1D1-756A-ABC8-7920-64D9BD08E829}"/>
              </a:ext>
            </a:extLst>
          </p:cNvPr>
          <p:cNvSpPr txBox="1"/>
          <p:nvPr/>
        </p:nvSpPr>
        <p:spPr>
          <a:xfrm>
            <a:off x="3699515" y="1179294"/>
            <a:ext cx="35233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accessing bytes within a page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First, you need to do the translation to figure out where that entire page is located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82A0BF-B63E-1FC6-531B-A440F4AD048D}"/>
              </a:ext>
            </a:extLst>
          </p:cNvPr>
          <p:cNvSpPr/>
          <p:nvPr/>
        </p:nvSpPr>
        <p:spPr>
          <a:xfrm>
            <a:off x="1211212" y="1422231"/>
            <a:ext cx="922002" cy="371613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C6A1B9-E00D-4178-EE7F-D6BE36E33271}"/>
              </a:ext>
            </a:extLst>
          </p:cNvPr>
          <p:cNvSpPr/>
          <p:nvPr/>
        </p:nvSpPr>
        <p:spPr>
          <a:xfrm>
            <a:off x="8703102" y="5640596"/>
            <a:ext cx="1698499" cy="1158237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055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371B-4834-E343-6759-503256D80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C5241-275A-51A6-ED4B-BC3D79D4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individual bytes within a page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F8BBB3C-A718-526E-FAF6-D962384D7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6282223"/>
              </p:ext>
            </p:extLst>
          </p:nvPr>
        </p:nvGraphicFramePr>
        <p:xfrm>
          <a:off x="1265002" y="1196791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11ABE-582A-E01C-BB30-F68A6BE5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A66BA-24C1-CFBC-DCBD-9B69C7C20CEE}"/>
              </a:ext>
            </a:extLst>
          </p:cNvPr>
          <p:cNvSpPr txBox="1"/>
          <p:nvPr/>
        </p:nvSpPr>
        <p:spPr>
          <a:xfrm>
            <a:off x="1265002" y="826556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Memory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A51FBF51-A02A-7A80-68DF-22926FA355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854120"/>
              </p:ext>
            </p:extLst>
          </p:nvPr>
        </p:nvGraphicFramePr>
        <p:xfrm>
          <a:off x="8735377" y="1284635"/>
          <a:ext cx="166624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613699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08512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93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30454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929197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459527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66259827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085990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1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00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7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0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12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9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075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402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554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509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22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738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7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99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33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89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64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0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548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756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5999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D87B2C8-314E-02A4-CC5E-E76974121C15}"/>
              </a:ext>
            </a:extLst>
          </p:cNvPr>
          <p:cNvSpPr txBox="1"/>
          <p:nvPr/>
        </p:nvSpPr>
        <p:spPr>
          <a:xfrm>
            <a:off x="8735377" y="914400"/>
            <a:ext cx="196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823BA-37E8-3472-D3D6-C0C86012448B}"/>
              </a:ext>
            </a:extLst>
          </p:cNvPr>
          <p:cNvSpPr txBox="1"/>
          <p:nvPr/>
        </p:nvSpPr>
        <p:spPr>
          <a:xfrm>
            <a:off x="225911" y="1145232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612596-9531-C1F1-01B7-1FCCB35E6984}"/>
              </a:ext>
            </a:extLst>
          </p:cNvPr>
          <p:cNvSpPr txBox="1"/>
          <p:nvPr/>
        </p:nvSpPr>
        <p:spPr>
          <a:xfrm>
            <a:off x="7696286" y="1195888"/>
            <a:ext cx="103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address 0x0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4F3AA0-95DD-2CE2-3D36-99D5D2BE1BD2}"/>
              </a:ext>
            </a:extLst>
          </p:cNvPr>
          <p:cNvSpPr txBox="1"/>
          <p:nvPr/>
        </p:nvSpPr>
        <p:spPr>
          <a:xfrm>
            <a:off x="225911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751963-0C58-86AB-5C7E-A4F05F758241}"/>
              </a:ext>
            </a:extLst>
          </p:cNvPr>
          <p:cNvCxnSpPr/>
          <p:nvPr/>
        </p:nvCxnSpPr>
        <p:spPr>
          <a:xfrm>
            <a:off x="1075765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4CE0FC6-5D80-4281-F773-A27465C5B355}"/>
              </a:ext>
            </a:extLst>
          </p:cNvPr>
          <p:cNvSpPr txBox="1"/>
          <p:nvPr/>
        </p:nvSpPr>
        <p:spPr>
          <a:xfrm>
            <a:off x="7696286" y="5435769"/>
            <a:ext cx="103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increasing addresses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061616-07DD-EDF3-C4E2-E4F8C8A0ABDE}"/>
              </a:ext>
            </a:extLst>
          </p:cNvPr>
          <p:cNvCxnSpPr/>
          <p:nvPr/>
        </p:nvCxnSpPr>
        <p:spPr>
          <a:xfrm>
            <a:off x="8546140" y="5540188"/>
            <a:ext cx="0" cy="357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035A6A9-90EF-73AD-F4A8-A167D84B8A06}"/>
              </a:ext>
            </a:extLst>
          </p:cNvPr>
          <p:cNvSpPr txBox="1"/>
          <p:nvPr/>
        </p:nvSpPr>
        <p:spPr>
          <a:xfrm>
            <a:off x="3699515" y="1179294"/>
            <a:ext cx="3523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accessing bytes within a page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First, you need to do the translation to figure out where that entire page is located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Second, you access the data at the </a:t>
            </a:r>
            <a:r>
              <a:rPr lang="en-US" b="1" dirty="0"/>
              <a:t>same offset into the page</a:t>
            </a:r>
            <a:br>
              <a:rPr lang="en-US" dirty="0"/>
            </a:br>
            <a:r>
              <a:rPr lang="en-US" dirty="0"/>
              <a:t>(if the mapping exists!)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C554D8-ADEF-F8C2-27EC-A6D50C026915}"/>
              </a:ext>
            </a:extLst>
          </p:cNvPr>
          <p:cNvSpPr/>
          <p:nvPr/>
        </p:nvSpPr>
        <p:spPr>
          <a:xfrm>
            <a:off x="1211212" y="1422231"/>
            <a:ext cx="922002" cy="371613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6C6C63-DD99-D4DE-E708-E506078D3DB5}"/>
              </a:ext>
            </a:extLst>
          </p:cNvPr>
          <p:cNvSpPr/>
          <p:nvPr/>
        </p:nvSpPr>
        <p:spPr>
          <a:xfrm>
            <a:off x="8684745" y="5896544"/>
            <a:ext cx="922002" cy="371613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35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</a:t>
            </a:r>
          </a:p>
        </p:txBody>
      </p:sp>
      <p:sp>
        <p:nvSpPr>
          <p:cNvPr id="593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Goal: Given virtual address, find corresponding physical address</a:t>
            </a:r>
          </a:p>
          <a:p>
            <a:pPr lvl="1"/>
            <a:r>
              <a:rPr lang="en-US" dirty="0"/>
              <a:t>(Or get a page fault if the page is not in memory)</a:t>
            </a:r>
          </a:p>
          <a:p>
            <a:pPr lvl="1"/>
            <a:r>
              <a:rPr lang="en-US" dirty="0"/>
              <a:t>Translation done by Memory Management Unit (hardware)</a:t>
            </a:r>
          </a:p>
          <a:p>
            <a:pPr lvl="1"/>
            <a:r>
              <a:rPr lang="en-US" dirty="0"/>
              <a:t>But mapping itself is maintained by OS (software)</a:t>
            </a:r>
          </a:p>
          <a:p>
            <a:pPr lvl="2"/>
            <a:r>
              <a:rPr lang="en-US" dirty="0"/>
              <a:t>Just a table in memory!</a:t>
            </a:r>
            <a:endParaRPr lang="en-US" sz="1200" dirty="0"/>
          </a:p>
          <a:p>
            <a:pPr lvl="2"/>
            <a:endParaRPr lang="en-US" dirty="0"/>
          </a:p>
          <a:p>
            <a:r>
              <a:rPr lang="en-US" dirty="0"/>
              <a:t>To do the actual translation, look at the address being accessed</a:t>
            </a:r>
          </a:p>
          <a:p>
            <a:pPr lvl="1"/>
            <a:r>
              <a:rPr lang="en-US" dirty="0"/>
              <a:t>Split it into parts, just like we did with Caches</a:t>
            </a:r>
          </a:p>
          <a:p>
            <a:pPr lvl="1"/>
            <a:r>
              <a:rPr lang="en-US" dirty="0"/>
              <a:t>Bottom bits of address: Page Offset (location of data within the page)</a:t>
            </a:r>
          </a:p>
          <a:p>
            <a:pPr lvl="1"/>
            <a:r>
              <a:rPr lang="en-US" dirty="0"/>
              <a:t>Top bits of address: Virtual Page Number (which page to access)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4B76DF-5D0B-4EAF-AD0D-A6A92D4E4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577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09EE0-480A-526E-A1ED-41BBAD6C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down virtual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D7F0D-E607-7607-41A4-3398A0990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48400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Basic Parameters</a:t>
            </a:r>
          </a:p>
          <a:p>
            <a:pPr lvl="1"/>
            <a:r>
              <a:rPr lang="en-US" sz="2000" b="1" dirty="0"/>
              <a:t>N = 2</a:t>
            </a:r>
            <a:r>
              <a:rPr lang="en-US" sz="2000" b="1" baseline="30000" dirty="0"/>
              <a:t>n </a:t>
            </a:r>
            <a:r>
              <a:rPr lang="en-US" sz="2000" dirty="0"/>
              <a:t>: Number of addresses in virtual address space</a:t>
            </a:r>
            <a:endParaRPr lang="en-US" sz="2000" baseline="30000" dirty="0"/>
          </a:p>
          <a:p>
            <a:pPr lvl="1"/>
            <a:r>
              <a:rPr lang="en-US" sz="2000" b="1" dirty="0"/>
              <a:t>M = 2</a:t>
            </a:r>
            <a:r>
              <a:rPr lang="en-US" sz="2000" b="1" baseline="30000" dirty="0"/>
              <a:t>m </a:t>
            </a:r>
            <a:r>
              <a:rPr lang="en-US" sz="2000" dirty="0"/>
              <a:t>: Number of addresses in physical address space. m ≤ n (usually much less)</a:t>
            </a:r>
            <a:endParaRPr lang="en-US" sz="2000" baseline="30000" dirty="0"/>
          </a:p>
          <a:p>
            <a:pPr lvl="1"/>
            <a:r>
              <a:rPr lang="en-US" sz="2000" b="1" dirty="0"/>
              <a:t>P = 2</a:t>
            </a:r>
            <a:r>
              <a:rPr lang="en-US" sz="2000" b="1" baseline="30000" dirty="0"/>
              <a:t>p </a:t>
            </a:r>
            <a:r>
              <a:rPr lang="en-US" sz="2000" b="1" dirty="0"/>
              <a:t> </a:t>
            </a:r>
            <a:r>
              <a:rPr lang="en-US" sz="2000" dirty="0"/>
              <a:t>: Page size (bytes)</a:t>
            </a:r>
            <a:endParaRPr lang="en-US" sz="2000" baseline="30000" dirty="0"/>
          </a:p>
          <a:p>
            <a:pPr lvl="1"/>
            <a:endParaRPr lang="en-US" sz="2000" dirty="0"/>
          </a:p>
          <a:p>
            <a:r>
              <a:rPr lang="en-US" sz="2400" dirty="0"/>
              <a:t>Components of the virtual address (VA)</a:t>
            </a:r>
          </a:p>
          <a:p>
            <a:pPr lvl="1"/>
            <a:r>
              <a:rPr lang="en-US" sz="2000" dirty="0"/>
              <a:t>Virtual page number (VPN): </a:t>
            </a:r>
            <a:r>
              <a:rPr lang="en-US" sz="2000" b="1" dirty="0"/>
              <a:t>n-p</a:t>
            </a:r>
            <a:r>
              <a:rPr lang="en-US" sz="2000" dirty="0"/>
              <a:t> bits</a:t>
            </a:r>
          </a:p>
          <a:p>
            <a:pPr lvl="1"/>
            <a:r>
              <a:rPr lang="en-US" sz="2000" dirty="0"/>
              <a:t>Page Offset: </a:t>
            </a:r>
            <a:r>
              <a:rPr lang="en-US" sz="2000" b="1" dirty="0"/>
              <a:t>p</a:t>
            </a:r>
            <a:r>
              <a:rPr lang="en-US" sz="2000" dirty="0"/>
              <a:t> bits</a:t>
            </a:r>
          </a:p>
          <a:p>
            <a:pPr lvl="1"/>
            <a:endParaRPr lang="en-US" sz="2000" dirty="0"/>
          </a:p>
          <a:p>
            <a:r>
              <a:rPr lang="en-US" sz="2400" dirty="0"/>
              <a:t>Components of the physical address (PA)</a:t>
            </a:r>
          </a:p>
          <a:p>
            <a:pPr lvl="1"/>
            <a:r>
              <a:rPr lang="en-US" sz="2000" dirty="0"/>
              <a:t>Physical page number (PPN): </a:t>
            </a:r>
            <a:r>
              <a:rPr lang="en-US" sz="2000" b="1" dirty="0"/>
              <a:t>m-p</a:t>
            </a:r>
            <a:r>
              <a:rPr lang="en-US" sz="2000" dirty="0"/>
              <a:t> bits</a:t>
            </a:r>
          </a:p>
          <a:p>
            <a:pPr lvl="1"/>
            <a:r>
              <a:rPr lang="en-US" sz="2000" dirty="0"/>
              <a:t>Page Offset (same offset as VA): </a:t>
            </a:r>
            <a:r>
              <a:rPr lang="en-US" sz="2000" b="1" dirty="0"/>
              <a:t>p</a:t>
            </a:r>
            <a:r>
              <a:rPr lang="en-US" sz="2000" dirty="0"/>
              <a:t> bits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040D5-42ED-20F0-F3A8-5BBD5F5F4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71F7CB-4CD0-5D58-2BD2-04FA56A03105}"/>
              </a:ext>
            </a:extLst>
          </p:cNvPr>
          <p:cNvSpPr/>
          <p:nvPr/>
        </p:nvSpPr>
        <p:spPr bwMode="auto">
          <a:xfrm>
            <a:off x="7062892" y="3722077"/>
            <a:ext cx="2514600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Virtual page number (VPN)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724F04-A42C-0E13-9818-9242B634F79A}"/>
              </a:ext>
            </a:extLst>
          </p:cNvPr>
          <p:cNvSpPr/>
          <p:nvPr/>
        </p:nvSpPr>
        <p:spPr bwMode="auto">
          <a:xfrm>
            <a:off x="9577492" y="3722077"/>
            <a:ext cx="2270814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296410-2B9E-92C2-E144-2BC3C65507F8}"/>
              </a:ext>
            </a:extLst>
          </p:cNvPr>
          <p:cNvSpPr txBox="1"/>
          <p:nvPr/>
        </p:nvSpPr>
        <p:spPr>
          <a:xfrm>
            <a:off x="7062893" y="3088679"/>
            <a:ext cx="2786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 (n bits total)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19995-B3CC-793F-B971-C94FC44F520E}"/>
              </a:ext>
            </a:extLst>
          </p:cNvPr>
          <p:cNvSpPr txBox="1"/>
          <p:nvPr/>
        </p:nvSpPr>
        <p:spPr>
          <a:xfrm>
            <a:off x="11539375" y="34334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C94CCC-0992-BD8D-DB80-29378C36A22E}"/>
              </a:ext>
            </a:extLst>
          </p:cNvPr>
          <p:cNvSpPr txBox="1"/>
          <p:nvPr/>
        </p:nvSpPr>
        <p:spPr>
          <a:xfrm>
            <a:off x="9546820" y="343341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767C3-5648-DB98-5653-EC31FFF6E195}"/>
              </a:ext>
            </a:extLst>
          </p:cNvPr>
          <p:cNvSpPr txBox="1"/>
          <p:nvPr/>
        </p:nvSpPr>
        <p:spPr>
          <a:xfrm>
            <a:off x="9367129" y="343341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8CDE69-6113-0967-3724-D335CF995F94}"/>
              </a:ext>
            </a:extLst>
          </p:cNvPr>
          <p:cNvSpPr txBox="1"/>
          <p:nvPr/>
        </p:nvSpPr>
        <p:spPr>
          <a:xfrm>
            <a:off x="7062892" y="343341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n-1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8E3251-03EB-1873-677E-4B3B0056F83D}"/>
              </a:ext>
            </a:extLst>
          </p:cNvPr>
          <p:cNvSpPr/>
          <p:nvPr/>
        </p:nvSpPr>
        <p:spPr bwMode="auto">
          <a:xfrm>
            <a:off x="7070138" y="5570849"/>
            <a:ext cx="2514600" cy="304800"/>
          </a:xfrm>
          <a:prstGeom prst="rect">
            <a:avLst/>
          </a:prstGeom>
          <a:solidFill>
            <a:srgbClr val="D5F1C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Physical page number (PPN)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A6EC21-D3F3-A2F7-BD45-9F3535407047}"/>
              </a:ext>
            </a:extLst>
          </p:cNvPr>
          <p:cNvSpPr/>
          <p:nvPr/>
        </p:nvSpPr>
        <p:spPr bwMode="auto">
          <a:xfrm>
            <a:off x="9584737" y="5570849"/>
            <a:ext cx="2263569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890086-DE27-2373-35E2-7554316AE744}"/>
              </a:ext>
            </a:extLst>
          </p:cNvPr>
          <p:cNvSpPr txBox="1"/>
          <p:nvPr/>
        </p:nvSpPr>
        <p:spPr>
          <a:xfrm>
            <a:off x="7060784" y="4995678"/>
            <a:ext cx="296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address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 (m bits total)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1B1416-3441-9753-836F-6CC976B6F2F8}"/>
              </a:ext>
            </a:extLst>
          </p:cNvPr>
          <p:cNvSpPr txBox="1"/>
          <p:nvPr/>
        </p:nvSpPr>
        <p:spPr>
          <a:xfrm>
            <a:off x="11552817" y="52946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492783-8A05-D17C-19E2-74AB672CBC7B}"/>
              </a:ext>
            </a:extLst>
          </p:cNvPr>
          <p:cNvSpPr txBox="1"/>
          <p:nvPr/>
        </p:nvSpPr>
        <p:spPr>
          <a:xfrm>
            <a:off x="9560262" y="5294644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FC7053-11CB-CD01-2402-9A6D3E57EA8B}"/>
              </a:ext>
            </a:extLst>
          </p:cNvPr>
          <p:cNvSpPr txBox="1"/>
          <p:nvPr/>
        </p:nvSpPr>
        <p:spPr>
          <a:xfrm>
            <a:off x="9339786" y="529464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B4E4EC-8DE1-01D4-E6E2-6BFC0457C77B}"/>
              </a:ext>
            </a:extLst>
          </p:cNvPr>
          <p:cNvSpPr txBox="1"/>
          <p:nvPr/>
        </p:nvSpPr>
        <p:spPr>
          <a:xfrm>
            <a:off x="7035549" y="529464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m-1</a:t>
            </a:r>
          </a:p>
        </p:txBody>
      </p:sp>
    </p:spTree>
    <p:extLst>
      <p:ext uri="{BB962C8B-B14F-4D97-AF65-F5344CB8AC3E}">
        <p14:creationId xmlns:p14="http://schemas.microsoft.com/office/powerpoint/2010/main" val="356884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With a Page Table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5277117" y="1840468"/>
            <a:ext cx="2514600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Virtual page number (VPN)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791717" y="1840468"/>
            <a:ext cx="2270814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877810" y="32120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896117" y="32120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877810" y="3516868"/>
            <a:ext cx="2514600" cy="304800"/>
          </a:xfrm>
          <a:prstGeom prst="rect">
            <a:avLst/>
          </a:prstGeom>
          <a:solidFill>
            <a:srgbClr val="D5F1C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4896117" y="3516868"/>
            <a:ext cx="381000" cy="304800"/>
          </a:xfrm>
          <a:prstGeom prst="rect">
            <a:avLst/>
          </a:prstGeom>
          <a:solidFill>
            <a:srgbClr val="8DBA84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877810" y="38216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4896117" y="38216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5877810" y="41264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4896117" y="41264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5277117" y="5955268"/>
            <a:ext cx="2514600" cy="304800"/>
          </a:xfrm>
          <a:prstGeom prst="rect">
            <a:avLst/>
          </a:prstGeom>
          <a:solidFill>
            <a:srgbClr val="D5F1C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Physical page number (PPN)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7791716" y="5955268"/>
            <a:ext cx="2263569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77118" y="1207070"/>
            <a:ext cx="1623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77118" y="6260068"/>
            <a:ext cx="1750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address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9355" y="2939464"/>
            <a:ext cx="554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Valid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45396" y="2940532"/>
            <a:ext cx="227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Physical page number (PPN)</a:t>
            </a:r>
          </a:p>
        </p:txBody>
      </p:sp>
      <p:cxnSp>
        <p:nvCxnSpPr>
          <p:cNvPr id="24" name="Elbow Connector 23"/>
          <p:cNvCxnSpPr>
            <a:stCxn id="3" idx="1"/>
            <a:endCxn id="8" idx="1"/>
          </p:cNvCxnSpPr>
          <p:nvPr/>
        </p:nvCxnSpPr>
        <p:spPr bwMode="auto">
          <a:xfrm rot="10800000" flipV="1">
            <a:off x="4896117" y="1992868"/>
            <a:ext cx="381000" cy="1676400"/>
          </a:xfrm>
          <a:prstGeom prst="bentConnector3">
            <a:avLst>
              <a:gd name="adj1" fmla="val 258028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cxnSpLocks/>
            <a:stCxn id="4" idx="2"/>
            <a:endCxn id="14" idx="0"/>
          </p:cNvCxnSpPr>
          <p:nvPr/>
        </p:nvCxnSpPr>
        <p:spPr bwMode="auto">
          <a:xfrm flipH="1">
            <a:off x="8923501" y="2145268"/>
            <a:ext cx="3623" cy="381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endCxn id="13" idx="0"/>
          </p:cNvCxnSpPr>
          <p:nvPr/>
        </p:nvCxnSpPr>
        <p:spPr bwMode="auto">
          <a:xfrm flipH="1">
            <a:off x="6534417" y="3658394"/>
            <a:ext cx="1588" cy="2296874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1977279" y="1230869"/>
            <a:ext cx="1524000" cy="1121531"/>
          </a:xfrm>
          <a:prstGeom prst="rect">
            <a:avLst/>
          </a:prstGeom>
          <a:solidFill>
            <a:srgbClr val="F1C7C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Page table base register (PTBR)</a:t>
            </a:r>
          </a:p>
          <a:p>
            <a:pPr lvl="0" algn="ctr"/>
            <a:r>
              <a:rPr lang="en-US" sz="1400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</a:rPr>
              <a:t>CR3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 on x86-64</a:t>
            </a:r>
          </a:p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(OS-only register)</a:t>
            </a:r>
          </a:p>
        </p:txBody>
      </p:sp>
      <p:cxnSp>
        <p:nvCxnSpPr>
          <p:cNvPr id="38" name="Shape 37"/>
          <p:cNvCxnSpPr/>
          <p:nvPr/>
        </p:nvCxnSpPr>
        <p:spPr bwMode="auto">
          <a:xfrm rot="5400000">
            <a:off x="3810267" y="3459719"/>
            <a:ext cx="1066800" cy="148590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hape 39"/>
          <p:cNvCxnSpPr>
            <a:stCxn id="36" idx="2"/>
          </p:cNvCxnSpPr>
          <p:nvPr/>
        </p:nvCxnSpPr>
        <p:spPr bwMode="auto">
          <a:xfrm rot="16200000" flipH="1">
            <a:off x="3387863" y="1703815"/>
            <a:ext cx="859668" cy="2156836"/>
          </a:xfrm>
          <a:prstGeom prst="bentConnector2">
            <a:avLst/>
          </a:prstGeom>
          <a:noFill/>
          <a:ln w="25400" cap="flat" cmpd="sng" algn="ctr">
            <a:solidFill>
              <a:srgbClr val="99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4796477" y="2639892"/>
            <a:ext cx="2784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Page table (in memory)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19962" y="2667000"/>
            <a:ext cx="1582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90000"/>
                </a:solidFill>
                <a:latin typeface="Calibri" pitchFamily="34" charset="0"/>
              </a:rPr>
              <a:t>Page table address </a:t>
            </a:r>
          </a:p>
          <a:p>
            <a:r>
              <a:rPr lang="en-US" sz="1400" dirty="0">
                <a:solidFill>
                  <a:srgbClr val="990000"/>
                </a:solidFill>
                <a:latin typeface="Calibri" pitchFamily="34" charset="0"/>
              </a:rPr>
              <a:t>for process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37195" y="4138136"/>
            <a:ext cx="16855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itchFamily="34" charset="0"/>
              </a:rPr>
              <a:t>Valid bit = 0:</a:t>
            </a:r>
          </a:p>
          <a:p>
            <a:pPr algn="r"/>
            <a:r>
              <a:rPr lang="en-US" sz="1400" dirty="0">
                <a:latin typeface="Calibri" pitchFamily="34" charset="0"/>
              </a:rPr>
              <a:t>page not in memory</a:t>
            </a:r>
          </a:p>
          <a:p>
            <a:pPr algn="r"/>
            <a:r>
              <a:rPr lang="en-US" sz="1400" dirty="0">
                <a:latin typeface="Calibri" pitchFamily="34" charset="0"/>
              </a:rPr>
              <a:t>(page fault)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53600" y="15518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61045" y="155180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1354" y="155180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7117" y="155180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n-1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59796" y="56790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67241" y="5679063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46765" y="567906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42528" y="5679063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m-1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1852" y="4495801"/>
            <a:ext cx="17773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If Valid bit = 1 &amp;&amp;</a:t>
            </a:r>
          </a:p>
          <a:p>
            <a:r>
              <a:rPr lang="en-US" sz="1400" dirty="0">
                <a:latin typeface="Calibri" pitchFamily="34" charset="0"/>
              </a:rPr>
              <a:t>access mode allowed:</a:t>
            </a:r>
          </a:p>
          <a:p>
            <a:r>
              <a:rPr lang="en-US" sz="1400" dirty="0">
                <a:latin typeface="Calibri" pitchFamily="34" charset="0"/>
              </a:rPr>
              <a:t>page in memory</a:t>
            </a:r>
          </a:p>
          <a:p>
            <a:r>
              <a:rPr lang="en-US" sz="1400" dirty="0">
                <a:latin typeface="Calibri" pitchFamily="34" charset="0"/>
              </a:rPr>
              <a:t>(page hit)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3580" y="2133600"/>
            <a:ext cx="1737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VPN is the index </a:t>
            </a:r>
            <a:br>
              <a:rPr lang="en-GB" sz="1400" dirty="0">
                <a:solidFill>
                  <a:srgbClr val="000000"/>
                </a:solidFill>
              </a:rPr>
            </a:br>
            <a:r>
              <a:rPr lang="en-GB" sz="1400" dirty="0">
                <a:solidFill>
                  <a:srgbClr val="000000"/>
                </a:solidFill>
              </a:rPr>
              <a:t>into the page table 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5271208" y="3210811"/>
            <a:ext cx="610865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 bwMode="auto">
          <a:xfrm>
            <a:off x="5271208" y="3515611"/>
            <a:ext cx="610864" cy="304800"/>
          </a:xfrm>
          <a:prstGeom prst="rect">
            <a:avLst/>
          </a:prstGeom>
          <a:solidFill>
            <a:srgbClr val="8DBA84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 bwMode="auto">
          <a:xfrm>
            <a:off x="5271208" y="3820411"/>
            <a:ext cx="610864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 bwMode="auto">
          <a:xfrm>
            <a:off x="5271208" y="4125211"/>
            <a:ext cx="610864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257800" y="2938207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Access</a:t>
            </a:r>
          </a:p>
        </p:txBody>
      </p:sp>
      <p:cxnSp>
        <p:nvCxnSpPr>
          <p:cNvPr id="48" name="Shape 37"/>
          <p:cNvCxnSpPr/>
          <p:nvPr/>
        </p:nvCxnSpPr>
        <p:spPr bwMode="auto">
          <a:xfrm rot="5400000">
            <a:off x="3841787" y="3729469"/>
            <a:ext cx="1806722" cy="1662987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1600200" y="5105400"/>
            <a:ext cx="2313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itchFamily="34" charset="0"/>
              </a:rPr>
              <a:t>Access rights mismatch:</a:t>
            </a:r>
          </a:p>
          <a:p>
            <a:pPr algn="r"/>
            <a:r>
              <a:rPr lang="en-US" sz="1400" dirty="0">
                <a:latin typeface="Calibri" pitchFamily="34" charset="0"/>
              </a:rPr>
              <a:t>prohibited access by process</a:t>
            </a:r>
          </a:p>
          <a:p>
            <a:pPr algn="r"/>
            <a:r>
              <a:rPr lang="en-US" sz="1400" dirty="0">
                <a:latin typeface="Calibri" pitchFamily="34" charset="0"/>
              </a:rPr>
              <a:t>(protection violation fault)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CF2C5CD-78E2-4537-A79F-8792B1DFA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/>
      <p:bldP spid="21" grpId="0"/>
      <p:bldP spid="22" grpId="0"/>
      <p:bldP spid="36" grpId="0" animBg="1"/>
      <p:bldP spid="41" grpId="0"/>
      <p:bldP spid="42" grpId="0"/>
      <p:bldP spid="43" grpId="0"/>
      <p:bldP spid="33" grpId="0"/>
      <p:bldP spid="34" grpId="0"/>
      <p:bldP spid="35" grpId="0"/>
      <p:bldP spid="37" grpId="0"/>
      <p:bldP spid="15" grpId="0"/>
      <p:bldP spid="16" grpId="0"/>
      <p:bldP spid="39" grpId="0" animBg="1"/>
      <p:bldP spid="44" grpId="0" animBg="1"/>
      <p:bldP spid="45" grpId="0" animBg="1"/>
      <p:bldP spid="46" grpId="0" animBg="1"/>
      <p:bldP spid="47" grpId="0"/>
      <p:bldP spid="4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/>
              <a:t>Virtual addresses are 12-bits</a:t>
            </a:r>
          </a:p>
          <a:p>
            <a:pPr lvl="1"/>
            <a:r>
              <a:rPr lang="en-US" dirty="0"/>
              <a:t>Physical addresses are 16-bits</a:t>
            </a:r>
          </a:p>
          <a:p>
            <a:pPr lvl="1"/>
            <a:r>
              <a:rPr lang="en-US" dirty="0"/>
              <a:t>Page size is 64 bytes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split Virtual Addresses into VPN and Offset?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9160A8-C896-4CB5-A95F-52F6E378CAA3}"/>
              </a:ext>
            </a:extLst>
          </p:cNvPr>
          <p:cNvSpPr txBox="1"/>
          <p:nvPr/>
        </p:nvSpPr>
        <p:spPr>
          <a:xfrm>
            <a:off x="6761408" y="1390918"/>
            <a:ext cx="3348507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Mapping can be anything, which is bigger doesn’t really matter!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AA1A76B1-A53A-4319-B4D7-5DE511AC4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370784"/>
              </p:ext>
            </p:extLst>
          </p:nvPr>
        </p:nvGraphicFramePr>
        <p:xfrm>
          <a:off x="1645633" y="4323509"/>
          <a:ext cx="812799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6122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/>
              <a:t>Virtual addresses are 12-bits</a:t>
            </a:r>
          </a:p>
          <a:p>
            <a:pPr lvl="1"/>
            <a:r>
              <a:rPr lang="en-US" dirty="0"/>
              <a:t>Physical addresses are 16-bits</a:t>
            </a:r>
          </a:p>
          <a:p>
            <a:pPr lvl="1"/>
            <a:r>
              <a:rPr lang="en-US" dirty="0"/>
              <a:t>Page size is 64 bytes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split Virtual Addresses into VPN and Offset?</a:t>
            </a:r>
          </a:p>
          <a:p>
            <a:pPr lvl="1"/>
            <a:r>
              <a:rPr lang="en-US" dirty="0"/>
              <a:t>Offset is based on page size: 64-bytes ⇨ 6 bits. All the rest are VPN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big are Physical Page Numbers?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9160A8-C896-4CB5-A95F-52F6E378CAA3}"/>
              </a:ext>
            </a:extLst>
          </p:cNvPr>
          <p:cNvSpPr txBox="1"/>
          <p:nvPr/>
        </p:nvSpPr>
        <p:spPr>
          <a:xfrm>
            <a:off x="6761408" y="1390918"/>
            <a:ext cx="3348507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Mapping can be anything, which is bigger doesn’t really matter!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9512285-EB6D-44E7-830A-B7D1DFD5D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05446"/>
              </p:ext>
            </p:extLst>
          </p:nvPr>
        </p:nvGraphicFramePr>
        <p:xfrm>
          <a:off x="1645633" y="4323509"/>
          <a:ext cx="812799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05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/>
              <a:t>Virtual addresses are 12-bits</a:t>
            </a:r>
          </a:p>
          <a:p>
            <a:pPr lvl="1"/>
            <a:r>
              <a:rPr lang="en-US" dirty="0"/>
              <a:t>Physical addresses are 16-bits</a:t>
            </a:r>
          </a:p>
          <a:p>
            <a:pPr lvl="1"/>
            <a:r>
              <a:rPr lang="en-US" dirty="0"/>
              <a:t>Page size is 64 bytes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split Virtual Addresses into VPN and Offset?</a:t>
            </a:r>
          </a:p>
          <a:p>
            <a:pPr lvl="1"/>
            <a:r>
              <a:rPr lang="en-US" dirty="0"/>
              <a:t>Offset is based on page size: 64-bytes ⇨ 6 bits. All the rest are VPN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big are Physical Page Numbers? 16-6 = 10 bits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9160A8-C896-4CB5-A95F-52F6E378CAA3}"/>
              </a:ext>
            </a:extLst>
          </p:cNvPr>
          <p:cNvSpPr txBox="1"/>
          <p:nvPr/>
        </p:nvSpPr>
        <p:spPr>
          <a:xfrm>
            <a:off x="6761408" y="1390918"/>
            <a:ext cx="3348507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Mapping can be anything, which is bigger doesn’t really matter!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9512285-EB6D-44E7-830A-B7D1DFD5DDC9}"/>
              </a:ext>
            </a:extLst>
          </p:cNvPr>
          <p:cNvGraphicFramePr>
            <a:graphicFrameLocks noGrp="1"/>
          </p:cNvGraphicFramePr>
          <p:nvPr/>
        </p:nvGraphicFramePr>
        <p:xfrm>
          <a:off x="1645633" y="4323509"/>
          <a:ext cx="812799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64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1DCC-3693-4D38-A170-BBAFBE35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enables this illusion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F6B8-485E-4110-A15A-C0B6ACF2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5" name="Google Shape;275;p2">
            <a:extLst>
              <a:ext uri="{FF2B5EF4-FFF2-40B4-BE49-F238E27FC236}">
                <a16:creationId xmlns:a16="http://schemas.microsoft.com/office/drawing/2014/main" id="{9FFE36AA-E65C-43EF-B3AA-5003AB0F7DE7}"/>
              </a:ext>
            </a:extLst>
          </p:cNvPr>
          <p:cNvGrpSpPr/>
          <p:nvPr/>
        </p:nvGrpSpPr>
        <p:grpSpPr>
          <a:xfrm>
            <a:off x="607595" y="1872492"/>
            <a:ext cx="4232828" cy="4299708"/>
            <a:chOff x="4071662" y="914400"/>
            <a:chExt cx="4368695" cy="4758420"/>
          </a:xfrm>
        </p:grpSpPr>
        <p:sp>
          <p:nvSpPr>
            <p:cNvPr id="6" name="Google Shape;276;p2" descr="Wide upward diagonal">
              <a:extLst>
                <a:ext uri="{FF2B5EF4-FFF2-40B4-BE49-F238E27FC236}">
                  <a16:creationId xmlns:a16="http://schemas.microsoft.com/office/drawing/2014/main" id="{86BAAA09-B726-4DDD-80FE-394AA6A0F1FF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77;p2">
              <a:extLst>
                <a:ext uri="{FF2B5EF4-FFF2-40B4-BE49-F238E27FC236}">
                  <a16:creationId xmlns:a16="http://schemas.microsoft.com/office/drawing/2014/main" id="{CBAD664A-6806-426E-B7DE-3B3FEC9850A8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78;p2">
              <a:extLst>
                <a:ext uri="{FF2B5EF4-FFF2-40B4-BE49-F238E27FC236}">
                  <a16:creationId xmlns:a16="http://schemas.microsoft.com/office/drawing/2014/main" id="{78E05043-4739-49F0-86E2-23137DCED64D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79;p2">
              <a:extLst>
                <a:ext uri="{FF2B5EF4-FFF2-40B4-BE49-F238E27FC236}">
                  <a16:creationId xmlns:a16="http://schemas.microsoft.com/office/drawing/2014/main" id="{A3C76EA4-677F-4D1E-9915-9785DE0E40A2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" name="Google Shape;280;p2">
              <a:extLst>
                <a:ext uri="{FF2B5EF4-FFF2-40B4-BE49-F238E27FC236}">
                  <a16:creationId xmlns:a16="http://schemas.microsoft.com/office/drawing/2014/main" id="{0BDCCFB6-5C80-4CCB-BCA6-9E6C0C6F8DEE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281;p2">
              <a:extLst>
                <a:ext uri="{FF2B5EF4-FFF2-40B4-BE49-F238E27FC236}">
                  <a16:creationId xmlns:a16="http://schemas.microsoft.com/office/drawing/2014/main" id="{D3D3AE75-F746-4F5B-81E4-811ADF537DC4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2" name="Google Shape;282;p2">
              <a:extLst>
                <a:ext uri="{FF2B5EF4-FFF2-40B4-BE49-F238E27FC236}">
                  <a16:creationId xmlns:a16="http://schemas.microsoft.com/office/drawing/2014/main" id="{442B613A-2BF4-4D2D-8FEE-A442AA5D2DE4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83;p2">
              <a:extLst>
                <a:ext uri="{FF2B5EF4-FFF2-40B4-BE49-F238E27FC236}">
                  <a16:creationId xmlns:a16="http://schemas.microsoft.com/office/drawing/2014/main" id="{772B2098-2567-4762-9232-ACA3A5F72E56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84;p2">
              <a:extLst>
                <a:ext uri="{FF2B5EF4-FFF2-40B4-BE49-F238E27FC236}">
                  <a16:creationId xmlns:a16="http://schemas.microsoft.com/office/drawing/2014/main" id="{030EE780-E142-485A-9430-A26D79917988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85;p2">
              <a:extLst>
                <a:ext uri="{FF2B5EF4-FFF2-40B4-BE49-F238E27FC236}">
                  <a16:creationId xmlns:a16="http://schemas.microsoft.com/office/drawing/2014/main" id="{C608AD6F-53BA-4E94-BFA6-481D71219664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" name="Google Shape;286;p2">
              <a:extLst>
                <a:ext uri="{FF2B5EF4-FFF2-40B4-BE49-F238E27FC236}">
                  <a16:creationId xmlns:a16="http://schemas.microsoft.com/office/drawing/2014/main" id="{C3713904-1902-4E84-83AC-6214C1751A19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7" name="Google Shape;287;p2">
              <a:extLst>
                <a:ext uri="{FF2B5EF4-FFF2-40B4-BE49-F238E27FC236}">
                  <a16:creationId xmlns:a16="http://schemas.microsoft.com/office/drawing/2014/main" id="{7DBF6BD9-663A-43F9-B727-C796D562EBD5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" name="Google Shape;288;p2">
              <a:extLst>
                <a:ext uri="{FF2B5EF4-FFF2-40B4-BE49-F238E27FC236}">
                  <a16:creationId xmlns:a16="http://schemas.microsoft.com/office/drawing/2014/main" id="{FBC2EF3D-A7CD-4C15-83CD-061ACEC67EF2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89;p2">
              <a:extLst>
                <a:ext uri="{FF2B5EF4-FFF2-40B4-BE49-F238E27FC236}">
                  <a16:creationId xmlns:a16="http://schemas.microsoft.com/office/drawing/2014/main" id="{560D1748-CBAD-48F6-81C3-FBC690094B5D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3BE4033-6FAC-4A8C-AD36-E612F6BBFFD2}"/>
              </a:ext>
            </a:extLst>
          </p:cNvPr>
          <p:cNvSpPr txBox="1"/>
          <p:nvPr/>
        </p:nvSpPr>
        <p:spPr>
          <a:xfrm>
            <a:off x="359228" y="1284004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Virtual Addresses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C97A0-8868-4DFD-A120-D646B9145A9E}"/>
              </a:ext>
            </a:extLst>
          </p:cNvPr>
          <p:cNvSpPr txBox="1"/>
          <p:nvPr/>
        </p:nvSpPr>
        <p:spPr>
          <a:xfrm>
            <a:off x="8240489" y="1349272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Physical Addresses</a:t>
            </a:r>
          </a:p>
        </p:txBody>
      </p:sp>
      <p:grpSp>
        <p:nvGrpSpPr>
          <p:cNvPr id="23" name="Google Shape;275;p2">
            <a:extLst>
              <a:ext uri="{FF2B5EF4-FFF2-40B4-BE49-F238E27FC236}">
                <a16:creationId xmlns:a16="http://schemas.microsoft.com/office/drawing/2014/main" id="{1FAACB2C-31BD-4664-8E25-FFA57B2AE60F}"/>
              </a:ext>
            </a:extLst>
          </p:cNvPr>
          <p:cNvGrpSpPr/>
          <p:nvPr/>
        </p:nvGrpSpPr>
        <p:grpSpPr>
          <a:xfrm>
            <a:off x="7358901" y="1964288"/>
            <a:ext cx="4232828" cy="4299708"/>
            <a:chOff x="4071662" y="914400"/>
            <a:chExt cx="4368695" cy="4758420"/>
          </a:xfrm>
        </p:grpSpPr>
        <p:sp>
          <p:nvSpPr>
            <p:cNvPr id="24" name="Google Shape;276;p2" descr="Wide upward diagonal">
              <a:extLst>
                <a:ext uri="{FF2B5EF4-FFF2-40B4-BE49-F238E27FC236}">
                  <a16:creationId xmlns:a16="http://schemas.microsoft.com/office/drawing/2014/main" id="{24451AE0-91AE-458B-8743-9A34AE04174A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77;p2">
              <a:extLst>
                <a:ext uri="{FF2B5EF4-FFF2-40B4-BE49-F238E27FC236}">
                  <a16:creationId xmlns:a16="http://schemas.microsoft.com/office/drawing/2014/main" id="{D2F63CB9-9593-408B-A3A0-D157A3A2A4BE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78;p2">
              <a:extLst>
                <a:ext uri="{FF2B5EF4-FFF2-40B4-BE49-F238E27FC236}">
                  <a16:creationId xmlns:a16="http://schemas.microsoft.com/office/drawing/2014/main" id="{1F1CA50C-4DCC-4854-9249-AE6699D1516C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9;p2">
              <a:extLst>
                <a:ext uri="{FF2B5EF4-FFF2-40B4-BE49-F238E27FC236}">
                  <a16:creationId xmlns:a16="http://schemas.microsoft.com/office/drawing/2014/main" id="{3405C199-CE9D-4352-B390-230491E5B44D}"/>
                </a:ext>
              </a:extLst>
            </p:cNvPr>
            <p:cNvSpPr/>
            <p:nvPr/>
          </p:nvSpPr>
          <p:spPr>
            <a:xfrm>
              <a:off x="5994400" y="1778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82;p2">
              <a:extLst>
                <a:ext uri="{FF2B5EF4-FFF2-40B4-BE49-F238E27FC236}">
                  <a16:creationId xmlns:a16="http://schemas.microsoft.com/office/drawing/2014/main" id="{03B4B0B2-39F0-4FD0-8030-B3ED0A6BAC95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83;p2">
              <a:extLst>
                <a:ext uri="{FF2B5EF4-FFF2-40B4-BE49-F238E27FC236}">
                  <a16:creationId xmlns:a16="http://schemas.microsoft.com/office/drawing/2014/main" id="{9D7AC96D-BFCC-4C34-9BA0-4CC59F78D37B}"/>
                </a:ext>
              </a:extLst>
            </p:cNvPr>
            <p:cNvSpPr txBox="1"/>
            <p:nvPr/>
          </p:nvSpPr>
          <p:spPr>
            <a:xfrm>
              <a:off x="6187599" y="177811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dirty="0">
                  <a:solidFill>
                    <a:srgbClr val="000000"/>
                  </a:solidFill>
                  <a:latin typeface="Calibri"/>
                  <a:ea typeface="Arial"/>
                  <a:cs typeface="Calibri"/>
                  <a:sym typeface="Calibri"/>
                </a:rPr>
                <a:t>Process 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88;p2">
              <a:extLst>
                <a:ext uri="{FF2B5EF4-FFF2-40B4-BE49-F238E27FC236}">
                  <a16:creationId xmlns:a16="http://schemas.microsoft.com/office/drawing/2014/main" id="{EF7A3B56-FB40-4C5A-949C-B8798DAAF41D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89;p2">
              <a:extLst>
                <a:ext uri="{FF2B5EF4-FFF2-40B4-BE49-F238E27FC236}">
                  <a16:creationId xmlns:a16="http://schemas.microsoft.com/office/drawing/2014/main" id="{C2DFE120-60D0-41B2-A683-8F5A987E7130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79;p2">
            <a:extLst>
              <a:ext uri="{FF2B5EF4-FFF2-40B4-BE49-F238E27FC236}">
                <a16:creationId xmlns:a16="http://schemas.microsoft.com/office/drawing/2014/main" id="{AB2C88EA-4419-45C6-95D9-07AACD5BA317}"/>
              </a:ext>
            </a:extLst>
          </p:cNvPr>
          <p:cNvSpPr/>
          <p:nvPr/>
        </p:nvSpPr>
        <p:spPr>
          <a:xfrm>
            <a:off x="9221842" y="3961818"/>
            <a:ext cx="2362565" cy="6196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83;p2">
            <a:extLst>
              <a:ext uri="{FF2B5EF4-FFF2-40B4-BE49-F238E27FC236}">
                <a16:creationId xmlns:a16="http://schemas.microsoft.com/office/drawing/2014/main" id="{3C631BB0-3751-4902-ADD3-B07E3A932B09}"/>
              </a:ext>
            </a:extLst>
          </p:cNvPr>
          <p:cNvSpPr txBox="1"/>
          <p:nvPr/>
        </p:nvSpPr>
        <p:spPr>
          <a:xfrm>
            <a:off x="9409032" y="3961918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Process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86C8FC-C917-46E6-9DF3-110BD13996C6}"/>
              </a:ext>
            </a:extLst>
          </p:cNvPr>
          <p:cNvSpPr txBox="1"/>
          <p:nvPr/>
        </p:nvSpPr>
        <p:spPr>
          <a:xfrm rot="16200000">
            <a:off x="369833" y="3805991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Address Space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0E835A-EE67-4739-83F3-5E6AC159F121}"/>
              </a:ext>
            </a:extLst>
          </p:cNvPr>
          <p:cNvSpPr txBox="1"/>
          <p:nvPr/>
        </p:nvSpPr>
        <p:spPr>
          <a:xfrm rot="16200000">
            <a:off x="7070495" y="3860113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RAM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A04D83B-D5C1-49E2-BCC5-E9129FF495DB}"/>
              </a:ext>
            </a:extLst>
          </p:cNvPr>
          <p:cNvCxnSpPr>
            <a:cxnSpLocks/>
            <a:stCxn id="48" idx="1"/>
            <a:endCxn id="3" idx="1"/>
          </p:cNvCxnSpPr>
          <p:nvPr/>
        </p:nvCxnSpPr>
        <p:spPr>
          <a:xfrm flipV="1">
            <a:off x="5352601" y="3583190"/>
            <a:ext cx="794808" cy="45014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Brace 47">
            <a:extLst>
              <a:ext uri="{FF2B5EF4-FFF2-40B4-BE49-F238E27FC236}">
                <a16:creationId xmlns:a16="http://schemas.microsoft.com/office/drawing/2014/main" id="{0D7EBF01-9800-43CC-A97A-5C8525DA0874}"/>
              </a:ext>
            </a:extLst>
          </p:cNvPr>
          <p:cNvSpPr/>
          <p:nvPr/>
        </p:nvSpPr>
        <p:spPr>
          <a:xfrm>
            <a:off x="4973532" y="1964288"/>
            <a:ext cx="379069" cy="413809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9B3C4AD-D958-17A3-73F3-2EACDFE4C066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8128609" y="3118698"/>
            <a:ext cx="999639" cy="46449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4BE1C6-F4A7-4DB3-D597-048104098020}"/>
              </a:ext>
            </a:extLst>
          </p:cNvPr>
          <p:cNvSpPr/>
          <p:nvPr/>
        </p:nvSpPr>
        <p:spPr>
          <a:xfrm>
            <a:off x="6147409" y="3297075"/>
            <a:ext cx="1981200" cy="572229"/>
          </a:xfrm>
          <a:prstGeom prst="roundRect">
            <a:avLst/>
          </a:prstGeom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Translation</a:t>
            </a:r>
          </a:p>
        </p:txBody>
      </p:sp>
    </p:spTree>
    <p:extLst>
      <p:ext uri="{BB962C8B-B14F-4D97-AF65-F5344CB8AC3E}">
        <p14:creationId xmlns:p14="http://schemas.microsoft.com/office/powerpoint/2010/main" val="26158687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0x3F0</a:t>
            </a:r>
          </a:p>
          <a:p>
            <a:pPr lvl="1"/>
            <a:r>
              <a:rPr lang="en-US" dirty="0"/>
              <a:t>Binary: </a:t>
            </a:r>
          </a:p>
          <a:p>
            <a:pPr lvl="1"/>
            <a:r>
              <a:rPr lang="en-US" dirty="0"/>
              <a:t>VPN:</a:t>
            </a:r>
          </a:p>
          <a:p>
            <a:pPr lvl="1"/>
            <a:r>
              <a:rPr lang="en-US" dirty="0"/>
              <a:t>Offset: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F06FB6E-9CC1-D309-97E1-9935611C3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000981-5AEA-37F8-B391-04E588797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8543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0x3F0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001111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110000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0b001111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0b110000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9512285-EB6D-44E7-830A-B7D1DFD5D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386087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B5227FD-2D7B-401B-AD05-A4BC35437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297930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3870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0x3F0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001111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110000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0b001111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0b110000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832725"/>
              </p:ext>
            </p:extLst>
          </p:nvPr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06542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F31E0DA-EA5F-47AA-AB35-70D92E92786B}"/>
              </a:ext>
            </a:extLst>
          </p:cNvPr>
          <p:cNvSpPr txBox="1"/>
          <p:nvPr/>
        </p:nvSpPr>
        <p:spPr>
          <a:xfrm>
            <a:off x="8349468" y="3302787"/>
            <a:ext cx="3481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PPN: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Offset:    </a:t>
            </a:r>
            <a:r>
              <a:rPr lang="en-US" sz="3200" dirty="0"/>
              <a:t> </a:t>
            </a:r>
            <a:endParaRPr lang="en-US" sz="2400" dirty="0"/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BF64F773-FDA1-E0BD-9085-959E9F965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1FC7D30-56EE-CDB0-7DEA-228A4741E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9344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0x3F0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001111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110000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0b001111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0b110000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549115"/>
              </p:ext>
            </p:extLst>
          </p:nvPr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622184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PPN: 0b01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1111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Offset:   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0b110000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B07ADC-4D4A-6459-6B74-2CFBA643D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B6E069E-1268-3AA9-9936-9EB4C18B6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0708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0x3F0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001111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110000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0b001111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0b110000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092883"/>
              </p:ext>
            </p:extLst>
          </p:nvPr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281943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PPN: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0b01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1111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Offset:    </a:t>
            </a:r>
            <a:r>
              <a:rPr lang="en-US" sz="3200" dirty="0"/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0b110000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0b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0111110000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110000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0x7C30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F529F48E-B536-A434-FE76-D58AC3EB5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C3FD075-92E6-2A8D-962E-037C6F60C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8279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0x500</a:t>
            </a:r>
          </a:p>
          <a:p>
            <a:pPr lvl="1"/>
            <a:r>
              <a:rPr lang="en-US" dirty="0"/>
              <a:t>Binary:</a:t>
            </a:r>
          </a:p>
          <a:p>
            <a:pPr lvl="1"/>
            <a:r>
              <a:rPr lang="en-US" dirty="0"/>
              <a:t>VPN:	</a:t>
            </a:r>
          </a:p>
          <a:p>
            <a:pPr lvl="1"/>
            <a:r>
              <a:rPr lang="en-US" dirty="0"/>
              <a:t>Offset:	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/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/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PPN: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Offset:    </a:t>
            </a:r>
            <a:r>
              <a:rPr lang="en-US" sz="3200" dirty="0"/>
              <a:t>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F11286D7-A718-44E4-F05F-014F4C970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BCDA97-FF24-A5E2-6418-3B947B3EC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7405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0x500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010100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000000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0b010100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0b000000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/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667140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PPN:	INVALID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Offset:    </a:t>
            </a:r>
            <a:r>
              <a:rPr lang="en-US" sz="3200" dirty="0"/>
              <a:t>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Page Fault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25C3B8F8-0F4C-2C55-088A-B47EBA873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87707E7-CB95-A15F-652B-E180B9E700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8008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0x0D6</a:t>
            </a:r>
          </a:p>
          <a:p>
            <a:pPr lvl="1"/>
            <a:r>
              <a:rPr lang="en-US" dirty="0"/>
              <a:t>Binary: </a:t>
            </a:r>
          </a:p>
          <a:p>
            <a:pPr lvl="1"/>
            <a:r>
              <a:rPr lang="en-US" dirty="0"/>
              <a:t>VPN:	</a:t>
            </a:r>
          </a:p>
          <a:p>
            <a:pPr lvl="1"/>
            <a:r>
              <a:rPr lang="en-US" dirty="0"/>
              <a:t>Offset:	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/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35408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PPN: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Offset:    </a:t>
            </a:r>
            <a:r>
              <a:rPr lang="en-US" sz="3200" dirty="0"/>
              <a:t>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23E2C03C-7AFB-E2FB-5167-AED855AC7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E271C69-19FF-58A7-EA89-5B409550BF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0862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Parameters</a:t>
            </a:r>
          </a:p>
          <a:p>
            <a:pPr lvl="1"/>
            <a:r>
              <a:rPr lang="en-US" sz="2000" dirty="0"/>
              <a:t>Virtual addresses are 12-bits</a:t>
            </a:r>
          </a:p>
          <a:p>
            <a:pPr lvl="1"/>
            <a:r>
              <a:rPr lang="en-US" sz="2000" dirty="0"/>
              <a:t>Physical addresses are 16-bits</a:t>
            </a:r>
          </a:p>
          <a:p>
            <a:pPr lvl="1"/>
            <a:r>
              <a:rPr lang="en-US" sz="2000" dirty="0"/>
              <a:t>Page size is 64 bytes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Translate:</a:t>
            </a:r>
          </a:p>
          <a:p>
            <a:r>
              <a:rPr lang="en-US" dirty="0"/>
              <a:t>Virtual address: 0x0D6</a:t>
            </a:r>
          </a:p>
          <a:p>
            <a:pPr lvl="1"/>
            <a:r>
              <a:rPr lang="en-US" dirty="0"/>
              <a:t>Binary: 0b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000011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010110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VPN:	0b000011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Offset:	0b010110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6FAD5FAC-DEAD-4517-9971-70C9971A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592047"/>
              </p:ext>
            </p:extLst>
          </p:nvPr>
        </p:nvGraphicFramePr>
        <p:xfrm>
          <a:off x="5493321" y="228600"/>
          <a:ext cx="2617617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37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89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0x1C0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84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0x1D8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4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0x1BF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1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179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634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9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0x3FD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162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869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0x0F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39992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BEEEF0-3702-46A9-BCD5-F3F7E6248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17994"/>
              </p:ext>
            </p:extLst>
          </p:nvPr>
        </p:nvGraphicFramePr>
        <p:xfrm>
          <a:off x="8251603" y="228600"/>
          <a:ext cx="261761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>
                  <a:extLst>
                    <a:ext uri="{9D8B030D-6E8A-4147-A177-3AD203B41FA5}">
                      <a16:colId xmlns:a16="http://schemas.microsoft.com/office/drawing/2014/main" val="860641194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3631224885"/>
                    </a:ext>
                  </a:extLst>
                </a:gridCol>
                <a:gridCol w="685785">
                  <a:extLst>
                    <a:ext uri="{9D8B030D-6E8A-4147-A177-3AD203B41FA5}">
                      <a16:colId xmlns:a16="http://schemas.microsoft.com/office/drawing/2014/main" val="14460898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PPN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6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056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14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0x2B0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0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2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0x120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7035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Continues on…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834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68C2E5E-798A-4FEF-B7D7-1E62D1D4B8C9}"/>
              </a:ext>
            </a:extLst>
          </p:cNvPr>
          <p:cNvSpPr txBox="1"/>
          <p:nvPr/>
        </p:nvSpPr>
        <p:spPr>
          <a:xfrm>
            <a:off x="8349468" y="3302787"/>
            <a:ext cx="34810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PPN: 0b010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110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1111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Offset:   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0b010110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Physical address: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0b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0101101111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010110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0x5BD6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C3219BC6-43EE-6B04-F802-EAF5CDA12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0641"/>
              </p:ext>
            </p:extLst>
          </p:nvPr>
        </p:nvGraphicFramePr>
        <p:xfrm>
          <a:off x="1867436" y="2642742"/>
          <a:ext cx="333683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56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63356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61012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521C115-C529-C174-24C1-A3EF26462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04299"/>
              </p:ext>
            </p:extLst>
          </p:nvPr>
        </p:nvGraphicFramePr>
        <p:xfrm>
          <a:off x="326264" y="3237737"/>
          <a:ext cx="48780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18">
                  <a:extLst>
                    <a:ext uri="{9D8B030D-6E8A-4147-A177-3AD203B41FA5}">
                      <a16:colId xmlns:a16="http://schemas.microsoft.com/office/drawing/2014/main" val="3888768205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5495832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198384727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2644755163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15302838"/>
                    </a:ext>
                  </a:extLst>
                </a:gridCol>
                <a:gridCol w="381318">
                  <a:extLst>
                    <a:ext uri="{9D8B030D-6E8A-4147-A177-3AD203B41FA5}">
                      <a16:colId xmlns:a16="http://schemas.microsoft.com/office/drawing/2014/main" val="34514741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4110210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10517167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122931956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27434433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54263178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3740791178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12194734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331926192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1254140590"/>
                    </a:ext>
                  </a:extLst>
                </a:gridCol>
                <a:gridCol w="259010">
                  <a:extLst>
                    <a:ext uri="{9D8B030D-6E8A-4147-A177-3AD203B41FA5}">
                      <a16:colId xmlns:a16="http://schemas.microsoft.com/office/drawing/2014/main" val="2211837669"/>
                    </a:ext>
                  </a:extLst>
                </a:gridCol>
              </a:tblGrid>
              <a:tr h="201656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25"/>
                  </a:ext>
                </a:extLst>
              </a:tr>
              <a:tr h="214260">
                <a:tc gridSpan="10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Page Offset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58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1275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82B4C-E826-4A1D-173B-6C68DF12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get the actual memory value?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745D3-7D07-FFE9-9CF6-4A53189A4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as prior questions in class</a:t>
            </a:r>
          </a:p>
          <a:p>
            <a:pPr lvl="1"/>
            <a:r>
              <a:rPr lang="en-US" dirty="0"/>
              <a:t>We have a physical address, just read the data from memory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Pay attention to endianness</a:t>
            </a:r>
          </a:p>
          <a:p>
            <a:pPr lvl="2"/>
            <a:r>
              <a:rPr lang="en-US" dirty="0"/>
              <a:t>Always little-endian for x86-64 systems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Pay attention to the </a:t>
            </a:r>
            <a:r>
              <a:rPr lang="en-US" i="1" dirty="0"/>
              <a:t>size</a:t>
            </a:r>
            <a:r>
              <a:rPr lang="en-US" dirty="0"/>
              <a:t> of the memory access</a:t>
            </a:r>
          </a:p>
          <a:p>
            <a:pPr lvl="2"/>
            <a:r>
              <a:rPr lang="en-US" dirty="0"/>
              <a:t>1, 2, 4, or 8 bytes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Good news: this is the easy part of virtual memory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867DC-2472-19E9-2CE4-4B29B2A9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6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54EC8-3D20-5C0D-189E-3DB94C965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4227-B58B-991F-D1A1-BD134548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E943-2E2E-0996-A808-9664FF80C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Disconnect reality of RAM from illusion of main memory</a:t>
            </a:r>
          </a:p>
          <a:p>
            <a:endParaRPr lang="en-US" dirty="0"/>
          </a:p>
          <a:p>
            <a:r>
              <a:rPr lang="en-US" dirty="0"/>
              <a:t>Processes work with the illusion</a:t>
            </a:r>
          </a:p>
          <a:p>
            <a:pPr lvl="1"/>
            <a:r>
              <a:rPr lang="en-US" dirty="0"/>
              <a:t>They use </a:t>
            </a:r>
            <a:r>
              <a:rPr lang="en-US" b="1" dirty="0"/>
              <a:t>virtual addresses</a:t>
            </a:r>
            <a:r>
              <a:rPr lang="en-US" dirty="0"/>
              <a:t> to reference where their memory is</a:t>
            </a:r>
          </a:p>
          <a:p>
            <a:pPr lvl="1"/>
            <a:endParaRPr lang="en-US" dirty="0"/>
          </a:p>
          <a:p>
            <a:r>
              <a:rPr lang="en-US" dirty="0"/>
              <a:t>Computer (and OS) work with the reality</a:t>
            </a:r>
          </a:p>
          <a:p>
            <a:pPr lvl="1"/>
            <a:r>
              <a:rPr lang="en-US" dirty="0"/>
              <a:t>They use </a:t>
            </a:r>
            <a:r>
              <a:rPr lang="en-US" b="1" dirty="0"/>
              <a:t>physical addresses </a:t>
            </a:r>
            <a:r>
              <a:rPr lang="en-US" dirty="0"/>
              <a:t>that are real locations in RAM</a:t>
            </a:r>
          </a:p>
          <a:p>
            <a:pPr lvl="1"/>
            <a:endParaRPr lang="en-US" dirty="0"/>
          </a:p>
          <a:p>
            <a:r>
              <a:rPr lang="en-US" dirty="0"/>
              <a:t>The hardware/OS </a:t>
            </a:r>
            <a:r>
              <a:rPr lang="en-US" i="1" dirty="0"/>
              <a:t>translates</a:t>
            </a:r>
            <a:r>
              <a:rPr lang="en-US" dirty="0"/>
              <a:t> virtual addresses into physical addresses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546A0-1778-CEC5-C1CF-8E091F30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829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20F09-2D41-E441-B87D-E4103B87D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Reading values from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59176-AE3F-D74E-533C-A6E955E2D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78686"/>
            <a:ext cx="10972800" cy="2193513"/>
          </a:xfrm>
        </p:spPr>
        <p:txBody>
          <a:bodyPr>
            <a:normAutofit/>
          </a:bodyPr>
          <a:lstStyle/>
          <a:p>
            <a:r>
              <a:rPr lang="en-US" dirty="0"/>
              <a:t>What is the 2-byte value at 0x5BD6? (little-endian)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E76B2-80F1-F5E0-34F9-3DBFA9ED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90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307585D-D9A8-28A4-400D-0C7AF7EC2E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152641"/>
              </p:ext>
            </p:extLst>
          </p:nvPr>
        </p:nvGraphicFramePr>
        <p:xfrm>
          <a:off x="608013" y="1143000"/>
          <a:ext cx="10972793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9217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Address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0x5BC0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0x5BC8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0x5BD0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0x5BD8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0x5BE0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5915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6AB4A-0E8B-D754-374E-1ED5D88E3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6343F-CC54-E5FE-D784-A4A63607C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Reading values from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17919-3B82-B481-9005-2DA199F21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78686"/>
            <a:ext cx="10972800" cy="2193513"/>
          </a:xfrm>
        </p:spPr>
        <p:txBody>
          <a:bodyPr>
            <a:normAutofit/>
          </a:bodyPr>
          <a:lstStyle/>
          <a:p>
            <a:r>
              <a:rPr lang="en-US" dirty="0"/>
              <a:t>What is the 2-byte value at 0x5BD6? (little-endian)</a:t>
            </a:r>
          </a:p>
          <a:p>
            <a:pPr lvl="1"/>
            <a:r>
              <a:rPr lang="en-US" dirty="0"/>
              <a:t>0x92B0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6012E-444C-EA09-BE2A-76C795BFD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91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92EED05-D1FA-472D-1632-E3F032E83B39}"/>
              </a:ext>
            </a:extLst>
          </p:cNvPr>
          <p:cNvGraphicFramePr>
            <a:graphicFrameLocks/>
          </p:cNvGraphicFramePr>
          <p:nvPr/>
        </p:nvGraphicFramePr>
        <p:xfrm>
          <a:off x="608013" y="1143000"/>
          <a:ext cx="10972793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9217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1185447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Address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0x5BC0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0x5BC8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0x5BD0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0x5BD8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0x5BE0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4861ED3-6CF3-B7BA-FAF1-845CA0AB3CF6}"/>
              </a:ext>
            </a:extLst>
          </p:cNvPr>
          <p:cNvSpPr/>
          <p:nvPr/>
        </p:nvSpPr>
        <p:spPr>
          <a:xfrm>
            <a:off x="9174574" y="2514600"/>
            <a:ext cx="2405820" cy="446888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9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8E7AE-31E7-6FA7-B269-A7578C7F0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2F1E62-EE72-C86C-B41B-7B507E22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975F9A-D84C-9C0F-C542-9D0577A6E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dirty="0"/>
              <a:t>Virtual Memory Process</a:t>
            </a:r>
          </a:p>
          <a:p>
            <a:pPr lvl="1"/>
            <a:endParaRPr lang="en-US" dirty="0"/>
          </a:p>
          <a:p>
            <a:r>
              <a:rPr lang="en-US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dirty="0"/>
              <a:t>Address Translation</a:t>
            </a:r>
          </a:p>
          <a:p>
            <a:pPr lvl="1"/>
            <a:endParaRPr lang="en-US" dirty="0"/>
          </a:p>
          <a:p>
            <a:r>
              <a:rPr lang="en-US" b="1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525D0C-8D56-1A7C-8449-57C5D1281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879895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30A10-F77D-A218-FCD5-8E7947364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F6AD-5023-89CC-D077-B503B7D14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see Virtual Addresses</a:t>
            </a:r>
          </a:p>
          <a:p>
            <a:pPr lvl="1"/>
            <a:r>
              <a:rPr lang="en-US" dirty="0"/>
              <a:t>Per-process representation of memory</a:t>
            </a:r>
          </a:p>
          <a:p>
            <a:pPr lvl="1"/>
            <a:endParaRPr lang="en-US" dirty="0"/>
          </a:p>
          <a:p>
            <a:r>
              <a:rPr lang="en-US" dirty="0"/>
              <a:t>The OS and hardware see Physical Addresses</a:t>
            </a:r>
          </a:p>
          <a:p>
            <a:pPr lvl="1"/>
            <a:r>
              <a:rPr lang="en-US" dirty="0"/>
              <a:t>Real locations in RAM</a:t>
            </a:r>
          </a:p>
          <a:p>
            <a:pPr lvl="1"/>
            <a:endParaRPr lang="en-US" dirty="0"/>
          </a:p>
          <a:p>
            <a:r>
              <a:rPr lang="en-US" dirty="0"/>
              <a:t>The OS keeps a Page Table for each process</a:t>
            </a:r>
          </a:p>
          <a:p>
            <a:pPr lvl="1"/>
            <a:r>
              <a:rPr lang="en-US" dirty="0"/>
              <a:t>Translates Virtual Pages (chunks of virtual memory)</a:t>
            </a:r>
            <a:br>
              <a:rPr lang="en-US" dirty="0"/>
            </a:br>
            <a:r>
              <a:rPr lang="en-US" dirty="0"/>
              <a:t>into Physical Pages (chunks of physical memory)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7818C-565A-D355-E594-843705EA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898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MMU does address translation using a Page Table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5277117" y="1840468"/>
            <a:ext cx="2514600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Virtual page number (VPN)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791717" y="1840468"/>
            <a:ext cx="2270814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877810" y="32120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896117" y="32120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877810" y="3516868"/>
            <a:ext cx="2514600" cy="304800"/>
          </a:xfrm>
          <a:prstGeom prst="rect">
            <a:avLst/>
          </a:prstGeom>
          <a:solidFill>
            <a:srgbClr val="D5F1C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4896117" y="3516868"/>
            <a:ext cx="381000" cy="304800"/>
          </a:xfrm>
          <a:prstGeom prst="rect">
            <a:avLst/>
          </a:prstGeom>
          <a:solidFill>
            <a:srgbClr val="8DBA84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877810" y="38216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4896117" y="38216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5877810" y="4126468"/>
            <a:ext cx="25146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4896117" y="4126468"/>
            <a:ext cx="381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5277117" y="5955268"/>
            <a:ext cx="2514600" cy="304800"/>
          </a:xfrm>
          <a:prstGeom prst="rect">
            <a:avLst/>
          </a:prstGeom>
          <a:solidFill>
            <a:srgbClr val="D5F1C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Physical page number (PPN)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7791716" y="5955268"/>
            <a:ext cx="2263569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r>
              <a:rPr lang="en-US" sz="1400" dirty="0"/>
              <a:t>Page Offset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77118" y="1207070"/>
            <a:ext cx="1623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address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77118" y="6260068"/>
            <a:ext cx="1750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address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9355" y="2939464"/>
            <a:ext cx="554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Valid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45396" y="2940532"/>
            <a:ext cx="227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Physical page number (PPN)</a:t>
            </a:r>
          </a:p>
        </p:txBody>
      </p:sp>
      <p:cxnSp>
        <p:nvCxnSpPr>
          <p:cNvPr id="24" name="Elbow Connector 23"/>
          <p:cNvCxnSpPr>
            <a:stCxn id="3" idx="1"/>
            <a:endCxn id="8" idx="1"/>
          </p:cNvCxnSpPr>
          <p:nvPr/>
        </p:nvCxnSpPr>
        <p:spPr bwMode="auto">
          <a:xfrm rot="10800000" flipV="1">
            <a:off x="4896117" y="1992868"/>
            <a:ext cx="381000" cy="1676400"/>
          </a:xfrm>
          <a:prstGeom prst="bentConnector3">
            <a:avLst>
              <a:gd name="adj1" fmla="val 258028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cxnSpLocks/>
            <a:stCxn id="4" idx="2"/>
            <a:endCxn id="14" idx="0"/>
          </p:cNvCxnSpPr>
          <p:nvPr/>
        </p:nvCxnSpPr>
        <p:spPr bwMode="auto">
          <a:xfrm flipH="1">
            <a:off x="8923501" y="2145268"/>
            <a:ext cx="3623" cy="381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endCxn id="13" idx="0"/>
          </p:cNvCxnSpPr>
          <p:nvPr/>
        </p:nvCxnSpPr>
        <p:spPr bwMode="auto">
          <a:xfrm flipH="1">
            <a:off x="6534417" y="3658394"/>
            <a:ext cx="1588" cy="2296874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1977279" y="1230869"/>
            <a:ext cx="1524000" cy="1121531"/>
          </a:xfrm>
          <a:prstGeom prst="rect">
            <a:avLst/>
          </a:prstGeom>
          <a:solidFill>
            <a:srgbClr val="F1C7C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Page table base register (PTBR)</a:t>
            </a:r>
          </a:p>
          <a:p>
            <a:pPr lvl="0" algn="ctr"/>
            <a:r>
              <a:rPr lang="en-US" sz="1400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</a:rPr>
              <a:t>CR3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 on x86-64</a:t>
            </a:r>
          </a:p>
          <a:p>
            <a:pPr lvl="0" algn="ctr"/>
            <a:r>
              <a:rPr lang="en-US" sz="1400" dirty="0">
                <a:solidFill>
                  <a:srgbClr val="000000"/>
                </a:solidFill>
                <a:latin typeface="Calibri" pitchFamily="34" charset="0"/>
              </a:rPr>
              <a:t>(OS-only register)</a:t>
            </a:r>
          </a:p>
        </p:txBody>
      </p:sp>
      <p:cxnSp>
        <p:nvCxnSpPr>
          <p:cNvPr id="38" name="Shape 37"/>
          <p:cNvCxnSpPr/>
          <p:nvPr/>
        </p:nvCxnSpPr>
        <p:spPr bwMode="auto">
          <a:xfrm rot="5400000">
            <a:off x="3810267" y="3459719"/>
            <a:ext cx="1066800" cy="148590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hape 39"/>
          <p:cNvCxnSpPr>
            <a:stCxn id="36" idx="2"/>
          </p:cNvCxnSpPr>
          <p:nvPr/>
        </p:nvCxnSpPr>
        <p:spPr bwMode="auto">
          <a:xfrm rot="16200000" flipH="1">
            <a:off x="3387863" y="1703815"/>
            <a:ext cx="859668" cy="2156836"/>
          </a:xfrm>
          <a:prstGeom prst="bentConnector2">
            <a:avLst/>
          </a:prstGeom>
          <a:noFill/>
          <a:ln w="25400" cap="flat" cmpd="sng" algn="ctr">
            <a:solidFill>
              <a:srgbClr val="99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4796477" y="2639892"/>
            <a:ext cx="2784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Page table (in memory)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19962" y="2667000"/>
            <a:ext cx="1582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90000"/>
                </a:solidFill>
                <a:latin typeface="Calibri" pitchFamily="34" charset="0"/>
              </a:rPr>
              <a:t>Page table address </a:t>
            </a:r>
          </a:p>
          <a:p>
            <a:r>
              <a:rPr lang="en-US" sz="1400" dirty="0">
                <a:solidFill>
                  <a:srgbClr val="990000"/>
                </a:solidFill>
                <a:latin typeface="Calibri" pitchFamily="34" charset="0"/>
              </a:rPr>
              <a:t>for process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37195" y="4138136"/>
            <a:ext cx="16855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itchFamily="34" charset="0"/>
              </a:rPr>
              <a:t>Valid bit = 0:</a:t>
            </a:r>
          </a:p>
          <a:p>
            <a:pPr algn="r"/>
            <a:r>
              <a:rPr lang="en-US" sz="1400" dirty="0">
                <a:latin typeface="Calibri" pitchFamily="34" charset="0"/>
              </a:rPr>
              <a:t>page not in memory</a:t>
            </a:r>
          </a:p>
          <a:p>
            <a:pPr algn="r"/>
            <a:r>
              <a:rPr lang="en-US" sz="1400" dirty="0">
                <a:latin typeface="Calibri" pitchFamily="34" charset="0"/>
              </a:rPr>
              <a:t>(page fault)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53600" y="15518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61045" y="155180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1354" y="155180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7117" y="155180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n-1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59796" y="56790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67241" y="5679063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p-1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46765" y="567906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42528" y="5679063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libri" pitchFamily="34" charset="0"/>
              </a:rPr>
              <a:t>m-1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1852" y="4495801"/>
            <a:ext cx="17773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If Valid bit = 1 &amp;&amp;</a:t>
            </a:r>
          </a:p>
          <a:p>
            <a:r>
              <a:rPr lang="en-US" sz="1400" dirty="0">
                <a:latin typeface="Calibri" pitchFamily="34" charset="0"/>
              </a:rPr>
              <a:t>access mode allowed:</a:t>
            </a:r>
          </a:p>
          <a:p>
            <a:r>
              <a:rPr lang="en-US" sz="1400" dirty="0">
                <a:latin typeface="Calibri" pitchFamily="34" charset="0"/>
              </a:rPr>
              <a:t>page in memory</a:t>
            </a:r>
          </a:p>
          <a:p>
            <a:r>
              <a:rPr lang="en-US" sz="1400" dirty="0">
                <a:latin typeface="Calibri" pitchFamily="34" charset="0"/>
              </a:rPr>
              <a:t>(page hit)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3580" y="2133600"/>
            <a:ext cx="1737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VPN is the index </a:t>
            </a:r>
            <a:br>
              <a:rPr lang="en-GB" sz="1400" dirty="0">
                <a:solidFill>
                  <a:srgbClr val="000000"/>
                </a:solidFill>
              </a:rPr>
            </a:br>
            <a:r>
              <a:rPr lang="en-GB" sz="1400" dirty="0">
                <a:solidFill>
                  <a:srgbClr val="000000"/>
                </a:solidFill>
              </a:rPr>
              <a:t>into the page table 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5271208" y="3210811"/>
            <a:ext cx="610865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 bwMode="auto">
          <a:xfrm>
            <a:off x="5271208" y="3515611"/>
            <a:ext cx="610864" cy="304800"/>
          </a:xfrm>
          <a:prstGeom prst="rect">
            <a:avLst/>
          </a:prstGeom>
          <a:solidFill>
            <a:srgbClr val="8DBA84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 bwMode="auto">
          <a:xfrm>
            <a:off x="5271208" y="3820411"/>
            <a:ext cx="610864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 bwMode="auto">
          <a:xfrm>
            <a:off x="5271208" y="4125211"/>
            <a:ext cx="610864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257800" y="2938207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Access</a:t>
            </a:r>
          </a:p>
        </p:txBody>
      </p:sp>
      <p:cxnSp>
        <p:nvCxnSpPr>
          <p:cNvPr id="48" name="Shape 37"/>
          <p:cNvCxnSpPr/>
          <p:nvPr/>
        </p:nvCxnSpPr>
        <p:spPr bwMode="auto">
          <a:xfrm rot="5400000">
            <a:off x="3841787" y="3729469"/>
            <a:ext cx="1806722" cy="1662987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1600200" y="5105400"/>
            <a:ext cx="2313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itchFamily="34" charset="0"/>
              </a:rPr>
              <a:t>Access rights mismatch:</a:t>
            </a:r>
          </a:p>
          <a:p>
            <a:pPr algn="r"/>
            <a:r>
              <a:rPr lang="en-US" sz="1400" dirty="0">
                <a:latin typeface="Calibri" pitchFamily="34" charset="0"/>
              </a:rPr>
              <a:t>prohibited access by process</a:t>
            </a:r>
          </a:p>
          <a:p>
            <a:pPr algn="r"/>
            <a:r>
              <a:rPr lang="en-US" sz="1400" dirty="0">
                <a:latin typeface="Calibri" pitchFamily="34" charset="0"/>
              </a:rPr>
              <a:t>(protection violation fault)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CF2C5CD-78E2-4537-A79F-8792B1DFA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7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/>
      <p:bldP spid="21" grpId="0"/>
      <p:bldP spid="22" grpId="0"/>
      <p:bldP spid="36" grpId="0" animBg="1"/>
      <p:bldP spid="41" grpId="0"/>
      <p:bldP spid="42" grpId="0"/>
      <p:bldP spid="43" grpId="0"/>
      <p:bldP spid="33" grpId="0"/>
      <p:bldP spid="34" grpId="0"/>
      <p:bldP spid="35" grpId="0"/>
      <p:bldP spid="37" grpId="0"/>
      <p:bldP spid="15" grpId="0"/>
      <p:bldP spid="16" grpId="0"/>
      <p:bldP spid="39" grpId="0" animBg="1"/>
      <p:bldP spid="44" grpId="0" animBg="1"/>
      <p:bldP spid="45" grpId="0" animBg="1"/>
      <p:bldP spid="46" grpId="0" animBg="1"/>
      <p:bldP spid="47" grpId="0"/>
      <p:bldP spid="49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2908986" y="1572895"/>
            <a:ext cx="3749615" cy="167744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Memory Access: Page Hit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xfrm>
            <a:off x="607595" y="4373076"/>
            <a:ext cx="10972800" cy="1799124"/>
          </a:xfrm>
          <a:ln/>
        </p:spPr>
        <p:txBody>
          <a:bodyPr/>
          <a:lstStyle/>
          <a:p>
            <a:pPr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1) Processor sends virtual address to MMU </a:t>
            </a:r>
          </a:p>
          <a:p>
            <a:pPr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2-3) MMU fetches PTE from page table in cache/memory</a:t>
            </a:r>
          </a:p>
          <a:p>
            <a:pPr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4) MMU sends physical address to cache/memory</a:t>
            </a:r>
          </a:p>
          <a:p>
            <a:pPr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5) Cache/memory sends data word to processor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487987" y="1809754"/>
            <a:ext cx="1066800" cy="1237384"/>
          </a:xfrm>
          <a:prstGeom prst="rect">
            <a:avLst/>
          </a:prstGeom>
          <a:solidFill>
            <a:srgbClr val="D5F1CF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MMU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8077200" y="1524728"/>
            <a:ext cx="914400" cy="22844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600" dirty="0">
                <a:latin typeface="Calibri" pitchFamily="34" charset="0"/>
              </a:rPr>
              <a:t>Cache/</a:t>
            </a:r>
          </a:p>
          <a:p>
            <a:r>
              <a:rPr lang="en-US" sz="1600" dirty="0">
                <a:latin typeface="Calibri" pitchFamily="34" charset="0"/>
              </a:rPr>
              <a:t>Memory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7130299" y="2631411"/>
            <a:ext cx="37475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PA</a:t>
            </a: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5411787" y="3580538"/>
            <a:ext cx="531020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Data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6554788" y="2884270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049587" y="2162233"/>
            <a:ext cx="1066800" cy="533400"/>
          </a:xfrm>
          <a:prstGeom prst="rect">
            <a:avLst/>
          </a:prstGeom>
          <a:solidFill>
            <a:srgbClr val="F1C7C7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 bwMode="auto">
          <a:xfrm flipV="1">
            <a:off x="4116388" y="2424365"/>
            <a:ext cx="1370013" cy="45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4573588" y="2157277"/>
            <a:ext cx="387007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14152" y="1577141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CPU Chip</a:t>
            </a:r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6777960" y="1716660"/>
            <a:ext cx="1079439" cy="306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address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V="1">
            <a:off x="6554788" y="1969870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7090801" y="2021811"/>
            <a:ext cx="453755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 flipH="1" flipV="1">
            <a:off x="6554788" y="2274670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hape 49"/>
          <p:cNvCxnSpPr>
            <a:endCxn id="37" idx="2"/>
          </p:cNvCxnSpPr>
          <p:nvPr/>
        </p:nvCxnSpPr>
        <p:spPr bwMode="auto">
          <a:xfrm rot="10800000">
            <a:off x="3582989" y="2695635"/>
            <a:ext cx="4494213" cy="884905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Oval 4"/>
          <p:cNvSpPr>
            <a:spLocks noChangeArrowheads="1"/>
          </p:cNvSpPr>
          <p:nvPr/>
        </p:nvSpPr>
        <p:spPr bwMode="auto">
          <a:xfrm>
            <a:off x="4631267" y="1921934"/>
            <a:ext cx="274637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2" name="Oval 18"/>
          <p:cNvSpPr>
            <a:spLocks noChangeArrowheads="1"/>
          </p:cNvSpPr>
          <p:nvPr/>
        </p:nvSpPr>
        <p:spPr bwMode="auto">
          <a:xfrm>
            <a:off x="7180358" y="1469495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auto">
          <a:xfrm>
            <a:off x="7180358" y="2324631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4" name="Oval 20"/>
          <p:cNvSpPr>
            <a:spLocks noChangeArrowheads="1"/>
          </p:cNvSpPr>
          <p:nvPr/>
        </p:nvSpPr>
        <p:spPr bwMode="auto">
          <a:xfrm>
            <a:off x="7180358" y="2951163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6" name="Oval 21"/>
          <p:cNvSpPr>
            <a:spLocks noChangeArrowheads="1"/>
          </p:cNvSpPr>
          <p:nvPr/>
        </p:nvSpPr>
        <p:spPr bwMode="auto">
          <a:xfrm>
            <a:off x="5545666" y="3865565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50129A-FEEE-4141-B9C5-78BE8E90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95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48" grpId="0"/>
      <p:bldP spid="43" grpId="0"/>
      <p:bldP spid="47" grpId="0"/>
      <p:bldP spid="52" grpId="0" animBg="1"/>
      <p:bldP spid="53" grpId="0" animBg="1"/>
      <p:bldP spid="54" grpId="0" animBg="1"/>
      <p:bldP spid="5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2133601" y="2237000"/>
            <a:ext cx="3749615" cy="167744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Memory Access: </a:t>
            </a:r>
            <a:r>
              <a:rPr lang="en-GB" dirty="0"/>
              <a:t>Page Fault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xfrm>
            <a:off x="607595" y="3884586"/>
            <a:ext cx="10972800" cy="2287614"/>
          </a:xfrm>
          <a:ln/>
        </p:spPr>
        <p:txBody>
          <a:bodyPr>
            <a:normAutofit/>
          </a:bodyPr>
          <a:lstStyle/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1) Processor sends virtual address to MMU </a:t>
            </a:r>
          </a:p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2-3) MMU fetches PTE from page table in cache/memory</a:t>
            </a:r>
          </a:p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4) Valid bit is zero, so MMU triggers page fault exception</a:t>
            </a:r>
          </a:p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5) Handler identifies victim (and, if dirty, pages it out to disk)</a:t>
            </a:r>
          </a:p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6) Handler pages in new page and updates PTE in memory</a:t>
            </a:r>
          </a:p>
          <a:p>
            <a:pPr>
              <a:lnSpc>
                <a:spcPct val="73000"/>
              </a:lnSpc>
              <a:spcBef>
                <a:spcPts val="1250"/>
              </a:spcBef>
              <a:buNone/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sz="2000" dirty="0"/>
              <a:t>7) Handler returns to original process, restarting faulting instruction (which will now succeed)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4712602" y="2473859"/>
            <a:ext cx="1066800" cy="1237384"/>
          </a:xfrm>
          <a:prstGeom prst="rect">
            <a:avLst/>
          </a:prstGeom>
          <a:solidFill>
            <a:srgbClr val="D5F1CF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MMU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7301815" y="2188834"/>
            <a:ext cx="914400" cy="1925967"/>
          </a:xfrm>
          <a:prstGeom prst="rect">
            <a:avLst/>
          </a:prstGeom>
          <a:solidFill>
            <a:srgbClr val="F5F5F5"/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600" dirty="0">
                <a:latin typeface="Calibri" pitchFamily="34" charset="0"/>
              </a:rPr>
              <a:t>Cache/</a:t>
            </a:r>
          </a:p>
          <a:p>
            <a:r>
              <a:rPr lang="en-US" sz="1600" dirty="0">
                <a:latin typeface="Calibri" pitchFamily="34" charset="0"/>
              </a:rPr>
              <a:t>Memory</a:t>
            </a: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2274202" y="2826338"/>
            <a:ext cx="1066800" cy="533400"/>
          </a:xfrm>
          <a:prstGeom prst="rect">
            <a:avLst/>
          </a:prstGeom>
          <a:solidFill>
            <a:srgbClr val="F1C7C7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CPU</a:t>
            </a:r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 bwMode="auto">
          <a:xfrm flipV="1">
            <a:off x="3341003" y="3088470"/>
            <a:ext cx="1370013" cy="45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3798203" y="2829849"/>
            <a:ext cx="387007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38767" y="2241246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CPU Chip</a:t>
            </a:r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6002574" y="2393993"/>
            <a:ext cx="1079439" cy="3063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 address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V="1">
            <a:off x="5779403" y="2647203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6315416" y="2835472"/>
            <a:ext cx="453755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PTE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 flipH="1" flipV="1">
            <a:off x="5779403" y="3104403"/>
            <a:ext cx="15224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Oval 4"/>
          <p:cNvSpPr>
            <a:spLocks noChangeArrowheads="1"/>
          </p:cNvSpPr>
          <p:nvPr/>
        </p:nvSpPr>
        <p:spPr bwMode="auto">
          <a:xfrm>
            <a:off x="3854388" y="2594506"/>
            <a:ext cx="274637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2" name="Oval 18"/>
          <p:cNvSpPr>
            <a:spLocks noChangeArrowheads="1"/>
          </p:cNvSpPr>
          <p:nvPr/>
        </p:nvSpPr>
        <p:spPr bwMode="auto">
          <a:xfrm>
            <a:off x="6404973" y="2146828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auto">
          <a:xfrm>
            <a:off x="6404973" y="3154364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54" name="Oval 20"/>
          <p:cNvSpPr>
            <a:spLocks noChangeArrowheads="1"/>
          </p:cNvSpPr>
          <p:nvPr/>
        </p:nvSpPr>
        <p:spPr bwMode="auto">
          <a:xfrm>
            <a:off x="6087533" y="1554162"/>
            <a:ext cx="274638" cy="2746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6" name="Oval 21"/>
          <p:cNvSpPr>
            <a:spLocks noChangeArrowheads="1"/>
          </p:cNvSpPr>
          <p:nvPr/>
        </p:nvSpPr>
        <p:spPr bwMode="auto">
          <a:xfrm>
            <a:off x="8716962" y="2700869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9448800" y="2192867"/>
            <a:ext cx="914400" cy="1925967"/>
          </a:xfrm>
          <a:prstGeom prst="rect">
            <a:avLst/>
          </a:prstGeom>
          <a:solidFill>
            <a:srgbClr val="F5F5F5"/>
          </a:solidFill>
          <a:ln w="1908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Disk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7284881" y="1219200"/>
            <a:ext cx="2527985" cy="533400"/>
          </a:xfrm>
          <a:prstGeom prst="rect">
            <a:avLst/>
          </a:prstGeom>
          <a:solidFill>
            <a:srgbClr val="F6F5BD"/>
          </a:solidFill>
          <a:ln w="126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latin typeface="Calibri" pitchFamily="34" charset="0"/>
              </a:rPr>
              <a:t>Page fault handler (OS code)</a:t>
            </a:r>
          </a:p>
        </p:txBody>
      </p:sp>
      <p:cxnSp>
        <p:nvCxnSpPr>
          <p:cNvPr id="27" name="Shape 26"/>
          <p:cNvCxnSpPr>
            <a:stCxn id="9226" idx="0"/>
            <a:endCxn id="25" idx="1"/>
          </p:cNvCxnSpPr>
          <p:nvPr/>
        </p:nvCxnSpPr>
        <p:spPr bwMode="auto">
          <a:xfrm rot="5400000" flipH="1" flipV="1">
            <a:off x="5771463" y="960441"/>
            <a:ext cx="987959" cy="2038878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8231188" y="2633133"/>
            <a:ext cx="1217613" cy="221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0800000">
            <a:off x="8231189" y="3580024"/>
            <a:ext cx="1217613" cy="137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Down Arrow 33"/>
          <p:cNvSpPr/>
          <p:nvPr/>
        </p:nvSpPr>
        <p:spPr bwMode="auto">
          <a:xfrm>
            <a:off x="8610600" y="1752600"/>
            <a:ext cx="457200" cy="628516"/>
          </a:xfrm>
          <a:prstGeom prst="downArrow">
            <a:avLst/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8297333" y="2353733"/>
            <a:ext cx="1058280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Victim page</a:t>
            </a: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8382001" y="3302001"/>
            <a:ext cx="919525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New page</a:t>
            </a:r>
          </a:p>
        </p:txBody>
      </p: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5791201" y="1180238"/>
            <a:ext cx="907919" cy="30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Calibri" pitchFamily="34" charset="0"/>
              </a:rPr>
              <a:t>Exception</a:t>
            </a:r>
          </a:p>
        </p:txBody>
      </p:sp>
      <p:sp>
        <p:nvSpPr>
          <p:cNvPr id="42" name="Oval 21"/>
          <p:cNvSpPr>
            <a:spLocks noChangeArrowheads="1"/>
          </p:cNvSpPr>
          <p:nvPr/>
        </p:nvSpPr>
        <p:spPr bwMode="auto">
          <a:xfrm>
            <a:off x="8729132" y="3662363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49" name="Oval 21"/>
          <p:cNvSpPr>
            <a:spLocks noChangeArrowheads="1"/>
          </p:cNvSpPr>
          <p:nvPr/>
        </p:nvSpPr>
        <p:spPr bwMode="auto">
          <a:xfrm>
            <a:off x="3854386" y="3173150"/>
            <a:ext cx="274638" cy="2746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844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98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2489EF-4C05-4D7C-8387-7A70E966E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96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25" grpId="0" animBg="1"/>
      <p:bldP spid="34" grpId="0" animBg="1"/>
      <p:bldP spid="35" grpId="0"/>
      <p:bldP spid="36" grpId="0"/>
      <p:bldP spid="39" grpId="0"/>
      <p:bldP spid="42" grpId="0" animBg="1"/>
      <p:bldP spid="49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12006-85FC-FAEC-2362-C130B6BE3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BD5D6-FBFE-27DF-976F-1BFBEEE10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9EFCEF0-544D-F640-5C62-C06088AF1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Virtual Memory Concept</a:t>
            </a:r>
          </a:p>
          <a:p>
            <a:pPr lvl="1"/>
            <a:endParaRPr lang="en-US" b="1" dirty="0"/>
          </a:p>
          <a:p>
            <a:r>
              <a:rPr lang="en-US" dirty="0"/>
              <a:t>Virtual Memory Process</a:t>
            </a:r>
          </a:p>
          <a:p>
            <a:pPr lvl="1"/>
            <a:endParaRPr lang="en-US" dirty="0"/>
          </a:p>
          <a:p>
            <a:r>
              <a:rPr lang="en-US" dirty="0"/>
              <a:t>Solving Memory Problems with Virtual Memory</a:t>
            </a:r>
          </a:p>
          <a:p>
            <a:pPr lvl="1"/>
            <a:endParaRPr lang="en-US" dirty="0"/>
          </a:p>
          <a:p>
            <a:r>
              <a:rPr lang="en-US" dirty="0"/>
              <a:t>Address Translation</a:t>
            </a:r>
          </a:p>
          <a:p>
            <a:pPr lvl="1"/>
            <a:endParaRPr lang="en-US" dirty="0"/>
          </a:p>
          <a:p>
            <a:r>
              <a:rPr lang="en-US" dirty="0"/>
              <a:t>Virtual Memory Summary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3F599B1-3605-69DF-CB7E-36FCEB72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8932805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Memory System Practice Problems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330413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Simple Memory System Example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>
                <a:effectLst/>
              </a:rPr>
              <a:t>Addressing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14-bit virtual addresses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12-bit physical address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</a:pPr>
            <a:r>
              <a:rPr lang="en-GB" dirty="0"/>
              <a:t>Page size = 64 bytes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2484439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484439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13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2971801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2971801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12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3459164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3459164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11</a:t>
            </a: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3946526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3946526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10</a:t>
            </a: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4433889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4433889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9</a:t>
            </a: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4921251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4921251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8</a:t>
            </a:r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5408614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5408614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7</a:t>
            </a:r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5895976" y="3395662"/>
            <a:ext cx="487363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9" name="Rectangle 27"/>
          <p:cNvSpPr>
            <a:spLocks noChangeArrowheads="1"/>
          </p:cNvSpPr>
          <p:nvPr/>
        </p:nvSpPr>
        <p:spPr bwMode="auto">
          <a:xfrm>
            <a:off x="5895976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6</a:t>
            </a:r>
          </a:p>
        </p:txBody>
      </p:sp>
      <p:sp>
        <p:nvSpPr>
          <p:cNvPr id="33821" name="Rectangle 29"/>
          <p:cNvSpPr>
            <a:spLocks noChangeArrowheads="1"/>
          </p:cNvSpPr>
          <p:nvPr/>
        </p:nvSpPr>
        <p:spPr bwMode="auto">
          <a:xfrm>
            <a:off x="6383339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22" name="Rectangle 30"/>
          <p:cNvSpPr>
            <a:spLocks noChangeArrowheads="1"/>
          </p:cNvSpPr>
          <p:nvPr/>
        </p:nvSpPr>
        <p:spPr bwMode="auto">
          <a:xfrm>
            <a:off x="6383339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5</a:t>
            </a:r>
          </a:p>
        </p:txBody>
      </p:sp>
      <p:sp>
        <p:nvSpPr>
          <p:cNvPr id="33824" name="Rectangle 32"/>
          <p:cNvSpPr>
            <a:spLocks noChangeArrowheads="1"/>
          </p:cNvSpPr>
          <p:nvPr/>
        </p:nvSpPr>
        <p:spPr bwMode="auto">
          <a:xfrm>
            <a:off x="6870701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25" name="Rectangle 33"/>
          <p:cNvSpPr>
            <a:spLocks noChangeArrowheads="1"/>
          </p:cNvSpPr>
          <p:nvPr/>
        </p:nvSpPr>
        <p:spPr bwMode="auto">
          <a:xfrm>
            <a:off x="6870701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4</a:t>
            </a:r>
          </a:p>
        </p:txBody>
      </p:sp>
      <p:sp>
        <p:nvSpPr>
          <p:cNvPr id="33827" name="Rectangle 35"/>
          <p:cNvSpPr>
            <a:spLocks noChangeArrowheads="1"/>
          </p:cNvSpPr>
          <p:nvPr/>
        </p:nvSpPr>
        <p:spPr bwMode="auto">
          <a:xfrm>
            <a:off x="7358064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Rectangle 36"/>
          <p:cNvSpPr>
            <a:spLocks noChangeArrowheads="1"/>
          </p:cNvSpPr>
          <p:nvPr/>
        </p:nvSpPr>
        <p:spPr bwMode="auto">
          <a:xfrm>
            <a:off x="7358064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3</a:t>
            </a:r>
          </a:p>
        </p:txBody>
      </p:sp>
      <p:sp>
        <p:nvSpPr>
          <p:cNvPr id="33830" name="Rectangle 38"/>
          <p:cNvSpPr>
            <a:spLocks noChangeArrowheads="1"/>
          </p:cNvSpPr>
          <p:nvPr/>
        </p:nvSpPr>
        <p:spPr bwMode="auto">
          <a:xfrm>
            <a:off x="7845426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Rectangle 39"/>
          <p:cNvSpPr>
            <a:spLocks noChangeArrowheads="1"/>
          </p:cNvSpPr>
          <p:nvPr/>
        </p:nvSpPr>
        <p:spPr bwMode="auto">
          <a:xfrm>
            <a:off x="7845426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2</a:t>
            </a:r>
          </a:p>
        </p:txBody>
      </p:sp>
      <p:sp>
        <p:nvSpPr>
          <p:cNvPr id="33833" name="Rectangle 41"/>
          <p:cNvSpPr>
            <a:spLocks noChangeArrowheads="1"/>
          </p:cNvSpPr>
          <p:nvPr/>
        </p:nvSpPr>
        <p:spPr bwMode="auto">
          <a:xfrm>
            <a:off x="8332789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34" name="Rectangle 42"/>
          <p:cNvSpPr>
            <a:spLocks noChangeArrowheads="1"/>
          </p:cNvSpPr>
          <p:nvPr/>
        </p:nvSpPr>
        <p:spPr bwMode="auto">
          <a:xfrm>
            <a:off x="8332789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</a:t>
            </a:r>
          </a:p>
        </p:txBody>
      </p:sp>
      <p:sp>
        <p:nvSpPr>
          <p:cNvPr id="33836" name="Rectangle 44"/>
          <p:cNvSpPr>
            <a:spLocks noChangeArrowheads="1"/>
          </p:cNvSpPr>
          <p:nvPr/>
        </p:nvSpPr>
        <p:spPr bwMode="auto">
          <a:xfrm>
            <a:off x="8820151" y="3395662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37" name="Rectangle 45"/>
          <p:cNvSpPr>
            <a:spLocks noChangeArrowheads="1"/>
          </p:cNvSpPr>
          <p:nvPr/>
        </p:nvSpPr>
        <p:spPr bwMode="auto">
          <a:xfrm>
            <a:off x="8820151" y="3090862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sp>
        <p:nvSpPr>
          <p:cNvPr id="33840" name="Rectangle 48"/>
          <p:cNvSpPr>
            <a:spLocks noChangeArrowheads="1"/>
          </p:cNvSpPr>
          <p:nvPr/>
        </p:nvSpPr>
        <p:spPr bwMode="auto">
          <a:xfrm>
            <a:off x="3459164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41" name="Rectangle 49"/>
          <p:cNvSpPr>
            <a:spLocks noChangeArrowheads="1"/>
          </p:cNvSpPr>
          <p:nvPr/>
        </p:nvSpPr>
        <p:spPr bwMode="auto">
          <a:xfrm>
            <a:off x="3459164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11</a:t>
            </a:r>
          </a:p>
        </p:txBody>
      </p:sp>
      <p:sp>
        <p:nvSpPr>
          <p:cNvPr id="33843" name="Rectangle 51"/>
          <p:cNvSpPr>
            <a:spLocks noChangeArrowheads="1"/>
          </p:cNvSpPr>
          <p:nvPr/>
        </p:nvSpPr>
        <p:spPr bwMode="auto">
          <a:xfrm>
            <a:off x="3946526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44" name="Rectangle 52"/>
          <p:cNvSpPr>
            <a:spLocks noChangeArrowheads="1"/>
          </p:cNvSpPr>
          <p:nvPr/>
        </p:nvSpPr>
        <p:spPr bwMode="auto">
          <a:xfrm>
            <a:off x="3946526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10</a:t>
            </a:r>
          </a:p>
        </p:txBody>
      </p:sp>
      <p:sp>
        <p:nvSpPr>
          <p:cNvPr id="33846" name="Rectangle 54"/>
          <p:cNvSpPr>
            <a:spLocks noChangeArrowheads="1"/>
          </p:cNvSpPr>
          <p:nvPr/>
        </p:nvSpPr>
        <p:spPr bwMode="auto">
          <a:xfrm>
            <a:off x="4433889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47" name="Rectangle 55"/>
          <p:cNvSpPr>
            <a:spLocks noChangeArrowheads="1"/>
          </p:cNvSpPr>
          <p:nvPr/>
        </p:nvSpPr>
        <p:spPr bwMode="auto">
          <a:xfrm>
            <a:off x="4433889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9</a:t>
            </a:r>
          </a:p>
        </p:txBody>
      </p:sp>
      <p:sp>
        <p:nvSpPr>
          <p:cNvPr id="33849" name="Rectangle 57"/>
          <p:cNvSpPr>
            <a:spLocks noChangeArrowheads="1"/>
          </p:cNvSpPr>
          <p:nvPr/>
        </p:nvSpPr>
        <p:spPr bwMode="auto">
          <a:xfrm>
            <a:off x="4921251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50" name="Rectangle 58"/>
          <p:cNvSpPr>
            <a:spLocks noChangeArrowheads="1"/>
          </p:cNvSpPr>
          <p:nvPr/>
        </p:nvSpPr>
        <p:spPr bwMode="auto">
          <a:xfrm>
            <a:off x="4921251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8</a:t>
            </a:r>
          </a:p>
        </p:txBody>
      </p:sp>
      <p:sp>
        <p:nvSpPr>
          <p:cNvPr id="33852" name="Rectangle 60"/>
          <p:cNvSpPr>
            <a:spLocks noChangeArrowheads="1"/>
          </p:cNvSpPr>
          <p:nvPr/>
        </p:nvSpPr>
        <p:spPr bwMode="auto">
          <a:xfrm>
            <a:off x="5408614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53" name="Rectangle 61"/>
          <p:cNvSpPr>
            <a:spLocks noChangeArrowheads="1"/>
          </p:cNvSpPr>
          <p:nvPr/>
        </p:nvSpPr>
        <p:spPr bwMode="auto">
          <a:xfrm>
            <a:off x="5408614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7</a:t>
            </a:r>
          </a:p>
        </p:txBody>
      </p:sp>
      <p:sp>
        <p:nvSpPr>
          <p:cNvPr id="33855" name="Rectangle 63"/>
          <p:cNvSpPr>
            <a:spLocks noChangeArrowheads="1"/>
          </p:cNvSpPr>
          <p:nvPr/>
        </p:nvSpPr>
        <p:spPr bwMode="auto">
          <a:xfrm>
            <a:off x="5895976" y="5432425"/>
            <a:ext cx="487363" cy="304800"/>
          </a:xfrm>
          <a:prstGeom prst="rect">
            <a:avLst/>
          </a:prstGeom>
          <a:solidFill>
            <a:srgbClr val="D5F1CF"/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56" name="Rectangle 64"/>
          <p:cNvSpPr>
            <a:spLocks noChangeArrowheads="1"/>
          </p:cNvSpPr>
          <p:nvPr/>
        </p:nvSpPr>
        <p:spPr bwMode="auto">
          <a:xfrm>
            <a:off x="5895976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6</a:t>
            </a:r>
          </a:p>
        </p:txBody>
      </p:sp>
      <p:sp>
        <p:nvSpPr>
          <p:cNvPr id="33858" name="Rectangle 66"/>
          <p:cNvSpPr>
            <a:spLocks noChangeArrowheads="1"/>
          </p:cNvSpPr>
          <p:nvPr/>
        </p:nvSpPr>
        <p:spPr bwMode="auto">
          <a:xfrm>
            <a:off x="6383339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59" name="Rectangle 67"/>
          <p:cNvSpPr>
            <a:spLocks noChangeArrowheads="1"/>
          </p:cNvSpPr>
          <p:nvPr/>
        </p:nvSpPr>
        <p:spPr bwMode="auto">
          <a:xfrm>
            <a:off x="6383339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5</a:t>
            </a:r>
          </a:p>
        </p:txBody>
      </p:sp>
      <p:sp>
        <p:nvSpPr>
          <p:cNvPr id="33861" name="Rectangle 69"/>
          <p:cNvSpPr>
            <a:spLocks noChangeArrowheads="1"/>
          </p:cNvSpPr>
          <p:nvPr/>
        </p:nvSpPr>
        <p:spPr bwMode="auto">
          <a:xfrm>
            <a:off x="6870701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62" name="Rectangle 70"/>
          <p:cNvSpPr>
            <a:spLocks noChangeArrowheads="1"/>
          </p:cNvSpPr>
          <p:nvPr/>
        </p:nvSpPr>
        <p:spPr bwMode="auto">
          <a:xfrm>
            <a:off x="6870701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4</a:t>
            </a:r>
          </a:p>
        </p:txBody>
      </p:sp>
      <p:sp>
        <p:nvSpPr>
          <p:cNvPr id="33864" name="Rectangle 72"/>
          <p:cNvSpPr>
            <a:spLocks noChangeArrowheads="1"/>
          </p:cNvSpPr>
          <p:nvPr/>
        </p:nvSpPr>
        <p:spPr bwMode="auto">
          <a:xfrm>
            <a:off x="7358064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65" name="Rectangle 73"/>
          <p:cNvSpPr>
            <a:spLocks noChangeArrowheads="1"/>
          </p:cNvSpPr>
          <p:nvPr/>
        </p:nvSpPr>
        <p:spPr bwMode="auto">
          <a:xfrm>
            <a:off x="7358064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3</a:t>
            </a:r>
          </a:p>
        </p:txBody>
      </p:sp>
      <p:sp>
        <p:nvSpPr>
          <p:cNvPr id="33867" name="Rectangle 75"/>
          <p:cNvSpPr>
            <a:spLocks noChangeArrowheads="1"/>
          </p:cNvSpPr>
          <p:nvPr/>
        </p:nvSpPr>
        <p:spPr bwMode="auto">
          <a:xfrm>
            <a:off x="7845426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68" name="Rectangle 76"/>
          <p:cNvSpPr>
            <a:spLocks noChangeArrowheads="1"/>
          </p:cNvSpPr>
          <p:nvPr/>
        </p:nvSpPr>
        <p:spPr bwMode="auto">
          <a:xfrm>
            <a:off x="7845426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2</a:t>
            </a:r>
          </a:p>
        </p:txBody>
      </p:sp>
      <p:sp>
        <p:nvSpPr>
          <p:cNvPr id="33870" name="Rectangle 78"/>
          <p:cNvSpPr>
            <a:spLocks noChangeArrowheads="1"/>
          </p:cNvSpPr>
          <p:nvPr/>
        </p:nvSpPr>
        <p:spPr bwMode="auto">
          <a:xfrm>
            <a:off x="8332789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71" name="Rectangle 79"/>
          <p:cNvSpPr>
            <a:spLocks noChangeArrowheads="1"/>
          </p:cNvSpPr>
          <p:nvPr/>
        </p:nvSpPr>
        <p:spPr bwMode="auto">
          <a:xfrm>
            <a:off x="8332789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1</a:t>
            </a:r>
          </a:p>
        </p:txBody>
      </p:sp>
      <p:sp>
        <p:nvSpPr>
          <p:cNvPr id="33873" name="Rectangle 81"/>
          <p:cNvSpPr>
            <a:spLocks noChangeArrowheads="1"/>
          </p:cNvSpPr>
          <p:nvPr/>
        </p:nvSpPr>
        <p:spPr bwMode="auto">
          <a:xfrm>
            <a:off x="8820151" y="5432425"/>
            <a:ext cx="487363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36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74" name="Rectangle 82"/>
          <p:cNvSpPr>
            <a:spLocks noChangeArrowheads="1"/>
          </p:cNvSpPr>
          <p:nvPr/>
        </p:nvSpPr>
        <p:spPr bwMode="auto">
          <a:xfrm>
            <a:off x="8820151" y="5127625"/>
            <a:ext cx="4873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 anchor="ctr"/>
          <a:lstStyle/>
          <a:p>
            <a:pPr algn="ctr">
              <a:lnSpc>
                <a:spcPct val="88000"/>
              </a:lnSpc>
              <a:spcBef>
                <a:spcPts val="5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>
                <a:latin typeface="Calibri" pitchFamily="34" charset="0"/>
              </a:rPr>
              <a:t>0</a:t>
            </a:r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6383337" y="3860801"/>
            <a:ext cx="2924174" cy="333375"/>
            <a:chOff x="3061" y="2261"/>
            <a:chExt cx="1842" cy="210"/>
          </a:xfrm>
        </p:grpSpPr>
        <p:sp>
          <p:nvSpPr>
            <p:cNvPr id="33876" name="Line 84"/>
            <p:cNvSpPr>
              <a:spLocks noChangeShapeType="1"/>
            </p:cNvSpPr>
            <p:nvPr/>
          </p:nvSpPr>
          <p:spPr bwMode="auto">
            <a:xfrm>
              <a:off x="3061" y="2352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877" name="Text Box 85"/>
            <p:cNvSpPr txBox="1">
              <a:spLocks noChangeArrowheads="1"/>
            </p:cNvSpPr>
            <p:nvPr/>
          </p:nvSpPr>
          <p:spPr bwMode="auto">
            <a:xfrm>
              <a:off x="3768" y="2261"/>
              <a:ext cx="37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VPO</a:t>
              </a:r>
            </a:p>
          </p:txBody>
        </p:sp>
      </p:grpSp>
      <p:grpSp>
        <p:nvGrpSpPr>
          <p:cNvPr id="3" name="Group 86"/>
          <p:cNvGrpSpPr>
            <a:grpSpLocks/>
          </p:cNvGrpSpPr>
          <p:nvPr/>
        </p:nvGrpSpPr>
        <p:grpSpPr bwMode="auto">
          <a:xfrm>
            <a:off x="6400801" y="5813426"/>
            <a:ext cx="2924176" cy="333375"/>
            <a:chOff x="3072" y="3312"/>
            <a:chExt cx="1842" cy="210"/>
          </a:xfrm>
        </p:grpSpPr>
        <p:sp>
          <p:nvSpPr>
            <p:cNvPr id="33879" name="Line 87"/>
            <p:cNvSpPr>
              <a:spLocks noChangeShapeType="1"/>
            </p:cNvSpPr>
            <p:nvPr/>
          </p:nvSpPr>
          <p:spPr bwMode="auto">
            <a:xfrm>
              <a:off x="3072" y="340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880" name="Text Box 88"/>
            <p:cNvSpPr txBox="1">
              <a:spLocks noChangeArrowheads="1"/>
            </p:cNvSpPr>
            <p:nvPr/>
          </p:nvSpPr>
          <p:spPr bwMode="auto">
            <a:xfrm>
              <a:off x="3779" y="3312"/>
              <a:ext cx="368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PPO</a:t>
              </a:r>
            </a:p>
          </p:txBody>
        </p:sp>
      </p:grp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3505200" y="5813426"/>
            <a:ext cx="2924176" cy="333375"/>
            <a:chOff x="1248" y="3312"/>
            <a:chExt cx="1842" cy="210"/>
          </a:xfrm>
        </p:grpSpPr>
        <p:sp>
          <p:nvSpPr>
            <p:cNvPr id="33882" name="Line 90"/>
            <p:cNvSpPr>
              <a:spLocks noChangeShapeType="1"/>
            </p:cNvSpPr>
            <p:nvPr/>
          </p:nvSpPr>
          <p:spPr bwMode="auto">
            <a:xfrm>
              <a:off x="1248" y="3403"/>
              <a:ext cx="1842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883" name="Text Box 91"/>
            <p:cNvSpPr txBox="1">
              <a:spLocks noChangeArrowheads="1"/>
            </p:cNvSpPr>
            <p:nvPr/>
          </p:nvSpPr>
          <p:spPr bwMode="auto">
            <a:xfrm>
              <a:off x="1955" y="3312"/>
              <a:ext cx="366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PPN</a:t>
              </a:r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2484439" y="3852863"/>
            <a:ext cx="3916363" cy="333375"/>
            <a:chOff x="605" y="2256"/>
            <a:chExt cx="2467" cy="210"/>
          </a:xfrm>
        </p:grpSpPr>
        <p:sp>
          <p:nvSpPr>
            <p:cNvPr id="33885" name="Line 93"/>
            <p:cNvSpPr>
              <a:spLocks noChangeShapeType="1"/>
            </p:cNvSpPr>
            <p:nvPr/>
          </p:nvSpPr>
          <p:spPr bwMode="auto">
            <a:xfrm>
              <a:off x="605" y="2347"/>
              <a:ext cx="2467" cy="1"/>
            </a:xfrm>
            <a:prstGeom prst="line">
              <a:avLst/>
            </a:prstGeom>
            <a:noFill/>
            <a:ln w="9360">
              <a:solidFill>
                <a:srgbClr val="000066"/>
              </a:solidFill>
              <a:miter lim="800000"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886" name="Text Box 94"/>
            <p:cNvSpPr txBox="1">
              <a:spLocks noChangeArrowheads="1"/>
            </p:cNvSpPr>
            <p:nvPr/>
          </p:nvSpPr>
          <p:spPr bwMode="auto">
            <a:xfrm>
              <a:off x="1553" y="2256"/>
              <a:ext cx="374" cy="2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88000"/>
                </a:lnSpc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latin typeface="Calibri" pitchFamily="34" charset="0"/>
                </a:rPr>
                <a:t>VPN</a:t>
              </a:r>
            </a:p>
          </p:txBody>
        </p:sp>
      </p:grpSp>
      <p:sp>
        <p:nvSpPr>
          <p:cNvPr id="33887" name="Text Box 95"/>
          <p:cNvSpPr txBox="1">
            <a:spLocks noChangeArrowheads="1"/>
          </p:cNvSpPr>
          <p:nvPr/>
        </p:nvSpPr>
        <p:spPr bwMode="auto">
          <a:xfrm>
            <a:off x="3181352" y="4289425"/>
            <a:ext cx="2174440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Page Number</a:t>
            </a:r>
          </a:p>
        </p:txBody>
      </p:sp>
      <p:sp>
        <p:nvSpPr>
          <p:cNvPr id="33888" name="Text Box 96"/>
          <p:cNvSpPr txBox="1">
            <a:spLocks noChangeArrowheads="1"/>
          </p:cNvSpPr>
          <p:nvPr/>
        </p:nvSpPr>
        <p:spPr bwMode="auto">
          <a:xfrm>
            <a:off x="6815668" y="4278312"/>
            <a:ext cx="1976630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Virtual Page Offset</a:t>
            </a:r>
          </a:p>
        </p:txBody>
      </p:sp>
      <p:sp>
        <p:nvSpPr>
          <p:cNvPr id="33889" name="Text Box 97"/>
          <p:cNvSpPr txBox="1">
            <a:spLocks noChangeArrowheads="1"/>
          </p:cNvSpPr>
          <p:nvPr/>
        </p:nvSpPr>
        <p:spPr bwMode="auto">
          <a:xfrm>
            <a:off x="3727983" y="6162675"/>
            <a:ext cx="2289280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88000"/>
              </a:lnSpc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Page Number</a:t>
            </a:r>
          </a:p>
        </p:txBody>
      </p:sp>
      <p:sp>
        <p:nvSpPr>
          <p:cNvPr id="33890" name="Text Box 98"/>
          <p:cNvSpPr txBox="1">
            <a:spLocks noChangeArrowheads="1"/>
          </p:cNvSpPr>
          <p:nvPr/>
        </p:nvSpPr>
        <p:spPr bwMode="auto">
          <a:xfrm>
            <a:off x="6756400" y="6194425"/>
            <a:ext cx="2091469" cy="333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360" tIns="44280" rIns="90360" bIns="44280">
            <a:spAutoFit/>
          </a:bodyPr>
          <a:lstStyle/>
          <a:p>
            <a:pPr algn="ctr">
              <a:lnSpc>
                <a:spcPct val="88000"/>
              </a:lnSpc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Physical Page Offset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600F9-1F18-4F6D-914F-FAC0356A4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065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1900</TotalTime>
  <Words>8854</Words>
  <Application>Microsoft Office PowerPoint</Application>
  <PresentationFormat>Widescreen</PresentationFormat>
  <Paragraphs>3579</Paragraphs>
  <Slides>116</Slides>
  <Notes>48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24" baseType="lpstr">
      <vt:lpstr>Arial</vt:lpstr>
      <vt:lpstr>Calibri</vt:lpstr>
      <vt:lpstr>Consolas</vt:lpstr>
      <vt:lpstr>Courier New</vt:lpstr>
      <vt:lpstr>Tahoma</vt:lpstr>
      <vt:lpstr>Verdana</vt:lpstr>
      <vt:lpstr>Wingdings</vt:lpstr>
      <vt:lpstr>Class Slides</vt:lpstr>
      <vt:lpstr>Lecture 16 Virtual Memory</vt:lpstr>
      <vt:lpstr>Administrivia</vt:lpstr>
      <vt:lpstr>Today’s Goals</vt:lpstr>
      <vt:lpstr>Outline</vt:lpstr>
      <vt:lpstr>A system using physical addresses</vt:lpstr>
      <vt:lpstr>The reality of memory in a computer</vt:lpstr>
      <vt:lpstr>A process’s view of the memory</vt:lpstr>
      <vt:lpstr>Virtual memory enables this illusion</vt:lpstr>
      <vt:lpstr>Virtual memory concept</vt:lpstr>
      <vt:lpstr>A system using virtual addresses</vt:lpstr>
      <vt:lpstr>Your experiences with Virtual Memory</vt:lpstr>
      <vt:lpstr>Virtual Memory</vt:lpstr>
      <vt:lpstr>Break + Review</vt:lpstr>
      <vt:lpstr>Outline</vt:lpstr>
      <vt:lpstr>The Operating System manages the computer</vt:lpstr>
      <vt:lpstr>We translate between entire pages of memory</vt:lpstr>
      <vt:lpstr>Page Tables list Virtual-to-Physical Translations</vt:lpstr>
      <vt:lpstr>Why did disk get involved here?</vt:lpstr>
      <vt:lpstr>Example Page Table</vt:lpstr>
      <vt:lpstr>Page Hit</vt:lpstr>
      <vt:lpstr>Page Fault</vt:lpstr>
      <vt:lpstr>Handling Page Fault</vt:lpstr>
      <vt:lpstr>Handling Page Fault</vt:lpstr>
      <vt:lpstr>Handling Page Fault</vt:lpstr>
      <vt:lpstr>Handling Page Fault</vt:lpstr>
      <vt:lpstr>Break + Question</vt:lpstr>
      <vt:lpstr>Break + Question</vt:lpstr>
      <vt:lpstr>Outline</vt:lpstr>
      <vt:lpstr>Problems virtual memory solves</vt:lpstr>
      <vt:lpstr>The Illusion!</vt:lpstr>
      <vt:lpstr>The Reality!</vt:lpstr>
      <vt:lpstr>Memory problems</vt:lpstr>
      <vt:lpstr>Problem: How do multiple applications share RAM?</vt:lpstr>
      <vt:lpstr>Problem: How do multiple applications share RAM?</vt:lpstr>
      <vt:lpstr>Problem: How do multiple applications share RAM?</vt:lpstr>
      <vt:lpstr>Problem: How do multiple applications share RAM?</vt:lpstr>
      <vt:lpstr>Problem: How do multiple applications share RAM?</vt:lpstr>
      <vt:lpstr>Solution: virtual addresses allow RAM sharing</vt:lpstr>
      <vt:lpstr>Memory problems</vt:lpstr>
      <vt:lpstr>Problem: memory fragmentation</vt:lpstr>
      <vt:lpstr>Problem: memory fragmentation</vt:lpstr>
      <vt:lpstr>Problem: memory fragmentation</vt:lpstr>
      <vt:lpstr>Problem: memory fragmentation</vt:lpstr>
      <vt:lpstr>Problem: memory fragmentation</vt:lpstr>
      <vt:lpstr>Solution: page tables allow for memory to be noncontiguous</vt:lpstr>
      <vt:lpstr>Solution: page tables allow for memory to be noncontiguous</vt:lpstr>
      <vt:lpstr>Memory problems</vt:lpstr>
      <vt:lpstr>Problem: processes might be bigger than RAM</vt:lpstr>
      <vt:lpstr>Solution: some pages can be left on disk</vt:lpstr>
      <vt:lpstr>Memory problems</vt:lpstr>
      <vt:lpstr>Problem: processes can’t be trusted</vt:lpstr>
      <vt:lpstr>Solution: virtual memory isolates process memory</vt:lpstr>
      <vt:lpstr>Virtual memory can still share memory if desired</vt:lpstr>
      <vt:lpstr>VM as a Tool for Memory Protection</vt:lpstr>
      <vt:lpstr>Memory problems</vt:lpstr>
      <vt:lpstr>Computing timescales</vt:lpstr>
      <vt:lpstr>Caching disks</vt:lpstr>
      <vt:lpstr>VM as a Tool for Caching</vt:lpstr>
      <vt:lpstr>Picking Cache Design Parameters</vt:lpstr>
      <vt:lpstr>Picking Cache Design Parameters</vt:lpstr>
      <vt:lpstr>DRAM Cache Analogy to Cache Memory</vt:lpstr>
      <vt:lpstr>Locating an object in DRAM Cache: Page Tables</vt:lpstr>
      <vt:lpstr>Problem: most things are NOT in RAM</vt:lpstr>
      <vt:lpstr>Locality saves the day (as usual)</vt:lpstr>
      <vt:lpstr>Review</vt:lpstr>
      <vt:lpstr>Break + Conceptual Questions</vt:lpstr>
      <vt:lpstr>Break + Conceptual Questions</vt:lpstr>
      <vt:lpstr>Outline</vt:lpstr>
      <vt:lpstr>Address translation visually</vt:lpstr>
      <vt:lpstr>Collecting memory into pages</vt:lpstr>
      <vt:lpstr>Mapping virtual pages to physical pages</vt:lpstr>
      <vt:lpstr>Accessing individual bytes within a page</vt:lpstr>
      <vt:lpstr>Accessing individual bytes within a page</vt:lpstr>
      <vt:lpstr>Address Translation</vt:lpstr>
      <vt:lpstr>Breaking down virtual addresses</vt:lpstr>
      <vt:lpstr>Address Translation With a Page Table</vt:lpstr>
      <vt:lpstr>Virtual memory example</vt:lpstr>
      <vt:lpstr>Virtual memory example</vt:lpstr>
      <vt:lpstr>Virtual memory example</vt:lpstr>
      <vt:lpstr>Virtual memory example</vt:lpstr>
      <vt:lpstr>Virtual memory example</vt:lpstr>
      <vt:lpstr>Virtual memory example</vt:lpstr>
      <vt:lpstr>Virtual memory example</vt:lpstr>
      <vt:lpstr>Virtual memory example</vt:lpstr>
      <vt:lpstr>Break + Question</vt:lpstr>
      <vt:lpstr>Break + Question</vt:lpstr>
      <vt:lpstr>Break + Practice again</vt:lpstr>
      <vt:lpstr>Break + Practice again</vt:lpstr>
      <vt:lpstr>How do we get the actual memory value?</vt:lpstr>
      <vt:lpstr>Short Break + Reading values from memory</vt:lpstr>
      <vt:lpstr>Short Break + Reading values from memory</vt:lpstr>
      <vt:lpstr>Outline</vt:lpstr>
      <vt:lpstr>Virtual memory idea</vt:lpstr>
      <vt:lpstr>The MMU does address translation using a Page Table</vt:lpstr>
      <vt:lpstr>Memory Access: Page Hit</vt:lpstr>
      <vt:lpstr>Memory Access: Page Fault</vt:lpstr>
      <vt:lpstr>Outline</vt:lpstr>
      <vt:lpstr>Outline</vt:lpstr>
      <vt:lpstr>Simple Memory System Example</vt:lpstr>
      <vt:lpstr>Simple Memory System: Page Table</vt:lpstr>
      <vt:lpstr>Simple Memory System: TLB</vt:lpstr>
      <vt:lpstr>Simple Memory System: L1 Cache</vt:lpstr>
      <vt:lpstr>Address Translation Example #1</vt:lpstr>
      <vt:lpstr>Address Translation Example #2</vt:lpstr>
      <vt:lpstr>Address Translation Example #3</vt:lpstr>
      <vt:lpstr>Outline</vt:lpstr>
      <vt:lpstr>Accessing page tables is slow</vt:lpstr>
      <vt:lpstr>Speeding up Translation with a TLB</vt:lpstr>
      <vt:lpstr>TLB Hit</vt:lpstr>
      <vt:lpstr>TLB Miss</vt:lpstr>
      <vt:lpstr>Address translation process</vt:lpstr>
      <vt:lpstr>Outline</vt:lpstr>
      <vt:lpstr>Multi-Level Page Tables</vt:lpstr>
      <vt:lpstr>A Two-Level Page Table Hierarchy</vt:lpstr>
      <vt:lpstr>Multi-level page table: Core i7</vt:lpstr>
      <vt:lpstr>End-to-end Core i7 Data Address Translation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16 Virtual Memory</dc:title>
  <dc:creator>Branden Ghena</dc:creator>
  <cp:lastModifiedBy>Branden Ghena</cp:lastModifiedBy>
  <cp:revision>89</cp:revision>
  <dcterms:created xsi:type="dcterms:W3CDTF">2021-05-26T22:10:12Z</dcterms:created>
  <dcterms:modified xsi:type="dcterms:W3CDTF">2026-03-05T19:44:51Z</dcterms:modified>
</cp:coreProperties>
</file>