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106"/>
  </p:notesMasterIdLst>
  <p:sldIdLst>
    <p:sldId id="256" r:id="rId2"/>
    <p:sldId id="392" r:id="rId3"/>
    <p:sldId id="264" r:id="rId4"/>
    <p:sldId id="348" r:id="rId5"/>
    <p:sldId id="2057" r:id="rId6"/>
    <p:sldId id="2058" r:id="rId7"/>
    <p:sldId id="669" r:id="rId8"/>
    <p:sldId id="2060" r:id="rId9"/>
    <p:sldId id="2149" r:id="rId10"/>
    <p:sldId id="2065" r:id="rId11"/>
    <p:sldId id="2062" r:id="rId12"/>
    <p:sldId id="2063" r:id="rId13"/>
    <p:sldId id="2064" r:id="rId14"/>
    <p:sldId id="2165" r:id="rId15"/>
    <p:sldId id="2195" r:id="rId16"/>
    <p:sldId id="274" r:id="rId17"/>
    <p:sldId id="393" r:id="rId18"/>
    <p:sldId id="394" r:id="rId19"/>
    <p:sldId id="2144" r:id="rId20"/>
    <p:sldId id="385" r:id="rId21"/>
    <p:sldId id="396" r:id="rId22"/>
    <p:sldId id="2066" r:id="rId23"/>
    <p:sldId id="2081" r:id="rId24"/>
    <p:sldId id="2083" r:id="rId25"/>
    <p:sldId id="2084" r:id="rId26"/>
    <p:sldId id="273" r:id="rId27"/>
    <p:sldId id="408" r:id="rId28"/>
    <p:sldId id="410" r:id="rId29"/>
    <p:sldId id="412" r:id="rId30"/>
    <p:sldId id="413" r:id="rId31"/>
    <p:sldId id="2194" r:id="rId32"/>
    <p:sldId id="409" r:id="rId33"/>
    <p:sldId id="2087" r:id="rId34"/>
    <p:sldId id="275" r:id="rId35"/>
    <p:sldId id="2092" r:id="rId36"/>
    <p:sldId id="2091" r:id="rId37"/>
    <p:sldId id="2093" r:id="rId38"/>
    <p:sldId id="2148" r:id="rId39"/>
    <p:sldId id="2145" r:id="rId40"/>
    <p:sldId id="2095" r:id="rId41"/>
    <p:sldId id="2096" r:id="rId42"/>
    <p:sldId id="282" r:id="rId43"/>
    <p:sldId id="2097" r:id="rId44"/>
    <p:sldId id="284" r:id="rId45"/>
    <p:sldId id="2099" r:id="rId46"/>
    <p:sldId id="2100" r:id="rId47"/>
    <p:sldId id="2121" r:id="rId48"/>
    <p:sldId id="2122" r:id="rId49"/>
    <p:sldId id="2176" r:id="rId50"/>
    <p:sldId id="2123" r:id="rId51"/>
    <p:sldId id="2171" r:id="rId52"/>
    <p:sldId id="2172" r:id="rId53"/>
    <p:sldId id="2173" r:id="rId54"/>
    <p:sldId id="2174" r:id="rId55"/>
    <p:sldId id="2175" r:id="rId56"/>
    <p:sldId id="2177" r:id="rId57"/>
    <p:sldId id="2178" r:id="rId58"/>
    <p:sldId id="2184" r:id="rId59"/>
    <p:sldId id="2179" r:id="rId60"/>
    <p:sldId id="2180" r:id="rId61"/>
    <p:sldId id="2181" r:id="rId62"/>
    <p:sldId id="2182" r:id="rId63"/>
    <p:sldId id="2183" r:id="rId64"/>
    <p:sldId id="2170" r:id="rId65"/>
    <p:sldId id="2124" r:id="rId66"/>
    <p:sldId id="2127" r:id="rId67"/>
    <p:sldId id="387" r:id="rId68"/>
    <p:sldId id="2125" r:id="rId69"/>
    <p:sldId id="2126" r:id="rId70"/>
    <p:sldId id="2146" r:id="rId71"/>
    <p:sldId id="419" r:id="rId72"/>
    <p:sldId id="423" r:id="rId73"/>
    <p:sldId id="2129" r:id="rId74"/>
    <p:sldId id="2131" r:id="rId75"/>
    <p:sldId id="2134" r:id="rId76"/>
    <p:sldId id="2136" r:id="rId77"/>
    <p:sldId id="2166" r:id="rId78"/>
    <p:sldId id="2167" r:id="rId79"/>
    <p:sldId id="2138" r:id="rId80"/>
    <p:sldId id="2132" r:id="rId81"/>
    <p:sldId id="2135" r:id="rId82"/>
    <p:sldId id="2142" r:id="rId83"/>
    <p:sldId id="2185" r:id="rId84"/>
    <p:sldId id="2139" r:id="rId85"/>
    <p:sldId id="2140" r:id="rId86"/>
    <p:sldId id="2141" r:id="rId87"/>
    <p:sldId id="2147" r:id="rId88"/>
    <p:sldId id="390" r:id="rId89"/>
    <p:sldId id="285" r:id="rId90"/>
    <p:sldId id="286" r:id="rId91"/>
    <p:sldId id="287" r:id="rId92"/>
    <p:sldId id="2130" r:id="rId93"/>
    <p:sldId id="289" r:id="rId94"/>
    <p:sldId id="290" r:id="rId95"/>
    <p:sldId id="291" r:id="rId96"/>
    <p:sldId id="292" r:id="rId97"/>
    <p:sldId id="293" r:id="rId98"/>
    <p:sldId id="294" r:id="rId99"/>
    <p:sldId id="295" r:id="rId100"/>
    <p:sldId id="296" r:id="rId101"/>
    <p:sldId id="297" r:id="rId102"/>
    <p:sldId id="298" r:id="rId103"/>
    <p:sldId id="299" r:id="rId104"/>
    <p:sldId id="304" r:id="rId10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392"/>
            <p14:sldId id="264"/>
          </p14:sldIdLst>
        </p14:section>
        <p14:section name="Need for Parallelism" id="{B55B8E8C-5EAB-4A1E-A4E9-AE5E896E46FA}">
          <p14:sldIdLst>
            <p14:sldId id="348"/>
            <p14:sldId id="2057"/>
            <p14:sldId id="2058"/>
            <p14:sldId id="669"/>
            <p14:sldId id="2060"/>
            <p14:sldId id="2149"/>
            <p14:sldId id="2065"/>
            <p14:sldId id="2062"/>
            <p14:sldId id="2063"/>
            <p14:sldId id="2064"/>
            <p14:sldId id="2165"/>
            <p14:sldId id="2195"/>
            <p14:sldId id="274"/>
            <p14:sldId id="393"/>
            <p14:sldId id="394"/>
          </p14:sldIdLst>
        </p14:section>
        <p14:section name="Processes and Threads" id="{832742F0-E526-44F3-B1DB-3916258A0BE0}">
          <p14:sldIdLst>
            <p14:sldId id="2144"/>
            <p14:sldId id="385"/>
            <p14:sldId id="396"/>
            <p14:sldId id="2066"/>
            <p14:sldId id="2081"/>
            <p14:sldId id="2083"/>
            <p14:sldId id="2084"/>
            <p14:sldId id="273"/>
            <p14:sldId id="408"/>
            <p14:sldId id="410"/>
            <p14:sldId id="412"/>
            <p14:sldId id="413"/>
            <p14:sldId id="2194"/>
            <p14:sldId id="409"/>
            <p14:sldId id="2087"/>
            <p14:sldId id="275"/>
            <p14:sldId id="2092"/>
            <p14:sldId id="2091"/>
            <p14:sldId id="2093"/>
            <p14:sldId id="2148"/>
          </p14:sldIdLst>
        </p14:section>
        <p14:section name="Concurrency Challenges" id="{3C37CCCD-91DD-4575-86BA-C6F5B9217B3D}">
          <p14:sldIdLst>
            <p14:sldId id="2145"/>
            <p14:sldId id="2095"/>
            <p14:sldId id="2096"/>
            <p14:sldId id="282"/>
            <p14:sldId id="2097"/>
            <p14:sldId id="284"/>
            <p14:sldId id="2099"/>
            <p14:sldId id="2100"/>
            <p14:sldId id="2121"/>
            <p14:sldId id="2122"/>
            <p14:sldId id="2176"/>
            <p14:sldId id="2123"/>
            <p14:sldId id="2171"/>
            <p14:sldId id="2172"/>
            <p14:sldId id="2173"/>
            <p14:sldId id="2174"/>
            <p14:sldId id="2175"/>
            <p14:sldId id="2177"/>
            <p14:sldId id="2178"/>
            <p14:sldId id="2184"/>
            <p14:sldId id="2179"/>
            <p14:sldId id="2180"/>
            <p14:sldId id="2181"/>
            <p14:sldId id="2182"/>
            <p14:sldId id="2183"/>
            <p14:sldId id="2170"/>
            <p14:sldId id="2124"/>
            <p14:sldId id="2127"/>
            <p14:sldId id="387"/>
            <p14:sldId id="2125"/>
            <p14:sldId id="2126"/>
          </p14:sldIdLst>
        </p14:section>
        <p14:section name="Using Threads" id="{8FCD105D-AFD2-4E8A-A8F9-41ADF847D24B}">
          <p14:sldIdLst>
            <p14:sldId id="2146"/>
            <p14:sldId id="419"/>
            <p14:sldId id="423"/>
            <p14:sldId id="2129"/>
            <p14:sldId id="2131"/>
            <p14:sldId id="2134"/>
            <p14:sldId id="2136"/>
            <p14:sldId id="2166"/>
            <p14:sldId id="2167"/>
            <p14:sldId id="2138"/>
            <p14:sldId id="2132"/>
            <p14:sldId id="2135"/>
            <p14:sldId id="2142"/>
            <p14:sldId id="2185"/>
            <p14:sldId id="2139"/>
            <p14:sldId id="2140"/>
            <p14:sldId id="2141"/>
          </p14:sldIdLst>
        </p14:section>
        <p14:section name="Wrapup" id="{29A7F866-9DA9-446B-8359-CE426CB89C7A}">
          <p14:sldIdLst>
            <p14:sldId id="2147"/>
          </p14:sldIdLst>
        </p14:section>
        <p14:section name="SIMD" id="{025E2BCC-AD1B-4C89-B4D0-69F97A0B548C}">
          <p14:sldIdLst>
            <p14:sldId id="390"/>
            <p14:sldId id="285"/>
            <p14:sldId id="286"/>
            <p14:sldId id="287"/>
            <p14:sldId id="2130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82" d="100"/>
          <a:sy n="82" d="100"/>
        </p:scale>
        <p:origin x="120" y="18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Parallel Sum Performance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Sequential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8</c:v>
                </c:pt>
                <c:pt idx="2">
                  <c:v>16</c:v>
                </c:pt>
                <c:pt idx="3">
                  <c:v>32</c:v>
                </c:pt>
                <c:pt idx="4">
                  <c:v>64</c:v>
                </c:pt>
                <c:pt idx="5">
                  <c:v>128</c:v>
                </c:pt>
              </c:numCache>
            </c:numRef>
          </c:xVal>
          <c:yVal>
            <c:numRef>
              <c:f>Sheet1!$B$2:$B$7</c:f>
              <c:numCache>
                <c:formatCode>General</c:formatCode>
                <c:ptCount val="6"/>
                <c:pt idx="0">
                  <c:v>902438479</c:v>
                </c:pt>
                <c:pt idx="1">
                  <c:v>888810917</c:v>
                </c:pt>
                <c:pt idx="2">
                  <c:v>895258209</c:v>
                </c:pt>
                <c:pt idx="3">
                  <c:v>886174224</c:v>
                </c:pt>
                <c:pt idx="4">
                  <c:v>898098616</c:v>
                </c:pt>
                <c:pt idx="5">
                  <c:v>891919128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BD8-472F-9F13-215930D832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Parallel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8</c:v>
                </c:pt>
                <c:pt idx="2">
                  <c:v>16</c:v>
                </c:pt>
                <c:pt idx="3">
                  <c:v>32</c:v>
                </c:pt>
                <c:pt idx="4">
                  <c:v>64</c:v>
                </c:pt>
                <c:pt idx="5">
                  <c:v>128</c:v>
                </c:pt>
              </c:numCache>
            </c:numRef>
          </c:xVal>
          <c:yVal>
            <c:numRef>
              <c:f>Sheet1!$C$2:$C$7</c:f>
              <c:numCache>
                <c:formatCode>General</c:formatCode>
                <c:ptCount val="6"/>
                <c:pt idx="0">
                  <c:v>1169222739</c:v>
                </c:pt>
                <c:pt idx="1">
                  <c:v>1033659530</c:v>
                </c:pt>
                <c:pt idx="2">
                  <c:v>693511997</c:v>
                </c:pt>
                <c:pt idx="3">
                  <c:v>609774231</c:v>
                </c:pt>
                <c:pt idx="4">
                  <c:v>426420305</c:v>
                </c:pt>
                <c:pt idx="5">
                  <c:v>493951974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BD8-472F-9F13-215930D832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1127520"/>
        <c:axId val="521128960"/>
      </c:scatterChart>
      <c:valAx>
        <c:axId val="5211275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Threads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1128960"/>
        <c:crosses val="autoZero"/>
        <c:crossBetween val="midCat"/>
      </c:valAx>
      <c:valAx>
        <c:axId val="52112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Performance</a:t>
                </a:r>
              </a:p>
            </c:rich>
          </c:tx>
          <c:layout>
            <c:manualLayout>
              <c:xMode val="edge"/>
              <c:yMode val="edge"/>
              <c:x val="4.6744582483418555E-2"/>
              <c:y val="0.373031524336667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1127520"/>
        <c:crosses val="autoZero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0773418804878543"/>
          <c:y val="0.12765835693353475"/>
          <c:w val="0.32103588704244534"/>
          <c:h val="0.19002174968866947"/>
        </c:manualLayout>
      </c:layout>
      <c:overlay val="1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FAA1AD-4C55-4950-A8CA-8900CE526DD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Gordon Moore</a:t>
            </a:r>
            <a:r>
              <a:rPr lang="en-US" baseline="0" dirty="0"/>
              <a:t> – first version of the law – ’65: double every year; restated in ‘75: double every two years</a:t>
            </a:r>
          </a:p>
          <a:p>
            <a:r>
              <a:rPr lang="en-US" baseline="0" dirty="0"/>
              <a:t>Was simplified to “every 18 months”</a:t>
            </a:r>
          </a:p>
        </p:txBody>
      </p:sp>
    </p:spTree>
    <p:extLst>
      <p:ext uri="{BB962C8B-B14F-4D97-AF65-F5344CB8AC3E}">
        <p14:creationId xmlns:p14="http://schemas.microsoft.com/office/powerpoint/2010/main" val="14372310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5df4597270_2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5df4597270_2_1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g5df4597270_2_1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5df4597270_0_90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hardware/assembly language solution</a:t>
            </a:r>
            <a:endParaRPr/>
          </a:p>
        </p:txBody>
      </p:sp>
      <p:sp>
        <p:nvSpPr>
          <p:cNvPr id="387" name="Google Shape;387;g5df4597270_0_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5df4597270_0_1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5df4597270_0_118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g5df4597270_0_118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93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5df4597270_0_1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5df4597270_0_111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g5df4597270_0_111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94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5df4597270_0_1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5df4597270_0_1128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g5df4597270_0_1128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5df4597270_0_1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5df4597270_0_113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g5df4597270_0_113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5df4597270_0_1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49" name="Google Shape;449;g5df4597270_0_114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g5df4597270_0_1149:notes"/>
          <p:cNvSpPr txBox="1">
            <a:spLocks noGrp="1"/>
          </p:cNvSpPr>
          <p:nvPr>
            <p:ph type="dt" idx="10"/>
          </p:nvPr>
        </p:nvSpPr>
        <p:spPr>
          <a:xfrm>
            <a:off x="4143587" y="0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7/21/16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g5df4597270_0_1149:notes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CDA3100 week06-3.ppt</a:t>
            </a:r>
            <a:endParaRPr/>
          </a:p>
        </p:txBody>
      </p:sp>
      <p:sp>
        <p:nvSpPr>
          <p:cNvPr id="452" name="Google Shape;452;g5df4597270_0_114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97</a:t>
            </a:fld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df4597270_0_914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Morgan Kaufmann Publishers</a:t>
            </a:r>
            <a:endParaRPr/>
          </a:p>
        </p:txBody>
      </p:sp>
      <p:sp>
        <p:nvSpPr>
          <p:cNvPr id="460" name="Google Shape;460;g5df4597270_0_914:notes"/>
          <p:cNvSpPr txBox="1">
            <a:spLocks noGrp="1"/>
          </p:cNvSpPr>
          <p:nvPr>
            <p:ph type="dt" idx="10"/>
          </p:nvPr>
        </p:nvSpPr>
        <p:spPr>
          <a:xfrm>
            <a:off x="4143587" y="0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 July, 2016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g5df4597270_0_914:notes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Chapter 3 — Arithmetic for Computers</a:t>
            </a:r>
            <a:endParaRPr/>
          </a:p>
        </p:txBody>
      </p:sp>
      <p:sp>
        <p:nvSpPr>
          <p:cNvPr id="462" name="Google Shape;462;g5df4597270_0_91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98</a:t>
            </a:fld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g5df4597270_0_914:notes"/>
          <p:cNvSpPr>
            <a:spLocks noGrp="1" noRot="1" noChangeAspect="1"/>
          </p:cNvSpPr>
          <p:nvPr>
            <p:ph type="sldImg" idx="3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4" name="Google Shape;464;g5df4597270_0_91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64 bits operated on simultaneously!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5df4597270_0_5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5df4597270_0_56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g5df4597270_0_56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99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5df4597270_0_1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5df4597270_0_118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g5df4597270_0_118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5df4597270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5df4597270_0_53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Google Shape;275;g5df4597270_0_53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5df4597270_0_1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5df4597270_0_121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g5df4597270_0_121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101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5df4597270_0_1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5df4597270_0_119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g5df4597270_0_119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102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4" name="Google Shape;5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5df4597270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5df4597270_2_2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g5df4597270_2_2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104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5e18c33101_0_10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5e18c33101_0_100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g5e18c33101_0_100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5e18c33101_0_137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1" name="Google Shape;561;g5e18c33101_0_1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9640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5df537fd69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5df537fd69_1_3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g5df537fd69_1_3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5224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5df537fd69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5df537fd69_1_3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g5df537fd69_1_3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6143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5df537fd69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5df537fd69_1_1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g5df537fd69_1_1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4153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44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5df4597270_0_87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5" name="Google Shape;365;g5df4597270_0_8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2/26/2026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.virginia.edu/~cr4bd/3330/F2017/simdref.htm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karlrupp/microprocessor-trend-data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8" Type="http://schemas.openxmlformats.org/officeDocument/2006/relationships/tags" Target="../tags/tag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tags" Target="../tags/tag45.xml"/><Relationship Id="rId18" Type="http://schemas.openxmlformats.org/officeDocument/2006/relationships/tags" Target="../tags/tag50.xml"/><Relationship Id="rId26" Type="http://schemas.openxmlformats.org/officeDocument/2006/relationships/tags" Target="../tags/tag58.xml"/><Relationship Id="rId3" Type="http://schemas.openxmlformats.org/officeDocument/2006/relationships/tags" Target="../tags/tag35.xml"/><Relationship Id="rId21" Type="http://schemas.openxmlformats.org/officeDocument/2006/relationships/tags" Target="../tags/tag53.xml"/><Relationship Id="rId34" Type="http://schemas.openxmlformats.org/officeDocument/2006/relationships/image" Target="../media/image5.png"/><Relationship Id="rId7" Type="http://schemas.openxmlformats.org/officeDocument/2006/relationships/tags" Target="../tags/tag39.xml"/><Relationship Id="rId12" Type="http://schemas.openxmlformats.org/officeDocument/2006/relationships/tags" Target="../tags/tag44.xml"/><Relationship Id="rId17" Type="http://schemas.openxmlformats.org/officeDocument/2006/relationships/tags" Target="../tags/tag49.xml"/><Relationship Id="rId25" Type="http://schemas.openxmlformats.org/officeDocument/2006/relationships/tags" Target="../tags/tag57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6" Type="http://schemas.openxmlformats.org/officeDocument/2006/relationships/tags" Target="../tags/tag48.xml"/><Relationship Id="rId20" Type="http://schemas.openxmlformats.org/officeDocument/2006/relationships/tags" Target="../tags/tag52.xml"/><Relationship Id="rId29" Type="http://schemas.openxmlformats.org/officeDocument/2006/relationships/tags" Target="../tags/tag61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tags" Target="../tags/tag43.xml"/><Relationship Id="rId24" Type="http://schemas.openxmlformats.org/officeDocument/2006/relationships/tags" Target="../tags/tag56.xml"/><Relationship Id="rId32" Type="http://schemas.openxmlformats.org/officeDocument/2006/relationships/tags" Target="../tags/tag64.xml"/><Relationship Id="rId5" Type="http://schemas.openxmlformats.org/officeDocument/2006/relationships/tags" Target="../tags/tag37.xml"/><Relationship Id="rId15" Type="http://schemas.openxmlformats.org/officeDocument/2006/relationships/tags" Target="../tags/tag47.xml"/><Relationship Id="rId23" Type="http://schemas.openxmlformats.org/officeDocument/2006/relationships/tags" Target="../tags/tag55.xml"/><Relationship Id="rId28" Type="http://schemas.openxmlformats.org/officeDocument/2006/relationships/tags" Target="../tags/tag60.xml"/><Relationship Id="rId10" Type="http://schemas.openxmlformats.org/officeDocument/2006/relationships/tags" Target="../tags/tag42.xml"/><Relationship Id="rId19" Type="http://schemas.openxmlformats.org/officeDocument/2006/relationships/tags" Target="../tags/tag51.xml"/><Relationship Id="rId31" Type="http://schemas.openxmlformats.org/officeDocument/2006/relationships/tags" Target="../tags/tag63.xml"/><Relationship Id="rId4" Type="http://schemas.openxmlformats.org/officeDocument/2006/relationships/tags" Target="../tags/tag36.xml"/><Relationship Id="rId9" Type="http://schemas.openxmlformats.org/officeDocument/2006/relationships/tags" Target="../tags/tag41.xml"/><Relationship Id="rId14" Type="http://schemas.openxmlformats.org/officeDocument/2006/relationships/tags" Target="../tags/tag46.xml"/><Relationship Id="rId22" Type="http://schemas.openxmlformats.org/officeDocument/2006/relationships/tags" Target="../tags/tag54.xml"/><Relationship Id="rId27" Type="http://schemas.openxmlformats.org/officeDocument/2006/relationships/tags" Target="../tags/tag59.xml"/><Relationship Id="rId30" Type="http://schemas.openxmlformats.org/officeDocument/2006/relationships/tags" Target="../tags/tag62.xml"/><Relationship Id="rId8" Type="http://schemas.openxmlformats.org/officeDocument/2006/relationships/tags" Target="../tags/tag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pubs.opengroup.org/onlinepubs/7908799/xsh/pthread_exit.html" TargetMode="External"/><Relationship Id="rId2" Type="http://schemas.openxmlformats.org/officeDocument/2006/relationships/hyperlink" Target="https://man7.org/linux/man-pages/man7/pthreads.7.html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14</a:t>
            </a:r>
            <a:br>
              <a:rPr lang="en-US" dirty="0"/>
            </a:br>
            <a:r>
              <a:rPr lang="en-US" dirty="0"/>
              <a:t>Concurrency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4FD7CD-71E3-459B-B96F-C23E83EAC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Denard Scaling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283D67-676B-42AD-B4E7-A3AC787A3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Moore’s Law corollary: Denard Scaling</a:t>
            </a:r>
          </a:p>
          <a:p>
            <a:pPr lvl="1"/>
            <a:r>
              <a:rPr lang="en-US" dirty="0"/>
              <a:t>As transistors get smaller, the power density stays the same</a:t>
            </a:r>
          </a:p>
          <a:p>
            <a:pPr lvl="1"/>
            <a:r>
              <a:rPr lang="en-US" dirty="0"/>
              <a:t>Which is to say that the power-per-transistor decreases!</a:t>
            </a:r>
            <a:br>
              <a:rPr lang="en-US" dirty="0"/>
            </a:br>
            <a:endParaRPr lang="en-US" dirty="0"/>
          </a:p>
          <a:p>
            <a:r>
              <a:rPr lang="en-US" dirty="0"/>
              <a:t>Making the processor clock speed faster uses more power</a:t>
            </a:r>
          </a:p>
          <a:p>
            <a:pPr lvl="1"/>
            <a:r>
              <a:rPr lang="en-US" dirty="0"/>
              <a:t>But the two balance out for roughly net even power</a:t>
            </a:r>
          </a:p>
          <a:p>
            <a:pPr lvl="1"/>
            <a:r>
              <a:rPr lang="en-US" dirty="0"/>
              <a:t>So not only do we get </a:t>
            </a:r>
            <a:r>
              <a:rPr lang="en-US" i="1" dirty="0"/>
              <a:t>more</a:t>
            </a:r>
            <a:r>
              <a:rPr lang="en-US" dirty="0"/>
              <a:t> transistors, but chip speed can be </a:t>
            </a:r>
            <a:r>
              <a:rPr lang="en-US" i="1" dirty="0"/>
              <a:t>faster</a:t>
            </a:r>
            <a:r>
              <a:rPr lang="en-US" dirty="0"/>
              <a:t> too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From our Excel example:</a:t>
            </a:r>
          </a:p>
          <a:p>
            <a:pPr lvl="1"/>
            <a:r>
              <a:rPr lang="en-US" dirty="0"/>
              <a:t>In two years, new hardware would run the existing software twice as fast while producing a roughly equal amount of heat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1F1410-E402-4BC7-8815-22B0C3D31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44378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5" name="Google Shape;485;g5df4597270_0_1189"/>
          <p:cNvCxnSpPr/>
          <p:nvPr/>
        </p:nvCxnSpPr>
        <p:spPr>
          <a:xfrm rot="-5400000" flipH="1">
            <a:off x="6012025" y="4475300"/>
            <a:ext cx="1632300" cy="1374000"/>
          </a:xfrm>
          <a:prstGeom prst="bentConnector3">
            <a:avLst>
              <a:gd name="adj1" fmla="val 76865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86" name="Google Shape;486;g5df4597270_0_1189"/>
          <p:cNvSpPr/>
          <p:nvPr/>
        </p:nvSpPr>
        <p:spPr>
          <a:xfrm>
            <a:off x="5809925" y="4225700"/>
            <a:ext cx="653100" cy="63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87" name="Google Shape;487;g5df4597270_0_1189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640"/>
              </a:spcBef>
              <a:buClr>
                <a:schemeClr val="dk1"/>
              </a:buClr>
              <a:buSzPts val="1100"/>
            </a:pPr>
            <a:r>
              <a:rPr lang="en-US" sz="2800" dirty="0"/>
              <a:t>_mm_add_epi32(</a:t>
            </a:r>
            <a:r>
              <a:rPr lang="en-US" sz="2800" dirty="0" err="1"/>
              <a:t>first_values</a:t>
            </a:r>
            <a:r>
              <a:rPr lang="en-US" sz="2800" dirty="0"/>
              <a:t>, </a:t>
            </a:r>
            <a:r>
              <a:rPr lang="en-US" sz="2800" dirty="0" err="1"/>
              <a:t>second_values</a:t>
            </a:r>
            <a:r>
              <a:rPr lang="en-US" sz="2800" dirty="0"/>
              <a:t>)</a:t>
            </a:r>
            <a:endParaRPr sz="2800" dirty="0"/>
          </a:p>
        </p:txBody>
      </p:sp>
      <p:sp>
        <p:nvSpPr>
          <p:cNvPr id="488" name="Google Shape;488;g5df4597270_0_1189"/>
          <p:cNvSpPr txBox="1">
            <a:spLocks noGrp="1"/>
          </p:cNvSpPr>
          <p:nvPr>
            <p:ph type="sldNum" idx="12"/>
          </p:nvPr>
        </p:nvSpPr>
        <p:spPr>
          <a:xfrm>
            <a:off x="8077200" y="6356350"/>
            <a:ext cx="21336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100</a:t>
            </a:fld>
            <a:endParaRPr/>
          </a:p>
        </p:txBody>
      </p:sp>
      <p:sp>
        <p:nvSpPr>
          <p:cNvPr id="489" name="Google Shape;489;g5df4597270_0_1189"/>
          <p:cNvSpPr txBox="1"/>
          <p:nvPr/>
        </p:nvSpPr>
        <p:spPr>
          <a:xfrm>
            <a:off x="1774925" y="1700575"/>
            <a:ext cx="3181800" cy="16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b="1"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ulti</a:t>
            </a:r>
            <a:r>
              <a:rPr lang="en-US" sz="2400" b="1"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edia extension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(They all start with this)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0" name="Google Shape;490;g5df4597270_0_1189"/>
          <p:cNvCxnSpPr/>
          <p:nvPr/>
        </p:nvCxnSpPr>
        <p:spPr>
          <a:xfrm rot="10800000">
            <a:off x="2647875" y="1138075"/>
            <a:ext cx="300" cy="562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91" name="Google Shape;491;g5df4597270_0_1189"/>
          <p:cNvCxnSpPr/>
          <p:nvPr/>
        </p:nvCxnSpPr>
        <p:spPr>
          <a:xfrm rot="10800000">
            <a:off x="4528325" y="1137850"/>
            <a:ext cx="2486100" cy="743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92" name="Google Shape;492;g5df4597270_0_1189"/>
          <p:cNvSpPr txBox="1"/>
          <p:nvPr/>
        </p:nvSpPr>
        <p:spPr>
          <a:xfrm>
            <a:off x="6954175" y="1417650"/>
            <a:ext cx="3462900" cy="16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Arguments are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xtended </a:t>
            </a:r>
            <a:r>
              <a:rPr lang="en-US" sz="2400" b="1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acked </a:t>
            </a:r>
            <a:r>
              <a:rPr lang="en-US" sz="2400" b="1"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ntegers,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each </a:t>
            </a:r>
            <a:r>
              <a:rPr lang="en-US" sz="2400" b="1">
                <a:latin typeface="Calibri"/>
                <a:ea typeface="Calibri"/>
                <a:cs typeface="Calibri"/>
                <a:sym typeface="Calibri"/>
              </a:rPr>
              <a:t>32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-bits in size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(signed)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93" name="Google Shape;493;g5df4597270_0_1189"/>
          <p:cNvGraphicFramePr/>
          <p:nvPr/>
        </p:nvGraphicFramePr>
        <p:xfrm>
          <a:off x="2145275" y="3509300"/>
          <a:ext cx="3374600" cy="45717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43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3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3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5B0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3C78D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A7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94" name="Google Shape;494;g5df4597270_0_1189"/>
          <p:cNvGraphicFramePr/>
          <p:nvPr/>
        </p:nvGraphicFramePr>
        <p:xfrm>
          <a:off x="6463175" y="3509300"/>
          <a:ext cx="3374600" cy="45717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43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3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3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5B0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3C78D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A7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95" name="Google Shape;495;g5df4597270_0_1189"/>
          <p:cNvGraphicFramePr/>
          <p:nvPr/>
        </p:nvGraphicFramePr>
        <p:xfrm>
          <a:off x="4465450" y="5997150"/>
          <a:ext cx="3374600" cy="45717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43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3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3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5B0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3C78D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A7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96" name="Google Shape;496;g5df4597270_0_1189"/>
          <p:cNvSpPr txBox="1"/>
          <p:nvPr/>
        </p:nvSpPr>
        <p:spPr>
          <a:xfrm>
            <a:off x="2943975" y="2971675"/>
            <a:ext cx="1777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first_values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g5df4597270_0_1189"/>
          <p:cNvSpPr txBox="1"/>
          <p:nvPr/>
        </p:nvSpPr>
        <p:spPr>
          <a:xfrm>
            <a:off x="7165000" y="3013700"/>
            <a:ext cx="2310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second_values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g5df4597270_0_1189"/>
          <p:cNvSpPr/>
          <p:nvPr/>
        </p:nvSpPr>
        <p:spPr>
          <a:xfrm>
            <a:off x="5871500" y="4657325"/>
            <a:ext cx="562500" cy="5625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300" b="1"/>
              <a:t>+</a:t>
            </a:r>
            <a:endParaRPr sz="2300" b="1"/>
          </a:p>
        </p:txBody>
      </p:sp>
      <p:cxnSp>
        <p:nvCxnSpPr>
          <p:cNvPr id="499" name="Google Shape;499;g5df4597270_0_1189"/>
          <p:cNvCxnSpPr>
            <a:endCxn id="498" idx="2"/>
          </p:cNvCxnSpPr>
          <p:nvPr/>
        </p:nvCxnSpPr>
        <p:spPr>
          <a:xfrm rot="-5400000" flipH="1">
            <a:off x="4952300" y="4019375"/>
            <a:ext cx="1014000" cy="824400"/>
          </a:xfrm>
          <a:prstGeom prst="bentConnector2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00" name="Google Shape;500;g5df4597270_0_1189"/>
          <p:cNvCxnSpPr>
            <a:endCxn id="498" idx="6"/>
          </p:cNvCxnSpPr>
          <p:nvPr/>
        </p:nvCxnSpPr>
        <p:spPr>
          <a:xfrm flipH="1">
            <a:off x="6434000" y="3905375"/>
            <a:ext cx="2961600" cy="1033200"/>
          </a:xfrm>
          <a:prstGeom prst="bentConnector3">
            <a:avLst>
              <a:gd name="adj1" fmla="val 418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5df4597270_0_1217"/>
          <p:cNvSpPr txBox="1">
            <a:spLocks noGrp="1"/>
          </p:cNvSpPr>
          <p:nvPr>
            <p:ph type="sldNum" idx="12"/>
          </p:nvPr>
        </p:nvSpPr>
        <p:spPr>
          <a:xfrm>
            <a:off x="8077200" y="6356350"/>
            <a:ext cx="21336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ts val="1200"/>
              </a:pPr>
              <a:t>101</a:t>
            </a:fld>
            <a:endParaRPr/>
          </a:p>
        </p:txBody>
      </p:sp>
      <p:pic>
        <p:nvPicPr>
          <p:cNvPr id="507" name="Google Shape;507;g5df4597270_0_1217"/>
          <p:cNvPicPr preferRelativeResize="0"/>
          <p:nvPr/>
        </p:nvPicPr>
        <p:blipFill rotWithShape="1">
          <a:blip r:embed="rId3">
            <a:alphaModFix/>
          </a:blip>
          <a:srcRect r="42561"/>
          <a:stretch/>
        </p:blipFill>
        <p:spPr>
          <a:xfrm>
            <a:off x="1786826" y="152400"/>
            <a:ext cx="8100497" cy="6203950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g5df4597270_0_1217"/>
          <p:cNvSpPr/>
          <p:nvPr/>
        </p:nvSpPr>
        <p:spPr>
          <a:xfrm>
            <a:off x="4645600" y="702600"/>
            <a:ext cx="5379900" cy="5622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09" name="Google Shape;509;g5df4597270_0_1217"/>
          <p:cNvSpPr/>
          <p:nvPr/>
        </p:nvSpPr>
        <p:spPr>
          <a:xfrm>
            <a:off x="4830900" y="3011200"/>
            <a:ext cx="5144400" cy="12345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10" name="Google Shape;510;g5df4597270_0_1217"/>
          <p:cNvSpPr/>
          <p:nvPr/>
        </p:nvSpPr>
        <p:spPr>
          <a:xfrm>
            <a:off x="4830900" y="4329775"/>
            <a:ext cx="2976600" cy="18030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11" name="Google Shape;511;g5df4597270_0_1217"/>
          <p:cNvSpPr/>
          <p:nvPr/>
        </p:nvSpPr>
        <p:spPr>
          <a:xfrm>
            <a:off x="4830900" y="2340525"/>
            <a:ext cx="5144400" cy="670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12" name="Google Shape;512;g5df4597270_0_1217"/>
          <p:cNvSpPr txBox="1"/>
          <p:nvPr/>
        </p:nvSpPr>
        <p:spPr>
          <a:xfrm>
            <a:off x="8253600" y="4998575"/>
            <a:ext cx="1957200" cy="10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 err="1">
                <a:latin typeface="Calibri"/>
                <a:ea typeface="Calibri"/>
                <a:cs typeface="Calibri"/>
                <a:sym typeface="Calibri"/>
              </a:rPr>
              <a:t>Sooooooo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fast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5df4597270_0_1196"/>
          <p:cNvSpPr txBox="1">
            <a:spLocks noGrp="1"/>
          </p:cNvSpPr>
          <p:nvPr>
            <p:ph type="body" idx="1"/>
          </p:nvPr>
        </p:nvSpPr>
        <p:spPr>
          <a:xfrm>
            <a:off x="1981200" y="285300"/>
            <a:ext cx="8385600" cy="17064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int add_no_SSE(int size, int *first_array, int *second_array) {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for (int i = 0; i &lt; size; ++i) {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    first_array[i] += second_array[i];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}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}</a:t>
            </a:r>
            <a:endParaRPr/>
          </a:p>
        </p:txBody>
      </p:sp>
      <p:sp>
        <p:nvSpPr>
          <p:cNvPr id="519" name="Google Shape;519;g5df4597270_0_1196"/>
          <p:cNvSpPr txBox="1">
            <a:spLocks noGrp="1"/>
          </p:cNvSpPr>
          <p:nvPr>
            <p:ph type="sldNum" idx="12"/>
          </p:nvPr>
        </p:nvSpPr>
        <p:spPr>
          <a:xfrm>
            <a:off x="8077200" y="6356350"/>
            <a:ext cx="21336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102</a:t>
            </a:fld>
            <a:endParaRPr/>
          </a:p>
        </p:txBody>
      </p:sp>
      <p:sp>
        <p:nvSpPr>
          <p:cNvPr id="520" name="Google Shape;520;g5df4597270_0_1196"/>
          <p:cNvSpPr txBox="1">
            <a:spLocks noGrp="1"/>
          </p:cNvSpPr>
          <p:nvPr>
            <p:ph type="body" idx="1"/>
          </p:nvPr>
        </p:nvSpPr>
        <p:spPr>
          <a:xfrm>
            <a:off x="1903200" y="1991700"/>
            <a:ext cx="8385600" cy="478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int add_SSE(int size, int *first_array, int *second_array) {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for (int i=0; i + 4 &lt;= size; i+=4) { // only works if (size%4) == 0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    // load 128-bit chunks of each array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    __m128i first_values = </a:t>
            </a:r>
            <a:r>
              <a:rPr lang="en-US" sz="1500" b="1">
                <a:latin typeface="Consolas"/>
                <a:ea typeface="Consolas"/>
                <a:cs typeface="Consolas"/>
                <a:sym typeface="Consolas"/>
              </a:rPr>
              <a:t>_mm_loadu_si128</a:t>
            </a: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((__m128i*) &amp;first_array[i]);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    __m128i second_values = </a:t>
            </a:r>
            <a:r>
              <a:rPr lang="en-US" sz="1500" b="1">
                <a:latin typeface="Consolas"/>
                <a:ea typeface="Consolas"/>
                <a:cs typeface="Consolas"/>
                <a:sym typeface="Consolas"/>
              </a:rPr>
              <a:t>_mm_loadu_si128</a:t>
            </a: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((__m128i*) &amp;second_array[i]);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    // add each pair of 32-bit integers in the 128-bit chunks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    first_values = </a:t>
            </a:r>
            <a:r>
              <a:rPr lang="en-US" sz="1500" b="1">
                <a:latin typeface="Consolas"/>
                <a:ea typeface="Consolas"/>
                <a:cs typeface="Consolas"/>
                <a:sym typeface="Consolas"/>
              </a:rPr>
              <a:t>_mm_add_epi32</a:t>
            </a: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(first_values, second_values);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    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    // store 128-bit chunk to first array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    </a:t>
            </a:r>
            <a:r>
              <a:rPr lang="en-US" sz="1500" b="1">
                <a:latin typeface="Consolas"/>
                <a:ea typeface="Consolas"/>
                <a:cs typeface="Consolas"/>
                <a:sym typeface="Consolas"/>
              </a:rPr>
              <a:t>_mm_storeu_si128</a:t>
            </a: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((__m128i*) &amp;first_array[i], first_values);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    }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spcBef>
                <a:spcPts val="64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	...</a:t>
            </a:r>
            <a:endParaRPr sz="150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lnSpc>
                <a:spcPct val="106363"/>
              </a:lnSpc>
              <a:spcBef>
                <a:spcPts val="0"/>
              </a:spcBef>
              <a:buNone/>
            </a:pPr>
            <a:r>
              <a:rPr lang="en-US" sz="1500">
                <a:latin typeface="Consolas"/>
                <a:ea typeface="Consolas"/>
                <a:cs typeface="Consolas"/>
                <a:sym typeface="Consolas"/>
              </a:rPr>
              <a:t>}</a:t>
            </a:r>
            <a:endParaRPr/>
          </a:p>
        </p:txBody>
      </p:sp>
      <p:sp>
        <p:nvSpPr>
          <p:cNvPr id="521" name="Google Shape;521;g5df4597270_0_1196"/>
          <p:cNvSpPr txBox="1"/>
          <p:nvPr/>
        </p:nvSpPr>
        <p:spPr>
          <a:xfrm>
            <a:off x="2929225" y="6337825"/>
            <a:ext cx="6203100" cy="44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600" u="sng">
                <a:hlinkClick r:id="rId3"/>
              </a:rPr>
              <a:t>https://www.cs.virginia.edu/~cr4bd/3330/F2017/simdref.html</a:t>
            </a:r>
            <a:endParaRPr sz="1900" u="sng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ts val="1400"/>
            </a:pPr>
            <a:r>
              <a:rPr lang="en-US" sz="3959"/>
              <a:t>You can do this with floating point numbers too!</a:t>
            </a:r>
            <a:endParaRPr sz="3959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en-U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103</a:t>
            </a:fld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8" name="Google Shape;52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8560" y="1371600"/>
            <a:ext cx="5486400" cy="241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18560" y="3931920"/>
            <a:ext cx="5486400" cy="244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6"/>
          <p:cNvSpPr/>
          <p:nvPr/>
        </p:nvSpPr>
        <p:spPr>
          <a:xfrm>
            <a:off x="3352800" y="1320800"/>
            <a:ext cx="365700" cy="2494800"/>
          </a:xfrm>
          <a:prstGeom prst="leftBrace">
            <a:avLst>
              <a:gd name="adj1" fmla="val 8333"/>
              <a:gd name="adj2" fmla="val 50000"/>
            </a:avLst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6"/>
          <p:cNvSpPr txBox="1"/>
          <p:nvPr/>
        </p:nvSpPr>
        <p:spPr>
          <a:xfrm>
            <a:off x="2255520" y="1998133"/>
            <a:ext cx="10839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Packed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Double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(PD)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6"/>
          <p:cNvSpPr/>
          <p:nvPr/>
        </p:nvSpPr>
        <p:spPr>
          <a:xfrm>
            <a:off x="3352800" y="3922889"/>
            <a:ext cx="365700" cy="2494800"/>
          </a:xfrm>
          <a:prstGeom prst="leftBrace">
            <a:avLst>
              <a:gd name="adj1" fmla="val 8333"/>
              <a:gd name="adj2" fmla="val 50000"/>
            </a:avLst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6"/>
          <p:cNvSpPr txBox="1"/>
          <p:nvPr/>
        </p:nvSpPr>
        <p:spPr>
          <a:xfrm>
            <a:off x="2255520" y="4572000"/>
            <a:ext cx="10839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Scalar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Double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(SD)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5df4597270_2_27"/>
          <p:cNvSpPr txBox="1">
            <a:spLocks noGrp="1"/>
          </p:cNvSpPr>
          <p:nvPr>
            <p:ph type="sldNum" idx="12"/>
          </p:nvPr>
        </p:nvSpPr>
        <p:spPr>
          <a:xfrm>
            <a:off x="8077200" y="6356350"/>
            <a:ext cx="21336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ts val="1200"/>
              </a:pPr>
              <a:t>104</a:t>
            </a:fld>
            <a:endParaRPr/>
          </a:p>
        </p:txBody>
      </p:sp>
      <p:pic>
        <p:nvPicPr>
          <p:cNvPr id="576" name="Google Shape;576;g5df4597270_2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5967" y="1600200"/>
            <a:ext cx="7000067" cy="48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g5df4597270_2_27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4000"/>
              <a:t>Example: Reversing an array in 7 steps</a:t>
            </a:r>
            <a:br>
              <a:rPr lang="en-US" sz="4000"/>
            </a:br>
            <a:r>
              <a:rPr lang="en-US" sz="4000"/>
              <a:t>(animated)</a:t>
            </a:r>
            <a:endParaRPr sz="4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42AC5-1847-8148-8D94-756E07FF7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Then they stopped getting faster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FDA36-5F20-DA21-FB9E-74457D6D9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8971" y="1143000"/>
            <a:ext cx="3481424" cy="5029200"/>
          </a:xfrm>
        </p:spPr>
        <p:txBody>
          <a:bodyPr>
            <a:normAutofit fontScale="85000" lnSpcReduction="20000"/>
          </a:bodyPr>
          <a:lstStyle/>
          <a:p>
            <a:pPr indent="-82549">
              <a:buSzPts val="2500"/>
            </a:pPr>
            <a:r>
              <a:rPr lang="en-US" dirty="0"/>
              <a:t>~2006: Leakage current becomes significant</a:t>
            </a:r>
          </a:p>
          <a:p>
            <a:pPr lvl="1" indent="-82549">
              <a:buSzPts val="2500"/>
            </a:pPr>
            <a:endParaRPr lang="en-US" sz="3200" dirty="0"/>
          </a:p>
          <a:p>
            <a:pPr indent="-82549">
              <a:buSzPts val="2500"/>
            </a:pPr>
            <a:r>
              <a:rPr lang="en-US" dirty="0"/>
              <a:t>Making transistors smaller no longer reduces power</a:t>
            </a:r>
          </a:p>
          <a:p>
            <a:pPr lvl="1" indent="-82549">
              <a:buSzPts val="2500"/>
            </a:pPr>
            <a:endParaRPr lang="en-US" dirty="0"/>
          </a:p>
          <a:p>
            <a:pPr indent="-82549">
              <a:buSzPts val="2500"/>
            </a:pPr>
            <a:r>
              <a:rPr lang="en-US" dirty="0"/>
              <a:t>So we can’t increase clock speed without using more power</a:t>
            </a:r>
          </a:p>
          <a:p>
            <a:pPr indent="-82549">
              <a:buSzPts val="2500"/>
            </a:pPr>
            <a:endParaRPr lang="en-US" dirty="0"/>
          </a:p>
          <a:p>
            <a:pPr indent="-82549">
              <a:buSzPts val="2500"/>
            </a:pPr>
            <a:r>
              <a:rPr lang="en-US" dirty="0"/>
              <a:t>Result: clock speeds can no longer be increased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842B2-CB8A-844E-8327-ADEC7FB59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11</a:t>
            </a:fld>
            <a:endParaRPr lang="en-US" dirty="0"/>
          </a:p>
        </p:txBody>
      </p:sp>
      <p:pic>
        <p:nvPicPr>
          <p:cNvPr id="5" name="Google Shape;143;g5df4597270_0_329">
            <a:extLst>
              <a:ext uri="{FF2B5EF4-FFF2-40B4-BE49-F238E27FC236}">
                <a16:creationId xmlns:a16="http://schemas.microsoft.com/office/drawing/2014/main" id="{B24B632C-FC89-0942-97A5-C0E759D818F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1174"/>
          <a:stretch/>
        </p:blipFill>
        <p:spPr>
          <a:xfrm>
            <a:off x="741916" y="1224776"/>
            <a:ext cx="7438501" cy="51314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4;g5df4597270_0_329">
            <a:extLst>
              <a:ext uri="{FF2B5EF4-FFF2-40B4-BE49-F238E27FC236}">
                <a16:creationId xmlns:a16="http://schemas.microsoft.com/office/drawing/2014/main" id="{5624AB58-22F0-FE4A-84B0-9F29F8B362C0}"/>
              </a:ext>
            </a:extLst>
          </p:cNvPr>
          <p:cNvSpPr/>
          <p:nvPr/>
        </p:nvSpPr>
        <p:spPr>
          <a:xfrm>
            <a:off x="5597564" y="4757001"/>
            <a:ext cx="1125000" cy="93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7" name="Google Shape;145;g5df4597270_0_329">
            <a:extLst>
              <a:ext uri="{FF2B5EF4-FFF2-40B4-BE49-F238E27FC236}">
                <a16:creationId xmlns:a16="http://schemas.microsoft.com/office/drawing/2014/main" id="{E497E1B0-8B1E-AA4C-BA87-20480FA3FFB9}"/>
              </a:ext>
            </a:extLst>
          </p:cNvPr>
          <p:cNvSpPr/>
          <p:nvPr/>
        </p:nvSpPr>
        <p:spPr>
          <a:xfrm>
            <a:off x="5367265" y="3224175"/>
            <a:ext cx="1479900" cy="732300"/>
          </a:xfrm>
          <a:prstGeom prst="ellipse">
            <a:avLst/>
          </a:prstGeom>
          <a:noFill/>
          <a:ln w="3810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044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880C8-345F-104E-98E9-CEFCE40AE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So… now 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5C170-1DD7-D64B-B10D-7B8D7D8C9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40"/>
              </a:spcBef>
              <a:buNone/>
            </a:pPr>
            <a:r>
              <a:rPr lang="en-US" dirty="0"/>
              <a:t>In summary:</a:t>
            </a:r>
          </a:p>
          <a:p>
            <a:pPr>
              <a:spcBef>
                <a:spcPts val="640"/>
              </a:spcBef>
            </a:pPr>
            <a:r>
              <a:rPr lang="en-US" dirty="0"/>
              <a:t>Making transistors smaller doesn’t make them lower power,</a:t>
            </a:r>
          </a:p>
          <a:p>
            <a:pPr>
              <a:spcBef>
                <a:spcPts val="640"/>
              </a:spcBef>
            </a:pPr>
            <a:r>
              <a:rPr lang="en-US" dirty="0"/>
              <a:t>so if we were to make them faster, they would take more power,</a:t>
            </a:r>
          </a:p>
          <a:p>
            <a:pPr>
              <a:spcBef>
                <a:spcPts val="640"/>
              </a:spcBef>
            </a:pPr>
            <a:r>
              <a:rPr lang="en-US" dirty="0"/>
              <a:t>which will eventually lead to our processors melting…</a:t>
            </a:r>
          </a:p>
          <a:p>
            <a:pPr>
              <a:spcBef>
                <a:spcPts val="640"/>
              </a:spcBef>
            </a:pPr>
            <a:r>
              <a:rPr lang="en-US" dirty="0"/>
              <a:t>and because of that, </a:t>
            </a:r>
            <a:r>
              <a:rPr lang="en-US" b="1" dirty="0"/>
              <a:t>we can’t reliably make performance better by waiting for clock speeds to increase.</a:t>
            </a:r>
          </a:p>
          <a:p>
            <a:pPr>
              <a:spcBef>
                <a:spcPts val="640"/>
              </a:spcBef>
            </a:pPr>
            <a:endParaRPr lang="en-US" i="1" dirty="0"/>
          </a:p>
          <a:p>
            <a:pPr>
              <a:spcBef>
                <a:spcPts val="640"/>
              </a:spcBef>
            </a:pPr>
            <a:endParaRPr lang="en-US" i="1" dirty="0"/>
          </a:p>
          <a:p>
            <a:pPr marL="25399" indent="0">
              <a:spcBef>
                <a:spcPts val="640"/>
              </a:spcBef>
              <a:buSzPts val="3200"/>
              <a:buNone/>
            </a:pPr>
            <a:r>
              <a:rPr lang="en-US" dirty="0"/>
              <a:t>How do we continue to get better computation performance?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EBCB0-B533-224F-AB42-7CA0ADBC9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923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42AC5-1847-8148-8D94-756E07FF7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Exploit parallelism!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842B2-CB8A-844E-8327-ADEC7FB59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13</a:t>
            </a:fld>
            <a:endParaRPr lang="en-US" dirty="0"/>
          </a:p>
        </p:txBody>
      </p:sp>
      <p:pic>
        <p:nvPicPr>
          <p:cNvPr id="5" name="Google Shape;143;g5df4597270_0_329">
            <a:extLst>
              <a:ext uri="{FF2B5EF4-FFF2-40B4-BE49-F238E27FC236}">
                <a16:creationId xmlns:a16="http://schemas.microsoft.com/office/drawing/2014/main" id="{B24B632C-FC89-0942-97A5-C0E759D818F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1174"/>
          <a:stretch/>
        </p:blipFill>
        <p:spPr>
          <a:xfrm>
            <a:off x="2184350" y="1224851"/>
            <a:ext cx="7438501" cy="51314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45;g5df4597270_0_329">
            <a:extLst>
              <a:ext uri="{FF2B5EF4-FFF2-40B4-BE49-F238E27FC236}">
                <a16:creationId xmlns:a16="http://schemas.microsoft.com/office/drawing/2014/main" id="{E497E1B0-8B1E-AA4C-BA87-20480FA3FFB9}"/>
              </a:ext>
            </a:extLst>
          </p:cNvPr>
          <p:cNvSpPr/>
          <p:nvPr/>
        </p:nvSpPr>
        <p:spPr>
          <a:xfrm>
            <a:off x="6911299" y="4572075"/>
            <a:ext cx="1338336" cy="1173019"/>
          </a:xfrm>
          <a:prstGeom prst="ellipse">
            <a:avLst/>
          </a:prstGeom>
          <a:noFill/>
          <a:ln w="3810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0513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A07F74F5-54D4-51AC-1029-362FC9563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81" y="295530"/>
            <a:ext cx="9231485" cy="644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4E5E2F-66AD-E004-F455-E95145D09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Update: 2010-2021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D73468-3D29-1140-8AE3-B41CCCA54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8F12DC-EDA4-32BB-7EC6-845974653585}"/>
              </a:ext>
            </a:extLst>
          </p:cNvPr>
          <p:cNvSpPr/>
          <p:nvPr/>
        </p:nvSpPr>
        <p:spPr>
          <a:xfrm>
            <a:off x="6463431" y="1402916"/>
            <a:ext cx="1628384" cy="4183692"/>
          </a:xfrm>
          <a:prstGeom prst="rect">
            <a:avLst/>
          </a:prstGeom>
          <a:noFill/>
          <a:ln w="5715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48BC2D-E715-CACE-AEAB-E0F3F912E7C5}"/>
              </a:ext>
            </a:extLst>
          </p:cNvPr>
          <p:cNvSpPr txBox="1"/>
          <p:nvPr/>
        </p:nvSpPr>
        <p:spPr>
          <a:xfrm>
            <a:off x="9931066" y="1864235"/>
            <a:ext cx="173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Still growing!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4D4850-859B-1A22-23DB-CB75B115C9EC}"/>
              </a:ext>
            </a:extLst>
          </p:cNvPr>
          <p:cNvSpPr txBox="1"/>
          <p:nvPr/>
        </p:nvSpPr>
        <p:spPr>
          <a:xfrm>
            <a:off x="9931067" y="3382120"/>
            <a:ext cx="173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4CE24-3EA3-77A9-FAAC-C9ACA7CE572B}"/>
              </a:ext>
            </a:extLst>
          </p:cNvPr>
          <p:cNvSpPr txBox="1"/>
          <p:nvPr/>
        </p:nvSpPr>
        <p:spPr>
          <a:xfrm>
            <a:off x="9931066" y="4003752"/>
            <a:ext cx="173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B818FE-D52A-C478-9960-022A36A4D1E8}"/>
              </a:ext>
            </a:extLst>
          </p:cNvPr>
          <p:cNvSpPr txBox="1"/>
          <p:nvPr/>
        </p:nvSpPr>
        <p:spPr>
          <a:xfrm>
            <a:off x="9931066" y="2664418"/>
            <a:ext cx="1732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Small improvement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0E1CE9-5E9F-1E7B-0652-96454E1A8A1C}"/>
              </a:ext>
            </a:extLst>
          </p:cNvPr>
          <p:cNvSpPr txBox="1"/>
          <p:nvPr/>
        </p:nvSpPr>
        <p:spPr>
          <a:xfrm>
            <a:off x="9931066" y="4579991"/>
            <a:ext cx="1732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Still growing for servers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83D95F-4FF9-C429-3639-FCEB075171AB}"/>
              </a:ext>
            </a:extLst>
          </p:cNvPr>
          <p:cNvSpPr txBox="1"/>
          <p:nvPr/>
        </p:nvSpPr>
        <p:spPr>
          <a:xfrm>
            <a:off x="4484341" y="6345787"/>
            <a:ext cx="43984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https://github.com/karlrupp/microprocessor-trend-data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152883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94A4E-DE3F-C2C1-FCF7-9E086513C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18" y="2966258"/>
            <a:ext cx="10972799" cy="685800"/>
          </a:xfrm>
        </p:spPr>
        <p:txBody>
          <a:bodyPr/>
          <a:lstStyle/>
          <a:p>
            <a:r>
              <a:rPr lang="en-US" dirty="0"/>
              <a:t>Key question: how do we use all these cores?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25E2DA-9B14-4184-1E80-E704B5BA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71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5df4597270_0_5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Parallelism Analogy</a:t>
            </a:r>
            <a:endParaRPr dirty="0"/>
          </a:p>
        </p:txBody>
      </p:sp>
      <p:sp>
        <p:nvSpPr>
          <p:cNvPr id="278" name="Google Shape;278;g5df4597270_0_53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spcBef>
                <a:spcPts val="640"/>
              </a:spcBef>
            </a:pPr>
            <a:r>
              <a:rPr lang="en-US" dirty="0"/>
              <a:t>I want to peel 100 potatoes as fast as possible:</a:t>
            </a:r>
            <a:br>
              <a:rPr lang="en-US" dirty="0"/>
            </a:br>
            <a:endParaRPr lang="en-US" dirty="0"/>
          </a:p>
          <a:p>
            <a:pPr lvl="1">
              <a:spcBef>
                <a:spcPts val="640"/>
              </a:spcBef>
            </a:pPr>
            <a:r>
              <a:rPr lang="en-US" dirty="0"/>
              <a:t>I can learn to peel potatoes faster</a:t>
            </a:r>
            <a:br>
              <a:rPr lang="en-US" dirty="0"/>
            </a:br>
            <a:endParaRPr lang="en-US" dirty="0"/>
          </a:p>
          <a:p>
            <a:pPr marL="457200" lvl="1" indent="0">
              <a:spcBef>
                <a:spcPts val="640"/>
              </a:spcBef>
              <a:buNone/>
            </a:pPr>
            <a:r>
              <a:rPr lang="en-US" dirty="0"/>
              <a:t>OR</a:t>
            </a:r>
            <a:br>
              <a:rPr lang="en-US" dirty="0"/>
            </a:br>
            <a:endParaRPr lang="en-US" dirty="0"/>
          </a:p>
          <a:p>
            <a:pPr lvl="1">
              <a:spcBef>
                <a:spcPts val="640"/>
              </a:spcBef>
            </a:pPr>
            <a:r>
              <a:rPr lang="en-US" dirty="0"/>
              <a:t>I can get 99 friends to help me</a:t>
            </a:r>
          </a:p>
          <a:p>
            <a:pPr lvl="1">
              <a:spcBef>
                <a:spcPts val="640"/>
              </a:spcBef>
            </a:pPr>
            <a:endParaRPr lang="en-US" dirty="0"/>
          </a:p>
          <a:p>
            <a:pPr>
              <a:spcBef>
                <a:spcPts val="640"/>
              </a:spcBef>
            </a:pPr>
            <a:r>
              <a:rPr lang="en-US" dirty="0"/>
              <a:t>Whenever one result doesn’t depend on another,</a:t>
            </a:r>
            <a:br>
              <a:rPr lang="en-US" dirty="0"/>
            </a:br>
            <a:r>
              <a:rPr lang="en-US" dirty="0"/>
              <a:t>doing the task in parallel can be a big win!</a:t>
            </a:r>
            <a:endParaRPr dirty="0"/>
          </a:p>
        </p:txBody>
      </p:sp>
      <p:sp>
        <p:nvSpPr>
          <p:cNvPr id="279" name="Google Shape;279;g5df4597270_0_53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B303168-B15C-464B-B0B2-0B7AD1FDA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Parallelism versus Concurrency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C6416CA-DB93-4EF2-9545-DAA8680CE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5595" y="266238"/>
            <a:ext cx="4283400" cy="101627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Two processes A and B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B62CE-2C5D-47BE-A582-D3375913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F76431-A63E-4818-A0A7-53A160B8F6BC}"/>
              </a:ext>
            </a:extLst>
          </p:cNvPr>
          <p:cNvSpPr/>
          <p:nvPr/>
        </p:nvSpPr>
        <p:spPr>
          <a:xfrm>
            <a:off x="9511782" y="886151"/>
            <a:ext cx="1389888" cy="463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056B1B-0A57-4504-A4BA-5B4EB0E35F55}"/>
              </a:ext>
            </a:extLst>
          </p:cNvPr>
          <p:cNvSpPr/>
          <p:nvPr/>
        </p:nvSpPr>
        <p:spPr>
          <a:xfrm>
            <a:off x="7670773" y="886151"/>
            <a:ext cx="1389888" cy="4632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78E144-323E-4335-99A5-D2F0F08B256F}"/>
              </a:ext>
            </a:extLst>
          </p:cNvPr>
          <p:cNvSpPr/>
          <p:nvPr/>
        </p:nvSpPr>
        <p:spPr>
          <a:xfrm>
            <a:off x="5639617" y="2285174"/>
            <a:ext cx="1389888" cy="463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E3B9E2-A116-4784-B04A-92079B8E80F4}"/>
              </a:ext>
            </a:extLst>
          </p:cNvPr>
          <p:cNvSpPr/>
          <p:nvPr/>
        </p:nvSpPr>
        <p:spPr>
          <a:xfrm>
            <a:off x="4249729" y="2285174"/>
            <a:ext cx="1389888" cy="4632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BEA345-15A4-4822-82E0-3AD983AD150B}"/>
              </a:ext>
            </a:extLst>
          </p:cNvPr>
          <p:cNvSpPr/>
          <p:nvPr/>
        </p:nvSpPr>
        <p:spPr>
          <a:xfrm>
            <a:off x="4249729" y="3939127"/>
            <a:ext cx="1389888" cy="463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ABA6BD-1198-4628-9DBD-0974167EA790}"/>
              </a:ext>
            </a:extLst>
          </p:cNvPr>
          <p:cNvSpPr/>
          <p:nvPr/>
        </p:nvSpPr>
        <p:spPr>
          <a:xfrm>
            <a:off x="4249729" y="3478879"/>
            <a:ext cx="1389888" cy="4632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E22A6B5-6FD6-4B49-A8CE-606657A92735}"/>
              </a:ext>
            </a:extLst>
          </p:cNvPr>
          <p:cNvSpPr/>
          <p:nvPr/>
        </p:nvSpPr>
        <p:spPr>
          <a:xfrm>
            <a:off x="4249729" y="5605842"/>
            <a:ext cx="1389888" cy="463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64817F-9697-4E65-B782-69E583582FD7}"/>
              </a:ext>
            </a:extLst>
          </p:cNvPr>
          <p:cNvSpPr/>
          <p:nvPr/>
        </p:nvSpPr>
        <p:spPr>
          <a:xfrm>
            <a:off x="4249729" y="5145594"/>
            <a:ext cx="1389888" cy="4632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E7E52F-9500-4DF3-9092-D241AFFE37FE}"/>
              </a:ext>
            </a:extLst>
          </p:cNvPr>
          <p:cNvSpPr txBox="1"/>
          <p:nvPr/>
        </p:nvSpPr>
        <p:spPr>
          <a:xfrm>
            <a:off x="5893644" y="5376672"/>
            <a:ext cx="87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FEB6B2D-5E4B-4D28-9E3A-9548C35BB530}"/>
              </a:ext>
            </a:extLst>
          </p:cNvPr>
          <p:cNvGrpSpPr/>
          <p:nvPr/>
        </p:nvGrpSpPr>
        <p:grpSpPr>
          <a:xfrm>
            <a:off x="4249728" y="3008432"/>
            <a:ext cx="1526005" cy="369332"/>
            <a:chOff x="6717792" y="2874144"/>
            <a:chExt cx="1526005" cy="369332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7811859-2503-477E-9870-9AEC24973F5D}"/>
                </a:ext>
              </a:extLst>
            </p:cNvPr>
            <p:cNvCxnSpPr/>
            <p:nvPr/>
          </p:nvCxnSpPr>
          <p:spPr>
            <a:xfrm>
              <a:off x="6717792" y="3218688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9EB589-E6F5-4030-8C96-6DF836A5B2D2}"/>
                </a:ext>
              </a:extLst>
            </p:cNvPr>
            <p:cNvSpPr txBox="1"/>
            <p:nvPr/>
          </p:nvSpPr>
          <p:spPr>
            <a:xfrm>
              <a:off x="6742176" y="2874144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6DFC661-B2B5-41A8-BEC7-203C667495C3}"/>
              </a:ext>
            </a:extLst>
          </p:cNvPr>
          <p:cNvGrpSpPr/>
          <p:nvPr/>
        </p:nvGrpSpPr>
        <p:grpSpPr>
          <a:xfrm>
            <a:off x="4249729" y="1783231"/>
            <a:ext cx="1526005" cy="369332"/>
            <a:chOff x="6717792" y="2874144"/>
            <a:chExt cx="1526005" cy="369332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A4F2EB38-6772-40E9-855A-CB57BEC9B921}"/>
                </a:ext>
              </a:extLst>
            </p:cNvPr>
            <p:cNvCxnSpPr/>
            <p:nvPr/>
          </p:nvCxnSpPr>
          <p:spPr>
            <a:xfrm>
              <a:off x="6717792" y="3218688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1398B19-50BF-4685-B339-42F79625E929}"/>
                </a:ext>
              </a:extLst>
            </p:cNvPr>
            <p:cNvSpPr txBox="1"/>
            <p:nvPr/>
          </p:nvSpPr>
          <p:spPr>
            <a:xfrm>
              <a:off x="6742176" y="2874144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ADC6DAE-8F20-48FA-86E2-9F4552AC1B67}"/>
              </a:ext>
            </a:extLst>
          </p:cNvPr>
          <p:cNvGrpSpPr/>
          <p:nvPr/>
        </p:nvGrpSpPr>
        <p:grpSpPr>
          <a:xfrm>
            <a:off x="4249727" y="4678005"/>
            <a:ext cx="1526005" cy="369332"/>
            <a:chOff x="4249727" y="4678005"/>
            <a:chExt cx="1526005" cy="369332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DDC1F17-2B27-4951-9F56-94955A854C26}"/>
                </a:ext>
              </a:extLst>
            </p:cNvPr>
            <p:cNvCxnSpPr/>
            <p:nvPr/>
          </p:nvCxnSpPr>
          <p:spPr>
            <a:xfrm>
              <a:off x="4249727" y="5022549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1BEF84-0419-4AFE-A078-D8D10EDF1BB7}"/>
                </a:ext>
              </a:extLst>
            </p:cNvPr>
            <p:cNvSpPr txBox="1"/>
            <p:nvPr/>
          </p:nvSpPr>
          <p:spPr>
            <a:xfrm>
              <a:off x="4274111" y="4678005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15E553F-BE8F-4036-845D-6FF94A4446A5}"/>
              </a:ext>
            </a:extLst>
          </p:cNvPr>
          <p:cNvGrpSpPr/>
          <p:nvPr/>
        </p:nvGrpSpPr>
        <p:grpSpPr>
          <a:xfrm>
            <a:off x="6903575" y="4678005"/>
            <a:ext cx="1526005" cy="369332"/>
            <a:chOff x="6903575" y="4678005"/>
            <a:chExt cx="1526005" cy="369332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217776BF-1482-4C14-AA28-504F69F6F223}"/>
                </a:ext>
              </a:extLst>
            </p:cNvPr>
            <p:cNvCxnSpPr/>
            <p:nvPr/>
          </p:nvCxnSpPr>
          <p:spPr>
            <a:xfrm>
              <a:off x="6903575" y="5022549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4497555-F010-4DA2-A9A0-76C4F626B3EE}"/>
                </a:ext>
              </a:extLst>
            </p:cNvPr>
            <p:cNvSpPr txBox="1"/>
            <p:nvPr/>
          </p:nvSpPr>
          <p:spPr>
            <a:xfrm>
              <a:off x="6927959" y="4678005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aphicFrame>
        <p:nvGraphicFramePr>
          <p:cNvPr id="38" name="Table 38">
            <a:extLst>
              <a:ext uri="{FF2B5EF4-FFF2-40B4-BE49-F238E27FC236}">
                <a16:creationId xmlns:a16="http://schemas.microsoft.com/office/drawing/2014/main" id="{03B1C132-4CEB-446F-AE2F-455C49A85E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430531"/>
              </p:ext>
            </p:extLst>
          </p:nvPr>
        </p:nvGraphicFramePr>
        <p:xfrm>
          <a:off x="6927959" y="5145593"/>
          <a:ext cx="2783870" cy="460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387">
                  <a:extLst>
                    <a:ext uri="{9D8B030D-6E8A-4147-A177-3AD203B41FA5}">
                      <a16:colId xmlns:a16="http://schemas.microsoft.com/office/drawing/2014/main" val="515067886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08014605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16841239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5188190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285053827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04619828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1362965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1028189270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557827398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805766289"/>
                    </a:ext>
                  </a:extLst>
                </a:gridCol>
              </a:tblGrid>
              <a:tr h="4602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377484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A40BF2B2-002D-4C88-8A51-3CDC1315CE0F}"/>
              </a:ext>
            </a:extLst>
          </p:cNvPr>
          <p:cNvSpPr txBox="1"/>
          <p:nvPr/>
        </p:nvSpPr>
        <p:spPr>
          <a:xfrm>
            <a:off x="548482" y="2247791"/>
            <a:ext cx="355776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r">
              <a:buNone/>
            </a:pPr>
            <a:r>
              <a:rPr lang="en-US" sz="2800" dirty="0"/>
              <a:t>Serial execution</a:t>
            </a:r>
          </a:p>
          <a:p>
            <a:pPr algn="r"/>
            <a:endParaRPr lang="en-US" sz="2800" dirty="0"/>
          </a:p>
          <a:p>
            <a:pPr algn="r"/>
            <a:endParaRPr lang="en-US" sz="2800" dirty="0"/>
          </a:p>
          <a:p>
            <a:pPr marL="0" indent="0" algn="r">
              <a:buNone/>
            </a:pPr>
            <a:r>
              <a:rPr lang="en-US" sz="2800" dirty="0"/>
              <a:t>Parallel execution</a:t>
            </a:r>
          </a:p>
          <a:p>
            <a:pPr algn="r"/>
            <a:endParaRPr lang="en-US" sz="2800" dirty="0"/>
          </a:p>
          <a:p>
            <a:pPr algn="r"/>
            <a:endParaRPr lang="en-US" sz="2800" dirty="0"/>
          </a:p>
          <a:p>
            <a:pPr algn="r"/>
            <a:endParaRPr lang="en-US" sz="2800" dirty="0"/>
          </a:p>
          <a:p>
            <a:pPr marL="0" indent="0" algn="r">
              <a:buNone/>
            </a:pPr>
            <a:r>
              <a:rPr lang="en-US" sz="2800" dirty="0"/>
              <a:t>Concurrent execution</a:t>
            </a:r>
          </a:p>
          <a:p>
            <a:pPr algn="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3429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3" grpId="0" animBg="1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DD99A-BCBB-4DC0-AB77-019B0C91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Parallelism versus Concurrency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FEE18-7BE5-4782-B3BA-6D8BE72A6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Parallelism</a:t>
            </a:r>
          </a:p>
          <a:p>
            <a:pPr lvl="1"/>
            <a:r>
              <a:rPr lang="en-US" dirty="0"/>
              <a:t>Two things happen strictly simultaneously</a:t>
            </a:r>
          </a:p>
          <a:p>
            <a:pPr lvl="1"/>
            <a:endParaRPr lang="en-US" dirty="0"/>
          </a:p>
          <a:p>
            <a:r>
              <a:rPr lang="en-US" dirty="0"/>
              <a:t>Concurrency</a:t>
            </a:r>
          </a:p>
          <a:p>
            <a:pPr lvl="1"/>
            <a:r>
              <a:rPr lang="en-US" dirty="0"/>
              <a:t>More general term</a:t>
            </a:r>
          </a:p>
          <a:p>
            <a:pPr lvl="1"/>
            <a:r>
              <a:rPr lang="en-US" dirty="0"/>
              <a:t>Two things happen in the same time window</a:t>
            </a:r>
          </a:p>
          <a:p>
            <a:pPr lvl="2"/>
            <a:r>
              <a:rPr lang="en-US" dirty="0"/>
              <a:t>Could be simultaneous, could be interleaved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Concurrent execution occurs whenever two processes are both active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4D3D9-9758-4C76-AE9D-48C46A528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AA90E4-A3D6-41BF-B6D7-D6A47D10697B}"/>
              </a:ext>
            </a:extLst>
          </p:cNvPr>
          <p:cNvSpPr/>
          <p:nvPr/>
        </p:nvSpPr>
        <p:spPr>
          <a:xfrm>
            <a:off x="1601532" y="6028957"/>
            <a:ext cx="1389888" cy="463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3E0D7A-7AE3-4FFF-B4AD-612DEC482199}"/>
              </a:ext>
            </a:extLst>
          </p:cNvPr>
          <p:cNvSpPr/>
          <p:nvPr/>
        </p:nvSpPr>
        <p:spPr>
          <a:xfrm>
            <a:off x="1601532" y="5568709"/>
            <a:ext cx="1389888" cy="4632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7C7402-22EC-4950-B2A4-6B96FA56E890}"/>
              </a:ext>
            </a:extLst>
          </p:cNvPr>
          <p:cNvSpPr txBox="1"/>
          <p:nvPr/>
        </p:nvSpPr>
        <p:spPr>
          <a:xfrm>
            <a:off x="3245447" y="5799787"/>
            <a:ext cx="87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F87442-FFE5-4660-8750-C31AC88F25F6}"/>
              </a:ext>
            </a:extLst>
          </p:cNvPr>
          <p:cNvGrpSpPr/>
          <p:nvPr/>
        </p:nvGrpSpPr>
        <p:grpSpPr>
          <a:xfrm>
            <a:off x="1601530" y="5101120"/>
            <a:ext cx="1526005" cy="369332"/>
            <a:chOff x="6717792" y="2874144"/>
            <a:chExt cx="1526005" cy="369332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B356C147-D89C-4AC3-A1F5-EFF055997792}"/>
                </a:ext>
              </a:extLst>
            </p:cNvPr>
            <p:cNvCxnSpPr/>
            <p:nvPr/>
          </p:nvCxnSpPr>
          <p:spPr>
            <a:xfrm>
              <a:off x="6717792" y="3218688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51B476-1BD4-4304-9164-1A2E466D709F}"/>
                </a:ext>
              </a:extLst>
            </p:cNvPr>
            <p:cNvSpPr txBox="1"/>
            <p:nvPr/>
          </p:nvSpPr>
          <p:spPr>
            <a:xfrm>
              <a:off x="6742176" y="2874144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38BCFB3-BF00-49C2-85EF-FD4936249CA3}"/>
              </a:ext>
            </a:extLst>
          </p:cNvPr>
          <p:cNvGrpSpPr/>
          <p:nvPr/>
        </p:nvGrpSpPr>
        <p:grpSpPr>
          <a:xfrm>
            <a:off x="4255378" y="5101120"/>
            <a:ext cx="1526005" cy="369332"/>
            <a:chOff x="6717792" y="2874144"/>
            <a:chExt cx="1526005" cy="369332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B2A4480-FC0A-4774-98AB-29EED1ABC847}"/>
                </a:ext>
              </a:extLst>
            </p:cNvPr>
            <p:cNvCxnSpPr/>
            <p:nvPr/>
          </p:nvCxnSpPr>
          <p:spPr>
            <a:xfrm>
              <a:off x="6717792" y="3218688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C05C2E-E235-46B1-80E7-6D6C1E5E20EF}"/>
                </a:ext>
              </a:extLst>
            </p:cNvPr>
            <p:cNvSpPr txBox="1"/>
            <p:nvPr/>
          </p:nvSpPr>
          <p:spPr>
            <a:xfrm>
              <a:off x="6742176" y="2874144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aphicFrame>
        <p:nvGraphicFramePr>
          <p:cNvPr id="19" name="Table 38">
            <a:extLst>
              <a:ext uri="{FF2B5EF4-FFF2-40B4-BE49-F238E27FC236}">
                <a16:creationId xmlns:a16="http://schemas.microsoft.com/office/drawing/2014/main" id="{3BD67487-12F6-4E57-9677-1E7185A55691}"/>
              </a:ext>
            </a:extLst>
          </p:cNvPr>
          <p:cNvGraphicFramePr>
            <a:graphicFrameLocks noGrp="1"/>
          </p:cNvGraphicFramePr>
          <p:nvPr/>
        </p:nvGraphicFramePr>
        <p:xfrm>
          <a:off x="4279762" y="5568708"/>
          <a:ext cx="2783870" cy="460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387">
                  <a:extLst>
                    <a:ext uri="{9D8B030D-6E8A-4147-A177-3AD203B41FA5}">
                      <a16:colId xmlns:a16="http://schemas.microsoft.com/office/drawing/2014/main" val="515067886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08014605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16841239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5188190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285053827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04619828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1362965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1028189270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557827398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805766289"/>
                    </a:ext>
                  </a:extLst>
                </a:gridCol>
              </a:tblGrid>
              <a:tr h="4602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377484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DB31021F-6257-4533-BD22-77F587842BB3}"/>
              </a:ext>
            </a:extLst>
          </p:cNvPr>
          <p:cNvSpPr txBox="1"/>
          <p:nvPr/>
        </p:nvSpPr>
        <p:spPr>
          <a:xfrm>
            <a:off x="7317659" y="5939963"/>
            <a:ext cx="87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8AD5052-8F15-4457-928E-569C5CDCB38F}"/>
              </a:ext>
            </a:extLst>
          </p:cNvPr>
          <p:cNvGrpSpPr/>
          <p:nvPr/>
        </p:nvGrpSpPr>
        <p:grpSpPr>
          <a:xfrm>
            <a:off x="8327590" y="5241296"/>
            <a:ext cx="1526005" cy="369332"/>
            <a:chOff x="6717792" y="2874144"/>
            <a:chExt cx="1526005" cy="369332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A06B297E-D529-4626-A97C-BF087DBA9C22}"/>
                </a:ext>
              </a:extLst>
            </p:cNvPr>
            <p:cNvCxnSpPr/>
            <p:nvPr/>
          </p:nvCxnSpPr>
          <p:spPr>
            <a:xfrm>
              <a:off x="6717792" y="3218688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879815-B1E2-44A2-BD44-A8BE1EB3D223}"/>
                </a:ext>
              </a:extLst>
            </p:cNvPr>
            <p:cNvSpPr txBox="1"/>
            <p:nvPr/>
          </p:nvSpPr>
          <p:spPr>
            <a:xfrm>
              <a:off x="6742176" y="2874144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aphicFrame>
        <p:nvGraphicFramePr>
          <p:cNvPr id="24" name="Table 38">
            <a:extLst>
              <a:ext uri="{FF2B5EF4-FFF2-40B4-BE49-F238E27FC236}">
                <a16:creationId xmlns:a16="http://schemas.microsoft.com/office/drawing/2014/main" id="{CF19DEB3-3919-4744-9ACC-B94663C7A4B6}"/>
              </a:ext>
            </a:extLst>
          </p:cNvPr>
          <p:cNvGraphicFramePr>
            <a:graphicFrameLocks noGrp="1"/>
          </p:cNvGraphicFramePr>
          <p:nvPr/>
        </p:nvGraphicFramePr>
        <p:xfrm>
          <a:off x="8351974" y="5708884"/>
          <a:ext cx="2783870" cy="460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387">
                  <a:extLst>
                    <a:ext uri="{9D8B030D-6E8A-4147-A177-3AD203B41FA5}">
                      <a16:colId xmlns:a16="http://schemas.microsoft.com/office/drawing/2014/main" val="515067886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08014605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16841239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5188190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285053827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04619828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1362965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1028189270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557827398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805766289"/>
                    </a:ext>
                  </a:extLst>
                </a:gridCol>
              </a:tblGrid>
              <a:tr h="4602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377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654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Need for Parallelism</a:t>
            </a:r>
          </a:p>
          <a:p>
            <a:endParaRPr lang="en-US" dirty="0"/>
          </a:p>
          <a:p>
            <a:r>
              <a:rPr lang="en-US" b="1" dirty="0"/>
              <a:t>Processes and Threads</a:t>
            </a:r>
          </a:p>
          <a:p>
            <a:endParaRPr lang="en-US" dirty="0"/>
          </a:p>
          <a:p>
            <a:r>
              <a:rPr lang="en-US" dirty="0"/>
              <a:t>Concurrency Challenges</a:t>
            </a:r>
          </a:p>
          <a:p>
            <a:endParaRPr lang="en-US" dirty="0"/>
          </a:p>
          <a:p>
            <a:r>
              <a:rPr lang="en-US" dirty="0"/>
              <a:t>Using 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1128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35350-7C3E-40A1-8099-0DA87F13F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EEF74-0A38-49D6-91AE-760543D74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Attack Lab due Today</a:t>
            </a:r>
          </a:p>
          <a:p>
            <a:endParaRPr lang="en-US" dirty="0"/>
          </a:p>
          <a:p>
            <a:r>
              <a:rPr lang="en-US" dirty="0"/>
              <a:t>SETI Lab releases soon (likely tomorrow)</a:t>
            </a:r>
          </a:p>
          <a:p>
            <a:pPr lvl="1"/>
            <a:r>
              <a:rPr lang="en-US" dirty="0"/>
              <a:t>Today’s lecture has 90%+ of the information you need for it</a:t>
            </a:r>
          </a:p>
          <a:p>
            <a:pPr lvl="2"/>
            <a:r>
              <a:rPr lang="en-US" dirty="0"/>
              <a:t>And everything you need to get started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Next Tuesday’s lecture will add a few more details about optimization that could be helpful</a:t>
            </a:r>
          </a:p>
          <a:p>
            <a:pPr lvl="2"/>
            <a:r>
              <a:rPr lang="en-US" dirty="0"/>
              <a:t>But you don’t really need it at all, and you certainly don’t need it to do </a:t>
            </a:r>
            <a:r>
              <a:rPr lang="en-US" i="1" dirty="0"/>
              <a:t>most</a:t>
            </a:r>
            <a:r>
              <a:rPr lang="en-US" dirty="0"/>
              <a:t> of the work in the lab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A84EF-381F-4548-993F-80A923C7E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83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apply parallelism to software?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make computer faster by performing multiple tasks</a:t>
            </a:r>
          </a:p>
          <a:p>
            <a:endParaRPr lang="en-US" dirty="0"/>
          </a:p>
          <a:p>
            <a:r>
              <a:rPr lang="en-US" dirty="0"/>
              <a:t>Need multiple different software tasks</a:t>
            </a:r>
          </a:p>
          <a:p>
            <a:endParaRPr lang="en-US" dirty="0"/>
          </a:p>
          <a:p>
            <a:r>
              <a:rPr lang="en-US" dirty="0"/>
              <a:t>Two particular ways of creating a software task</a:t>
            </a:r>
          </a:p>
          <a:p>
            <a:pPr lvl="1"/>
            <a:r>
              <a:rPr lang="en-US" dirty="0"/>
              <a:t>Processes</a:t>
            </a:r>
          </a:p>
          <a:p>
            <a:pPr lvl="1"/>
            <a:r>
              <a:rPr lang="en-US" dirty="0"/>
              <a:t>Threads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097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837E-A7E4-41DC-9915-221BA753E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of a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3A421-E3C7-40F5-92AC-E0CA9548D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Process: a program that is currently being run</a:t>
            </a:r>
          </a:p>
          <a:p>
            <a:r>
              <a:rPr lang="en-US" dirty="0"/>
              <a:t>Contents: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59A99-3603-4F1D-A608-531B3E9CF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AA1AA2-E793-4D75-A5DA-2F5283076F83}"/>
              </a:ext>
            </a:extLst>
          </p:cNvPr>
          <p:cNvSpPr txBox="1">
            <a:spLocks/>
          </p:cNvSpPr>
          <p:nvPr/>
        </p:nvSpPr>
        <p:spPr>
          <a:xfrm>
            <a:off x="676858" y="2429949"/>
            <a:ext cx="2961467" cy="637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Address Space</a:t>
            </a:r>
          </a:p>
        </p:txBody>
      </p:sp>
      <p:sp>
        <p:nvSpPr>
          <p:cNvPr id="7" name="Content Placeholder 19">
            <a:extLst>
              <a:ext uri="{FF2B5EF4-FFF2-40B4-BE49-F238E27FC236}">
                <a16:creationId xmlns:a16="http://schemas.microsoft.com/office/drawing/2014/main" id="{13FD7153-F92B-4A22-97C0-22D7D283F0B4}"/>
              </a:ext>
            </a:extLst>
          </p:cNvPr>
          <p:cNvSpPr txBox="1">
            <a:spLocks/>
          </p:cNvSpPr>
          <p:nvPr/>
        </p:nvSpPr>
        <p:spPr>
          <a:xfrm>
            <a:off x="3465674" y="2401441"/>
            <a:ext cx="5257800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Registers</a:t>
            </a:r>
          </a:p>
        </p:txBody>
      </p:sp>
      <p:grpSp>
        <p:nvGrpSpPr>
          <p:cNvPr id="8" name="Google Shape;275;p2">
            <a:extLst>
              <a:ext uri="{FF2B5EF4-FFF2-40B4-BE49-F238E27FC236}">
                <a16:creationId xmlns:a16="http://schemas.microsoft.com/office/drawing/2014/main" id="{910B0C22-3AE3-4D96-B3BF-3F99F88FA3AC}"/>
              </a:ext>
            </a:extLst>
          </p:cNvPr>
          <p:cNvGrpSpPr/>
          <p:nvPr/>
        </p:nvGrpSpPr>
        <p:grpSpPr>
          <a:xfrm>
            <a:off x="600850" y="2938240"/>
            <a:ext cx="2452595" cy="2491347"/>
            <a:chOff x="4071662" y="914400"/>
            <a:chExt cx="4368695" cy="4758420"/>
          </a:xfrm>
        </p:grpSpPr>
        <p:sp>
          <p:nvSpPr>
            <p:cNvPr id="9" name="Google Shape;276;p2" descr="Wide upward diagonal">
              <a:extLst>
                <a:ext uri="{FF2B5EF4-FFF2-40B4-BE49-F238E27FC236}">
                  <a16:creationId xmlns:a16="http://schemas.microsoft.com/office/drawing/2014/main" id="{3126CB42-47B4-46FE-A8D6-11C7C02CF567}"/>
                </a:ext>
              </a:extLst>
            </p:cNvPr>
            <p:cNvSpPr/>
            <p:nvPr/>
          </p:nvSpPr>
          <p:spPr>
            <a:xfrm>
              <a:off x="5994400" y="1549400"/>
              <a:ext cx="2438400" cy="18288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05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77;p2">
              <a:extLst>
                <a:ext uri="{FF2B5EF4-FFF2-40B4-BE49-F238E27FC236}">
                  <a16:creationId xmlns:a16="http://schemas.microsoft.com/office/drawing/2014/main" id="{4F329337-EE8A-40D9-937A-DC2E6EAE59E6}"/>
                </a:ext>
              </a:extLst>
            </p:cNvPr>
            <p:cNvSpPr/>
            <p:nvPr/>
          </p:nvSpPr>
          <p:spPr>
            <a:xfrm>
              <a:off x="5994400" y="1016000"/>
              <a:ext cx="2438400" cy="4572000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05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78;p2">
              <a:extLst>
                <a:ext uri="{FF2B5EF4-FFF2-40B4-BE49-F238E27FC236}">
                  <a16:creationId xmlns:a16="http://schemas.microsoft.com/office/drawing/2014/main" id="{B26369B2-A308-4956-AA41-18D1428F3427}"/>
                </a:ext>
              </a:extLst>
            </p:cNvPr>
            <p:cNvSpPr/>
            <p:nvPr/>
          </p:nvSpPr>
          <p:spPr>
            <a:xfrm>
              <a:off x="6001957" y="4757357"/>
              <a:ext cx="2438400" cy="838200"/>
            </a:xfrm>
            <a:prstGeom prst="rect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05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79;p2">
              <a:extLst>
                <a:ext uri="{FF2B5EF4-FFF2-40B4-BE49-F238E27FC236}">
                  <a16:creationId xmlns:a16="http://schemas.microsoft.com/office/drawing/2014/main" id="{59CCA195-A12E-4EE6-BF48-2584F14FA08C}"/>
                </a:ext>
              </a:extLst>
            </p:cNvPr>
            <p:cNvSpPr/>
            <p:nvPr/>
          </p:nvSpPr>
          <p:spPr>
            <a:xfrm>
              <a:off x="5994400" y="4064000"/>
              <a:ext cx="2438400" cy="685800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05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3" name="Google Shape;280;p2">
              <a:extLst>
                <a:ext uri="{FF2B5EF4-FFF2-40B4-BE49-F238E27FC236}">
                  <a16:creationId xmlns:a16="http://schemas.microsoft.com/office/drawing/2014/main" id="{DD0C558F-5144-424F-8D15-9B71594A8E02}"/>
                </a:ext>
              </a:extLst>
            </p:cNvPr>
            <p:cNvCxnSpPr/>
            <p:nvPr/>
          </p:nvCxnSpPr>
          <p:spPr>
            <a:xfrm>
              <a:off x="5994400" y="33782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281;p2">
              <a:extLst>
                <a:ext uri="{FF2B5EF4-FFF2-40B4-BE49-F238E27FC236}">
                  <a16:creationId xmlns:a16="http://schemas.microsoft.com/office/drawing/2014/main" id="{973C1AD1-0AA5-4FA0-B451-0A4F830D6518}"/>
                </a:ext>
              </a:extLst>
            </p:cNvPr>
            <p:cNvCxnSpPr/>
            <p:nvPr/>
          </p:nvCxnSpPr>
          <p:spPr>
            <a:xfrm>
              <a:off x="5994400" y="15494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sp>
          <p:nvSpPr>
            <p:cNvPr id="15" name="Google Shape;282;p2">
              <a:extLst>
                <a:ext uri="{FF2B5EF4-FFF2-40B4-BE49-F238E27FC236}">
                  <a16:creationId xmlns:a16="http://schemas.microsoft.com/office/drawing/2014/main" id="{48DE7FF9-C6E8-4723-B3ED-7DFB72E07329}"/>
                </a:ext>
              </a:extLst>
            </p:cNvPr>
            <p:cNvSpPr txBox="1"/>
            <p:nvPr/>
          </p:nvSpPr>
          <p:spPr>
            <a:xfrm>
              <a:off x="6737343" y="4820604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code</a:t>
              </a:r>
              <a:endParaRPr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283;p2">
              <a:extLst>
                <a:ext uri="{FF2B5EF4-FFF2-40B4-BE49-F238E27FC236}">
                  <a16:creationId xmlns:a16="http://schemas.microsoft.com/office/drawing/2014/main" id="{DC69582C-2A5C-4C5C-951F-E0C0A02CFC13}"/>
                </a:ext>
              </a:extLst>
            </p:cNvPr>
            <p:cNvSpPr txBox="1"/>
            <p:nvPr/>
          </p:nvSpPr>
          <p:spPr>
            <a:xfrm>
              <a:off x="6283324" y="4076691"/>
              <a:ext cx="20520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static data</a:t>
              </a:r>
              <a:endParaRPr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284;p2">
              <a:extLst>
                <a:ext uri="{FF2B5EF4-FFF2-40B4-BE49-F238E27FC236}">
                  <a16:creationId xmlns:a16="http://schemas.microsoft.com/office/drawing/2014/main" id="{C0D05FB9-A117-4CA0-B0FE-76603FBF2378}"/>
                </a:ext>
              </a:extLst>
            </p:cNvPr>
            <p:cNvSpPr txBox="1"/>
            <p:nvPr/>
          </p:nvSpPr>
          <p:spPr>
            <a:xfrm>
              <a:off x="6724649" y="3390906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heap</a:t>
              </a:r>
              <a:endParaRPr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285;p2">
              <a:extLst>
                <a:ext uri="{FF2B5EF4-FFF2-40B4-BE49-F238E27FC236}">
                  <a16:creationId xmlns:a16="http://schemas.microsoft.com/office/drawing/2014/main" id="{56F16619-C831-4203-8C18-71A850B18AD8}"/>
                </a:ext>
              </a:extLst>
            </p:cNvPr>
            <p:cNvSpPr txBox="1"/>
            <p:nvPr/>
          </p:nvSpPr>
          <p:spPr>
            <a:xfrm>
              <a:off x="6718302" y="1015989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stack</a:t>
              </a:r>
              <a:endParaRPr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" name="Google Shape;286;p2">
              <a:extLst>
                <a:ext uri="{FF2B5EF4-FFF2-40B4-BE49-F238E27FC236}">
                  <a16:creationId xmlns:a16="http://schemas.microsoft.com/office/drawing/2014/main" id="{9203171B-BFB5-439D-96AC-C0F9DB2B3586}"/>
                </a:ext>
              </a:extLst>
            </p:cNvPr>
            <p:cNvCxnSpPr/>
            <p:nvPr/>
          </p:nvCxnSpPr>
          <p:spPr>
            <a:xfrm rot="10800000">
              <a:off x="7213600" y="29972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0" name="Google Shape;287;p2">
              <a:extLst>
                <a:ext uri="{FF2B5EF4-FFF2-40B4-BE49-F238E27FC236}">
                  <a16:creationId xmlns:a16="http://schemas.microsoft.com/office/drawing/2014/main" id="{D46CA0C7-2874-4BFA-ACAF-778581BF70FA}"/>
                </a:ext>
              </a:extLst>
            </p:cNvPr>
            <p:cNvCxnSpPr/>
            <p:nvPr/>
          </p:nvCxnSpPr>
          <p:spPr>
            <a:xfrm>
              <a:off x="7213600" y="15494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21" name="Google Shape;288;p2">
              <a:extLst>
                <a:ext uri="{FF2B5EF4-FFF2-40B4-BE49-F238E27FC236}">
                  <a16:creationId xmlns:a16="http://schemas.microsoft.com/office/drawing/2014/main" id="{659DFE99-DC4D-42BE-ADA8-A6353F245CC8}"/>
                </a:ext>
              </a:extLst>
            </p:cNvPr>
            <p:cNvSpPr txBox="1"/>
            <p:nvPr/>
          </p:nvSpPr>
          <p:spPr>
            <a:xfrm>
              <a:off x="4071662" y="914400"/>
              <a:ext cx="1871998" cy="36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050" b="1" i="1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FFFF </a:t>
              </a:r>
              <a:r>
                <a:rPr lang="en-US" sz="1050" b="1" i="1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FFFF</a:t>
              </a:r>
              <a:r>
                <a:rPr lang="en-US" sz="1050" b="1" i="1" u="none" strike="noStrike" cap="none" baseline="-250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05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89;p2">
              <a:extLst>
                <a:ext uri="{FF2B5EF4-FFF2-40B4-BE49-F238E27FC236}">
                  <a16:creationId xmlns:a16="http://schemas.microsoft.com/office/drawing/2014/main" id="{06B25EAF-F339-414D-9FD8-7563E8FE76A0}"/>
                </a:ext>
              </a:extLst>
            </p:cNvPr>
            <p:cNvSpPr txBox="1"/>
            <p:nvPr/>
          </p:nvSpPr>
          <p:spPr>
            <a:xfrm>
              <a:off x="4653115" y="5303520"/>
              <a:ext cx="1290365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050" b="1" i="1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0</a:t>
              </a:r>
              <a:r>
                <a:rPr lang="en-US" sz="1050" b="1" i="1" u="none" strike="noStrike" cap="none" baseline="-250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05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FC032CC-F04B-40FE-8771-495A768C6B7D}"/>
              </a:ext>
            </a:extLst>
          </p:cNvPr>
          <p:cNvGrpSpPr/>
          <p:nvPr/>
        </p:nvGrpSpPr>
        <p:grpSpPr>
          <a:xfrm>
            <a:off x="3648678" y="3069492"/>
            <a:ext cx="4518661" cy="2219719"/>
            <a:chOff x="4500288" y="3086374"/>
            <a:chExt cx="6045854" cy="296992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DFF808F-313A-4A97-A7DE-AE800BFD2F3F}"/>
                </a:ext>
              </a:extLst>
            </p:cNvPr>
            <p:cNvGrpSpPr/>
            <p:nvPr/>
          </p:nvGrpSpPr>
          <p:grpSpPr>
            <a:xfrm>
              <a:off x="7584675" y="3086374"/>
              <a:ext cx="2961467" cy="2969928"/>
              <a:chOff x="4724400" y="1371600"/>
              <a:chExt cx="3556000" cy="3566160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FC3779A2-FA0F-4383-99E7-A532BBB962E0}"/>
                  </a:ext>
                </a:extLst>
              </p:cNvPr>
              <p:cNvGrpSpPr/>
              <p:nvPr/>
            </p:nvGrpSpPr>
            <p:grpSpPr>
              <a:xfrm>
                <a:off x="4724400" y="1371600"/>
                <a:ext cx="3556000" cy="365760"/>
                <a:chOff x="4724400" y="1143000"/>
                <a:chExt cx="3556000" cy="365760"/>
              </a:xfrm>
            </p:grpSpPr>
            <p:sp>
              <p:nvSpPr>
                <p:cNvPr id="46" name="Rectangle 14">
                  <a:extLst>
                    <a:ext uri="{FF2B5EF4-FFF2-40B4-BE49-F238E27FC236}">
                      <a16:creationId xmlns:a16="http://schemas.microsoft.com/office/drawing/2014/main" id="{9206398C-494F-490C-B7D4-4AF3E3A2F4AF}"/>
                    </a:ext>
                  </a:extLst>
                </p:cNvPr>
                <p:cNvSpPr>
                  <a:spLocks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6515100" y="1181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%r8d</a:t>
                  </a:r>
                </a:p>
              </p:txBody>
            </p:sp>
            <p:sp>
              <p:nvSpPr>
                <p:cNvPr id="47" name="Rectangle 22">
                  <a:extLst>
                    <a:ext uri="{FF2B5EF4-FFF2-40B4-BE49-F238E27FC236}">
                      <a16:creationId xmlns:a16="http://schemas.microsoft.com/office/drawing/2014/main" id="{7279CCF3-9412-404C-901F-BD3B29273C22}"/>
                    </a:ext>
                  </a:extLst>
                </p:cNvPr>
                <p:cNvSpPr>
                  <a:spLocks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4724400" y="1143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%r8</a:t>
                  </a: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A03536D-5922-49F7-8DE2-491B9E9A72B2}"/>
                  </a:ext>
                </a:extLst>
              </p:cNvPr>
              <p:cNvGrpSpPr/>
              <p:nvPr/>
            </p:nvGrpSpPr>
            <p:grpSpPr>
              <a:xfrm>
                <a:off x="4724400" y="1828800"/>
                <a:ext cx="3556000" cy="365760"/>
                <a:chOff x="4724400" y="1752600"/>
                <a:chExt cx="3556000" cy="365760"/>
              </a:xfrm>
            </p:grpSpPr>
            <p:sp>
              <p:nvSpPr>
                <p:cNvPr id="44" name="Rectangle 15">
                  <a:extLst>
                    <a:ext uri="{FF2B5EF4-FFF2-40B4-BE49-F238E27FC236}">
                      <a16:creationId xmlns:a16="http://schemas.microsoft.com/office/drawing/2014/main" id="{644C018D-B66E-493D-A53C-8F34D176B48D}"/>
                    </a:ext>
                  </a:extLst>
                </p:cNvPr>
                <p:cNvSpPr>
                  <a:spLocks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6515100" y="1790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%r9d</a:t>
                  </a:r>
                </a:p>
              </p:txBody>
            </p:sp>
            <p:sp>
              <p:nvSpPr>
                <p:cNvPr id="45" name="Rectangle 23">
                  <a:extLst>
                    <a:ext uri="{FF2B5EF4-FFF2-40B4-BE49-F238E27FC236}">
                      <a16:creationId xmlns:a16="http://schemas.microsoft.com/office/drawing/2014/main" id="{78C26C5C-946D-42B0-AA0E-1F94E1D966F5}"/>
                    </a:ext>
                  </a:extLst>
                </p:cNvPr>
                <p:cNvSpPr>
                  <a:spLocks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4724400" y="1752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%r9</a:t>
                  </a:r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604595FA-DF4B-4F16-9500-61E30ADE634F}"/>
                  </a:ext>
                </a:extLst>
              </p:cNvPr>
              <p:cNvGrpSpPr/>
              <p:nvPr/>
            </p:nvGrpSpPr>
            <p:grpSpPr>
              <a:xfrm>
                <a:off x="4724400" y="2286000"/>
                <a:ext cx="3556000" cy="365760"/>
                <a:chOff x="4724400" y="2362200"/>
                <a:chExt cx="3556000" cy="365760"/>
              </a:xfrm>
            </p:grpSpPr>
            <p:sp>
              <p:nvSpPr>
                <p:cNvPr id="42" name="Rectangle 16">
                  <a:extLst>
                    <a:ext uri="{FF2B5EF4-FFF2-40B4-BE49-F238E27FC236}">
                      <a16:creationId xmlns:a16="http://schemas.microsoft.com/office/drawing/2014/main" id="{A3F4BA55-4830-4F17-9C3F-3A4BC50C1EE2}"/>
                    </a:ext>
                  </a:extLst>
                </p:cNvPr>
                <p:cNvSpPr>
                  <a:spLocks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6515100" y="2400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%r10d</a:t>
                  </a: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2F68DEDA-BD53-4868-9A4F-56A8265F9943}"/>
                    </a:ext>
                  </a:extLst>
                </p:cNvPr>
                <p:cNvSpPr>
                  <a:spLocks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4724400" y="2362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%r10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FB868BED-3659-49BA-88E7-5DC357DB4371}"/>
                  </a:ext>
                </a:extLst>
              </p:cNvPr>
              <p:cNvGrpSpPr/>
              <p:nvPr/>
            </p:nvGrpSpPr>
            <p:grpSpPr>
              <a:xfrm>
                <a:off x="4724400" y="2743200"/>
                <a:ext cx="3556000" cy="365760"/>
                <a:chOff x="4724400" y="2971800"/>
                <a:chExt cx="3556000" cy="365760"/>
              </a:xfrm>
            </p:grpSpPr>
            <p:sp>
              <p:nvSpPr>
                <p:cNvPr id="40" name="Rectangle 17">
                  <a:extLst>
                    <a:ext uri="{FF2B5EF4-FFF2-40B4-BE49-F238E27FC236}">
                      <a16:creationId xmlns:a16="http://schemas.microsoft.com/office/drawing/2014/main" id="{20D84344-FE14-4EE9-8B87-B3200102390C}"/>
                    </a:ext>
                  </a:extLst>
                </p:cNvPr>
                <p:cNvSpPr>
                  <a:spLocks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6515100" y="30099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%r11d</a:t>
                  </a:r>
                </a:p>
              </p:txBody>
            </p:sp>
            <p:sp>
              <p:nvSpPr>
                <p:cNvPr id="41" name="Rectangle 25">
                  <a:extLst>
                    <a:ext uri="{FF2B5EF4-FFF2-40B4-BE49-F238E27FC236}">
                      <a16:creationId xmlns:a16="http://schemas.microsoft.com/office/drawing/2014/main" id="{FC3C1729-4A7D-4ADE-B88C-16D7EFDA7122}"/>
                    </a:ext>
                  </a:extLst>
                </p:cNvPr>
                <p:cNvSpPr>
                  <a:spLocks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4724400" y="29718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%r11</a:t>
                  </a: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1724780-28CD-4D0E-8746-D6B9C64F76BC}"/>
                  </a:ext>
                </a:extLst>
              </p:cNvPr>
              <p:cNvGrpSpPr/>
              <p:nvPr/>
            </p:nvGrpSpPr>
            <p:grpSpPr>
              <a:xfrm>
                <a:off x="4724400" y="3200400"/>
                <a:ext cx="3556000" cy="365760"/>
                <a:chOff x="4724400" y="3581400"/>
                <a:chExt cx="3556000" cy="365760"/>
              </a:xfrm>
            </p:grpSpPr>
            <p:sp>
              <p:nvSpPr>
                <p:cNvPr id="38" name="Rectangle 18">
                  <a:extLst>
                    <a:ext uri="{FF2B5EF4-FFF2-40B4-BE49-F238E27FC236}">
                      <a16:creationId xmlns:a16="http://schemas.microsoft.com/office/drawing/2014/main" id="{FEE1EB3F-2CDA-4D35-A13F-D93F5B0BC19B}"/>
                    </a:ext>
                  </a:extLst>
                </p:cNvPr>
                <p:cNvSpPr>
                  <a:spLocks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6515100" y="36195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%r12d</a:t>
                  </a:r>
                </a:p>
              </p:txBody>
            </p:sp>
            <p:sp>
              <p:nvSpPr>
                <p:cNvPr id="39" name="Rectangle 26">
                  <a:extLst>
                    <a:ext uri="{FF2B5EF4-FFF2-40B4-BE49-F238E27FC236}">
                      <a16:creationId xmlns:a16="http://schemas.microsoft.com/office/drawing/2014/main" id="{E5F6669A-D66E-4C05-8FD1-A2F06C56EA4F}"/>
                    </a:ext>
                  </a:extLst>
                </p:cNvPr>
                <p:cNvSpPr>
                  <a:spLocks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4724400" y="35814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%r12</a:t>
                  </a: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1BC495A6-8E43-43C4-8682-EE74A07211D2}"/>
                  </a:ext>
                </a:extLst>
              </p:cNvPr>
              <p:cNvGrpSpPr/>
              <p:nvPr/>
            </p:nvGrpSpPr>
            <p:grpSpPr>
              <a:xfrm>
                <a:off x="4724400" y="3657600"/>
                <a:ext cx="3556000" cy="365760"/>
                <a:chOff x="4724400" y="4191000"/>
                <a:chExt cx="3556000" cy="365760"/>
              </a:xfrm>
            </p:grpSpPr>
            <p:sp>
              <p:nvSpPr>
                <p:cNvPr id="36" name="Rectangle 19">
                  <a:extLst>
                    <a:ext uri="{FF2B5EF4-FFF2-40B4-BE49-F238E27FC236}">
                      <a16:creationId xmlns:a16="http://schemas.microsoft.com/office/drawing/2014/main" id="{EDCA6841-566F-4502-9E56-BAEE773318E4}"/>
                    </a:ext>
                  </a:extLst>
                </p:cNvPr>
                <p:cNvSpPr>
                  <a:spLocks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6515100" y="4229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%r13d</a:t>
                  </a:r>
                </a:p>
              </p:txBody>
            </p:sp>
            <p:sp>
              <p:nvSpPr>
                <p:cNvPr id="37" name="Rectangle 27">
                  <a:extLst>
                    <a:ext uri="{FF2B5EF4-FFF2-40B4-BE49-F238E27FC236}">
                      <a16:creationId xmlns:a16="http://schemas.microsoft.com/office/drawing/2014/main" id="{182121DF-F5BD-4A5D-A457-4F381A190122}"/>
                    </a:ext>
                  </a:extLst>
                </p:cNvPr>
                <p:cNvSpPr>
                  <a:spLocks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4724400" y="4191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%r13</a:t>
                  </a: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7C890A74-E9BE-4CE3-8316-4F5C7B3A2DE8}"/>
                  </a:ext>
                </a:extLst>
              </p:cNvPr>
              <p:cNvGrpSpPr/>
              <p:nvPr/>
            </p:nvGrpSpPr>
            <p:grpSpPr>
              <a:xfrm>
                <a:off x="4724400" y="4114800"/>
                <a:ext cx="3556000" cy="365760"/>
                <a:chOff x="4724400" y="4800600"/>
                <a:chExt cx="3556000" cy="365760"/>
              </a:xfrm>
            </p:grpSpPr>
            <p:sp>
              <p:nvSpPr>
                <p:cNvPr id="34" name="Rectangle 20">
                  <a:extLst>
                    <a:ext uri="{FF2B5EF4-FFF2-40B4-BE49-F238E27FC236}">
                      <a16:creationId xmlns:a16="http://schemas.microsoft.com/office/drawing/2014/main" id="{4D8E3249-D8C7-4870-9DB3-362E453076BE}"/>
                    </a:ext>
                  </a:extLst>
                </p:cNvPr>
                <p:cNvSpPr>
                  <a:spLocks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6515100" y="4838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%r14d</a:t>
                  </a:r>
                </a:p>
              </p:txBody>
            </p:sp>
            <p:sp>
              <p:nvSpPr>
                <p:cNvPr id="35" name="Rectangle 28">
                  <a:extLst>
                    <a:ext uri="{FF2B5EF4-FFF2-40B4-BE49-F238E27FC236}">
                      <a16:creationId xmlns:a16="http://schemas.microsoft.com/office/drawing/2014/main" id="{8FBADB07-EB2F-448C-B0DE-406502B624C0}"/>
                    </a:ext>
                  </a:extLst>
                </p:cNvPr>
                <p:cNvSpPr>
                  <a:spLocks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4724400" y="4800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%r14</a:t>
                  </a:r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888E31F1-5FA3-4879-B37A-BA1157015AC6}"/>
                  </a:ext>
                </a:extLst>
              </p:cNvPr>
              <p:cNvGrpSpPr/>
              <p:nvPr/>
            </p:nvGrpSpPr>
            <p:grpSpPr>
              <a:xfrm>
                <a:off x="4724400" y="4572000"/>
                <a:ext cx="3556000" cy="365760"/>
                <a:chOff x="4724400" y="5410200"/>
                <a:chExt cx="3556000" cy="365760"/>
              </a:xfrm>
            </p:grpSpPr>
            <p:sp>
              <p:nvSpPr>
                <p:cNvPr id="32" name="Rectangle 21">
                  <a:extLst>
                    <a:ext uri="{FF2B5EF4-FFF2-40B4-BE49-F238E27FC236}">
                      <a16:creationId xmlns:a16="http://schemas.microsoft.com/office/drawing/2014/main" id="{9D811832-2E69-45B7-96DC-BF3D864E8858}"/>
                    </a:ext>
                  </a:extLst>
                </p:cNvPr>
                <p:cNvSpPr>
                  <a:spLocks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6515100" y="5448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%r15d</a:t>
                  </a:r>
                </a:p>
              </p:txBody>
            </p:sp>
            <p:sp>
              <p:nvSpPr>
                <p:cNvPr id="33" name="Rectangle 29">
                  <a:extLst>
                    <a:ext uri="{FF2B5EF4-FFF2-40B4-BE49-F238E27FC236}">
                      <a16:creationId xmlns:a16="http://schemas.microsoft.com/office/drawing/2014/main" id="{C9FDDA3A-F71B-46EC-8CCB-54561BA3400A}"/>
                    </a:ext>
                  </a:extLst>
                </p:cNvPr>
                <p:cNvSpPr>
                  <a:spLocks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4724400" y="5410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%r15</a:t>
                  </a:r>
                </a:p>
              </p:txBody>
            </p:sp>
          </p:grp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E65251A-D063-4AF2-B252-D5185FFE4E9B}"/>
                </a:ext>
              </a:extLst>
            </p:cNvPr>
            <p:cNvGrpSpPr/>
            <p:nvPr/>
          </p:nvGrpSpPr>
          <p:grpSpPr>
            <a:xfrm>
              <a:off x="4500288" y="3086374"/>
              <a:ext cx="2961890" cy="2969928"/>
              <a:chOff x="761492" y="1371600"/>
              <a:chExt cx="3556508" cy="3566160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D71A0AE-729E-4CCE-A197-1452AC050D5D}"/>
                  </a:ext>
                </a:extLst>
              </p:cNvPr>
              <p:cNvGrpSpPr/>
              <p:nvPr/>
            </p:nvGrpSpPr>
            <p:grpSpPr>
              <a:xfrm>
                <a:off x="762000" y="4114800"/>
                <a:ext cx="3556000" cy="365760"/>
                <a:chOff x="762000" y="4800600"/>
                <a:chExt cx="3556000" cy="365760"/>
              </a:xfrm>
            </p:grpSpPr>
            <p:sp>
              <p:nvSpPr>
                <p:cNvPr id="71" name="Rectangle 1">
                  <a:extLst>
                    <a:ext uri="{FF2B5EF4-FFF2-40B4-BE49-F238E27FC236}">
                      <a16:creationId xmlns:a16="http://schemas.microsoft.com/office/drawing/2014/main" id="{1F9515D5-900A-4A45-A565-8E2700227053}"/>
                    </a:ext>
                  </a:extLst>
                </p:cNvPr>
                <p:cNvSpPr>
                  <a:spLocks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762000" y="4800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rsp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72" name="Rectangle 12">
                  <a:extLst>
                    <a:ext uri="{FF2B5EF4-FFF2-40B4-BE49-F238E27FC236}">
                      <a16:creationId xmlns:a16="http://schemas.microsoft.com/office/drawing/2014/main" id="{2AE50331-7BFC-42DD-912D-D7B802F8C90B}"/>
                    </a:ext>
                  </a:extLst>
                </p:cNvPr>
                <p:cNvSpPr>
                  <a:spLocks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2552700" y="4838700"/>
                  <a:ext cx="1764792" cy="29260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esp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B0EEBEAA-4339-461A-B183-F0A39734ED05}"/>
                  </a:ext>
                </a:extLst>
              </p:cNvPr>
              <p:cNvGrpSpPr/>
              <p:nvPr/>
            </p:nvGrpSpPr>
            <p:grpSpPr>
              <a:xfrm>
                <a:off x="762000" y="1371600"/>
                <a:ext cx="3556000" cy="365760"/>
                <a:chOff x="762000" y="1143000"/>
                <a:chExt cx="3556000" cy="365760"/>
              </a:xfrm>
            </p:grpSpPr>
            <p:sp>
              <p:nvSpPr>
                <p:cNvPr id="69" name="Rectangle 6">
                  <a:extLst>
                    <a:ext uri="{FF2B5EF4-FFF2-40B4-BE49-F238E27FC236}">
                      <a16:creationId xmlns:a16="http://schemas.microsoft.com/office/drawing/2014/main" id="{4B4BF568-030D-4AC3-8D45-F163B04EC3DD}"/>
                    </a:ext>
                  </a:extLst>
                </p:cNvPr>
                <p:cNvSpPr>
                  <a:spLocks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2552700" y="1181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eax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70" name="Rectangle 30">
                  <a:extLst>
                    <a:ext uri="{FF2B5EF4-FFF2-40B4-BE49-F238E27FC236}">
                      <a16:creationId xmlns:a16="http://schemas.microsoft.com/office/drawing/2014/main" id="{C9334331-17EC-461A-8456-CD501CF2E276}"/>
                    </a:ext>
                  </a:extLst>
                </p:cNvPr>
                <p:cNvSpPr>
                  <a:spLocks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762000" y="1143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rax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69EF7CD3-7507-46F7-8C18-7151A2DC26DB}"/>
                  </a:ext>
                </a:extLst>
              </p:cNvPr>
              <p:cNvGrpSpPr/>
              <p:nvPr/>
            </p:nvGrpSpPr>
            <p:grpSpPr>
              <a:xfrm>
                <a:off x="762000" y="1828800"/>
                <a:ext cx="3556000" cy="365760"/>
                <a:chOff x="762000" y="1752600"/>
                <a:chExt cx="3556000" cy="365760"/>
              </a:xfrm>
            </p:grpSpPr>
            <p:sp>
              <p:nvSpPr>
                <p:cNvPr id="67" name="Rectangle 7">
                  <a:extLst>
                    <a:ext uri="{FF2B5EF4-FFF2-40B4-BE49-F238E27FC236}">
                      <a16:creationId xmlns:a16="http://schemas.microsoft.com/office/drawing/2014/main" id="{3A05EED2-59D7-4848-8654-9D08193480D4}"/>
                    </a:ext>
                  </a:extLst>
                </p:cNvPr>
                <p:cNvSpPr>
                  <a:spLocks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2552700" y="1790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ebx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68" name="Rectangle 31">
                  <a:extLst>
                    <a:ext uri="{FF2B5EF4-FFF2-40B4-BE49-F238E27FC236}">
                      <a16:creationId xmlns:a16="http://schemas.microsoft.com/office/drawing/2014/main" id="{B074CAD4-E675-4C02-80A1-63F9A567B2BE}"/>
                    </a:ext>
                  </a:extLst>
                </p:cNvPr>
                <p:cNvSpPr>
                  <a:spLocks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762000" y="1752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rbx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67D149D8-611B-439B-BB99-450096C2A840}"/>
                  </a:ext>
                </a:extLst>
              </p:cNvPr>
              <p:cNvGrpSpPr/>
              <p:nvPr/>
            </p:nvGrpSpPr>
            <p:grpSpPr>
              <a:xfrm>
                <a:off x="762000" y="2286000"/>
                <a:ext cx="3556000" cy="365760"/>
                <a:chOff x="762000" y="2362200"/>
                <a:chExt cx="3556000" cy="365760"/>
              </a:xfrm>
            </p:grpSpPr>
            <p:sp>
              <p:nvSpPr>
                <p:cNvPr id="65" name="Rectangle 8">
                  <a:extLst>
                    <a:ext uri="{FF2B5EF4-FFF2-40B4-BE49-F238E27FC236}">
                      <a16:creationId xmlns:a16="http://schemas.microsoft.com/office/drawing/2014/main" id="{23584FBC-F9AA-4EE4-BA6C-C3C0A7A5B357}"/>
                    </a:ext>
                  </a:extLst>
                </p:cNvPr>
                <p:cNvSpPr>
                  <a:spLocks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2552700" y="2400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ecx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66" name="Rectangle 32">
                  <a:extLst>
                    <a:ext uri="{FF2B5EF4-FFF2-40B4-BE49-F238E27FC236}">
                      <a16:creationId xmlns:a16="http://schemas.microsoft.com/office/drawing/2014/main" id="{2BCAE31F-F122-458A-9DB4-87560A6AA56C}"/>
                    </a:ext>
                  </a:extLst>
                </p:cNvPr>
                <p:cNvSpPr>
                  <a:spLocks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762000" y="2362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rcx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169C8926-CD44-40E3-805C-24983B28F7DD}"/>
                  </a:ext>
                </a:extLst>
              </p:cNvPr>
              <p:cNvGrpSpPr/>
              <p:nvPr/>
            </p:nvGrpSpPr>
            <p:grpSpPr>
              <a:xfrm>
                <a:off x="762000" y="2743200"/>
                <a:ext cx="3556000" cy="365760"/>
                <a:chOff x="762000" y="2971800"/>
                <a:chExt cx="3556000" cy="365760"/>
              </a:xfrm>
            </p:grpSpPr>
            <p:sp>
              <p:nvSpPr>
                <p:cNvPr id="63" name="Rectangle 9">
                  <a:extLst>
                    <a:ext uri="{FF2B5EF4-FFF2-40B4-BE49-F238E27FC236}">
                      <a16:creationId xmlns:a16="http://schemas.microsoft.com/office/drawing/2014/main" id="{4B5DD858-8418-4339-839C-344EEF0262FD}"/>
                    </a:ext>
                  </a:extLst>
                </p:cNvPr>
                <p:cNvSpPr>
                  <a:spLocks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2552700" y="30099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edx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64" name="Rectangle 33">
                  <a:extLst>
                    <a:ext uri="{FF2B5EF4-FFF2-40B4-BE49-F238E27FC236}">
                      <a16:creationId xmlns:a16="http://schemas.microsoft.com/office/drawing/2014/main" id="{B359C31C-DE3E-42AD-8485-041CD28D17EB}"/>
                    </a:ext>
                  </a:extLst>
                </p:cNvPr>
                <p:cNvSpPr>
                  <a:spLocks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762000" y="29718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rdx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7E322BEA-9047-4FED-8CC0-4991285DE805}"/>
                  </a:ext>
                </a:extLst>
              </p:cNvPr>
              <p:cNvGrpSpPr/>
              <p:nvPr/>
            </p:nvGrpSpPr>
            <p:grpSpPr>
              <a:xfrm>
                <a:off x="762000" y="3200400"/>
                <a:ext cx="3556000" cy="365760"/>
                <a:chOff x="762000" y="3581400"/>
                <a:chExt cx="3556000" cy="365760"/>
              </a:xfrm>
            </p:grpSpPr>
            <p:sp>
              <p:nvSpPr>
                <p:cNvPr id="61" name="Rectangle 10">
                  <a:extLst>
                    <a:ext uri="{FF2B5EF4-FFF2-40B4-BE49-F238E27FC236}">
                      <a16:creationId xmlns:a16="http://schemas.microsoft.com/office/drawing/2014/main" id="{630CE82A-A2C5-4994-B02C-5C0783C4C4E7}"/>
                    </a:ext>
                  </a:extLst>
                </p:cNvPr>
                <p:cNvSpPr>
                  <a:spLocks/>
                </p:cNvSpPr>
                <p:nvPr>
                  <p:custDataLst>
                    <p:tags r:id="rId5"/>
                  </p:custDataLst>
                </p:nvPr>
              </p:nvSpPr>
              <p:spPr bwMode="auto">
                <a:xfrm>
                  <a:off x="2552700" y="36195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esi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62" name="Rectangle 34">
                  <a:extLst>
                    <a:ext uri="{FF2B5EF4-FFF2-40B4-BE49-F238E27FC236}">
                      <a16:creationId xmlns:a16="http://schemas.microsoft.com/office/drawing/2014/main" id="{CC321939-691B-4A42-9A43-556358ECD1ED}"/>
                    </a:ext>
                  </a:extLst>
                </p:cNvPr>
                <p:cNvSpPr>
                  <a:spLocks/>
                </p:cNvSpPr>
                <p:nvPr>
                  <p:custDataLst>
                    <p:tags r:id="rId6"/>
                  </p:custDataLst>
                </p:nvPr>
              </p:nvSpPr>
              <p:spPr bwMode="auto">
                <a:xfrm>
                  <a:off x="762000" y="35814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rsi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1B793CC4-3DC3-4F3D-B978-08E9988FBC71}"/>
                  </a:ext>
                </a:extLst>
              </p:cNvPr>
              <p:cNvGrpSpPr/>
              <p:nvPr/>
            </p:nvGrpSpPr>
            <p:grpSpPr>
              <a:xfrm>
                <a:off x="762000" y="3657600"/>
                <a:ext cx="3556000" cy="365760"/>
                <a:chOff x="762000" y="4191000"/>
                <a:chExt cx="3556000" cy="365760"/>
              </a:xfrm>
            </p:grpSpPr>
            <p:sp>
              <p:nvSpPr>
                <p:cNvPr id="59" name="Rectangle 11">
                  <a:extLst>
                    <a:ext uri="{FF2B5EF4-FFF2-40B4-BE49-F238E27FC236}">
                      <a16:creationId xmlns:a16="http://schemas.microsoft.com/office/drawing/2014/main" id="{F82CBEED-CE31-44DF-ABBE-782F4FC48FE8}"/>
                    </a:ext>
                  </a:extLst>
                </p:cNvPr>
                <p:cNvSpPr>
                  <a:spLocks/>
                </p:cNvSpPr>
                <p:nvPr>
                  <p:custDataLst>
                    <p:tags r:id="rId3"/>
                  </p:custDataLst>
                </p:nvPr>
              </p:nvSpPr>
              <p:spPr bwMode="auto">
                <a:xfrm>
                  <a:off x="2552700" y="4229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edi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60" name="Rectangle 35">
                  <a:extLst>
                    <a:ext uri="{FF2B5EF4-FFF2-40B4-BE49-F238E27FC236}">
                      <a16:creationId xmlns:a16="http://schemas.microsoft.com/office/drawing/2014/main" id="{05A8CFF9-8AFD-4AFE-B150-C5719FD57213}"/>
                    </a:ext>
                  </a:extLst>
                </p:cNvPr>
                <p:cNvSpPr>
                  <a:spLocks/>
                </p:cNvSpPr>
                <p:nvPr>
                  <p:custDataLst>
                    <p:tags r:id="rId4"/>
                  </p:custDataLst>
                </p:nvPr>
              </p:nvSpPr>
              <p:spPr bwMode="auto">
                <a:xfrm>
                  <a:off x="762000" y="4191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rdi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8068F01E-B175-432D-BEEE-08C2F891AD8A}"/>
                  </a:ext>
                </a:extLst>
              </p:cNvPr>
              <p:cNvGrpSpPr/>
              <p:nvPr/>
            </p:nvGrpSpPr>
            <p:grpSpPr>
              <a:xfrm>
                <a:off x="761492" y="4572000"/>
                <a:ext cx="3556000" cy="365760"/>
                <a:chOff x="762000" y="5410200"/>
                <a:chExt cx="3556000" cy="365760"/>
              </a:xfrm>
            </p:grpSpPr>
            <p:sp>
              <p:nvSpPr>
                <p:cNvPr id="57" name="Rectangle 13">
                  <a:extLst>
                    <a:ext uri="{FF2B5EF4-FFF2-40B4-BE49-F238E27FC236}">
                      <a16:creationId xmlns:a16="http://schemas.microsoft.com/office/drawing/2014/main" id="{4D3998DF-AA98-45A6-8C7C-08C53F6ABE01}"/>
                    </a:ext>
                  </a:extLst>
                </p:cNvPr>
                <p:cNvSpPr>
                  <a:spLocks/>
                </p:cNvSpPr>
                <p:nvPr>
                  <p:custDataLst>
                    <p:tags r:id="rId1"/>
                  </p:custDataLst>
                </p:nvPr>
              </p:nvSpPr>
              <p:spPr bwMode="auto">
                <a:xfrm>
                  <a:off x="2552700" y="54356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ebp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58" name="Rectangle 36">
                  <a:extLst>
                    <a:ext uri="{FF2B5EF4-FFF2-40B4-BE49-F238E27FC236}">
                      <a16:creationId xmlns:a16="http://schemas.microsoft.com/office/drawing/2014/main" id="{0F26F3E2-7AFD-414A-8A34-0B32839BFB0A}"/>
                    </a:ext>
                  </a:extLst>
                </p:cNvPr>
                <p:cNvSpPr>
                  <a:spLocks/>
                </p:cNvSpPr>
                <p:nvPr>
                  <p:custDataLst>
                    <p:tags r:id="rId2"/>
                  </p:custDataLst>
                </p:nvPr>
              </p:nvSpPr>
              <p:spPr bwMode="auto">
                <a:xfrm>
                  <a:off x="762000" y="5410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rbp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</p:grpSp>
      </p:grpSp>
      <p:sp>
        <p:nvSpPr>
          <p:cNvPr id="74" name="Content Placeholder 19">
            <a:extLst>
              <a:ext uri="{FF2B5EF4-FFF2-40B4-BE49-F238E27FC236}">
                <a16:creationId xmlns:a16="http://schemas.microsoft.com/office/drawing/2014/main" id="{0E99FD84-AED9-42EB-AA32-2FB3F99981C9}"/>
              </a:ext>
            </a:extLst>
          </p:cNvPr>
          <p:cNvSpPr txBox="1">
            <a:spLocks/>
          </p:cNvSpPr>
          <p:nvPr/>
        </p:nvSpPr>
        <p:spPr>
          <a:xfrm>
            <a:off x="8324299" y="3079684"/>
            <a:ext cx="3366883" cy="1333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Instruction Pointer</a:t>
            </a:r>
          </a:p>
          <a:p>
            <a:r>
              <a:rPr lang="en-US" dirty="0"/>
              <a:t>Condition Codes</a:t>
            </a:r>
          </a:p>
          <a:p>
            <a:r>
              <a:rPr lang="en-US" dirty="0"/>
              <a:t>Etc.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8CE066A7-9C5D-4404-9EA0-A4C66E81F4CD}"/>
              </a:ext>
            </a:extLst>
          </p:cNvPr>
          <p:cNvSpPr/>
          <p:nvPr/>
        </p:nvSpPr>
        <p:spPr>
          <a:xfrm>
            <a:off x="562199" y="2326756"/>
            <a:ext cx="11128983" cy="3388244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874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D238C-CB38-4126-8D17-36A5DB22F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use case: separate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015C6-26BD-4E9E-AF24-AACA7EDCF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Right now I am running:</a:t>
            </a:r>
          </a:p>
          <a:p>
            <a:pPr lvl="1"/>
            <a:r>
              <a:rPr lang="en-US" dirty="0" err="1"/>
              <a:t>Powerpoint</a:t>
            </a:r>
            <a:endParaRPr lang="en-US" dirty="0"/>
          </a:p>
          <a:p>
            <a:pPr lvl="1"/>
            <a:r>
              <a:rPr lang="en-US" dirty="0"/>
              <a:t>Chrome</a:t>
            </a:r>
          </a:p>
          <a:p>
            <a:pPr lvl="1"/>
            <a:r>
              <a:rPr lang="en-US" dirty="0"/>
              <a:t>Notion</a:t>
            </a:r>
          </a:p>
          <a:p>
            <a:pPr lvl="1"/>
            <a:endParaRPr lang="en-US" dirty="0"/>
          </a:p>
          <a:p>
            <a:r>
              <a:rPr lang="en-US" dirty="0"/>
              <a:t>Each is a separate process</a:t>
            </a:r>
          </a:p>
          <a:p>
            <a:pPr lvl="1"/>
            <a:r>
              <a:rPr lang="en-US" dirty="0"/>
              <a:t>Have their own memory</a:t>
            </a:r>
          </a:p>
          <a:p>
            <a:pPr lvl="1"/>
            <a:r>
              <a:rPr lang="en-US" dirty="0"/>
              <a:t>Have their own registers</a:t>
            </a:r>
          </a:p>
          <a:p>
            <a:pPr lvl="1"/>
            <a:r>
              <a:rPr lang="en-US" dirty="0"/>
              <a:t>Operating System manages them</a:t>
            </a:r>
          </a:p>
          <a:p>
            <a:pPr lvl="1"/>
            <a:endParaRPr lang="en-US" dirty="0"/>
          </a:p>
          <a:p>
            <a:r>
              <a:rPr lang="en-US" dirty="0"/>
              <a:t>No need for communication between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E646E-EAA8-4074-A96D-B991DF5D5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867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BBF3A42-3A37-87D7-6855-E9705876ED23}"/>
              </a:ext>
            </a:extLst>
          </p:cNvPr>
          <p:cNvSpPr/>
          <p:nvPr/>
        </p:nvSpPr>
        <p:spPr>
          <a:xfrm>
            <a:off x="1181100" y="914400"/>
            <a:ext cx="5308600" cy="5807075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EFD85B-1079-2648-9437-ECD54E548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Multicore Systems (in pictures)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7EF51-F85B-8E40-85E4-17A8434D0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23</a:t>
            </a:fld>
            <a:endParaRPr lang="en-US"/>
          </a:p>
        </p:txBody>
      </p:sp>
      <p:grpSp>
        <p:nvGrpSpPr>
          <p:cNvPr id="5" name="Google Shape;237;g5e18c33101_0_378">
            <a:extLst>
              <a:ext uri="{FF2B5EF4-FFF2-40B4-BE49-F238E27FC236}">
                <a16:creationId xmlns:a16="http://schemas.microsoft.com/office/drawing/2014/main" id="{9F4A0C69-9B55-6C48-A0C6-255788EA90D1}"/>
              </a:ext>
            </a:extLst>
          </p:cNvPr>
          <p:cNvGrpSpPr/>
          <p:nvPr/>
        </p:nvGrpSpPr>
        <p:grpSpPr>
          <a:xfrm>
            <a:off x="1768699" y="1265239"/>
            <a:ext cx="2057400" cy="2674620"/>
            <a:chOff x="609600" y="1676400"/>
            <a:chExt cx="3048000" cy="3962400"/>
          </a:xfrm>
        </p:grpSpPr>
        <p:grpSp>
          <p:nvGrpSpPr>
            <p:cNvPr id="6" name="Google Shape;238;g5e18c33101_0_378">
              <a:extLst>
                <a:ext uri="{FF2B5EF4-FFF2-40B4-BE49-F238E27FC236}">
                  <a16:creationId xmlns:a16="http://schemas.microsoft.com/office/drawing/2014/main" id="{415CF0F8-D9A3-D44C-A46A-ECDB47D9F9DE}"/>
                </a:ext>
              </a:extLst>
            </p:cNvPr>
            <p:cNvGrpSpPr/>
            <p:nvPr/>
          </p:nvGrpSpPr>
          <p:grpSpPr>
            <a:xfrm>
              <a:off x="609600" y="1676400"/>
              <a:ext cx="3048000" cy="3962400"/>
              <a:chOff x="609600" y="1676400"/>
              <a:chExt cx="3048000" cy="3962400"/>
            </a:xfrm>
          </p:grpSpPr>
          <p:sp>
            <p:nvSpPr>
              <p:cNvPr id="23" name="Google Shape;239;g5e18c33101_0_378">
                <a:extLst>
                  <a:ext uri="{FF2B5EF4-FFF2-40B4-BE49-F238E27FC236}">
                    <a16:creationId xmlns:a16="http://schemas.microsoft.com/office/drawing/2014/main" id="{845AC35F-72A1-0C48-BF10-DF874C132BAD}"/>
                  </a:ext>
                </a:extLst>
              </p:cNvPr>
              <p:cNvSpPr/>
              <p:nvPr/>
            </p:nvSpPr>
            <p:spPr>
              <a:xfrm>
                <a:off x="609600" y="1676400"/>
                <a:ext cx="3048000" cy="3962400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Core 0</a:t>
                </a:r>
                <a:endParaRPr sz="14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0;g5e18c33101_0_378">
                <a:extLst>
                  <a:ext uri="{FF2B5EF4-FFF2-40B4-BE49-F238E27FC236}">
                    <a16:creationId xmlns:a16="http://schemas.microsoft.com/office/drawing/2014/main" id="{C9538EA2-22DD-0046-ADEB-25F0966FC249}"/>
                  </a:ext>
                </a:extLst>
              </p:cNvPr>
              <p:cNvSpPr/>
              <p:nvPr/>
            </p:nvSpPr>
            <p:spPr>
              <a:xfrm>
                <a:off x="838200" y="2286000"/>
                <a:ext cx="2590800" cy="533400"/>
              </a:xfrm>
              <a:prstGeom prst="rect">
                <a:avLst/>
              </a:prstGeom>
              <a:solidFill>
                <a:srgbClr val="95B3D7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Control</a:t>
                </a:r>
                <a:endParaRPr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41;g5e18c33101_0_378">
                <a:extLst>
                  <a:ext uri="{FF2B5EF4-FFF2-40B4-BE49-F238E27FC236}">
                    <a16:creationId xmlns:a16="http://schemas.microsoft.com/office/drawing/2014/main" id="{87FBB679-6EE7-2241-80E9-873C774F37E0}"/>
                  </a:ext>
                </a:extLst>
              </p:cNvPr>
              <p:cNvSpPr/>
              <p:nvPr/>
            </p:nvSpPr>
            <p:spPr>
              <a:xfrm>
                <a:off x="838200" y="3048000"/>
                <a:ext cx="2590800" cy="2362200"/>
              </a:xfrm>
              <a:prstGeom prst="rect">
                <a:avLst/>
              </a:prstGeom>
              <a:solidFill>
                <a:srgbClr val="93B3D7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Datapath</a:t>
                </a:r>
                <a:endParaRPr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6" name="Google Shape;242;g5e18c33101_0_378">
                <a:extLst>
                  <a:ext uri="{FF2B5EF4-FFF2-40B4-BE49-F238E27FC236}">
                    <a16:creationId xmlns:a16="http://schemas.microsoft.com/office/drawing/2014/main" id="{8477E6EA-1A70-0541-B69C-0D7F540D4802}"/>
                  </a:ext>
                </a:extLst>
              </p:cNvPr>
              <p:cNvCxnSpPr/>
              <p:nvPr/>
            </p:nvCxnSpPr>
            <p:spPr>
              <a:xfrm rot="5400000">
                <a:off x="1409744" y="2933744"/>
                <a:ext cx="228600" cy="15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triangle" w="lg" len="lg"/>
              </a:ln>
              <a:effectLst>
                <a:outerShdw blurRad="40000" dist="20000" dir="5400000" rotWithShape="0">
                  <a:srgbClr val="000000">
                    <a:alpha val="37650"/>
                  </a:srgbClr>
                </a:outerShdw>
              </a:effectLst>
            </p:spPr>
          </p:cxnSp>
          <p:cxnSp>
            <p:nvCxnSpPr>
              <p:cNvPr id="27" name="Google Shape;243;g5e18c33101_0_378">
                <a:extLst>
                  <a:ext uri="{FF2B5EF4-FFF2-40B4-BE49-F238E27FC236}">
                    <a16:creationId xmlns:a16="http://schemas.microsoft.com/office/drawing/2014/main" id="{4FE49061-C312-B142-AB13-C34C7B20D323}"/>
                  </a:ext>
                </a:extLst>
              </p:cNvPr>
              <p:cNvCxnSpPr/>
              <p:nvPr/>
            </p:nvCxnSpPr>
            <p:spPr>
              <a:xfrm rot="5400000" flipH="1">
                <a:off x="2553538" y="2932950"/>
                <a:ext cx="228600" cy="15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triangle" w="lg" len="lg"/>
              </a:ln>
              <a:effectLst>
                <a:outerShdw blurRad="40000" dist="20000" dir="5400000" rotWithShape="0">
                  <a:srgbClr val="000000">
                    <a:alpha val="37650"/>
                  </a:srgbClr>
                </a:outerShdw>
              </a:effectLst>
            </p:spPr>
          </p:cxnSp>
        </p:grpSp>
        <p:grpSp>
          <p:nvGrpSpPr>
            <p:cNvPr id="7" name="Google Shape;244;g5e18c33101_0_378">
              <a:extLst>
                <a:ext uri="{FF2B5EF4-FFF2-40B4-BE49-F238E27FC236}">
                  <a16:creationId xmlns:a16="http://schemas.microsoft.com/office/drawing/2014/main" id="{8945B7BF-EFD4-2047-82F0-7378669E4920}"/>
                </a:ext>
              </a:extLst>
            </p:cNvPr>
            <p:cNvGrpSpPr/>
            <p:nvPr/>
          </p:nvGrpSpPr>
          <p:grpSpPr>
            <a:xfrm>
              <a:off x="914400" y="3505200"/>
              <a:ext cx="2367300" cy="1828800"/>
              <a:chOff x="914400" y="3505200"/>
              <a:chExt cx="2367300" cy="1828800"/>
            </a:xfrm>
          </p:grpSpPr>
          <p:sp>
            <p:nvSpPr>
              <p:cNvPr id="8" name="Google Shape;245;g5e18c33101_0_378">
                <a:extLst>
                  <a:ext uri="{FF2B5EF4-FFF2-40B4-BE49-F238E27FC236}">
                    <a16:creationId xmlns:a16="http://schemas.microsoft.com/office/drawing/2014/main" id="{8A4A8135-256D-9C41-A342-DE8BBE4CEB47}"/>
                  </a:ext>
                </a:extLst>
              </p:cNvPr>
              <p:cNvSpPr/>
              <p:nvPr/>
            </p:nvSpPr>
            <p:spPr>
              <a:xfrm>
                <a:off x="914400" y="3505200"/>
                <a:ext cx="2362200" cy="2286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RIP</a:t>
                </a:r>
                <a:endParaRPr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" name="Google Shape;246;g5e18c33101_0_378">
                <a:extLst>
                  <a:ext uri="{FF2B5EF4-FFF2-40B4-BE49-F238E27FC236}">
                    <a16:creationId xmlns:a16="http://schemas.microsoft.com/office/drawing/2014/main" id="{86E5F31E-FBDD-C942-9612-8206012B5A71}"/>
                  </a:ext>
                </a:extLst>
              </p:cNvPr>
              <p:cNvGrpSpPr/>
              <p:nvPr/>
            </p:nvGrpSpPr>
            <p:grpSpPr>
              <a:xfrm>
                <a:off x="914414" y="3859306"/>
                <a:ext cx="2362217" cy="712694"/>
                <a:chOff x="1600199" y="3935506"/>
                <a:chExt cx="1600201" cy="712694"/>
              </a:xfrm>
            </p:grpSpPr>
            <p:sp>
              <p:nvSpPr>
                <p:cNvPr id="13" name="Google Shape;247;g5e18c33101_0_378">
                  <a:extLst>
                    <a:ext uri="{FF2B5EF4-FFF2-40B4-BE49-F238E27FC236}">
                      <a16:creationId xmlns:a16="http://schemas.microsoft.com/office/drawing/2014/main" id="{44459056-7A3A-4C48-ABDC-EC8C7BDE3AF4}"/>
                    </a:ext>
                  </a:extLst>
                </p:cNvPr>
                <p:cNvSpPr/>
                <p:nvPr/>
              </p:nvSpPr>
              <p:spPr>
                <a:xfrm>
                  <a:off x="1600200" y="3962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248;g5e18c33101_0_378">
                  <a:extLst>
                    <a:ext uri="{FF2B5EF4-FFF2-40B4-BE49-F238E27FC236}">
                      <a16:creationId xmlns:a16="http://schemas.microsoft.com/office/drawing/2014/main" id="{683AC345-3568-0441-AFBD-A6D8E1C15D33}"/>
                    </a:ext>
                  </a:extLst>
                </p:cNvPr>
                <p:cNvSpPr/>
                <p:nvPr/>
              </p:nvSpPr>
              <p:spPr>
                <a:xfrm>
                  <a:off x="1600199" y="4038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249;g5e18c33101_0_378">
                  <a:extLst>
                    <a:ext uri="{FF2B5EF4-FFF2-40B4-BE49-F238E27FC236}">
                      <a16:creationId xmlns:a16="http://schemas.microsoft.com/office/drawing/2014/main" id="{0FC60055-CC01-0943-AB94-6C053AEC5442}"/>
                    </a:ext>
                  </a:extLst>
                </p:cNvPr>
                <p:cNvSpPr/>
                <p:nvPr/>
              </p:nvSpPr>
              <p:spPr>
                <a:xfrm>
                  <a:off x="1600200" y="4114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" name="Google Shape;250;g5e18c33101_0_378">
                  <a:extLst>
                    <a:ext uri="{FF2B5EF4-FFF2-40B4-BE49-F238E27FC236}">
                      <a16:creationId xmlns:a16="http://schemas.microsoft.com/office/drawing/2014/main" id="{09B0199F-3C3E-F647-BF5F-ED7A0705C815}"/>
                    </a:ext>
                  </a:extLst>
                </p:cNvPr>
                <p:cNvSpPr/>
                <p:nvPr/>
              </p:nvSpPr>
              <p:spPr>
                <a:xfrm>
                  <a:off x="1600200" y="4191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251;g5e18c33101_0_378">
                  <a:extLst>
                    <a:ext uri="{FF2B5EF4-FFF2-40B4-BE49-F238E27FC236}">
                      <a16:creationId xmlns:a16="http://schemas.microsoft.com/office/drawing/2014/main" id="{B1A9AB1C-767B-8247-913B-E4292BD4ED44}"/>
                    </a:ext>
                  </a:extLst>
                </p:cNvPr>
                <p:cNvSpPr/>
                <p:nvPr/>
              </p:nvSpPr>
              <p:spPr>
                <a:xfrm>
                  <a:off x="1600200" y="42672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252;g5e18c33101_0_378">
                  <a:extLst>
                    <a:ext uri="{FF2B5EF4-FFF2-40B4-BE49-F238E27FC236}">
                      <a16:creationId xmlns:a16="http://schemas.microsoft.com/office/drawing/2014/main" id="{1A4827AA-C17A-A14B-9C34-7F187A73B66A}"/>
                    </a:ext>
                  </a:extLst>
                </p:cNvPr>
                <p:cNvSpPr/>
                <p:nvPr/>
              </p:nvSpPr>
              <p:spPr>
                <a:xfrm>
                  <a:off x="1600200" y="4343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253;g5e18c33101_0_378">
                  <a:extLst>
                    <a:ext uri="{FF2B5EF4-FFF2-40B4-BE49-F238E27FC236}">
                      <a16:creationId xmlns:a16="http://schemas.microsoft.com/office/drawing/2014/main" id="{1686E3AA-9109-BF4E-88E1-2D7914F2DB3B}"/>
                    </a:ext>
                  </a:extLst>
                </p:cNvPr>
                <p:cNvSpPr/>
                <p:nvPr/>
              </p:nvSpPr>
              <p:spPr>
                <a:xfrm>
                  <a:off x="1600200" y="4419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" name="Google Shape;254;g5e18c33101_0_378">
                  <a:extLst>
                    <a:ext uri="{FF2B5EF4-FFF2-40B4-BE49-F238E27FC236}">
                      <a16:creationId xmlns:a16="http://schemas.microsoft.com/office/drawing/2014/main" id="{8A3B3651-A997-DC4F-936E-B43A0D09DFFD}"/>
                    </a:ext>
                  </a:extLst>
                </p:cNvPr>
                <p:cNvSpPr/>
                <p:nvPr/>
              </p:nvSpPr>
              <p:spPr>
                <a:xfrm>
                  <a:off x="1600199" y="4495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255;g5e18c33101_0_378">
                  <a:extLst>
                    <a:ext uri="{FF2B5EF4-FFF2-40B4-BE49-F238E27FC236}">
                      <a16:creationId xmlns:a16="http://schemas.microsoft.com/office/drawing/2014/main" id="{C89080B2-B32E-D547-ABF5-4052A39CDD3E}"/>
                    </a:ext>
                  </a:extLst>
                </p:cNvPr>
                <p:cNvSpPr/>
                <p:nvPr/>
              </p:nvSpPr>
              <p:spPr>
                <a:xfrm>
                  <a:off x="1600200" y="4572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256;g5e18c33101_0_378">
                  <a:extLst>
                    <a:ext uri="{FF2B5EF4-FFF2-40B4-BE49-F238E27FC236}">
                      <a16:creationId xmlns:a16="http://schemas.microsoft.com/office/drawing/2014/main" id="{2F4A1416-3DDF-B140-8E7B-20897CA624B6}"/>
                    </a:ext>
                  </a:extLst>
                </p:cNvPr>
                <p:cNvSpPr txBox="1"/>
                <p:nvPr/>
              </p:nvSpPr>
              <p:spPr>
                <a:xfrm>
                  <a:off x="1716221" y="3935506"/>
                  <a:ext cx="1377000" cy="684000"/>
                </a:xfrm>
                <a:prstGeom prst="rect">
                  <a:avLst/>
                </a:prstGeom>
                <a:solidFill>
                  <a:srgbClr val="D9D9D9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2400"/>
                  </a:pPr>
                  <a:r>
                    <a:rPr lang="en-US" sz="2400" dirty="0">
                      <a:latin typeface="Calibri"/>
                      <a:ea typeface="Calibri"/>
                      <a:cs typeface="Calibri"/>
                      <a:sym typeface="Calibri"/>
                    </a:rPr>
                    <a:t>Registers</a:t>
                  </a:r>
                  <a:endParaRPr sz="2400" dirty="0"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" name="Google Shape;257;g5e18c33101_0_378">
                <a:extLst>
                  <a:ext uri="{FF2B5EF4-FFF2-40B4-BE49-F238E27FC236}">
                    <a16:creationId xmlns:a16="http://schemas.microsoft.com/office/drawing/2014/main" id="{65B6FC4A-1BB3-E444-BC80-277D6BC0B02F}"/>
                  </a:ext>
                </a:extLst>
              </p:cNvPr>
              <p:cNvGrpSpPr/>
              <p:nvPr/>
            </p:nvGrpSpPr>
            <p:grpSpPr>
              <a:xfrm>
                <a:off x="914400" y="4697787"/>
                <a:ext cx="2367300" cy="636213"/>
                <a:chOff x="4572000" y="3402387"/>
                <a:chExt cx="2367300" cy="636213"/>
              </a:xfrm>
            </p:grpSpPr>
            <p:sp>
              <p:nvSpPr>
                <p:cNvPr id="11" name="Google Shape;258;g5e18c33101_0_378">
                  <a:extLst>
                    <a:ext uri="{FF2B5EF4-FFF2-40B4-BE49-F238E27FC236}">
                      <a16:creationId xmlns:a16="http://schemas.microsoft.com/office/drawing/2014/main" id="{00BDE4B5-A6D5-2246-BDD3-D336D4310B9C}"/>
                    </a:ext>
                  </a:extLst>
                </p:cNvPr>
                <p:cNvSpPr/>
                <p:nvPr/>
              </p:nvSpPr>
              <p:spPr>
                <a:xfrm rot="10800000" flipH="1">
                  <a:off x="4572000" y="3429000"/>
                  <a:ext cx="2362200" cy="609600"/>
                </a:xfrm>
                <a:prstGeom prst="trapezoid">
                  <a:avLst>
                    <a:gd name="adj" fmla="val 25000"/>
                  </a:avLst>
                </a:prstGeom>
                <a:solidFill>
                  <a:srgbClr val="C0504D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" name="Google Shape;259;g5e18c33101_0_378">
                  <a:extLst>
                    <a:ext uri="{FF2B5EF4-FFF2-40B4-BE49-F238E27FC236}">
                      <a16:creationId xmlns:a16="http://schemas.microsoft.com/office/drawing/2014/main" id="{371478DB-D99B-EA43-81C8-2DAC405D99BE}"/>
                    </a:ext>
                  </a:extLst>
                </p:cNvPr>
                <p:cNvSpPr txBox="1"/>
                <p:nvPr/>
              </p:nvSpPr>
              <p:spPr>
                <a:xfrm>
                  <a:off x="4572000" y="3402387"/>
                  <a:ext cx="2367300" cy="547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r>
                    <a:rPr lang="en-US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(ALU)</a:t>
                  </a: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28" name="Google Shape;260;g5e18c33101_0_378">
            <a:extLst>
              <a:ext uri="{FF2B5EF4-FFF2-40B4-BE49-F238E27FC236}">
                <a16:creationId xmlns:a16="http://schemas.microsoft.com/office/drawing/2014/main" id="{5889A411-3EB5-1747-877F-BAB7AEE97A6C}"/>
              </a:ext>
            </a:extLst>
          </p:cNvPr>
          <p:cNvSpPr/>
          <p:nvPr/>
        </p:nvSpPr>
        <p:spPr>
          <a:xfrm>
            <a:off x="9096599" y="1371600"/>
            <a:ext cx="1905000" cy="4114800"/>
          </a:xfrm>
          <a:prstGeom prst="rect">
            <a:avLst/>
          </a:prstGeom>
          <a:solidFill>
            <a:srgbClr val="95B3D7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Memory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" name="Google Shape;267;g5e18c33101_0_378">
            <a:extLst>
              <a:ext uri="{FF2B5EF4-FFF2-40B4-BE49-F238E27FC236}">
                <a16:creationId xmlns:a16="http://schemas.microsoft.com/office/drawing/2014/main" id="{5775BD7D-2F34-F541-B974-5C94B297D049}"/>
              </a:ext>
            </a:extLst>
          </p:cNvPr>
          <p:cNvGrpSpPr/>
          <p:nvPr/>
        </p:nvGrpSpPr>
        <p:grpSpPr>
          <a:xfrm>
            <a:off x="9249073" y="1828800"/>
            <a:ext cx="1524023" cy="3429000"/>
            <a:chOff x="4953072" y="1981200"/>
            <a:chExt cx="1524023" cy="3429000"/>
          </a:xfrm>
        </p:grpSpPr>
        <p:grpSp>
          <p:nvGrpSpPr>
            <p:cNvPr id="36" name="Google Shape;268;g5e18c33101_0_378">
              <a:extLst>
                <a:ext uri="{FF2B5EF4-FFF2-40B4-BE49-F238E27FC236}">
                  <a16:creationId xmlns:a16="http://schemas.microsoft.com/office/drawing/2014/main" id="{CEE11A04-959E-F24E-94B1-D3E104174B0E}"/>
                </a:ext>
              </a:extLst>
            </p:cNvPr>
            <p:cNvGrpSpPr/>
            <p:nvPr/>
          </p:nvGrpSpPr>
          <p:grpSpPr>
            <a:xfrm>
              <a:off x="4953072" y="4038600"/>
              <a:ext cx="381023" cy="685800"/>
              <a:chOff x="7543800" y="3581400"/>
              <a:chExt cx="2362200" cy="685800"/>
            </a:xfrm>
          </p:grpSpPr>
          <p:sp>
            <p:nvSpPr>
              <p:cNvPr id="228" name="Google Shape;269;g5e18c33101_0_378">
                <a:extLst>
                  <a:ext uri="{FF2B5EF4-FFF2-40B4-BE49-F238E27FC236}">
                    <a16:creationId xmlns:a16="http://schemas.microsoft.com/office/drawing/2014/main" id="{676EF105-A0AA-A748-B6C9-F2CCE9C7DB75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70;g5e18c33101_0_378">
                <a:extLst>
                  <a:ext uri="{FF2B5EF4-FFF2-40B4-BE49-F238E27FC236}">
                    <a16:creationId xmlns:a16="http://schemas.microsoft.com/office/drawing/2014/main" id="{8BA4FAC6-9834-B94B-B0ED-6D280ADBC974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71;g5e18c33101_0_378">
                <a:extLst>
                  <a:ext uri="{FF2B5EF4-FFF2-40B4-BE49-F238E27FC236}">
                    <a16:creationId xmlns:a16="http://schemas.microsoft.com/office/drawing/2014/main" id="{1D67A773-A915-F64A-AB0B-1C59162067AF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72;g5e18c33101_0_378">
                <a:extLst>
                  <a:ext uri="{FF2B5EF4-FFF2-40B4-BE49-F238E27FC236}">
                    <a16:creationId xmlns:a16="http://schemas.microsoft.com/office/drawing/2014/main" id="{AAED431B-37DA-5948-B460-14405596F5EA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73;g5e18c33101_0_378">
                <a:extLst>
                  <a:ext uri="{FF2B5EF4-FFF2-40B4-BE49-F238E27FC236}">
                    <a16:creationId xmlns:a16="http://schemas.microsoft.com/office/drawing/2014/main" id="{DC8478CB-F960-D54C-A467-21C5CA250F39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74;g5e18c33101_0_378">
                <a:extLst>
                  <a:ext uri="{FF2B5EF4-FFF2-40B4-BE49-F238E27FC236}">
                    <a16:creationId xmlns:a16="http://schemas.microsoft.com/office/drawing/2014/main" id="{BF998EA3-4C9A-9545-9AC0-C2023F9630DB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75;g5e18c33101_0_378">
                <a:extLst>
                  <a:ext uri="{FF2B5EF4-FFF2-40B4-BE49-F238E27FC236}">
                    <a16:creationId xmlns:a16="http://schemas.microsoft.com/office/drawing/2014/main" id="{01C5F13A-70C9-4D42-AC2A-B4B304701A6E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76;g5e18c33101_0_378">
                <a:extLst>
                  <a:ext uri="{FF2B5EF4-FFF2-40B4-BE49-F238E27FC236}">
                    <a16:creationId xmlns:a16="http://schemas.microsoft.com/office/drawing/2014/main" id="{B5969FBE-584D-E44D-9787-D5809459CDF3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77;g5e18c33101_0_378">
                <a:extLst>
                  <a:ext uri="{FF2B5EF4-FFF2-40B4-BE49-F238E27FC236}">
                    <a16:creationId xmlns:a16="http://schemas.microsoft.com/office/drawing/2014/main" id="{67C1E51B-BCC5-1B4C-8FE7-B6B6456C4C8D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278;g5e18c33101_0_378">
              <a:extLst>
                <a:ext uri="{FF2B5EF4-FFF2-40B4-BE49-F238E27FC236}">
                  <a16:creationId xmlns:a16="http://schemas.microsoft.com/office/drawing/2014/main" id="{294BB502-D1D3-9443-9CFA-9F162CF14ABC}"/>
                </a:ext>
              </a:extLst>
            </p:cNvPr>
            <p:cNvGrpSpPr/>
            <p:nvPr/>
          </p:nvGrpSpPr>
          <p:grpSpPr>
            <a:xfrm>
              <a:off x="5334072" y="4038600"/>
              <a:ext cx="381023" cy="685800"/>
              <a:chOff x="7543800" y="3581400"/>
              <a:chExt cx="2362200" cy="685800"/>
            </a:xfrm>
          </p:grpSpPr>
          <p:sp>
            <p:nvSpPr>
              <p:cNvPr id="219" name="Google Shape;279;g5e18c33101_0_378">
                <a:extLst>
                  <a:ext uri="{FF2B5EF4-FFF2-40B4-BE49-F238E27FC236}">
                    <a16:creationId xmlns:a16="http://schemas.microsoft.com/office/drawing/2014/main" id="{37E215CC-1120-6246-8D5B-14D797860A65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80;g5e18c33101_0_378">
                <a:extLst>
                  <a:ext uri="{FF2B5EF4-FFF2-40B4-BE49-F238E27FC236}">
                    <a16:creationId xmlns:a16="http://schemas.microsoft.com/office/drawing/2014/main" id="{1288BF1A-5E8B-F341-8DDA-48A4642C7B73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81;g5e18c33101_0_378">
                <a:extLst>
                  <a:ext uri="{FF2B5EF4-FFF2-40B4-BE49-F238E27FC236}">
                    <a16:creationId xmlns:a16="http://schemas.microsoft.com/office/drawing/2014/main" id="{CACF1D48-FF69-F94F-AC94-DAC7D7913038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82;g5e18c33101_0_378">
                <a:extLst>
                  <a:ext uri="{FF2B5EF4-FFF2-40B4-BE49-F238E27FC236}">
                    <a16:creationId xmlns:a16="http://schemas.microsoft.com/office/drawing/2014/main" id="{9B9A1F21-CAAA-1E46-BFB8-A9E5B12D8E54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83;g5e18c33101_0_378">
                <a:extLst>
                  <a:ext uri="{FF2B5EF4-FFF2-40B4-BE49-F238E27FC236}">
                    <a16:creationId xmlns:a16="http://schemas.microsoft.com/office/drawing/2014/main" id="{6A46C5BB-CD09-7544-83F8-4D1E75939D88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84;g5e18c33101_0_378">
                <a:extLst>
                  <a:ext uri="{FF2B5EF4-FFF2-40B4-BE49-F238E27FC236}">
                    <a16:creationId xmlns:a16="http://schemas.microsoft.com/office/drawing/2014/main" id="{4424B113-7065-6F45-B7C0-8A081BBCBFF1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85;g5e18c33101_0_378">
                <a:extLst>
                  <a:ext uri="{FF2B5EF4-FFF2-40B4-BE49-F238E27FC236}">
                    <a16:creationId xmlns:a16="http://schemas.microsoft.com/office/drawing/2014/main" id="{4404CF35-6D5D-D44E-AC81-83000A6DB338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86;g5e18c33101_0_378">
                <a:extLst>
                  <a:ext uri="{FF2B5EF4-FFF2-40B4-BE49-F238E27FC236}">
                    <a16:creationId xmlns:a16="http://schemas.microsoft.com/office/drawing/2014/main" id="{C23B511D-0E9F-974A-AA89-4F0D341011D6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87;g5e18c33101_0_378">
                <a:extLst>
                  <a:ext uri="{FF2B5EF4-FFF2-40B4-BE49-F238E27FC236}">
                    <a16:creationId xmlns:a16="http://schemas.microsoft.com/office/drawing/2014/main" id="{1E88D2E0-22FA-024C-9E4A-39EB0262BBE0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" name="Google Shape;288;g5e18c33101_0_378">
              <a:extLst>
                <a:ext uri="{FF2B5EF4-FFF2-40B4-BE49-F238E27FC236}">
                  <a16:creationId xmlns:a16="http://schemas.microsoft.com/office/drawing/2014/main" id="{28561BC0-C9FD-E344-822E-E1F3A4DF3585}"/>
                </a:ext>
              </a:extLst>
            </p:cNvPr>
            <p:cNvGrpSpPr/>
            <p:nvPr/>
          </p:nvGrpSpPr>
          <p:grpSpPr>
            <a:xfrm>
              <a:off x="5715072" y="4038600"/>
              <a:ext cx="381023" cy="685800"/>
              <a:chOff x="7543800" y="3581400"/>
              <a:chExt cx="2362200" cy="685800"/>
            </a:xfrm>
          </p:grpSpPr>
          <p:sp>
            <p:nvSpPr>
              <p:cNvPr id="210" name="Google Shape;289;g5e18c33101_0_378">
                <a:extLst>
                  <a:ext uri="{FF2B5EF4-FFF2-40B4-BE49-F238E27FC236}">
                    <a16:creationId xmlns:a16="http://schemas.microsoft.com/office/drawing/2014/main" id="{19E518C9-4318-E94C-BFFC-EB3231F19927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90;g5e18c33101_0_378">
                <a:extLst>
                  <a:ext uri="{FF2B5EF4-FFF2-40B4-BE49-F238E27FC236}">
                    <a16:creationId xmlns:a16="http://schemas.microsoft.com/office/drawing/2014/main" id="{3A5AF3C2-470F-5A49-BBE9-651CDAC85A09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91;g5e18c33101_0_378">
                <a:extLst>
                  <a:ext uri="{FF2B5EF4-FFF2-40B4-BE49-F238E27FC236}">
                    <a16:creationId xmlns:a16="http://schemas.microsoft.com/office/drawing/2014/main" id="{1E60D6A1-105E-0A4C-9189-0E1025C7C43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92;g5e18c33101_0_378">
                <a:extLst>
                  <a:ext uri="{FF2B5EF4-FFF2-40B4-BE49-F238E27FC236}">
                    <a16:creationId xmlns:a16="http://schemas.microsoft.com/office/drawing/2014/main" id="{0903CFCE-1C74-5245-BE41-E46CA9EF12B3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93;g5e18c33101_0_378">
                <a:extLst>
                  <a:ext uri="{FF2B5EF4-FFF2-40B4-BE49-F238E27FC236}">
                    <a16:creationId xmlns:a16="http://schemas.microsoft.com/office/drawing/2014/main" id="{7C0DF75B-2377-1043-9C61-514356CDAA0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94;g5e18c33101_0_378">
                <a:extLst>
                  <a:ext uri="{FF2B5EF4-FFF2-40B4-BE49-F238E27FC236}">
                    <a16:creationId xmlns:a16="http://schemas.microsoft.com/office/drawing/2014/main" id="{12278504-FE9D-E048-BEF1-41D03F04A4F5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95;g5e18c33101_0_378">
                <a:extLst>
                  <a:ext uri="{FF2B5EF4-FFF2-40B4-BE49-F238E27FC236}">
                    <a16:creationId xmlns:a16="http://schemas.microsoft.com/office/drawing/2014/main" id="{8834EE2D-FA79-8D47-AEF5-A08C2C5D6DB5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96;g5e18c33101_0_378">
                <a:extLst>
                  <a:ext uri="{FF2B5EF4-FFF2-40B4-BE49-F238E27FC236}">
                    <a16:creationId xmlns:a16="http://schemas.microsoft.com/office/drawing/2014/main" id="{E8417881-2FEB-9347-A9FD-7F37522969CC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97;g5e18c33101_0_378">
                <a:extLst>
                  <a:ext uri="{FF2B5EF4-FFF2-40B4-BE49-F238E27FC236}">
                    <a16:creationId xmlns:a16="http://schemas.microsoft.com/office/drawing/2014/main" id="{C72C6B10-2232-9649-9266-BEC0AD9FB7D9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" name="Google Shape;298;g5e18c33101_0_378">
              <a:extLst>
                <a:ext uri="{FF2B5EF4-FFF2-40B4-BE49-F238E27FC236}">
                  <a16:creationId xmlns:a16="http://schemas.microsoft.com/office/drawing/2014/main" id="{1DA4A2F5-D938-354F-8417-C3A211BE42E2}"/>
                </a:ext>
              </a:extLst>
            </p:cNvPr>
            <p:cNvGrpSpPr/>
            <p:nvPr/>
          </p:nvGrpSpPr>
          <p:grpSpPr>
            <a:xfrm>
              <a:off x="6096072" y="4038600"/>
              <a:ext cx="381023" cy="685800"/>
              <a:chOff x="7543800" y="3581400"/>
              <a:chExt cx="2362200" cy="685800"/>
            </a:xfrm>
          </p:grpSpPr>
          <p:sp>
            <p:nvSpPr>
              <p:cNvPr id="201" name="Google Shape;299;g5e18c33101_0_378">
                <a:extLst>
                  <a:ext uri="{FF2B5EF4-FFF2-40B4-BE49-F238E27FC236}">
                    <a16:creationId xmlns:a16="http://schemas.microsoft.com/office/drawing/2014/main" id="{AE310C4C-FD3A-D149-8870-230E2596AD8B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300;g5e18c33101_0_378">
                <a:extLst>
                  <a:ext uri="{FF2B5EF4-FFF2-40B4-BE49-F238E27FC236}">
                    <a16:creationId xmlns:a16="http://schemas.microsoft.com/office/drawing/2014/main" id="{C3B9363A-BB18-814C-98E7-0BC7EC18CB43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301;g5e18c33101_0_378">
                <a:extLst>
                  <a:ext uri="{FF2B5EF4-FFF2-40B4-BE49-F238E27FC236}">
                    <a16:creationId xmlns:a16="http://schemas.microsoft.com/office/drawing/2014/main" id="{89DD4F95-C3DA-B74E-8FFC-980CD1844E2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302;g5e18c33101_0_378">
                <a:extLst>
                  <a:ext uri="{FF2B5EF4-FFF2-40B4-BE49-F238E27FC236}">
                    <a16:creationId xmlns:a16="http://schemas.microsoft.com/office/drawing/2014/main" id="{4C853642-0C1B-504F-9C07-61F084B597AD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303;g5e18c33101_0_378">
                <a:extLst>
                  <a:ext uri="{FF2B5EF4-FFF2-40B4-BE49-F238E27FC236}">
                    <a16:creationId xmlns:a16="http://schemas.microsoft.com/office/drawing/2014/main" id="{630BB9B5-19EF-A542-8632-230DB8D03EC3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304;g5e18c33101_0_378">
                <a:extLst>
                  <a:ext uri="{FF2B5EF4-FFF2-40B4-BE49-F238E27FC236}">
                    <a16:creationId xmlns:a16="http://schemas.microsoft.com/office/drawing/2014/main" id="{426FEB31-7F3E-AC4E-AF7E-CF12AC3DEC74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305;g5e18c33101_0_378">
                <a:extLst>
                  <a:ext uri="{FF2B5EF4-FFF2-40B4-BE49-F238E27FC236}">
                    <a16:creationId xmlns:a16="http://schemas.microsoft.com/office/drawing/2014/main" id="{6D859CAB-9DC3-F64C-8025-41D99CBF27F2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306;g5e18c33101_0_378">
                <a:extLst>
                  <a:ext uri="{FF2B5EF4-FFF2-40B4-BE49-F238E27FC236}">
                    <a16:creationId xmlns:a16="http://schemas.microsoft.com/office/drawing/2014/main" id="{6B6C48CC-ABC5-C744-B604-0734670DF95A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307;g5e18c33101_0_378">
                <a:extLst>
                  <a:ext uri="{FF2B5EF4-FFF2-40B4-BE49-F238E27FC236}">
                    <a16:creationId xmlns:a16="http://schemas.microsoft.com/office/drawing/2014/main" id="{AA3E3FAE-0154-9F43-80A5-1B350F0F923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308;g5e18c33101_0_378">
              <a:extLst>
                <a:ext uri="{FF2B5EF4-FFF2-40B4-BE49-F238E27FC236}">
                  <a16:creationId xmlns:a16="http://schemas.microsoft.com/office/drawing/2014/main" id="{1883200F-A13B-F244-ACB6-6D708544F6D4}"/>
                </a:ext>
              </a:extLst>
            </p:cNvPr>
            <p:cNvGrpSpPr/>
            <p:nvPr/>
          </p:nvGrpSpPr>
          <p:grpSpPr>
            <a:xfrm>
              <a:off x="4953072" y="4724400"/>
              <a:ext cx="381023" cy="685800"/>
              <a:chOff x="7543800" y="3581400"/>
              <a:chExt cx="2362200" cy="685800"/>
            </a:xfrm>
          </p:grpSpPr>
          <p:sp>
            <p:nvSpPr>
              <p:cNvPr id="192" name="Google Shape;309;g5e18c33101_0_378">
                <a:extLst>
                  <a:ext uri="{FF2B5EF4-FFF2-40B4-BE49-F238E27FC236}">
                    <a16:creationId xmlns:a16="http://schemas.microsoft.com/office/drawing/2014/main" id="{C7EAD3F2-9F0E-A341-AD7E-E2E578E4B8E6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310;g5e18c33101_0_378">
                <a:extLst>
                  <a:ext uri="{FF2B5EF4-FFF2-40B4-BE49-F238E27FC236}">
                    <a16:creationId xmlns:a16="http://schemas.microsoft.com/office/drawing/2014/main" id="{3A5D5133-CE02-AA49-A499-D001DA3BAB8A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311;g5e18c33101_0_378">
                <a:extLst>
                  <a:ext uri="{FF2B5EF4-FFF2-40B4-BE49-F238E27FC236}">
                    <a16:creationId xmlns:a16="http://schemas.microsoft.com/office/drawing/2014/main" id="{03E450E4-ADC9-654F-B306-BCDFF062429E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312;g5e18c33101_0_378">
                <a:extLst>
                  <a:ext uri="{FF2B5EF4-FFF2-40B4-BE49-F238E27FC236}">
                    <a16:creationId xmlns:a16="http://schemas.microsoft.com/office/drawing/2014/main" id="{49944226-A2B2-6241-9AA2-1D6611E0C9E7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313;g5e18c33101_0_378">
                <a:extLst>
                  <a:ext uri="{FF2B5EF4-FFF2-40B4-BE49-F238E27FC236}">
                    <a16:creationId xmlns:a16="http://schemas.microsoft.com/office/drawing/2014/main" id="{2C216474-F635-8147-BA54-615B2FC6DD5D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314;g5e18c33101_0_378">
                <a:extLst>
                  <a:ext uri="{FF2B5EF4-FFF2-40B4-BE49-F238E27FC236}">
                    <a16:creationId xmlns:a16="http://schemas.microsoft.com/office/drawing/2014/main" id="{74ABDC02-79F4-7A4F-9EC2-6D6CF44D7B2D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315;g5e18c33101_0_378">
                <a:extLst>
                  <a:ext uri="{FF2B5EF4-FFF2-40B4-BE49-F238E27FC236}">
                    <a16:creationId xmlns:a16="http://schemas.microsoft.com/office/drawing/2014/main" id="{499E02E3-CA05-E941-9DF1-21571E0D3853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316;g5e18c33101_0_378">
                <a:extLst>
                  <a:ext uri="{FF2B5EF4-FFF2-40B4-BE49-F238E27FC236}">
                    <a16:creationId xmlns:a16="http://schemas.microsoft.com/office/drawing/2014/main" id="{0112D929-276B-7842-AA91-0568AE7A5CDE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317;g5e18c33101_0_378">
                <a:extLst>
                  <a:ext uri="{FF2B5EF4-FFF2-40B4-BE49-F238E27FC236}">
                    <a16:creationId xmlns:a16="http://schemas.microsoft.com/office/drawing/2014/main" id="{11279BBF-1D2A-6B42-B6F0-185A039653EE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" name="Google Shape;318;g5e18c33101_0_378">
              <a:extLst>
                <a:ext uri="{FF2B5EF4-FFF2-40B4-BE49-F238E27FC236}">
                  <a16:creationId xmlns:a16="http://schemas.microsoft.com/office/drawing/2014/main" id="{4CC47A82-9BE4-6E4D-B524-E199D4EBC4DE}"/>
                </a:ext>
              </a:extLst>
            </p:cNvPr>
            <p:cNvGrpSpPr/>
            <p:nvPr/>
          </p:nvGrpSpPr>
          <p:grpSpPr>
            <a:xfrm>
              <a:off x="5334072" y="4724400"/>
              <a:ext cx="381023" cy="685800"/>
              <a:chOff x="7543800" y="3581400"/>
              <a:chExt cx="2362200" cy="685800"/>
            </a:xfrm>
          </p:grpSpPr>
          <p:sp>
            <p:nvSpPr>
              <p:cNvPr id="183" name="Google Shape;319;g5e18c33101_0_378">
                <a:extLst>
                  <a:ext uri="{FF2B5EF4-FFF2-40B4-BE49-F238E27FC236}">
                    <a16:creationId xmlns:a16="http://schemas.microsoft.com/office/drawing/2014/main" id="{B5A56C61-2DF1-9B47-9545-C84844FD8F58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320;g5e18c33101_0_378">
                <a:extLst>
                  <a:ext uri="{FF2B5EF4-FFF2-40B4-BE49-F238E27FC236}">
                    <a16:creationId xmlns:a16="http://schemas.microsoft.com/office/drawing/2014/main" id="{D5CC3DEB-9F1F-FD4E-8812-77FC6ADADF10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321;g5e18c33101_0_378">
                <a:extLst>
                  <a:ext uri="{FF2B5EF4-FFF2-40B4-BE49-F238E27FC236}">
                    <a16:creationId xmlns:a16="http://schemas.microsoft.com/office/drawing/2014/main" id="{80392154-768D-8E4F-91D1-7872A402E824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322;g5e18c33101_0_378">
                <a:extLst>
                  <a:ext uri="{FF2B5EF4-FFF2-40B4-BE49-F238E27FC236}">
                    <a16:creationId xmlns:a16="http://schemas.microsoft.com/office/drawing/2014/main" id="{9A759872-FE5C-2C45-9B72-30760A8E336E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323;g5e18c33101_0_378">
                <a:extLst>
                  <a:ext uri="{FF2B5EF4-FFF2-40B4-BE49-F238E27FC236}">
                    <a16:creationId xmlns:a16="http://schemas.microsoft.com/office/drawing/2014/main" id="{F60A7E62-0931-9946-8C95-75C7F6F451CF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324;g5e18c33101_0_378">
                <a:extLst>
                  <a:ext uri="{FF2B5EF4-FFF2-40B4-BE49-F238E27FC236}">
                    <a16:creationId xmlns:a16="http://schemas.microsoft.com/office/drawing/2014/main" id="{9CA61898-9FAC-0A48-87B9-9959D372D25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325;g5e18c33101_0_378">
                <a:extLst>
                  <a:ext uri="{FF2B5EF4-FFF2-40B4-BE49-F238E27FC236}">
                    <a16:creationId xmlns:a16="http://schemas.microsoft.com/office/drawing/2014/main" id="{C63CD2FF-6805-D746-B10A-EDCF6F57E2B9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326;g5e18c33101_0_378">
                <a:extLst>
                  <a:ext uri="{FF2B5EF4-FFF2-40B4-BE49-F238E27FC236}">
                    <a16:creationId xmlns:a16="http://schemas.microsoft.com/office/drawing/2014/main" id="{79BA3616-32BB-F346-A5E6-1F1C10B2B308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327;g5e18c33101_0_378">
                <a:extLst>
                  <a:ext uri="{FF2B5EF4-FFF2-40B4-BE49-F238E27FC236}">
                    <a16:creationId xmlns:a16="http://schemas.microsoft.com/office/drawing/2014/main" id="{D48E3BF7-84FC-7146-A454-BB17E6E68F11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" name="Google Shape;328;g5e18c33101_0_378">
              <a:extLst>
                <a:ext uri="{FF2B5EF4-FFF2-40B4-BE49-F238E27FC236}">
                  <a16:creationId xmlns:a16="http://schemas.microsoft.com/office/drawing/2014/main" id="{23079FD2-4847-264C-8214-9700C41021DD}"/>
                </a:ext>
              </a:extLst>
            </p:cNvPr>
            <p:cNvGrpSpPr/>
            <p:nvPr/>
          </p:nvGrpSpPr>
          <p:grpSpPr>
            <a:xfrm>
              <a:off x="5715072" y="4724400"/>
              <a:ext cx="381023" cy="685800"/>
              <a:chOff x="7543800" y="3581400"/>
              <a:chExt cx="2362200" cy="685800"/>
            </a:xfrm>
          </p:grpSpPr>
          <p:sp>
            <p:nvSpPr>
              <p:cNvPr id="174" name="Google Shape;329;g5e18c33101_0_378">
                <a:extLst>
                  <a:ext uri="{FF2B5EF4-FFF2-40B4-BE49-F238E27FC236}">
                    <a16:creationId xmlns:a16="http://schemas.microsoft.com/office/drawing/2014/main" id="{BC5A1734-D302-9246-90C3-A430A202C4F1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330;g5e18c33101_0_378">
                <a:extLst>
                  <a:ext uri="{FF2B5EF4-FFF2-40B4-BE49-F238E27FC236}">
                    <a16:creationId xmlns:a16="http://schemas.microsoft.com/office/drawing/2014/main" id="{48E2D801-3049-4A4A-8284-CFEB311064F2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331;g5e18c33101_0_378">
                <a:extLst>
                  <a:ext uri="{FF2B5EF4-FFF2-40B4-BE49-F238E27FC236}">
                    <a16:creationId xmlns:a16="http://schemas.microsoft.com/office/drawing/2014/main" id="{32645C41-B368-8643-93F7-E8ACF035B8E2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332;g5e18c33101_0_378">
                <a:extLst>
                  <a:ext uri="{FF2B5EF4-FFF2-40B4-BE49-F238E27FC236}">
                    <a16:creationId xmlns:a16="http://schemas.microsoft.com/office/drawing/2014/main" id="{E37B02B9-D7D2-934F-90BC-E94F7A1BB11B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333;g5e18c33101_0_378">
                <a:extLst>
                  <a:ext uri="{FF2B5EF4-FFF2-40B4-BE49-F238E27FC236}">
                    <a16:creationId xmlns:a16="http://schemas.microsoft.com/office/drawing/2014/main" id="{EB89D0B3-DA98-B74F-988C-152F516B696D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334;g5e18c33101_0_378">
                <a:extLst>
                  <a:ext uri="{FF2B5EF4-FFF2-40B4-BE49-F238E27FC236}">
                    <a16:creationId xmlns:a16="http://schemas.microsoft.com/office/drawing/2014/main" id="{BD76409A-49D5-D94A-A7C1-51AD566166CF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335;g5e18c33101_0_378">
                <a:extLst>
                  <a:ext uri="{FF2B5EF4-FFF2-40B4-BE49-F238E27FC236}">
                    <a16:creationId xmlns:a16="http://schemas.microsoft.com/office/drawing/2014/main" id="{C193ACEF-D27D-9C4B-8C9D-BAC726D1C11B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336;g5e18c33101_0_378">
                <a:extLst>
                  <a:ext uri="{FF2B5EF4-FFF2-40B4-BE49-F238E27FC236}">
                    <a16:creationId xmlns:a16="http://schemas.microsoft.com/office/drawing/2014/main" id="{B15B8168-EAEB-EF4C-8CBC-ABFBA567720F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337;g5e18c33101_0_378">
                <a:extLst>
                  <a:ext uri="{FF2B5EF4-FFF2-40B4-BE49-F238E27FC236}">
                    <a16:creationId xmlns:a16="http://schemas.microsoft.com/office/drawing/2014/main" id="{0AFEF264-0C55-D347-8C11-0BBF35ED500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" name="Google Shape;338;g5e18c33101_0_378">
              <a:extLst>
                <a:ext uri="{FF2B5EF4-FFF2-40B4-BE49-F238E27FC236}">
                  <a16:creationId xmlns:a16="http://schemas.microsoft.com/office/drawing/2014/main" id="{856DB045-612E-2743-BB77-10032B126C45}"/>
                </a:ext>
              </a:extLst>
            </p:cNvPr>
            <p:cNvGrpSpPr/>
            <p:nvPr/>
          </p:nvGrpSpPr>
          <p:grpSpPr>
            <a:xfrm>
              <a:off x="6096072" y="4724400"/>
              <a:ext cx="381023" cy="685800"/>
              <a:chOff x="7543800" y="3581400"/>
              <a:chExt cx="2362200" cy="685800"/>
            </a:xfrm>
          </p:grpSpPr>
          <p:sp>
            <p:nvSpPr>
              <p:cNvPr id="165" name="Google Shape;339;g5e18c33101_0_378">
                <a:extLst>
                  <a:ext uri="{FF2B5EF4-FFF2-40B4-BE49-F238E27FC236}">
                    <a16:creationId xmlns:a16="http://schemas.microsoft.com/office/drawing/2014/main" id="{F1027DCA-60C7-D449-9DF3-F6A3C66E80C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340;g5e18c33101_0_378">
                <a:extLst>
                  <a:ext uri="{FF2B5EF4-FFF2-40B4-BE49-F238E27FC236}">
                    <a16:creationId xmlns:a16="http://schemas.microsoft.com/office/drawing/2014/main" id="{143B00E8-51F7-714E-8690-251E6F2C8C5E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341;g5e18c33101_0_378">
                <a:extLst>
                  <a:ext uri="{FF2B5EF4-FFF2-40B4-BE49-F238E27FC236}">
                    <a16:creationId xmlns:a16="http://schemas.microsoft.com/office/drawing/2014/main" id="{C0109756-583E-F44F-93FC-7B1549BEFBC6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342;g5e18c33101_0_378">
                <a:extLst>
                  <a:ext uri="{FF2B5EF4-FFF2-40B4-BE49-F238E27FC236}">
                    <a16:creationId xmlns:a16="http://schemas.microsoft.com/office/drawing/2014/main" id="{5500E7F4-FB70-E642-851D-557E935AE2DC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343;g5e18c33101_0_378">
                <a:extLst>
                  <a:ext uri="{FF2B5EF4-FFF2-40B4-BE49-F238E27FC236}">
                    <a16:creationId xmlns:a16="http://schemas.microsoft.com/office/drawing/2014/main" id="{24F553F7-D463-9642-9CD3-2235C6FDB7A8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344;g5e18c33101_0_378">
                <a:extLst>
                  <a:ext uri="{FF2B5EF4-FFF2-40B4-BE49-F238E27FC236}">
                    <a16:creationId xmlns:a16="http://schemas.microsoft.com/office/drawing/2014/main" id="{17AE904E-7522-9045-BC65-5E581B4F6020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345;g5e18c33101_0_378">
                <a:extLst>
                  <a:ext uri="{FF2B5EF4-FFF2-40B4-BE49-F238E27FC236}">
                    <a16:creationId xmlns:a16="http://schemas.microsoft.com/office/drawing/2014/main" id="{5D9DF949-470C-3748-A8B2-25630FF9F634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346;g5e18c33101_0_378">
                <a:extLst>
                  <a:ext uri="{FF2B5EF4-FFF2-40B4-BE49-F238E27FC236}">
                    <a16:creationId xmlns:a16="http://schemas.microsoft.com/office/drawing/2014/main" id="{E065BF4B-1981-D947-92DF-FE6F54B0EE9B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347;g5e18c33101_0_378">
                <a:extLst>
                  <a:ext uri="{FF2B5EF4-FFF2-40B4-BE49-F238E27FC236}">
                    <a16:creationId xmlns:a16="http://schemas.microsoft.com/office/drawing/2014/main" id="{C38ECAE0-68C1-6743-A4CD-9D5D982D3121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348;g5e18c33101_0_378">
              <a:extLst>
                <a:ext uri="{FF2B5EF4-FFF2-40B4-BE49-F238E27FC236}">
                  <a16:creationId xmlns:a16="http://schemas.microsoft.com/office/drawing/2014/main" id="{3A2DDE6A-0D48-5448-8001-B176FE8DD9CA}"/>
                </a:ext>
              </a:extLst>
            </p:cNvPr>
            <p:cNvGrpSpPr/>
            <p:nvPr/>
          </p:nvGrpSpPr>
          <p:grpSpPr>
            <a:xfrm>
              <a:off x="4953072" y="3352800"/>
              <a:ext cx="381023" cy="685800"/>
              <a:chOff x="7543800" y="3581400"/>
              <a:chExt cx="2362200" cy="685800"/>
            </a:xfrm>
          </p:grpSpPr>
          <p:sp>
            <p:nvSpPr>
              <p:cNvPr id="156" name="Google Shape;349;g5e18c33101_0_378">
                <a:extLst>
                  <a:ext uri="{FF2B5EF4-FFF2-40B4-BE49-F238E27FC236}">
                    <a16:creationId xmlns:a16="http://schemas.microsoft.com/office/drawing/2014/main" id="{5DD38C4F-82EE-154B-9D55-26578E5D88C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350;g5e18c33101_0_378">
                <a:extLst>
                  <a:ext uri="{FF2B5EF4-FFF2-40B4-BE49-F238E27FC236}">
                    <a16:creationId xmlns:a16="http://schemas.microsoft.com/office/drawing/2014/main" id="{49377786-3277-B449-BFD9-6AB9E6E0A7BC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351;g5e18c33101_0_378">
                <a:extLst>
                  <a:ext uri="{FF2B5EF4-FFF2-40B4-BE49-F238E27FC236}">
                    <a16:creationId xmlns:a16="http://schemas.microsoft.com/office/drawing/2014/main" id="{EF77A8E7-66D9-5D40-BB68-13611D94B71B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352;g5e18c33101_0_378">
                <a:extLst>
                  <a:ext uri="{FF2B5EF4-FFF2-40B4-BE49-F238E27FC236}">
                    <a16:creationId xmlns:a16="http://schemas.microsoft.com/office/drawing/2014/main" id="{916CD186-BA5D-314D-9AD2-70A6986E4343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353;g5e18c33101_0_378">
                <a:extLst>
                  <a:ext uri="{FF2B5EF4-FFF2-40B4-BE49-F238E27FC236}">
                    <a16:creationId xmlns:a16="http://schemas.microsoft.com/office/drawing/2014/main" id="{6A98C139-6B3B-7C4D-8B49-BE496FDD0C8D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354;g5e18c33101_0_378">
                <a:extLst>
                  <a:ext uri="{FF2B5EF4-FFF2-40B4-BE49-F238E27FC236}">
                    <a16:creationId xmlns:a16="http://schemas.microsoft.com/office/drawing/2014/main" id="{4204CF94-AE96-B24D-B700-329C8B63C3DB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355;g5e18c33101_0_378">
                <a:extLst>
                  <a:ext uri="{FF2B5EF4-FFF2-40B4-BE49-F238E27FC236}">
                    <a16:creationId xmlns:a16="http://schemas.microsoft.com/office/drawing/2014/main" id="{3A26CFED-195A-0447-BDC1-685FD459AA7E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356;g5e18c33101_0_378">
                <a:extLst>
                  <a:ext uri="{FF2B5EF4-FFF2-40B4-BE49-F238E27FC236}">
                    <a16:creationId xmlns:a16="http://schemas.microsoft.com/office/drawing/2014/main" id="{6A6273CA-169A-134C-BD9F-DEC81E7EC3A2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357;g5e18c33101_0_378">
                <a:extLst>
                  <a:ext uri="{FF2B5EF4-FFF2-40B4-BE49-F238E27FC236}">
                    <a16:creationId xmlns:a16="http://schemas.microsoft.com/office/drawing/2014/main" id="{08A70A7B-1923-874C-B574-A6B2A41AEC31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" name="Google Shape;358;g5e18c33101_0_378">
              <a:extLst>
                <a:ext uri="{FF2B5EF4-FFF2-40B4-BE49-F238E27FC236}">
                  <a16:creationId xmlns:a16="http://schemas.microsoft.com/office/drawing/2014/main" id="{671BF4B7-71C7-2944-8CA7-EFE41687DDC4}"/>
                </a:ext>
              </a:extLst>
            </p:cNvPr>
            <p:cNvGrpSpPr/>
            <p:nvPr/>
          </p:nvGrpSpPr>
          <p:grpSpPr>
            <a:xfrm>
              <a:off x="5334072" y="3352800"/>
              <a:ext cx="381023" cy="685800"/>
              <a:chOff x="7543800" y="3581400"/>
              <a:chExt cx="2362200" cy="685800"/>
            </a:xfrm>
          </p:grpSpPr>
          <p:sp>
            <p:nvSpPr>
              <p:cNvPr id="147" name="Google Shape;359;g5e18c33101_0_378">
                <a:extLst>
                  <a:ext uri="{FF2B5EF4-FFF2-40B4-BE49-F238E27FC236}">
                    <a16:creationId xmlns:a16="http://schemas.microsoft.com/office/drawing/2014/main" id="{AF3AB049-7A27-2F44-A908-3406A7C2ACE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360;g5e18c33101_0_378">
                <a:extLst>
                  <a:ext uri="{FF2B5EF4-FFF2-40B4-BE49-F238E27FC236}">
                    <a16:creationId xmlns:a16="http://schemas.microsoft.com/office/drawing/2014/main" id="{E3E53AEC-96B6-0C41-8AE6-27D7262D4CDD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361;g5e18c33101_0_378">
                <a:extLst>
                  <a:ext uri="{FF2B5EF4-FFF2-40B4-BE49-F238E27FC236}">
                    <a16:creationId xmlns:a16="http://schemas.microsoft.com/office/drawing/2014/main" id="{7088B13A-DE91-6D4C-8EEA-2A46D3F66829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362;g5e18c33101_0_378">
                <a:extLst>
                  <a:ext uri="{FF2B5EF4-FFF2-40B4-BE49-F238E27FC236}">
                    <a16:creationId xmlns:a16="http://schemas.microsoft.com/office/drawing/2014/main" id="{090E268D-D3F8-2548-BF8E-192D88784617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363;g5e18c33101_0_378">
                <a:extLst>
                  <a:ext uri="{FF2B5EF4-FFF2-40B4-BE49-F238E27FC236}">
                    <a16:creationId xmlns:a16="http://schemas.microsoft.com/office/drawing/2014/main" id="{EBAD86FB-9E0E-1B46-BB19-5810AE5A5196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364;g5e18c33101_0_378">
                <a:extLst>
                  <a:ext uri="{FF2B5EF4-FFF2-40B4-BE49-F238E27FC236}">
                    <a16:creationId xmlns:a16="http://schemas.microsoft.com/office/drawing/2014/main" id="{5FABBE2C-AFEF-7E4A-BC61-64C1ED28660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365;g5e18c33101_0_378">
                <a:extLst>
                  <a:ext uri="{FF2B5EF4-FFF2-40B4-BE49-F238E27FC236}">
                    <a16:creationId xmlns:a16="http://schemas.microsoft.com/office/drawing/2014/main" id="{CA1388A8-8EC4-934B-A7A3-E6F585E173C1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366;g5e18c33101_0_378">
                <a:extLst>
                  <a:ext uri="{FF2B5EF4-FFF2-40B4-BE49-F238E27FC236}">
                    <a16:creationId xmlns:a16="http://schemas.microsoft.com/office/drawing/2014/main" id="{FD1C6A94-BBFB-2149-9E8C-0803567CF8C3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367;g5e18c33101_0_378">
                <a:extLst>
                  <a:ext uri="{FF2B5EF4-FFF2-40B4-BE49-F238E27FC236}">
                    <a16:creationId xmlns:a16="http://schemas.microsoft.com/office/drawing/2014/main" id="{40E91856-DEED-2541-9032-004BDB60DB4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" name="Google Shape;368;g5e18c33101_0_378">
              <a:extLst>
                <a:ext uri="{FF2B5EF4-FFF2-40B4-BE49-F238E27FC236}">
                  <a16:creationId xmlns:a16="http://schemas.microsoft.com/office/drawing/2014/main" id="{4D30F600-F986-6944-9E8B-C7DE0ADD1F40}"/>
                </a:ext>
              </a:extLst>
            </p:cNvPr>
            <p:cNvGrpSpPr/>
            <p:nvPr/>
          </p:nvGrpSpPr>
          <p:grpSpPr>
            <a:xfrm>
              <a:off x="5715072" y="3352800"/>
              <a:ext cx="381023" cy="685800"/>
              <a:chOff x="7543800" y="3581400"/>
              <a:chExt cx="2362200" cy="685800"/>
            </a:xfrm>
          </p:grpSpPr>
          <p:sp>
            <p:nvSpPr>
              <p:cNvPr id="138" name="Google Shape;369;g5e18c33101_0_378">
                <a:extLst>
                  <a:ext uri="{FF2B5EF4-FFF2-40B4-BE49-F238E27FC236}">
                    <a16:creationId xmlns:a16="http://schemas.microsoft.com/office/drawing/2014/main" id="{0BC84C02-314B-1942-8730-8A6653421A4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370;g5e18c33101_0_378">
                <a:extLst>
                  <a:ext uri="{FF2B5EF4-FFF2-40B4-BE49-F238E27FC236}">
                    <a16:creationId xmlns:a16="http://schemas.microsoft.com/office/drawing/2014/main" id="{D0BB875A-5EC6-A345-90AD-D1826637850B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371;g5e18c33101_0_378">
                <a:extLst>
                  <a:ext uri="{FF2B5EF4-FFF2-40B4-BE49-F238E27FC236}">
                    <a16:creationId xmlns:a16="http://schemas.microsoft.com/office/drawing/2014/main" id="{B69812A4-68AD-DD4A-9695-C37D1F2903EE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372;g5e18c33101_0_378">
                <a:extLst>
                  <a:ext uri="{FF2B5EF4-FFF2-40B4-BE49-F238E27FC236}">
                    <a16:creationId xmlns:a16="http://schemas.microsoft.com/office/drawing/2014/main" id="{CE524CC4-8CE3-3140-9A2E-5C1A22F4B159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373;g5e18c33101_0_378">
                <a:extLst>
                  <a:ext uri="{FF2B5EF4-FFF2-40B4-BE49-F238E27FC236}">
                    <a16:creationId xmlns:a16="http://schemas.microsoft.com/office/drawing/2014/main" id="{DF0F82C0-5B67-FF4C-B843-EE16F4F7D8AF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374;g5e18c33101_0_378">
                <a:extLst>
                  <a:ext uri="{FF2B5EF4-FFF2-40B4-BE49-F238E27FC236}">
                    <a16:creationId xmlns:a16="http://schemas.microsoft.com/office/drawing/2014/main" id="{48471946-CC97-B34A-8AAE-D692B961C469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375;g5e18c33101_0_378">
                <a:extLst>
                  <a:ext uri="{FF2B5EF4-FFF2-40B4-BE49-F238E27FC236}">
                    <a16:creationId xmlns:a16="http://schemas.microsoft.com/office/drawing/2014/main" id="{3691918D-85F2-954A-AA3A-F83C2D830B02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376;g5e18c33101_0_378">
                <a:extLst>
                  <a:ext uri="{FF2B5EF4-FFF2-40B4-BE49-F238E27FC236}">
                    <a16:creationId xmlns:a16="http://schemas.microsoft.com/office/drawing/2014/main" id="{942EA0A7-6B5E-8D4C-A8DF-7ED75645A442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377;g5e18c33101_0_378">
                <a:extLst>
                  <a:ext uri="{FF2B5EF4-FFF2-40B4-BE49-F238E27FC236}">
                    <a16:creationId xmlns:a16="http://schemas.microsoft.com/office/drawing/2014/main" id="{C49E0B54-4A79-3843-8CCD-D330C103F002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" name="Google Shape;378;g5e18c33101_0_378">
              <a:extLst>
                <a:ext uri="{FF2B5EF4-FFF2-40B4-BE49-F238E27FC236}">
                  <a16:creationId xmlns:a16="http://schemas.microsoft.com/office/drawing/2014/main" id="{33CB004C-F9BF-6B4D-A1C3-2988A078EEF8}"/>
                </a:ext>
              </a:extLst>
            </p:cNvPr>
            <p:cNvGrpSpPr/>
            <p:nvPr/>
          </p:nvGrpSpPr>
          <p:grpSpPr>
            <a:xfrm>
              <a:off x="6096072" y="3352800"/>
              <a:ext cx="381023" cy="685800"/>
              <a:chOff x="7543800" y="3581400"/>
              <a:chExt cx="2362200" cy="685800"/>
            </a:xfrm>
          </p:grpSpPr>
          <p:sp>
            <p:nvSpPr>
              <p:cNvPr id="129" name="Google Shape;379;g5e18c33101_0_378">
                <a:extLst>
                  <a:ext uri="{FF2B5EF4-FFF2-40B4-BE49-F238E27FC236}">
                    <a16:creationId xmlns:a16="http://schemas.microsoft.com/office/drawing/2014/main" id="{F331C1B7-D8BD-CA42-AD46-CCC7F8BBAFE0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380;g5e18c33101_0_378">
                <a:extLst>
                  <a:ext uri="{FF2B5EF4-FFF2-40B4-BE49-F238E27FC236}">
                    <a16:creationId xmlns:a16="http://schemas.microsoft.com/office/drawing/2014/main" id="{6F6D4350-8B87-504B-8B50-527F83877EDB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381;g5e18c33101_0_378">
                <a:extLst>
                  <a:ext uri="{FF2B5EF4-FFF2-40B4-BE49-F238E27FC236}">
                    <a16:creationId xmlns:a16="http://schemas.microsoft.com/office/drawing/2014/main" id="{FC25853A-CAFF-7D4F-896D-A98063D7AC09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382;g5e18c33101_0_378">
                <a:extLst>
                  <a:ext uri="{FF2B5EF4-FFF2-40B4-BE49-F238E27FC236}">
                    <a16:creationId xmlns:a16="http://schemas.microsoft.com/office/drawing/2014/main" id="{EFE26F0B-5E58-2242-8DC7-4BD4143A6DDC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383;g5e18c33101_0_378">
                <a:extLst>
                  <a:ext uri="{FF2B5EF4-FFF2-40B4-BE49-F238E27FC236}">
                    <a16:creationId xmlns:a16="http://schemas.microsoft.com/office/drawing/2014/main" id="{4A6BB271-E30F-1C4A-9CB7-00827F49C9C6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384;g5e18c33101_0_378">
                <a:extLst>
                  <a:ext uri="{FF2B5EF4-FFF2-40B4-BE49-F238E27FC236}">
                    <a16:creationId xmlns:a16="http://schemas.microsoft.com/office/drawing/2014/main" id="{532616B3-3D8E-934F-9F3B-C5C5729DB2AA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385;g5e18c33101_0_378">
                <a:extLst>
                  <a:ext uri="{FF2B5EF4-FFF2-40B4-BE49-F238E27FC236}">
                    <a16:creationId xmlns:a16="http://schemas.microsoft.com/office/drawing/2014/main" id="{F8181BA5-5B6E-1845-8010-64E85E844A39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386;g5e18c33101_0_378">
                <a:extLst>
                  <a:ext uri="{FF2B5EF4-FFF2-40B4-BE49-F238E27FC236}">
                    <a16:creationId xmlns:a16="http://schemas.microsoft.com/office/drawing/2014/main" id="{CFD8B892-C25E-BA46-8B04-DDE1D1D7EE1E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387;g5e18c33101_0_378">
                <a:extLst>
                  <a:ext uri="{FF2B5EF4-FFF2-40B4-BE49-F238E27FC236}">
                    <a16:creationId xmlns:a16="http://schemas.microsoft.com/office/drawing/2014/main" id="{BD8F58E3-6FED-7D4E-9857-EB0BDBC6915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" name="Google Shape;388;g5e18c33101_0_378">
              <a:extLst>
                <a:ext uri="{FF2B5EF4-FFF2-40B4-BE49-F238E27FC236}">
                  <a16:creationId xmlns:a16="http://schemas.microsoft.com/office/drawing/2014/main" id="{646DC1EF-88A0-D24E-A291-E6225B4F5858}"/>
                </a:ext>
              </a:extLst>
            </p:cNvPr>
            <p:cNvGrpSpPr/>
            <p:nvPr/>
          </p:nvGrpSpPr>
          <p:grpSpPr>
            <a:xfrm>
              <a:off x="4953072" y="2667000"/>
              <a:ext cx="381023" cy="685800"/>
              <a:chOff x="7543800" y="3581400"/>
              <a:chExt cx="2362200" cy="685800"/>
            </a:xfrm>
          </p:grpSpPr>
          <p:sp>
            <p:nvSpPr>
              <p:cNvPr id="120" name="Google Shape;389;g5e18c33101_0_378">
                <a:extLst>
                  <a:ext uri="{FF2B5EF4-FFF2-40B4-BE49-F238E27FC236}">
                    <a16:creationId xmlns:a16="http://schemas.microsoft.com/office/drawing/2014/main" id="{17A1EC37-FAA5-A84D-9FA2-42405BDAE5A6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390;g5e18c33101_0_378">
                <a:extLst>
                  <a:ext uri="{FF2B5EF4-FFF2-40B4-BE49-F238E27FC236}">
                    <a16:creationId xmlns:a16="http://schemas.microsoft.com/office/drawing/2014/main" id="{9458BB4A-9EDD-9B41-8072-C4A80E59BC77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391;g5e18c33101_0_378">
                <a:extLst>
                  <a:ext uri="{FF2B5EF4-FFF2-40B4-BE49-F238E27FC236}">
                    <a16:creationId xmlns:a16="http://schemas.microsoft.com/office/drawing/2014/main" id="{4503DAAD-ED91-DB41-9728-FDC9DE125B90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392;g5e18c33101_0_378">
                <a:extLst>
                  <a:ext uri="{FF2B5EF4-FFF2-40B4-BE49-F238E27FC236}">
                    <a16:creationId xmlns:a16="http://schemas.microsoft.com/office/drawing/2014/main" id="{9F1B0532-40BD-214D-8901-85F93F065346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393;g5e18c33101_0_378">
                <a:extLst>
                  <a:ext uri="{FF2B5EF4-FFF2-40B4-BE49-F238E27FC236}">
                    <a16:creationId xmlns:a16="http://schemas.microsoft.com/office/drawing/2014/main" id="{09B8FCC8-4E38-3249-A659-7008AD740718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394;g5e18c33101_0_378">
                <a:extLst>
                  <a:ext uri="{FF2B5EF4-FFF2-40B4-BE49-F238E27FC236}">
                    <a16:creationId xmlns:a16="http://schemas.microsoft.com/office/drawing/2014/main" id="{0BF7480B-8880-B34E-8D76-A41AD266A8FB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395;g5e18c33101_0_378">
                <a:extLst>
                  <a:ext uri="{FF2B5EF4-FFF2-40B4-BE49-F238E27FC236}">
                    <a16:creationId xmlns:a16="http://schemas.microsoft.com/office/drawing/2014/main" id="{7F41C3F9-8BB4-8146-A7F9-6FE982529F47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396;g5e18c33101_0_378">
                <a:extLst>
                  <a:ext uri="{FF2B5EF4-FFF2-40B4-BE49-F238E27FC236}">
                    <a16:creationId xmlns:a16="http://schemas.microsoft.com/office/drawing/2014/main" id="{BB4CAB31-04CB-8146-B009-AFFECDB18C10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397;g5e18c33101_0_378">
                <a:extLst>
                  <a:ext uri="{FF2B5EF4-FFF2-40B4-BE49-F238E27FC236}">
                    <a16:creationId xmlns:a16="http://schemas.microsoft.com/office/drawing/2014/main" id="{68574344-AE5E-DD4F-BB9C-11096F8987F7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" name="Google Shape;398;g5e18c33101_0_378">
              <a:extLst>
                <a:ext uri="{FF2B5EF4-FFF2-40B4-BE49-F238E27FC236}">
                  <a16:creationId xmlns:a16="http://schemas.microsoft.com/office/drawing/2014/main" id="{37EB8217-37F2-444D-BF1E-B0B77DC99D62}"/>
                </a:ext>
              </a:extLst>
            </p:cNvPr>
            <p:cNvGrpSpPr/>
            <p:nvPr/>
          </p:nvGrpSpPr>
          <p:grpSpPr>
            <a:xfrm>
              <a:off x="5334072" y="2667000"/>
              <a:ext cx="381023" cy="685800"/>
              <a:chOff x="7543800" y="3581400"/>
              <a:chExt cx="2362200" cy="685800"/>
            </a:xfrm>
          </p:grpSpPr>
          <p:sp>
            <p:nvSpPr>
              <p:cNvPr id="111" name="Google Shape;399;g5e18c33101_0_378">
                <a:extLst>
                  <a:ext uri="{FF2B5EF4-FFF2-40B4-BE49-F238E27FC236}">
                    <a16:creationId xmlns:a16="http://schemas.microsoft.com/office/drawing/2014/main" id="{09D3EA86-2D9D-E146-A75F-7F2081D006C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400;g5e18c33101_0_378">
                <a:extLst>
                  <a:ext uri="{FF2B5EF4-FFF2-40B4-BE49-F238E27FC236}">
                    <a16:creationId xmlns:a16="http://schemas.microsoft.com/office/drawing/2014/main" id="{4DE21FE5-33BC-D547-95C2-A67E732E13A2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401;g5e18c33101_0_378">
                <a:extLst>
                  <a:ext uri="{FF2B5EF4-FFF2-40B4-BE49-F238E27FC236}">
                    <a16:creationId xmlns:a16="http://schemas.microsoft.com/office/drawing/2014/main" id="{4BC6389E-B86D-A046-BB9C-6140420A56E5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402;g5e18c33101_0_378">
                <a:extLst>
                  <a:ext uri="{FF2B5EF4-FFF2-40B4-BE49-F238E27FC236}">
                    <a16:creationId xmlns:a16="http://schemas.microsoft.com/office/drawing/2014/main" id="{DBE7B6D0-57FE-4E41-AD90-5C7F7D7B5611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403;g5e18c33101_0_378">
                <a:extLst>
                  <a:ext uri="{FF2B5EF4-FFF2-40B4-BE49-F238E27FC236}">
                    <a16:creationId xmlns:a16="http://schemas.microsoft.com/office/drawing/2014/main" id="{BE6E451E-102C-8F4E-BC01-829F631EBF80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404;g5e18c33101_0_378">
                <a:extLst>
                  <a:ext uri="{FF2B5EF4-FFF2-40B4-BE49-F238E27FC236}">
                    <a16:creationId xmlns:a16="http://schemas.microsoft.com/office/drawing/2014/main" id="{944DE28A-8892-1B44-8886-C81910689938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405;g5e18c33101_0_378">
                <a:extLst>
                  <a:ext uri="{FF2B5EF4-FFF2-40B4-BE49-F238E27FC236}">
                    <a16:creationId xmlns:a16="http://schemas.microsoft.com/office/drawing/2014/main" id="{0EABA6D6-01D7-0B4D-ADC8-96CDE6B94E6A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406;g5e18c33101_0_378">
                <a:extLst>
                  <a:ext uri="{FF2B5EF4-FFF2-40B4-BE49-F238E27FC236}">
                    <a16:creationId xmlns:a16="http://schemas.microsoft.com/office/drawing/2014/main" id="{3161406C-E34A-714A-A8DC-37D673498A5E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407;g5e18c33101_0_378">
                <a:extLst>
                  <a:ext uri="{FF2B5EF4-FFF2-40B4-BE49-F238E27FC236}">
                    <a16:creationId xmlns:a16="http://schemas.microsoft.com/office/drawing/2014/main" id="{F5C0BBFF-74B7-5545-8C53-7AE871702F85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" name="Google Shape;408;g5e18c33101_0_378">
              <a:extLst>
                <a:ext uri="{FF2B5EF4-FFF2-40B4-BE49-F238E27FC236}">
                  <a16:creationId xmlns:a16="http://schemas.microsoft.com/office/drawing/2014/main" id="{A117CF5A-A485-834C-9AED-A20551CB129E}"/>
                </a:ext>
              </a:extLst>
            </p:cNvPr>
            <p:cNvGrpSpPr/>
            <p:nvPr/>
          </p:nvGrpSpPr>
          <p:grpSpPr>
            <a:xfrm>
              <a:off x="5715072" y="2667000"/>
              <a:ext cx="381023" cy="685800"/>
              <a:chOff x="7543800" y="3581400"/>
              <a:chExt cx="2362200" cy="685800"/>
            </a:xfrm>
          </p:grpSpPr>
          <p:sp>
            <p:nvSpPr>
              <p:cNvPr id="102" name="Google Shape;409;g5e18c33101_0_378">
                <a:extLst>
                  <a:ext uri="{FF2B5EF4-FFF2-40B4-BE49-F238E27FC236}">
                    <a16:creationId xmlns:a16="http://schemas.microsoft.com/office/drawing/2014/main" id="{C73DB633-961E-624E-8911-0A08F47FE9BB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410;g5e18c33101_0_378">
                <a:extLst>
                  <a:ext uri="{FF2B5EF4-FFF2-40B4-BE49-F238E27FC236}">
                    <a16:creationId xmlns:a16="http://schemas.microsoft.com/office/drawing/2014/main" id="{35AD94C5-6473-A046-9901-C045E707016A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411;g5e18c33101_0_378">
                <a:extLst>
                  <a:ext uri="{FF2B5EF4-FFF2-40B4-BE49-F238E27FC236}">
                    <a16:creationId xmlns:a16="http://schemas.microsoft.com/office/drawing/2014/main" id="{6515C062-7680-5144-ADC5-5A25D077FA1A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412;g5e18c33101_0_378">
                <a:extLst>
                  <a:ext uri="{FF2B5EF4-FFF2-40B4-BE49-F238E27FC236}">
                    <a16:creationId xmlns:a16="http://schemas.microsoft.com/office/drawing/2014/main" id="{FEE99C50-851F-8F4B-AC00-558CA63DA0E9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13;g5e18c33101_0_378">
                <a:extLst>
                  <a:ext uri="{FF2B5EF4-FFF2-40B4-BE49-F238E27FC236}">
                    <a16:creationId xmlns:a16="http://schemas.microsoft.com/office/drawing/2014/main" id="{D9E2C8E6-8F66-944C-9B87-8C4999119337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14;g5e18c33101_0_378">
                <a:extLst>
                  <a:ext uri="{FF2B5EF4-FFF2-40B4-BE49-F238E27FC236}">
                    <a16:creationId xmlns:a16="http://schemas.microsoft.com/office/drawing/2014/main" id="{A93BF448-072D-5049-8916-60FEB41BAB0B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15;g5e18c33101_0_378">
                <a:extLst>
                  <a:ext uri="{FF2B5EF4-FFF2-40B4-BE49-F238E27FC236}">
                    <a16:creationId xmlns:a16="http://schemas.microsoft.com/office/drawing/2014/main" id="{571EC561-B01B-EF47-ADE7-7FA565A4C787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16;g5e18c33101_0_378">
                <a:extLst>
                  <a:ext uri="{FF2B5EF4-FFF2-40B4-BE49-F238E27FC236}">
                    <a16:creationId xmlns:a16="http://schemas.microsoft.com/office/drawing/2014/main" id="{9DDD21DE-6AB8-3647-92B7-AAE098E8DA75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17;g5e18c33101_0_378">
                <a:extLst>
                  <a:ext uri="{FF2B5EF4-FFF2-40B4-BE49-F238E27FC236}">
                    <a16:creationId xmlns:a16="http://schemas.microsoft.com/office/drawing/2014/main" id="{8641F967-6D85-C54E-B385-D16D6C47EB74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" name="Google Shape;418;g5e18c33101_0_378">
              <a:extLst>
                <a:ext uri="{FF2B5EF4-FFF2-40B4-BE49-F238E27FC236}">
                  <a16:creationId xmlns:a16="http://schemas.microsoft.com/office/drawing/2014/main" id="{F6F59DAB-81B3-CB40-AE3D-590807031917}"/>
                </a:ext>
              </a:extLst>
            </p:cNvPr>
            <p:cNvGrpSpPr/>
            <p:nvPr/>
          </p:nvGrpSpPr>
          <p:grpSpPr>
            <a:xfrm>
              <a:off x="6096072" y="2667000"/>
              <a:ext cx="381023" cy="685800"/>
              <a:chOff x="7543800" y="3581400"/>
              <a:chExt cx="2362200" cy="685800"/>
            </a:xfrm>
          </p:grpSpPr>
          <p:sp>
            <p:nvSpPr>
              <p:cNvPr id="93" name="Google Shape;419;g5e18c33101_0_378">
                <a:extLst>
                  <a:ext uri="{FF2B5EF4-FFF2-40B4-BE49-F238E27FC236}">
                    <a16:creationId xmlns:a16="http://schemas.microsoft.com/office/drawing/2014/main" id="{C016A946-A3CB-8F45-8BB8-4C0089EE1A16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420;g5e18c33101_0_378">
                <a:extLst>
                  <a:ext uri="{FF2B5EF4-FFF2-40B4-BE49-F238E27FC236}">
                    <a16:creationId xmlns:a16="http://schemas.microsoft.com/office/drawing/2014/main" id="{D2B352E7-C9C1-7E4F-A282-CBB38494B795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421;g5e18c33101_0_378">
                <a:extLst>
                  <a:ext uri="{FF2B5EF4-FFF2-40B4-BE49-F238E27FC236}">
                    <a16:creationId xmlns:a16="http://schemas.microsoft.com/office/drawing/2014/main" id="{56EECA4A-D0F4-B248-98A3-A8B45C26CE00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422;g5e18c33101_0_378">
                <a:extLst>
                  <a:ext uri="{FF2B5EF4-FFF2-40B4-BE49-F238E27FC236}">
                    <a16:creationId xmlns:a16="http://schemas.microsoft.com/office/drawing/2014/main" id="{A87D2234-DA04-8040-8AAC-F1DBFC9C0D66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423;g5e18c33101_0_378">
                <a:extLst>
                  <a:ext uri="{FF2B5EF4-FFF2-40B4-BE49-F238E27FC236}">
                    <a16:creationId xmlns:a16="http://schemas.microsoft.com/office/drawing/2014/main" id="{6B404F5E-8AEF-CF4B-B980-4065F037282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424;g5e18c33101_0_378">
                <a:extLst>
                  <a:ext uri="{FF2B5EF4-FFF2-40B4-BE49-F238E27FC236}">
                    <a16:creationId xmlns:a16="http://schemas.microsoft.com/office/drawing/2014/main" id="{369F3E9C-D1AC-B84E-AB35-04DDBF23520B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425;g5e18c33101_0_378">
                <a:extLst>
                  <a:ext uri="{FF2B5EF4-FFF2-40B4-BE49-F238E27FC236}">
                    <a16:creationId xmlns:a16="http://schemas.microsoft.com/office/drawing/2014/main" id="{B84C143D-8336-A749-A8B8-1CA1C0F22B9F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426;g5e18c33101_0_378">
                <a:extLst>
                  <a:ext uri="{FF2B5EF4-FFF2-40B4-BE49-F238E27FC236}">
                    <a16:creationId xmlns:a16="http://schemas.microsoft.com/office/drawing/2014/main" id="{0436DC7B-96A1-EC4A-A0BE-9DF01EAF60B3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427;g5e18c33101_0_378">
                <a:extLst>
                  <a:ext uri="{FF2B5EF4-FFF2-40B4-BE49-F238E27FC236}">
                    <a16:creationId xmlns:a16="http://schemas.microsoft.com/office/drawing/2014/main" id="{012E8A11-D48A-994E-A1F6-197187736048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" name="Google Shape;428;g5e18c33101_0_378">
              <a:extLst>
                <a:ext uri="{FF2B5EF4-FFF2-40B4-BE49-F238E27FC236}">
                  <a16:creationId xmlns:a16="http://schemas.microsoft.com/office/drawing/2014/main" id="{CA8CDD4E-C494-4D43-8261-E549EB2695B7}"/>
                </a:ext>
              </a:extLst>
            </p:cNvPr>
            <p:cNvGrpSpPr/>
            <p:nvPr/>
          </p:nvGrpSpPr>
          <p:grpSpPr>
            <a:xfrm>
              <a:off x="4953072" y="1981200"/>
              <a:ext cx="381023" cy="685800"/>
              <a:chOff x="7543800" y="3581400"/>
              <a:chExt cx="2362200" cy="685800"/>
            </a:xfrm>
          </p:grpSpPr>
          <p:sp>
            <p:nvSpPr>
              <p:cNvPr id="84" name="Google Shape;429;g5e18c33101_0_378">
                <a:extLst>
                  <a:ext uri="{FF2B5EF4-FFF2-40B4-BE49-F238E27FC236}">
                    <a16:creationId xmlns:a16="http://schemas.microsoft.com/office/drawing/2014/main" id="{07F41B27-83D1-1548-AA2C-084377D3CA86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430;g5e18c33101_0_378">
                <a:extLst>
                  <a:ext uri="{FF2B5EF4-FFF2-40B4-BE49-F238E27FC236}">
                    <a16:creationId xmlns:a16="http://schemas.microsoft.com/office/drawing/2014/main" id="{5244FDE9-4F92-2B4F-8BB1-88FEC8C4678C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431;g5e18c33101_0_378">
                <a:extLst>
                  <a:ext uri="{FF2B5EF4-FFF2-40B4-BE49-F238E27FC236}">
                    <a16:creationId xmlns:a16="http://schemas.microsoft.com/office/drawing/2014/main" id="{5D132354-AA8B-AC4F-BCAD-D639F8E20D3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432;g5e18c33101_0_378">
                <a:extLst>
                  <a:ext uri="{FF2B5EF4-FFF2-40B4-BE49-F238E27FC236}">
                    <a16:creationId xmlns:a16="http://schemas.microsoft.com/office/drawing/2014/main" id="{2C4765C9-4AB8-DB4E-8FF6-1BA93D937859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433;g5e18c33101_0_378">
                <a:extLst>
                  <a:ext uri="{FF2B5EF4-FFF2-40B4-BE49-F238E27FC236}">
                    <a16:creationId xmlns:a16="http://schemas.microsoft.com/office/drawing/2014/main" id="{1B327874-292C-4B42-A8E3-F0E967CA46FC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434;g5e18c33101_0_378">
                <a:extLst>
                  <a:ext uri="{FF2B5EF4-FFF2-40B4-BE49-F238E27FC236}">
                    <a16:creationId xmlns:a16="http://schemas.microsoft.com/office/drawing/2014/main" id="{D50ED3AD-CCFC-6D4C-A642-8E6967A30AA1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435;g5e18c33101_0_378">
                <a:extLst>
                  <a:ext uri="{FF2B5EF4-FFF2-40B4-BE49-F238E27FC236}">
                    <a16:creationId xmlns:a16="http://schemas.microsoft.com/office/drawing/2014/main" id="{8984E24B-87D5-5B4C-B16B-FF131D9449DB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436;g5e18c33101_0_378">
                <a:extLst>
                  <a:ext uri="{FF2B5EF4-FFF2-40B4-BE49-F238E27FC236}">
                    <a16:creationId xmlns:a16="http://schemas.microsoft.com/office/drawing/2014/main" id="{304CFAF2-EFEC-3B4D-AD89-2812BE202D6B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437;g5e18c33101_0_378">
                <a:extLst>
                  <a:ext uri="{FF2B5EF4-FFF2-40B4-BE49-F238E27FC236}">
                    <a16:creationId xmlns:a16="http://schemas.microsoft.com/office/drawing/2014/main" id="{12535E90-EAE5-D046-A1F9-4ADAED998D7D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" name="Google Shape;438;g5e18c33101_0_378">
              <a:extLst>
                <a:ext uri="{FF2B5EF4-FFF2-40B4-BE49-F238E27FC236}">
                  <a16:creationId xmlns:a16="http://schemas.microsoft.com/office/drawing/2014/main" id="{857A6E6D-0284-8145-937C-29668F425CD8}"/>
                </a:ext>
              </a:extLst>
            </p:cNvPr>
            <p:cNvGrpSpPr/>
            <p:nvPr/>
          </p:nvGrpSpPr>
          <p:grpSpPr>
            <a:xfrm>
              <a:off x="5334072" y="1981200"/>
              <a:ext cx="381023" cy="685800"/>
              <a:chOff x="7543800" y="3581400"/>
              <a:chExt cx="2362200" cy="685800"/>
            </a:xfrm>
          </p:grpSpPr>
          <p:sp>
            <p:nvSpPr>
              <p:cNvPr id="75" name="Google Shape;439;g5e18c33101_0_378">
                <a:extLst>
                  <a:ext uri="{FF2B5EF4-FFF2-40B4-BE49-F238E27FC236}">
                    <a16:creationId xmlns:a16="http://schemas.microsoft.com/office/drawing/2014/main" id="{1EDF790D-6F67-A84E-ABAF-E36B6BCF15B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40;g5e18c33101_0_378">
                <a:extLst>
                  <a:ext uri="{FF2B5EF4-FFF2-40B4-BE49-F238E27FC236}">
                    <a16:creationId xmlns:a16="http://schemas.microsoft.com/office/drawing/2014/main" id="{4E2F1B5D-C2E7-6B49-B7B4-C3AB19D741C6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441;g5e18c33101_0_378">
                <a:extLst>
                  <a:ext uri="{FF2B5EF4-FFF2-40B4-BE49-F238E27FC236}">
                    <a16:creationId xmlns:a16="http://schemas.microsoft.com/office/drawing/2014/main" id="{F8D12D10-9885-6445-83BE-CFF374E10CE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42;g5e18c33101_0_378">
                <a:extLst>
                  <a:ext uri="{FF2B5EF4-FFF2-40B4-BE49-F238E27FC236}">
                    <a16:creationId xmlns:a16="http://schemas.microsoft.com/office/drawing/2014/main" id="{8718CD95-21F4-7548-AC9F-E40B927BCFAF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43;g5e18c33101_0_378">
                <a:extLst>
                  <a:ext uri="{FF2B5EF4-FFF2-40B4-BE49-F238E27FC236}">
                    <a16:creationId xmlns:a16="http://schemas.microsoft.com/office/drawing/2014/main" id="{BBDAC834-6D2C-5E42-AD13-44C649EEDF2F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44;g5e18c33101_0_378">
                <a:extLst>
                  <a:ext uri="{FF2B5EF4-FFF2-40B4-BE49-F238E27FC236}">
                    <a16:creationId xmlns:a16="http://schemas.microsoft.com/office/drawing/2014/main" id="{00EE7A0C-7C68-CD46-A3CA-310BED1F78D1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45;g5e18c33101_0_378">
                <a:extLst>
                  <a:ext uri="{FF2B5EF4-FFF2-40B4-BE49-F238E27FC236}">
                    <a16:creationId xmlns:a16="http://schemas.microsoft.com/office/drawing/2014/main" id="{A988215A-074F-1A41-A506-B7C71ACE2F28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46;g5e18c33101_0_378">
                <a:extLst>
                  <a:ext uri="{FF2B5EF4-FFF2-40B4-BE49-F238E27FC236}">
                    <a16:creationId xmlns:a16="http://schemas.microsoft.com/office/drawing/2014/main" id="{A686B3F7-9097-1E40-9BF2-2EE991A1D6D4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447;g5e18c33101_0_378">
                <a:extLst>
                  <a:ext uri="{FF2B5EF4-FFF2-40B4-BE49-F238E27FC236}">
                    <a16:creationId xmlns:a16="http://schemas.microsoft.com/office/drawing/2014/main" id="{F5F7A456-3913-B746-AD43-0F467E28623A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" name="Google Shape;448;g5e18c33101_0_378">
              <a:extLst>
                <a:ext uri="{FF2B5EF4-FFF2-40B4-BE49-F238E27FC236}">
                  <a16:creationId xmlns:a16="http://schemas.microsoft.com/office/drawing/2014/main" id="{D5B368D6-2420-BF4A-A95F-31048197DF01}"/>
                </a:ext>
              </a:extLst>
            </p:cNvPr>
            <p:cNvGrpSpPr/>
            <p:nvPr/>
          </p:nvGrpSpPr>
          <p:grpSpPr>
            <a:xfrm>
              <a:off x="5715072" y="1981200"/>
              <a:ext cx="381023" cy="685800"/>
              <a:chOff x="7543800" y="3581400"/>
              <a:chExt cx="2362200" cy="685800"/>
            </a:xfrm>
          </p:grpSpPr>
          <p:sp>
            <p:nvSpPr>
              <p:cNvPr id="66" name="Google Shape;449;g5e18c33101_0_378">
                <a:extLst>
                  <a:ext uri="{FF2B5EF4-FFF2-40B4-BE49-F238E27FC236}">
                    <a16:creationId xmlns:a16="http://schemas.microsoft.com/office/drawing/2014/main" id="{606B365C-14D9-094C-91CE-1DADFA4DF875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50;g5e18c33101_0_378">
                <a:extLst>
                  <a:ext uri="{FF2B5EF4-FFF2-40B4-BE49-F238E27FC236}">
                    <a16:creationId xmlns:a16="http://schemas.microsoft.com/office/drawing/2014/main" id="{FCD57F89-E944-F74C-9834-383592A1A29A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51;g5e18c33101_0_378">
                <a:extLst>
                  <a:ext uri="{FF2B5EF4-FFF2-40B4-BE49-F238E27FC236}">
                    <a16:creationId xmlns:a16="http://schemas.microsoft.com/office/drawing/2014/main" id="{583EDB34-78E6-CE49-88C8-7689CAC6D76E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52;g5e18c33101_0_378">
                <a:extLst>
                  <a:ext uri="{FF2B5EF4-FFF2-40B4-BE49-F238E27FC236}">
                    <a16:creationId xmlns:a16="http://schemas.microsoft.com/office/drawing/2014/main" id="{82B1B133-2936-AA4B-AE9E-F2505DC4DBA3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53;g5e18c33101_0_378">
                <a:extLst>
                  <a:ext uri="{FF2B5EF4-FFF2-40B4-BE49-F238E27FC236}">
                    <a16:creationId xmlns:a16="http://schemas.microsoft.com/office/drawing/2014/main" id="{6803EE24-B20A-F249-9476-DC399A72BD78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54;g5e18c33101_0_378">
                <a:extLst>
                  <a:ext uri="{FF2B5EF4-FFF2-40B4-BE49-F238E27FC236}">
                    <a16:creationId xmlns:a16="http://schemas.microsoft.com/office/drawing/2014/main" id="{DBC1A5C4-0BA2-0D4C-B561-E5FE15AD2ABE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55;g5e18c33101_0_378">
                <a:extLst>
                  <a:ext uri="{FF2B5EF4-FFF2-40B4-BE49-F238E27FC236}">
                    <a16:creationId xmlns:a16="http://schemas.microsoft.com/office/drawing/2014/main" id="{41DB755D-4070-3C4C-9B96-59C33E3D5336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56;g5e18c33101_0_378">
                <a:extLst>
                  <a:ext uri="{FF2B5EF4-FFF2-40B4-BE49-F238E27FC236}">
                    <a16:creationId xmlns:a16="http://schemas.microsoft.com/office/drawing/2014/main" id="{21E0BAC5-1615-234C-A80E-5A7F9F7F2FA0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57;g5e18c33101_0_378">
                <a:extLst>
                  <a:ext uri="{FF2B5EF4-FFF2-40B4-BE49-F238E27FC236}">
                    <a16:creationId xmlns:a16="http://schemas.microsoft.com/office/drawing/2014/main" id="{6ADADADC-1909-6E4C-B538-528B4F5169F6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458;g5e18c33101_0_378">
              <a:extLst>
                <a:ext uri="{FF2B5EF4-FFF2-40B4-BE49-F238E27FC236}">
                  <a16:creationId xmlns:a16="http://schemas.microsoft.com/office/drawing/2014/main" id="{A2595623-5A8E-2847-929A-062B2E3F30E4}"/>
                </a:ext>
              </a:extLst>
            </p:cNvPr>
            <p:cNvGrpSpPr/>
            <p:nvPr/>
          </p:nvGrpSpPr>
          <p:grpSpPr>
            <a:xfrm>
              <a:off x="6096072" y="1981200"/>
              <a:ext cx="381023" cy="685800"/>
              <a:chOff x="7543800" y="3581400"/>
              <a:chExt cx="2362200" cy="685800"/>
            </a:xfrm>
          </p:grpSpPr>
          <p:sp>
            <p:nvSpPr>
              <p:cNvPr id="57" name="Google Shape;459;g5e18c33101_0_378">
                <a:extLst>
                  <a:ext uri="{FF2B5EF4-FFF2-40B4-BE49-F238E27FC236}">
                    <a16:creationId xmlns:a16="http://schemas.microsoft.com/office/drawing/2014/main" id="{3B18DA30-E825-BB46-B5A7-032D9CD00FA9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460;g5e18c33101_0_378">
                <a:extLst>
                  <a:ext uri="{FF2B5EF4-FFF2-40B4-BE49-F238E27FC236}">
                    <a16:creationId xmlns:a16="http://schemas.microsoft.com/office/drawing/2014/main" id="{0DDFFC71-00DA-0A45-A7EB-5D308EB54871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461;g5e18c33101_0_378">
                <a:extLst>
                  <a:ext uri="{FF2B5EF4-FFF2-40B4-BE49-F238E27FC236}">
                    <a16:creationId xmlns:a16="http://schemas.microsoft.com/office/drawing/2014/main" id="{3E684FAD-467F-0A41-8F7B-BA8C346A3663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462;g5e18c33101_0_378">
                <a:extLst>
                  <a:ext uri="{FF2B5EF4-FFF2-40B4-BE49-F238E27FC236}">
                    <a16:creationId xmlns:a16="http://schemas.microsoft.com/office/drawing/2014/main" id="{0E0C7D4C-8758-BA47-9D6E-D0DF4A787520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463;g5e18c33101_0_378">
                <a:extLst>
                  <a:ext uri="{FF2B5EF4-FFF2-40B4-BE49-F238E27FC236}">
                    <a16:creationId xmlns:a16="http://schemas.microsoft.com/office/drawing/2014/main" id="{CD689EDB-81BD-6C4E-A9C5-52FC620EB62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464;g5e18c33101_0_378">
                <a:extLst>
                  <a:ext uri="{FF2B5EF4-FFF2-40B4-BE49-F238E27FC236}">
                    <a16:creationId xmlns:a16="http://schemas.microsoft.com/office/drawing/2014/main" id="{C8917542-517D-924E-A16C-F8744FAD37E4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465;g5e18c33101_0_378">
                <a:extLst>
                  <a:ext uri="{FF2B5EF4-FFF2-40B4-BE49-F238E27FC236}">
                    <a16:creationId xmlns:a16="http://schemas.microsoft.com/office/drawing/2014/main" id="{8E865BE0-EB7E-B046-B8E7-9DC7C199CC44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466;g5e18c33101_0_378">
                <a:extLst>
                  <a:ext uri="{FF2B5EF4-FFF2-40B4-BE49-F238E27FC236}">
                    <a16:creationId xmlns:a16="http://schemas.microsoft.com/office/drawing/2014/main" id="{F003D7F1-176D-6D40-B6EE-AAA21505B73B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467;g5e18c33101_0_378">
                <a:extLst>
                  <a:ext uri="{FF2B5EF4-FFF2-40B4-BE49-F238E27FC236}">
                    <a16:creationId xmlns:a16="http://schemas.microsoft.com/office/drawing/2014/main" id="{2A5C0739-5F62-C640-8313-A185D3310B76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468;g5e18c33101_0_378">
              <a:extLst>
                <a:ext uri="{FF2B5EF4-FFF2-40B4-BE49-F238E27FC236}">
                  <a16:creationId xmlns:a16="http://schemas.microsoft.com/office/drawing/2014/main" id="{30D73801-4F3E-B943-AFD9-472E7EF68071}"/>
                </a:ext>
              </a:extLst>
            </p:cNvPr>
            <p:cNvSpPr txBox="1"/>
            <p:nvPr/>
          </p:nvSpPr>
          <p:spPr>
            <a:xfrm>
              <a:off x="5133600" y="2524705"/>
              <a:ext cx="1066800" cy="461700"/>
            </a:xfrm>
            <a:prstGeom prst="rect">
              <a:avLst/>
            </a:prstGeom>
            <a:solidFill>
              <a:srgbClr val="D9D9D9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Bytes</a:t>
              </a: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40" name="Google Shape;472;g5e18c33101_0_378">
            <a:extLst>
              <a:ext uri="{FF2B5EF4-FFF2-40B4-BE49-F238E27FC236}">
                <a16:creationId xmlns:a16="http://schemas.microsoft.com/office/drawing/2014/main" id="{9696FD6D-8EA8-C14C-8AA3-4C30A5DA534D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3568944" y="2447400"/>
            <a:ext cx="5527655" cy="386607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41" name="Google Shape;473;g5e18c33101_0_378">
            <a:extLst>
              <a:ext uri="{FF2B5EF4-FFF2-40B4-BE49-F238E27FC236}">
                <a16:creationId xmlns:a16="http://schemas.microsoft.com/office/drawing/2014/main" id="{AAE15A3B-4C62-3441-A93B-1C6EF4CFAA48}"/>
              </a:ext>
            </a:extLst>
          </p:cNvPr>
          <p:cNvSpPr txBox="1"/>
          <p:nvPr/>
        </p:nvSpPr>
        <p:spPr>
          <a:xfrm>
            <a:off x="7091947" y="1564414"/>
            <a:ext cx="1295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Core 0 Memory Accesses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2" name="Google Shape;474;g5e18c33101_0_378">
            <a:extLst>
              <a:ext uri="{FF2B5EF4-FFF2-40B4-BE49-F238E27FC236}">
                <a16:creationId xmlns:a16="http://schemas.microsoft.com/office/drawing/2014/main" id="{E6784393-0F3F-D444-A74B-FDD059C4A716}"/>
              </a:ext>
            </a:extLst>
          </p:cNvPr>
          <p:cNvGrpSpPr/>
          <p:nvPr/>
        </p:nvGrpSpPr>
        <p:grpSpPr>
          <a:xfrm>
            <a:off x="3917307" y="3800765"/>
            <a:ext cx="5061593" cy="2674620"/>
            <a:chOff x="1447800" y="3962400"/>
            <a:chExt cx="5061593" cy="2674620"/>
          </a:xfrm>
        </p:grpSpPr>
        <p:grpSp>
          <p:nvGrpSpPr>
            <p:cNvPr id="243" name="Google Shape;475;g5e18c33101_0_378">
              <a:extLst>
                <a:ext uri="{FF2B5EF4-FFF2-40B4-BE49-F238E27FC236}">
                  <a16:creationId xmlns:a16="http://schemas.microsoft.com/office/drawing/2014/main" id="{637028AC-EA8D-A04D-BC4D-88BC4B02B506}"/>
                </a:ext>
              </a:extLst>
            </p:cNvPr>
            <p:cNvGrpSpPr/>
            <p:nvPr/>
          </p:nvGrpSpPr>
          <p:grpSpPr>
            <a:xfrm>
              <a:off x="1447800" y="3962400"/>
              <a:ext cx="2057400" cy="2674620"/>
              <a:chOff x="609600" y="1676400"/>
              <a:chExt cx="3048000" cy="3962400"/>
            </a:xfrm>
          </p:grpSpPr>
          <p:sp>
            <p:nvSpPr>
              <p:cNvPr id="262" name="Google Shape;476;g5e18c33101_0_378">
                <a:extLst>
                  <a:ext uri="{FF2B5EF4-FFF2-40B4-BE49-F238E27FC236}">
                    <a16:creationId xmlns:a16="http://schemas.microsoft.com/office/drawing/2014/main" id="{57FC5522-8446-6241-A624-E6E6F79D15E7}"/>
                  </a:ext>
                </a:extLst>
              </p:cNvPr>
              <p:cNvSpPr/>
              <p:nvPr/>
            </p:nvSpPr>
            <p:spPr>
              <a:xfrm>
                <a:off x="609600" y="1676400"/>
                <a:ext cx="3048000" cy="3962400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Core 1</a:t>
                </a:r>
                <a:endParaRPr sz="14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477;g5e18c33101_0_378">
                <a:extLst>
                  <a:ext uri="{FF2B5EF4-FFF2-40B4-BE49-F238E27FC236}">
                    <a16:creationId xmlns:a16="http://schemas.microsoft.com/office/drawing/2014/main" id="{85C4A3AE-4AB0-6640-A6A3-2F1727AC60BE}"/>
                  </a:ext>
                </a:extLst>
              </p:cNvPr>
              <p:cNvSpPr/>
              <p:nvPr/>
            </p:nvSpPr>
            <p:spPr>
              <a:xfrm>
                <a:off x="838200" y="2286000"/>
                <a:ext cx="2590800" cy="533400"/>
              </a:xfrm>
              <a:prstGeom prst="rect">
                <a:avLst/>
              </a:prstGeom>
              <a:solidFill>
                <a:srgbClr val="95B3D7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Control</a:t>
                </a:r>
                <a:endParaRPr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478;g5e18c33101_0_378">
                <a:extLst>
                  <a:ext uri="{FF2B5EF4-FFF2-40B4-BE49-F238E27FC236}">
                    <a16:creationId xmlns:a16="http://schemas.microsoft.com/office/drawing/2014/main" id="{3CD502A3-4327-5847-BDAD-7FA2E9C53B81}"/>
                  </a:ext>
                </a:extLst>
              </p:cNvPr>
              <p:cNvSpPr/>
              <p:nvPr/>
            </p:nvSpPr>
            <p:spPr>
              <a:xfrm>
                <a:off x="838200" y="3048000"/>
                <a:ext cx="2590800" cy="2362200"/>
              </a:xfrm>
              <a:prstGeom prst="rect">
                <a:avLst/>
              </a:prstGeom>
              <a:solidFill>
                <a:srgbClr val="93B3D7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Datapath</a:t>
                </a:r>
                <a:endParaRPr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65" name="Google Shape;479;g5e18c33101_0_378">
                <a:extLst>
                  <a:ext uri="{FF2B5EF4-FFF2-40B4-BE49-F238E27FC236}">
                    <a16:creationId xmlns:a16="http://schemas.microsoft.com/office/drawing/2014/main" id="{B98CB648-FB0A-F147-B644-05277BC536FF}"/>
                  </a:ext>
                </a:extLst>
              </p:cNvPr>
              <p:cNvCxnSpPr/>
              <p:nvPr/>
            </p:nvCxnSpPr>
            <p:spPr>
              <a:xfrm rot="5400000">
                <a:off x="1409744" y="2933744"/>
                <a:ext cx="228600" cy="15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triangle" w="lg" len="lg"/>
              </a:ln>
              <a:effectLst>
                <a:outerShdw blurRad="40000" dist="20000" dir="5400000" rotWithShape="0">
                  <a:srgbClr val="000000">
                    <a:alpha val="37650"/>
                  </a:srgbClr>
                </a:outerShdw>
              </a:effectLst>
            </p:spPr>
          </p:cxnSp>
          <p:cxnSp>
            <p:nvCxnSpPr>
              <p:cNvPr id="266" name="Google Shape;480;g5e18c33101_0_378">
                <a:extLst>
                  <a:ext uri="{FF2B5EF4-FFF2-40B4-BE49-F238E27FC236}">
                    <a16:creationId xmlns:a16="http://schemas.microsoft.com/office/drawing/2014/main" id="{A0A6F58D-A2A5-8749-AF8A-C2D2D86A55AF}"/>
                  </a:ext>
                </a:extLst>
              </p:cNvPr>
              <p:cNvCxnSpPr/>
              <p:nvPr/>
            </p:nvCxnSpPr>
            <p:spPr>
              <a:xfrm rot="5400000" flipH="1">
                <a:off x="2553538" y="2932950"/>
                <a:ext cx="228600" cy="15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triangle" w="lg" len="lg"/>
              </a:ln>
              <a:effectLst>
                <a:outerShdw blurRad="40000" dist="20000" dir="5400000" rotWithShape="0">
                  <a:srgbClr val="000000">
                    <a:alpha val="37650"/>
                  </a:srgbClr>
                </a:outerShdw>
              </a:effectLst>
            </p:spPr>
          </p:cxnSp>
        </p:grpSp>
        <p:grpSp>
          <p:nvGrpSpPr>
            <p:cNvPr id="244" name="Google Shape;481;g5e18c33101_0_378">
              <a:extLst>
                <a:ext uri="{FF2B5EF4-FFF2-40B4-BE49-F238E27FC236}">
                  <a16:creationId xmlns:a16="http://schemas.microsoft.com/office/drawing/2014/main" id="{C45243C0-103C-DD4E-BB61-7FAACAAD434B}"/>
                </a:ext>
              </a:extLst>
            </p:cNvPr>
            <p:cNvGrpSpPr/>
            <p:nvPr/>
          </p:nvGrpSpPr>
          <p:grpSpPr>
            <a:xfrm>
              <a:off x="1653540" y="5196840"/>
              <a:ext cx="1597928" cy="1234440"/>
              <a:chOff x="914400" y="3505200"/>
              <a:chExt cx="2367300" cy="1828800"/>
            </a:xfrm>
          </p:grpSpPr>
          <p:sp>
            <p:nvSpPr>
              <p:cNvPr id="247" name="Google Shape;482;g5e18c33101_0_378">
                <a:extLst>
                  <a:ext uri="{FF2B5EF4-FFF2-40B4-BE49-F238E27FC236}">
                    <a16:creationId xmlns:a16="http://schemas.microsoft.com/office/drawing/2014/main" id="{1E7A07D5-F749-1E4C-90F6-7389BC4E2DC6}"/>
                  </a:ext>
                </a:extLst>
              </p:cNvPr>
              <p:cNvSpPr/>
              <p:nvPr/>
            </p:nvSpPr>
            <p:spPr>
              <a:xfrm>
                <a:off x="914400" y="3505200"/>
                <a:ext cx="2362200" cy="2286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RIP</a:t>
                </a:r>
                <a:endParaRPr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8" name="Google Shape;483;g5e18c33101_0_378">
                <a:extLst>
                  <a:ext uri="{FF2B5EF4-FFF2-40B4-BE49-F238E27FC236}">
                    <a16:creationId xmlns:a16="http://schemas.microsoft.com/office/drawing/2014/main" id="{7B41464D-147D-4A47-B388-BFD9649BBB0C}"/>
                  </a:ext>
                </a:extLst>
              </p:cNvPr>
              <p:cNvGrpSpPr/>
              <p:nvPr/>
            </p:nvGrpSpPr>
            <p:grpSpPr>
              <a:xfrm>
                <a:off x="914414" y="3886200"/>
                <a:ext cx="2362217" cy="685800"/>
                <a:chOff x="1600199" y="3962400"/>
                <a:chExt cx="1600201" cy="685800"/>
              </a:xfrm>
            </p:grpSpPr>
            <p:sp>
              <p:nvSpPr>
                <p:cNvPr id="252" name="Google Shape;484;g5e18c33101_0_378">
                  <a:extLst>
                    <a:ext uri="{FF2B5EF4-FFF2-40B4-BE49-F238E27FC236}">
                      <a16:creationId xmlns:a16="http://schemas.microsoft.com/office/drawing/2014/main" id="{7E5025CF-7C49-9C42-9856-9374653D8AE3}"/>
                    </a:ext>
                  </a:extLst>
                </p:cNvPr>
                <p:cNvSpPr/>
                <p:nvPr/>
              </p:nvSpPr>
              <p:spPr>
                <a:xfrm>
                  <a:off x="1600200" y="3962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485;g5e18c33101_0_378">
                  <a:extLst>
                    <a:ext uri="{FF2B5EF4-FFF2-40B4-BE49-F238E27FC236}">
                      <a16:creationId xmlns:a16="http://schemas.microsoft.com/office/drawing/2014/main" id="{D8C2F604-73AE-9948-9B0C-2B235108D1C4}"/>
                    </a:ext>
                  </a:extLst>
                </p:cNvPr>
                <p:cNvSpPr/>
                <p:nvPr/>
              </p:nvSpPr>
              <p:spPr>
                <a:xfrm>
                  <a:off x="1600199" y="4038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486;g5e18c33101_0_378">
                  <a:extLst>
                    <a:ext uri="{FF2B5EF4-FFF2-40B4-BE49-F238E27FC236}">
                      <a16:creationId xmlns:a16="http://schemas.microsoft.com/office/drawing/2014/main" id="{242ECA90-3DE2-F040-A96B-18EF2497CC29}"/>
                    </a:ext>
                  </a:extLst>
                </p:cNvPr>
                <p:cNvSpPr/>
                <p:nvPr/>
              </p:nvSpPr>
              <p:spPr>
                <a:xfrm>
                  <a:off x="1600200" y="4114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" name="Google Shape;487;g5e18c33101_0_378">
                  <a:extLst>
                    <a:ext uri="{FF2B5EF4-FFF2-40B4-BE49-F238E27FC236}">
                      <a16:creationId xmlns:a16="http://schemas.microsoft.com/office/drawing/2014/main" id="{B1236BE6-29CD-D140-A9D8-7E823FAE8967}"/>
                    </a:ext>
                  </a:extLst>
                </p:cNvPr>
                <p:cNvSpPr/>
                <p:nvPr/>
              </p:nvSpPr>
              <p:spPr>
                <a:xfrm>
                  <a:off x="1600200" y="4191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" name="Google Shape;488;g5e18c33101_0_378">
                  <a:extLst>
                    <a:ext uri="{FF2B5EF4-FFF2-40B4-BE49-F238E27FC236}">
                      <a16:creationId xmlns:a16="http://schemas.microsoft.com/office/drawing/2014/main" id="{39A1EF47-9DCD-0F41-9DBB-A1D1790799DA}"/>
                    </a:ext>
                  </a:extLst>
                </p:cNvPr>
                <p:cNvSpPr/>
                <p:nvPr/>
              </p:nvSpPr>
              <p:spPr>
                <a:xfrm>
                  <a:off x="1600200" y="42672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" name="Google Shape;489;g5e18c33101_0_378">
                  <a:extLst>
                    <a:ext uri="{FF2B5EF4-FFF2-40B4-BE49-F238E27FC236}">
                      <a16:creationId xmlns:a16="http://schemas.microsoft.com/office/drawing/2014/main" id="{EBECD558-1741-4346-8BEB-AB3652FDC031}"/>
                    </a:ext>
                  </a:extLst>
                </p:cNvPr>
                <p:cNvSpPr/>
                <p:nvPr/>
              </p:nvSpPr>
              <p:spPr>
                <a:xfrm>
                  <a:off x="1600200" y="4343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490;g5e18c33101_0_378">
                  <a:extLst>
                    <a:ext uri="{FF2B5EF4-FFF2-40B4-BE49-F238E27FC236}">
                      <a16:creationId xmlns:a16="http://schemas.microsoft.com/office/drawing/2014/main" id="{7C6D0969-8600-3C49-AF52-B0F140F132E5}"/>
                    </a:ext>
                  </a:extLst>
                </p:cNvPr>
                <p:cNvSpPr/>
                <p:nvPr/>
              </p:nvSpPr>
              <p:spPr>
                <a:xfrm>
                  <a:off x="1600200" y="4419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" name="Google Shape;491;g5e18c33101_0_378">
                  <a:extLst>
                    <a:ext uri="{FF2B5EF4-FFF2-40B4-BE49-F238E27FC236}">
                      <a16:creationId xmlns:a16="http://schemas.microsoft.com/office/drawing/2014/main" id="{9313622E-E7FD-6545-B295-DA29CBE1C467}"/>
                    </a:ext>
                  </a:extLst>
                </p:cNvPr>
                <p:cNvSpPr/>
                <p:nvPr/>
              </p:nvSpPr>
              <p:spPr>
                <a:xfrm>
                  <a:off x="1600199" y="4495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0" name="Google Shape;492;g5e18c33101_0_378">
                  <a:extLst>
                    <a:ext uri="{FF2B5EF4-FFF2-40B4-BE49-F238E27FC236}">
                      <a16:creationId xmlns:a16="http://schemas.microsoft.com/office/drawing/2014/main" id="{79441F8D-B07E-5446-B588-7FE26749DF8E}"/>
                    </a:ext>
                  </a:extLst>
                </p:cNvPr>
                <p:cNvSpPr/>
                <p:nvPr/>
              </p:nvSpPr>
              <p:spPr>
                <a:xfrm>
                  <a:off x="1600200" y="4572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493;g5e18c33101_0_378">
                  <a:extLst>
                    <a:ext uri="{FF2B5EF4-FFF2-40B4-BE49-F238E27FC236}">
                      <a16:creationId xmlns:a16="http://schemas.microsoft.com/office/drawing/2014/main" id="{EA625FBF-E214-AD4A-BDA7-6E3F977411FC}"/>
                    </a:ext>
                  </a:extLst>
                </p:cNvPr>
                <p:cNvSpPr txBox="1"/>
                <p:nvPr/>
              </p:nvSpPr>
              <p:spPr>
                <a:xfrm>
                  <a:off x="1718281" y="3988255"/>
                  <a:ext cx="1377000" cy="621818"/>
                </a:xfrm>
                <a:prstGeom prst="rect">
                  <a:avLst/>
                </a:prstGeom>
                <a:solidFill>
                  <a:srgbClr val="D9D9D9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2400"/>
                  </a:pPr>
                  <a:r>
                    <a:rPr lang="en-US" sz="2400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Registers</a:t>
                  </a:r>
                  <a:endParaRPr sz="24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9" name="Google Shape;494;g5e18c33101_0_378">
                <a:extLst>
                  <a:ext uri="{FF2B5EF4-FFF2-40B4-BE49-F238E27FC236}">
                    <a16:creationId xmlns:a16="http://schemas.microsoft.com/office/drawing/2014/main" id="{E670CA15-E540-944B-A6AD-7A37D543C503}"/>
                  </a:ext>
                </a:extLst>
              </p:cNvPr>
              <p:cNvGrpSpPr/>
              <p:nvPr/>
            </p:nvGrpSpPr>
            <p:grpSpPr>
              <a:xfrm>
                <a:off x="914400" y="4697787"/>
                <a:ext cx="2367300" cy="636213"/>
                <a:chOff x="4572000" y="3402387"/>
                <a:chExt cx="2367300" cy="636213"/>
              </a:xfrm>
            </p:grpSpPr>
            <p:sp>
              <p:nvSpPr>
                <p:cNvPr id="250" name="Google Shape;495;g5e18c33101_0_378">
                  <a:extLst>
                    <a:ext uri="{FF2B5EF4-FFF2-40B4-BE49-F238E27FC236}">
                      <a16:creationId xmlns:a16="http://schemas.microsoft.com/office/drawing/2014/main" id="{B0C1B020-D737-6E40-AF7B-DCC9372218D1}"/>
                    </a:ext>
                  </a:extLst>
                </p:cNvPr>
                <p:cNvSpPr/>
                <p:nvPr/>
              </p:nvSpPr>
              <p:spPr>
                <a:xfrm rot="10800000" flipH="1">
                  <a:off x="4572000" y="3429000"/>
                  <a:ext cx="2362200" cy="609600"/>
                </a:xfrm>
                <a:prstGeom prst="trapezoid">
                  <a:avLst>
                    <a:gd name="adj" fmla="val 25000"/>
                  </a:avLst>
                </a:prstGeom>
                <a:solidFill>
                  <a:srgbClr val="C0504D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496;g5e18c33101_0_378">
                  <a:extLst>
                    <a:ext uri="{FF2B5EF4-FFF2-40B4-BE49-F238E27FC236}">
                      <a16:creationId xmlns:a16="http://schemas.microsoft.com/office/drawing/2014/main" id="{BD95E866-AA00-AC4F-9246-9ADADF61A674}"/>
                    </a:ext>
                  </a:extLst>
                </p:cNvPr>
                <p:cNvSpPr txBox="1"/>
                <p:nvPr/>
              </p:nvSpPr>
              <p:spPr>
                <a:xfrm>
                  <a:off x="4572000" y="3402387"/>
                  <a:ext cx="2367300" cy="547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r>
                    <a:rPr lang="en-US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(ALU)</a:t>
                  </a: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cxnSp>
          <p:nvCxnSpPr>
            <p:cNvPr id="245" name="Google Shape;497;g5e18c33101_0_378">
              <a:extLst>
                <a:ext uri="{FF2B5EF4-FFF2-40B4-BE49-F238E27FC236}">
                  <a16:creationId xmlns:a16="http://schemas.microsoft.com/office/drawing/2014/main" id="{5166ACE5-B947-A047-9128-2ACF4EF3FE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5200" y="4695535"/>
              <a:ext cx="3004193" cy="1019465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triangle" w="lg" len="lg"/>
              <a:tailEnd type="triangle" w="lg" len="lg"/>
            </a:ln>
          </p:spPr>
        </p:cxnSp>
        <p:sp>
          <p:nvSpPr>
            <p:cNvPr id="246" name="Google Shape;498;g5e18c33101_0_378">
              <a:extLst>
                <a:ext uri="{FF2B5EF4-FFF2-40B4-BE49-F238E27FC236}">
                  <a16:creationId xmlns:a16="http://schemas.microsoft.com/office/drawing/2014/main" id="{DAFA4011-B32C-624F-A840-D9C1A5031BB7}"/>
                </a:ext>
              </a:extLst>
            </p:cNvPr>
            <p:cNvSpPr txBox="1"/>
            <p:nvPr/>
          </p:nvSpPr>
          <p:spPr>
            <a:xfrm>
              <a:off x="4813943" y="4142035"/>
              <a:ext cx="12954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Core 1 Memory Accesses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348A31F-B9B1-96CE-5AC0-26703E0A8353}"/>
              </a:ext>
            </a:extLst>
          </p:cNvPr>
          <p:cNvSpPr txBox="1"/>
          <p:nvPr/>
        </p:nvSpPr>
        <p:spPr>
          <a:xfrm>
            <a:off x="8162285" y="6136414"/>
            <a:ext cx="2691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Actually parallel!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C94E28-56AC-9B4A-5A87-4B6B59340225}"/>
              </a:ext>
            </a:extLst>
          </p:cNvPr>
          <p:cNvSpPr txBox="1"/>
          <p:nvPr/>
        </p:nvSpPr>
        <p:spPr>
          <a:xfrm>
            <a:off x="4813300" y="914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CPU Chip</a:t>
            </a:r>
          </a:p>
        </p:txBody>
      </p:sp>
    </p:spTree>
    <p:extLst>
      <p:ext uri="{BB962C8B-B14F-4D97-AF65-F5344CB8AC3E}">
        <p14:creationId xmlns:p14="http://schemas.microsoft.com/office/powerpoint/2010/main" val="210961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837E-A7E4-41DC-9915-221BA753E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Alternate view of a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3A421-E3C7-40F5-92AC-E0CA9548D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Process: code and data, plus a </a:t>
            </a:r>
            <a:r>
              <a:rPr lang="en-US" b="1" dirty="0"/>
              <a:t>thread</a:t>
            </a:r>
          </a:p>
          <a:p>
            <a:r>
              <a:rPr lang="en-US" dirty="0"/>
              <a:t>Thread: execution state</a:t>
            </a:r>
          </a:p>
          <a:p>
            <a:pPr lvl="1"/>
            <a:r>
              <a:rPr lang="en-US" dirty="0"/>
              <a:t>Each process has </a:t>
            </a:r>
            <a:r>
              <a:rPr lang="en-US" i="1" dirty="0"/>
              <a:t>at least</a:t>
            </a:r>
            <a:r>
              <a:rPr lang="en-US" dirty="0"/>
              <a:t> one thread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59A99-3603-4F1D-A608-531B3E9CF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7" name="Content Placeholder 19">
            <a:extLst>
              <a:ext uri="{FF2B5EF4-FFF2-40B4-BE49-F238E27FC236}">
                <a16:creationId xmlns:a16="http://schemas.microsoft.com/office/drawing/2014/main" id="{13FD7153-F92B-4A22-97C0-22D7D283F0B4}"/>
              </a:ext>
            </a:extLst>
          </p:cNvPr>
          <p:cNvSpPr txBox="1">
            <a:spLocks/>
          </p:cNvSpPr>
          <p:nvPr/>
        </p:nvSpPr>
        <p:spPr>
          <a:xfrm>
            <a:off x="3272489" y="2968109"/>
            <a:ext cx="5257800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Registers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FC032CC-F04B-40FE-8771-495A768C6B7D}"/>
              </a:ext>
            </a:extLst>
          </p:cNvPr>
          <p:cNvGrpSpPr/>
          <p:nvPr/>
        </p:nvGrpSpPr>
        <p:grpSpPr>
          <a:xfrm>
            <a:off x="3455493" y="3636160"/>
            <a:ext cx="4518661" cy="2219719"/>
            <a:chOff x="4500288" y="3086374"/>
            <a:chExt cx="6045854" cy="296992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DFF808F-313A-4A97-A7DE-AE800BFD2F3F}"/>
                </a:ext>
              </a:extLst>
            </p:cNvPr>
            <p:cNvGrpSpPr/>
            <p:nvPr/>
          </p:nvGrpSpPr>
          <p:grpSpPr>
            <a:xfrm>
              <a:off x="7584675" y="3086374"/>
              <a:ext cx="2961467" cy="2969928"/>
              <a:chOff x="4724400" y="1371600"/>
              <a:chExt cx="3556000" cy="3566160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FC3779A2-FA0F-4383-99E7-A532BBB962E0}"/>
                  </a:ext>
                </a:extLst>
              </p:cNvPr>
              <p:cNvGrpSpPr/>
              <p:nvPr/>
            </p:nvGrpSpPr>
            <p:grpSpPr>
              <a:xfrm>
                <a:off x="4724400" y="1371600"/>
                <a:ext cx="3556000" cy="365760"/>
                <a:chOff x="4724400" y="1143000"/>
                <a:chExt cx="3556000" cy="365760"/>
              </a:xfrm>
            </p:grpSpPr>
            <p:sp>
              <p:nvSpPr>
                <p:cNvPr id="46" name="Rectangle 14">
                  <a:extLst>
                    <a:ext uri="{FF2B5EF4-FFF2-40B4-BE49-F238E27FC236}">
                      <a16:creationId xmlns:a16="http://schemas.microsoft.com/office/drawing/2014/main" id="{9206398C-494F-490C-B7D4-4AF3E3A2F4AF}"/>
                    </a:ext>
                  </a:extLst>
                </p:cNvPr>
                <p:cNvSpPr>
                  <a:spLocks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6515100" y="1181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%r8d</a:t>
                  </a:r>
                </a:p>
              </p:txBody>
            </p:sp>
            <p:sp>
              <p:nvSpPr>
                <p:cNvPr id="47" name="Rectangle 22">
                  <a:extLst>
                    <a:ext uri="{FF2B5EF4-FFF2-40B4-BE49-F238E27FC236}">
                      <a16:creationId xmlns:a16="http://schemas.microsoft.com/office/drawing/2014/main" id="{7279CCF3-9412-404C-901F-BD3B29273C22}"/>
                    </a:ext>
                  </a:extLst>
                </p:cNvPr>
                <p:cNvSpPr>
                  <a:spLocks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4724400" y="1143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%r8</a:t>
                  </a: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A03536D-5922-49F7-8DE2-491B9E9A72B2}"/>
                  </a:ext>
                </a:extLst>
              </p:cNvPr>
              <p:cNvGrpSpPr/>
              <p:nvPr/>
            </p:nvGrpSpPr>
            <p:grpSpPr>
              <a:xfrm>
                <a:off x="4724400" y="1828800"/>
                <a:ext cx="3556000" cy="365760"/>
                <a:chOff x="4724400" y="1752600"/>
                <a:chExt cx="3556000" cy="365760"/>
              </a:xfrm>
            </p:grpSpPr>
            <p:sp>
              <p:nvSpPr>
                <p:cNvPr id="44" name="Rectangle 15">
                  <a:extLst>
                    <a:ext uri="{FF2B5EF4-FFF2-40B4-BE49-F238E27FC236}">
                      <a16:creationId xmlns:a16="http://schemas.microsoft.com/office/drawing/2014/main" id="{644C018D-B66E-493D-A53C-8F34D176B48D}"/>
                    </a:ext>
                  </a:extLst>
                </p:cNvPr>
                <p:cNvSpPr>
                  <a:spLocks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6515100" y="1790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%r9d</a:t>
                  </a:r>
                </a:p>
              </p:txBody>
            </p:sp>
            <p:sp>
              <p:nvSpPr>
                <p:cNvPr id="45" name="Rectangle 23">
                  <a:extLst>
                    <a:ext uri="{FF2B5EF4-FFF2-40B4-BE49-F238E27FC236}">
                      <a16:creationId xmlns:a16="http://schemas.microsoft.com/office/drawing/2014/main" id="{78C26C5C-946D-42B0-AA0E-1F94E1D966F5}"/>
                    </a:ext>
                  </a:extLst>
                </p:cNvPr>
                <p:cNvSpPr>
                  <a:spLocks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4724400" y="1752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%r9</a:t>
                  </a:r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604595FA-DF4B-4F16-9500-61E30ADE634F}"/>
                  </a:ext>
                </a:extLst>
              </p:cNvPr>
              <p:cNvGrpSpPr/>
              <p:nvPr/>
            </p:nvGrpSpPr>
            <p:grpSpPr>
              <a:xfrm>
                <a:off x="4724400" y="2286000"/>
                <a:ext cx="3556000" cy="365760"/>
                <a:chOff x="4724400" y="2362200"/>
                <a:chExt cx="3556000" cy="365760"/>
              </a:xfrm>
            </p:grpSpPr>
            <p:sp>
              <p:nvSpPr>
                <p:cNvPr id="42" name="Rectangle 16">
                  <a:extLst>
                    <a:ext uri="{FF2B5EF4-FFF2-40B4-BE49-F238E27FC236}">
                      <a16:creationId xmlns:a16="http://schemas.microsoft.com/office/drawing/2014/main" id="{A3F4BA55-4830-4F17-9C3F-3A4BC50C1EE2}"/>
                    </a:ext>
                  </a:extLst>
                </p:cNvPr>
                <p:cNvSpPr>
                  <a:spLocks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6515100" y="2400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%r10d</a:t>
                  </a: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2F68DEDA-BD53-4868-9A4F-56A8265F9943}"/>
                    </a:ext>
                  </a:extLst>
                </p:cNvPr>
                <p:cNvSpPr>
                  <a:spLocks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4724400" y="2362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%r10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FB868BED-3659-49BA-88E7-5DC357DB4371}"/>
                  </a:ext>
                </a:extLst>
              </p:cNvPr>
              <p:cNvGrpSpPr/>
              <p:nvPr/>
            </p:nvGrpSpPr>
            <p:grpSpPr>
              <a:xfrm>
                <a:off x="4724400" y="2743200"/>
                <a:ext cx="3556000" cy="365760"/>
                <a:chOff x="4724400" y="2971800"/>
                <a:chExt cx="3556000" cy="365760"/>
              </a:xfrm>
            </p:grpSpPr>
            <p:sp>
              <p:nvSpPr>
                <p:cNvPr id="40" name="Rectangle 17">
                  <a:extLst>
                    <a:ext uri="{FF2B5EF4-FFF2-40B4-BE49-F238E27FC236}">
                      <a16:creationId xmlns:a16="http://schemas.microsoft.com/office/drawing/2014/main" id="{20D84344-FE14-4EE9-8B87-B3200102390C}"/>
                    </a:ext>
                  </a:extLst>
                </p:cNvPr>
                <p:cNvSpPr>
                  <a:spLocks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6515100" y="30099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%r11d</a:t>
                  </a:r>
                </a:p>
              </p:txBody>
            </p:sp>
            <p:sp>
              <p:nvSpPr>
                <p:cNvPr id="41" name="Rectangle 25">
                  <a:extLst>
                    <a:ext uri="{FF2B5EF4-FFF2-40B4-BE49-F238E27FC236}">
                      <a16:creationId xmlns:a16="http://schemas.microsoft.com/office/drawing/2014/main" id="{FC3C1729-4A7D-4ADE-B88C-16D7EFDA7122}"/>
                    </a:ext>
                  </a:extLst>
                </p:cNvPr>
                <p:cNvSpPr>
                  <a:spLocks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4724400" y="29718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%r11</a:t>
                  </a: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1724780-28CD-4D0E-8746-D6B9C64F76BC}"/>
                  </a:ext>
                </a:extLst>
              </p:cNvPr>
              <p:cNvGrpSpPr/>
              <p:nvPr/>
            </p:nvGrpSpPr>
            <p:grpSpPr>
              <a:xfrm>
                <a:off x="4724400" y="3200400"/>
                <a:ext cx="3556000" cy="365760"/>
                <a:chOff x="4724400" y="3581400"/>
                <a:chExt cx="3556000" cy="365760"/>
              </a:xfrm>
            </p:grpSpPr>
            <p:sp>
              <p:nvSpPr>
                <p:cNvPr id="38" name="Rectangle 18">
                  <a:extLst>
                    <a:ext uri="{FF2B5EF4-FFF2-40B4-BE49-F238E27FC236}">
                      <a16:creationId xmlns:a16="http://schemas.microsoft.com/office/drawing/2014/main" id="{FEE1EB3F-2CDA-4D35-A13F-D93F5B0BC19B}"/>
                    </a:ext>
                  </a:extLst>
                </p:cNvPr>
                <p:cNvSpPr>
                  <a:spLocks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6515100" y="36195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%r12d</a:t>
                  </a:r>
                </a:p>
              </p:txBody>
            </p:sp>
            <p:sp>
              <p:nvSpPr>
                <p:cNvPr id="39" name="Rectangle 26">
                  <a:extLst>
                    <a:ext uri="{FF2B5EF4-FFF2-40B4-BE49-F238E27FC236}">
                      <a16:creationId xmlns:a16="http://schemas.microsoft.com/office/drawing/2014/main" id="{E5F6669A-D66E-4C05-8FD1-A2F06C56EA4F}"/>
                    </a:ext>
                  </a:extLst>
                </p:cNvPr>
                <p:cNvSpPr>
                  <a:spLocks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4724400" y="35814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%r12</a:t>
                  </a: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1BC495A6-8E43-43C4-8682-EE74A07211D2}"/>
                  </a:ext>
                </a:extLst>
              </p:cNvPr>
              <p:cNvGrpSpPr/>
              <p:nvPr/>
            </p:nvGrpSpPr>
            <p:grpSpPr>
              <a:xfrm>
                <a:off x="4724400" y="3657600"/>
                <a:ext cx="3556000" cy="365760"/>
                <a:chOff x="4724400" y="4191000"/>
                <a:chExt cx="3556000" cy="365760"/>
              </a:xfrm>
            </p:grpSpPr>
            <p:sp>
              <p:nvSpPr>
                <p:cNvPr id="36" name="Rectangle 19">
                  <a:extLst>
                    <a:ext uri="{FF2B5EF4-FFF2-40B4-BE49-F238E27FC236}">
                      <a16:creationId xmlns:a16="http://schemas.microsoft.com/office/drawing/2014/main" id="{EDCA6841-566F-4502-9E56-BAEE773318E4}"/>
                    </a:ext>
                  </a:extLst>
                </p:cNvPr>
                <p:cNvSpPr>
                  <a:spLocks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6515100" y="4229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%r13d</a:t>
                  </a:r>
                </a:p>
              </p:txBody>
            </p:sp>
            <p:sp>
              <p:nvSpPr>
                <p:cNvPr id="37" name="Rectangle 27">
                  <a:extLst>
                    <a:ext uri="{FF2B5EF4-FFF2-40B4-BE49-F238E27FC236}">
                      <a16:creationId xmlns:a16="http://schemas.microsoft.com/office/drawing/2014/main" id="{182121DF-F5BD-4A5D-A457-4F381A190122}"/>
                    </a:ext>
                  </a:extLst>
                </p:cNvPr>
                <p:cNvSpPr>
                  <a:spLocks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4724400" y="4191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%r13</a:t>
                  </a: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7C890A74-E9BE-4CE3-8316-4F5C7B3A2DE8}"/>
                  </a:ext>
                </a:extLst>
              </p:cNvPr>
              <p:cNvGrpSpPr/>
              <p:nvPr/>
            </p:nvGrpSpPr>
            <p:grpSpPr>
              <a:xfrm>
                <a:off x="4724400" y="4114800"/>
                <a:ext cx="3556000" cy="365760"/>
                <a:chOff x="4724400" y="4800600"/>
                <a:chExt cx="3556000" cy="365760"/>
              </a:xfrm>
            </p:grpSpPr>
            <p:sp>
              <p:nvSpPr>
                <p:cNvPr id="34" name="Rectangle 20">
                  <a:extLst>
                    <a:ext uri="{FF2B5EF4-FFF2-40B4-BE49-F238E27FC236}">
                      <a16:creationId xmlns:a16="http://schemas.microsoft.com/office/drawing/2014/main" id="{4D8E3249-D8C7-4870-9DB3-362E453076BE}"/>
                    </a:ext>
                  </a:extLst>
                </p:cNvPr>
                <p:cNvSpPr>
                  <a:spLocks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6515100" y="4838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%r14d</a:t>
                  </a:r>
                </a:p>
              </p:txBody>
            </p:sp>
            <p:sp>
              <p:nvSpPr>
                <p:cNvPr id="35" name="Rectangle 28">
                  <a:extLst>
                    <a:ext uri="{FF2B5EF4-FFF2-40B4-BE49-F238E27FC236}">
                      <a16:creationId xmlns:a16="http://schemas.microsoft.com/office/drawing/2014/main" id="{8FBADB07-EB2F-448C-B0DE-406502B624C0}"/>
                    </a:ext>
                  </a:extLst>
                </p:cNvPr>
                <p:cNvSpPr>
                  <a:spLocks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4724400" y="4800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%r14</a:t>
                  </a:r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888E31F1-5FA3-4879-B37A-BA1157015AC6}"/>
                  </a:ext>
                </a:extLst>
              </p:cNvPr>
              <p:cNvGrpSpPr/>
              <p:nvPr/>
            </p:nvGrpSpPr>
            <p:grpSpPr>
              <a:xfrm>
                <a:off x="4724400" y="4572000"/>
                <a:ext cx="3556000" cy="365760"/>
                <a:chOff x="4724400" y="5410200"/>
                <a:chExt cx="3556000" cy="365760"/>
              </a:xfrm>
            </p:grpSpPr>
            <p:sp>
              <p:nvSpPr>
                <p:cNvPr id="32" name="Rectangle 21">
                  <a:extLst>
                    <a:ext uri="{FF2B5EF4-FFF2-40B4-BE49-F238E27FC236}">
                      <a16:creationId xmlns:a16="http://schemas.microsoft.com/office/drawing/2014/main" id="{9D811832-2E69-45B7-96DC-BF3D864E8858}"/>
                    </a:ext>
                  </a:extLst>
                </p:cNvPr>
                <p:cNvSpPr>
                  <a:spLocks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6515100" y="5448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%r15d</a:t>
                  </a:r>
                </a:p>
              </p:txBody>
            </p:sp>
            <p:sp>
              <p:nvSpPr>
                <p:cNvPr id="33" name="Rectangle 29">
                  <a:extLst>
                    <a:ext uri="{FF2B5EF4-FFF2-40B4-BE49-F238E27FC236}">
                      <a16:creationId xmlns:a16="http://schemas.microsoft.com/office/drawing/2014/main" id="{C9FDDA3A-F71B-46EC-8CCB-54561BA3400A}"/>
                    </a:ext>
                  </a:extLst>
                </p:cNvPr>
                <p:cNvSpPr>
                  <a:spLocks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4724400" y="5410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%r15</a:t>
                  </a:r>
                </a:p>
              </p:txBody>
            </p:sp>
          </p:grp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E65251A-D063-4AF2-B252-D5185FFE4E9B}"/>
                </a:ext>
              </a:extLst>
            </p:cNvPr>
            <p:cNvGrpSpPr/>
            <p:nvPr/>
          </p:nvGrpSpPr>
          <p:grpSpPr>
            <a:xfrm>
              <a:off x="4500288" y="3086374"/>
              <a:ext cx="2961890" cy="2969928"/>
              <a:chOff x="761492" y="1371600"/>
              <a:chExt cx="3556508" cy="3566160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D71A0AE-729E-4CCE-A197-1452AC050D5D}"/>
                  </a:ext>
                </a:extLst>
              </p:cNvPr>
              <p:cNvGrpSpPr/>
              <p:nvPr/>
            </p:nvGrpSpPr>
            <p:grpSpPr>
              <a:xfrm>
                <a:off x="762000" y="4114800"/>
                <a:ext cx="3556000" cy="365760"/>
                <a:chOff x="762000" y="4800600"/>
                <a:chExt cx="3556000" cy="365760"/>
              </a:xfrm>
            </p:grpSpPr>
            <p:sp>
              <p:nvSpPr>
                <p:cNvPr id="71" name="Rectangle 1">
                  <a:extLst>
                    <a:ext uri="{FF2B5EF4-FFF2-40B4-BE49-F238E27FC236}">
                      <a16:creationId xmlns:a16="http://schemas.microsoft.com/office/drawing/2014/main" id="{1F9515D5-900A-4A45-A565-8E2700227053}"/>
                    </a:ext>
                  </a:extLst>
                </p:cNvPr>
                <p:cNvSpPr>
                  <a:spLocks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762000" y="4800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rsp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72" name="Rectangle 12">
                  <a:extLst>
                    <a:ext uri="{FF2B5EF4-FFF2-40B4-BE49-F238E27FC236}">
                      <a16:creationId xmlns:a16="http://schemas.microsoft.com/office/drawing/2014/main" id="{2AE50331-7BFC-42DD-912D-D7B802F8C90B}"/>
                    </a:ext>
                  </a:extLst>
                </p:cNvPr>
                <p:cNvSpPr>
                  <a:spLocks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2552700" y="4838700"/>
                  <a:ext cx="1764792" cy="29260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esp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B0EEBEAA-4339-461A-B183-F0A39734ED05}"/>
                  </a:ext>
                </a:extLst>
              </p:cNvPr>
              <p:cNvGrpSpPr/>
              <p:nvPr/>
            </p:nvGrpSpPr>
            <p:grpSpPr>
              <a:xfrm>
                <a:off x="762000" y="1371600"/>
                <a:ext cx="3556000" cy="365760"/>
                <a:chOff x="762000" y="1143000"/>
                <a:chExt cx="3556000" cy="365760"/>
              </a:xfrm>
            </p:grpSpPr>
            <p:sp>
              <p:nvSpPr>
                <p:cNvPr id="69" name="Rectangle 6">
                  <a:extLst>
                    <a:ext uri="{FF2B5EF4-FFF2-40B4-BE49-F238E27FC236}">
                      <a16:creationId xmlns:a16="http://schemas.microsoft.com/office/drawing/2014/main" id="{4B4BF568-030D-4AC3-8D45-F163B04EC3DD}"/>
                    </a:ext>
                  </a:extLst>
                </p:cNvPr>
                <p:cNvSpPr>
                  <a:spLocks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2552700" y="1181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eax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70" name="Rectangle 30">
                  <a:extLst>
                    <a:ext uri="{FF2B5EF4-FFF2-40B4-BE49-F238E27FC236}">
                      <a16:creationId xmlns:a16="http://schemas.microsoft.com/office/drawing/2014/main" id="{C9334331-17EC-461A-8456-CD501CF2E276}"/>
                    </a:ext>
                  </a:extLst>
                </p:cNvPr>
                <p:cNvSpPr>
                  <a:spLocks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762000" y="1143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rax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69EF7CD3-7507-46F7-8C18-7151A2DC26DB}"/>
                  </a:ext>
                </a:extLst>
              </p:cNvPr>
              <p:cNvGrpSpPr/>
              <p:nvPr/>
            </p:nvGrpSpPr>
            <p:grpSpPr>
              <a:xfrm>
                <a:off x="762000" y="1828800"/>
                <a:ext cx="3556000" cy="365760"/>
                <a:chOff x="762000" y="1752600"/>
                <a:chExt cx="3556000" cy="365760"/>
              </a:xfrm>
            </p:grpSpPr>
            <p:sp>
              <p:nvSpPr>
                <p:cNvPr id="67" name="Rectangle 7">
                  <a:extLst>
                    <a:ext uri="{FF2B5EF4-FFF2-40B4-BE49-F238E27FC236}">
                      <a16:creationId xmlns:a16="http://schemas.microsoft.com/office/drawing/2014/main" id="{3A05EED2-59D7-4848-8654-9D08193480D4}"/>
                    </a:ext>
                  </a:extLst>
                </p:cNvPr>
                <p:cNvSpPr>
                  <a:spLocks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2552700" y="1790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ebx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68" name="Rectangle 31">
                  <a:extLst>
                    <a:ext uri="{FF2B5EF4-FFF2-40B4-BE49-F238E27FC236}">
                      <a16:creationId xmlns:a16="http://schemas.microsoft.com/office/drawing/2014/main" id="{B074CAD4-E675-4C02-80A1-63F9A567B2BE}"/>
                    </a:ext>
                  </a:extLst>
                </p:cNvPr>
                <p:cNvSpPr>
                  <a:spLocks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762000" y="1752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rbx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67D149D8-611B-439B-BB99-450096C2A840}"/>
                  </a:ext>
                </a:extLst>
              </p:cNvPr>
              <p:cNvGrpSpPr/>
              <p:nvPr/>
            </p:nvGrpSpPr>
            <p:grpSpPr>
              <a:xfrm>
                <a:off x="762000" y="2286000"/>
                <a:ext cx="3556000" cy="365760"/>
                <a:chOff x="762000" y="2362200"/>
                <a:chExt cx="3556000" cy="365760"/>
              </a:xfrm>
            </p:grpSpPr>
            <p:sp>
              <p:nvSpPr>
                <p:cNvPr id="65" name="Rectangle 8">
                  <a:extLst>
                    <a:ext uri="{FF2B5EF4-FFF2-40B4-BE49-F238E27FC236}">
                      <a16:creationId xmlns:a16="http://schemas.microsoft.com/office/drawing/2014/main" id="{23584FBC-F9AA-4EE4-BA6C-C3C0A7A5B357}"/>
                    </a:ext>
                  </a:extLst>
                </p:cNvPr>
                <p:cNvSpPr>
                  <a:spLocks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2552700" y="2400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ecx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66" name="Rectangle 32">
                  <a:extLst>
                    <a:ext uri="{FF2B5EF4-FFF2-40B4-BE49-F238E27FC236}">
                      <a16:creationId xmlns:a16="http://schemas.microsoft.com/office/drawing/2014/main" id="{2BCAE31F-F122-458A-9DB4-87560A6AA56C}"/>
                    </a:ext>
                  </a:extLst>
                </p:cNvPr>
                <p:cNvSpPr>
                  <a:spLocks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762000" y="2362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rcx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169C8926-CD44-40E3-805C-24983B28F7DD}"/>
                  </a:ext>
                </a:extLst>
              </p:cNvPr>
              <p:cNvGrpSpPr/>
              <p:nvPr/>
            </p:nvGrpSpPr>
            <p:grpSpPr>
              <a:xfrm>
                <a:off x="762000" y="2743200"/>
                <a:ext cx="3556000" cy="365760"/>
                <a:chOff x="762000" y="2971800"/>
                <a:chExt cx="3556000" cy="365760"/>
              </a:xfrm>
            </p:grpSpPr>
            <p:sp>
              <p:nvSpPr>
                <p:cNvPr id="63" name="Rectangle 9">
                  <a:extLst>
                    <a:ext uri="{FF2B5EF4-FFF2-40B4-BE49-F238E27FC236}">
                      <a16:creationId xmlns:a16="http://schemas.microsoft.com/office/drawing/2014/main" id="{4B5DD858-8418-4339-839C-344EEF0262FD}"/>
                    </a:ext>
                  </a:extLst>
                </p:cNvPr>
                <p:cNvSpPr>
                  <a:spLocks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2552700" y="30099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edx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64" name="Rectangle 33">
                  <a:extLst>
                    <a:ext uri="{FF2B5EF4-FFF2-40B4-BE49-F238E27FC236}">
                      <a16:creationId xmlns:a16="http://schemas.microsoft.com/office/drawing/2014/main" id="{B359C31C-DE3E-42AD-8485-041CD28D17EB}"/>
                    </a:ext>
                  </a:extLst>
                </p:cNvPr>
                <p:cNvSpPr>
                  <a:spLocks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762000" y="29718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rdx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7E322BEA-9047-4FED-8CC0-4991285DE805}"/>
                  </a:ext>
                </a:extLst>
              </p:cNvPr>
              <p:cNvGrpSpPr/>
              <p:nvPr/>
            </p:nvGrpSpPr>
            <p:grpSpPr>
              <a:xfrm>
                <a:off x="762000" y="3200400"/>
                <a:ext cx="3556000" cy="365760"/>
                <a:chOff x="762000" y="3581400"/>
                <a:chExt cx="3556000" cy="365760"/>
              </a:xfrm>
            </p:grpSpPr>
            <p:sp>
              <p:nvSpPr>
                <p:cNvPr id="61" name="Rectangle 10">
                  <a:extLst>
                    <a:ext uri="{FF2B5EF4-FFF2-40B4-BE49-F238E27FC236}">
                      <a16:creationId xmlns:a16="http://schemas.microsoft.com/office/drawing/2014/main" id="{630CE82A-A2C5-4994-B02C-5C0783C4C4E7}"/>
                    </a:ext>
                  </a:extLst>
                </p:cNvPr>
                <p:cNvSpPr>
                  <a:spLocks/>
                </p:cNvSpPr>
                <p:nvPr>
                  <p:custDataLst>
                    <p:tags r:id="rId5"/>
                  </p:custDataLst>
                </p:nvPr>
              </p:nvSpPr>
              <p:spPr bwMode="auto">
                <a:xfrm>
                  <a:off x="2552700" y="36195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esi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62" name="Rectangle 34">
                  <a:extLst>
                    <a:ext uri="{FF2B5EF4-FFF2-40B4-BE49-F238E27FC236}">
                      <a16:creationId xmlns:a16="http://schemas.microsoft.com/office/drawing/2014/main" id="{CC321939-691B-4A42-9A43-556358ECD1ED}"/>
                    </a:ext>
                  </a:extLst>
                </p:cNvPr>
                <p:cNvSpPr>
                  <a:spLocks/>
                </p:cNvSpPr>
                <p:nvPr>
                  <p:custDataLst>
                    <p:tags r:id="rId6"/>
                  </p:custDataLst>
                </p:nvPr>
              </p:nvSpPr>
              <p:spPr bwMode="auto">
                <a:xfrm>
                  <a:off x="762000" y="35814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rsi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1B793CC4-3DC3-4F3D-B978-08E9988FBC71}"/>
                  </a:ext>
                </a:extLst>
              </p:cNvPr>
              <p:cNvGrpSpPr/>
              <p:nvPr/>
            </p:nvGrpSpPr>
            <p:grpSpPr>
              <a:xfrm>
                <a:off x="762000" y="3657600"/>
                <a:ext cx="3556000" cy="365760"/>
                <a:chOff x="762000" y="4191000"/>
                <a:chExt cx="3556000" cy="365760"/>
              </a:xfrm>
            </p:grpSpPr>
            <p:sp>
              <p:nvSpPr>
                <p:cNvPr id="59" name="Rectangle 11">
                  <a:extLst>
                    <a:ext uri="{FF2B5EF4-FFF2-40B4-BE49-F238E27FC236}">
                      <a16:creationId xmlns:a16="http://schemas.microsoft.com/office/drawing/2014/main" id="{F82CBEED-CE31-44DF-ABBE-782F4FC48FE8}"/>
                    </a:ext>
                  </a:extLst>
                </p:cNvPr>
                <p:cNvSpPr>
                  <a:spLocks/>
                </p:cNvSpPr>
                <p:nvPr>
                  <p:custDataLst>
                    <p:tags r:id="rId3"/>
                  </p:custDataLst>
                </p:nvPr>
              </p:nvSpPr>
              <p:spPr bwMode="auto">
                <a:xfrm>
                  <a:off x="2552700" y="4229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edi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60" name="Rectangle 35">
                  <a:extLst>
                    <a:ext uri="{FF2B5EF4-FFF2-40B4-BE49-F238E27FC236}">
                      <a16:creationId xmlns:a16="http://schemas.microsoft.com/office/drawing/2014/main" id="{05A8CFF9-8AFD-4AFE-B150-C5719FD57213}"/>
                    </a:ext>
                  </a:extLst>
                </p:cNvPr>
                <p:cNvSpPr>
                  <a:spLocks/>
                </p:cNvSpPr>
                <p:nvPr>
                  <p:custDataLst>
                    <p:tags r:id="rId4"/>
                  </p:custDataLst>
                </p:nvPr>
              </p:nvSpPr>
              <p:spPr bwMode="auto">
                <a:xfrm>
                  <a:off x="762000" y="4191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rdi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8068F01E-B175-432D-BEEE-08C2F891AD8A}"/>
                  </a:ext>
                </a:extLst>
              </p:cNvPr>
              <p:cNvGrpSpPr/>
              <p:nvPr/>
            </p:nvGrpSpPr>
            <p:grpSpPr>
              <a:xfrm>
                <a:off x="761492" y="4572000"/>
                <a:ext cx="3556000" cy="365760"/>
                <a:chOff x="762000" y="5410200"/>
                <a:chExt cx="3556000" cy="365760"/>
              </a:xfrm>
            </p:grpSpPr>
            <p:sp>
              <p:nvSpPr>
                <p:cNvPr id="57" name="Rectangle 13">
                  <a:extLst>
                    <a:ext uri="{FF2B5EF4-FFF2-40B4-BE49-F238E27FC236}">
                      <a16:creationId xmlns:a16="http://schemas.microsoft.com/office/drawing/2014/main" id="{4D3998DF-AA98-45A6-8C7C-08C53F6ABE01}"/>
                    </a:ext>
                  </a:extLst>
                </p:cNvPr>
                <p:cNvSpPr>
                  <a:spLocks/>
                </p:cNvSpPr>
                <p:nvPr>
                  <p:custDataLst>
                    <p:tags r:id="rId1"/>
                  </p:custDataLst>
                </p:nvPr>
              </p:nvSpPr>
              <p:spPr bwMode="auto">
                <a:xfrm>
                  <a:off x="2552700" y="54356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ebp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58" name="Rectangle 36">
                  <a:extLst>
                    <a:ext uri="{FF2B5EF4-FFF2-40B4-BE49-F238E27FC236}">
                      <a16:creationId xmlns:a16="http://schemas.microsoft.com/office/drawing/2014/main" id="{0F26F3E2-7AFD-414A-8A34-0B32839BFB0A}"/>
                    </a:ext>
                  </a:extLst>
                </p:cNvPr>
                <p:cNvSpPr>
                  <a:spLocks/>
                </p:cNvSpPr>
                <p:nvPr>
                  <p:custDataLst>
                    <p:tags r:id="rId2"/>
                  </p:custDataLst>
                </p:nvPr>
              </p:nvSpPr>
              <p:spPr bwMode="auto">
                <a:xfrm>
                  <a:off x="762000" y="5410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rbp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</p:grpSp>
      </p:grpSp>
      <p:sp>
        <p:nvSpPr>
          <p:cNvPr id="74" name="Content Placeholder 19">
            <a:extLst>
              <a:ext uri="{FF2B5EF4-FFF2-40B4-BE49-F238E27FC236}">
                <a16:creationId xmlns:a16="http://schemas.microsoft.com/office/drawing/2014/main" id="{0E99FD84-AED9-42EB-AA32-2FB3F99981C9}"/>
              </a:ext>
            </a:extLst>
          </p:cNvPr>
          <p:cNvSpPr txBox="1">
            <a:spLocks/>
          </p:cNvSpPr>
          <p:nvPr/>
        </p:nvSpPr>
        <p:spPr>
          <a:xfrm>
            <a:off x="8167339" y="3092508"/>
            <a:ext cx="3366883" cy="1333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Instruction Pointer</a:t>
            </a:r>
          </a:p>
          <a:p>
            <a:r>
              <a:rPr lang="en-US" dirty="0"/>
              <a:t>Condition Codes</a:t>
            </a:r>
          </a:p>
          <a:p>
            <a:endParaRPr lang="en-US" dirty="0"/>
          </a:p>
          <a:p>
            <a:r>
              <a:rPr lang="en-US" dirty="0"/>
              <a:t>Stack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8CE066A7-9C5D-4404-9EA0-A4C66E81F4CD}"/>
              </a:ext>
            </a:extLst>
          </p:cNvPr>
          <p:cNvSpPr/>
          <p:nvPr/>
        </p:nvSpPr>
        <p:spPr>
          <a:xfrm>
            <a:off x="562199" y="2893424"/>
            <a:ext cx="11128983" cy="3388244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B54DCD-1559-4809-92F6-C3EA046682F1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l="17858" t="42551"/>
          <a:stretch/>
        </p:blipFill>
        <p:spPr>
          <a:xfrm>
            <a:off x="382848" y="4029399"/>
            <a:ext cx="2450504" cy="1794261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57E6CF02-1560-4F32-A9FC-A7874ADCFD36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b="76057"/>
          <a:stretch/>
        </p:blipFill>
        <p:spPr>
          <a:xfrm>
            <a:off x="8467356" y="5118438"/>
            <a:ext cx="2469094" cy="618902"/>
          </a:xfrm>
          <a:prstGeom prst="rect">
            <a:avLst/>
          </a:prstGeom>
        </p:spPr>
      </p:pic>
      <p:sp>
        <p:nvSpPr>
          <p:cNvPr id="122" name="Content Placeholder 19">
            <a:extLst>
              <a:ext uri="{FF2B5EF4-FFF2-40B4-BE49-F238E27FC236}">
                <a16:creationId xmlns:a16="http://schemas.microsoft.com/office/drawing/2014/main" id="{999CD507-88CB-402D-B46E-FF99B8EF5C85}"/>
              </a:ext>
            </a:extLst>
          </p:cNvPr>
          <p:cNvSpPr txBox="1">
            <a:spLocks/>
          </p:cNvSpPr>
          <p:nvPr/>
        </p:nvSpPr>
        <p:spPr>
          <a:xfrm>
            <a:off x="890781" y="2968096"/>
            <a:ext cx="1942571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Code and Data</a:t>
            </a: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0A6F9303-50A6-4DE4-9EAD-72C422F28983}"/>
              </a:ext>
            </a:extLst>
          </p:cNvPr>
          <p:cNvSpPr/>
          <p:nvPr/>
        </p:nvSpPr>
        <p:spPr>
          <a:xfrm>
            <a:off x="3116538" y="2987898"/>
            <a:ext cx="8448690" cy="3206839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954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837E-A7E4-41DC-9915-221BA753E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Alternate view of a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3A421-E3C7-40F5-92AC-E0CA9548D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process could have multiple threads</a:t>
            </a:r>
          </a:p>
          <a:p>
            <a:pPr lvl="1"/>
            <a:r>
              <a:rPr lang="en-US" dirty="0"/>
              <a:t>Each with its own registers and stack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59A99-3603-4F1D-A608-531B3E9CF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8CE066A7-9C5D-4404-9EA0-A4C66E81F4CD}"/>
              </a:ext>
            </a:extLst>
          </p:cNvPr>
          <p:cNvSpPr/>
          <p:nvPr/>
        </p:nvSpPr>
        <p:spPr>
          <a:xfrm>
            <a:off x="562200" y="2243294"/>
            <a:ext cx="7615885" cy="4038373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B54DCD-1559-4809-92F6-C3EA046682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58" t="42551"/>
          <a:stretch/>
        </p:blipFill>
        <p:spPr>
          <a:xfrm>
            <a:off x="382848" y="4029399"/>
            <a:ext cx="2450504" cy="1794261"/>
          </a:xfrm>
          <a:prstGeom prst="rect">
            <a:avLst/>
          </a:prstGeom>
        </p:spPr>
      </p:pic>
      <p:sp>
        <p:nvSpPr>
          <p:cNvPr id="122" name="Content Placeholder 19">
            <a:extLst>
              <a:ext uri="{FF2B5EF4-FFF2-40B4-BE49-F238E27FC236}">
                <a16:creationId xmlns:a16="http://schemas.microsoft.com/office/drawing/2014/main" id="{999CD507-88CB-402D-B46E-FF99B8EF5C85}"/>
              </a:ext>
            </a:extLst>
          </p:cNvPr>
          <p:cNvSpPr txBox="1">
            <a:spLocks/>
          </p:cNvSpPr>
          <p:nvPr/>
        </p:nvSpPr>
        <p:spPr>
          <a:xfrm>
            <a:off x="890781" y="2968096"/>
            <a:ext cx="1942571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Code and Data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77B352-F163-46AE-904F-0E09FDB93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316" y="2281931"/>
            <a:ext cx="4917052" cy="1947139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12C95F57-DA7E-46E1-923A-F5790F5DF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316" y="4229070"/>
            <a:ext cx="4917052" cy="1947139"/>
          </a:xfrm>
          <a:prstGeom prst="rect">
            <a:avLst/>
          </a:prstGeom>
        </p:spPr>
      </p:pic>
      <p:sp>
        <p:nvSpPr>
          <p:cNvPr id="136" name="Content Placeholder 19">
            <a:extLst>
              <a:ext uri="{FF2B5EF4-FFF2-40B4-BE49-F238E27FC236}">
                <a16:creationId xmlns:a16="http://schemas.microsoft.com/office/drawing/2014/main" id="{B13C4FED-8658-4DE9-BAB2-B31B14C94AB0}"/>
              </a:ext>
            </a:extLst>
          </p:cNvPr>
          <p:cNvSpPr txBox="1">
            <a:spLocks/>
          </p:cNvSpPr>
          <p:nvPr/>
        </p:nvSpPr>
        <p:spPr>
          <a:xfrm>
            <a:off x="8357437" y="2281930"/>
            <a:ext cx="3451715" cy="37061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Threads have separate:</a:t>
            </a:r>
          </a:p>
          <a:p>
            <a:pPr lvl="1"/>
            <a:r>
              <a:rPr lang="en-US" sz="2000" dirty="0"/>
              <a:t>Instruction Pointer</a:t>
            </a:r>
          </a:p>
          <a:p>
            <a:pPr lvl="1"/>
            <a:r>
              <a:rPr lang="en-US" sz="2000" dirty="0"/>
              <a:t>Registers</a:t>
            </a:r>
          </a:p>
          <a:p>
            <a:pPr lvl="1"/>
            <a:r>
              <a:rPr lang="en-US" sz="2000" dirty="0"/>
              <a:t>Stack Memory</a:t>
            </a:r>
          </a:p>
          <a:p>
            <a:pPr lvl="1"/>
            <a:r>
              <a:rPr lang="en-US" sz="2000" dirty="0"/>
              <a:t>Condition Codes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r>
              <a:rPr lang="en-US" sz="2400" dirty="0"/>
              <a:t>Threads share:</a:t>
            </a:r>
          </a:p>
          <a:p>
            <a:pPr lvl="1"/>
            <a:r>
              <a:rPr lang="en-US" sz="2000" dirty="0"/>
              <a:t>Code</a:t>
            </a:r>
          </a:p>
          <a:p>
            <a:pPr lvl="1"/>
            <a:r>
              <a:rPr lang="en-US" sz="2000" dirty="0"/>
              <a:t>Global variables</a:t>
            </a:r>
          </a:p>
        </p:txBody>
      </p:sp>
    </p:spTree>
    <p:extLst>
      <p:ext uri="{BB962C8B-B14F-4D97-AF65-F5344CB8AC3E}">
        <p14:creationId xmlns:p14="http://schemas.microsoft.com/office/powerpoint/2010/main" val="3559468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5e18c33101_0_10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Thread use case: web browser</a:t>
            </a:r>
            <a:endParaRPr dirty="0"/>
          </a:p>
        </p:txBody>
      </p:sp>
      <p:sp>
        <p:nvSpPr>
          <p:cNvPr id="550" name="Google Shape;550;g5e18c33101_0_100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dirty="0"/>
              <a:t>Let’s say you’re implementing a web browser: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sz="1200" dirty="0"/>
              <a:t> </a:t>
            </a:r>
            <a:endParaRPr sz="1200" dirty="0"/>
          </a:p>
          <a:p>
            <a:pPr marL="0" indent="0">
              <a:spcBef>
                <a:spcPts val="640"/>
              </a:spcBef>
              <a:buNone/>
            </a:pPr>
            <a:r>
              <a:rPr lang="en-US" dirty="0"/>
              <a:t>You want a tab for each web page you open:</a:t>
            </a:r>
            <a:endParaRPr dirty="0"/>
          </a:p>
          <a:p>
            <a:pPr marL="457200" indent="-419100">
              <a:spcBef>
                <a:spcPts val="640"/>
              </a:spcBef>
              <a:buSzPts val="3000"/>
            </a:pPr>
            <a:r>
              <a:rPr lang="en-US" sz="2400" dirty="0"/>
              <a:t>Each tab is its own </a:t>
            </a:r>
            <a:r>
              <a:rPr lang="en-US" sz="2400" b="1" dirty="0"/>
              <a:t>thread</a:t>
            </a:r>
            <a:br>
              <a:rPr lang="en-US" sz="1800" dirty="0"/>
            </a:br>
            <a:endParaRPr lang="en-US" sz="1800" dirty="0"/>
          </a:p>
          <a:p>
            <a:pPr marL="457200" indent="-419100">
              <a:spcBef>
                <a:spcPts val="640"/>
              </a:spcBef>
              <a:buSzPts val="3000"/>
            </a:pPr>
            <a:r>
              <a:rPr lang="en-US" sz="2400" dirty="0"/>
              <a:t>The same code loads each website </a:t>
            </a:r>
            <a:r>
              <a:rPr lang="en-US" sz="1800" dirty="0"/>
              <a:t>(shared code section)</a:t>
            </a:r>
            <a:br>
              <a:rPr lang="en-US" sz="1800" dirty="0"/>
            </a:br>
            <a:endParaRPr sz="1800" dirty="0"/>
          </a:p>
          <a:p>
            <a:pPr marL="457200" indent="-419100">
              <a:spcBef>
                <a:spcPts val="0"/>
              </a:spcBef>
              <a:buSzPts val="3000"/>
            </a:pPr>
            <a:r>
              <a:rPr lang="en-US" sz="2400" dirty="0"/>
              <a:t>The same global settings are shared by each tab </a:t>
            </a:r>
            <a:r>
              <a:rPr lang="en-US" sz="1800" dirty="0"/>
              <a:t>(shared data section)</a:t>
            </a:r>
            <a:br>
              <a:rPr lang="en-US" sz="1800" dirty="0"/>
            </a:br>
            <a:endParaRPr sz="1800" dirty="0"/>
          </a:p>
          <a:p>
            <a:pPr marL="457200" indent="-419100">
              <a:spcBef>
                <a:spcPts val="0"/>
              </a:spcBef>
              <a:buSzPts val="3000"/>
            </a:pPr>
            <a:r>
              <a:rPr lang="en-US" sz="2400" dirty="0"/>
              <a:t>Each tab does have separate state </a:t>
            </a:r>
            <a:r>
              <a:rPr lang="en-US" sz="1800" dirty="0"/>
              <a:t>(separate stack and registers)</a:t>
            </a:r>
            <a:endParaRPr sz="1800" dirty="0"/>
          </a:p>
          <a:p>
            <a:pPr marL="0" indent="0">
              <a:spcBef>
                <a:spcPts val="640"/>
              </a:spcBef>
              <a:buNone/>
            </a:pPr>
            <a:r>
              <a:rPr lang="en-US" sz="1400" dirty="0"/>
              <a:t> </a:t>
            </a:r>
            <a:endParaRPr sz="1400" dirty="0"/>
          </a:p>
          <a:p>
            <a:pPr marL="0" indent="0">
              <a:spcBef>
                <a:spcPts val="640"/>
              </a:spcBef>
              <a:buNone/>
            </a:pPr>
            <a:endParaRPr sz="1400" dirty="0"/>
          </a:p>
          <a:p>
            <a:pPr marL="0" indent="0">
              <a:spcBef>
                <a:spcPts val="640"/>
              </a:spcBef>
              <a:buNone/>
            </a:pPr>
            <a:endParaRPr lang="en-US" sz="1400" dirty="0"/>
          </a:p>
          <a:p>
            <a:pPr marL="0" indent="0">
              <a:spcBef>
                <a:spcPts val="640"/>
              </a:spcBef>
              <a:buNone/>
            </a:pPr>
            <a:endParaRPr lang="en-US" sz="1400" dirty="0"/>
          </a:p>
          <a:p>
            <a:pPr marL="0" indent="0">
              <a:spcBef>
                <a:spcPts val="640"/>
              </a:spcBef>
              <a:buNone/>
            </a:pPr>
            <a:endParaRPr sz="1400" dirty="0"/>
          </a:p>
          <a:p>
            <a:pPr marL="0" indent="0">
              <a:spcBef>
                <a:spcPts val="640"/>
              </a:spcBef>
              <a:buNone/>
            </a:pPr>
            <a:r>
              <a:rPr lang="en-US" sz="2000" dirty="0"/>
              <a:t>Disclaimer: Actually, modern browsers use separate processes for each tab for a variety of reasons including performance and security. But they used to use threads.</a:t>
            </a:r>
            <a:endParaRPr sz="2000" dirty="0"/>
          </a:p>
        </p:txBody>
      </p:sp>
      <p:sp>
        <p:nvSpPr>
          <p:cNvPr id="551" name="Google Shape;551;g5e18c33101_0_100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278D0-A487-4661-9365-548AA838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use case: user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9249A-7082-47AE-8DDE-5D8D2EE93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Even if there is only a single processor core, threads are useful</a:t>
            </a:r>
          </a:p>
          <a:p>
            <a:endParaRPr lang="en-US" dirty="0"/>
          </a:p>
          <a:p>
            <a:r>
              <a:rPr lang="en-US" dirty="0"/>
              <a:t>Single-threaded User Interface</a:t>
            </a:r>
          </a:p>
          <a:p>
            <a:pPr lvl="1"/>
            <a:r>
              <a:rPr lang="en-US" dirty="0"/>
              <a:t>While processing actions, the UI is frozen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main()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while(true)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	</a:t>
            </a:r>
            <a:r>
              <a:rPr lang="en-US" dirty="0" err="1">
                <a:latin typeface="Consolas" panose="020B0609020204030204" pitchFamily="49" charset="0"/>
              </a:rPr>
              <a:t>check_for_UI_interactions</a:t>
            </a:r>
            <a:r>
              <a:rPr lang="en-US" dirty="0">
                <a:latin typeface="Consolas" panose="020B0609020204030204" pitchFamily="49" charset="0"/>
              </a:rPr>
              <a:t>();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	</a:t>
            </a:r>
            <a:r>
              <a:rPr lang="en-US" dirty="0" err="1">
                <a:latin typeface="Consolas" panose="020B0609020204030204" pitchFamily="49" charset="0"/>
              </a:rPr>
              <a:t>process_UI_actions</a:t>
            </a:r>
            <a:r>
              <a:rPr lang="en-US" dirty="0">
                <a:latin typeface="Consolas" panose="020B0609020204030204" pitchFamily="49" charset="0"/>
              </a:rPr>
              <a:t>(); // UI freezes while processing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}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33590-9F8E-4537-8DEB-CC6EB3DAC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9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use case: web server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5ACA6D-FD73-4AA4-B78D-96FFC1060093}"/>
              </a:ext>
            </a:extLst>
          </p:cNvPr>
          <p:cNvSpPr txBox="1">
            <a:spLocks/>
          </p:cNvSpPr>
          <p:nvPr/>
        </p:nvSpPr>
        <p:spPr>
          <a:xfrm>
            <a:off x="607595" y="1600200"/>
            <a:ext cx="9679405" cy="441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Example: Web server</a:t>
            </a:r>
          </a:p>
          <a:p>
            <a:pPr lvl="1"/>
            <a:r>
              <a:rPr lang="en-US" dirty="0"/>
              <a:t>Receives multiple simultaneous requests</a:t>
            </a:r>
          </a:p>
          <a:p>
            <a:pPr lvl="1"/>
            <a:r>
              <a:rPr lang="en-US" dirty="0"/>
              <a:t>Reads web pages from disk to satisfy each request</a:t>
            </a:r>
          </a:p>
        </p:txBody>
      </p:sp>
      <p:pic>
        <p:nvPicPr>
          <p:cNvPr id="6" name="Picture 11" descr="server.png">
            <a:extLst>
              <a:ext uri="{FF2B5EF4-FFF2-40B4-BE49-F238E27FC236}">
                <a16:creationId xmlns:a16="http://schemas.microsoft.com/office/drawing/2014/main" id="{B76E69BF-5AE7-4A11-A0DA-9BE466AD0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0386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1776CD-5998-4148-801E-C876A48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3429000"/>
            <a:ext cx="533400" cy="533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E192B9-D179-49E9-9B9C-804034F2D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4343400"/>
            <a:ext cx="533400" cy="533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A69750-B447-4AA2-A4CC-E61B31C57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5334000"/>
            <a:ext cx="533400" cy="5334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57D6283-ACE4-4ECD-A51C-38C270208789}"/>
              </a:ext>
            </a:extLst>
          </p:cNvPr>
          <p:cNvCxnSpPr/>
          <p:nvPr/>
        </p:nvCxnSpPr>
        <p:spPr>
          <a:xfrm flipH="1">
            <a:off x="6705600" y="3810000"/>
            <a:ext cx="1219200" cy="457200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F60AB94-B445-4041-9D42-19D9EB8046DC}"/>
              </a:ext>
            </a:extLst>
          </p:cNvPr>
          <p:cNvCxnSpPr>
            <a:stCxn id="8" idx="1"/>
          </p:cNvCxnSpPr>
          <p:nvPr/>
        </p:nvCxnSpPr>
        <p:spPr>
          <a:xfrm flipH="1">
            <a:off x="6705600" y="4610100"/>
            <a:ext cx="1905000" cy="38100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920B0A8-3823-4C0D-9430-39381D81B1FB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6781800" y="4953000"/>
            <a:ext cx="1295400" cy="647700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agnetic Disk 8">
            <a:extLst>
              <a:ext uri="{FF2B5EF4-FFF2-40B4-BE49-F238E27FC236}">
                <a16:creationId xmlns:a16="http://schemas.microsoft.com/office/drawing/2014/main" id="{1CA2D9DE-9F54-457E-BCF5-DE70FE1EF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4343401"/>
            <a:ext cx="914400" cy="822325"/>
          </a:xfrm>
          <a:prstGeom prst="flowChartMagneticDisk">
            <a:avLst/>
          </a:prstGeom>
          <a:solidFill>
            <a:schemeClr val="tx1">
              <a:lumMod val="40000"/>
              <a:lumOff val="60000"/>
            </a:schemeClr>
          </a:solidFill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 anchor="ctr"/>
          <a:lstStyle/>
          <a:p>
            <a:pPr algn="ctr"/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0087D481-BF0E-4B08-A9C6-1776F0765E43}"/>
              </a:ext>
            </a:extLst>
          </p:cNvPr>
          <p:cNvSpPr/>
          <p:nvPr/>
        </p:nvSpPr>
        <p:spPr>
          <a:xfrm>
            <a:off x="4118350" y="3929707"/>
            <a:ext cx="1291748" cy="347385"/>
          </a:xfrm>
          <a:custGeom>
            <a:avLst/>
            <a:gdLst>
              <a:gd name="connsiteX0" fmla="*/ 0 w 1291748"/>
              <a:gd name="connsiteY0" fmla="*/ 347385 h 347385"/>
              <a:gd name="connsiteX1" fmla="*/ 575317 w 1291748"/>
              <a:gd name="connsiteY1" fmla="*/ 7 h 347385"/>
              <a:gd name="connsiteX2" fmla="*/ 1291748 w 1291748"/>
              <a:gd name="connsiteY2" fmla="*/ 336529 h 347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1748" h="347385">
                <a:moveTo>
                  <a:pt x="0" y="347385"/>
                </a:moveTo>
                <a:cubicBezTo>
                  <a:pt x="180013" y="174600"/>
                  <a:pt x="360026" y="1816"/>
                  <a:pt x="575317" y="7"/>
                </a:cubicBezTo>
                <a:cubicBezTo>
                  <a:pt x="790608" y="-1802"/>
                  <a:pt x="1291748" y="336529"/>
                  <a:pt x="1291748" y="336529"/>
                </a:cubicBezTo>
              </a:path>
            </a:pathLst>
          </a:custGeom>
          <a:ln w="28575">
            <a:solidFill>
              <a:schemeClr val="accent6"/>
            </a:solidFill>
            <a:headEnd type="triangle" w="lg" len="lg"/>
            <a:tailEnd type="triangle" w="lg" len="lg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latin typeface="Arial" charset="0"/>
            </a:endParaRPr>
          </a:p>
        </p:txBody>
      </p:sp>
      <p:sp>
        <p:nvSpPr>
          <p:cNvPr id="15" name="Magnetic Disk 8">
            <a:extLst>
              <a:ext uri="{FF2B5EF4-FFF2-40B4-BE49-F238E27FC236}">
                <a16:creationId xmlns:a16="http://schemas.microsoft.com/office/drawing/2014/main" id="{E5E6B8FA-D6B7-4D04-BC17-3FEA45BF0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419601"/>
            <a:ext cx="914400" cy="822325"/>
          </a:xfrm>
          <a:prstGeom prst="flowChartMagneticDisk">
            <a:avLst/>
          </a:prstGeom>
          <a:solidFill>
            <a:schemeClr val="tx1">
              <a:lumMod val="40000"/>
              <a:lumOff val="60000"/>
            </a:schemeClr>
          </a:solidFill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 anchor="ctr"/>
          <a:lstStyle/>
          <a:p>
            <a:pPr algn="ctr"/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16" name="Magnetic Disk 8">
            <a:extLst>
              <a:ext uri="{FF2B5EF4-FFF2-40B4-BE49-F238E27FC236}">
                <a16:creationId xmlns:a16="http://schemas.microsoft.com/office/drawing/2014/main" id="{12C366B2-45A9-499D-BD1F-B7D5C0CBA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419601"/>
            <a:ext cx="914400" cy="822325"/>
          </a:xfrm>
          <a:prstGeom prst="flowChartMagneticDisk">
            <a:avLst/>
          </a:prstGeom>
          <a:solidFill>
            <a:schemeClr val="tx1">
              <a:lumMod val="40000"/>
              <a:lumOff val="60000"/>
            </a:schemeClr>
          </a:solidFill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 anchor="ctr"/>
          <a:lstStyle/>
          <a:p>
            <a:pPr algn="ctr"/>
            <a:endParaRPr lang="en-US" sz="2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987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server option 1: handle one request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5177-8617-4D0D-87D1-1B438911B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dirty="0"/>
              <a:t>Request 1 arrives</a:t>
            </a:r>
          </a:p>
          <a:p>
            <a:pPr marL="457200" lvl="1" indent="0">
              <a:buNone/>
            </a:pPr>
            <a:r>
              <a:rPr lang="en-US" dirty="0"/>
              <a:t>Server reads in request 1</a:t>
            </a:r>
          </a:p>
          <a:p>
            <a:pPr marL="457200" lvl="1" indent="0">
              <a:buNone/>
            </a:pPr>
            <a:r>
              <a:rPr lang="en-US" dirty="0"/>
              <a:t>Server starts disk I/O for request 1</a:t>
            </a:r>
          </a:p>
          <a:p>
            <a:pPr marL="457200" lvl="1" indent="0">
              <a:buNone/>
            </a:pPr>
            <a:r>
              <a:rPr lang="en-US" dirty="0"/>
              <a:t>Request 2 arrives</a:t>
            </a:r>
          </a:p>
          <a:p>
            <a:pPr marL="457200" lvl="1" indent="0">
              <a:buNone/>
            </a:pPr>
            <a:r>
              <a:rPr lang="en-US" dirty="0"/>
              <a:t>Disk I/O for request 1 finishes</a:t>
            </a:r>
          </a:p>
          <a:p>
            <a:pPr marL="457200" lvl="1" indent="0">
              <a:buNone/>
            </a:pPr>
            <a:r>
              <a:rPr lang="en-US" dirty="0"/>
              <a:t>Server responds to request 1</a:t>
            </a:r>
          </a:p>
          <a:p>
            <a:pPr marL="457200" lvl="1" indent="0">
              <a:buNone/>
            </a:pPr>
            <a:r>
              <a:rPr lang="en-US" dirty="0"/>
              <a:t>Server reads in request 2</a:t>
            </a:r>
          </a:p>
          <a:p>
            <a:endParaRPr lang="en-US" dirty="0"/>
          </a:p>
          <a:p>
            <a:r>
              <a:rPr lang="en-US" dirty="0"/>
              <a:t>Easy to program, but slow</a:t>
            </a:r>
          </a:p>
          <a:p>
            <a:pPr lvl="1"/>
            <a:r>
              <a:rPr lang="en-US" dirty="0"/>
              <a:t>Can’t overlap disk requests with computation</a:t>
            </a:r>
          </a:p>
          <a:p>
            <a:pPr lvl="1"/>
            <a:r>
              <a:rPr lang="en-US" dirty="0"/>
              <a:t>Can’t overlap either with network sends and receives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A46FC43-B56B-4B73-A31B-44A6E234B4BD}"/>
              </a:ext>
            </a:extLst>
          </p:cNvPr>
          <p:cNvCxnSpPr/>
          <p:nvPr/>
        </p:nvCxnSpPr>
        <p:spPr bwMode="auto">
          <a:xfrm>
            <a:off x="6669024" y="1490472"/>
            <a:ext cx="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3C778B1-A9F0-43B0-947B-BE1C3529F188}"/>
              </a:ext>
            </a:extLst>
          </p:cNvPr>
          <p:cNvSpPr txBox="1"/>
          <p:nvPr/>
        </p:nvSpPr>
        <p:spPr>
          <a:xfrm>
            <a:off x="6745225" y="2100073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89739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goals of concurrency and how it is achieved in software</a:t>
            </a:r>
          </a:p>
          <a:p>
            <a:endParaRPr lang="en-US" dirty="0"/>
          </a:p>
          <a:p>
            <a:r>
              <a:rPr lang="en-US" dirty="0"/>
              <a:t>Understand the challenges of writing parallel software</a:t>
            </a:r>
          </a:p>
          <a:p>
            <a:endParaRPr lang="en-US" dirty="0"/>
          </a:p>
          <a:p>
            <a:r>
              <a:rPr lang="en-US" dirty="0"/>
              <a:t>Explore how to practically use parallelism for simple 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server option 1: event-driven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5177-8617-4D0D-87D1-1B438911B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Issue I/</a:t>
            </a:r>
            <a:r>
              <a:rPr lang="en-US" dirty="0" err="1"/>
              <a:t>Os</a:t>
            </a:r>
            <a:r>
              <a:rPr lang="en-US" dirty="0"/>
              <a:t>, but don’t wait for them to complete</a:t>
            </a:r>
          </a:p>
          <a:p>
            <a:pPr marL="457200" lvl="1" indent="0">
              <a:buNone/>
            </a:pPr>
            <a:r>
              <a:rPr lang="en-US" dirty="0"/>
              <a:t>Request 1 arrives</a:t>
            </a:r>
          </a:p>
          <a:p>
            <a:pPr marL="457200" lvl="1" indent="0">
              <a:buNone/>
            </a:pPr>
            <a:r>
              <a:rPr lang="en-US" dirty="0"/>
              <a:t>Server reads in request 1</a:t>
            </a:r>
          </a:p>
          <a:p>
            <a:pPr marL="457200" lvl="1" indent="0">
              <a:buNone/>
            </a:pPr>
            <a:r>
              <a:rPr lang="en-US" dirty="0"/>
              <a:t>Server starts disk I/O for request 1</a:t>
            </a:r>
          </a:p>
          <a:p>
            <a:pPr marL="457200" lvl="1" indent="0">
              <a:buNone/>
            </a:pPr>
            <a:r>
              <a:rPr lang="en-US" dirty="0"/>
              <a:t>Request 2 arrives</a:t>
            </a:r>
          </a:p>
          <a:p>
            <a:pPr marL="457200" lvl="1" indent="0">
              <a:buNone/>
            </a:pPr>
            <a:r>
              <a:rPr lang="en-US" dirty="0"/>
              <a:t>Server reads in request 2</a:t>
            </a:r>
          </a:p>
          <a:p>
            <a:pPr marL="457200" lvl="1" indent="0">
              <a:buNone/>
            </a:pPr>
            <a:r>
              <a:rPr lang="en-US" dirty="0"/>
              <a:t>Server starts disk I/O for request 2</a:t>
            </a:r>
          </a:p>
          <a:p>
            <a:pPr marL="457200" lvl="1" indent="0">
              <a:buNone/>
            </a:pPr>
            <a:r>
              <a:rPr lang="en-US" dirty="0"/>
              <a:t>Disk I/O for request 1 completes</a:t>
            </a:r>
          </a:p>
          <a:p>
            <a:pPr marL="457200" lvl="1" indent="0">
              <a:buNone/>
            </a:pPr>
            <a:r>
              <a:rPr lang="en-US" dirty="0"/>
              <a:t>Server responds to request 1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Fast, but hard to program</a:t>
            </a:r>
          </a:p>
          <a:p>
            <a:pPr lvl="1"/>
            <a:r>
              <a:rPr lang="en-US" dirty="0"/>
              <a:t>Must remember which requests are in flight and which I/O goes where</a:t>
            </a:r>
          </a:p>
          <a:p>
            <a:pPr lvl="1"/>
            <a:r>
              <a:rPr lang="en-US" dirty="0"/>
              <a:t>Lots of extra state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5B8A3F6-541E-4A98-92CE-75D566D37A9A}"/>
              </a:ext>
            </a:extLst>
          </p:cNvPr>
          <p:cNvCxnSpPr/>
          <p:nvPr/>
        </p:nvCxnSpPr>
        <p:spPr bwMode="auto">
          <a:xfrm>
            <a:off x="6644640" y="2221992"/>
            <a:ext cx="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868D782-CD39-403C-B0B5-D55CBEA9D22B}"/>
              </a:ext>
            </a:extLst>
          </p:cNvPr>
          <p:cNvSpPr txBox="1"/>
          <p:nvPr/>
        </p:nvSpPr>
        <p:spPr>
          <a:xfrm>
            <a:off x="6720841" y="2831593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01261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server option 3: multi-threaded web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5177-8617-4D0D-87D1-1B438911B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343144"/>
          </a:xfrm>
        </p:spPr>
        <p:txBody>
          <a:bodyPr>
            <a:normAutofit/>
          </a:bodyPr>
          <a:lstStyle/>
          <a:p>
            <a:r>
              <a:rPr lang="en-US" dirty="0"/>
              <a:t>One thread per request. Thread handles only that request.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Easy to program (maybe), and fast!</a:t>
            </a:r>
          </a:p>
          <a:p>
            <a:pPr lvl="1"/>
            <a:r>
              <a:rPr lang="en-US" dirty="0"/>
              <a:t>State is stored in the stacks of each thread and the thread scheduler</a:t>
            </a:r>
          </a:p>
          <a:p>
            <a:pPr lvl="1"/>
            <a:r>
              <a:rPr lang="en-US" dirty="0"/>
              <a:t>Simple to program if they are independent…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5C9150-A2A2-47EA-9D09-4E120D02CF1F}"/>
              </a:ext>
            </a:extLst>
          </p:cNvPr>
          <p:cNvSpPr txBox="1"/>
          <p:nvPr/>
        </p:nvSpPr>
        <p:spPr>
          <a:xfrm>
            <a:off x="694944" y="1682496"/>
            <a:ext cx="22555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Main Thread</a:t>
            </a:r>
            <a:endParaRPr lang="en-US" dirty="0"/>
          </a:p>
          <a:p>
            <a:r>
              <a:rPr lang="en-US" dirty="0"/>
              <a:t>Request 1 arrives</a:t>
            </a:r>
          </a:p>
          <a:p>
            <a:r>
              <a:rPr lang="en-US" dirty="0"/>
              <a:t>Create thread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Request 2 arrives</a:t>
            </a:r>
          </a:p>
          <a:p>
            <a:r>
              <a:rPr lang="en-US" dirty="0"/>
              <a:t>Create thread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CE9537-DD6C-4769-B45D-3F5CE0E7CAC2}"/>
              </a:ext>
            </a:extLst>
          </p:cNvPr>
          <p:cNvSpPr txBox="1"/>
          <p:nvPr/>
        </p:nvSpPr>
        <p:spPr>
          <a:xfrm>
            <a:off x="3255264" y="1682496"/>
            <a:ext cx="2560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Thread 1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Read in request 1</a:t>
            </a:r>
          </a:p>
          <a:p>
            <a:r>
              <a:rPr lang="en-US" dirty="0"/>
              <a:t>Start disk I/O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Disk I/O finishes</a:t>
            </a:r>
          </a:p>
          <a:p>
            <a:r>
              <a:rPr lang="en-US" dirty="0"/>
              <a:t>Respond to request 1</a:t>
            </a:r>
          </a:p>
          <a:p>
            <a:r>
              <a:rPr lang="en-US" dirty="0"/>
              <a:t>Exit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3DEA5D-4043-4366-99D3-CA1B1B605948}"/>
              </a:ext>
            </a:extLst>
          </p:cNvPr>
          <p:cNvSpPr txBox="1"/>
          <p:nvPr/>
        </p:nvSpPr>
        <p:spPr>
          <a:xfrm>
            <a:off x="5815584" y="1682496"/>
            <a:ext cx="2255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Thread 2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Read in request 2</a:t>
            </a:r>
          </a:p>
          <a:p>
            <a:r>
              <a:rPr lang="en-US" dirty="0"/>
              <a:t>Start disk I/O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AC14F43-E585-41B0-869A-59BE31625C87}"/>
              </a:ext>
            </a:extLst>
          </p:cNvPr>
          <p:cNvCxnSpPr/>
          <p:nvPr/>
        </p:nvCxnSpPr>
        <p:spPr bwMode="auto">
          <a:xfrm>
            <a:off x="8717280" y="2136647"/>
            <a:ext cx="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B41484E-75DF-4F65-B7C4-F7FA278250CD}"/>
              </a:ext>
            </a:extLst>
          </p:cNvPr>
          <p:cNvSpPr txBox="1"/>
          <p:nvPr/>
        </p:nvSpPr>
        <p:spPr>
          <a:xfrm>
            <a:off x="8793481" y="2746248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D408C6A-C6CD-434E-B80E-688F73EE93B9}"/>
              </a:ext>
            </a:extLst>
          </p:cNvPr>
          <p:cNvCxnSpPr/>
          <p:nvPr/>
        </p:nvCxnSpPr>
        <p:spPr>
          <a:xfrm>
            <a:off x="2267712" y="2511552"/>
            <a:ext cx="987552" cy="134112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5A4785D-4793-4248-8AB9-5F97717AA937}"/>
              </a:ext>
            </a:extLst>
          </p:cNvPr>
          <p:cNvCxnSpPr>
            <a:cxnSpLocks/>
          </p:cNvCxnSpPr>
          <p:nvPr/>
        </p:nvCxnSpPr>
        <p:spPr>
          <a:xfrm>
            <a:off x="2191512" y="3556587"/>
            <a:ext cx="3624072" cy="24859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68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15AFB-FB9C-4DF4-BE4E-F47BE7CFB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address space with multiple threads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FB04BB-0A89-49DF-9945-E9D83C80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C0E84BA5-8AA1-436F-9AD3-3AECC1DD5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752600"/>
            <a:ext cx="3200400" cy="426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med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0170895C-BE65-499D-B7CC-91010C839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752600"/>
            <a:ext cx="3200400" cy="457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9" name="Text Box 1030">
            <a:extLst>
              <a:ext uri="{FF2B5EF4-FFF2-40B4-BE49-F238E27FC236}">
                <a16:creationId xmlns:a16="http://schemas.microsoft.com/office/drawing/2014/main" id="{16139DDF-D7ED-4D04-BA52-C9293E4B2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8288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/>
              <a:t>Stack (T1)</a:t>
            </a:r>
          </a:p>
        </p:txBody>
      </p:sp>
      <p:sp>
        <p:nvSpPr>
          <p:cNvPr id="11" name="Rectangle 1031">
            <a:extLst>
              <a:ext uri="{FF2B5EF4-FFF2-40B4-BE49-F238E27FC236}">
                <a16:creationId xmlns:a16="http://schemas.microsoft.com/office/drawing/2014/main" id="{A83EC995-F5DD-4A57-8FDE-F12C4B77F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5029200"/>
            <a:ext cx="3200400" cy="9906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3" name="Text Box 1032">
            <a:extLst>
              <a:ext uri="{FF2B5EF4-FFF2-40B4-BE49-F238E27FC236}">
                <a16:creationId xmlns:a16="http://schemas.microsoft.com/office/drawing/2014/main" id="{45AE1581-7F18-416E-958D-06D7D14C1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3340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/>
              <a:t>Code</a:t>
            </a:r>
          </a:p>
        </p:txBody>
      </p:sp>
      <p:sp>
        <p:nvSpPr>
          <p:cNvPr id="15" name="Rectangle 1033">
            <a:extLst>
              <a:ext uri="{FF2B5EF4-FFF2-40B4-BE49-F238E27FC236}">
                <a16:creationId xmlns:a16="http://schemas.microsoft.com/office/drawing/2014/main" id="{42D98F89-2C5A-4BAC-AB63-A006DA880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572000"/>
            <a:ext cx="3200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7" name="Text Box 1034">
            <a:extLst>
              <a:ext uri="{FF2B5EF4-FFF2-40B4-BE49-F238E27FC236}">
                <a16:creationId xmlns:a16="http://schemas.microsoft.com/office/drawing/2014/main" id="{58CF075B-AE10-4545-A0C9-6DF9C66E9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46482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Static Data</a:t>
            </a:r>
          </a:p>
        </p:txBody>
      </p:sp>
      <p:sp>
        <p:nvSpPr>
          <p:cNvPr id="19" name="Rectangle 1035">
            <a:extLst>
              <a:ext uri="{FF2B5EF4-FFF2-40B4-BE49-F238E27FC236}">
                <a16:creationId xmlns:a16="http://schemas.microsoft.com/office/drawing/2014/main" id="{8978A3FA-2D5D-4F82-AF29-C21449D3D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114800"/>
            <a:ext cx="32004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21" name="Text Box 1036">
            <a:extLst>
              <a:ext uri="{FF2B5EF4-FFF2-40B4-BE49-F238E27FC236}">
                <a16:creationId xmlns:a16="http://schemas.microsoft.com/office/drawing/2014/main" id="{FB0D77B7-BAFB-4E79-AA01-3A6449017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41910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Heap</a:t>
            </a:r>
          </a:p>
        </p:txBody>
      </p:sp>
      <p:sp>
        <p:nvSpPr>
          <p:cNvPr id="23" name="Line 1040">
            <a:extLst>
              <a:ext uri="{FF2B5EF4-FFF2-40B4-BE49-F238E27FC236}">
                <a16:creationId xmlns:a16="http://schemas.microsoft.com/office/drawing/2014/main" id="{37545183-F787-401D-A8E4-0D5B3CF928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57150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Rectangle 1043">
            <a:extLst>
              <a:ext uri="{FF2B5EF4-FFF2-40B4-BE49-F238E27FC236}">
                <a16:creationId xmlns:a16="http://schemas.microsoft.com/office/drawing/2014/main" id="{E8B5A561-85A2-4827-AA00-380345665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362200"/>
            <a:ext cx="3200400" cy="457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27" name="Text Box 1044">
            <a:extLst>
              <a:ext uri="{FF2B5EF4-FFF2-40B4-BE49-F238E27FC236}">
                <a16:creationId xmlns:a16="http://schemas.microsoft.com/office/drawing/2014/main" id="{1C1FFE6E-82B8-4C98-93FA-5B29BBDA3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4384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Stack (T2)</a:t>
            </a:r>
          </a:p>
        </p:txBody>
      </p:sp>
      <p:sp>
        <p:nvSpPr>
          <p:cNvPr id="29" name="Rectangle 1046">
            <a:extLst>
              <a:ext uri="{FF2B5EF4-FFF2-40B4-BE49-F238E27FC236}">
                <a16:creationId xmlns:a16="http://schemas.microsoft.com/office/drawing/2014/main" id="{9BC654D5-EC76-4612-8EB9-6C3929276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048000"/>
            <a:ext cx="3200400" cy="457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1" name="Text Box 1047">
            <a:extLst>
              <a:ext uri="{FF2B5EF4-FFF2-40B4-BE49-F238E27FC236}">
                <a16:creationId xmlns:a16="http://schemas.microsoft.com/office/drawing/2014/main" id="{0D83EEEC-BCB4-4C00-9EA6-790A938ED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1242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Stack (T3)</a:t>
            </a:r>
          </a:p>
        </p:txBody>
      </p:sp>
      <p:sp>
        <p:nvSpPr>
          <p:cNvPr id="33" name="Text Box 1048">
            <a:extLst>
              <a:ext uri="{FF2B5EF4-FFF2-40B4-BE49-F238E27FC236}">
                <a16:creationId xmlns:a16="http://schemas.microsoft.com/office/drawing/2014/main" id="{628AEE11-5E7F-4C4D-9F3F-35F5C6D91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1828800"/>
            <a:ext cx="167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Thread 1</a:t>
            </a:r>
          </a:p>
        </p:txBody>
      </p:sp>
      <p:sp>
        <p:nvSpPr>
          <p:cNvPr id="35" name="Text Box 1049">
            <a:extLst>
              <a:ext uri="{FF2B5EF4-FFF2-40B4-BE49-F238E27FC236}">
                <a16:creationId xmlns:a16="http://schemas.microsoft.com/office/drawing/2014/main" id="{8296BB85-6AB4-43FD-A8C5-9AA188FBE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3124200"/>
            <a:ext cx="167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Thread 3</a:t>
            </a:r>
          </a:p>
        </p:txBody>
      </p:sp>
      <p:sp>
        <p:nvSpPr>
          <p:cNvPr id="37" name="Text Box 1050">
            <a:extLst>
              <a:ext uri="{FF2B5EF4-FFF2-40B4-BE49-F238E27FC236}">
                <a16:creationId xmlns:a16="http://schemas.microsoft.com/office/drawing/2014/main" id="{2CB3C50A-9D21-4D65-8764-BB1B59801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438400"/>
            <a:ext cx="167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FF3300"/>
                </a:solidFill>
              </a:rPr>
              <a:t>Thread 2</a:t>
            </a:r>
          </a:p>
        </p:txBody>
      </p:sp>
      <p:sp>
        <p:nvSpPr>
          <p:cNvPr id="39" name="Text Box 1051">
            <a:extLst>
              <a:ext uri="{FF2B5EF4-FFF2-40B4-BE49-F238E27FC236}">
                <a16:creationId xmlns:a16="http://schemas.microsoft.com/office/drawing/2014/main" id="{5897351C-D1CD-4586-B181-BF01D9FF0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5562600"/>
            <a:ext cx="12159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1"/>
                </a:solidFill>
              </a:rPr>
              <a:t>%RIP (Thread 1)</a:t>
            </a:r>
          </a:p>
        </p:txBody>
      </p:sp>
      <p:sp>
        <p:nvSpPr>
          <p:cNvPr id="41" name="Line 1052">
            <a:extLst>
              <a:ext uri="{FF2B5EF4-FFF2-40B4-BE49-F238E27FC236}">
                <a16:creationId xmlns:a16="http://schemas.microsoft.com/office/drawing/2014/main" id="{0A6512AD-ECDF-436F-ADAA-5954E7DC83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5257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Text Box 1053">
            <a:extLst>
              <a:ext uri="{FF2B5EF4-FFF2-40B4-BE49-F238E27FC236}">
                <a16:creationId xmlns:a16="http://schemas.microsoft.com/office/drawing/2014/main" id="{3835C8F7-D66A-4F3A-A62F-E79095A6C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5105400"/>
            <a:ext cx="1371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1"/>
                </a:solidFill>
              </a:rPr>
              <a:t>%RIP (Thread 3)</a:t>
            </a:r>
          </a:p>
        </p:txBody>
      </p:sp>
      <p:sp>
        <p:nvSpPr>
          <p:cNvPr id="45" name="Line 1054">
            <a:extLst>
              <a:ext uri="{FF2B5EF4-FFF2-40B4-BE49-F238E27FC236}">
                <a16:creationId xmlns:a16="http://schemas.microsoft.com/office/drawing/2014/main" id="{98D19551-91FF-491C-A00B-73DA1C9C6C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90800" y="5486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lg"/>
            <a:tailEnd type="none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Text Box 1055">
            <a:extLst>
              <a:ext uri="{FF2B5EF4-FFF2-40B4-BE49-F238E27FC236}">
                <a16:creationId xmlns:a16="http://schemas.microsoft.com/office/drawing/2014/main" id="{58FE1369-A3FC-4BD8-835A-CCF9961DF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5820" y="5334000"/>
            <a:ext cx="12921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1"/>
                </a:solidFill>
              </a:rPr>
              <a:t>%RIP (Thread 2)</a:t>
            </a:r>
          </a:p>
        </p:txBody>
      </p:sp>
      <p:sp>
        <p:nvSpPr>
          <p:cNvPr id="49" name="Line 1056">
            <a:extLst>
              <a:ext uri="{FF2B5EF4-FFF2-40B4-BE49-F238E27FC236}">
                <a16:creationId xmlns:a16="http://schemas.microsoft.com/office/drawing/2014/main" id="{3CD67C2A-C883-4C3F-8700-30A15EF77F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33600" y="2743200"/>
            <a:ext cx="15240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Line 1057">
            <a:extLst>
              <a:ext uri="{FF2B5EF4-FFF2-40B4-BE49-F238E27FC236}">
                <a16:creationId xmlns:a16="http://schemas.microsoft.com/office/drawing/2014/main" id="{C3322CFE-DD07-4951-927E-A3E73B6DB61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25908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Line 1058">
            <a:extLst>
              <a:ext uri="{FF2B5EF4-FFF2-40B4-BE49-F238E27FC236}">
                <a16:creationId xmlns:a16="http://schemas.microsoft.com/office/drawing/2014/main" id="{28D7CFF5-592B-47CE-BFB4-25D4483CFDF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1981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" name="Line 1059">
            <a:extLst>
              <a:ext uri="{FF2B5EF4-FFF2-40B4-BE49-F238E27FC236}">
                <a16:creationId xmlns:a16="http://schemas.microsoft.com/office/drawing/2014/main" id="{F4353A32-DC97-4107-9EB3-A21A496FBE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4000" y="2209799"/>
            <a:ext cx="304800" cy="33527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" name="Line 1060">
            <a:extLst>
              <a:ext uri="{FF2B5EF4-FFF2-40B4-BE49-F238E27FC236}">
                <a16:creationId xmlns:a16="http://schemas.microsoft.com/office/drawing/2014/main" id="{EB959589-E3E5-4AD9-96F4-388AB3E3FC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3276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Line 1061">
            <a:extLst>
              <a:ext uri="{FF2B5EF4-FFF2-40B4-BE49-F238E27FC236}">
                <a16:creationId xmlns:a16="http://schemas.microsoft.com/office/drawing/2014/main" id="{3C0FE037-D29A-460C-9908-7929617C83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05800" y="3505200"/>
            <a:ext cx="1524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Left Brace 60">
            <a:extLst>
              <a:ext uri="{FF2B5EF4-FFF2-40B4-BE49-F238E27FC236}">
                <a16:creationId xmlns:a16="http://schemas.microsoft.com/office/drawing/2014/main" id="{95D9FA9B-FFF2-4FB7-8905-5424E80D1417}"/>
              </a:ext>
            </a:extLst>
          </p:cNvPr>
          <p:cNvSpPr/>
          <p:nvPr/>
        </p:nvSpPr>
        <p:spPr bwMode="auto">
          <a:xfrm>
            <a:off x="3886200" y="4114800"/>
            <a:ext cx="381000" cy="9144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latin typeface="Arial" charset="0"/>
            </a:endParaRPr>
          </a:p>
        </p:txBody>
      </p:sp>
      <p:sp>
        <p:nvSpPr>
          <p:cNvPr id="63" name="Text Box 1055">
            <a:extLst>
              <a:ext uri="{FF2B5EF4-FFF2-40B4-BE49-F238E27FC236}">
                <a16:creationId xmlns:a16="http://schemas.microsoft.com/office/drawing/2014/main" id="{23EB99C3-B931-4FDB-AA8F-9E8336693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245114"/>
            <a:ext cx="1143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Data</a:t>
            </a:r>
          </a:p>
          <a:p>
            <a:pPr algn="ctr">
              <a:spcBef>
                <a:spcPct val="50000"/>
              </a:spcBef>
            </a:pPr>
            <a:r>
              <a:rPr lang="en-US" dirty="0"/>
              <a:t>Segment</a:t>
            </a:r>
          </a:p>
        </p:txBody>
      </p:sp>
    </p:spTree>
    <p:extLst>
      <p:ext uri="{BB962C8B-B14F-4D97-AF65-F5344CB8AC3E}">
        <p14:creationId xmlns:p14="http://schemas.microsoft.com/office/powerpoint/2010/main" val="29345970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B2148-4EBE-8C41-A85D-1F2E31B00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Multithreading processors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06FF0-F52D-A744-B6C2-A0B9AB348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2960"/>
              <a:buNone/>
            </a:pPr>
            <a:r>
              <a:rPr lang="en-US" sz="2960" b="1" dirty="0">
                <a:solidFill>
                  <a:schemeClr val="dk1"/>
                </a:solidFill>
                <a:sym typeface="Calibri"/>
              </a:rPr>
              <a:t>Basic idea: </a:t>
            </a:r>
            <a:r>
              <a:rPr lang="en-US" sz="2960" dirty="0">
                <a:solidFill>
                  <a:schemeClr val="dk1"/>
                </a:solidFill>
                <a:sym typeface="Calibri"/>
              </a:rPr>
              <a:t>Processor resources are expensive and should not be left idle</a:t>
            </a:r>
            <a:br>
              <a:rPr lang="en-US" sz="2960" dirty="0">
                <a:solidFill>
                  <a:schemeClr val="dk1"/>
                </a:solidFill>
                <a:sym typeface="Calibri"/>
              </a:rPr>
            </a:br>
            <a:endParaRPr lang="en-US" sz="2960" dirty="0">
              <a:solidFill>
                <a:schemeClr val="dk1"/>
              </a:solidFill>
              <a:sym typeface="Calibri"/>
            </a:endParaRPr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2960"/>
              <a:buNone/>
            </a:pPr>
            <a:endParaRPr lang="en-US" dirty="0"/>
          </a:p>
          <a:p>
            <a:pPr marL="0" indent="0">
              <a:spcBef>
                <a:spcPts val="592"/>
              </a:spcBef>
              <a:buClr>
                <a:schemeClr val="dk1"/>
              </a:buClr>
              <a:buSzPts val="2960"/>
              <a:buNone/>
            </a:pPr>
            <a:r>
              <a:rPr lang="en-US" sz="2960" dirty="0">
                <a:solidFill>
                  <a:schemeClr val="dk1"/>
                </a:solidFill>
                <a:sym typeface="Calibri"/>
              </a:rPr>
              <a:t>Long memory latency to memory on cache miss?</a:t>
            </a:r>
            <a:endParaRPr lang="en-US" dirty="0"/>
          </a:p>
          <a:p>
            <a:pPr marL="742932" lvl="1" indent="-285744">
              <a:spcBef>
                <a:spcPts val="519"/>
              </a:spcBef>
              <a:buClr>
                <a:schemeClr val="dk1"/>
              </a:buClr>
              <a:buSzPts val="2590"/>
            </a:pPr>
            <a:r>
              <a:rPr lang="en-US" sz="2591" dirty="0">
                <a:solidFill>
                  <a:schemeClr val="dk1"/>
                </a:solidFill>
                <a:sym typeface="Calibri"/>
              </a:rPr>
              <a:t>Hardware switches threads to bring in other useful work while waiting for cache miss</a:t>
            </a:r>
          </a:p>
          <a:p>
            <a:pPr marL="742932" lvl="1" indent="-285744">
              <a:spcBef>
                <a:spcPts val="519"/>
              </a:spcBef>
              <a:buClr>
                <a:schemeClr val="dk1"/>
              </a:buClr>
              <a:buSzPts val="2590"/>
            </a:pPr>
            <a:r>
              <a:rPr lang="en-US" sz="2591" dirty="0">
                <a:solidFill>
                  <a:schemeClr val="dk1"/>
                </a:solidFill>
                <a:sym typeface="Calibri"/>
              </a:rPr>
              <a:t>Swapping between threads in a process takes less time than waiting for memory, so we get back to work sooner!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F0DAE-9740-0E40-91D0-01DCBB97E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66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5e18c33101_0_1376"/>
          <p:cNvSpPr/>
          <p:nvPr/>
        </p:nvSpPr>
        <p:spPr>
          <a:xfrm>
            <a:off x="8393294" y="1659417"/>
            <a:ext cx="1905000" cy="4114800"/>
          </a:xfrm>
          <a:prstGeom prst="rect">
            <a:avLst/>
          </a:prstGeom>
          <a:solidFill>
            <a:srgbClr val="95B3D7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Memory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2" name="Google Shape;572;g5e18c33101_0_1376"/>
          <p:cNvGrpSpPr/>
          <p:nvPr/>
        </p:nvGrpSpPr>
        <p:grpSpPr>
          <a:xfrm>
            <a:off x="8545766" y="2116617"/>
            <a:ext cx="1524023" cy="3429000"/>
            <a:chOff x="4953072" y="1981200"/>
            <a:chExt cx="1524023" cy="3429000"/>
          </a:xfrm>
        </p:grpSpPr>
        <p:grpSp>
          <p:nvGrpSpPr>
            <p:cNvPr id="573" name="Google Shape;573;g5e18c33101_0_1376"/>
            <p:cNvGrpSpPr/>
            <p:nvPr/>
          </p:nvGrpSpPr>
          <p:grpSpPr>
            <a:xfrm>
              <a:off x="4953072" y="4038600"/>
              <a:ext cx="381023" cy="685800"/>
              <a:chOff x="7543800" y="3581400"/>
              <a:chExt cx="2362200" cy="685800"/>
            </a:xfrm>
          </p:grpSpPr>
          <p:sp>
            <p:nvSpPr>
              <p:cNvPr id="574" name="Google Shape;57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0" name="Google Shape;58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1" name="Google Shape;58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3" name="Google Shape;583;g5e18c33101_0_1376"/>
            <p:cNvGrpSpPr/>
            <p:nvPr/>
          </p:nvGrpSpPr>
          <p:grpSpPr>
            <a:xfrm>
              <a:off x="5334072" y="4038600"/>
              <a:ext cx="381023" cy="685800"/>
              <a:chOff x="7543800" y="3581400"/>
              <a:chExt cx="2362200" cy="685800"/>
            </a:xfrm>
          </p:grpSpPr>
          <p:sp>
            <p:nvSpPr>
              <p:cNvPr id="584" name="Google Shape;58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6" name="Google Shape;58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7" name="Google Shape;58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9" name="Google Shape;58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3" name="Google Shape;593;g5e18c33101_0_1376"/>
            <p:cNvGrpSpPr/>
            <p:nvPr/>
          </p:nvGrpSpPr>
          <p:grpSpPr>
            <a:xfrm>
              <a:off x="5715072" y="4038600"/>
              <a:ext cx="381023" cy="685800"/>
              <a:chOff x="7543800" y="3581400"/>
              <a:chExt cx="2362200" cy="685800"/>
            </a:xfrm>
          </p:grpSpPr>
          <p:sp>
            <p:nvSpPr>
              <p:cNvPr id="594" name="Google Shape;59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3" name="Google Shape;603;g5e18c33101_0_1376"/>
            <p:cNvGrpSpPr/>
            <p:nvPr/>
          </p:nvGrpSpPr>
          <p:grpSpPr>
            <a:xfrm>
              <a:off x="6096072" y="4038600"/>
              <a:ext cx="381023" cy="685800"/>
              <a:chOff x="7543800" y="3581400"/>
              <a:chExt cx="2362200" cy="685800"/>
            </a:xfrm>
          </p:grpSpPr>
          <p:sp>
            <p:nvSpPr>
              <p:cNvPr id="604" name="Google Shape;60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6" name="Google Shape;60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1" name="Google Shape;61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3" name="Google Shape;613;g5e18c33101_0_1376"/>
            <p:cNvGrpSpPr/>
            <p:nvPr/>
          </p:nvGrpSpPr>
          <p:grpSpPr>
            <a:xfrm>
              <a:off x="4953072" y="4724400"/>
              <a:ext cx="381023" cy="685800"/>
              <a:chOff x="7543800" y="3581400"/>
              <a:chExt cx="2362200" cy="685800"/>
            </a:xfrm>
          </p:grpSpPr>
          <p:sp>
            <p:nvSpPr>
              <p:cNvPr id="614" name="Google Shape;61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8" name="Google Shape;61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1" name="Google Shape;62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3" name="Google Shape;623;g5e18c33101_0_1376"/>
            <p:cNvGrpSpPr/>
            <p:nvPr/>
          </p:nvGrpSpPr>
          <p:grpSpPr>
            <a:xfrm>
              <a:off x="5334072" y="4724400"/>
              <a:ext cx="381023" cy="685800"/>
              <a:chOff x="7543800" y="3581400"/>
              <a:chExt cx="2362200" cy="685800"/>
            </a:xfrm>
          </p:grpSpPr>
          <p:sp>
            <p:nvSpPr>
              <p:cNvPr id="624" name="Google Shape;62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6" name="Google Shape;62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7" name="Google Shape;62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8" name="Google Shape;62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9" name="Google Shape;62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0" name="Google Shape;63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3" name="Google Shape;633;g5e18c33101_0_1376"/>
            <p:cNvGrpSpPr/>
            <p:nvPr/>
          </p:nvGrpSpPr>
          <p:grpSpPr>
            <a:xfrm>
              <a:off x="5715072" y="4724400"/>
              <a:ext cx="381023" cy="685800"/>
              <a:chOff x="7543800" y="3581400"/>
              <a:chExt cx="2362200" cy="685800"/>
            </a:xfrm>
          </p:grpSpPr>
          <p:sp>
            <p:nvSpPr>
              <p:cNvPr id="634" name="Google Shape;63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5" name="Google Shape;63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6" name="Google Shape;63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7" name="Google Shape;63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0" name="Google Shape;64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1" name="Google Shape;64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3" name="Google Shape;643;g5e18c33101_0_1376"/>
            <p:cNvGrpSpPr/>
            <p:nvPr/>
          </p:nvGrpSpPr>
          <p:grpSpPr>
            <a:xfrm>
              <a:off x="6096072" y="4724400"/>
              <a:ext cx="381023" cy="685800"/>
              <a:chOff x="7543800" y="3581400"/>
              <a:chExt cx="2362200" cy="685800"/>
            </a:xfrm>
          </p:grpSpPr>
          <p:sp>
            <p:nvSpPr>
              <p:cNvPr id="644" name="Google Shape;64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5" name="Google Shape;64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6" name="Google Shape;64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7" name="Google Shape;64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8" name="Google Shape;64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9" name="Google Shape;64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0" name="Google Shape;65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2" name="Google Shape;65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3" name="Google Shape;653;g5e18c33101_0_1376"/>
            <p:cNvGrpSpPr/>
            <p:nvPr/>
          </p:nvGrpSpPr>
          <p:grpSpPr>
            <a:xfrm>
              <a:off x="4953072" y="3352800"/>
              <a:ext cx="381023" cy="685800"/>
              <a:chOff x="7543800" y="3581400"/>
              <a:chExt cx="2362200" cy="685800"/>
            </a:xfrm>
          </p:grpSpPr>
          <p:sp>
            <p:nvSpPr>
              <p:cNvPr id="654" name="Google Shape;65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5" name="Google Shape;65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6" name="Google Shape;65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7" name="Google Shape;65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8" name="Google Shape;65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9" name="Google Shape;65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0" name="Google Shape;66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1" name="Google Shape;66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2" name="Google Shape;66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3" name="Google Shape;663;g5e18c33101_0_1376"/>
            <p:cNvGrpSpPr/>
            <p:nvPr/>
          </p:nvGrpSpPr>
          <p:grpSpPr>
            <a:xfrm>
              <a:off x="5334072" y="3352800"/>
              <a:ext cx="381023" cy="685800"/>
              <a:chOff x="7543800" y="3581400"/>
              <a:chExt cx="2362200" cy="685800"/>
            </a:xfrm>
          </p:grpSpPr>
          <p:sp>
            <p:nvSpPr>
              <p:cNvPr id="664" name="Google Shape;66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5" name="Google Shape;66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6" name="Google Shape;66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7" name="Google Shape;66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9" name="Google Shape;66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2" name="Google Shape;67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3" name="Google Shape;673;g5e18c33101_0_1376"/>
            <p:cNvGrpSpPr/>
            <p:nvPr/>
          </p:nvGrpSpPr>
          <p:grpSpPr>
            <a:xfrm>
              <a:off x="5715072" y="3352800"/>
              <a:ext cx="381023" cy="685800"/>
              <a:chOff x="7543800" y="3581400"/>
              <a:chExt cx="2362200" cy="685800"/>
            </a:xfrm>
          </p:grpSpPr>
          <p:sp>
            <p:nvSpPr>
              <p:cNvPr id="674" name="Google Shape;67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5" name="Google Shape;67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6" name="Google Shape;67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7" name="Google Shape;67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8" name="Google Shape;67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9" name="Google Shape;67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0" name="Google Shape;68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1" name="Google Shape;68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2" name="Google Shape;68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3" name="Google Shape;683;g5e18c33101_0_1376"/>
            <p:cNvGrpSpPr/>
            <p:nvPr/>
          </p:nvGrpSpPr>
          <p:grpSpPr>
            <a:xfrm>
              <a:off x="6096072" y="3352800"/>
              <a:ext cx="381023" cy="685800"/>
              <a:chOff x="7543800" y="3581400"/>
              <a:chExt cx="2362200" cy="685800"/>
            </a:xfrm>
          </p:grpSpPr>
          <p:sp>
            <p:nvSpPr>
              <p:cNvPr id="684" name="Google Shape;68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3" name="Google Shape;693;g5e18c33101_0_1376"/>
            <p:cNvGrpSpPr/>
            <p:nvPr/>
          </p:nvGrpSpPr>
          <p:grpSpPr>
            <a:xfrm>
              <a:off x="4953072" y="2667000"/>
              <a:ext cx="381023" cy="685800"/>
              <a:chOff x="7543800" y="3581400"/>
              <a:chExt cx="2362200" cy="685800"/>
            </a:xfrm>
          </p:grpSpPr>
          <p:sp>
            <p:nvSpPr>
              <p:cNvPr id="694" name="Google Shape;69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3" name="Google Shape;703;g5e18c33101_0_1376"/>
            <p:cNvGrpSpPr/>
            <p:nvPr/>
          </p:nvGrpSpPr>
          <p:grpSpPr>
            <a:xfrm>
              <a:off x="5334072" y="2667000"/>
              <a:ext cx="381023" cy="685800"/>
              <a:chOff x="7543800" y="3581400"/>
              <a:chExt cx="2362200" cy="685800"/>
            </a:xfrm>
          </p:grpSpPr>
          <p:sp>
            <p:nvSpPr>
              <p:cNvPr id="704" name="Google Shape;70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70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3" name="Google Shape;713;g5e18c33101_0_1376"/>
            <p:cNvGrpSpPr/>
            <p:nvPr/>
          </p:nvGrpSpPr>
          <p:grpSpPr>
            <a:xfrm>
              <a:off x="5715072" y="2667000"/>
              <a:ext cx="381023" cy="685800"/>
              <a:chOff x="7543800" y="3581400"/>
              <a:chExt cx="2362200" cy="685800"/>
            </a:xfrm>
          </p:grpSpPr>
          <p:sp>
            <p:nvSpPr>
              <p:cNvPr id="714" name="Google Shape;71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3" name="Google Shape;723;g5e18c33101_0_1376"/>
            <p:cNvGrpSpPr/>
            <p:nvPr/>
          </p:nvGrpSpPr>
          <p:grpSpPr>
            <a:xfrm>
              <a:off x="6096072" y="2667000"/>
              <a:ext cx="381023" cy="685800"/>
              <a:chOff x="7543800" y="3581400"/>
              <a:chExt cx="2362200" cy="685800"/>
            </a:xfrm>
          </p:grpSpPr>
          <p:sp>
            <p:nvSpPr>
              <p:cNvPr id="724" name="Google Shape;72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3" name="Google Shape;733;g5e18c33101_0_1376"/>
            <p:cNvGrpSpPr/>
            <p:nvPr/>
          </p:nvGrpSpPr>
          <p:grpSpPr>
            <a:xfrm>
              <a:off x="4953072" y="1981200"/>
              <a:ext cx="381023" cy="685800"/>
              <a:chOff x="7543800" y="3581400"/>
              <a:chExt cx="2362200" cy="685800"/>
            </a:xfrm>
          </p:grpSpPr>
          <p:sp>
            <p:nvSpPr>
              <p:cNvPr id="734" name="Google Shape;73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3" name="Google Shape;743;g5e18c33101_0_1376"/>
            <p:cNvGrpSpPr/>
            <p:nvPr/>
          </p:nvGrpSpPr>
          <p:grpSpPr>
            <a:xfrm>
              <a:off x="5334072" y="1981200"/>
              <a:ext cx="381023" cy="685800"/>
              <a:chOff x="7543800" y="3581400"/>
              <a:chExt cx="2362200" cy="685800"/>
            </a:xfrm>
          </p:grpSpPr>
          <p:sp>
            <p:nvSpPr>
              <p:cNvPr id="744" name="Google Shape;74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3" name="Google Shape;753;g5e18c33101_0_1376"/>
            <p:cNvGrpSpPr/>
            <p:nvPr/>
          </p:nvGrpSpPr>
          <p:grpSpPr>
            <a:xfrm>
              <a:off x="5715072" y="1981200"/>
              <a:ext cx="381023" cy="685800"/>
              <a:chOff x="7543800" y="3581400"/>
              <a:chExt cx="2362200" cy="685800"/>
            </a:xfrm>
          </p:grpSpPr>
          <p:sp>
            <p:nvSpPr>
              <p:cNvPr id="754" name="Google Shape;75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3" name="Google Shape;763;g5e18c33101_0_1376"/>
            <p:cNvGrpSpPr/>
            <p:nvPr/>
          </p:nvGrpSpPr>
          <p:grpSpPr>
            <a:xfrm>
              <a:off x="6096072" y="1981200"/>
              <a:ext cx="381023" cy="685800"/>
              <a:chOff x="7543800" y="3581400"/>
              <a:chExt cx="2362200" cy="685800"/>
            </a:xfrm>
          </p:grpSpPr>
          <p:sp>
            <p:nvSpPr>
              <p:cNvPr id="764" name="Google Shape;76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3" name="Google Shape;773;g5e18c33101_0_1376"/>
            <p:cNvSpPr txBox="1"/>
            <p:nvPr/>
          </p:nvSpPr>
          <p:spPr>
            <a:xfrm>
              <a:off x="5181600" y="3352800"/>
              <a:ext cx="1066800" cy="461700"/>
            </a:xfrm>
            <a:prstGeom prst="rect">
              <a:avLst/>
            </a:prstGeom>
            <a:solidFill>
              <a:srgbClr val="D9D9D9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Bytes</a:t>
              </a: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7" name="Google Shape;777;g5e18c33101_0_1376"/>
          <p:cNvGrpSpPr/>
          <p:nvPr/>
        </p:nvGrpSpPr>
        <p:grpSpPr>
          <a:xfrm>
            <a:off x="3798195" y="1350867"/>
            <a:ext cx="3886200" cy="2674500"/>
            <a:chOff x="990600" y="1066800"/>
            <a:chExt cx="3886200" cy="2674500"/>
          </a:xfrm>
        </p:grpSpPr>
        <p:sp>
          <p:nvSpPr>
            <p:cNvPr id="778" name="Google Shape;778;g5e18c33101_0_1376"/>
            <p:cNvSpPr/>
            <p:nvPr/>
          </p:nvSpPr>
          <p:spPr>
            <a:xfrm>
              <a:off x="990600" y="1066800"/>
              <a:ext cx="3886200" cy="2674500"/>
            </a:xfrm>
            <a:prstGeom prst="rect">
              <a:avLst/>
            </a:prstGeom>
            <a:solidFill>
              <a:srgbClr val="D8D8D8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Core </a:t>
              </a:r>
              <a:endParaRPr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g5e18c33101_0_1376"/>
            <p:cNvSpPr/>
            <p:nvPr/>
          </p:nvSpPr>
          <p:spPr>
            <a:xfrm>
              <a:off x="1144904" y="1478280"/>
              <a:ext cx="3503400" cy="360000"/>
            </a:xfrm>
            <a:prstGeom prst="rect">
              <a:avLst/>
            </a:prstGeom>
            <a:solidFill>
              <a:srgbClr val="95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Control</a:t>
              </a:r>
              <a:endParaRPr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g5e18c33101_0_1376"/>
            <p:cNvSpPr/>
            <p:nvPr/>
          </p:nvSpPr>
          <p:spPr>
            <a:xfrm>
              <a:off x="1144904" y="1992630"/>
              <a:ext cx="3427200" cy="1594500"/>
            </a:xfrm>
            <a:prstGeom prst="rect">
              <a:avLst/>
            </a:prstGeom>
            <a:solidFill>
              <a:srgbClr val="93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Datapath</a:t>
              </a:r>
              <a:endParaRPr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81" name="Google Shape;781;g5e18c33101_0_1376"/>
            <p:cNvCxnSpPr/>
            <p:nvPr/>
          </p:nvCxnSpPr>
          <p:spPr>
            <a:xfrm rot="5400000">
              <a:off x="1530657" y="1915362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cxnSp>
          <p:nvCxnSpPr>
            <p:cNvPr id="782" name="Google Shape;782;g5e18c33101_0_1376"/>
            <p:cNvCxnSpPr/>
            <p:nvPr/>
          </p:nvCxnSpPr>
          <p:spPr>
            <a:xfrm rot="5400000" flipH="1">
              <a:off x="2302716" y="1914930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grpSp>
          <p:nvGrpSpPr>
            <p:cNvPr id="783" name="Google Shape;783;g5e18c33101_0_1376"/>
            <p:cNvGrpSpPr/>
            <p:nvPr/>
          </p:nvGrpSpPr>
          <p:grpSpPr>
            <a:xfrm>
              <a:off x="1196340" y="2301240"/>
              <a:ext cx="2458988" cy="1234440"/>
              <a:chOff x="914400" y="3505200"/>
              <a:chExt cx="3642945" cy="1828800"/>
            </a:xfrm>
          </p:grpSpPr>
          <p:sp>
            <p:nvSpPr>
              <p:cNvPr id="784" name="Google Shape;784;g5e18c33101_0_1376"/>
              <p:cNvSpPr/>
              <p:nvPr/>
            </p:nvSpPr>
            <p:spPr>
              <a:xfrm>
                <a:off x="914400" y="3505200"/>
                <a:ext cx="2362200" cy="2286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RIP 0</a:t>
                </a:r>
                <a:endParaRPr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85" name="Google Shape;785;g5e18c33101_0_1376"/>
              <p:cNvGrpSpPr/>
              <p:nvPr/>
            </p:nvGrpSpPr>
            <p:grpSpPr>
              <a:xfrm>
                <a:off x="914414" y="3886200"/>
                <a:ext cx="2362217" cy="685800"/>
                <a:chOff x="1600199" y="3962400"/>
                <a:chExt cx="1600201" cy="685800"/>
              </a:xfrm>
            </p:grpSpPr>
            <p:sp>
              <p:nvSpPr>
                <p:cNvPr id="786" name="Google Shape;786;g5e18c33101_0_1376"/>
                <p:cNvSpPr/>
                <p:nvPr/>
              </p:nvSpPr>
              <p:spPr>
                <a:xfrm>
                  <a:off x="1600200" y="3962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7" name="Google Shape;787;g5e18c33101_0_1376"/>
                <p:cNvSpPr/>
                <p:nvPr/>
              </p:nvSpPr>
              <p:spPr>
                <a:xfrm>
                  <a:off x="1600199" y="4038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8" name="Google Shape;788;g5e18c33101_0_1376"/>
                <p:cNvSpPr/>
                <p:nvPr/>
              </p:nvSpPr>
              <p:spPr>
                <a:xfrm>
                  <a:off x="1600200" y="4114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9" name="Google Shape;789;g5e18c33101_0_1376"/>
                <p:cNvSpPr/>
                <p:nvPr/>
              </p:nvSpPr>
              <p:spPr>
                <a:xfrm>
                  <a:off x="1600200" y="4191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0" name="Google Shape;790;g5e18c33101_0_1376"/>
                <p:cNvSpPr/>
                <p:nvPr/>
              </p:nvSpPr>
              <p:spPr>
                <a:xfrm>
                  <a:off x="1600200" y="42672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1" name="Google Shape;791;g5e18c33101_0_1376"/>
                <p:cNvSpPr/>
                <p:nvPr/>
              </p:nvSpPr>
              <p:spPr>
                <a:xfrm>
                  <a:off x="1600200" y="4343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2" name="Google Shape;792;g5e18c33101_0_1376"/>
                <p:cNvSpPr/>
                <p:nvPr/>
              </p:nvSpPr>
              <p:spPr>
                <a:xfrm>
                  <a:off x="1600200" y="4419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3" name="Google Shape;793;g5e18c33101_0_1376"/>
                <p:cNvSpPr/>
                <p:nvPr/>
              </p:nvSpPr>
              <p:spPr>
                <a:xfrm>
                  <a:off x="1600199" y="4495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4" name="Google Shape;794;g5e18c33101_0_1376"/>
                <p:cNvSpPr/>
                <p:nvPr/>
              </p:nvSpPr>
              <p:spPr>
                <a:xfrm>
                  <a:off x="1600200" y="4572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5" name="Google Shape;795;g5e18c33101_0_1376"/>
                <p:cNvSpPr txBox="1"/>
                <p:nvPr/>
              </p:nvSpPr>
              <p:spPr>
                <a:xfrm>
                  <a:off x="1727916" y="4010378"/>
                  <a:ext cx="1377000" cy="592800"/>
                </a:xfrm>
                <a:prstGeom prst="rect">
                  <a:avLst/>
                </a:prstGeom>
                <a:solidFill>
                  <a:srgbClr val="D9D9D9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2000"/>
                  </a:pPr>
                  <a:r>
                    <a:rPr lang="en-US" sz="2000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Registers 0</a:t>
                  </a:r>
                  <a:endParaRPr sz="20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96" name="Google Shape;796;g5e18c33101_0_1376"/>
              <p:cNvGrpSpPr/>
              <p:nvPr/>
            </p:nvGrpSpPr>
            <p:grpSpPr>
              <a:xfrm>
                <a:off x="2077156" y="4724400"/>
                <a:ext cx="2480189" cy="609600"/>
                <a:chOff x="5734756" y="3429000"/>
                <a:chExt cx="2480189" cy="609600"/>
              </a:xfrm>
            </p:grpSpPr>
            <p:sp>
              <p:nvSpPr>
                <p:cNvPr id="797" name="Google Shape;797;g5e18c33101_0_1376"/>
                <p:cNvSpPr/>
                <p:nvPr/>
              </p:nvSpPr>
              <p:spPr>
                <a:xfrm rot="10800000" flipH="1">
                  <a:off x="5734756" y="3429000"/>
                  <a:ext cx="2362200" cy="609600"/>
                </a:xfrm>
                <a:prstGeom prst="trapezoid">
                  <a:avLst>
                    <a:gd name="adj" fmla="val 25000"/>
                  </a:avLst>
                </a:prstGeom>
                <a:solidFill>
                  <a:srgbClr val="C0504D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8" name="Google Shape;798;g5e18c33101_0_1376"/>
                <p:cNvSpPr txBox="1"/>
                <p:nvPr/>
              </p:nvSpPr>
              <p:spPr>
                <a:xfrm>
                  <a:off x="5847645" y="3429000"/>
                  <a:ext cx="2367300" cy="547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r>
                    <a:rPr lang="en-US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(ALU)</a:t>
                  </a: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99" name="Google Shape;799;g5e18c33101_0_1376"/>
            <p:cNvSpPr/>
            <p:nvPr/>
          </p:nvSpPr>
          <p:spPr>
            <a:xfrm>
              <a:off x="2895600" y="2286000"/>
              <a:ext cx="1594500" cy="154200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RIP 1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00" name="Google Shape;800;g5e18c33101_0_1376"/>
            <p:cNvGrpSpPr/>
            <p:nvPr/>
          </p:nvGrpSpPr>
          <p:grpSpPr>
            <a:xfrm>
              <a:off x="2895553" y="2543175"/>
              <a:ext cx="1594440" cy="462915"/>
              <a:chOff x="1600199" y="3962400"/>
              <a:chExt cx="1600201" cy="685800"/>
            </a:xfrm>
          </p:grpSpPr>
          <p:sp>
            <p:nvSpPr>
              <p:cNvPr id="801" name="Google Shape;801;g5e18c33101_0_1376"/>
              <p:cNvSpPr/>
              <p:nvPr/>
            </p:nvSpPr>
            <p:spPr>
              <a:xfrm>
                <a:off x="1600200" y="3962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g5e18c33101_0_1376"/>
              <p:cNvSpPr/>
              <p:nvPr/>
            </p:nvSpPr>
            <p:spPr>
              <a:xfrm>
                <a:off x="1600199" y="4038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g5e18c33101_0_1376"/>
              <p:cNvSpPr/>
              <p:nvPr/>
            </p:nvSpPr>
            <p:spPr>
              <a:xfrm>
                <a:off x="1600200" y="4114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g5e18c33101_0_1376"/>
              <p:cNvSpPr/>
              <p:nvPr/>
            </p:nvSpPr>
            <p:spPr>
              <a:xfrm>
                <a:off x="1600200" y="4191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g5e18c33101_0_1376"/>
              <p:cNvSpPr/>
              <p:nvPr/>
            </p:nvSpPr>
            <p:spPr>
              <a:xfrm>
                <a:off x="1600200" y="42672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g5e18c33101_0_1376"/>
              <p:cNvSpPr/>
              <p:nvPr/>
            </p:nvSpPr>
            <p:spPr>
              <a:xfrm>
                <a:off x="1600200" y="4343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g5e18c33101_0_1376"/>
              <p:cNvSpPr/>
              <p:nvPr/>
            </p:nvSpPr>
            <p:spPr>
              <a:xfrm>
                <a:off x="1600200" y="4419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g5e18c33101_0_1376"/>
              <p:cNvSpPr/>
              <p:nvPr/>
            </p:nvSpPr>
            <p:spPr>
              <a:xfrm>
                <a:off x="1600199" y="4495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g5e18c33101_0_1376"/>
              <p:cNvSpPr/>
              <p:nvPr/>
            </p:nvSpPr>
            <p:spPr>
              <a:xfrm>
                <a:off x="1600200" y="4572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0" name="Google Shape;810;g5e18c33101_0_1376"/>
              <p:cNvSpPr txBox="1"/>
              <p:nvPr/>
            </p:nvSpPr>
            <p:spPr>
              <a:xfrm>
                <a:off x="1727913" y="4010378"/>
                <a:ext cx="1377000" cy="592800"/>
              </a:xfrm>
              <a:prstGeom prst="rect">
                <a:avLst/>
              </a:prstGeom>
              <a:solidFill>
                <a:srgbClr val="D9D9D9">
                  <a:alpha val="8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20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Registers 1</a:t>
                </a:r>
                <a:endParaRPr sz="2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811" name="Google Shape;811;g5e18c33101_0_1376"/>
          <p:cNvCxnSpPr>
            <a:cxnSpLocks/>
          </p:cNvCxnSpPr>
          <p:nvPr/>
        </p:nvCxnSpPr>
        <p:spPr>
          <a:xfrm flipV="1">
            <a:off x="7684395" y="2764317"/>
            <a:ext cx="708899" cy="3811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812" name="Google Shape;812;g5e18c33101_0_1376"/>
          <p:cNvSpPr txBox="1"/>
          <p:nvPr/>
        </p:nvSpPr>
        <p:spPr>
          <a:xfrm>
            <a:off x="734097" y="4308098"/>
            <a:ext cx="7183810" cy="19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126997"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Two copies of RIP and Registers inside processor hardware</a:t>
            </a:r>
            <a:b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</a:br>
            <a:endParaRPr sz="14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indent="-126997"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Looks like two processors to software</a:t>
            </a:r>
            <a:b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 (hardware thread 0, hardware thread 1)</a:t>
            </a:r>
            <a:b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</a:br>
            <a:endParaRPr sz="14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indent="-126997"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Control logic decides which thread to execute an instruction</a:t>
            </a:r>
            <a:b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  from next (concurrent, but NOT parallel)</a:t>
            </a:r>
            <a:endParaRPr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55" name="Slide Number Placeholder 3">
            <a:extLst>
              <a:ext uri="{FF2B5EF4-FFF2-40B4-BE49-F238E27FC236}">
                <a16:creationId xmlns:a16="http://schemas.microsoft.com/office/drawing/2014/main" id="{05E3FBA6-8B99-5C47-9225-AAD2CE6B7260}"/>
              </a:ext>
            </a:extLst>
          </p:cNvPr>
          <p:cNvSpPr txBox="1">
            <a:spLocks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4A358D-2637-E146-A3BD-05BD470B507B}" type="slidenum">
              <a:rPr lang="en-US" sz="1600"/>
              <a:pPr/>
              <a:t>34</a:t>
            </a:fld>
            <a:endParaRPr lang="en-US"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695C56-3DE8-4D1E-B76E-5A2D424E0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Multithreading processor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CD8E36-1BD9-F34B-B9A2-494809710122}"/>
              </a:ext>
            </a:extLst>
          </p:cNvPr>
          <p:cNvSpPr/>
          <p:nvPr/>
        </p:nvSpPr>
        <p:spPr>
          <a:xfrm>
            <a:off x="3581400" y="950318"/>
            <a:ext cx="4354694" cy="32279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7ABF4D-3B56-8CE2-6B03-8F644EBBF7F7}"/>
              </a:ext>
            </a:extLst>
          </p:cNvPr>
          <p:cNvSpPr txBox="1"/>
          <p:nvPr/>
        </p:nvSpPr>
        <p:spPr>
          <a:xfrm>
            <a:off x="6093994" y="949736"/>
            <a:ext cx="184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CPU Chip</a:t>
            </a:r>
          </a:p>
        </p:txBody>
      </p:sp>
    </p:spTree>
    <p:extLst>
      <p:ext uri="{BB962C8B-B14F-4D97-AF65-F5344CB8AC3E}">
        <p14:creationId xmlns:p14="http://schemas.microsoft.com/office/powerpoint/2010/main" val="27580961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F6906-2F97-4B6A-96DA-C15E52C6F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Multithreading, multicore processors</a:t>
            </a:r>
          </a:p>
        </p:txBody>
      </p:sp>
      <p:sp>
        <p:nvSpPr>
          <p:cNvPr id="329" name="Content Placeholder 328">
            <a:extLst>
              <a:ext uri="{FF2B5EF4-FFF2-40B4-BE49-F238E27FC236}">
                <a16:creationId xmlns:a16="http://schemas.microsoft.com/office/drawing/2014/main" id="{8B87F683-1752-4FBF-8C5C-82034C3C7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0499" y="1143000"/>
            <a:ext cx="3939895" cy="5029200"/>
          </a:xfrm>
        </p:spPr>
        <p:txBody>
          <a:bodyPr/>
          <a:lstStyle/>
          <a:p>
            <a:r>
              <a:rPr lang="en-US" dirty="0"/>
              <a:t>Combine capabilities of both designs</a:t>
            </a:r>
          </a:p>
          <a:p>
            <a:endParaRPr lang="en-US" dirty="0"/>
          </a:p>
          <a:p>
            <a:r>
              <a:rPr lang="en-US" dirty="0"/>
              <a:t>Run two processes each with two threads</a:t>
            </a:r>
          </a:p>
          <a:p>
            <a:endParaRPr lang="en-US" dirty="0"/>
          </a:p>
          <a:p>
            <a:r>
              <a:rPr lang="en-US" dirty="0"/>
              <a:t>Or run one process with four threads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C0424A-CBD3-4A7C-8D14-F75653A58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sp>
        <p:nvSpPr>
          <p:cNvPr id="27" name="Google Shape;260;g5e18c33101_0_378">
            <a:extLst>
              <a:ext uri="{FF2B5EF4-FFF2-40B4-BE49-F238E27FC236}">
                <a16:creationId xmlns:a16="http://schemas.microsoft.com/office/drawing/2014/main" id="{32DF0D5E-96C3-40C0-80B7-869F728AD3EC}"/>
              </a:ext>
            </a:extLst>
          </p:cNvPr>
          <p:cNvSpPr/>
          <p:nvPr/>
        </p:nvSpPr>
        <p:spPr>
          <a:xfrm>
            <a:off x="5535027" y="1395698"/>
            <a:ext cx="1905000" cy="4114800"/>
          </a:xfrm>
          <a:prstGeom prst="rect">
            <a:avLst/>
          </a:prstGeom>
          <a:solidFill>
            <a:srgbClr val="95B3D7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Memory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" name="Google Shape;267;g5e18c33101_0_378">
            <a:extLst>
              <a:ext uri="{FF2B5EF4-FFF2-40B4-BE49-F238E27FC236}">
                <a16:creationId xmlns:a16="http://schemas.microsoft.com/office/drawing/2014/main" id="{06C84E46-4CC0-4FAA-BD04-85F5050FB895}"/>
              </a:ext>
            </a:extLst>
          </p:cNvPr>
          <p:cNvGrpSpPr/>
          <p:nvPr/>
        </p:nvGrpSpPr>
        <p:grpSpPr>
          <a:xfrm>
            <a:off x="5687501" y="1852898"/>
            <a:ext cx="1524023" cy="3429000"/>
            <a:chOff x="4953072" y="1981200"/>
            <a:chExt cx="1524023" cy="3429000"/>
          </a:xfrm>
        </p:grpSpPr>
        <p:grpSp>
          <p:nvGrpSpPr>
            <p:cNvPr id="29" name="Google Shape;268;g5e18c33101_0_378">
              <a:extLst>
                <a:ext uri="{FF2B5EF4-FFF2-40B4-BE49-F238E27FC236}">
                  <a16:creationId xmlns:a16="http://schemas.microsoft.com/office/drawing/2014/main" id="{B7C5A873-2A8E-409F-9520-B8430252130C}"/>
                </a:ext>
              </a:extLst>
            </p:cNvPr>
            <p:cNvGrpSpPr/>
            <p:nvPr/>
          </p:nvGrpSpPr>
          <p:grpSpPr>
            <a:xfrm>
              <a:off x="4953072" y="4038600"/>
              <a:ext cx="381023" cy="685800"/>
              <a:chOff x="7543800" y="3581400"/>
              <a:chExt cx="2362200" cy="685800"/>
            </a:xfrm>
          </p:grpSpPr>
          <p:sp>
            <p:nvSpPr>
              <p:cNvPr id="221" name="Google Shape;269;g5e18c33101_0_378">
                <a:extLst>
                  <a:ext uri="{FF2B5EF4-FFF2-40B4-BE49-F238E27FC236}">
                    <a16:creationId xmlns:a16="http://schemas.microsoft.com/office/drawing/2014/main" id="{2F1AA615-91C3-46B2-ADC9-59306A3D317A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70;g5e18c33101_0_378">
                <a:extLst>
                  <a:ext uri="{FF2B5EF4-FFF2-40B4-BE49-F238E27FC236}">
                    <a16:creationId xmlns:a16="http://schemas.microsoft.com/office/drawing/2014/main" id="{53BF2A1C-F45E-4918-9038-AAE1C38E68AB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71;g5e18c33101_0_378">
                <a:extLst>
                  <a:ext uri="{FF2B5EF4-FFF2-40B4-BE49-F238E27FC236}">
                    <a16:creationId xmlns:a16="http://schemas.microsoft.com/office/drawing/2014/main" id="{85A986C0-3B3D-4BC2-B3E3-693E16B2A2B2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72;g5e18c33101_0_378">
                <a:extLst>
                  <a:ext uri="{FF2B5EF4-FFF2-40B4-BE49-F238E27FC236}">
                    <a16:creationId xmlns:a16="http://schemas.microsoft.com/office/drawing/2014/main" id="{6732F2E6-08A4-4DAB-892F-9054CE79A90B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73;g5e18c33101_0_378">
                <a:extLst>
                  <a:ext uri="{FF2B5EF4-FFF2-40B4-BE49-F238E27FC236}">
                    <a16:creationId xmlns:a16="http://schemas.microsoft.com/office/drawing/2014/main" id="{C1F9E0BD-CD83-40EA-B4AC-2C365AF2BC10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74;g5e18c33101_0_378">
                <a:extLst>
                  <a:ext uri="{FF2B5EF4-FFF2-40B4-BE49-F238E27FC236}">
                    <a16:creationId xmlns:a16="http://schemas.microsoft.com/office/drawing/2014/main" id="{276D1C99-39AC-43FD-A98B-7F53EA73E0F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75;g5e18c33101_0_378">
                <a:extLst>
                  <a:ext uri="{FF2B5EF4-FFF2-40B4-BE49-F238E27FC236}">
                    <a16:creationId xmlns:a16="http://schemas.microsoft.com/office/drawing/2014/main" id="{5BE6585D-F7A6-4739-A3B2-2CB49713E5D6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76;g5e18c33101_0_378">
                <a:extLst>
                  <a:ext uri="{FF2B5EF4-FFF2-40B4-BE49-F238E27FC236}">
                    <a16:creationId xmlns:a16="http://schemas.microsoft.com/office/drawing/2014/main" id="{476FFDE8-62EB-481F-9AC4-6BE902694ABF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77;g5e18c33101_0_378">
                <a:extLst>
                  <a:ext uri="{FF2B5EF4-FFF2-40B4-BE49-F238E27FC236}">
                    <a16:creationId xmlns:a16="http://schemas.microsoft.com/office/drawing/2014/main" id="{F7F63092-7864-431C-9836-55E137317900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" name="Google Shape;278;g5e18c33101_0_378">
              <a:extLst>
                <a:ext uri="{FF2B5EF4-FFF2-40B4-BE49-F238E27FC236}">
                  <a16:creationId xmlns:a16="http://schemas.microsoft.com/office/drawing/2014/main" id="{0B1C224D-1DF4-47E1-957B-F5C592C2EA1D}"/>
                </a:ext>
              </a:extLst>
            </p:cNvPr>
            <p:cNvGrpSpPr/>
            <p:nvPr/>
          </p:nvGrpSpPr>
          <p:grpSpPr>
            <a:xfrm>
              <a:off x="5334072" y="4038600"/>
              <a:ext cx="381023" cy="685800"/>
              <a:chOff x="7543800" y="3581400"/>
              <a:chExt cx="2362200" cy="685800"/>
            </a:xfrm>
          </p:grpSpPr>
          <p:sp>
            <p:nvSpPr>
              <p:cNvPr id="212" name="Google Shape;279;g5e18c33101_0_378">
                <a:extLst>
                  <a:ext uri="{FF2B5EF4-FFF2-40B4-BE49-F238E27FC236}">
                    <a16:creationId xmlns:a16="http://schemas.microsoft.com/office/drawing/2014/main" id="{6DF961D6-1C1C-45FB-BCB6-3FD6BA789933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80;g5e18c33101_0_378">
                <a:extLst>
                  <a:ext uri="{FF2B5EF4-FFF2-40B4-BE49-F238E27FC236}">
                    <a16:creationId xmlns:a16="http://schemas.microsoft.com/office/drawing/2014/main" id="{C334E275-CCCD-4743-9FA0-6B2516A902E2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81;g5e18c33101_0_378">
                <a:extLst>
                  <a:ext uri="{FF2B5EF4-FFF2-40B4-BE49-F238E27FC236}">
                    <a16:creationId xmlns:a16="http://schemas.microsoft.com/office/drawing/2014/main" id="{942D8007-B9B9-466D-A28D-32CFBF35C4EE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82;g5e18c33101_0_378">
                <a:extLst>
                  <a:ext uri="{FF2B5EF4-FFF2-40B4-BE49-F238E27FC236}">
                    <a16:creationId xmlns:a16="http://schemas.microsoft.com/office/drawing/2014/main" id="{2C15FDD9-D48D-4200-A74D-8C1A0F24653A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83;g5e18c33101_0_378">
                <a:extLst>
                  <a:ext uri="{FF2B5EF4-FFF2-40B4-BE49-F238E27FC236}">
                    <a16:creationId xmlns:a16="http://schemas.microsoft.com/office/drawing/2014/main" id="{1113775E-9C6B-4F0F-8A8C-1CC94B65A8E5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84;g5e18c33101_0_378">
                <a:extLst>
                  <a:ext uri="{FF2B5EF4-FFF2-40B4-BE49-F238E27FC236}">
                    <a16:creationId xmlns:a16="http://schemas.microsoft.com/office/drawing/2014/main" id="{9CF85C5C-22AD-4C30-A3EB-E89BB4229B0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85;g5e18c33101_0_378">
                <a:extLst>
                  <a:ext uri="{FF2B5EF4-FFF2-40B4-BE49-F238E27FC236}">
                    <a16:creationId xmlns:a16="http://schemas.microsoft.com/office/drawing/2014/main" id="{052A9206-1548-4051-AB4E-36D43987BEBA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86;g5e18c33101_0_378">
                <a:extLst>
                  <a:ext uri="{FF2B5EF4-FFF2-40B4-BE49-F238E27FC236}">
                    <a16:creationId xmlns:a16="http://schemas.microsoft.com/office/drawing/2014/main" id="{3130EB6D-CB04-4C0D-A536-DF9F2C0B1F80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87;g5e18c33101_0_378">
                <a:extLst>
                  <a:ext uri="{FF2B5EF4-FFF2-40B4-BE49-F238E27FC236}">
                    <a16:creationId xmlns:a16="http://schemas.microsoft.com/office/drawing/2014/main" id="{3F8B39BB-284E-4AA6-995B-4D52B32592D0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" name="Google Shape;288;g5e18c33101_0_378">
              <a:extLst>
                <a:ext uri="{FF2B5EF4-FFF2-40B4-BE49-F238E27FC236}">
                  <a16:creationId xmlns:a16="http://schemas.microsoft.com/office/drawing/2014/main" id="{B304C0DC-97E2-47F7-A149-0BCD28755F6A}"/>
                </a:ext>
              </a:extLst>
            </p:cNvPr>
            <p:cNvGrpSpPr/>
            <p:nvPr/>
          </p:nvGrpSpPr>
          <p:grpSpPr>
            <a:xfrm>
              <a:off x="5715072" y="4038600"/>
              <a:ext cx="381023" cy="685800"/>
              <a:chOff x="7543800" y="3581400"/>
              <a:chExt cx="2362200" cy="685800"/>
            </a:xfrm>
          </p:grpSpPr>
          <p:sp>
            <p:nvSpPr>
              <p:cNvPr id="203" name="Google Shape;289;g5e18c33101_0_378">
                <a:extLst>
                  <a:ext uri="{FF2B5EF4-FFF2-40B4-BE49-F238E27FC236}">
                    <a16:creationId xmlns:a16="http://schemas.microsoft.com/office/drawing/2014/main" id="{EF8AEB6B-5776-4EBF-8845-81B8FB12BED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90;g5e18c33101_0_378">
                <a:extLst>
                  <a:ext uri="{FF2B5EF4-FFF2-40B4-BE49-F238E27FC236}">
                    <a16:creationId xmlns:a16="http://schemas.microsoft.com/office/drawing/2014/main" id="{DC5FAAFF-4478-4C5F-AC4E-F807EFDA8258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91;g5e18c33101_0_378">
                <a:extLst>
                  <a:ext uri="{FF2B5EF4-FFF2-40B4-BE49-F238E27FC236}">
                    <a16:creationId xmlns:a16="http://schemas.microsoft.com/office/drawing/2014/main" id="{FC7B8FCC-55F6-4CE1-8686-B1D33DB680D3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92;g5e18c33101_0_378">
                <a:extLst>
                  <a:ext uri="{FF2B5EF4-FFF2-40B4-BE49-F238E27FC236}">
                    <a16:creationId xmlns:a16="http://schemas.microsoft.com/office/drawing/2014/main" id="{B63DF4DF-77EE-4592-91A3-CDE2F1D1E106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93;g5e18c33101_0_378">
                <a:extLst>
                  <a:ext uri="{FF2B5EF4-FFF2-40B4-BE49-F238E27FC236}">
                    <a16:creationId xmlns:a16="http://schemas.microsoft.com/office/drawing/2014/main" id="{1D31DC59-A0B8-4BF8-847F-616FB08A2ECA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94;g5e18c33101_0_378">
                <a:extLst>
                  <a:ext uri="{FF2B5EF4-FFF2-40B4-BE49-F238E27FC236}">
                    <a16:creationId xmlns:a16="http://schemas.microsoft.com/office/drawing/2014/main" id="{095C0933-8530-48BB-A8D0-91B1B26117CD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95;g5e18c33101_0_378">
                <a:extLst>
                  <a:ext uri="{FF2B5EF4-FFF2-40B4-BE49-F238E27FC236}">
                    <a16:creationId xmlns:a16="http://schemas.microsoft.com/office/drawing/2014/main" id="{2B40A5FA-F46D-4813-AC12-3CBC71BABF7B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96;g5e18c33101_0_378">
                <a:extLst>
                  <a:ext uri="{FF2B5EF4-FFF2-40B4-BE49-F238E27FC236}">
                    <a16:creationId xmlns:a16="http://schemas.microsoft.com/office/drawing/2014/main" id="{BBE6853B-589F-4BC4-B8BB-1B937B21B239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97;g5e18c33101_0_378">
                <a:extLst>
                  <a:ext uri="{FF2B5EF4-FFF2-40B4-BE49-F238E27FC236}">
                    <a16:creationId xmlns:a16="http://schemas.microsoft.com/office/drawing/2014/main" id="{69899F67-12DE-4B56-A27C-8A0402E7D2DC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" name="Google Shape;298;g5e18c33101_0_378">
              <a:extLst>
                <a:ext uri="{FF2B5EF4-FFF2-40B4-BE49-F238E27FC236}">
                  <a16:creationId xmlns:a16="http://schemas.microsoft.com/office/drawing/2014/main" id="{A80DF6EA-0FDD-4E96-8DE6-32E750FB20F7}"/>
                </a:ext>
              </a:extLst>
            </p:cNvPr>
            <p:cNvGrpSpPr/>
            <p:nvPr/>
          </p:nvGrpSpPr>
          <p:grpSpPr>
            <a:xfrm>
              <a:off x="6096072" y="4038600"/>
              <a:ext cx="381023" cy="685800"/>
              <a:chOff x="7543800" y="3581400"/>
              <a:chExt cx="2362200" cy="685800"/>
            </a:xfrm>
          </p:grpSpPr>
          <p:sp>
            <p:nvSpPr>
              <p:cNvPr id="194" name="Google Shape;299;g5e18c33101_0_378">
                <a:extLst>
                  <a:ext uri="{FF2B5EF4-FFF2-40B4-BE49-F238E27FC236}">
                    <a16:creationId xmlns:a16="http://schemas.microsoft.com/office/drawing/2014/main" id="{083D1A93-9879-419C-BE45-BE1DF2A26855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300;g5e18c33101_0_378">
                <a:extLst>
                  <a:ext uri="{FF2B5EF4-FFF2-40B4-BE49-F238E27FC236}">
                    <a16:creationId xmlns:a16="http://schemas.microsoft.com/office/drawing/2014/main" id="{33408B5C-1F74-4D02-BF81-0B9A91B053FB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301;g5e18c33101_0_378">
                <a:extLst>
                  <a:ext uri="{FF2B5EF4-FFF2-40B4-BE49-F238E27FC236}">
                    <a16:creationId xmlns:a16="http://schemas.microsoft.com/office/drawing/2014/main" id="{7780CD50-A531-4CC6-A979-F616DF433CB7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302;g5e18c33101_0_378">
                <a:extLst>
                  <a:ext uri="{FF2B5EF4-FFF2-40B4-BE49-F238E27FC236}">
                    <a16:creationId xmlns:a16="http://schemas.microsoft.com/office/drawing/2014/main" id="{FCC6DBE3-A307-4153-BFC2-6E31BFA63A7A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303;g5e18c33101_0_378">
                <a:extLst>
                  <a:ext uri="{FF2B5EF4-FFF2-40B4-BE49-F238E27FC236}">
                    <a16:creationId xmlns:a16="http://schemas.microsoft.com/office/drawing/2014/main" id="{0CC671BE-ED55-4E6B-A9AB-35A7A9C4999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304;g5e18c33101_0_378">
                <a:extLst>
                  <a:ext uri="{FF2B5EF4-FFF2-40B4-BE49-F238E27FC236}">
                    <a16:creationId xmlns:a16="http://schemas.microsoft.com/office/drawing/2014/main" id="{A88CC82B-8365-4B42-A7EE-410AF2AB3E7E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305;g5e18c33101_0_378">
                <a:extLst>
                  <a:ext uri="{FF2B5EF4-FFF2-40B4-BE49-F238E27FC236}">
                    <a16:creationId xmlns:a16="http://schemas.microsoft.com/office/drawing/2014/main" id="{1362EC96-7642-40AE-94EA-919963C9E0A8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306;g5e18c33101_0_378">
                <a:extLst>
                  <a:ext uri="{FF2B5EF4-FFF2-40B4-BE49-F238E27FC236}">
                    <a16:creationId xmlns:a16="http://schemas.microsoft.com/office/drawing/2014/main" id="{466428FE-56BE-471C-BF6E-1C8888AB7091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307;g5e18c33101_0_378">
                <a:extLst>
                  <a:ext uri="{FF2B5EF4-FFF2-40B4-BE49-F238E27FC236}">
                    <a16:creationId xmlns:a16="http://schemas.microsoft.com/office/drawing/2014/main" id="{E88605F9-D2C3-479B-B813-4ED6C2B3FF8B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" name="Google Shape;308;g5e18c33101_0_378">
              <a:extLst>
                <a:ext uri="{FF2B5EF4-FFF2-40B4-BE49-F238E27FC236}">
                  <a16:creationId xmlns:a16="http://schemas.microsoft.com/office/drawing/2014/main" id="{CC7B927D-3B1C-41CE-894B-C9D93B094707}"/>
                </a:ext>
              </a:extLst>
            </p:cNvPr>
            <p:cNvGrpSpPr/>
            <p:nvPr/>
          </p:nvGrpSpPr>
          <p:grpSpPr>
            <a:xfrm>
              <a:off x="4953072" y="4724400"/>
              <a:ext cx="381023" cy="685800"/>
              <a:chOff x="7543800" y="3581400"/>
              <a:chExt cx="2362200" cy="685800"/>
            </a:xfrm>
          </p:grpSpPr>
          <p:sp>
            <p:nvSpPr>
              <p:cNvPr id="185" name="Google Shape;309;g5e18c33101_0_378">
                <a:extLst>
                  <a:ext uri="{FF2B5EF4-FFF2-40B4-BE49-F238E27FC236}">
                    <a16:creationId xmlns:a16="http://schemas.microsoft.com/office/drawing/2014/main" id="{8A9D2B8C-326C-4B8C-9B4B-AA66499FC114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310;g5e18c33101_0_378">
                <a:extLst>
                  <a:ext uri="{FF2B5EF4-FFF2-40B4-BE49-F238E27FC236}">
                    <a16:creationId xmlns:a16="http://schemas.microsoft.com/office/drawing/2014/main" id="{F8657A80-7E60-411D-BB07-5F9F619C29A5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311;g5e18c33101_0_378">
                <a:extLst>
                  <a:ext uri="{FF2B5EF4-FFF2-40B4-BE49-F238E27FC236}">
                    <a16:creationId xmlns:a16="http://schemas.microsoft.com/office/drawing/2014/main" id="{327B92C1-E76F-4408-9F2D-6D3CC231421C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312;g5e18c33101_0_378">
                <a:extLst>
                  <a:ext uri="{FF2B5EF4-FFF2-40B4-BE49-F238E27FC236}">
                    <a16:creationId xmlns:a16="http://schemas.microsoft.com/office/drawing/2014/main" id="{5A7DB555-2F71-4ECF-8C84-5D4DEE812CD4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313;g5e18c33101_0_378">
                <a:extLst>
                  <a:ext uri="{FF2B5EF4-FFF2-40B4-BE49-F238E27FC236}">
                    <a16:creationId xmlns:a16="http://schemas.microsoft.com/office/drawing/2014/main" id="{65B054F4-70E0-46ED-A8BA-E963303E8FFA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314;g5e18c33101_0_378">
                <a:extLst>
                  <a:ext uri="{FF2B5EF4-FFF2-40B4-BE49-F238E27FC236}">
                    <a16:creationId xmlns:a16="http://schemas.microsoft.com/office/drawing/2014/main" id="{BF9528F1-01FF-4D52-986B-E284FBF40927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315;g5e18c33101_0_378">
                <a:extLst>
                  <a:ext uri="{FF2B5EF4-FFF2-40B4-BE49-F238E27FC236}">
                    <a16:creationId xmlns:a16="http://schemas.microsoft.com/office/drawing/2014/main" id="{A569DBBE-5C68-4607-8859-10BC4788B845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316;g5e18c33101_0_378">
                <a:extLst>
                  <a:ext uri="{FF2B5EF4-FFF2-40B4-BE49-F238E27FC236}">
                    <a16:creationId xmlns:a16="http://schemas.microsoft.com/office/drawing/2014/main" id="{BD3C3D87-0F13-4F0B-8756-C3FF6B8A69BF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317;g5e18c33101_0_378">
                <a:extLst>
                  <a:ext uri="{FF2B5EF4-FFF2-40B4-BE49-F238E27FC236}">
                    <a16:creationId xmlns:a16="http://schemas.microsoft.com/office/drawing/2014/main" id="{DD4F0769-E288-4973-8525-18637CF6A8FF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318;g5e18c33101_0_378">
              <a:extLst>
                <a:ext uri="{FF2B5EF4-FFF2-40B4-BE49-F238E27FC236}">
                  <a16:creationId xmlns:a16="http://schemas.microsoft.com/office/drawing/2014/main" id="{4891398F-138F-4591-9AE3-4714420DC166}"/>
                </a:ext>
              </a:extLst>
            </p:cNvPr>
            <p:cNvGrpSpPr/>
            <p:nvPr/>
          </p:nvGrpSpPr>
          <p:grpSpPr>
            <a:xfrm>
              <a:off x="5334072" y="4724400"/>
              <a:ext cx="381023" cy="685800"/>
              <a:chOff x="7543800" y="3581400"/>
              <a:chExt cx="2362200" cy="685800"/>
            </a:xfrm>
          </p:grpSpPr>
          <p:sp>
            <p:nvSpPr>
              <p:cNvPr id="176" name="Google Shape;319;g5e18c33101_0_378">
                <a:extLst>
                  <a:ext uri="{FF2B5EF4-FFF2-40B4-BE49-F238E27FC236}">
                    <a16:creationId xmlns:a16="http://schemas.microsoft.com/office/drawing/2014/main" id="{69225A5F-B115-4145-BAF9-DF7C2F1EEE3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320;g5e18c33101_0_378">
                <a:extLst>
                  <a:ext uri="{FF2B5EF4-FFF2-40B4-BE49-F238E27FC236}">
                    <a16:creationId xmlns:a16="http://schemas.microsoft.com/office/drawing/2014/main" id="{1AF9D7EC-4D42-4089-9AB1-C5B40319D77F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321;g5e18c33101_0_378">
                <a:extLst>
                  <a:ext uri="{FF2B5EF4-FFF2-40B4-BE49-F238E27FC236}">
                    <a16:creationId xmlns:a16="http://schemas.microsoft.com/office/drawing/2014/main" id="{FC3B6CF8-660A-4E38-874F-FB13A36D0C98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322;g5e18c33101_0_378">
                <a:extLst>
                  <a:ext uri="{FF2B5EF4-FFF2-40B4-BE49-F238E27FC236}">
                    <a16:creationId xmlns:a16="http://schemas.microsoft.com/office/drawing/2014/main" id="{366444BD-9EB7-4740-BF39-BC7CC8082DC3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323;g5e18c33101_0_378">
                <a:extLst>
                  <a:ext uri="{FF2B5EF4-FFF2-40B4-BE49-F238E27FC236}">
                    <a16:creationId xmlns:a16="http://schemas.microsoft.com/office/drawing/2014/main" id="{4C182856-90F2-4C61-8F2E-AF89AB60FFCB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324;g5e18c33101_0_378">
                <a:extLst>
                  <a:ext uri="{FF2B5EF4-FFF2-40B4-BE49-F238E27FC236}">
                    <a16:creationId xmlns:a16="http://schemas.microsoft.com/office/drawing/2014/main" id="{6F14BA68-5E1B-4DB0-B938-91BD1422664E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325;g5e18c33101_0_378">
                <a:extLst>
                  <a:ext uri="{FF2B5EF4-FFF2-40B4-BE49-F238E27FC236}">
                    <a16:creationId xmlns:a16="http://schemas.microsoft.com/office/drawing/2014/main" id="{74906EEB-6812-4D2B-9DAA-065B79F86832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326;g5e18c33101_0_378">
                <a:extLst>
                  <a:ext uri="{FF2B5EF4-FFF2-40B4-BE49-F238E27FC236}">
                    <a16:creationId xmlns:a16="http://schemas.microsoft.com/office/drawing/2014/main" id="{D3D466E7-7BFB-44A5-98A5-64120D6AC012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327;g5e18c33101_0_378">
                <a:extLst>
                  <a:ext uri="{FF2B5EF4-FFF2-40B4-BE49-F238E27FC236}">
                    <a16:creationId xmlns:a16="http://schemas.microsoft.com/office/drawing/2014/main" id="{36FE8D39-3A4A-49C1-871D-4481163CF214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" name="Google Shape;328;g5e18c33101_0_378">
              <a:extLst>
                <a:ext uri="{FF2B5EF4-FFF2-40B4-BE49-F238E27FC236}">
                  <a16:creationId xmlns:a16="http://schemas.microsoft.com/office/drawing/2014/main" id="{E968A24A-477A-4661-85F1-FD9646C53D47}"/>
                </a:ext>
              </a:extLst>
            </p:cNvPr>
            <p:cNvGrpSpPr/>
            <p:nvPr/>
          </p:nvGrpSpPr>
          <p:grpSpPr>
            <a:xfrm>
              <a:off x="5715072" y="4724400"/>
              <a:ext cx="381023" cy="685800"/>
              <a:chOff x="7543800" y="3581400"/>
              <a:chExt cx="2362200" cy="685800"/>
            </a:xfrm>
          </p:grpSpPr>
          <p:sp>
            <p:nvSpPr>
              <p:cNvPr id="167" name="Google Shape;329;g5e18c33101_0_378">
                <a:extLst>
                  <a:ext uri="{FF2B5EF4-FFF2-40B4-BE49-F238E27FC236}">
                    <a16:creationId xmlns:a16="http://schemas.microsoft.com/office/drawing/2014/main" id="{1647452A-106E-4395-A7F9-1DFF0CC1D06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330;g5e18c33101_0_378">
                <a:extLst>
                  <a:ext uri="{FF2B5EF4-FFF2-40B4-BE49-F238E27FC236}">
                    <a16:creationId xmlns:a16="http://schemas.microsoft.com/office/drawing/2014/main" id="{99360F25-4ABE-47E9-9017-4B24776BCEA4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331;g5e18c33101_0_378">
                <a:extLst>
                  <a:ext uri="{FF2B5EF4-FFF2-40B4-BE49-F238E27FC236}">
                    <a16:creationId xmlns:a16="http://schemas.microsoft.com/office/drawing/2014/main" id="{E9C51BDE-FA52-470C-86AE-F26101C62B1B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332;g5e18c33101_0_378">
                <a:extLst>
                  <a:ext uri="{FF2B5EF4-FFF2-40B4-BE49-F238E27FC236}">
                    <a16:creationId xmlns:a16="http://schemas.microsoft.com/office/drawing/2014/main" id="{4F77542D-3750-4FFB-B594-D7A57E787655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333;g5e18c33101_0_378">
                <a:extLst>
                  <a:ext uri="{FF2B5EF4-FFF2-40B4-BE49-F238E27FC236}">
                    <a16:creationId xmlns:a16="http://schemas.microsoft.com/office/drawing/2014/main" id="{968AB6AF-9C63-4C63-BC9D-16B26856572F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334;g5e18c33101_0_378">
                <a:extLst>
                  <a:ext uri="{FF2B5EF4-FFF2-40B4-BE49-F238E27FC236}">
                    <a16:creationId xmlns:a16="http://schemas.microsoft.com/office/drawing/2014/main" id="{97C07B5D-49D6-4A7D-A769-914D89F9C58E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335;g5e18c33101_0_378">
                <a:extLst>
                  <a:ext uri="{FF2B5EF4-FFF2-40B4-BE49-F238E27FC236}">
                    <a16:creationId xmlns:a16="http://schemas.microsoft.com/office/drawing/2014/main" id="{74A16A18-8BC5-414D-9B95-602E37031B5C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336;g5e18c33101_0_378">
                <a:extLst>
                  <a:ext uri="{FF2B5EF4-FFF2-40B4-BE49-F238E27FC236}">
                    <a16:creationId xmlns:a16="http://schemas.microsoft.com/office/drawing/2014/main" id="{A6C064AD-64C5-4591-AF3A-C67AA43C2528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337;g5e18c33101_0_378">
                <a:extLst>
                  <a:ext uri="{FF2B5EF4-FFF2-40B4-BE49-F238E27FC236}">
                    <a16:creationId xmlns:a16="http://schemas.microsoft.com/office/drawing/2014/main" id="{71786B38-EB8A-4E54-A603-3BD2BF32D946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" name="Google Shape;338;g5e18c33101_0_378">
              <a:extLst>
                <a:ext uri="{FF2B5EF4-FFF2-40B4-BE49-F238E27FC236}">
                  <a16:creationId xmlns:a16="http://schemas.microsoft.com/office/drawing/2014/main" id="{45A251E1-CE3D-4075-8FDC-ECFA569C1384}"/>
                </a:ext>
              </a:extLst>
            </p:cNvPr>
            <p:cNvGrpSpPr/>
            <p:nvPr/>
          </p:nvGrpSpPr>
          <p:grpSpPr>
            <a:xfrm>
              <a:off x="6096072" y="4724400"/>
              <a:ext cx="381023" cy="685800"/>
              <a:chOff x="7543800" y="3581400"/>
              <a:chExt cx="2362200" cy="685800"/>
            </a:xfrm>
          </p:grpSpPr>
          <p:sp>
            <p:nvSpPr>
              <p:cNvPr id="158" name="Google Shape;339;g5e18c33101_0_378">
                <a:extLst>
                  <a:ext uri="{FF2B5EF4-FFF2-40B4-BE49-F238E27FC236}">
                    <a16:creationId xmlns:a16="http://schemas.microsoft.com/office/drawing/2014/main" id="{FB77BFB8-F947-4961-93AB-8F78C4E956F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340;g5e18c33101_0_378">
                <a:extLst>
                  <a:ext uri="{FF2B5EF4-FFF2-40B4-BE49-F238E27FC236}">
                    <a16:creationId xmlns:a16="http://schemas.microsoft.com/office/drawing/2014/main" id="{6DF3A563-662E-4191-BB95-BC9B2928F17E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341;g5e18c33101_0_378">
                <a:extLst>
                  <a:ext uri="{FF2B5EF4-FFF2-40B4-BE49-F238E27FC236}">
                    <a16:creationId xmlns:a16="http://schemas.microsoft.com/office/drawing/2014/main" id="{05DA3EEF-08F3-4BF4-A0CE-281D85103A78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342;g5e18c33101_0_378">
                <a:extLst>
                  <a:ext uri="{FF2B5EF4-FFF2-40B4-BE49-F238E27FC236}">
                    <a16:creationId xmlns:a16="http://schemas.microsoft.com/office/drawing/2014/main" id="{C48CFA87-4650-4E5E-B6D5-1519FDD9D056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343;g5e18c33101_0_378">
                <a:extLst>
                  <a:ext uri="{FF2B5EF4-FFF2-40B4-BE49-F238E27FC236}">
                    <a16:creationId xmlns:a16="http://schemas.microsoft.com/office/drawing/2014/main" id="{D9F41675-2636-4418-BC6D-D81242914673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344;g5e18c33101_0_378">
                <a:extLst>
                  <a:ext uri="{FF2B5EF4-FFF2-40B4-BE49-F238E27FC236}">
                    <a16:creationId xmlns:a16="http://schemas.microsoft.com/office/drawing/2014/main" id="{08BCC7FA-1CE7-4ADA-A547-D1E52DA15D9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345;g5e18c33101_0_378">
                <a:extLst>
                  <a:ext uri="{FF2B5EF4-FFF2-40B4-BE49-F238E27FC236}">
                    <a16:creationId xmlns:a16="http://schemas.microsoft.com/office/drawing/2014/main" id="{8D8A7175-425C-48AB-A847-7EE0B7E4B145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346;g5e18c33101_0_378">
                <a:extLst>
                  <a:ext uri="{FF2B5EF4-FFF2-40B4-BE49-F238E27FC236}">
                    <a16:creationId xmlns:a16="http://schemas.microsoft.com/office/drawing/2014/main" id="{A5C5D626-B510-409D-9F76-9CF634201263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347;g5e18c33101_0_378">
                <a:extLst>
                  <a:ext uri="{FF2B5EF4-FFF2-40B4-BE49-F238E27FC236}">
                    <a16:creationId xmlns:a16="http://schemas.microsoft.com/office/drawing/2014/main" id="{20CE7D56-DE96-4409-AE40-3143E51513F5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348;g5e18c33101_0_378">
              <a:extLst>
                <a:ext uri="{FF2B5EF4-FFF2-40B4-BE49-F238E27FC236}">
                  <a16:creationId xmlns:a16="http://schemas.microsoft.com/office/drawing/2014/main" id="{798F6A87-DD12-43CA-90A4-E14E62D526B0}"/>
                </a:ext>
              </a:extLst>
            </p:cNvPr>
            <p:cNvGrpSpPr/>
            <p:nvPr/>
          </p:nvGrpSpPr>
          <p:grpSpPr>
            <a:xfrm>
              <a:off x="4953072" y="3352800"/>
              <a:ext cx="381023" cy="685800"/>
              <a:chOff x="7543800" y="3581400"/>
              <a:chExt cx="2362200" cy="685800"/>
            </a:xfrm>
          </p:grpSpPr>
          <p:sp>
            <p:nvSpPr>
              <p:cNvPr id="149" name="Google Shape;349;g5e18c33101_0_378">
                <a:extLst>
                  <a:ext uri="{FF2B5EF4-FFF2-40B4-BE49-F238E27FC236}">
                    <a16:creationId xmlns:a16="http://schemas.microsoft.com/office/drawing/2014/main" id="{EACA6B95-9D57-456F-BF48-AB5C39C92504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350;g5e18c33101_0_378">
                <a:extLst>
                  <a:ext uri="{FF2B5EF4-FFF2-40B4-BE49-F238E27FC236}">
                    <a16:creationId xmlns:a16="http://schemas.microsoft.com/office/drawing/2014/main" id="{B6C7347F-5087-473A-868E-4345C84C47E2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351;g5e18c33101_0_378">
                <a:extLst>
                  <a:ext uri="{FF2B5EF4-FFF2-40B4-BE49-F238E27FC236}">
                    <a16:creationId xmlns:a16="http://schemas.microsoft.com/office/drawing/2014/main" id="{FBC63EA6-5F33-4628-A524-1C415F1E0ED7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352;g5e18c33101_0_378">
                <a:extLst>
                  <a:ext uri="{FF2B5EF4-FFF2-40B4-BE49-F238E27FC236}">
                    <a16:creationId xmlns:a16="http://schemas.microsoft.com/office/drawing/2014/main" id="{7276F700-035B-46BC-BFFE-9C39DE4252B6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353;g5e18c33101_0_378">
                <a:extLst>
                  <a:ext uri="{FF2B5EF4-FFF2-40B4-BE49-F238E27FC236}">
                    <a16:creationId xmlns:a16="http://schemas.microsoft.com/office/drawing/2014/main" id="{0E518056-F730-47F2-9755-0C9F8E2A1FBC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354;g5e18c33101_0_378">
                <a:extLst>
                  <a:ext uri="{FF2B5EF4-FFF2-40B4-BE49-F238E27FC236}">
                    <a16:creationId xmlns:a16="http://schemas.microsoft.com/office/drawing/2014/main" id="{6A474725-A274-4997-992E-C0A2C1161D83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355;g5e18c33101_0_378">
                <a:extLst>
                  <a:ext uri="{FF2B5EF4-FFF2-40B4-BE49-F238E27FC236}">
                    <a16:creationId xmlns:a16="http://schemas.microsoft.com/office/drawing/2014/main" id="{37B1689D-6EC9-450C-AFDB-8CD84EFBE18F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356;g5e18c33101_0_378">
                <a:extLst>
                  <a:ext uri="{FF2B5EF4-FFF2-40B4-BE49-F238E27FC236}">
                    <a16:creationId xmlns:a16="http://schemas.microsoft.com/office/drawing/2014/main" id="{9B70A71B-337F-4B1F-96AF-708F96FE993C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357;g5e18c33101_0_378">
                <a:extLst>
                  <a:ext uri="{FF2B5EF4-FFF2-40B4-BE49-F238E27FC236}">
                    <a16:creationId xmlns:a16="http://schemas.microsoft.com/office/drawing/2014/main" id="{B3EB4C39-9649-47B6-ABDA-418DEDE7CFF0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" name="Google Shape;358;g5e18c33101_0_378">
              <a:extLst>
                <a:ext uri="{FF2B5EF4-FFF2-40B4-BE49-F238E27FC236}">
                  <a16:creationId xmlns:a16="http://schemas.microsoft.com/office/drawing/2014/main" id="{3AE80DD0-6FA7-4F6A-A935-26E20BE47EDE}"/>
                </a:ext>
              </a:extLst>
            </p:cNvPr>
            <p:cNvGrpSpPr/>
            <p:nvPr/>
          </p:nvGrpSpPr>
          <p:grpSpPr>
            <a:xfrm>
              <a:off x="5334072" y="3352800"/>
              <a:ext cx="381023" cy="685800"/>
              <a:chOff x="7543800" y="3581400"/>
              <a:chExt cx="2362200" cy="685800"/>
            </a:xfrm>
          </p:grpSpPr>
          <p:sp>
            <p:nvSpPr>
              <p:cNvPr id="140" name="Google Shape;359;g5e18c33101_0_378">
                <a:extLst>
                  <a:ext uri="{FF2B5EF4-FFF2-40B4-BE49-F238E27FC236}">
                    <a16:creationId xmlns:a16="http://schemas.microsoft.com/office/drawing/2014/main" id="{1606C57C-18F0-4816-9D3A-10B8D9AFC64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360;g5e18c33101_0_378">
                <a:extLst>
                  <a:ext uri="{FF2B5EF4-FFF2-40B4-BE49-F238E27FC236}">
                    <a16:creationId xmlns:a16="http://schemas.microsoft.com/office/drawing/2014/main" id="{67DEC673-9385-4289-9DD9-20AA669C5141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361;g5e18c33101_0_378">
                <a:extLst>
                  <a:ext uri="{FF2B5EF4-FFF2-40B4-BE49-F238E27FC236}">
                    <a16:creationId xmlns:a16="http://schemas.microsoft.com/office/drawing/2014/main" id="{42C13679-58A3-4421-80F1-DB06F9510E56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362;g5e18c33101_0_378">
                <a:extLst>
                  <a:ext uri="{FF2B5EF4-FFF2-40B4-BE49-F238E27FC236}">
                    <a16:creationId xmlns:a16="http://schemas.microsoft.com/office/drawing/2014/main" id="{0D6BB224-0A49-4862-B3D8-8350D36E7F51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363;g5e18c33101_0_378">
                <a:extLst>
                  <a:ext uri="{FF2B5EF4-FFF2-40B4-BE49-F238E27FC236}">
                    <a16:creationId xmlns:a16="http://schemas.microsoft.com/office/drawing/2014/main" id="{9DDED8C8-B848-43CB-B2BD-844C687AEEB6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364;g5e18c33101_0_378">
                <a:extLst>
                  <a:ext uri="{FF2B5EF4-FFF2-40B4-BE49-F238E27FC236}">
                    <a16:creationId xmlns:a16="http://schemas.microsoft.com/office/drawing/2014/main" id="{62B69FFD-48E0-472E-8BB7-46BC64C56E0F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365;g5e18c33101_0_378">
                <a:extLst>
                  <a:ext uri="{FF2B5EF4-FFF2-40B4-BE49-F238E27FC236}">
                    <a16:creationId xmlns:a16="http://schemas.microsoft.com/office/drawing/2014/main" id="{6694242F-5809-45A5-B945-E10CD61820D2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366;g5e18c33101_0_378">
                <a:extLst>
                  <a:ext uri="{FF2B5EF4-FFF2-40B4-BE49-F238E27FC236}">
                    <a16:creationId xmlns:a16="http://schemas.microsoft.com/office/drawing/2014/main" id="{ECC06EF1-FA59-4479-8F79-371727F15D6F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367;g5e18c33101_0_378">
                <a:extLst>
                  <a:ext uri="{FF2B5EF4-FFF2-40B4-BE49-F238E27FC236}">
                    <a16:creationId xmlns:a16="http://schemas.microsoft.com/office/drawing/2014/main" id="{835D5758-D4E6-4493-9CBF-A561A7971FA5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" name="Google Shape;368;g5e18c33101_0_378">
              <a:extLst>
                <a:ext uri="{FF2B5EF4-FFF2-40B4-BE49-F238E27FC236}">
                  <a16:creationId xmlns:a16="http://schemas.microsoft.com/office/drawing/2014/main" id="{E4666198-1747-4544-8F24-932715B442D2}"/>
                </a:ext>
              </a:extLst>
            </p:cNvPr>
            <p:cNvGrpSpPr/>
            <p:nvPr/>
          </p:nvGrpSpPr>
          <p:grpSpPr>
            <a:xfrm>
              <a:off x="5715072" y="3352800"/>
              <a:ext cx="381023" cy="685800"/>
              <a:chOff x="7543800" y="3581400"/>
              <a:chExt cx="2362200" cy="685800"/>
            </a:xfrm>
          </p:grpSpPr>
          <p:sp>
            <p:nvSpPr>
              <p:cNvPr id="131" name="Google Shape;369;g5e18c33101_0_378">
                <a:extLst>
                  <a:ext uri="{FF2B5EF4-FFF2-40B4-BE49-F238E27FC236}">
                    <a16:creationId xmlns:a16="http://schemas.microsoft.com/office/drawing/2014/main" id="{9FA2CDBE-7DCA-4E1C-981B-A781C8B24A7B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370;g5e18c33101_0_378">
                <a:extLst>
                  <a:ext uri="{FF2B5EF4-FFF2-40B4-BE49-F238E27FC236}">
                    <a16:creationId xmlns:a16="http://schemas.microsoft.com/office/drawing/2014/main" id="{7847D433-40BE-493B-9912-B684AAC58EED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371;g5e18c33101_0_378">
                <a:extLst>
                  <a:ext uri="{FF2B5EF4-FFF2-40B4-BE49-F238E27FC236}">
                    <a16:creationId xmlns:a16="http://schemas.microsoft.com/office/drawing/2014/main" id="{1F18F089-E43A-47BB-94E3-F328991C49E7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372;g5e18c33101_0_378">
                <a:extLst>
                  <a:ext uri="{FF2B5EF4-FFF2-40B4-BE49-F238E27FC236}">
                    <a16:creationId xmlns:a16="http://schemas.microsoft.com/office/drawing/2014/main" id="{2B2F202B-BCC8-41FF-A9B2-5CCAAB53FE7E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373;g5e18c33101_0_378">
                <a:extLst>
                  <a:ext uri="{FF2B5EF4-FFF2-40B4-BE49-F238E27FC236}">
                    <a16:creationId xmlns:a16="http://schemas.microsoft.com/office/drawing/2014/main" id="{2786B4FF-C9B5-46DE-A905-89E6C6D71EC0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374;g5e18c33101_0_378">
                <a:extLst>
                  <a:ext uri="{FF2B5EF4-FFF2-40B4-BE49-F238E27FC236}">
                    <a16:creationId xmlns:a16="http://schemas.microsoft.com/office/drawing/2014/main" id="{AEE0D8CE-CE19-4AF4-8C9C-92730295FD32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375;g5e18c33101_0_378">
                <a:extLst>
                  <a:ext uri="{FF2B5EF4-FFF2-40B4-BE49-F238E27FC236}">
                    <a16:creationId xmlns:a16="http://schemas.microsoft.com/office/drawing/2014/main" id="{4B2CDDBC-FF09-4AB1-93A5-F5DFB3E6CDFF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376;g5e18c33101_0_378">
                <a:extLst>
                  <a:ext uri="{FF2B5EF4-FFF2-40B4-BE49-F238E27FC236}">
                    <a16:creationId xmlns:a16="http://schemas.microsoft.com/office/drawing/2014/main" id="{3ABE9023-5F06-45DB-8736-DDC5A7C3C901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377;g5e18c33101_0_378">
                <a:extLst>
                  <a:ext uri="{FF2B5EF4-FFF2-40B4-BE49-F238E27FC236}">
                    <a16:creationId xmlns:a16="http://schemas.microsoft.com/office/drawing/2014/main" id="{FDEB7211-AC61-4DE4-88C4-D45EA9F55791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378;g5e18c33101_0_378">
              <a:extLst>
                <a:ext uri="{FF2B5EF4-FFF2-40B4-BE49-F238E27FC236}">
                  <a16:creationId xmlns:a16="http://schemas.microsoft.com/office/drawing/2014/main" id="{EFBDACEF-805C-4C8E-A903-419A2D9D825B}"/>
                </a:ext>
              </a:extLst>
            </p:cNvPr>
            <p:cNvGrpSpPr/>
            <p:nvPr/>
          </p:nvGrpSpPr>
          <p:grpSpPr>
            <a:xfrm>
              <a:off x="6096072" y="3352800"/>
              <a:ext cx="381023" cy="685800"/>
              <a:chOff x="7543800" y="3581400"/>
              <a:chExt cx="2362200" cy="685800"/>
            </a:xfrm>
          </p:grpSpPr>
          <p:sp>
            <p:nvSpPr>
              <p:cNvPr id="122" name="Google Shape;379;g5e18c33101_0_378">
                <a:extLst>
                  <a:ext uri="{FF2B5EF4-FFF2-40B4-BE49-F238E27FC236}">
                    <a16:creationId xmlns:a16="http://schemas.microsoft.com/office/drawing/2014/main" id="{D89D5FE4-7705-42D8-AB31-72BAA387A0C9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380;g5e18c33101_0_378">
                <a:extLst>
                  <a:ext uri="{FF2B5EF4-FFF2-40B4-BE49-F238E27FC236}">
                    <a16:creationId xmlns:a16="http://schemas.microsoft.com/office/drawing/2014/main" id="{9B5E3C9F-3944-4DFD-B3D3-FC96E6D240B3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381;g5e18c33101_0_378">
                <a:extLst>
                  <a:ext uri="{FF2B5EF4-FFF2-40B4-BE49-F238E27FC236}">
                    <a16:creationId xmlns:a16="http://schemas.microsoft.com/office/drawing/2014/main" id="{E3E56BC0-074C-473F-B30E-18535BAFA88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382;g5e18c33101_0_378">
                <a:extLst>
                  <a:ext uri="{FF2B5EF4-FFF2-40B4-BE49-F238E27FC236}">
                    <a16:creationId xmlns:a16="http://schemas.microsoft.com/office/drawing/2014/main" id="{1E4BC143-A6C9-4952-A2E1-B64849158F0E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383;g5e18c33101_0_378">
                <a:extLst>
                  <a:ext uri="{FF2B5EF4-FFF2-40B4-BE49-F238E27FC236}">
                    <a16:creationId xmlns:a16="http://schemas.microsoft.com/office/drawing/2014/main" id="{20C7728D-9F43-411E-BBD3-7E3FC71E6122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384;g5e18c33101_0_378">
                <a:extLst>
                  <a:ext uri="{FF2B5EF4-FFF2-40B4-BE49-F238E27FC236}">
                    <a16:creationId xmlns:a16="http://schemas.microsoft.com/office/drawing/2014/main" id="{719AB041-FDF3-4AA4-B54E-A753DB17004A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385;g5e18c33101_0_378">
                <a:extLst>
                  <a:ext uri="{FF2B5EF4-FFF2-40B4-BE49-F238E27FC236}">
                    <a16:creationId xmlns:a16="http://schemas.microsoft.com/office/drawing/2014/main" id="{EE9E22CB-950C-4E4E-852C-45C47D96C610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386;g5e18c33101_0_378">
                <a:extLst>
                  <a:ext uri="{FF2B5EF4-FFF2-40B4-BE49-F238E27FC236}">
                    <a16:creationId xmlns:a16="http://schemas.microsoft.com/office/drawing/2014/main" id="{16CC51B8-2E6E-4D3E-A9BC-321B87D18EE9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387;g5e18c33101_0_378">
                <a:extLst>
                  <a:ext uri="{FF2B5EF4-FFF2-40B4-BE49-F238E27FC236}">
                    <a16:creationId xmlns:a16="http://schemas.microsoft.com/office/drawing/2014/main" id="{4F225FA7-4877-4197-B94B-517E406543B6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" name="Google Shape;388;g5e18c33101_0_378">
              <a:extLst>
                <a:ext uri="{FF2B5EF4-FFF2-40B4-BE49-F238E27FC236}">
                  <a16:creationId xmlns:a16="http://schemas.microsoft.com/office/drawing/2014/main" id="{877DDB95-28CD-4EFF-86A7-3D806C5E4A0D}"/>
                </a:ext>
              </a:extLst>
            </p:cNvPr>
            <p:cNvGrpSpPr/>
            <p:nvPr/>
          </p:nvGrpSpPr>
          <p:grpSpPr>
            <a:xfrm>
              <a:off x="4953072" y="2667000"/>
              <a:ext cx="381023" cy="685800"/>
              <a:chOff x="7543800" y="3581400"/>
              <a:chExt cx="2362200" cy="685800"/>
            </a:xfrm>
          </p:grpSpPr>
          <p:sp>
            <p:nvSpPr>
              <p:cNvPr id="113" name="Google Shape;389;g5e18c33101_0_378">
                <a:extLst>
                  <a:ext uri="{FF2B5EF4-FFF2-40B4-BE49-F238E27FC236}">
                    <a16:creationId xmlns:a16="http://schemas.microsoft.com/office/drawing/2014/main" id="{5F555BBE-B3A1-4EDF-9D5E-07AD2DB8373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390;g5e18c33101_0_378">
                <a:extLst>
                  <a:ext uri="{FF2B5EF4-FFF2-40B4-BE49-F238E27FC236}">
                    <a16:creationId xmlns:a16="http://schemas.microsoft.com/office/drawing/2014/main" id="{AB005A47-B03C-4A10-9CE5-F5590B61ACBE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391;g5e18c33101_0_378">
                <a:extLst>
                  <a:ext uri="{FF2B5EF4-FFF2-40B4-BE49-F238E27FC236}">
                    <a16:creationId xmlns:a16="http://schemas.microsoft.com/office/drawing/2014/main" id="{9A4217F2-E123-4799-8756-89D418D7A611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392;g5e18c33101_0_378">
                <a:extLst>
                  <a:ext uri="{FF2B5EF4-FFF2-40B4-BE49-F238E27FC236}">
                    <a16:creationId xmlns:a16="http://schemas.microsoft.com/office/drawing/2014/main" id="{96B50C95-B423-4B9A-B0BD-34F4A1B34668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393;g5e18c33101_0_378">
                <a:extLst>
                  <a:ext uri="{FF2B5EF4-FFF2-40B4-BE49-F238E27FC236}">
                    <a16:creationId xmlns:a16="http://schemas.microsoft.com/office/drawing/2014/main" id="{B76EA034-97F9-4C38-8CA3-D2CCCA05B051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394;g5e18c33101_0_378">
                <a:extLst>
                  <a:ext uri="{FF2B5EF4-FFF2-40B4-BE49-F238E27FC236}">
                    <a16:creationId xmlns:a16="http://schemas.microsoft.com/office/drawing/2014/main" id="{E8F9C75F-5733-401D-A320-ED05DAA9C11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395;g5e18c33101_0_378">
                <a:extLst>
                  <a:ext uri="{FF2B5EF4-FFF2-40B4-BE49-F238E27FC236}">
                    <a16:creationId xmlns:a16="http://schemas.microsoft.com/office/drawing/2014/main" id="{E5E75635-C05D-4653-89A4-6B130D720AB3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396;g5e18c33101_0_378">
                <a:extLst>
                  <a:ext uri="{FF2B5EF4-FFF2-40B4-BE49-F238E27FC236}">
                    <a16:creationId xmlns:a16="http://schemas.microsoft.com/office/drawing/2014/main" id="{AC9F10CE-0C3D-4EB5-9CED-03D6F354207D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397;g5e18c33101_0_378">
                <a:extLst>
                  <a:ext uri="{FF2B5EF4-FFF2-40B4-BE49-F238E27FC236}">
                    <a16:creationId xmlns:a16="http://schemas.microsoft.com/office/drawing/2014/main" id="{19C9E4A9-E2A8-47BA-90A4-F987C70E84B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" name="Google Shape;398;g5e18c33101_0_378">
              <a:extLst>
                <a:ext uri="{FF2B5EF4-FFF2-40B4-BE49-F238E27FC236}">
                  <a16:creationId xmlns:a16="http://schemas.microsoft.com/office/drawing/2014/main" id="{485E8D24-11FF-44D3-9DB4-26FC87A38FAE}"/>
                </a:ext>
              </a:extLst>
            </p:cNvPr>
            <p:cNvGrpSpPr/>
            <p:nvPr/>
          </p:nvGrpSpPr>
          <p:grpSpPr>
            <a:xfrm>
              <a:off x="5334072" y="2667000"/>
              <a:ext cx="381023" cy="685800"/>
              <a:chOff x="7543800" y="3581400"/>
              <a:chExt cx="2362200" cy="685800"/>
            </a:xfrm>
          </p:grpSpPr>
          <p:sp>
            <p:nvSpPr>
              <p:cNvPr id="104" name="Google Shape;399;g5e18c33101_0_378">
                <a:extLst>
                  <a:ext uri="{FF2B5EF4-FFF2-40B4-BE49-F238E27FC236}">
                    <a16:creationId xmlns:a16="http://schemas.microsoft.com/office/drawing/2014/main" id="{62EEF2E4-E361-4A26-86F0-CA428648263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400;g5e18c33101_0_378">
                <a:extLst>
                  <a:ext uri="{FF2B5EF4-FFF2-40B4-BE49-F238E27FC236}">
                    <a16:creationId xmlns:a16="http://schemas.microsoft.com/office/drawing/2014/main" id="{8D001F10-3A70-41C7-9B72-CAE70AC34406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01;g5e18c33101_0_378">
                <a:extLst>
                  <a:ext uri="{FF2B5EF4-FFF2-40B4-BE49-F238E27FC236}">
                    <a16:creationId xmlns:a16="http://schemas.microsoft.com/office/drawing/2014/main" id="{4B7D2B61-BC72-4ED2-8290-242092003A2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02;g5e18c33101_0_378">
                <a:extLst>
                  <a:ext uri="{FF2B5EF4-FFF2-40B4-BE49-F238E27FC236}">
                    <a16:creationId xmlns:a16="http://schemas.microsoft.com/office/drawing/2014/main" id="{2C02A02D-754E-4CE1-9813-120C3299162A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03;g5e18c33101_0_378">
                <a:extLst>
                  <a:ext uri="{FF2B5EF4-FFF2-40B4-BE49-F238E27FC236}">
                    <a16:creationId xmlns:a16="http://schemas.microsoft.com/office/drawing/2014/main" id="{D3B6A902-ACBC-4694-B12D-A3E18F6F4AAB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04;g5e18c33101_0_378">
                <a:extLst>
                  <a:ext uri="{FF2B5EF4-FFF2-40B4-BE49-F238E27FC236}">
                    <a16:creationId xmlns:a16="http://schemas.microsoft.com/office/drawing/2014/main" id="{782590B4-A72A-4E56-A73C-ED3F34C1B2A6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05;g5e18c33101_0_378">
                <a:extLst>
                  <a:ext uri="{FF2B5EF4-FFF2-40B4-BE49-F238E27FC236}">
                    <a16:creationId xmlns:a16="http://schemas.microsoft.com/office/drawing/2014/main" id="{37A55119-D959-4D3C-AA90-331EEDB1023A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406;g5e18c33101_0_378">
                <a:extLst>
                  <a:ext uri="{FF2B5EF4-FFF2-40B4-BE49-F238E27FC236}">
                    <a16:creationId xmlns:a16="http://schemas.microsoft.com/office/drawing/2014/main" id="{7721FFB8-E561-42C5-BDED-ABD70EB31006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407;g5e18c33101_0_378">
                <a:extLst>
                  <a:ext uri="{FF2B5EF4-FFF2-40B4-BE49-F238E27FC236}">
                    <a16:creationId xmlns:a16="http://schemas.microsoft.com/office/drawing/2014/main" id="{7272E5A0-98E4-4B6C-A286-F8C61AADA2F2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" name="Google Shape;408;g5e18c33101_0_378">
              <a:extLst>
                <a:ext uri="{FF2B5EF4-FFF2-40B4-BE49-F238E27FC236}">
                  <a16:creationId xmlns:a16="http://schemas.microsoft.com/office/drawing/2014/main" id="{6771351E-11B1-4E2B-88F5-5556F9220A27}"/>
                </a:ext>
              </a:extLst>
            </p:cNvPr>
            <p:cNvGrpSpPr/>
            <p:nvPr/>
          </p:nvGrpSpPr>
          <p:grpSpPr>
            <a:xfrm>
              <a:off x="5715072" y="2667000"/>
              <a:ext cx="381023" cy="685800"/>
              <a:chOff x="7543800" y="3581400"/>
              <a:chExt cx="2362200" cy="685800"/>
            </a:xfrm>
          </p:grpSpPr>
          <p:sp>
            <p:nvSpPr>
              <p:cNvPr id="95" name="Google Shape;409;g5e18c33101_0_378">
                <a:extLst>
                  <a:ext uri="{FF2B5EF4-FFF2-40B4-BE49-F238E27FC236}">
                    <a16:creationId xmlns:a16="http://schemas.microsoft.com/office/drawing/2014/main" id="{D2E6DEEB-D3D0-4D3C-8E06-0366F5136D7A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410;g5e18c33101_0_378">
                <a:extLst>
                  <a:ext uri="{FF2B5EF4-FFF2-40B4-BE49-F238E27FC236}">
                    <a16:creationId xmlns:a16="http://schemas.microsoft.com/office/drawing/2014/main" id="{E8047CB2-BA90-439D-8399-51974D1671C0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411;g5e18c33101_0_378">
                <a:extLst>
                  <a:ext uri="{FF2B5EF4-FFF2-40B4-BE49-F238E27FC236}">
                    <a16:creationId xmlns:a16="http://schemas.microsoft.com/office/drawing/2014/main" id="{B7E35FDB-78B6-4A2B-BF63-32FF21203371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412;g5e18c33101_0_378">
                <a:extLst>
                  <a:ext uri="{FF2B5EF4-FFF2-40B4-BE49-F238E27FC236}">
                    <a16:creationId xmlns:a16="http://schemas.microsoft.com/office/drawing/2014/main" id="{C5AF95BB-3132-469B-852E-416218C7D2DC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413;g5e18c33101_0_378">
                <a:extLst>
                  <a:ext uri="{FF2B5EF4-FFF2-40B4-BE49-F238E27FC236}">
                    <a16:creationId xmlns:a16="http://schemas.microsoft.com/office/drawing/2014/main" id="{9F5EFC72-CDFB-4941-A60D-58845F86D2F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414;g5e18c33101_0_378">
                <a:extLst>
                  <a:ext uri="{FF2B5EF4-FFF2-40B4-BE49-F238E27FC236}">
                    <a16:creationId xmlns:a16="http://schemas.microsoft.com/office/drawing/2014/main" id="{15042710-FB54-41F8-B359-37BC61E23005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415;g5e18c33101_0_378">
                <a:extLst>
                  <a:ext uri="{FF2B5EF4-FFF2-40B4-BE49-F238E27FC236}">
                    <a16:creationId xmlns:a16="http://schemas.microsoft.com/office/drawing/2014/main" id="{C428957E-132D-486C-9E5F-655529A5EFB1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416;g5e18c33101_0_378">
                <a:extLst>
                  <a:ext uri="{FF2B5EF4-FFF2-40B4-BE49-F238E27FC236}">
                    <a16:creationId xmlns:a16="http://schemas.microsoft.com/office/drawing/2014/main" id="{F22D57B1-AD75-4AA3-B396-8688A2305B9F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417;g5e18c33101_0_378">
                <a:extLst>
                  <a:ext uri="{FF2B5EF4-FFF2-40B4-BE49-F238E27FC236}">
                    <a16:creationId xmlns:a16="http://schemas.microsoft.com/office/drawing/2014/main" id="{83F7ABA7-A085-4E1E-9C70-8393C942A13C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418;g5e18c33101_0_378">
              <a:extLst>
                <a:ext uri="{FF2B5EF4-FFF2-40B4-BE49-F238E27FC236}">
                  <a16:creationId xmlns:a16="http://schemas.microsoft.com/office/drawing/2014/main" id="{ADBB47DF-8019-4F14-AEF1-C6B28E23A6B2}"/>
                </a:ext>
              </a:extLst>
            </p:cNvPr>
            <p:cNvGrpSpPr/>
            <p:nvPr/>
          </p:nvGrpSpPr>
          <p:grpSpPr>
            <a:xfrm>
              <a:off x="6096072" y="2667000"/>
              <a:ext cx="381023" cy="685800"/>
              <a:chOff x="7543800" y="3581400"/>
              <a:chExt cx="2362200" cy="685800"/>
            </a:xfrm>
          </p:grpSpPr>
          <p:sp>
            <p:nvSpPr>
              <p:cNvPr id="86" name="Google Shape;419;g5e18c33101_0_378">
                <a:extLst>
                  <a:ext uri="{FF2B5EF4-FFF2-40B4-BE49-F238E27FC236}">
                    <a16:creationId xmlns:a16="http://schemas.microsoft.com/office/drawing/2014/main" id="{420ACC5E-3692-4A5A-88A6-50346164934A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420;g5e18c33101_0_378">
                <a:extLst>
                  <a:ext uri="{FF2B5EF4-FFF2-40B4-BE49-F238E27FC236}">
                    <a16:creationId xmlns:a16="http://schemas.microsoft.com/office/drawing/2014/main" id="{EED930DE-E3EB-471C-AC37-932E3783BC73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421;g5e18c33101_0_378">
                <a:extLst>
                  <a:ext uri="{FF2B5EF4-FFF2-40B4-BE49-F238E27FC236}">
                    <a16:creationId xmlns:a16="http://schemas.microsoft.com/office/drawing/2014/main" id="{421E57EE-49E4-4802-A15E-F9730FA5D5D0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422;g5e18c33101_0_378">
                <a:extLst>
                  <a:ext uri="{FF2B5EF4-FFF2-40B4-BE49-F238E27FC236}">
                    <a16:creationId xmlns:a16="http://schemas.microsoft.com/office/drawing/2014/main" id="{8F698107-AF47-41D6-9C48-CA7D57E344BD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423;g5e18c33101_0_378">
                <a:extLst>
                  <a:ext uri="{FF2B5EF4-FFF2-40B4-BE49-F238E27FC236}">
                    <a16:creationId xmlns:a16="http://schemas.microsoft.com/office/drawing/2014/main" id="{EB676B09-974B-4E91-9941-97988CEC6116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424;g5e18c33101_0_378">
                <a:extLst>
                  <a:ext uri="{FF2B5EF4-FFF2-40B4-BE49-F238E27FC236}">
                    <a16:creationId xmlns:a16="http://schemas.microsoft.com/office/drawing/2014/main" id="{EE9CFBF1-B0C6-4A3E-8A1E-81071FECF826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425;g5e18c33101_0_378">
                <a:extLst>
                  <a:ext uri="{FF2B5EF4-FFF2-40B4-BE49-F238E27FC236}">
                    <a16:creationId xmlns:a16="http://schemas.microsoft.com/office/drawing/2014/main" id="{E6DF7040-64D0-4BF7-B9F0-772432B0712E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426;g5e18c33101_0_378">
                <a:extLst>
                  <a:ext uri="{FF2B5EF4-FFF2-40B4-BE49-F238E27FC236}">
                    <a16:creationId xmlns:a16="http://schemas.microsoft.com/office/drawing/2014/main" id="{03320FD1-DC4E-4254-A3A5-B482B16CAA1B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427;g5e18c33101_0_378">
                <a:extLst>
                  <a:ext uri="{FF2B5EF4-FFF2-40B4-BE49-F238E27FC236}">
                    <a16:creationId xmlns:a16="http://schemas.microsoft.com/office/drawing/2014/main" id="{90BA7638-1F2E-4729-A2F7-911C247973E6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" name="Google Shape;428;g5e18c33101_0_378">
              <a:extLst>
                <a:ext uri="{FF2B5EF4-FFF2-40B4-BE49-F238E27FC236}">
                  <a16:creationId xmlns:a16="http://schemas.microsoft.com/office/drawing/2014/main" id="{56BBD075-102D-4162-831C-3D0E205E2B00}"/>
                </a:ext>
              </a:extLst>
            </p:cNvPr>
            <p:cNvGrpSpPr/>
            <p:nvPr/>
          </p:nvGrpSpPr>
          <p:grpSpPr>
            <a:xfrm>
              <a:off x="4953072" y="1981200"/>
              <a:ext cx="381023" cy="685800"/>
              <a:chOff x="7543800" y="3581400"/>
              <a:chExt cx="2362200" cy="685800"/>
            </a:xfrm>
          </p:grpSpPr>
          <p:sp>
            <p:nvSpPr>
              <p:cNvPr id="77" name="Google Shape;429;g5e18c33101_0_378">
                <a:extLst>
                  <a:ext uri="{FF2B5EF4-FFF2-40B4-BE49-F238E27FC236}">
                    <a16:creationId xmlns:a16="http://schemas.microsoft.com/office/drawing/2014/main" id="{C17A9CCF-52D3-4D04-861B-0A506658340B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30;g5e18c33101_0_378">
                <a:extLst>
                  <a:ext uri="{FF2B5EF4-FFF2-40B4-BE49-F238E27FC236}">
                    <a16:creationId xmlns:a16="http://schemas.microsoft.com/office/drawing/2014/main" id="{2C691AAF-0879-4A92-81B8-95AEC4157BCE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31;g5e18c33101_0_378">
                <a:extLst>
                  <a:ext uri="{FF2B5EF4-FFF2-40B4-BE49-F238E27FC236}">
                    <a16:creationId xmlns:a16="http://schemas.microsoft.com/office/drawing/2014/main" id="{61F05503-620D-4002-B019-68499B82B07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32;g5e18c33101_0_378">
                <a:extLst>
                  <a:ext uri="{FF2B5EF4-FFF2-40B4-BE49-F238E27FC236}">
                    <a16:creationId xmlns:a16="http://schemas.microsoft.com/office/drawing/2014/main" id="{654E255B-2516-4917-83AA-463627F9D978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33;g5e18c33101_0_378">
                <a:extLst>
                  <a:ext uri="{FF2B5EF4-FFF2-40B4-BE49-F238E27FC236}">
                    <a16:creationId xmlns:a16="http://schemas.microsoft.com/office/drawing/2014/main" id="{D055618A-F0A2-42FF-B5E0-1DA8266629C0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34;g5e18c33101_0_378">
                <a:extLst>
                  <a:ext uri="{FF2B5EF4-FFF2-40B4-BE49-F238E27FC236}">
                    <a16:creationId xmlns:a16="http://schemas.microsoft.com/office/drawing/2014/main" id="{0BCE29F7-ED09-427F-A5D3-5016DAAFA79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435;g5e18c33101_0_378">
                <a:extLst>
                  <a:ext uri="{FF2B5EF4-FFF2-40B4-BE49-F238E27FC236}">
                    <a16:creationId xmlns:a16="http://schemas.microsoft.com/office/drawing/2014/main" id="{31678A9C-EBE8-40C5-A3D8-E8189975D493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436;g5e18c33101_0_378">
                <a:extLst>
                  <a:ext uri="{FF2B5EF4-FFF2-40B4-BE49-F238E27FC236}">
                    <a16:creationId xmlns:a16="http://schemas.microsoft.com/office/drawing/2014/main" id="{2A9AA524-B5DD-47CD-8237-50BE5B23F1BC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437;g5e18c33101_0_378">
                <a:extLst>
                  <a:ext uri="{FF2B5EF4-FFF2-40B4-BE49-F238E27FC236}">
                    <a16:creationId xmlns:a16="http://schemas.microsoft.com/office/drawing/2014/main" id="{B9D217ED-FC6A-47E7-9FA2-FFC164D95F4E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" name="Google Shape;438;g5e18c33101_0_378">
              <a:extLst>
                <a:ext uri="{FF2B5EF4-FFF2-40B4-BE49-F238E27FC236}">
                  <a16:creationId xmlns:a16="http://schemas.microsoft.com/office/drawing/2014/main" id="{7E7A7B7C-4557-4670-A9EC-F7FBF9EE4653}"/>
                </a:ext>
              </a:extLst>
            </p:cNvPr>
            <p:cNvGrpSpPr/>
            <p:nvPr/>
          </p:nvGrpSpPr>
          <p:grpSpPr>
            <a:xfrm>
              <a:off x="5334072" y="1981200"/>
              <a:ext cx="381023" cy="685800"/>
              <a:chOff x="7543800" y="3581400"/>
              <a:chExt cx="2362200" cy="685800"/>
            </a:xfrm>
          </p:grpSpPr>
          <p:sp>
            <p:nvSpPr>
              <p:cNvPr id="68" name="Google Shape;439;g5e18c33101_0_378">
                <a:extLst>
                  <a:ext uri="{FF2B5EF4-FFF2-40B4-BE49-F238E27FC236}">
                    <a16:creationId xmlns:a16="http://schemas.microsoft.com/office/drawing/2014/main" id="{11691834-0F11-49A5-B08F-62B2C3232E64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40;g5e18c33101_0_378">
                <a:extLst>
                  <a:ext uri="{FF2B5EF4-FFF2-40B4-BE49-F238E27FC236}">
                    <a16:creationId xmlns:a16="http://schemas.microsoft.com/office/drawing/2014/main" id="{235DE2D5-CCAC-4C95-AEFF-F5F8838C0562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41;g5e18c33101_0_378">
                <a:extLst>
                  <a:ext uri="{FF2B5EF4-FFF2-40B4-BE49-F238E27FC236}">
                    <a16:creationId xmlns:a16="http://schemas.microsoft.com/office/drawing/2014/main" id="{E4EF3AAD-0012-4FA9-825A-C8CA544C0BEB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42;g5e18c33101_0_378">
                <a:extLst>
                  <a:ext uri="{FF2B5EF4-FFF2-40B4-BE49-F238E27FC236}">
                    <a16:creationId xmlns:a16="http://schemas.microsoft.com/office/drawing/2014/main" id="{9739C79F-7179-4C6C-BAE0-D0E723ED379E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43;g5e18c33101_0_378">
                <a:extLst>
                  <a:ext uri="{FF2B5EF4-FFF2-40B4-BE49-F238E27FC236}">
                    <a16:creationId xmlns:a16="http://schemas.microsoft.com/office/drawing/2014/main" id="{A6BD68F3-B540-4DD1-9CCA-E9DEA1D5FCDD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44;g5e18c33101_0_378">
                <a:extLst>
                  <a:ext uri="{FF2B5EF4-FFF2-40B4-BE49-F238E27FC236}">
                    <a16:creationId xmlns:a16="http://schemas.microsoft.com/office/drawing/2014/main" id="{4170E519-9EA8-4649-9BFA-DFC6160BEED2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45;g5e18c33101_0_378">
                <a:extLst>
                  <a:ext uri="{FF2B5EF4-FFF2-40B4-BE49-F238E27FC236}">
                    <a16:creationId xmlns:a16="http://schemas.microsoft.com/office/drawing/2014/main" id="{CDFC30F3-F8C2-436A-99DD-FBD631739959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446;g5e18c33101_0_378">
                <a:extLst>
                  <a:ext uri="{FF2B5EF4-FFF2-40B4-BE49-F238E27FC236}">
                    <a16:creationId xmlns:a16="http://schemas.microsoft.com/office/drawing/2014/main" id="{528B0156-D14F-4866-BAAB-EB78D257E2D7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47;g5e18c33101_0_378">
                <a:extLst>
                  <a:ext uri="{FF2B5EF4-FFF2-40B4-BE49-F238E27FC236}">
                    <a16:creationId xmlns:a16="http://schemas.microsoft.com/office/drawing/2014/main" id="{659E1E99-BBD5-4034-855F-6862693A3D8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" name="Google Shape;448;g5e18c33101_0_378">
              <a:extLst>
                <a:ext uri="{FF2B5EF4-FFF2-40B4-BE49-F238E27FC236}">
                  <a16:creationId xmlns:a16="http://schemas.microsoft.com/office/drawing/2014/main" id="{61766E46-6513-409F-8C16-F15C702F2E9D}"/>
                </a:ext>
              </a:extLst>
            </p:cNvPr>
            <p:cNvGrpSpPr/>
            <p:nvPr/>
          </p:nvGrpSpPr>
          <p:grpSpPr>
            <a:xfrm>
              <a:off x="5715072" y="1981200"/>
              <a:ext cx="381023" cy="685800"/>
              <a:chOff x="7543800" y="3581400"/>
              <a:chExt cx="2362200" cy="685800"/>
            </a:xfrm>
          </p:grpSpPr>
          <p:sp>
            <p:nvSpPr>
              <p:cNvPr id="59" name="Google Shape;449;g5e18c33101_0_378">
                <a:extLst>
                  <a:ext uri="{FF2B5EF4-FFF2-40B4-BE49-F238E27FC236}">
                    <a16:creationId xmlns:a16="http://schemas.microsoft.com/office/drawing/2014/main" id="{DED5DC48-F7A0-40D8-8633-5736FF4FA3B5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450;g5e18c33101_0_378">
                <a:extLst>
                  <a:ext uri="{FF2B5EF4-FFF2-40B4-BE49-F238E27FC236}">
                    <a16:creationId xmlns:a16="http://schemas.microsoft.com/office/drawing/2014/main" id="{38A9F327-6AB5-4A14-B928-C2416A5494BD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451;g5e18c33101_0_378">
                <a:extLst>
                  <a:ext uri="{FF2B5EF4-FFF2-40B4-BE49-F238E27FC236}">
                    <a16:creationId xmlns:a16="http://schemas.microsoft.com/office/drawing/2014/main" id="{88623E18-9E0D-4DC5-8942-D0FC362797DA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452;g5e18c33101_0_378">
                <a:extLst>
                  <a:ext uri="{FF2B5EF4-FFF2-40B4-BE49-F238E27FC236}">
                    <a16:creationId xmlns:a16="http://schemas.microsoft.com/office/drawing/2014/main" id="{061D8CB8-C64D-4F98-A2B1-06E0C690B840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453;g5e18c33101_0_378">
                <a:extLst>
                  <a:ext uri="{FF2B5EF4-FFF2-40B4-BE49-F238E27FC236}">
                    <a16:creationId xmlns:a16="http://schemas.microsoft.com/office/drawing/2014/main" id="{13318712-F2D3-4EC0-AA8A-8A13780A79D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454;g5e18c33101_0_378">
                <a:extLst>
                  <a:ext uri="{FF2B5EF4-FFF2-40B4-BE49-F238E27FC236}">
                    <a16:creationId xmlns:a16="http://schemas.microsoft.com/office/drawing/2014/main" id="{D664D092-A60F-4775-A4B8-CA62FA495C24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455;g5e18c33101_0_378">
                <a:extLst>
                  <a:ext uri="{FF2B5EF4-FFF2-40B4-BE49-F238E27FC236}">
                    <a16:creationId xmlns:a16="http://schemas.microsoft.com/office/drawing/2014/main" id="{A36CFB64-D69E-487F-BD1C-FA3F7867EA24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456;g5e18c33101_0_378">
                <a:extLst>
                  <a:ext uri="{FF2B5EF4-FFF2-40B4-BE49-F238E27FC236}">
                    <a16:creationId xmlns:a16="http://schemas.microsoft.com/office/drawing/2014/main" id="{B2D109BE-E0E0-4BA3-97A1-9067754DD27A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57;g5e18c33101_0_378">
                <a:extLst>
                  <a:ext uri="{FF2B5EF4-FFF2-40B4-BE49-F238E27FC236}">
                    <a16:creationId xmlns:a16="http://schemas.microsoft.com/office/drawing/2014/main" id="{D863257A-0FFB-4668-9451-C83DD66B25E5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" name="Google Shape;458;g5e18c33101_0_378">
              <a:extLst>
                <a:ext uri="{FF2B5EF4-FFF2-40B4-BE49-F238E27FC236}">
                  <a16:creationId xmlns:a16="http://schemas.microsoft.com/office/drawing/2014/main" id="{779C66F8-37CF-477F-939C-468BD2A1998E}"/>
                </a:ext>
              </a:extLst>
            </p:cNvPr>
            <p:cNvGrpSpPr/>
            <p:nvPr/>
          </p:nvGrpSpPr>
          <p:grpSpPr>
            <a:xfrm>
              <a:off x="6096072" y="1981200"/>
              <a:ext cx="381023" cy="685800"/>
              <a:chOff x="7543800" y="3581400"/>
              <a:chExt cx="2362200" cy="685800"/>
            </a:xfrm>
          </p:grpSpPr>
          <p:sp>
            <p:nvSpPr>
              <p:cNvPr id="50" name="Google Shape;459;g5e18c33101_0_378">
                <a:extLst>
                  <a:ext uri="{FF2B5EF4-FFF2-40B4-BE49-F238E27FC236}">
                    <a16:creationId xmlns:a16="http://schemas.microsoft.com/office/drawing/2014/main" id="{FED591CD-E081-471A-899F-5F58081EB46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460;g5e18c33101_0_378">
                <a:extLst>
                  <a:ext uri="{FF2B5EF4-FFF2-40B4-BE49-F238E27FC236}">
                    <a16:creationId xmlns:a16="http://schemas.microsoft.com/office/drawing/2014/main" id="{5BE3F60C-7CF8-442D-8F8A-ECCBA2378287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461;g5e18c33101_0_378">
                <a:extLst>
                  <a:ext uri="{FF2B5EF4-FFF2-40B4-BE49-F238E27FC236}">
                    <a16:creationId xmlns:a16="http://schemas.microsoft.com/office/drawing/2014/main" id="{E78C168F-9A94-4AD7-B989-819019213BC9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462;g5e18c33101_0_378">
                <a:extLst>
                  <a:ext uri="{FF2B5EF4-FFF2-40B4-BE49-F238E27FC236}">
                    <a16:creationId xmlns:a16="http://schemas.microsoft.com/office/drawing/2014/main" id="{32C67D8C-86B0-4547-960E-9DA99AFEE510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463;g5e18c33101_0_378">
                <a:extLst>
                  <a:ext uri="{FF2B5EF4-FFF2-40B4-BE49-F238E27FC236}">
                    <a16:creationId xmlns:a16="http://schemas.microsoft.com/office/drawing/2014/main" id="{A6CD2E20-8962-45BE-8F98-1377E0C8B8B8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464;g5e18c33101_0_378">
                <a:extLst>
                  <a:ext uri="{FF2B5EF4-FFF2-40B4-BE49-F238E27FC236}">
                    <a16:creationId xmlns:a16="http://schemas.microsoft.com/office/drawing/2014/main" id="{E88FF820-A509-4115-ACB5-F6827C8060E4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465;g5e18c33101_0_378">
                <a:extLst>
                  <a:ext uri="{FF2B5EF4-FFF2-40B4-BE49-F238E27FC236}">
                    <a16:creationId xmlns:a16="http://schemas.microsoft.com/office/drawing/2014/main" id="{50E57F48-CA55-42CC-855C-8ABA98938491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466;g5e18c33101_0_378">
                <a:extLst>
                  <a:ext uri="{FF2B5EF4-FFF2-40B4-BE49-F238E27FC236}">
                    <a16:creationId xmlns:a16="http://schemas.microsoft.com/office/drawing/2014/main" id="{0A01AC1D-F2C6-46DE-878E-0EAB13D678E3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467;g5e18c33101_0_378">
                <a:extLst>
                  <a:ext uri="{FF2B5EF4-FFF2-40B4-BE49-F238E27FC236}">
                    <a16:creationId xmlns:a16="http://schemas.microsoft.com/office/drawing/2014/main" id="{65597759-629D-4876-9753-69C6FA050D7E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" name="Google Shape;468;g5e18c33101_0_378">
              <a:extLst>
                <a:ext uri="{FF2B5EF4-FFF2-40B4-BE49-F238E27FC236}">
                  <a16:creationId xmlns:a16="http://schemas.microsoft.com/office/drawing/2014/main" id="{5289DD6D-6DFD-45C8-A186-E3909FC7A517}"/>
                </a:ext>
              </a:extLst>
            </p:cNvPr>
            <p:cNvSpPr txBox="1"/>
            <p:nvPr/>
          </p:nvSpPr>
          <p:spPr>
            <a:xfrm>
              <a:off x="5133600" y="2524705"/>
              <a:ext cx="1066800" cy="461700"/>
            </a:xfrm>
            <a:prstGeom prst="rect">
              <a:avLst/>
            </a:prstGeom>
            <a:solidFill>
              <a:srgbClr val="D9D9D9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Bytes</a:t>
              </a: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30" name="Google Shape;472;g5e18c33101_0_378">
            <a:extLst>
              <a:ext uri="{FF2B5EF4-FFF2-40B4-BE49-F238E27FC236}">
                <a16:creationId xmlns:a16="http://schemas.microsoft.com/office/drawing/2014/main" id="{E5176770-2F9A-442A-A5BB-B040DD78FAB8}"/>
              </a:ext>
            </a:extLst>
          </p:cNvPr>
          <p:cNvCxnSpPr>
            <a:cxnSpLocks/>
          </p:cNvCxnSpPr>
          <p:nvPr/>
        </p:nvCxnSpPr>
        <p:spPr>
          <a:xfrm flipV="1">
            <a:off x="3824384" y="2471500"/>
            <a:ext cx="1634446" cy="94699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31" name="Google Shape;473;g5e18c33101_0_378">
            <a:extLst>
              <a:ext uri="{FF2B5EF4-FFF2-40B4-BE49-F238E27FC236}">
                <a16:creationId xmlns:a16="http://schemas.microsoft.com/office/drawing/2014/main" id="{A0F62B70-35B0-4E08-87FE-AB4F7FDA7681}"/>
              </a:ext>
            </a:extLst>
          </p:cNvPr>
          <p:cNvSpPr txBox="1"/>
          <p:nvPr/>
        </p:nvSpPr>
        <p:spPr>
          <a:xfrm>
            <a:off x="4087227" y="1548098"/>
            <a:ext cx="1295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Core 0 Memory Accesses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5" name="Google Shape;497;g5e18c33101_0_378">
            <a:extLst>
              <a:ext uri="{FF2B5EF4-FFF2-40B4-BE49-F238E27FC236}">
                <a16:creationId xmlns:a16="http://schemas.microsoft.com/office/drawing/2014/main" id="{E698C68D-05E7-40F5-9E33-DEFE4B9BE3D6}"/>
              </a:ext>
            </a:extLst>
          </p:cNvPr>
          <p:cNvCxnSpPr>
            <a:cxnSpLocks/>
          </p:cNvCxnSpPr>
          <p:nvPr/>
        </p:nvCxnSpPr>
        <p:spPr>
          <a:xfrm flipV="1">
            <a:off x="4126319" y="4933227"/>
            <a:ext cx="1332511" cy="347255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36" name="Google Shape;498;g5e18c33101_0_378">
            <a:extLst>
              <a:ext uri="{FF2B5EF4-FFF2-40B4-BE49-F238E27FC236}">
                <a16:creationId xmlns:a16="http://schemas.microsoft.com/office/drawing/2014/main" id="{F4BE8AE2-E7FE-477D-8EF1-98F23C5C5B71}"/>
              </a:ext>
            </a:extLst>
          </p:cNvPr>
          <p:cNvSpPr txBox="1"/>
          <p:nvPr/>
        </p:nvSpPr>
        <p:spPr>
          <a:xfrm>
            <a:off x="4026035" y="4205863"/>
            <a:ext cx="1295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Core 1 Memory Accesses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7" name="Google Shape;777;g5e18c33101_0_1376">
            <a:extLst>
              <a:ext uri="{FF2B5EF4-FFF2-40B4-BE49-F238E27FC236}">
                <a16:creationId xmlns:a16="http://schemas.microsoft.com/office/drawing/2014/main" id="{76C947D6-841C-48ED-A8AE-F086A02930A3}"/>
              </a:ext>
            </a:extLst>
          </p:cNvPr>
          <p:cNvGrpSpPr/>
          <p:nvPr/>
        </p:nvGrpSpPr>
        <p:grpSpPr>
          <a:xfrm>
            <a:off x="916222" y="1287900"/>
            <a:ext cx="2870167" cy="1975262"/>
            <a:chOff x="990600" y="1066800"/>
            <a:chExt cx="3886200" cy="2674500"/>
          </a:xfrm>
        </p:grpSpPr>
        <p:sp>
          <p:nvSpPr>
            <p:cNvPr id="258" name="Google Shape;778;g5e18c33101_0_1376">
              <a:extLst>
                <a:ext uri="{FF2B5EF4-FFF2-40B4-BE49-F238E27FC236}">
                  <a16:creationId xmlns:a16="http://schemas.microsoft.com/office/drawing/2014/main" id="{5066CFD3-CDE5-430B-BFE3-324DEF27BAE0}"/>
                </a:ext>
              </a:extLst>
            </p:cNvPr>
            <p:cNvSpPr/>
            <p:nvPr/>
          </p:nvSpPr>
          <p:spPr>
            <a:xfrm>
              <a:off x="990600" y="1066800"/>
              <a:ext cx="3886200" cy="2674500"/>
            </a:xfrm>
            <a:prstGeom prst="rect">
              <a:avLst/>
            </a:prstGeom>
            <a:solidFill>
              <a:srgbClr val="D8D8D8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Core 0 </a:t>
              </a:r>
              <a:endParaRPr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779;g5e18c33101_0_1376">
              <a:extLst>
                <a:ext uri="{FF2B5EF4-FFF2-40B4-BE49-F238E27FC236}">
                  <a16:creationId xmlns:a16="http://schemas.microsoft.com/office/drawing/2014/main" id="{5B5FDE2F-2878-4972-93D5-C47D0893786B}"/>
                </a:ext>
              </a:extLst>
            </p:cNvPr>
            <p:cNvSpPr/>
            <p:nvPr/>
          </p:nvSpPr>
          <p:spPr>
            <a:xfrm>
              <a:off x="1144904" y="1478280"/>
              <a:ext cx="3503400" cy="360000"/>
            </a:xfrm>
            <a:prstGeom prst="rect">
              <a:avLst/>
            </a:prstGeom>
            <a:solidFill>
              <a:srgbClr val="95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Control</a:t>
              </a: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780;g5e18c33101_0_1376">
              <a:extLst>
                <a:ext uri="{FF2B5EF4-FFF2-40B4-BE49-F238E27FC236}">
                  <a16:creationId xmlns:a16="http://schemas.microsoft.com/office/drawing/2014/main" id="{AFC26128-5681-484D-9E73-B022A0187DA8}"/>
                </a:ext>
              </a:extLst>
            </p:cNvPr>
            <p:cNvSpPr/>
            <p:nvPr/>
          </p:nvSpPr>
          <p:spPr>
            <a:xfrm>
              <a:off x="1144904" y="1992630"/>
              <a:ext cx="3427200" cy="1594500"/>
            </a:xfrm>
            <a:prstGeom prst="rect">
              <a:avLst/>
            </a:prstGeom>
            <a:solidFill>
              <a:srgbClr val="93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Datapath</a:t>
              </a: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1" name="Google Shape;781;g5e18c33101_0_1376">
              <a:extLst>
                <a:ext uri="{FF2B5EF4-FFF2-40B4-BE49-F238E27FC236}">
                  <a16:creationId xmlns:a16="http://schemas.microsoft.com/office/drawing/2014/main" id="{FA854523-335F-4307-88A2-E7B4510D390C}"/>
                </a:ext>
              </a:extLst>
            </p:cNvPr>
            <p:cNvCxnSpPr/>
            <p:nvPr/>
          </p:nvCxnSpPr>
          <p:spPr>
            <a:xfrm rot="5400000">
              <a:off x="1530657" y="1915362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cxnSp>
          <p:nvCxnSpPr>
            <p:cNvPr id="262" name="Google Shape;782;g5e18c33101_0_1376">
              <a:extLst>
                <a:ext uri="{FF2B5EF4-FFF2-40B4-BE49-F238E27FC236}">
                  <a16:creationId xmlns:a16="http://schemas.microsoft.com/office/drawing/2014/main" id="{B998D46E-9D6F-4EFD-A70D-0118E8EEF5E1}"/>
                </a:ext>
              </a:extLst>
            </p:cNvPr>
            <p:cNvCxnSpPr/>
            <p:nvPr/>
          </p:nvCxnSpPr>
          <p:spPr>
            <a:xfrm rot="5400000" flipH="1">
              <a:off x="2302716" y="1914930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grpSp>
          <p:nvGrpSpPr>
            <p:cNvPr id="263" name="Google Shape;783;g5e18c33101_0_1376">
              <a:extLst>
                <a:ext uri="{FF2B5EF4-FFF2-40B4-BE49-F238E27FC236}">
                  <a16:creationId xmlns:a16="http://schemas.microsoft.com/office/drawing/2014/main" id="{B3EDBDEA-EA41-4F8F-8750-1057DE9DE43D}"/>
                </a:ext>
              </a:extLst>
            </p:cNvPr>
            <p:cNvGrpSpPr/>
            <p:nvPr/>
          </p:nvGrpSpPr>
          <p:grpSpPr>
            <a:xfrm>
              <a:off x="1196340" y="2301240"/>
              <a:ext cx="2458988" cy="1234440"/>
              <a:chOff x="914400" y="3505200"/>
              <a:chExt cx="3642945" cy="1828800"/>
            </a:xfrm>
          </p:grpSpPr>
          <p:sp>
            <p:nvSpPr>
              <p:cNvPr id="276" name="Google Shape;784;g5e18c33101_0_1376">
                <a:extLst>
                  <a:ext uri="{FF2B5EF4-FFF2-40B4-BE49-F238E27FC236}">
                    <a16:creationId xmlns:a16="http://schemas.microsoft.com/office/drawing/2014/main" id="{659D2B4A-C9A1-493F-B52C-083F613E538E}"/>
                  </a:ext>
                </a:extLst>
              </p:cNvPr>
              <p:cNvSpPr/>
              <p:nvPr/>
            </p:nvSpPr>
            <p:spPr>
              <a:xfrm>
                <a:off x="914400" y="3505200"/>
                <a:ext cx="2362200" cy="2286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RIP 0</a:t>
                </a:r>
                <a:endParaRPr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77" name="Google Shape;785;g5e18c33101_0_1376">
                <a:extLst>
                  <a:ext uri="{FF2B5EF4-FFF2-40B4-BE49-F238E27FC236}">
                    <a16:creationId xmlns:a16="http://schemas.microsoft.com/office/drawing/2014/main" id="{814BBA4D-B6EF-4947-A1B8-1F5E8E3A65EE}"/>
                  </a:ext>
                </a:extLst>
              </p:cNvPr>
              <p:cNvGrpSpPr/>
              <p:nvPr/>
            </p:nvGrpSpPr>
            <p:grpSpPr>
              <a:xfrm>
                <a:off x="914414" y="3886200"/>
                <a:ext cx="2362217" cy="685800"/>
                <a:chOff x="1600199" y="3962400"/>
                <a:chExt cx="1600201" cy="685800"/>
              </a:xfrm>
            </p:grpSpPr>
            <p:sp>
              <p:nvSpPr>
                <p:cNvPr id="281" name="Google Shape;786;g5e18c33101_0_1376">
                  <a:extLst>
                    <a:ext uri="{FF2B5EF4-FFF2-40B4-BE49-F238E27FC236}">
                      <a16:creationId xmlns:a16="http://schemas.microsoft.com/office/drawing/2014/main" id="{E98B13BA-505B-46FD-B621-4E29356D5326}"/>
                    </a:ext>
                  </a:extLst>
                </p:cNvPr>
                <p:cNvSpPr/>
                <p:nvPr/>
              </p:nvSpPr>
              <p:spPr>
                <a:xfrm>
                  <a:off x="1600200" y="3962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787;g5e18c33101_0_1376">
                  <a:extLst>
                    <a:ext uri="{FF2B5EF4-FFF2-40B4-BE49-F238E27FC236}">
                      <a16:creationId xmlns:a16="http://schemas.microsoft.com/office/drawing/2014/main" id="{63DC38E5-A2BD-4F13-96B4-316C918F2F77}"/>
                    </a:ext>
                  </a:extLst>
                </p:cNvPr>
                <p:cNvSpPr/>
                <p:nvPr/>
              </p:nvSpPr>
              <p:spPr>
                <a:xfrm>
                  <a:off x="1600199" y="4038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3" name="Google Shape;788;g5e18c33101_0_1376">
                  <a:extLst>
                    <a:ext uri="{FF2B5EF4-FFF2-40B4-BE49-F238E27FC236}">
                      <a16:creationId xmlns:a16="http://schemas.microsoft.com/office/drawing/2014/main" id="{776DB37D-0E53-4236-B581-962D12E7D4EF}"/>
                    </a:ext>
                  </a:extLst>
                </p:cNvPr>
                <p:cNvSpPr/>
                <p:nvPr/>
              </p:nvSpPr>
              <p:spPr>
                <a:xfrm>
                  <a:off x="1600200" y="4114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789;g5e18c33101_0_1376">
                  <a:extLst>
                    <a:ext uri="{FF2B5EF4-FFF2-40B4-BE49-F238E27FC236}">
                      <a16:creationId xmlns:a16="http://schemas.microsoft.com/office/drawing/2014/main" id="{10C9BBB8-33A1-45E1-97E3-B228AC201A5F}"/>
                    </a:ext>
                  </a:extLst>
                </p:cNvPr>
                <p:cNvSpPr/>
                <p:nvPr/>
              </p:nvSpPr>
              <p:spPr>
                <a:xfrm>
                  <a:off x="1600200" y="4191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790;g5e18c33101_0_1376">
                  <a:extLst>
                    <a:ext uri="{FF2B5EF4-FFF2-40B4-BE49-F238E27FC236}">
                      <a16:creationId xmlns:a16="http://schemas.microsoft.com/office/drawing/2014/main" id="{84996BD2-3D1D-4B3E-A155-C980CEF8DF37}"/>
                    </a:ext>
                  </a:extLst>
                </p:cNvPr>
                <p:cNvSpPr/>
                <p:nvPr/>
              </p:nvSpPr>
              <p:spPr>
                <a:xfrm>
                  <a:off x="1600200" y="42672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791;g5e18c33101_0_1376">
                  <a:extLst>
                    <a:ext uri="{FF2B5EF4-FFF2-40B4-BE49-F238E27FC236}">
                      <a16:creationId xmlns:a16="http://schemas.microsoft.com/office/drawing/2014/main" id="{975340CE-8A0A-4EAE-A384-CC810AC65851}"/>
                    </a:ext>
                  </a:extLst>
                </p:cNvPr>
                <p:cNvSpPr/>
                <p:nvPr/>
              </p:nvSpPr>
              <p:spPr>
                <a:xfrm>
                  <a:off x="1600200" y="4343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792;g5e18c33101_0_1376">
                  <a:extLst>
                    <a:ext uri="{FF2B5EF4-FFF2-40B4-BE49-F238E27FC236}">
                      <a16:creationId xmlns:a16="http://schemas.microsoft.com/office/drawing/2014/main" id="{65583850-BA2F-4AE6-A172-430A8F8F532C}"/>
                    </a:ext>
                  </a:extLst>
                </p:cNvPr>
                <p:cNvSpPr/>
                <p:nvPr/>
              </p:nvSpPr>
              <p:spPr>
                <a:xfrm>
                  <a:off x="1600200" y="4419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793;g5e18c33101_0_1376">
                  <a:extLst>
                    <a:ext uri="{FF2B5EF4-FFF2-40B4-BE49-F238E27FC236}">
                      <a16:creationId xmlns:a16="http://schemas.microsoft.com/office/drawing/2014/main" id="{9BE8E048-B4CD-46D0-8639-DFEF5A46688B}"/>
                    </a:ext>
                  </a:extLst>
                </p:cNvPr>
                <p:cNvSpPr/>
                <p:nvPr/>
              </p:nvSpPr>
              <p:spPr>
                <a:xfrm>
                  <a:off x="1600199" y="4495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794;g5e18c33101_0_1376">
                  <a:extLst>
                    <a:ext uri="{FF2B5EF4-FFF2-40B4-BE49-F238E27FC236}">
                      <a16:creationId xmlns:a16="http://schemas.microsoft.com/office/drawing/2014/main" id="{22F4543A-17AE-446C-A3EB-B22288104AD7}"/>
                    </a:ext>
                  </a:extLst>
                </p:cNvPr>
                <p:cNvSpPr/>
                <p:nvPr/>
              </p:nvSpPr>
              <p:spPr>
                <a:xfrm>
                  <a:off x="1600200" y="4572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795;g5e18c33101_0_1376">
                  <a:extLst>
                    <a:ext uri="{FF2B5EF4-FFF2-40B4-BE49-F238E27FC236}">
                      <a16:creationId xmlns:a16="http://schemas.microsoft.com/office/drawing/2014/main" id="{077CE7B4-22AB-46F2-90C7-E56B0645AC09}"/>
                    </a:ext>
                  </a:extLst>
                </p:cNvPr>
                <p:cNvSpPr txBox="1"/>
                <p:nvPr/>
              </p:nvSpPr>
              <p:spPr>
                <a:xfrm>
                  <a:off x="1727916" y="4010378"/>
                  <a:ext cx="1377000" cy="592800"/>
                </a:xfrm>
                <a:prstGeom prst="rect">
                  <a:avLst/>
                </a:prstGeom>
                <a:solidFill>
                  <a:srgbClr val="D9D9D9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2000"/>
                  </a:pPr>
                  <a:r>
                    <a:rPr lang="en-US" sz="1200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Registers 0</a:t>
                  </a:r>
                  <a:endParaRPr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8" name="Google Shape;796;g5e18c33101_0_1376">
                <a:extLst>
                  <a:ext uri="{FF2B5EF4-FFF2-40B4-BE49-F238E27FC236}">
                    <a16:creationId xmlns:a16="http://schemas.microsoft.com/office/drawing/2014/main" id="{BD4C3477-9800-4FFA-8C5E-F74763B7866B}"/>
                  </a:ext>
                </a:extLst>
              </p:cNvPr>
              <p:cNvGrpSpPr/>
              <p:nvPr/>
            </p:nvGrpSpPr>
            <p:grpSpPr>
              <a:xfrm>
                <a:off x="2077156" y="4724400"/>
                <a:ext cx="2480189" cy="609600"/>
                <a:chOff x="5734756" y="3429000"/>
                <a:chExt cx="2480189" cy="609600"/>
              </a:xfrm>
            </p:grpSpPr>
            <p:sp>
              <p:nvSpPr>
                <p:cNvPr id="279" name="Google Shape;797;g5e18c33101_0_1376">
                  <a:extLst>
                    <a:ext uri="{FF2B5EF4-FFF2-40B4-BE49-F238E27FC236}">
                      <a16:creationId xmlns:a16="http://schemas.microsoft.com/office/drawing/2014/main" id="{3F39D612-712E-49BB-BAB9-038E55F17CBF}"/>
                    </a:ext>
                  </a:extLst>
                </p:cNvPr>
                <p:cNvSpPr/>
                <p:nvPr/>
              </p:nvSpPr>
              <p:spPr>
                <a:xfrm rot="10800000" flipH="1">
                  <a:off x="5734756" y="3429000"/>
                  <a:ext cx="2362200" cy="609600"/>
                </a:xfrm>
                <a:prstGeom prst="trapezoid">
                  <a:avLst>
                    <a:gd name="adj" fmla="val 25000"/>
                  </a:avLst>
                </a:prstGeom>
                <a:solidFill>
                  <a:srgbClr val="C0504D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798;g5e18c33101_0_1376">
                  <a:extLst>
                    <a:ext uri="{FF2B5EF4-FFF2-40B4-BE49-F238E27FC236}">
                      <a16:creationId xmlns:a16="http://schemas.microsoft.com/office/drawing/2014/main" id="{1CB75044-764F-4EEB-8065-63A3770698DA}"/>
                    </a:ext>
                  </a:extLst>
                </p:cNvPr>
                <p:cNvSpPr txBox="1"/>
                <p:nvPr/>
              </p:nvSpPr>
              <p:spPr>
                <a:xfrm>
                  <a:off x="5847645" y="3429000"/>
                  <a:ext cx="2367300" cy="547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r>
                    <a:rPr lang="en-US" sz="11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(ALU)</a:t>
                  </a: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64" name="Google Shape;799;g5e18c33101_0_1376">
              <a:extLst>
                <a:ext uri="{FF2B5EF4-FFF2-40B4-BE49-F238E27FC236}">
                  <a16:creationId xmlns:a16="http://schemas.microsoft.com/office/drawing/2014/main" id="{D3ABE7B2-D782-4E71-97A7-D7830F09A883}"/>
                </a:ext>
              </a:extLst>
            </p:cNvPr>
            <p:cNvSpPr/>
            <p:nvPr/>
          </p:nvSpPr>
          <p:spPr>
            <a:xfrm>
              <a:off x="2895600" y="2286000"/>
              <a:ext cx="1594500" cy="154200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RIP 1</a:t>
              </a:r>
              <a:endParaRPr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5" name="Google Shape;800;g5e18c33101_0_1376">
              <a:extLst>
                <a:ext uri="{FF2B5EF4-FFF2-40B4-BE49-F238E27FC236}">
                  <a16:creationId xmlns:a16="http://schemas.microsoft.com/office/drawing/2014/main" id="{022D5372-D902-4BED-97E5-60A2C882EF62}"/>
                </a:ext>
              </a:extLst>
            </p:cNvPr>
            <p:cNvGrpSpPr/>
            <p:nvPr/>
          </p:nvGrpSpPr>
          <p:grpSpPr>
            <a:xfrm>
              <a:off x="2895553" y="2543175"/>
              <a:ext cx="1594440" cy="462915"/>
              <a:chOff x="1600199" y="3962400"/>
              <a:chExt cx="1600201" cy="685800"/>
            </a:xfrm>
          </p:grpSpPr>
          <p:sp>
            <p:nvSpPr>
              <p:cNvPr id="266" name="Google Shape;801;g5e18c33101_0_1376">
                <a:extLst>
                  <a:ext uri="{FF2B5EF4-FFF2-40B4-BE49-F238E27FC236}">
                    <a16:creationId xmlns:a16="http://schemas.microsoft.com/office/drawing/2014/main" id="{D5E14D2E-40DA-4FBF-8251-B666F59B90AA}"/>
                  </a:ext>
                </a:extLst>
              </p:cNvPr>
              <p:cNvSpPr/>
              <p:nvPr/>
            </p:nvSpPr>
            <p:spPr>
              <a:xfrm>
                <a:off x="1600200" y="3962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802;g5e18c33101_0_1376">
                <a:extLst>
                  <a:ext uri="{FF2B5EF4-FFF2-40B4-BE49-F238E27FC236}">
                    <a16:creationId xmlns:a16="http://schemas.microsoft.com/office/drawing/2014/main" id="{09F45A0A-7AFD-4BF8-A2FA-9DAB14E6846A}"/>
                  </a:ext>
                </a:extLst>
              </p:cNvPr>
              <p:cNvSpPr/>
              <p:nvPr/>
            </p:nvSpPr>
            <p:spPr>
              <a:xfrm>
                <a:off x="1600199" y="4038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803;g5e18c33101_0_1376">
                <a:extLst>
                  <a:ext uri="{FF2B5EF4-FFF2-40B4-BE49-F238E27FC236}">
                    <a16:creationId xmlns:a16="http://schemas.microsoft.com/office/drawing/2014/main" id="{7F22A740-09D5-4FB7-A8D8-D1C4C70CA3B3}"/>
                  </a:ext>
                </a:extLst>
              </p:cNvPr>
              <p:cNvSpPr/>
              <p:nvPr/>
            </p:nvSpPr>
            <p:spPr>
              <a:xfrm>
                <a:off x="1600200" y="4114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804;g5e18c33101_0_1376">
                <a:extLst>
                  <a:ext uri="{FF2B5EF4-FFF2-40B4-BE49-F238E27FC236}">
                    <a16:creationId xmlns:a16="http://schemas.microsoft.com/office/drawing/2014/main" id="{7F60A349-B98F-4299-9A3E-AA558AD70F14}"/>
                  </a:ext>
                </a:extLst>
              </p:cNvPr>
              <p:cNvSpPr/>
              <p:nvPr/>
            </p:nvSpPr>
            <p:spPr>
              <a:xfrm>
                <a:off x="1600200" y="4191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805;g5e18c33101_0_1376">
                <a:extLst>
                  <a:ext uri="{FF2B5EF4-FFF2-40B4-BE49-F238E27FC236}">
                    <a16:creationId xmlns:a16="http://schemas.microsoft.com/office/drawing/2014/main" id="{8207F8FE-754A-484B-856D-F5F6E078CA03}"/>
                  </a:ext>
                </a:extLst>
              </p:cNvPr>
              <p:cNvSpPr/>
              <p:nvPr/>
            </p:nvSpPr>
            <p:spPr>
              <a:xfrm>
                <a:off x="1600200" y="42672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806;g5e18c33101_0_1376">
                <a:extLst>
                  <a:ext uri="{FF2B5EF4-FFF2-40B4-BE49-F238E27FC236}">
                    <a16:creationId xmlns:a16="http://schemas.microsoft.com/office/drawing/2014/main" id="{59449A8A-4FD3-48F4-839F-1205509DB117}"/>
                  </a:ext>
                </a:extLst>
              </p:cNvPr>
              <p:cNvSpPr/>
              <p:nvPr/>
            </p:nvSpPr>
            <p:spPr>
              <a:xfrm>
                <a:off x="1600200" y="4343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807;g5e18c33101_0_1376">
                <a:extLst>
                  <a:ext uri="{FF2B5EF4-FFF2-40B4-BE49-F238E27FC236}">
                    <a16:creationId xmlns:a16="http://schemas.microsoft.com/office/drawing/2014/main" id="{E6F62B49-5793-43E8-9F59-1984B55CCA4F}"/>
                  </a:ext>
                </a:extLst>
              </p:cNvPr>
              <p:cNvSpPr/>
              <p:nvPr/>
            </p:nvSpPr>
            <p:spPr>
              <a:xfrm>
                <a:off x="1600200" y="4419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808;g5e18c33101_0_1376">
                <a:extLst>
                  <a:ext uri="{FF2B5EF4-FFF2-40B4-BE49-F238E27FC236}">
                    <a16:creationId xmlns:a16="http://schemas.microsoft.com/office/drawing/2014/main" id="{782DE0DF-0DBE-49FD-B379-4C97CF40F65F}"/>
                  </a:ext>
                </a:extLst>
              </p:cNvPr>
              <p:cNvSpPr/>
              <p:nvPr/>
            </p:nvSpPr>
            <p:spPr>
              <a:xfrm>
                <a:off x="1600199" y="4495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809;g5e18c33101_0_1376">
                <a:extLst>
                  <a:ext uri="{FF2B5EF4-FFF2-40B4-BE49-F238E27FC236}">
                    <a16:creationId xmlns:a16="http://schemas.microsoft.com/office/drawing/2014/main" id="{939BDA61-7A07-43AC-A753-68C55136B099}"/>
                  </a:ext>
                </a:extLst>
              </p:cNvPr>
              <p:cNvSpPr/>
              <p:nvPr/>
            </p:nvSpPr>
            <p:spPr>
              <a:xfrm>
                <a:off x="1600200" y="4572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810;g5e18c33101_0_1376">
                <a:extLst>
                  <a:ext uri="{FF2B5EF4-FFF2-40B4-BE49-F238E27FC236}">
                    <a16:creationId xmlns:a16="http://schemas.microsoft.com/office/drawing/2014/main" id="{E3F99F7C-EEE9-495E-8E99-5271DFAF58A4}"/>
                  </a:ext>
                </a:extLst>
              </p:cNvPr>
              <p:cNvSpPr txBox="1"/>
              <p:nvPr/>
            </p:nvSpPr>
            <p:spPr>
              <a:xfrm>
                <a:off x="1727913" y="4010378"/>
                <a:ext cx="1377000" cy="592800"/>
              </a:xfrm>
              <a:prstGeom prst="rect">
                <a:avLst/>
              </a:prstGeom>
              <a:solidFill>
                <a:srgbClr val="D9D9D9">
                  <a:alpha val="8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Registers 1</a:t>
                </a:r>
                <a:endParaRPr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2" name="Google Shape;777;g5e18c33101_0_1376">
            <a:extLst>
              <a:ext uri="{FF2B5EF4-FFF2-40B4-BE49-F238E27FC236}">
                <a16:creationId xmlns:a16="http://schemas.microsoft.com/office/drawing/2014/main" id="{2C2CEB6A-4731-4A09-B6E6-455432459F78}"/>
              </a:ext>
            </a:extLst>
          </p:cNvPr>
          <p:cNvGrpSpPr/>
          <p:nvPr/>
        </p:nvGrpSpPr>
        <p:grpSpPr>
          <a:xfrm>
            <a:off x="1162169" y="3886200"/>
            <a:ext cx="2870167" cy="1975262"/>
            <a:chOff x="990600" y="1066800"/>
            <a:chExt cx="3886200" cy="2674500"/>
          </a:xfrm>
        </p:grpSpPr>
        <p:sp>
          <p:nvSpPr>
            <p:cNvPr id="293" name="Google Shape;778;g5e18c33101_0_1376">
              <a:extLst>
                <a:ext uri="{FF2B5EF4-FFF2-40B4-BE49-F238E27FC236}">
                  <a16:creationId xmlns:a16="http://schemas.microsoft.com/office/drawing/2014/main" id="{FAD554B7-6CCD-4BD9-9921-D119A19E65AF}"/>
                </a:ext>
              </a:extLst>
            </p:cNvPr>
            <p:cNvSpPr/>
            <p:nvPr/>
          </p:nvSpPr>
          <p:spPr>
            <a:xfrm>
              <a:off x="990600" y="1066800"/>
              <a:ext cx="3886200" cy="2674500"/>
            </a:xfrm>
            <a:prstGeom prst="rect">
              <a:avLst/>
            </a:prstGeom>
            <a:solidFill>
              <a:srgbClr val="D8D8D8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Core 1 </a:t>
              </a:r>
              <a:endParaRPr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779;g5e18c33101_0_1376">
              <a:extLst>
                <a:ext uri="{FF2B5EF4-FFF2-40B4-BE49-F238E27FC236}">
                  <a16:creationId xmlns:a16="http://schemas.microsoft.com/office/drawing/2014/main" id="{9C0B9625-29FE-4695-8147-724DE5C6C897}"/>
                </a:ext>
              </a:extLst>
            </p:cNvPr>
            <p:cNvSpPr/>
            <p:nvPr/>
          </p:nvSpPr>
          <p:spPr>
            <a:xfrm>
              <a:off x="1144904" y="1478280"/>
              <a:ext cx="3503400" cy="360000"/>
            </a:xfrm>
            <a:prstGeom prst="rect">
              <a:avLst/>
            </a:prstGeom>
            <a:solidFill>
              <a:srgbClr val="95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Control</a:t>
              </a: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780;g5e18c33101_0_1376">
              <a:extLst>
                <a:ext uri="{FF2B5EF4-FFF2-40B4-BE49-F238E27FC236}">
                  <a16:creationId xmlns:a16="http://schemas.microsoft.com/office/drawing/2014/main" id="{E0C96212-AD05-48DB-AD40-854B3FCA31AF}"/>
                </a:ext>
              </a:extLst>
            </p:cNvPr>
            <p:cNvSpPr/>
            <p:nvPr/>
          </p:nvSpPr>
          <p:spPr>
            <a:xfrm>
              <a:off x="1144904" y="1992630"/>
              <a:ext cx="3427200" cy="1594500"/>
            </a:xfrm>
            <a:prstGeom prst="rect">
              <a:avLst/>
            </a:prstGeom>
            <a:solidFill>
              <a:srgbClr val="93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Datapath</a:t>
              </a: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6" name="Google Shape;781;g5e18c33101_0_1376">
              <a:extLst>
                <a:ext uri="{FF2B5EF4-FFF2-40B4-BE49-F238E27FC236}">
                  <a16:creationId xmlns:a16="http://schemas.microsoft.com/office/drawing/2014/main" id="{60876267-CD1E-41FB-86FB-22D8E0E4FC66}"/>
                </a:ext>
              </a:extLst>
            </p:cNvPr>
            <p:cNvCxnSpPr/>
            <p:nvPr/>
          </p:nvCxnSpPr>
          <p:spPr>
            <a:xfrm rot="5400000">
              <a:off x="1530657" y="1915362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cxnSp>
          <p:nvCxnSpPr>
            <p:cNvPr id="297" name="Google Shape;782;g5e18c33101_0_1376">
              <a:extLst>
                <a:ext uri="{FF2B5EF4-FFF2-40B4-BE49-F238E27FC236}">
                  <a16:creationId xmlns:a16="http://schemas.microsoft.com/office/drawing/2014/main" id="{12CD92A9-C85A-4D8B-8E16-B2880D94EE74}"/>
                </a:ext>
              </a:extLst>
            </p:cNvPr>
            <p:cNvCxnSpPr/>
            <p:nvPr/>
          </p:nvCxnSpPr>
          <p:spPr>
            <a:xfrm rot="5400000" flipH="1">
              <a:off x="2302716" y="1914930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grpSp>
          <p:nvGrpSpPr>
            <p:cNvPr id="298" name="Google Shape;783;g5e18c33101_0_1376">
              <a:extLst>
                <a:ext uri="{FF2B5EF4-FFF2-40B4-BE49-F238E27FC236}">
                  <a16:creationId xmlns:a16="http://schemas.microsoft.com/office/drawing/2014/main" id="{63EF6663-997F-4117-BC14-CC4FBD039255}"/>
                </a:ext>
              </a:extLst>
            </p:cNvPr>
            <p:cNvGrpSpPr/>
            <p:nvPr/>
          </p:nvGrpSpPr>
          <p:grpSpPr>
            <a:xfrm>
              <a:off x="1196340" y="2301240"/>
              <a:ext cx="2458988" cy="1234440"/>
              <a:chOff x="914400" y="3505200"/>
              <a:chExt cx="3642945" cy="1828800"/>
            </a:xfrm>
          </p:grpSpPr>
          <p:sp>
            <p:nvSpPr>
              <p:cNvPr id="311" name="Google Shape;784;g5e18c33101_0_1376">
                <a:extLst>
                  <a:ext uri="{FF2B5EF4-FFF2-40B4-BE49-F238E27FC236}">
                    <a16:creationId xmlns:a16="http://schemas.microsoft.com/office/drawing/2014/main" id="{1C6E8EB2-196F-4F5B-A2E9-4DCE6CEB3A45}"/>
                  </a:ext>
                </a:extLst>
              </p:cNvPr>
              <p:cNvSpPr/>
              <p:nvPr/>
            </p:nvSpPr>
            <p:spPr>
              <a:xfrm>
                <a:off x="914400" y="3505200"/>
                <a:ext cx="2362200" cy="2286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RIP 0</a:t>
                </a:r>
                <a:endParaRPr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2" name="Google Shape;785;g5e18c33101_0_1376">
                <a:extLst>
                  <a:ext uri="{FF2B5EF4-FFF2-40B4-BE49-F238E27FC236}">
                    <a16:creationId xmlns:a16="http://schemas.microsoft.com/office/drawing/2014/main" id="{EF0A34A5-81F9-4140-96F8-D5FE835C9F3C}"/>
                  </a:ext>
                </a:extLst>
              </p:cNvPr>
              <p:cNvGrpSpPr/>
              <p:nvPr/>
            </p:nvGrpSpPr>
            <p:grpSpPr>
              <a:xfrm>
                <a:off x="914414" y="3886200"/>
                <a:ext cx="2362217" cy="685800"/>
                <a:chOff x="1600199" y="3962400"/>
                <a:chExt cx="1600201" cy="685800"/>
              </a:xfrm>
            </p:grpSpPr>
            <p:sp>
              <p:nvSpPr>
                <p:cNvPr id="316" name="Google Shape;786;g5e18c33101_0_1376">
                  <a:extLst>
                    <a:ext uri="{FF2B5EF4-FFF2-40B4-BE49-F238E27FC236}">
                      <a16:creationId xmlns:a16="http://schemas.microsoft.com/office/drawing/2014/main" id="{29881A15-7E4D-48C2-A45D-3671D52775CA}"/>
                    </a:ext>
                  </a:extLst>
                </p:cNvPr>
                <p:cNvSpPr/>
                <p:nvPr/>
              </p:nvSpPr>
              <p:spPr>
                <a:xfrm>
                  <a:off x="1600200" y="3962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787;g5e18c33101_0_1376">
                  <a:extLst>
                    <a:ext uri="{FF2B5EF4-FFF2-40B4-BE49-F238E27FC236}">
                      <a16:creationId xmlns:a16="http://schemas.microsoft.com/office/drawing/2014/main" id="{381331E2-1DC8-4AC2-84BE-0BF179708882}"/>
                    </a:ext>
                  </a:extLst>
                </p:cNvPr>
                <p:cNvSpPr/>
                <p:nvPr/>
              </p:nvSpPr>
              <p:spPr>
                <a:xfrm>
                  <a:off x="1600199" y="4038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8" name="Google Shape;788;g5e18c33101_0_1376">
                  <a:extLst>
                    <a:ext uri="{FF2B5EF4-FFF2-40B4-BE49-F238E27FC236}">
                      <a16:creationId xmlns:a16="http://schemas.microsoft.com/office/drawing/2014/main" id="{8CEB5214-7A6D-4C4B-9EF0-1D3B29F1B31C}"/>
                    </a:ext>
                  </a:extLst>
                </p:cNvPr>
                <p:cNvSpPr/>
                <p:nvPr/>
              </p:nvSpPr>
              <p:spPr>
                <a:xfrm>
                  <a:off x="1600200" y="4114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789;g5e18c33101_0_1376">
                  <a:extLst>
                    <a:ext uri="{FF2B5EF4-FFF2-40B4-BE49-F238E27FC236}">
                      <a16:creationId xmlns:a16="http://schemas.microsoft.com/office/drawing/2014/main" id="{EBFE328F-0583-4DDF-90C1-2C1BFF44331D}"/>
                    </a:ext>
                  </a:extLst>
                </p:cNvPr>
                <p:cNvSpPr/>
                <p:nvPr/>
              </p:nvSpPr>
              <p:spPr>
                <a:xfrm>
                  <a:off x="1600200" y="4191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790;g5e18c33101_0_1376">
                  <a:extLst>
                    <a:ext uri="{FF2B5EF4-FFF2-40B4-BE49-F238E27FC236}">
                      <a16:creationId xmlns:a16="http://schemas.microsoft.com/office/drawing/2014/main" id="{DCBDD77D-4F4D-4AFF-894A-E0EABD7DCF59}"/>
                    </a:ext>
                  </a:extLst>
                </p:cNvPr>
                <p:cNvSpPr/>
                <p:nvPr/>
              </p:nvSpPr>
              <p:spPr>
                <a:xfrm>
                  <a:off x="1600200" y="42672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791;g5e18c33101_0_1376">
                  <a:extLst>
                    <a:ext uri="{FF2B5EF4-FFF2-40B4-BE49-F238E27FC236}">
                      <a16:creationId xmlns:a16="http://schemas.microsoft.com/office/drawing/2014/main" id="{440F071D-35A6-4AF9-960F-430092A2EEC5}"/>
                    </a:ext>
                  </a:extLst>
                </p:cNvPr>
                <p:cNvSpPr/>
                <p:nvPr/>
              </p:nvSpPr>
              <p:spPr>
                <a:xfrm>
                  <a:off x="1600200" y="4343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792;g5e18c33101_0_1376">
                  <a:extLst>
                    <a:ext uri="{FF2B5EF4-FFF2-40B4-BE49-F238E27FC236}">
                      <a16:creationId xmlns:a16="http://schemas.microsoft.com/office/drawing/2014/main" id="{AB55B239-98E9-4DB0-BB29-51013FDAC92A}"/>
                    </a:ext>
                  </a:extLst>
                </p:cNvPr>
                <p:cNvSpPr/>
                <p:nvPr/>
              </p:nvSpPr>
              <p:spPr>
                <a:xfrm>
                  <a:off x="1600200" y="4419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793;g5e18c33101_0_1376">
                  <a:extLst>
                    <a:ext uri="{FF2B5EF4-FFF2-40B4-BE49-F238E27FC236}">
                      <a16:creationId xmlns:a16="http://schemas.microsoft.com/office/drawing/2014/main" id="{61BA6723-8683-4741-8939-A3FF125D3B18}"/>
                    </a:ext>
                  </a:extLst>
                </p:cNvPr>
                <p:cNvSpPr/>
                <p:nvPr/>
              </p:nvSpPr>
              <p:spPr>
                <a:xfrm>
                  <a:off x="1600199" y="4495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794;g5e18c33101_0_1376">
                  <a:extLst>
                    <a:ext uri="{FF2B5EF4-FFF2-40B4-BE49-F238E27FC236}">
                      <a16:creationId xmlns:a16="http://schemas.microsoft.com/office/drawing/2014/main" id="{13767D0F-D1D3-4BD0-9AD0-D5509E09E699}"/>
                    </a:ext>
                  </a:extLst>
                </p:cNvPr>
                <p:cNvSpPr/>
                <p:nvPr/>
              </p:nvSpPr>
              <p:spPr>
                <a:xfrm>
                  <a:off x="1600200" y="4572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795;g5e18c33101_0_1376">
                  <a:extLst>
                    <a:ext uri="{FF2B5EF4-FFF2-40B4-BE49-F238E27FC236}">
                      <a16:creationId xmlns:a16="http://schemas.microsoft.com/office/drawing/2014/main" id="{403286F4-2F77-472E-A4DB-2AF291281040}"/>
                    </a:ext>
                  </a:extLst>
                </p:cNvPr>
                <p:cNvSpPr txBox="1"/>
                <p:nvPr/>
              </p:nvSpPr>
              <p:spPr>
                <a:xfrm>
                  <a:off x="1727916" y="4010378"/>
                  <a:ext cx="1377000" cy="592800"/>
                </a:xfrm>
                <a:prstGeom prst="rect">
                  <a:avLst/>
                </a:prstGeom>
                <a:solidFill>
                  <a:srgbClr val="D9D9D9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2000"/>
                  </a:pPr>
                  <a:r>
                    <a:rPr lang="en-US" sz="1200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Registers 0</a:t>
                  </a:r>
                  <a:endParaRPr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3" name="Google Shape;796;g5e18c33101_0_1376">
                <a:extLst>
                  <a:ext uri="{FF2B5EF4-FFF2-40B4-BE49-F238E27FC236}">
                    <a16:creationId xmlns:a16="http://schemas.microsoft.com/office/drawing/2014/main" id="{BF6F36E3-AB45-48F2-97E6-283B71DEFA94}"/>
                  </a:ext>
                </a:extLst>
              </p:cNvPr>
              <p:cNvGrpSpPr/>
              <p:nvPr/>
            </p:nvGrpSpPr>
            <p:grpSpPr>
              <a:xfrm>
                <a:off x="2077156" y="4724400"/>
                <a:ext cx="2480189" cy="609600"/>
                <a:chOff x="5734756" y="3429000"/>
                <a:chExt cx="2480189" cy="609600"/>
              </a:xfrm>
            </p:grpSpPr>
            <p:sp>
              <p:nvSpPr>
                <p:cNvPr id="314" name="Google Shape;797;g5e18c33101_0_1376">
                  <a:extLst>
                    <a:ext uri="{FF2B5EF4-FFF2-40B4-BE49-F238E27FC236}">
                      <a16:creationId xmlns:a16="http://schemas.microsoft.com/office/drawing/2014/main" id="{44628C69-D8B2-4F2B-9C33-084EF7E7528D}"/>
                    </a:ext>
                  </a:extLst>
                </p:cNvPr>
                <p:cNvSpPr/>
                <p:nvPr/>
              </p:nvSpPr>
              <p:spPr>
                <a:xfrm rot="10800000" flipH="1">
                  <a:off x="5734756" y="3429000"/>
                  <a:ext cx="2362200" cy="609600"/>
                </a:xfrm>
                <a:prstGeom prst="trapezoid">
                  <a:avLst>
                    <a:gd name="adj" fmla="val 25000"/>
                  </a:avLst>
                </a:prstGeom>
                <a:solidFill>
                  <a:srgbClr val="C0504D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798;g5e18c33101_0_1376">
                  <a:extLst>
                    <a:ext uri="{FF2B5EF4-FFF2-40B4-BE49-F238E27FC236}">
                      <a16:creationId xmlns:a16="http://schemas.microsoft.com/office/drawing/2014/main" id="{EDEB6FC4-ED64-4C44-B190-F4C5F2F79A48}"/>
                    </a:ext>
                  </a:extLst>
                </p:cNvPr>
                <p:cNvSpPr txBox="1"/>
                <p:nvPr/>
              </p:nvSpPr>
              <p:spPr>
                <a:xfrm>
                  <a:off x="5847645" y="3429000"/>
                  <a:ext cx="2367300" cy="547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r>
                    <a:rPr lang="en-US" sz="11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(ALU)</a:t>
                  </a: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99" name="Google Shape;799;g5e18c33101_0_1376">
              <a:extLst>
                <a:ext uri="{FF2B5EF4-FFF2-40B4-BE49-F238E27FC236}">
                  <a16:creationId xmlns:a16="http://schemas.microsoft.com/office/drawing/2014/main" id="{B07EBBF6-024E-4A88-8BBA-84C4714C700A}"/>
                </a:ext>
              </a:extLst>
            </p:cNvPr>
            <p:cNvSpPr/>
            <p:nvPr/>
          </p:nvSpPr>
          <p:spPr>
            <a:xfrm>
              <a:off x="2895600" y="2286000"/>
              <a:ext cx="1594500" cy="154200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RIP 1</a:t>
              </a:r>
              <a:endParaRPr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0" name="Google Shape;800;g5e18c33101_0_1376">
              <a:extLst>
                <a:ext uri="{FF2B5EF4-FFF2-40B4-BE49-F238E27FC236}">
                  <a16:creationId xmlns:a16="http://schemas.microsoft.com/office/drawing/2014/main" id="{B5CE7044-8A68-4FCB-B0B0-6C3954461CD0}"/>
                </a:ext>
              </a:extLst>
            </p:cNvPr>
            <p:cNvGrpSpPr/>
            <p:nvPr/>
          </p:nvGrpSpPr>
          <p:grpSpPr>
            <a:xfrm>
              <a:off x="2895553" y="2543175"/>
              <a:ext cx="1594440" cy="462915"/>
              <a:chOff x="1600199" y="3962400"/>
              <a:chExt cx="1600201" cy="685800"/>
            </a:xfrm>
          </p:grpSpPr>
          <p:sp>
            <p:nvSpPr>
              <p:cNvPr id="301" name="Google Shape;801;g5e18c33101_0_1376">
                <a:extLst>
                  <a:ext uri="{FF2B5EF4-FFF2-40B4-BE49-F238E27FC236}">
                    <a16:creationId xmlns:a16="http://schemas.microsoft.com/office/drawing/2014/main" id="{20D1479D-5095-4BB9-A755-BA28AA1ADBF6}"/>
                  </a:ext>
                </a:extLst>
              </p:cNvPr>
              <p:cNvSpPr/>
              <p:nvPr/>
            </p:nvSpPr>
            <p:spPr>
              <a:xfrm>
                <a:off x="1600200" y="3962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802;g5e18c33101_0_1376">
                <a:extLst>
                  <a:ext uri="{FF2B5EF4-FFF2-40B4-BE49-F238E27FC236}">
                    <a16:creationId xmlns:a16="http://schemas.microsoft.com/office/drawing/2014/main" id="{EB48E6D5-96D4-44DC-85BE-D97920C508CA}"/>
                  </a:ext>
                </a:extLst>
              </p:cNvPr>
              <p:cNvSpPr/>
              <p:nvPr/>
            </p:nvSpPr>
            <p:spPr>
              <a:xfrm>
                <a:off x="1600199" y="4038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803;g5e18c33101_0_1376">
                <a:extLst>
                  <a:ext uri="{FF2B5EF4-FFF2-40B4-BE49-F238E27FC236}">
                    <a16:creationId xmlns:a16="http://schemas.microsoft.com/office/drawing/2014/main" id="{73A5FB5F-65FE-4EA8-A69D-526C127A0869}"/>
                  </a:ext>
                </a:extLst>
              </p:cNvPr>
              <p:cNvSpPr/>
              <p:nvPr/>
            </p:nvSpPr>
            <p:spPr>
              <a:xfrm>
                <a:off x="1600200" y="4114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804;g5e18c33101_0_1376">
                <a:extLst>
                  <a:ext uri="{FF2B5EF4-FFF2-40B4-BE49-F238E27FC236}">
                    <a16:creationId xmlns:a16="http://schemas.microsoft.com/office/drawing/2014/main" id="{72571BEF-E9D5-42AA-A4C2-089EACC4EDBB}"/>
                  </a:ext>
                </a:extLst>
              </p:cNvPr>
              <p:cNvSpPr/>
              <p:nvPr/>
            </p:nvSpPr>
            <p:spPr>
              <a:xfrm>
                <a:off x="1600200" y="4191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805;g5e18c33101_0_1376">
                <a:extLst>
                  <a:ext uri="{FF2B5EF4-FFF2-40B4-BE49-F238E27FC236}">
                    <a16:creationId xmlns:a16="http://schemas.microsoft.com/office/drawing/2014/main" id="{743C80EB-CD55-43CD-B48B-46A34EA2254B}"/>
                  </a:ext>
                </a:extLst>
              </p:cNvPr>
              <p:cNvSpPr/>
              <p:nvPr/>
            </p:nvSpPr>
            <p:spPr>
              <a:xfrm>
                <a:off x="1600200" y="42672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806;g5e18c33101_0_1376">
                <a:extLst>
                  <a:ext uri="{FF2B5EF4-FFF2-40B4-BE49-F238E27FC236}">
                    <a16:creationId xmlns:a16="http://schemas.microsoft.com/office/drawing/2014/main" id="{040DBA12-D870-46DF-8CEA-C44B430E4FC9}"/>
                  </a:ext>
                </a:extLst>
              </p:cNvPr>
              <p:cNvSpPr/>
              <p:nvPr/>
            </p:nvSpPr>
            <p:spPr>
              <a:xfrm>
                <a:off x="1600200" y="4343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807;g5e18c33101_0_1376">
                <a:extLst>
                  <a:ext uri="{FF2B5EF4-FFF2-40B4-BE49-F238E27FC236}">
                    <a16:creationId xmlns:a16="http://schemas.microsoft.com/office/drawing/2014/main" id="{231A29F1-4C60-4CF9-95A5-D84502B35F45}"/>
                  </a:ext>
                </a:extLst>
              </p:cNvPr>
              <p:cNvSpPr/>
              <p:nvPr/>
            </p:nvSpPr>
            <p:spPr>
              <a:xfrm>
                <a:off x="1600200" y="4419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808;g5e18c33101_0_1376">
                <a:extLst>
                  <a:ext uri="{FF2B5EF4-FFF2-40B4-BE49-F238E27FC236}">
                    <a16:creationId xmlns:a16="http://schemas.microsoft.com/office/drawing/2014/main" id="{DCDE91F0-E271-4C44-8FE5-5B9E54503D7A}"/>
                  </a:ext>
                </a:extLst>
              </p:cNvPr>
              <p:cNvSpPr/>
              <p:nvPr/>
            </p:nvSpPr>
            <p:spPr>
              <a:xfrm>
                <a:off x="1600199" y="4495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809;g5e18c33101_0_1376">
                <a:extLst>
                  <a:ext uri="{FF2B5EF4-FFF2-40B4-BE49-F238E27FC236}">
                    <a16:creationId xmlns:a16="http://schemas.microsoft.com/office/drawing/2014/main" id="{D466F0F1-A087-47DB-99F7-C84CAFDB4211}"/>
                  </a:ext>
                </a:extLst>
              </p:cNvPr>
              <p:cNvSpPr/>
              <p:nvPr/>
            </p:nvSpPr>
            <p:spPr>
              <a:xfrm>
                <a:off x="1600200" y="4572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810;g5e18c33101_0_1376">
                <a:extLst>
                  <a:ext uri="{FF2B5EF4-FFF2-40B4-BE49-F238E27FC236}">
                    <a16:creationId xmlns:a16="http://schemas.microsoft.com/office/drawing/2014/main" id="{4F05F717-7547-4FBA-94F2-553A1B02CEFA}"/>
                  </a:ext>
                </a:extLst>
              </p:cNvPr>
              <p:cNvSpPr txBox="1"/>
              <p:nvPr/>
            </p:nvSpPr>
            <p:spPr>
              <a:xfrm>
                <a:off x="1727913" y="4010378"/>
                <a:ext cx="1377000" cy="592800"/>
              </a:xfrm>
              <a:prstGeom prst="rect">
                <a:avLst/>
              </a:prstGeom>
              <a:solidFill>
                <a:srgbClr val="D9D9D9">
                  <a:alpha val="8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Registers 1</a:t>
                </a:r>
                <a:endParaRPr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BCF2B471-3F1F-627A-8F94-C274BB7DEC7E}"/>
              </a:ext>
            </a:extLst>
          </p:cNvPr>
          <p:cNvSpPr/>
          <p:nvPr/>
        </p:nvSpPr>
        <p:spPr>
          <a:xfrm>
            <a:off x="787400" y="848329"/>
            <a:ext cx="4242429" cy="532387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065C6C-070D-93A7-F652-A6DB5C519B93}"/>
              </a:ext>
            </a:extLst>
          </p:cNvPr>
          <p:cNvSpPr txBox="1"/>
          <p:nvPr/>
        </p:nvSpPr>
        <p:spPr>
          <a:xfrm>
            <a:off x="3225834" y="848328"/>
            <a:ext cx="180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CPU Chip</a:t>
            </a:r>
          </a:p>
        </p:txBody>
      </p:sp>
    </p:spTree>
    <p:extLst>
      <p:ext uri="{BB962C8B-B14F-4D97-AF65-F5344CB8AC3E}">
        <p14:creationId xmlns:p14="http://schemas.microsoft.com/office/powerpoint/2010/main" val="2051614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4A040-2242-C14A-9914-4DB063902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i7 processor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429195-1B31-3548-85EE-7397DF565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36</a:t>
            </a:fld>
            <a:endParaRPr lang="en-US"/>
          </a:p>
        </p:txBody>
      </p:sp>
      <p:pic>
        <p:nvPicPr>
          <p:cNvPr id="5" name="Google Shape;827;g5e18c33101_0_748">
            <a:extLst>
              <a:ext uri="{FF2B5EF4-FFF2-40B4-BE49-F238E27FC236}">
                <a16:creationId xmlns:a16="http://schemas.microsoft.com/office/drawing/2014/main" id="{BF7D81D6-09A6-D44D-8E43-DA894803A01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5611" y="987565"/>
            <a:ext cx="10457645" cy="53586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28;g5e18c33101_0_748">
            <a:extLst>
              <a:ext uri="{FF2B5EF4-FFF2-40B4-BE49-F238E27FC236}">
                <a16:creationId xmlns:a16="http://schemas.microsoft.com/office/drawing/2014/main" id="{DEFBDCE8-177D-AF45-B505-C283149EAF6E}"/>
              </a:ext>
            </a:extLst>
          </p:cNvPr>
          <p:cNvSpPr txBox="1"/>
          <p:nvPr/>
        </p:nvSpPr>
        <p:spPr>
          <a:xfrm>
            <a:off x="6014433" y="4649882"/>
            <a:ext cx="3798681" cy="12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4 total cores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Each capable of 2 threads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≈ 8 processors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829;g5e18c33101_0_748">
            <a:extLst>
              <a:ext uri="{FF2B5EF4-FFF2-40B4-BE49-F238E27FC236}">
                <a16:creationId xmlns:a16="http://schemas.microsoft.com/office/drawing/2014/main" id="{34313FEB-8228-5C43-983F-F47C99DA2B9B}"/>
              </a:ext>
            </a:extLst>
          </p:cNvPr>
          <p:cNvCxnSpPr/>
          <p:nvPr/>
        </p:nvCxnSpPr>
        <p:spPr>
          <a:xfrm flipH="1">
            <a:off x="4339733" y="5269082"/>
            <a:ext cx="1623300" cy="75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816307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029F1-CC58-4286-8125-72B5C6345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FD36B-8F1A-4BFE-8462-B376283E9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“cores” does a computer need?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94A25-097E-466E-83EE-69EB889B6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067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029F1-CC58-4286-8125-72B5C6345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FD36B-8F1A-4BFE-8462-B376283E9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“cores” does a computer need?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Depends on the workload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Personal computer</a:t>
            </a:r>
          </a:p>
          <a:p>
            <a:pPr lvl="2"/>
            <a:r>
              <a:rPr lang="en-US" dirty="0"/>
              <a:t>~2-10 processes running at once in the foreground</a:t>
            </a:r>
          </a:p>
          <a:p>
            <a:pPr lvl="2"/>
            <a:r>
              <a:rPr lang="en-US" dirty="0"/>
              <a:t>Plus ~100 in the background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Server</a:t>
            </a:r>
          </a:p>
          <a:p>
            <a:pPr lvl="2"/>
            <a:r>
              <a:rPr lang="en-US" dirty="0"/>
              <a:t>Could be serving many thousands of requests simultaneously</a:t>
            </a:r>
          </a:p>
          <a:p>
            <a:pPr lvl="2"/>
            <a:r>
              <a:rPr lang="en-US" dirty="0"/>
              <a:t>Moore: 48 cores, Hanlon: 40 cores, Amdahl: 256 cores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94A25-097E-466E-83EE-69EB889B6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752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Need for Parallelism</a:t>
            </a:r>
          </a:p>
          <a:p>
            <a:endParaRPr lang="en-US" dirty="0"/>
          </a:p>
          <a:p>
            <a:r>
              <a:rPr lang="en-US" dirty="0"/>
              <a:t>Processes and Threads</a:t>
            </a:r>
          </a:p>
          <a:p>
            <a:endParaRPr lang="en-US" dirty="0"/>
          </a:p>
          <a:p>
            <a:r>
              <a:rPr lang="en-US" b="1" dirty="0"/>
              <a:t>Concurrency Challenges</a:t>
            </a:r>
          </a:p>
          <a:p>
            <a:endParaRPr lang="en-US" dirty="0"/>
          </a:p>
          <a:p>
            <a:r>
              <a:rPr lang="en-US" dirty="0"/>
              <a:t>Using 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65770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Need for Parallelism</a:t>
            </a:r>
          </a:p>
          <a:p>
            <a:endParaRPr lang="en-US" dirty="0"/>
          </a:p>
          <a:p>
            <a:r>
              <a:rPr lang="en-US" dirty="0"/>
              <a:t>Processes and Threads</a:t>
            </a:r>
          </a:p>
          <a:p>
            <a:endParaRPr lang="en-US" dirty="0"/>
          </a:p>
          <a:p>
            <a:r>
              <a:rPr lang="en-US" dirty="0"/>
              <a:t>Concurrency Challenges</a:t>
            </a:r>
          </a:p>
          <a:p>
            <a:endParaRPr lang="en-US" dirty="0"/>
          </a:p>
          <a:p>
            <a:r>
              <a:rPr lang="en-US" dirty="0"/>
              <a:t>Using 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AD916-1F64-3049-937D-2F4A3C9AE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to concurrency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D545E-D245-3849-AF3C-799CF8920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Concurrency is great! We can do so many things!!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what’s the downside…?</a:t>
            </a:r>
          </a:p>
          <a:p>
            <a:pPr marL="0" indent="0">
              <a:buNone/>
            </a:pPr>
            <a:endParaRPr lang="en-US" dirty="0"/>
          </a:p>
          <a:p>
            <a:pPr marL="609585" indent="-609585">
              <a:buFont typeface="+mj-lt"/>
              <a:buAutoNum type="arabicPeriod"/>
            </a:pPr>
            <a:r>
              <a:rPr lang="en-US" dirty="0"/>
              <a:t>How much speedup can we get from it?</a:t>
            </a:r>
          </a:p>
          <a:p>
            <a:pPr marL="609585" indent="-609585">
              <a:buFont typeface="+mj-lt"/>
              <a:buAutoNum type="arabicPeriod"/>
            </a:pPr>
            <a:r>
              <a:rPr lang="en-US" dirty="0"/>
              <a:t>How hard is it to write parallel programs?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8DD00-7164-8B48-B02E-DE8EBE45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2328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AD916-1F64-3049-937D-2F4A3C9AE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to concurrency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D545E-D245-3849-AF3C-799CF8920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Concurrency is great! We can do so many things!!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what’s the downside…?</a:t>
            </a:r>
          </a:p>
          <a:p>
            <a:pPr marL="0" indent="0">
              <a:buNone/>
            </a:pPr>
            <a:endParaRPr lang="en-US" dirty="0"/>
          </a:p>
          <a:p>
            <a:pPr marL="609585" indent="-609585">
              <a:buFont typeface="+mj-lt"/>
              <a:buAutoNum type="arabicPeriod"/>
            </a:pPr>
            <a:r>
              <a:rPr lang="en-US" b="1" dirty="0"/>
              <a:t>How much speedup can we get from it?</a:t>
            </a:r>
          </a:p>
          <a:p>
            <a:pPr marL="609585" indent="-609585">
              <a:buFont typeface="+mj-lt"/>
              <a:buAutoNum type="arabicPeriod"/>
            </a:pPr>
            <a:r>
              <a:rPr lang="en-US" dirty="0"/>
              <a:t>How hard is it to write parallel programs?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8DD00-7164-8B48-B02E-DE8EBE45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422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5df537fd69_1_39"/>
          <p:cNvSpPr txBox="1">
            <a:spLocks noGrp="1"/>
          </p:cNvSpPr>
          <p:nvPr>
            <p:ph type="body" idx="1"/>
          </p:nvPr>
        </p:nvSpPr>
        <p:spPr>
          <a:xfrm>
            <a:off x="1267200" y="2755201"/>
            <a:ext cx="9657600" cy="369117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sz="3100" dirty="0"/>
              <a:t>Imagine a program that takes 100 seconds to run</a:t>
            </a:r>
            <a:endParaRPr sz="3100" dirty="0"/>
          </a:p>
          <a:p>
            <a:pPr indent="-425440">
              <a:spcBef>
                <a:spcPts val="640"/>
              </a:spcBef>
              <a:buSzPts val="3100"/>
            </a:pPr>
            <a:r>
              <a:rPr lang="en-US" sz="3100" dirty="0"/>
              <a:t>95 seconds in the blue part</a:t>
            </a:r>
            <a:endParaRPr sz="3100" dirty="0"/>
          </a:p>
          <a:p>
            <a:pPr indent="-425440">
              <a:spcBef>
                <a:spcPts val="0"/>
              </a:spcBef>
              <a:buSzPts val="3100"/>
            </a:pPr>
            <a:r>
              <a:rPr lang="en-US" sz="3100" dirty="0"/>
              <a:t>5 seconds in the green part</a:t>
            </a:r>
          </a:p>
          <a:p>
            <a:pPr indent="-425440">
              <a:spcBef>
                <a:spcPts val="0"/>
              </a:spcBef>
              <a:buSzPts val="3100"/>
            </a:pPr>
            <a:endParaRPr lang="en-US" sz="3100" dirty="0"/>
          </a:p>
          <a:p>
            <a:pPr indent="-425440">
              <a:spcBef>
                <a:spcPts val="0"/>
              </a:spcBef>
              <a:buSzPts val="3100"/>
            </a:pPr>
            <a:endParaRPr lang="en-US" sz="3100" dirty="0"/>
          </a:p>
          <a:p>
            <a:pPr marL="0" indent="0">
              <a:spcBef>
                <a:spcPts val="0"/>
              </a:spcBef>
              <a:buSzPts val="3100"/>
              <a:buNone/>
            </a:pPr>
            <a:r>
              <a:rPr lang="en-US" sz="3100" dirty="0"/>
              <a:t>We’re going to speed up the green part and take a look at the net result</a:t>
            </a:r>
            <a:endParaRPr sz="3100" dirty="0"/>
          </a:p>
        </p:txBody>
      </p:sp>
      <p:graphicFrame>
        <p:nvGraphicFramePr>
          <p:cNvPr id="872" name="Google Shape;872;g5df537fd69_1_39"/>
          <p:cNvGraphicFramePr/>
          <p:nvPr/>
        </p:nvGraphicFramePr>
        <p:xfrm>
          <a:off x="2476500" y="1849151"/>
          <a:ext cx="7239000" cy="73149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62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49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95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EC1A31A2-E030-C647-A497-F7ED04855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 dirty="0"/>
              <a:t>Speedup Example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9DCE59C-58E2-284E-81A1-16C6F66F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4060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2" name="Google Shape;872;g5df537fd69_1_39"/>
          <p:cNvGraphicFramePr/>
          <p:nvPr/>
        </p:nvGraphicFramePr>
        <p:xfrm>
          <a:off x="930901" y="1724352"/>
          <a:ext cx="4233900" cy="51244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7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44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95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EC1A31A2-E030-C647-A497-F7ED04855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 dirty="0"/>
              <a:t>Speedup from improvements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9DCE59C-58E2-284E-81A1-16C6F66F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43</a:t>
            </a:fld>
            <a:endParaRPr lang="en-US" dirty="0"/>
          </a:p>
        </p:txBody>
      </p:sp>
      <p:graphicFrame>
        <p:nvGraphicFramePr>
          <p:cNvPr id="10" name="Google Shape;882;g5df537fd69_1_790">
            <a:extLst>
              <a:ext uri="{FF2B5EF4-FFF2-40B4-BE49-F238E27FC236}">
                <a16:creationId xmlns:a16="http://schemas.microsoft.com/office/drawing/2014/main" id="{93CD7227-67E7-D84D-B2C8-8C666E5EB5E0}"/>
              </a:ext>
            </a:extLst>
          </p:cNvPr>
          <p:cNvGraphicFramePr/>
          <p:nvPr/>
        </p:nvGraphicFramePr>
        <p:xfrm>
          <a:off x="6088001" y="1188124"/>
          <a:ext cx="5271826" cy="158490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5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7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2451"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Speedup with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Improvement</a:t>
                      </a:r>
                      <a:endParaRPr sz="20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=</a:t>
                      </a:r>
                      <a:endParaRPr sz="20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Execution time without improvement</a:t>
                      </a:r>
                      <a:endParaRPr sz="20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4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Execution time with improvement</a:t>
                      </a:r>
                      <a:endParaRPr sz="20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Google Shape;879;g5df537fd69_1_790">
            <a:extLst>
              <a:ext uri="{FF2B5EF4-FFF2-40B4-BE49-F238E27FC236}">
                <a16:creationId xmlns:a16="http://schemas.microsoft.com/office/drawing/2014/main" id="{CAEA4B97-7AAD-254C-A687-260BCB475B85}"/>
              </a:ext>
            </a:extLst>
          </p:cNvPr>
          <p:cNvSpPr txBox="1">
            <a:spLocks/>
          </p:cNvSpPr>
          <p:nvPr/>
        </p:nvSpPr>
        <p:spPr>
          <a:xfrm>
            <a:off x="1981200" y="2525175"/>
            <a:ext cx="8229600" cy="1631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0"/>
              </a:spcBef>
              <a:buNone/>
            </a:pPr>
            <a:endParaRPr lang="en-US" sz="2667" dirty="0"/>
          </a:p>
          <a:p>
            <a:pPr marL="0" indent="0">
              <a:spcBef>
                <a:spcPts val="640"/>
              </a:spcBef>
              <a:buNone/>
            </a:pPr>
            <a:r>
              <a:rPr lang="en-US" sz="1700" dirty="0"/>
              <a:t> </a:t>
            </a:r>
          </a:p>
          <a:p>
            <a:pPr marL="0" indent="0">
              <a:spcBef>
                <a:spcPts val="640"/>
              </a:spcBef>
              <a:buNone/>
            </a:pPr>
            <a:r>
              <a:rPr lang="en-US" sz="2667" dirty="0"/>
              <a:t>5 s -&gt; 2.5 s:	Speedup = </a:t>
            </a:r>
            <a:r>
              <a:rPr lang="en-US" sz="2667"/>
              <a:t>100/97.5  </a:t>
            </a:r>
            <a:r>
              <a:rPr lang="en-US" sz="2667" dirty="0"/>
              <a:t>	= 1.026</a:t>
            </a:r>
            <a:endParaRPr lang="en-US" sz="2500" dirty="0"/>
          </a:p>
        </p:txBody>
      </p:sp>
      <p:sp>
        <p:nvSpPr>
          <p:cNvPr id="12" name="Google Shape;883;g5df537fd69_1_790">
            <a:extLst>
              <a:ext uri="{FF2B5EF4-FFF2-40B4-BE49-F238E27FC236}">
                <a16:creationId xmlns:a16="http://schemas.microsoft.com/office/drawing/2014/main" id="{716C90DD-7102-2C4F-A58B-48AC642A0C36}"/>
              </a:ext>
            </a:extLst>
          </p:cNvPr>
          <p:cNvSpPr txBox="1">
            <a:spLocks/>
          </p:cNvSpPr>
          <p:nvPr/>
        </p:nvSpPr>
        <p:spPr>
          <a:xfrm>
            <a:off x="1981200" y="3944725"/>
            <a:ext cx="8229600" cy="672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0"/>
              </a:spcBef>
              <a:buNone/>
            </a:pPr>
            <a:r>
              <a:rPr lang="en-US" sz="2667" dirty="0"/>
              <a:t>5 s -&gt; 1 s:		Speedup = 100/96		= 1.042</a:t>
            </a:r>
            <a:endParaRPr lang="en-US" sz="2500" dirty="0"/>
          </a:p>
        </p:txBody>
      </p:sp>
      <p:sp>
        <p:nvSpPr>
          <p:cNvPr id="13" name="Google Shape;884;g5df537fd69_1_790">
            <a:extLst>
              <a:ext uri="{FF2B5EF4-FFF2-40B4-BE49-F238E27FC236}">
                <a16:creationId xmlns:a16="http://schemas.microsoft.com/office/drawing/2014/main" id="{4A0395D8-32A0-5B45-A74A-57A01CA01940}"/>
              </a:ext>
            </a:extLst>
          </p:cNvPr>
          <p:cNvSpPr txBox="1">
            <a:spLocks/>
          </p:cNvSpPr>
          <p:nvPr/>
        </p:nvSpPr>
        <p:spPr>
          <a:xfrm>
            <a:off x="1981200" y="4458175"/>
            <a:ext cx="7906800" cy="1958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0"/>
              </a:spcBef>
              <a:buNone/>
            </a:pPr>
            <a:r>
              <a:rPr lang="en-US" sz="2667" dirty="0"/>
              <a:t>5 s -&gt; 0.001s:	Speedup = 100/95.001	= 1.053</a:t>
            </a:r>
          </a:p>
          <a:p>
            <a:pPr marL="0" indent="0">
              <a:spcBef>
                <a:spcPts val="640"/>
              </a:spcBef>
              <a:buNone/>
            </a:pPr>
            <a:r>
              <a:rPr lang="en-US" sz="1000" dirty="0"/>
              <a:t> </a:t>
            </a:r>
            <a:endParaRPr lang="en-US" sz="2700" dirty="0"/>
          </a:p>
          <a:p>
            <a:pPr marL="0" indent="0">
              <a:spcBef>
                <a:spcPts val="640"/>
              </a:spcBef>
              <a:buNone/>
            </a:pPr>
            <a:r>
              <a:rPr lang="en-US" sz="2500" dirty="0"/>
              <a:t>The impact of a performance improvement is relative to the importance of the part being improved!</a:t>
            </a:r>
          </a:p>
        </p:txBody>
      </p:sp>
    </p:spTree>
    <p:extLst>
      <p:ext uri="{BB962C8B-B14F-4D97-AF65-F5344CB8AC3E}">
        <p14:creationId xmlns:p14="http://schemas.microsoft.com/office/powerpoint/2010/main" val="173458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5df537fd69_1_14"/>
          <p:cNvSpPr txBox="1"/>
          <p:nvPr/>
        </p:nvSpPr>
        <p:spPr>
          <a:xfrm>
            <a:off x="1981200" y="1600201"/>
            <a:ext cx="8229600" cy="49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189"/>
            <a:r>
              <a:rPr lang="en-US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Speedup  =  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891" indent="-342891">
              <a:spcBef>
                <a:spcPts val="640"/>
              </a:spcBef>
            </a:pP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400"/>
              </a:spcBef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US" sz="3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	F = Fraction of execution time speed up</a:t>
            </a:r>
            <a:br>
              <a:rPr lang="en-US" sz="30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	S = Scale of improvement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400"/>
              </a:spcBef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3" name="Google Shape;893;g5df537fd69_1_14"/>
          <p:cNvCxnSpPr/>
          <p:nvPr/>
        </p:nvCxnSpPr>
        <p:spPr>
          <a:xfrm>
            <a:off x="4809061" y="2184401"/>
            <a:ext cx="3336000" cy="150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4" name="Google Shape;894;g5df537fd69_1_14"/>
          <p:cNvSpPr txBox="1"/>
          <p:nvPr/>
        </p:nvSpPr>
        <p:spPr>
          <a:xfrm>
            <a:off x="5080002" y="2201335"/>
            <a:ext cx="21837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3200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(1 - F)   +   F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5" name="Google Shape;895;g5df537fd69_1_14"/>
          <p:cNvCxnSpPr/>
          <p:nvPr/>
        </p:nvCxnSpPr>
        <p:spPr>
          <a:xfrm>
            <a:off x="6807193" y="2743201"/>
            <a:ext cx="507900" cy="150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6" name="Google Shape;896;g5df537fd69_1_14"/>
          <p:cNvSpPr/>
          <p:nvPr/>
        </p:nvSpPr>
        <p:spPr>
          <a:xfrm>
            <a:off x="6865027" y="2634735"/>
            <a:ext cx="373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3200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g5df537fd69_1_14"/>
          <p:cNvSpPr txBox="1"/>
          <p:nvPr/>
        </p:nvSpPr>
        <p:spPr>
          <a:xfrm>
            <a:off x="2298663" y="2744699"/>
            <a:ext cx="256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Non-speed-up part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g5df537fd69_1_14"/>
          <p:cNvSpPr txBox="1"/>
          <p:nvPr/>
        </p:nvSpPr>
        <p:spPr>
          <a:xfrm>
            <a:off x="8517467" y="2664179"/>
            <a:ext cx="1964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Speed-up part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9" name="Google Shape;899;g5df537fd69_1_14"/>
          <p:cNvCxnSpPr>
            <a:stCxn id="897" idx="3"/>
          </p:cNvCxnSpPr>
          <p:nvPr/>
        </p:nvCxnSpPr>
        <p:spPr>
          <a:xfrm rot="10800000" flipH="1">
            <a:off x="4858863" y="2740949"/>
            <a:ext cx="432900" cy="234600"/>
          </a:xfrm>
          <a:prstGeom prst="straightConnector1">
            <a:avLst/>
          </a:prstGeom>
          <a:noFill/>
          <a:ln w="381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900" name="Google Shape;900;g5df537fd69_1_14"/>
          <p:cNvCxnSpPr>
            <a:stCxn id="898" idx="1"/>
          </p:cNvCxnSpPr>
          <p:nvPr/>
        </p:nvCxnSpPr>
        <p:spPr>
          <a:xfrm rot="10800000">
            <a:off x="7405367" y="2731829"/>
            <a:ext cx="1112100" cy="163200"/>
          </a:xfrm>
          <a:prstGeom prst="straightConnector1">
            <a:avLst/>
          </a:prstGeom>
          <a:noFill/>
          <a:ln w="381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901" name="Google Shape;901;g5df537fd69_1_14"/>
          <p:cNvSpPr txBox="1"/>
          <p:nvPr/>
        </p:nvSpPr>
        <p:spPr>
          <a:xfrm>
            <a:off x="5221677" y="1508686"/>
            <a:ext cx="21837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02" name="Google Shape;902;g5df537fd69_1_14"/>
          <p:cNvGrpSpPr/>
          <p:nvPr/>
        </p:nvGrpSpPr>
        <p:grpSpPr>
          <a:xfrm>
            <a:off x="3468501" y="5204179"/>
            <a:ext cx="5142275" cy="1105167"/>
            <a:chOff x="1944500" y="5204178"/>
            <a:chExt cx="5142275" cy="1105167"/>
          </a:xfrm>
        </p:grpSpPr>
        <p:sp>
          <p:nvSpPr>
            <p:cNvPr id="903" name="Google Shape;903;g5df537fd69_1_14"/>
            <p:cNvSpPr txBox="1"/>
            <p:nvPr/>
          </p:nvSpPr>
          <p:spPr>
            <a:xfrm>
              <a:off x="2560320" y="5204178"/>
              <a:ext cx="340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g5df537fd69_1_14"/>
            <p:cNvSpPr txBox="1"/>
            <p:nvPr/>
          </p:nvSpPr>
          <p:spPr>
            <a:xfrm>
              <a:off x="1944500" y="5542850"/>
              <a:ext cx="1579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0.</a:t>
              </a:r>
              <a:r>
                <a:rPr lang="en-US" sz="2400">
                  <a:latin typeface="Calibri"/>
                  <a:ea typeface="Calibri"/>
                  <a:cs typeface="Calibri"/>
                  <a:sym typeface="Calibri"/>
                </a:rPr>
                <a:t>7</a:t>
              </a: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5 + 0.25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05" name="Google Shape;905;g5df537fd69_1_14"/>
            <p:cNvCxnSpPr/>
            <p:nvPr/>
          </p:nvCxnSpPr>
          <p:spPr>
            <a:xfrm>
              <a:off x="2023600" y="5622722"/>
              <a:ext cx="1464600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6" name="Google Shape;906;g5df537fd69_1_14"/>
            <p:cNvCxnSpPr/>
            <p:nvPr/>
          </p:nvCxnSpPr>
          <p:spPr>
            <a:xfrm>
              <a:off x="2828842" y="5928645"/>
              <a:ext cx="626100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07" name="Google Shape;907;g5df537fd69_1_14"/>
            <p:cNvSpPr txBox="1"/>
            <p:nvPr/>
          </p:nvSpPr>
          <p:spPr>
            <a:xfrm>
              <a:off x="3011301" y="5847645"/>
              <a:ext cx="340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g5df537fd69_1_14"/>
            <p:cNvSpPr txBox="1"/>
            <p:nvPr/>
          </p:nvSpPr>
          <p:spPr>
            <a:xfrm>
              <a:off x="4785360" y="5212080"/>
              <a:ext cx="340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g5df537fd69_1_14"/>
            <p:cNvSpPr txBox="1"/>
            <p:nvPr/>
          </p:nvSpPr>
          <p:spPr>
            <a:xfrm>
              <a:off x="4097850" y="5550750"/>
              <a:ext cx="1803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0.75 + 0.125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10" name="Google Shape;910;g5df537fd69_1_14"/>
            <p:cNvCxnSpPr/>
            <p:nvPr/>
          </p:nvCxnSpPr>
          <p:spPr>
            <a:xfrm>
              <a:off x="4199451" y="5630611"/>
              <a:ext cx="1558200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11" name="Google Shape;911;g5df537fd69_1_14"/>
            <p:cNvSpPr txBox="1"/>
            <p:nvPr/>
          </p:nvSpPr>
          <p:spPr>
            <a:xfrm>
              <a:off x="3718560" y="5394960"/>
              <a:ext cx="338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=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g5df537fd69_1_14"/>
            <p:cNvSpPr txBox="1"/>
            <p:nvPr/>
          </p:nvSpPr>
          <p:spPr>
            <a:xfrm>
              <a:off x="6064945" y="5394960"/>
              <a:ext cx="338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=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g5df537fd69_1_14"/>
            <p:cNvSpPr txBox="1"/>
            <p:nvPr/>
          </p:nvSpPr>
          <p:spPr>
            <a:xfrm>
              <a:off x="6355075" y="5394950"/>
              <a:ext cx="731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1.14</a:t>
              </a:r>
              <a:endParaRPr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4" name="Google Shape;914;g5df537fd69_1_14"/>
          <p:cNvSpPr txBox="1"/>
          <p:nvPr/>
        </p:nvSpPr>
        <p:spPr>
          <a:xfrm>
            <a:off x="2075200" y="4500275"/>
            <a:ext cx="79056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2x improvement to 25% of the program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g5df537fd69_1_14"/>
          <p:cNvSpPr txBox="1"/>
          <p:nvPr/>
        </p:nvSpPr>
        <p:spPr>
          <a:xfrm>
            <a:off x="9733800" y="331663"/>
            <a:ext cx="1729200" cy="15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Equivalent to prior equation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6" name="Google Shape;916;g5df537fd69_1_14"/>
          <p:cNvCxnSpPr/>
          <p:nvPr/>
        </p:nvCxnSpPr>
        <p:spPr>
          <a:xfrm flipH="1">
            <a:off x="8554392" y="822811"/>
            <a:ext cx="1140000" cy="490800"/>
          </a:xfrm>
          <a:prstGeom prst="straightConnector1">
            <a:avLst/>
          </a:prstGeom>
          <a:noFill/>
          <a:ln w="381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1" name="Title 1">
            <a:extLst>
              <a:ext uri="{FF2B5EF4-FFF2-40B4-BE49-F238E27FC236}">
                <a16:creationId xmlns:a16="http://schemas.microsoft.com/office/drawing/2014/main" id="{E1306C6F-1B4A-184D-A55D-7BAD7FAD04DD}"/>
              </a:ext>
            </a:extLst>
          </p:cNvPr>
          <p:cNvSpPr txBox="1">
            <a:spLocks/>
          </p:cNvSpPr>
          <p:nvPr/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77"/>
                <a:ea typeface="+mj-ea"/>
                <a:cs typeface="Rockwell" panose="02060603020205020403" pitchFamily="18" charset="77"/>
              </a:defRPr>
            </a:lvl1pPr>
          </a:lstStyle>
          <a:p>
            <a:r>
              <a:rPr lang="en-US" sz="3200"/>
              <a:t>Amdahl’s Law</a:t>
            </a:r>
            <a:endParaRPr lang="en-US" sz="3200" dirty="0"/>
          </a:p>
        </p:txBody>
      </p:sp>
      <p:sp>
        <p:nvSpPr>
          <p:cNvPr id="32" name="Slide Number Placeholder 3">
            <a:extLst>
              <a:ext uri="{FF2B5EF4-FFF2-40B4-BE49-F238E27FC236}">
                <a16:creationId xmlns:a16="http://schemas.microsoft.com/office/drawing/2014/main" id="{2A3B2E79-3932-4A43-909A-6D8671AA7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44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34ED0D-7025-E24C-99C5-41914D439EE6}"/>
              </a:ext>
            </a:extLst>
          </p:cNvPr>
          <p:cNvSpPr/>
          <p:nvPr/>
        </p:nvSpPr>
        <p:spPr>
          <a:xfrm>
            <a:off x="2217601" y="1417640"/>
            <a:ext cx="8380800" cy="1942361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5342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B4D3-3A85-F44E-8E4E-4833ED2D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Amdahl’s Law (in pictures)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5B962-0033-C84A-A924-A931957CC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amount of speedup that can be achieved through parallelism is limited by the non-parallel portion of your program! 😭</a:t>
            </a:r>
          </a:p>
          <a:p>
            <a:pPr lvl="1"/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every program has at least </a:t>
            </a:r>
            <a:r>
              <a:rPr lang="en-US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 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non-parallel parts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1526F-02EF-FC43-AD0B-751C710FB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45</a:t>
            </a:fld>
            <a:endParaRPr lang="en-US"/>
          </a:p>
        </p:txBody>
      </p:sp>
      <p:grpSp>
        <p:nvGrpSpPr>
          <p:cNvPr id="30" name="Google Shape;924;g5df537fd69_1_554">
            <a:extLst>
              <a:ext uri="{FF2B5EF4-FFF2-40B4-BE49-F238E27FC236}">
                <a16:creationId xmlns:a16="http://schemas.microsoft.com/office/drawing/2014/main" id="{4FA6F3BE-3098-7F45-AFFF-FB78F5C28479}"/>
              </a:ext>
            </a:extLst>
          </p:cNvPr>
          <p:cNvGrpSpPr/>
          <p:nvPr/>
        </p:nvGrpSpPr>
        <p:grpSpPr>
          <a:xfrm>
            <a:off x="1798321" y="3421993"/>
            <a:ext cx="3824545" cy="2897279"/>
            <a:chOff x="624226" y="3421992"/>
            <a:chExt cx="3824545" cy="2897278"/>
          </a:xfrm>
        </p:grpSpPr>
        <p:sp>
          <p:nvSpPr>
            <p:cNvPr id="31" name="Google Shape;925;g5df537fd69_1_554">
              <a:extLst>
                <a:ext uri="{FF2B5EF4-FFF2-40B4-BE49-F238E27FC236}">
                  <a16:creationId xmlns:a16="http://schemas.microsoft.com/office/drawing/2014/main" id="{5FE277E5-7F3F-D849-AE78-52549BEC6E3F}"/>
                </a:ext>
              </a:extLst>
            </p:cNvPr>
            <p:cNvSpPr txBox="1"/>
            <p:nvPr/>
          </p:nvSpPr>
          <p:spPr>
            <a:xfrm>
              <a:off x="624226" y="4209745"/>
              <a:ext cx="9447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Parallel </a:t>
              </a:r>
              <a:endParaRPr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portion</a:t>
              </a:r>
              <a:endParaRPr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926;g5df537fd69_1_554">
              <a:extLst>
                <a:ext uri="{FF2B5EF4-FFF2-40B4-BE49-F238E27FC236}">
                  <a16:creationId xmlns:a16="http://schemas.microsoft.com/office/drawing/2014/main" id="{06A20F1D-0846-EB4C-830B-159F5BD14426}"/>
                </a:ext>
              </a:extLst>
            </p:cNvPr>
            <p:cNvSpPr txBox="1"/>
            <p:nvPr/>
          </p:nvSpPr>
          <p:spPr>
            <a:xfrm>
              <a:off x="672380" y="5019370"/>
              <a:ext cx="8964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Serial </a:t>
              </a:r>
              <a:endParaRPr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portion</a:t>
              </a:r>
              <a:endParaRPr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" name="Google Shape;927;g5df537fd69_1_554">
              <a:extLst>
                <a:ext uri="{FF2B5EF4-FFF2-40B4-BE49-F238E27FC236}">
                  <a16:creationId xmlns:a16="http://schemas.microsoft.com/office/drawing/2014/main" id="{51457853-6AD4-EB40-AD39-78E4DB9636F1}"/>
                </a:ext>
              </a:extLst>
            </p:cNvPr>
            <p:cNvGrpSpPr/>
            <p:nvPr/>
          </p:nvGrpSpPr>
          <p:grpSpPr>
            <a:xfrm>
              <a:off x="1188720" y="3421992"/>
              <a:ext cx="3260051" cy="2897278"/>
              <a:chOff x="1188720" y="3421992"/>
              <a:chExt cx="3260051" cy="2897278"/>
            </a:xfrm>
          </p:grpSpPr>
          <p:sp>
            <p:nvSpPr>
              <p:cNvPr id="34" name="Google Shape;928;g5df537fd69_1_554">
                <a:extLst>
                  <a:ext uri="{FF2B5EF4-FFF2-40B4-BE49-F238E27FC236}">
                    <a16:creationId xmlns:a16="http://schemas.microsoft.com/office/drawing/2014/main" id="{D0A0C947-195E-7041-89E2-E23A8E8A56A5}"/>
                  </a:ext>
                </a:extLst>
              </p:cNvPr>
              <p:cNvSpPr txBox="1"/>
              <p:nvPr/>
            </p:nvSpPr>
            <p:spPr>
              <a:xfrm>
                <a:off x="1188720" y="3421992"/>
                <a:ext cx="8178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2400"/>
                </a:pPr>
                <a:r>
                  <a:rPr lang="en-US" sz="24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Time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929;g5df537fd69_1_554">
                <a:extLst>
                  <a:ext uri="{FF2B5EF4-FFF2-40B4-BE49-F238E27FC236}">
                    <a16:creationId xmlns:a16="http://schemas.microsoft.com/office/drawing/2014/main" id="{DDD8A203-D191-824A-B3E4-0F871556604A}"/>
                  </a:ext>
                </a:extLst>
              </p:cNvPr>
              <p:cNvSpPr txBox="1"/>
              <p:nvPr/>
            </p:nvSpPr>
            <p:spPr>
              <a:xfrm>
                <a:off x="1415032" y="5857570"/>
                <a:ext cx="29904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400"/>
                </a:pPr>
                <a:r>
                  <a:rPr lang="en-US" sz="24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Number of Processors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" name="Google Shape;930;g5df537fd69_1_554">
                <a:extLst>
                  <a:ext uri="{FF2B5EF4-FFF2-40B4-BE49-F238E27FC236}">
                    <a16:creationId xmlns:a16="http://schemas.microsoft.com/office/drawing/2014/main" id="{C0740951-1699-C04F-A4D0-52A3D5F83BEA}"/>
                  </a:ext>
                </a:extLst>
              </p:cNvPr>
              <p:cNvGrpSpPr/>
              <p:nvPr/>
            </p:nvGrpSpPr>
            <p:grpSpPr>
              <a:xfrm>
                <a:off x="1568898" y="3800129"/>
                <a:ext cx="2879872" cy="1752539"/>
                <a:chOff x="2819400" y="1447800"/>
                <a:chExt cx="3505200" cy="2133600"/>
              </a:xfrm>
            </p:grpSpPr>
            <p:cxnSp>
              <p:nvCxnSpPr>
                <p:cNvPr id="42" name="Google Shape;931;g5df537fd69_1_554">
                  <a:extLst>
                    <a:ext uri="{FF2B5EF4-FFF2-40B4-BE49-F238E27FC236}">
                      <a16:creationId xmlns:a16="http://schemas.microsoft.com/office/drawing/2014/main" id="{D4DEB5F6-5333-0B4C-B7FA-6DB61BF9F761}"/>
                    </a:ext>
                  </a:extLst>
                </p:cNvPr>
                <p:cNvCxnSpPr/>
                <p:nvPr/>
              </p:nvCxnSpPr>
              <p:spPr>
                <a:xfrm>
                  <a:off x="2819400" y="3581400"/>
                  <a:ext cx="3505200" cy="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triangle" w="med" len="med"/>
                </a:ln>
              </p:spPr>
            </p:cxnSp>
            <p:cxnSp>
              <p:nvCxnSpPr>
                <p:cNvPr id="43" name="Google Shape;932;g5df537fd69_1_554">
                  <a:extLst>
                    <a:ext uri="{FF2B5EF4-FFF2-40B4-BE49-F238E27FC236}">
                      <a16:creationId xmlns:a16="http://schemas.microsoft.com/office/drawing/2014/main" id="{C07F66B2-07E5-C747-9B31-E00426AF4A35}"/>
                    </a:ext>
                  </a:extLst>
                </p:cNvPr>
                <p:cNvCxnSpPr/>
                <p:nvPr/>
              </p:nvCxnSpPr>
              <p:spPr>
                <a:xfrm rot="10800000">
                  <a:off x="2819400" y="1447800"/>
                  <a:ext cx="0" cy="213360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triangle" w="med" len="med"/>
                </a:ln>
              </p:spPr>
            </p:cxnSp>
            <p:sp>
              <p:nvSpPr>
                <p:cNvPr id="44" name="Google Shape;933;g5df537fd69_1_554">
                  <a:extLst>
                    <a:ext uri="{FF2B5EF4-FFF2-40B4-BE49-F238E27FC236}">
                      <a16:creationId xmlns:a16="http://schemas.microsoft.com/office/drawing/2014/main" id="{0F283351-707D-744B-B7E2-A3A755F66D03}"/>
                    </a:ext>
                  </a:extLst>
                </p:cNvPr>
                <p:cNvSpPr/>
                <p:nvPr/>
              </p:nvSpPr>
              <p:spPr>
                <a:xfrm>
                  <a:off x="3200401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934;g5df537fd69_1_554">
                  <a:extLst>
                    <a:ext uri="{FF2B5EF4-FFF2-40B4-BE49-F238E27FC236}">
                      <a16:creationId xmlns:a16="http://schemas.microsoft.com/office/drawing/2014/main" id="{92C93B5D-E2C9-8B48-B958-09F57A3C9BD3}"/>
                    </a:ext>
                  </a:extLst>
                </p:cNvPr>
                <p:cNvSpPr/>
                <p:nvPr/>
              </p:nvSpPr>
              <p:spPr>
                <a:xfrm>
                  <a:off x="3733800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935;g5df537fd69_1_554">
                  <a:extLst>
                    <a:ext uri="{FF2B5EF4-FFF2-40B4-BE49-F238E27FC236}">
                      <a16:creationId xmlns:a16="http://schemas.microsoft.com/office/drawing/2014/main" id="{D988946F-3142-8A47-8E38-D8D22961B57C}"/>
                    </a:ext>
                  </a:extLst>
                </p:cNvPr>
                <p:cNvSpPr/>
                <p:nvPr/>
              </p:nvSpPr>
              <p:spPr>
                <a:xfrm>
                  <a:off x="4267200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936;g5df537fd69_1_554">
                  <a:extLst>
                    <a:ext uri="{FF2B5EF4-FFF2-40B4-BE49-F238E27FC236}">
                      <a16:creationId xmlns:a16="http://schemas.microsoft.com/office/drawing/2014/main" id="{DDC66CB1-495B-974A-83FD-E716AEE60B06}"/>
                    </a:ext>
                  </a:extLst>
                </p:cNvPr>
                <p:cNvSpPr/>
                <p:nvPr/>
              </p:nvSpPr>
              <p:spPr>
                <a:xfrm>
                  <a:off x="4800600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937;g5df537fd69_1_554">
                  <a:extLst>
                    <a:ext uri="{FF2B5EF4-FFF2-40B4-BE49-F238E27FC236}">
                      <a16:creationId xmlns:a16="http://schemas.microsoft.com/office/drawing/2014/main" id="{2653E722-F059-F044-8C34-F25177045F1D}"/>
                    </a:ext>
                  </a:extLst>
                </p:cNvPr>
                <p:cNvSpPr/>
                <p:nvPr/>
              </p:nvSpPr>
              <p:spPr>
                <a:xfrm>
                  <a:off x="5291138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938;g5df537fd69_1_554">
                  <a:extLst>
                    <a:ext uri="{FF2B5EF4-FFF2-40B4-BE49-F238E27FC236}">
                      <a16:creationId xmlns:a16="http://schemas.microsoft.com/office/drawing/2014/main" id="{C29CBFBC-FE45-7344-A3BC-56ED111FC7F0}"/>
                    </a:ext>
                  </a:extLst>
                </p:cNvPr>
                <p:cNvSpPr/>
                <p:nvPr/>
              </p:nvSpPr>
              <p:spPr>
                <a:xfrm>
                  <a:off x="3200401" y="1676400"/>
                  <a:ext cx="347700" cy="11430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939;g5df537fd69_1_554">
                  <a:extLst>
                    <a:ext uri="{FF2B5EF4-FFF2-40B4-BE49-F238E27FC236}">
                      <a16:creationId xmlns:a16="http://schemas.microsoft.com/office/drawing/2014/main" id="{B8E15B3B-2E8A-2044-8341-AF505EFEE610}"/>
                    </a:ext>
                  </a:extLst>
                </p:cNvPr>
                <p:cNvSpPr/>
                <p:nvPr/>
              </p:nvSpPr>
              <p:spPr>
                <a:xfrm>
                  <a:off x="3733800" y="2209800"/>
                  <a:ext cx="347700" cy="6096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940;g5df537fd69_1_554">
                  <a:extLst>
                    <a:ext uri="{FF2B5EF4-FFF2-40B4-BE49-F238E27FC236}">
                      <a16:creationId xmlns:a16="http://schemas.microsoft.com/office/drawing/2014/main" id="{CBE2D4D5-9CDA-634E-885B-A38CCEC263FC}"/>
                    </a:ext>
                  </a:extLst>
                </p:cNvPr>
                <p:cNvSpPr/>
                <p:nvPr/>
              </p:nvSpPr>
              <p:spPr>
                <a:xfrm>
                  <a:off x="4267200" y="2376488"/>
                  <a:ext cx="347700" cy="4428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941;g5df537fd69_1_554">
                  <a:extLst>
                    <a:ext uri="{FF2B5EF4-FFF2-40B4-BE49-F238E27FC236}">
                      <a16:creationId xmlns:a16="http://schemas.microsoft.com/office/drawing/2014/main" id="{FFB69632-028A-1D4D-A5CC-411C1D65CBFE}"/>
                    </a:ext>
                  </a:extLst>
                </p:cNvPr>
                <p:cNvSpPr/>
                <p:nvPr/>
              </p:nvSpPr>
              <p:spPr>
                <a:xfrm>
                  <a:off x="4800600" y="2514600"/>
                  <a:ext cx="347700" cy="3048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942;g5df537fd69_1_554">
                  <a:extLst>
                    <a:ext uri="{FF2B5EF4-FFF2-40B4-BE49-F238E27FC236}">
                      <a16:creationId xmlns:a16="http://schemas.microsoft.com/office/drawing/2014/main" id="{957FF170-617B-254E-85FC-120B4D30E74F}"/>
                    </a:ext>
                  </a:extLst>
                </p:cNvPr>
                <p:cNvSpPr/>
                <p:nvPr/>
              </p:nvSpPr>
              <p:spPr>
                <a:xfrm>
                  <a:off x="5291138" y="2590800"/>
                  <a:ext cx="347700" cy="2286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7" name="Google Shape;943;g5df537fd69_1_554">
                <a:extLst>
                  <a:ext uri="{FF2B5EF4-FFF2-40B4-BE49-F238E27FC236}">
                    <a16:creationId xmlns:a16="http://schemas.microsoft.com/office/drawing/2014/main" id="{89DD0D27-CC08-F643-8692-C953BF28A618}"/>
                  </a:ext>
                </a:extLst>
              </p:cNvPr>
              <p:cNvSpPr txBox="1"/>
              <p:nvPr/>
            </p:nvSpPr>
            <p:spPr>
              <a:xfrm>
                <a:off x="1881517" y="5552770"/>
                <a:ext cx="3126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944;g5df537fd69_1_554">
                <a:extLst>
                  <a:ext uri="{FF2B5EF4-FFF2-40B4-BE49-F238E27FC236}">
                    <a16:creationId xmlns:a16="http://schemas.microsoft.com/office/drawing/2014/main" id="{6B5F937A-37A5-9147-B1E2-8FAD159BA630}"/>
                  </a:ext>
                </a:extLst>
              </p:cNvPr>
              <p:cNvSpPr txBox="1"/>
              <p:nvPr/>
            </p:nvSpPr>
            <p:spPr>
              <a:xfrm>
                <a:off x="2330779" y="5552770"/>
                <a:ext cx="3126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945;g5df537fd69_1_554">
                <a:extLst>
                  <a:ext uri="{FF2B5EF4-FFF2-40B4-BE49-F238E27FC236}">
                    <a16:creationId xmlns:a16="http://schemas.microsoft.com/office/drawing/2014/main" id="{CB9EF948-A7D7-7F45-9438-AFF885215B75}"/>
                  </a:ext>
                </a:extLst>
              </p:cNvPr>
              <p:cNvSpPr txBox="1"/>
              <p:nvPr/>
            </p:nvSpPr>
            <p:spPr>
              <a:xfrm>
                <a:off x="2787979" y="5552770"/>
                <a:ext cx="3126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946;g5df537fd69_1_554">
                <a:extLst>
                  <a:ext uri="{FF2B5EF4-FFF2-40B4-BE49-F238E27FC236}">
                    <a16:creationId xmlns:a16="http://schemas.microsoft.com/office/drawing/2014/main" id="{A0B54EA2-AAD5-5E4B-86A2-4E7ED413EAEC}"/>
                  </a:ext>
                </a:extLst>
              </p:cNvPr>
              <p:cNvSpPr txBox="1"/>
              <p:nvPr/>
            </p:nvSpPr>
            <p:spPr>
              <a:xfrm>
                <a:off x="3168979" y="5552770"/>
                <a:ext cx="327000" cy="39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20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947;g5df537fd69_1_554">
                <a:extLst>
                  <a:ext uri="{FF2B5EF4-FFF2-40B4-BE49-F238E27FC236}">
                    <a16:creationId xmlns:a16="http://schemas.microsoft.com/office/drawing/2014/main" id="{B9408D4C-EAAA-8241-BDD9-BBEFC065C208}"/>
                  </a:ext>
                </a:extLst>
              </p:cNvPr>
              <p:cNvSpPr txBox="1"/>
              <p:nvPr/>
            </p:nvSpPr>
            <p:spPr>
              <a:xfrm>
                <a:off x="3581729" y="5552770"/>
                <a:ext cx="327000" cy="39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20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4" name="Google Shape;948;g5df537fd69_1_554">
            <a:extLst>
              <a:ext uri="{FF2B5EF4-FFF2-40B4-BE49-F238E27FC236}">
                <a16:creationId xmlns:a16="http://schemas.microsoft.com/office/drawing/2014/main" id="{2A5449EC-0F61-CC40-8476-FE89658B32D3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3734" y="2834640"/>
            <a:ext cx="4379100" cy="3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949;g5df537fd69_1_554">
            <a:extLst>
              <a:ext uri="{FF2B5EF4-FFF2-40B4-BE49-F238E27FC236}">
                <a16:creationId xmlns:a16="http://schemas.microsoft.com/office/drawing/2014/main" id="{58B611AA-B384-4140-A32F-070263C32A63}"/>
              </a:ext>
            </a:extLst>
          </p:cNvPr>
          <p:cNvSpPr txBox="1"/>
          <p:nvPr/>
        </p:nvSpPr>
        <p:spPr>
          <a:xfrm rot="-5400000">
            <a:off x="5074300" y="4048697"/>
            <a:ext cx="1638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Speedup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950;g5df537fd69_1_554">
            <a:extLst>
              <a:ext uri="{FF2B5EF4-FFF2-40B4-BE49-F238E27FC236}">
                <a16:creationId xmlns:a16="http://schemas.microsoft.com/office/drawing/2014/main" id="{C708D595-EF00-E74E-B1FB-62E91D3F5FC6}"/>
              </a:ext>
            </a:extLst>
          </p:cNvPr>
          <p:cNvSpPr txBox="1"/>
          <p:nvPr/>
        </p:nvSpPr>
        <p:spPr>
          <a:xfrm>
            <a:off x="6736080" y="5943601"/>
            <a:ext cx="2990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Number of Processors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63526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AD916-1F64-3049-937D-2F4A3C9AE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to concurrency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D545E-D245-3849-AF3C-799CF8920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Concurrency is great! We can do so many things!!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what’s the downside…?</a:t>
            </a:r>
          </a:p>
          <a:p>
            <a:pPr marL="0" indent="0">
              <a:buNone/>
            </a:pPr>
            <a:endParaRPr lang="en-US" dirty="0"/>
          </a:p>
          <a:p>
            <a:pPr marL="609585" indent="-609585">
              <a:buFont typeface="+mj-lt"/>
              <a:buAutoNum type="arabicPeriod"/>
            </a:pPr>
            <a:r>
              <a:rPr lang="en-US" dirty="0"/>
              <a:t>How much speedup can we get from it?</a:t>
            </a:r>
          </a:p>
          <a:p>
            <a:pPr marL="609585" indent="-609585">
              <a:buFont typeface="+mj-lt"/>
              <a:buAutoNum type="arabicPeriod"/>
            </a:pPr>
            <a:r>
              <a:rPr lang="en-US" b="1" dirty="0"/>
              <a:t>How hard is it to write parallel programs?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8DD00-7164-8B48-B02E-DE8EBE45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377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F669F-32EB-6742-8E43-4C5049F63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problem: data races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F9594-8FA1-0D43-9648-24890C700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Consider two threads with a shared global variable: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int count = 0</a:t>
            </a: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b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467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en-US" dirty="0"/>
              <a:t> could end up with a final value of 1 or 2. How?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EADDC-6AD5-1D41-B4DA-DCBD59753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81B447-4CAD-374F-8120-E62D5F02DD3F}"/>
              </a:ext>
            </a:extLst>
          </p:cNvPr>
          <p:cNvSpPr txBox="1"/>
          <p:nvPr/>
        </p:nvSpPr>
        <p:spPr>
          <a:xfrm>
            <a:off x="1044800" y="2189347"/>
            <a:ext cx="3371200" cy="1938992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1: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void </a:t>
            </a:r>
            <a:r>
              <a:rPr lang="en-US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thread_fn</a:t>
            </a:r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(){</a:t>
            </a:r>
          </a:p>
          <a:p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count += 1;</a:t>
            </a:r>
          </a:p>
          <a:p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22B94F-D369-7841-A384-E076FF74ED38}"/>
              </a:ext>
            </a:extLst>
          </p:cNvPr>
          <p:cNvSpPr txBox="1"/>
          <p:nvPr/>
        </p:nvSpPr>
        <p:spPr>
          <a:xfrm>
            <a:off x="4924800" y="2189347"/>
            <a:ext cx="3371200" cy="1938992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2: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void </a:t>
            </a:r>
            <a:r>
              <a:rPr lang="en-US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thread_fn</a:t>
            </a:r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(){</a:t>
            </a:r>
          </a:p>
          <a:p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count += 1;</a:t>
            </a:r>
          </a:p>
          <a:p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440287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F669F-32EB-6742-8E43-4C5049F63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problem: data races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F9594-8FA1-0D43-9648-24890C700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Consider two threads with a shared global variable: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count = 0</a:t>
            </a: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b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467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en-US" dirty="0"/>
              <a:t> could end up with a final value of 1 or 2. How?</a:t>
            </a:r>
          </a:p>
          <a:p>
            <a:pPr marL="0" indent="0">
              <a:buNone/>
            </a:pPr>
            <a:r>
              <a:rPr lang="en-US" i="1" dirty="0"/>
              <a:t>These instructions could be interleaved in any way.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EADDC-6AD5-1D41-B4DA-DCBD59753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81B447-4CAD-374F-8120-E62D5F02DD3F}"/>
              </a:ext>
            </a:extLst>
          </p:cNvPr>
          <p:cNvSpPr txBox="1"/>
          <p:nvPr/>
        </p:nvSpPr>
        <p:spPr>
          <a:xfrm>
            <a:off x="1044800" y="2189347"/>
            <a:ext cx="3880000" cy="2677656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1: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void 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thread_fn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(){</a:t>
            </a: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$0x8049a1c,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(%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add $0x1,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(%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22B94F-D369-7841-A384-E076FF74ED38}"/>
              </a:ext>
            </a:extLst>
          </p:cNvPr>
          <p:cNvSpPr txBox="1"/>
          <p:nvPr/>
        </p:nvSpPr>
        <p:spPr>
          <a:xfrm>
            <a:off x="5362005" y="2182799"/>
            <a:ext cx="3880000" cy="2677656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2: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void 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thread_fn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(){</a:t>
            </a: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$0x8049a1c,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(%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add $0x1,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(%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D93ED0-3E7A-40F4-8FA0-ABA421D248D0}"/>
              </a:ext>
            </a:extLst>
          </p:cNvPr>
          <p:cNvSpPr txBox="1"/>
          <p:nvPr/>
        </p:nvSpPr>
        <p:spPr>
          <a:xfrm>
            <a:off x="9504421" y="1948941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0x8049a1c</a:t>
            </a:r>
          </a:p>
        </p:txBody>
      </p:sp>
    </p:spTree>
    <p:extLst>
      <p:ext uri="{BB962C8B-B14F-4D97-AF65-F5344CB8AC3E}">
        <p14:creationId xmlns:p14="http://schemas.microsoft.com/office/powerpoint/2010/main" val="42249074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59DF5-0A83-87F8-F6CC-F4CD349D5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7CD3C-F069-901D-2F11-83498BCBB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BEBFFA-E6C1-A3EB-06F6-90EF4F8DA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49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135859C-BD01-4329-7F50-7912DD5F7AF3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FB90F10-09E2-9D71-004D-871262F5B37D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99A01DB-9AAC-36C7-BA5C-BB93916ECC56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83098C5-40B8-180E-891E-D9CBA73A4A98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F8DA572-1F8A-6A84-B851-16A3754729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602835"/>
              </p:ext>
            </p:extLst>
          </p:nvPr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8914335-7BC4-C73A-566C-2051B591733E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DC931DE-4093-A5D6-73BF-8CFD92E28901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96EC418-87B7-CF00-DC4A-8C558A61F3E0}"/>
              </a:ext>
            </a:extLst>
          </p:cNvPr>
          <p:cNvSpPr txBox="1"/>
          <p:nvPr/>
        </p:nvSpPr>
        <p:spPr>
          <a:xfrm>
            <a:off x="1771843" y="1411209"/>
            <a:ext cx="386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Before this code starts</a:t>
            </a:r>
          </a:p>
        </p:txBody>
      </p:sp>
    </p:spTree>
    <p:extLst>
      <p:ext uri="{BB962C8B-B14F-4D97-AF65-F5344CB8AC3E}">
        <p14:creationId xmlns:p14="http://schemas.microsoft.com/office/powerpoint/2010/main" val="1073931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C81FD-82A9-AB4E-8B89-08BFD795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00201"/>
            <a:ext cx="11157527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It’s the mid 1990s and you work at Microsoft.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need to double the speed of Excel in two years.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do you 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B9C56-8B90-CC48-8B5B-014E7E966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6081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3635-8511-534C-8A3E-F0CF7D04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F14386-9A84-644D-BD3B-10EC03C25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50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9A8F13-7204-E742-AA07-C106E74D87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579918"/>
              </p:ext>
            </p:extLst>
          </p:nvPr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D08AE0D-065F-604C-96ED-6FD01EAB5EE2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0E8EFBF-2F89-D44D-BBE3-9283F34258CB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5538E76-03E8-AB48-6B5F-15BF6243E6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056997"/>
              </p:ext>
            </p:extLst>
          </p:nvPr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21632C0-D89C-3B05-3E6A-32558114E3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534982"/>
              </p:ext>
            </p:extLst>
          </p:nvPr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C6A1111-1FBE-EDF1-DADF-F734609DA8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251551"/>
              </p:ext>
            </p:extLst>
          </p:nvPr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1BC9505-527F-2429-C087-63F4A1604F31}"/>
              </a:ext>
            </a:extLst>
          </p:cNvPr>
          <p:cNvSpPr/>
          <p:nvPr/>
        </p:nvSpPr>
        <p:spPr>
          <a:xfrm>
            <a:off x="1192226" y="2427636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207A90-4666-59BB-812E-6F51EED85163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FF965E2-8179-A8A0-684E-FEF22EF3F6A2}"/>
              </a:ext>
            </a:extLst>
          </p:cNvPr>
          <p:cNvSpPr/>
          <p:nvPr/>
        </p:nvSpPr>
        <p:spPr>
          <a:xfrm>
            <a:off x="7946265" y="23866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26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C2954-694F-41D7-076F-D997C04BC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97C77-C511-0FB3-CBAA-45B0CC7D6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43F03-AF4D-C744-7798-A8816265B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51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BDC42AB-AEEB-5CE9-E402-143E2B470157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16AABA4-F408-6010-4CAA-01A228643FBA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1C6080A-A0A0-D8DF-5C27-7C3087AD53E8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A227CB7-4C07-2677-83B0-DB6A26409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184517"/>
              </p:ext>
            </p:extLst>
          </p:nvPr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FC6A650-AEF6-49E2-B58D-989B58522A02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B029CCA8-F38C-1765-4998-AFCC274B0BC9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19ACD36-2557-C501-AD4E-8EDFEE715590}"/>
              </a:ext>
            </a:extLst>
          </p:cNvPr>
          <p:cNvSpPr/>
          <p:nvPr/>
        </p:nvSpPr>
        <p:spPr>
          <a:xfrm>
            <a:off x="1167392" y="2902843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18DB9F-CD35-EC3B-D285-3C0199739BD1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7D09E59-F470-BDAA-DEA6-7868D944AD15}"/>
              </a:ext>
            </a:extLst>
          </p:cNvPr>
          <p:cNvSpPr/>
          <p:nvPr/>
        </p:nvSpPr>
        <p:spPr>
          <a:xfrm>
            <a:off x="7946265" y="23866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530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B7D5F-9E15-FCF8-D545-38BEC6E0F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45A98-0143-2165-B60E-F27DC5712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440DDB-1063-5A47-18F4-20789D13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52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A52FCAE-40AE-752F-8E0B-6380277847CF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2C4F13D-93E1-AC0F-4D61-25E3A301B4A0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D12AD40-F0E1-7692-19C5-1BA587EE38A8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EEF370E-12CC-CD8F-5A51-DF4280913626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27CF516-611A-6C60-9EB9-E83F90989DC2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F83BB02-6359-E6AA-E539-CB87436122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560609"/>
              </p:ext>
            </p:extLst>
          </p:nvPr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7EB0523-382B-85F5-6332-46849939A22A}"/>
              </a:ext>
            </a:extLst>
          </p:cNvPr>
          <p:cNvSpPr/>
          <p:nvPr/>
        </p:nvSpPr>
        <p:spPr>
          <a:xfrm>
            <a:off x="1162958" y="3404541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B7260A-D7F6-3354-02CC-E175E6232D51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8EFD587-AF02-CEA1-7C92-C470949DB5CA}"/>
              </a:ext>
            </a:extLst>
          </p:cNvPr>
          <p:cNvSpPr/>
          <p:nvPr/>
        </p:nvSpPr>
        <p:spPr>
          <a:xfrm>
            <a:off x="9431775" y="4253217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056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B4768-B3EF-6EA9-26DB-6D250853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8EDC9-9F7B-CE59-5A9F-67EE1DA5F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754DD-4D87-60DF-2603-8A2BB9E2B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53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AEE367-6A4F-0FAE-3E27-8A0DBA8FA283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F777DAF-6EF2-0D9C-6AD3-68A3AB3EB3F4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D296E87-FAB5-0052-E500-AEFCD91969BC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FC0B331-1BE5-244C-DF74-7E3AA7DD07C7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954D14A-F15D-926B-1C76-E33C24F845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153971"/>
              </p:ext>
            </p:extLst>
          </p:nvPr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2EB02F1-383C-6856-346B-6CBE32DCB5D7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2DC60E2-F42B-2A81-AB13-FC9B48452171}"/>
              </a:ext>
            </a:extLst>
          </p:cNvPr>
          <p:cNvSpPr/>
          <p:nvPr/>
        </p:nvSpPr>
        <p:spPr>
          <a:xfrm>
            <a:off x="1192226" y="3881059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4AAD22-BAA0-D950-F4D3-6376C291A37B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6CBB173-5D8A-C175-7104-F6BBC15DA4BA}"/>
              </a:ext>
            </a:extLst>
          </p:cNvPr>
          <p:cNvSpPr/>
          <p:nvPr/>
        </p:nvSpPr>
        <p:spPr>
          <a:xfrm>
            <a:off x="10726952" y="23741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31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31D7F-993F-B18F-4D15-2ABBCA647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9E459-DBBA-D0F1-7E11-EA8347FDB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F3E92-B06F-8DDA-156C-72FD94EFD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F712FCE-A98F-FE8F-F07E-9954B853BE82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6196280-4EE3-CB42-76D2-91C537B3382E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8AE81E5-C905-5CA9-73CD-0A0402777F74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48026DA-6896-9D85-8788-B516C27D3788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4B67179-0D28-38F9-7FE5-7C278ABD2E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063891"/>
              </p:ext>
            </p:extLst>
          </p:nvPr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5BA5E01-FC68-4E89-7043-01991585896B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5BFCF8E-E293-374D-3C23-8F4C35343AC2}"/>
              </a:ext>
            </a:extLst>
          </p:cNvPr>
          <p:cNvSpPr/>
          <p:nvPr/>
        </p:nvSpPr>
        <p:spPr>
          <a:xfrm>
            <a:off x="1192226" y="4409093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0D6316-7C6D-9FA5-29A4-4496980613CD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BCAF0A3-F3EB-631C-1E9F-3A3076A3B52C}"/>
              </a:ext>
            </a:extLst>
          </p:cNvPr>
          <p:cNvSpPr/>
          <p:nvPr/>
        </p:nvSpPr>
        <p:spPr>
          <a:xfrm>
            <a:off x="10726952" y="23741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317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64EA6-1FD3-EA1C-66F7-F114CD719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4850-347E-C475-4CF3-BB87AD1DF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459A40-CCC0-04BB-3E33-537829050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55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3B5AE8A-047C-6C51-DEA9-72960A8FFDB1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8A4F9A2-E70E-2A05-E251-6CDA426348C5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C5B24EE-7BC9-7D2D-715F-EC9723418F92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8316B61-7E73-2A56-0D50-7E4323334DBD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82606D24-6967-0F2C-AC6F-07E24B1BC67E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12D1555-3478-FEAB-1EB1-68A4DF89C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254296"/>
              </p:ext>
            </p:extLst>
          </p:nvPr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5A6B586-FF5D-42D3-5582-B75E9C661416}"/>
              </a:ext>
            </a:extLst>
          </p:cNvPr>
          <p:cNvSpPr/>
          <p:nvPr/>
        </p:nvSpPr>
        <p:spPr>
          <a:xfrm>
            <a:off x="1192226" y="4872737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CFBB3D-EA06-8157-E536-380939068C31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BFBEAEB-ED8D-1232-B094-6B0AF8B33083}"/>
              </a:ext>
            </a:extLst>
          </p:cNvPr>
          <p:cNvSpPr/>
          <p:nvPr/>
        </p:nvSpPr>
        <p:spPr>
          <a:xfrm>
            <a:off x="9431775" y="4253217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976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E4CCD-500F-ED39-7AAC-02D966FC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Theads</a:t>
            </a:r>
            <a:r>
              <a:rPr lang="en-US" dirty="0"/>
              <a:t> do not have guaranteed ordering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AD27A-0805-8163-EB60-582DB0BB7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BUT, there’s no guarantee that the instructions occur in that order!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Since the two threads are running in parallel, the instructions could be interleaved in any way</a:t>
            </a:r>
            <a:br>
              <a:rPr lang="en-US" dirty="0"/>
            </a:br>
            <a:r>
              <a:rPr lang="en-US" dirty="0"/>
              <a:t>(both threads are really running simultaneously)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AA4D0-E0E7-890F-07A2-03FE810E3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934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03C8D-0D95-B709-EC8C-FBFBC88F3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9B9FC-FFD1-0371-3970-A5C7AFF21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005CA3-F4EF-2A08-5336-7942E67B1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57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F6DBCC-27A9-5F22-F57C-26D74B44A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894086"/>
              </p:ext>
            </p:extLst>
          </p:nvPr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F452884-E88C-7A28-6953-7E873AC24A60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E49D9E0-4B56-AE55-55AF-6B5434AF6222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4DB9300-E0A6-D184-62D4-7B3A41A923CB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687C76A-3384-F7A4-3268-608CFC401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04668"/>
              </p:ext>
            </p:extLst>
          </p:nvPr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5C057B82-4B7B-9CCD-150B-3CB251D02B01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00FD8DDA-C66F-D7D9-48F1-F72D55217A9F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C40E3F0-C920-155D-731E-93C07B2733E7}"/>
              </a:ext>
            </a:extLst>
          </p:cNvPr>
          <p:cNvSpPr txBox="1"/>
          <p:nvPr/>
        </p:nvSpPr>
        <p:spPr>
          <a:xfrm>
            <a:off x="1771843" y="1411209"/>
            <a:ext cx="386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Before this code starts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B39C07-80A5-D0DB-BADA-5AFE833FF5F3}"/>
              </a:ext>
            </a:extLst>
          </p:cNvPr>
          <p:cNvSpPr txBox="1"/>
          <p:nvPr/>
        </p:nvSpPr>
        <p:spPr>
          <a:xfrm>
            <a:off x="7410177" y="591234"/>
            <a:ext cx="3714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Remember, each thread has its own separate registers!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9102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0D239-110A-29C9-D200-59F2E4053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E9C8F-AE5A-B1D5-9F71-D491346C7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4CA8C-FA17-C2D4-63A0-43A9C5510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58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64C974E-A320-D16E-C339-50768B120456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E4415D0-329D-5815-46C4-2CD665C9528D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DDDFDAB-183F-E4F7-15C5-B0A7D5853912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059D00D-190E-7400-C3BE-1480B4E907C7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E242142-A276-B444-79D6-C17D5518BD91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BFF0051-7F47-ABA6-6E55-688AED416366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86D4B5B-F4C7-00BE-BDA8-C5923BB23B63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14D7D4-C143-3F0E-6A66-A2E8C52E272C}"/>
              </a:ext>
            </a:extLst>
          </p:cNvPr>
          <p:cNvSpPr/>
          <p:nvPr/>
        </p:nvSpPr>
        <p:spPr>
          <a:xfrm>
            <a:off x="1192226" y="2427636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E1DFA3E-C416-6306-DB72-A87D21A5D9B6}"/>
              </a:ext>
            </a:extLst>
          </p:cNvPr>
          <p:cNvSpPr/>
          <p:nvPr/>
        </p:nvSpPr>
        <p:spPr>
          <a:xfrm>
            <a:off x="7946265" y="23866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853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0B13D-DC03-CD68-E994-FCAE377CB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E2487-1FB3-6CE2-7002-B01DB2E8E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C3576-C7AB-438D-AE27-E47A78382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59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197AEA0-F22B-27F4-7929-E5FBFBE57D7D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C6745A4-C715-AA5C-DFCD-DE88B534F009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A090AC9-702C-F58F-7251-489AB51700DD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16C8B2-600B-06BF-1972-969E3C07AFAF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5890407-58B2-F3B2-0A8F-0BF83DBB4CE3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F8C4A6D-076D-F2CD-2CB7-32F06FA1FD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35194"/>
              </p:ext>
            </p:extLst>
          </p:nvPr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2E26065-10DC-C567-0C95-9E20EEBB88B3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096FB6-084D-A5E0-8F4A-27AF4BC09BB6}"/>
              </a:ext>
            </a:extLst>
          </p:cNvPr>
          <p:cNvSpPr/>
          <p:nvPr/>
        </p:nvSpPr>
        <p:spPr>
          <a:xfrm>
            <a:off x="1192226" y="2917035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1A8DC35-3881-9CEC-83F6-704C94B48DCB}"/>
              </a:ext>
            </a:extLst>
          </p:cNvPr>
          <p:cNvSpPr/>
          <p:nvPr/>
        </p:nvSpPr>
        <p:spPr>
          <a:xfrm>
            <a:off x="10726952" y="23741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36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C81FD-82A9-AB4E-8B89-08BFD795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00201"/>
            <a:ext cx="11037455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It’s the mid 1990s and you work at Microsoft.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need to double the speed of Excel in two years.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do you do?		</a:t>
            </a:r>
            <a:r>
              <a:rPr lang="en-US" b="1" dirty="0"/>
              <a:t>Take a vacation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B9C56-8B90-CC48-8B5B-014E7E966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7562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44E87-86AE-4E14-5460-A0636D01A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35795-BC91-CD60-124A-24D10C523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69E4C-1A38-9D03-0B50-95A82DC77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60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20A4923-CEBF-7503-0755-373DCFC19A07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35B324B-FBA3-4591-D99B-C28F5D76C6F3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55A7E03-CCCA-5F60-DCFE-32391DF83512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9F9E723-3C36-FFE7-2E58-21FEC7CF4D58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3A1E476-CFDD-49D5-EC1E-A76074624BEA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604A5D4-F2C4-D9E2-25BD-575D03DD8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906212"/>
              </p:ext>
            </p:extLst>
          </p:nvPr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4B2DA73-848D-3EF0-BCC3-B0B57EC41EE2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913FFBB-1EFB-5128-3528-E8D0D35923D9}"/>
              </a:ext>
            </a:extLst>
          </p:cNvPr>
          <p:cNvSpPr/>
          <p:nvPr/>
        </p:nvSpPr>
        <p:spPr>
          <a:xfrm>
            <a:off x="1192226" y="3393554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FE3B766-04EE-AB30-B733-5C0CBBA124AE}"/>
              </a:ext>
            </a:extLst>
          </p:cNvPr>
          <p:cNvSpPr/>
          <p:nvPr/>
        </p:nvSpPr>
        <p:spPr>
          <a:xfrm>
            <a:off x="10726952" y="23741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749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477F7-4B17-5BB3-8820-928801F5D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DA9C6-6AD0-8F4F-5F46-122D8B35C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19187-44F6-7B7E-A17D-960C93B78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61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FD71F7B-AE57-00C8-CBB5-4E4723D93E9F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4056B88-465C-4EBD-C1E6-443C39FB203D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2B15A95-F388-2DFF-50C3-7651D72015E2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5FA304F-018C-2B87-C6EA-654D1B11643E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A4D332F-430E-403E-4849-BF29092BD20B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B1ED6B1-C7A6-66CF-F835-C64D766DAF52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BF277506-B2BD-849F-B17E-991B885A1D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48414"/>
              </p:ext>
            </p:extLst>
          </p:nvPr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CEFBD93-DAA5-705C-F03C-19B58EAD2015}"/>
              </a:ext>
            </a:extLst>
          </p:cNvPr>
          <p:cNvSpPr/>
          <p:nvPr/>
        </p:nvSpPr>
        <p:spPr>
          <a:xfrm>
            <a:off x="1192226" y="3908709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572CA3-CE98-2A6D-5BA7-DE6C66D43000}"/>
              </a:ext>
            </a:extLst>
          </p:cNvPr>
          <p:cNvSpPr/>
          <p:nvPr/>
        </p:nvSpPr>
        <p:spPr>
          <a:xfrm>
            <a:off x="9431775" y="4253217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699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BAD15-D903-C1EA-44F7-4624636D4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CD8FA-0416-A9D3-DE1B-941B1E238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2618A-E240-5F1A-73CA-CC0CD70B2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62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C70EDDC-2C1A-966D-7650-B073FDCECC8D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27B3534-1A8F-4C37-DE48-FE3D47836DE8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97906A4-C693-E571-E01A-7528FF2C24F3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E771609-8CF5-5825-CE76-E14D602CFE81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44E923E-71AD-080D-5AD8-139076AFC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550105"/>
              </p:ext>
            </p:extLst>
          </p:nvPr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D4DEA9A-60B7-88DE-A866-20827E63AB94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4784CA3-7708-6303-B869-75862CE4CE50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72CE872-0D9D-C9A3-C52D-991059B30F73}"/>
              </a:ext>
            </a:extLst>
          </p:cNvPr>
          <p:cNvSpPr/>
          <p:nvPr/>
        </p:nvSpPr>
        <p:spPr>
          <a:xfrm>
            <a:off x="1192226" y="4385228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616B874-F27E-8D0E-55B3-02486AE36049}"/>
              </a:ext>
            </a:extLst>
          </p:cNvPr>
          <p:cNvSpPr/>
          <p:nvPr/>
        </p:nvSpPr>
        <p:spPr>
          <a:xfrm>
            <a:off x="7946265" y="23866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472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139BF-AD8D-E062-0D00-F886834BD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CB57D-4930-B79E-9F46-9D345BD11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DEEE2-8DE6-7A8B-C53D-231639AD5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63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80DEAF6-DD5C-D653-6AB7-F2086E978210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749866E-0F93-FB38-E85D-348ED809DD6C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937CCE6-FD89-8D0D-3224-E50A473204A1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E5C1B6F-4636-7D3E-5B06-F0D24ECDB354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21E5904-5B6A-7281-E260-1367111D8CEC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DC4D3BF-ADC2-4E45-29C1-8FE847EBFEE9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AAE81183-CE85-9DBD-B151-574FB8AAC2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044879"/>
              </p:ext>
            </p:extLst>
          </p:nvPr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75CB3AC-E88B-EF07-1170-8C58392ABBBC}"/>
              </a:ext>
            </a:extLst>
          </p:cNvPr>
          <p:cNvSpPr/>
          <p:nvPr/>
        </p:nvSpPr>
        <p:spPr>
          <a:xfrm>
            <a:off x="1192226" y="4874627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B6E37EA-37AC-D67A-23FF-C8C995B89C71}"/>
              </a:ext>
            </a:extLst>
          </p:cNvPr>
          <p:cNvSpPr/>
          <p:nvPr/>
        </p:nvSpPr>
        <p:spPr>
          <a:xfrm>
            <a:off x="9431775" y="4253217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905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7D03D-FBF8-D85B-B865-15BCD32DB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6E583-C6AE-EA2C-3D5F-467D72868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comparison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D25DC-7D91-5654-C8B0-9A69E8C05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4FDB732-C088-81A6-90EC-414F29F20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557556"/>
              </p:ext>
            </p:extLst>
          </p:nvPr>
        </p:nvGraphicFramePr>
        <p:xfrm>
          <a:off x="1252800" y="141763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7DB0F63-6F7B-2EFE-FC52-6C0E8D6833CF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06C9130-05E8-C2F0-2E4B-13F6AEB5AFF6}"/>
              </a:ext>
            </a:extLst>
          </p:cNvPr>
          <p:cNvCxnSpPr/>
          <p:nvPr/>
        </p:nvCxnSpPr>
        <p:spPr>
          <a:xfrm>
            <a:off x="691200" y="2620800"/>
            <a:ext cx="0" cy="186240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A2605D-323A-07FA-33D8-E860C7AAD4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91730"/>
              </p:ext>
            </p:extLst>
          </p:nvPr>
        </p:nvGraphicFramePr>
        <p:xfrm>
          <a:off x="6600000" y="1417639"/>
          <a:ext cx="5025600" cy="34835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65314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653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516307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516307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65314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516307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51630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C0F7860-94F4-8EF6-577E-01DCFFFEC2D8}"/>
              </a:ext>
            </a:extLst>
          </p:cNvPr>
          <p:cNvSpPr txBox="1"/>
          <p:nvPr/>
        </p:nvSpPr>
        <p:spPr>
          <a:xfrm>
            <a:off x="1622400" y="5126401"/>
            <a:ext cx="42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 value of count: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75C14A-38B9-6737-F32E-9BB06177BA65}"/>
              </a:ext>
            </a:extLst>
          </p:cNvPr>
          <p:cNvSpPr txBox="1"/>
          <p:nvPr/>
        </p:nvSpPr>
        <p:spPr>
          <a:xfrm>
            <a:off x="7010400" y="5126401"/>
            <a:ext cx="42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 value of count: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9648CD-8D47-49E3-1FCF-E5B2DD25D417}"/>
              </a:ext>
            </a:extLst>
          </p:cNvPr>
          <p:cNvSpPr txBox="1"/>
          <p:nvPr/>
        </p:nvSpPr>
        <p:spPr>
          <a:xfrm>
            <a:off x="6540964" y="26817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3584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101B4-3A79-3547-981A-341822729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explanation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9F06F-8037-9E48-86DE-6942A2464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891" indent="-342891">
              <a:spcBef>
                <a:spcPts val="0"/>
              </a:spcBef>
              <a:buClr>
                <a:schemeClr val="dk1"/>
              </a:buClr>
              <a:buSzPts val="2960"/>
            </a:pPr>
            <a:r>
              <a:rPr lang="en-US" sz="2960" dirty="0"/>
              <a:t>Thread scheduling is </a:t>
            </a:r>
            <a:r>
              <a:rPr lang="en-US" sz="2960" b="1" dirty="0"/>
              <a:t>non-deterministic</a:t>
            </a:r>
          </a:p>
          <a:p>
            <a:pPr marL="914377" lvl="1" indent="-416550">
              <a:spcBef>
                <a:spcPts val="0"/>
              </a:spcBef>
              <a:buSzPts val="2960"/>
            </a:pPr>
            <a:r>
              <a:rPr lang="en-US" sz="2960" dirty="0"/>
              <a:t>There is no guarantee that any thread will go first or last or not be interrupted at any point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960" dirty="0"/>
              <a:t> </a:t>
            </a:r>
          </a:p>
          <a:p>
            <a:pPr indent="-416550">
              <a:spcBef>
                <a:spcPts val="0"/>
              </a:spcBef>
              <a:buSzPts val="2960"/>
            </a:pPr>
            <a:r>
              <a:rPr lang="en-US" sz="2500" dirty="0"/>
              <a:t>If different threads write to the </a:t>
            </a:r>
            <a:r>
              <a:rPr lang="en-US" sz="2500" b="1" dirty="0"/>
              <a:t>same</a:t>
            </a:r>
            <a:r>
              <a:rPr lang="en-US" sz="2500" dirty="0"/>
              <a:t> variable</a:t>
            </a:r>
          </a:p>
          <a:p>
            <a:pPr marL="914377" lvl="1" indent="-387341">
              <a:spcBef>
                <a:spcPts val="0"/>
              </a:spcBef>
              <a:buSzPts val="2500"/>
            </a:pPr>
            <a:r>
              <a:rPr lang="en-US" sz="2500" dirty="0"/>
              <a:t>The final value of the variable is also non-deterministic</a:t>
            </a:r>
          </a:p>
          <a:p>
            <a:pPr marL="914377" lvl="1" indent="-387341">
              <a:spcBef>
                <a:spcPts val="0"/>
              </a:spcBef>
              <a:buSzPts val="2500"/>
            </a:pPr>
            <a:r>
              <a:rPr lang="en-US" sz="2500" dirty="0"/>
              <a:t>This is a </a:t>
            </a:r>
            <a:r>
              <a:rPr lang="en-US" sz="2500" i="1" dirty="0"/>
              <a:t>data race</a:t>
            </a:r>
          </a:p>
          <a:p>
            <a:pPr marL="914377" lvl="1" indent="-387341">
              <a:spcBef>
                <a:spcPts val="0"/>
              </a:spcBef>
              <a:buSzPts val="2500"/>
            </a:pPr>
            <a:endParaRPr lang="en-US" sz="2500" i="1" dirty="0"/>
          </a:p>
          <a:p>
            <a:pPr marL="457177" indent="-387341">
              <a:spcBef>
                <a:spcPts val="0"/>
              </a:spcBef>
              <a:buSzPts val="2500"/>
            </a:pPr>
            <a:r>
              <a:rPr lang="en-US" sz="2900" dirty="0"/>
              <a:t>Avoid incorrect results by:</a:t>
            </a:r>
          </a:p>
          <a:p>
            <a:pPr marL="984236" lvl="1" indent="-457200">
              <a:spcBef>
                <a:spcPts val="0"/>
              </a:spcBef>
              <a:buSzPts val="2500"/>
              <a:buFont typeface="+mj-lt"/>
              <a:buAutoNum type="arabicPeriod"/>
            </a:pPr>
            <a:r>
              <a:rPr lang="en-US" sz="2500" dirty="0"/>
              <a:t>Not writing to the same memory address!!</a:t>
            </a:r>
            <a:br>
              <a:rPr lang="en-US" sz="2500" dirty="0"/>
            </a:br>
            <a:br>
              <a:rPr lang="en-US" sz="2500" dirty="0"/>
            </a:br>
            <a:r>
              <a:rPr lang="en-US" sz="2500" dirty="0"/>
              <a:t>OR</a:t>
            </a:r>
            <a:br>
              <a:rPr lang="en-US" sz="2500" dirty="0"/>
            </a:br>
            <a:endParaRPr lang="en-US" sz="2500" dirty="0"/>
          </a:p>
          <a:p>
            <a:pPr marL="984236" lvl="1" indent="-457200">
              <a:spcBef>
                <a:spcPts val="0"/>
              </a:spcBef>
              <a:buSzPts val="2500"/>
              <a:buFont typeface="+mj-lt"/>
              <a:buAutoNum type="arabicPeriod"/>
            </a:pPr>
            <a:r>
              <a:rPr lang="en-US" sz="2500" dirty="0"/>
              <a:t>Synchronizing reading and writing to get deterministic behavior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296A8-78E4-DD4F-8BC2-D0C9C99C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8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101B4-3A79-3547-981A-341822729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explanation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9F06F-8037-9E48-86DE-6942A2464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891" indent="-342891">
              <a:spcBef>
                <a:spcPts val="0"/>
              </a:spcBef>
              <a:buClr>
                <a:schemeClr val="dk1"/>
              </a:buClr>
              <a:buSzPts val="2960"/>
            </a:pPr>
            <a:r>
              <a:rPr lang="en-US" sz="2960" dirty="0"/>
              <a:t>Thread scheduling is </a:t>
            </a:r>
            <a:r>
              <a:rPr lang="en-US" sz="2960" b="1" dirty="0"/>
              <a:t>non-deterministic</a:t>
            </a:r>
          </a:p>
          <a:p>
            <a:pPr marL="914377" lvl="1" indent="-416550">
              <a:spcBef>
                <a:spcPts val="0"/>
              </a:spcBef>
              <a:buSzPts val="2960"/>
            </a:pPr>
            <a:r>
              <a:rPr lang="en-US" sz="2960" dirty="0"/>
              <a:t>There is no guarantee that any thread will go first or last or not be interrupted at any point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960" dirty="0"/>
              <a:t> </a:t>
            </a:r>
          </a:p>
          <a:p>
            <a:pPr indent="-416550">
              <a:spcBef>
                <a:spcPts val="0"/>
              </a:spcBef>
              <a:buSzPts val="2960"/>
            </a:pPr>
            <a:r>
              <a:rPr lang="en-US" sz="2500" dirty="0"/>
              <a:t>If different threads write to the </a:t>
            </a:r>
            <a:r>
              <a:rPr lang="en-US" sz="2500" b="1" dirty="0"/>
              <a:t>same</a:t>
            </a:r>
            <a:r>
              <a:rPr lang="en-US" sz="2500" dirty="0"/>
              <a:t> variable</a:t>
            </a:r>
          </a:p>
          <a:p>
            <a:pPr marL="914377" lvl="1" indent="-387341">
              <a:spcBef>
                <a:spcPts val="0"/>
              </a:spcBef>
              <a:buSzPts val="2500"/>
            </a:pPr>
            <a:r>
              <a:rPr lang="en-US" sz="2500" dirty="0"/>
              <a:t>The final value of the variable is also non-deterministic</a:t>
            </a:r>
          </a:p>
          <a:p>
            <a:pPr marL="914377" lvl="1" indent="-387341">
              <a:spcBef>
                <a:spcPts val="0"/>
              </a:spcBef>
              <a:buSzPts val="2500"/>
            </a:pPr>
            <a:r>
              <a:rPr lang="en-US" sz="2500" dirty="0"/>
              <a:t>This is a </a:t>
            </a:r>
            <a:r>
              <a:rPr lang="en-US" sz="2500" i="1" dirty="0"/>
              <a:t>data race</a:t>
            </a:r>
          </a:p>
          <a:p>
            <a:pPr marL="914377" lvl="1" indent="-387341">
              <a:spcBef>
                <a:spcPts val="0"/>
              </a:spcBef>
              <a:buSzPts val="2500"/>
            </a:pPr>
            <a:endParaRPr lang="en-US" sz="2500" i="1" dirty="0"/>
          </a:p>
          <a:p>
            <a:pPr marL="457177" indent="-387341">
              <a:spcBef>
                <a:spcPts val="0"/>
              </a:spcBef>
              <a:buSzPts val="2500"/>
            </a:pPr>
            <a:r>
              <a:rPr lang="en-US" sz="2900" dirty="0"/>
              <a:t>Avoid incorrect results by:</a:t>
            </a:r>
          </a:p>
          <a:p>
            <a:pPr marL="984236" lvl="1" indent="-457200">
              <a:spcBef>
                <a:spcPts val="0"/>
              </a:spcBef>
              <a:buSzPts val="2500"/>
              <a:buFont typeface="+mj-lt"/>
              <a:buAutoNum type="arabicPeriod"/>
            </a:pPr>
            <a:r>
              <a:rPr lang="en-US" sz="2500" dirty="0"/>
              <a:t>Not writing to the same memory address!!</a:t>
            </a:r>
            <a:br>
              <a:rPr lang="en-US" sz="2500" dirty="0"/>
            </a:br>
            <a:br>
              <a:rPr lang="en-US" sz="2500" dirty="0"/>
            </a:br>
            <a:r>
              <a:rPr lang="en-US" sz="2500" dirty="0"/>
              <a:t>OR</a:t>
            </a:r>
            <a:br>
              <a:rPr lang="en-US" sz="2500" dirty="0"/>
            </a:br>
            <a:endParaRPr lang="en-US" sz="2500" dirty="0"/>
          </a:p>
          <a:p>
            <a:pPr marL="984236" lvl="1" indent="-457200">
              <a:spcBef>
                <a:spcPts val="0"/>
              </a:spcBef>
              <a:buSzPts val="2500"/>
              <a:buFont typeface="+mj-lt"/>
              <a:buAutoNum type="arabicPeriod"/>
            </a:pPr>
            <a:r>
              <a:rPr lang="en-US" sz="2500" dirty="0"/>
              <a:t>Synchronizing reading and writing to get deterministic behavior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296A8-78E4-DD4F-8BC2-D0C9C99C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62002A-C2D3-4F80-80F4-C3C500BC481C}"/>
              </a:ext>
            </a:extLst>
          </p:cNvPr>
          <p:cNvSpPr txBox="1"/>
          <p:nvPr/>
        </p:nvSpPr>
        <p:spPr>
          <a:xfrm>
            <a:off x="8733019" y="3970540"/>
            <a:ext cx="1801899" cy="70788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We’ll pick this one for CS213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F78D35B-DBAD-4D8A-A9C4-0E5EA85DD48F}"/>
              </a:ext>
            </a:extLst>
          </p:cNvPr>
          <p:cNvCxnSpPr/>
          <p:nvPr/>
        </p:nvCxnSpPr>
        <p:spPr>
          <a:xfrm flipH="1">
            <a:off x="7830355" y="4275786"/>
            <a:ext cx="708338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0F7EAF3-D7A4-4C67-9F70-EBDE47165F60}"/>
              </a:ext>
            </a:extLst>
          </p:cNvPr>
          <p:cNvSpPr txBox="1"/>
          <p:nvPr/>
        </p:nvSpPr>
        <p:spPr>
          <a:xfrm>
            <a:off x="2124011" y="5781749"/>
            <a:ext cx="3516936" cy="40011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CS343 explores this in depth</a:t>
            </a:r>
          </a:p>
        </p:txBody>
      </p:sp>
    </p:spTree>
    <p:extLst>
      <p:ext uri="{BB962C8B-B14F-4D97-AF65-F5344CB8AC3E}">
        <p14:creationId xmlns:p14="http://schemas.microsoft.com/office/powerpoint/2010/main" val="41497991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shared memory data races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Ensure that no two threads write to the same memory address</a:t>
            </a:r>
          </a:p>
          <a:p>
            <a:pPr lvl="1"/>
            <a:endParaRPr lang="en-US" dirty="0"/>
          </a:p>
          <a:p>
            <a:r>
              <a:rPr lang="en-US" dirty="0"/>
              <a:t>Multiple threads reading from the same memory address is fine</a:t>
            </a:r>
          </a:p>
          <a:p>
            <a:pPr lvl="1"/>
            <a:r>
              <a:rPr lang="en-US" dirty="0"/>
              <a:t>As long as no thread writes to that memory</a:t>
            </a:r>
          </a:p>
          <a:p>
            <a:pPr lvl="1"/>
            <a:endParaRPr lang="en-US" dirty="0"/>
          </a:p>
          <a:p>
            <a:r>
              <a:rPr lang="en-US" dirty="0"/>
              <a:t>Where do you put results then? Simple solution:</a:t>
            </a:r>
          </a:p>
          <a:p>
            <a:pPr lvl="1"/>
            <a:r>
              <a:rPr lang="en-US" dirty="0"/>
              <a:t>Make an array with a slot for each thread</a:t>
            </a:r>
          </a:p>
          <a:p>
            <a:pPr lvl="1"/>
            <a:r>
              <a:rPr lang="en-US" dirty="0"/>
              <a:t>Each thread only writes to their own slot in the array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After all threads are done, main thread iterates the array and determines the final result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089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F669F-32EB-6742-8E43-4C5049F63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F9594-8FA1-0D43-9648-24890C700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Consider three threads with a shared global variable: 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count = 0</a:t>
            </a:r>
          </a:p>
          <a:p>
            <a:pPr marL="0" indent="0"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400" b="1" dirty="0"/>
              <a:t>What are the possible values of count?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EADDC-6AD5-1D41-B4DA-DCBD59753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81B447-4CAD-374F-8120-E62D5F02DD3F}"/>
              </a:ext>
            </a:extLst>
          </p:cNvPr>
          <p:cNvSpPr txBox="1"/>
          <p:nvPr/>
        </p:nvSpPr>
        <p:spPr>
          <a:xfrm>
            <a:off x="1044800" y="2189347"/>
            <a:ext cx="3371200" cy="1938992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1: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main(){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count += 1;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22B94F-D369-7841-A384-E076FF74ED38}"/>
              </a:ext>
            </a:extLst>
          </p:cNvPr>
          <p:cNvSpPr txBox="1"/>
          <p:nvPr/>
        </p:nvSpPr>
        <p:spPr>
          <a:xfrm>
            <a:off x="4713600" y="2201264"/>
            <a:ext cx="3371200" cy="1938992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2: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main(){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count -= 1;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1785E4-36E9-9B47-B0CE-C00F833EE95A}"/>
              </a:ext>
            </a:extLst>
          </p:cNvPr>
          <p:cNvSpPr txBox="1"/>
          <p:nvPr/>
        </p:nvSpPr>
        <p:spPr>
          <a:xfrm>
            <a:off x="8382400" y="2189347"/>
            <a:ext cx="3371200" cy="193899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3: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main(){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count += 2;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437485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F669F-32EB-6742-8E43-4C5049F63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F9594-8FA1-0D43-9648-24890C700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Consider three threads with a shared global variable: 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count = 0</a:t>
            </a:r>
          </a:p>
          <a:p>
            <a:pPr marL="0" indent="0"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400" b="1" dirty="0"/>
              <a:t>What are the possible values of count?</a:t>
            </a:r>
            <a:r>
              <a:rPr lang="en-US" sz="2400" dirty="0"/>
              <a:t>		</a:t>
            </a:r>
            <a:r>
              <a:rPr lang="en-US" sz="2400" b="1" dirty="0"/>
              <a:t>-1, 0, 1, 2, 3</a:t>
            </a:r>
          </a:p>
          <a:p>
            <a:pPr marL="0" indent="0">
              <a:buNone/>
            </a:pPr>
            <a:r>
              <a:rPr lang="en-US" sz="2400" dirty="0"/>
              <a:t>How are you supposed to reason about this?!</a:t>
            </a:r>
            <a:br>
              <a:rPr lang="en-US" sz="2400" dirty="0"/>
            </a:br>
            <a:r>
              <a:rPr lang="en-US" sz="2400" dirty="0"/>
              <a:t>Need mechanisms for sharing memory.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EADDC-6AD5-1D41-B4DA-DCBD59753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81B447-4CAD-374F-8120-E62D5F02DD3F}"/>
              </a:ext>
            </a:extLst>
          </p:cNvPr>
          <p:cNvSpPr txBox="1"/>
          <p:nvPr/>
        </p:nvSpPr>
        <p:spPr>
          <a:xfrm>
            <a:off x="1044800" y="2189347"/>
            <a:ext cx="3371200" cy="1938992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1: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main(){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count += 1;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22B94F-D369-7841-A384-E076FF74ED38}"/>
              </a:ext>
            </a:extLst>
          </p:cNvPr>
          <p:cNvSpPr txBox="1"/>
          <p:nvPr/>
        </p:nvSpPr>
        <p:spPr>
          <a:xfrm>
            <a:off x="4713600" y="2201264"/>
            <a:ext cx="3371200" cy="1938992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2: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main(){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count -= 1;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1785E4-36E9-9B47-B0CE-C00F833EE95A}"/>
              </a:ext>
            </a:extLst>
          </p:cNvPr>
          <p:cNvSpPr txBox="1"/>
          <p:nvPr/>
        </p:nvSpPr>
        <p:spPr>
          <a:xfrm>
            <a:off x="8382400" y="2189347"/>
            <a:ext cx="3371200" cy="193899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3: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main(){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count += 2;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04759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Moore’s Law – CPU transistors counts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B945A89-1579-4325-99B1-6F640F1AF0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9"/>
          <a:stretch/>
        </p:blipFill>
        <p:spPr bwMode="auto">
          <a:xfrm>
            <a:off x="607595" y="774840"/>
            <a:ext cx="8680361" cy="585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562186" y="3119909"/>
            <a:ext cx="4018208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“Number of transistors in a chip doubles every 18 months”</a:t>
            </a:r>
          </a:p>
          <a:p>
            <a:endParaRPr lang="en-US" sz="2000" dirty="0"/>
          </a:p>
          <a:p>
            <a:r>
              <a:rPr lang="en-US" sz="2000" dirty="0"/>
              <a:t>Transistors are getting exponentially smaller!</a:t>
            </a:r>
          </a:p>
          <a:p>
            <a:endParaRPr lang="en-US" sz="2000" dirty="0"/>
          </a:p>
          <a:p>
            <a:r>
              <a:rPr lang="en-US" sz="2000" dirty="0"/>
              <a:t>How small? Today: 7nm!</a:t>
            </a:r>
          </a:p>
          <a:p>
            <a:r>
              <a:rPr lang="en-US" sz="2000" dirty="0"/>
              <a:t>&lt; ½ the size of most viruses!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4705FA4-4E81-4495-9EC2-96BF8D85B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0945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Need for Parallelism</a:t>
            </a:r>
          </a:p>
          <a:p>
            <a:endParaRPr lang="en-US" dirty="0"/>
          </a:p>
          <a:p>
            <a:r>
              <a:rPr lang="en-US" dirty="0"/>
              <a:t>Processes and Threads</a:t>
            </a:r>
          </a:p>
          <a:p>
            <a:endParaRPr lang="en-US" dirty="0"/>
          </a:p>
          <a:p>
            <a:r>
              <a:rPr lang="en-US" dirty="0"/>
              <a:t>Concurrency Challenges</a:t>
            </a:r>
          </a:p>
          <a:p>
            <a:endParaRPr lang="en-US" dirty="0"/>
          </a:p>
          <a:p>
            <a:r>
              <a:rPr lang="en-US" b="1" dirty="0"/>
              <a:t>Using 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108377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operations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b="1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Create threads</a:t>
            </a:r>
            <a:endParaRPr lang="en-US" dirty="0"/>
          </a:p>
          <a:p>
            <a:pPr lvl="1"/>
            <a:r>
              <a:rPr lang="en-US" b="1" i="1" dirty="0"/>
              <a:t>Shares</a:t>
            </a:r>
            <a:r>
              <a:rPr lang="en-US" dirty="0"/>
              <a:t> all memory with all threads of the process.</a:t>
            </a:r>
          </a:p>
          <a:p>
            <a:pPr lvl="1"/>
            <a:r>
              <a:rPr lang="en-US" dirty="0"/>
              <a:t>Scheduled independently of parent</a:t>
            </a:r>
            <a:br>
              <a:rPr lang="en-US" dirty="0"/>
            </a:br>
            <a:endParaRPr lang="en-US" dirty="0"/>
          </a:p>
          <a:p>
            <a:r>
              <a:rPr lang="en-US" sz="2800" b="1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Join thread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Waits for a particular thread to finish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Can’t continue computation until all threads finish</a:t>
            </a:r>
            <a:br>
              <a:rPr lang="en-US" dirty="0">
                <a:ea typeface="Andale Mono" charset="0"/>
                <a:cs typeface="Andale Mono" charset="0"/>
              </a:rPr>
            </a:br>
            <a:endParaRPr lang="en-US" dirty="0">
              <a:ea typeface="Andale Mono" charset="0"/>
              <a:cs typeface="Andale Mono" charset="0"/>
            </a:endParaRPr>
          </a:p>
          <a:p>
            <a:r>
              <a:rPr lang="en-US" dirty="0">
                <a:ea typeface="Andale Mono" charset="0"/>
                <a:cs typeface="Andale Mono" charset="0"/>
              </a:rPr>
              <a:t>That’s it! Don’t really need anything else (for this class)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Library also includes synchronization primitives to solve data races</a:t>
            </a:r>
            <a:br>
              <a:rPr lang="en-US" dirty="0">
                <a:ea typeface="Andale Mono" charset="0"/>
                <a:cs typeface="Andale Mono" charset="0"/>
              </a:rPr>
            </a:br>
            <a:endParaRPr lang="en-US" dirty="0">
              <a:ea typeface="Andale Mono" charset="0"/>
              <a:cs typeface="Andale Mono" charset="0"/>
            </a:endParaRPr>
          </a:p>
          <a:p>
            <a:r>
              <a:rPr lang="en-US" dirty="0">
                <a:ea typeface="Andale Mono" charset="0"/>
                <a:cs typeface="Andale Mono" charset="0"/>
              </a:rPr>
              <a:t>Can communicate between threads by reading/writing (shared) global variables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But we’re only going to </a:t>
            </a:r>
            <a:r>
              <a:rPr lang="en-US" b="1" i="1" dirty="0">
                <a:ea typeface="Andale Mono" charset="0"/>
                <a:cs typeface="Andale Mono" charset="0"/>
              </a:rPr>
              <a:t>read</a:t>
            </a:r>
            <a:r>
              <a:rPr lang="en-US" dirty="0">
                <a:ea typeface="Andale Mono" charset="0"/>
                <a:cs typeface="Andale Mono" charset="0"/>
              </a:rPr>
              <a:t> from shared variables for safety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We’ll write to separate memory locations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B59351F3-A266-9869-47DF-5A4BF522C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622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3BD56-CEA1-4715-9338-F867E2D9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POSIX Threads Library: </a:t>
            </a:r>
            <a:r>
              <a:rPr lang="en-US" dirty="0" err="1"/>
              <a:t>pthreads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CEECB-ADDA-41FA-A2E0-4BDFD244E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hlinkClick r:id="rId2"/>
              </a:rPr>
              <a:t>https://man7.org/linux/man-pages/man7/pthreads.7.html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</a:rPr>
              <a:t>int </a:t>
            </a:r>
            <a:r>
              <a:rPr lang="en-US" sz="2200" b="1" dirty="0" err="1">
                <a:latin typeface="Consolas" panose="020B0609020204030204" pitchFamily="49" charset="0"/>
              </a:rPr>
              <a:t>pthread_create</a:t>
            </a:r>
            <a:r>
              <a:rPr lang="en-US" sz="2200" dirty="0">
                <a:latin typeface="Consolas" panose="020B0609020204030204" pitchFamily="49" charset="0"/>
              </a:rPr>
              <a:t>(</a:t>
            </a:r>
            <a:r>
              <a:rPr lang="en-US" sz="2200" dirty="0" err="1">
                <a:latin typeface="Consolas" panose="020B0609020204030204" pitchFamily="49" charset="0"/>
              </a:rPr>
              <a:t>pthread_t</a:t>
            </a:r>
            <a:r>
              <a:rPr lang="en-US" sz="2200" dirty="0">
                <a:latin typeface="Consolas" panose="020B0609020204030204" pitchFamily="49" charset="0"/>
              </a:rPr>
              <a:t>* </a:t>
            </a:r>
            <a:r>
              <a:rPr lang="en-US" sz="2200" i="1" dirty="0">
                <a:latin typeface="Consolas" panose="020B0609020204030204" pitchFamily="49" charset="0"/>
              </a:rPr>
              <a:t>thread</a:t>
            </a:r>
            <a:r>
              <a:rPr lang="en-US" sz="2200" dirty="0">
                <a:latin typeface="Consolas" panose="020B0609020204030204" pitchFamily="49" charset="0"/>
              </a:rPr>
              <a:t>, const </a:t>
            </a:r>
            <a:r>
              <a:rPr lang="en-US" sz="2200" dirty="0" err="1">
                <a:latin typeface="Consolas" panose="020B0609020204030204" pitchFamily="49" charset="0"/>
              </a:rPr>
              <a:t>pthread_attr_t</a:t>
            </a:r>
            <a:r>
              <a:rPr lang="en-US" sz="2200" dirty="0">
                <a:latin typeface="Consolas" panose="020B0609020204030204" pitchFamily="49" charset="0"/>
              </a:rPr>
              <a:t>* </a:t>
            </a:r>
            <a:r>
              <a:rPr lang="en-US" sz="2200" i="1" dirty="0" err="1">
                <a:latin typeface="Consolas" panose="020B0609020204030204" pitchFamily="49" charset="0"/>
              </a:rPr>
              <a:t>attr</a:t>
            </a:r>
            <a:r>
              <a:rPr lang="en-US" sz="2200" dirty="0">
                <a:latin typeface="Consolas" panose="020B0609020204030204" pitchFamily="49" charset="0"/>
              </a:rPr>
              <a:t>,</a:t>
            </a:r>
            <a:br>
              <a:rPr lang="en-US" sz="2200" dirty="0">
                <a:latin typeface="Consolas" panose="020B0609020204030204" pitchFamily="49" charset="0"/>
              </a:rPr>
            </a:br>
            <a:r>
              <a:rPr lang="en-US" sz="2200" dirty="0">
                <a:latin typeface="Consolas" panose="020B0609020204030204" pitchFamily="49" charset="0"/>
              </a:rPr>
              <a:t>void* (*</a:t>
            </a:r>
            <a:r>
              <a:rPr lang="en-US" sz="2200" i="1" dirty="0" err="1">
                <a:latin typeface="Consolas" panose="020B0609020204030204" pitchFamily="49" charset="0"/>
              </a:rPr>
              <a:t>start_routine</a:t>
            </a:r>
            <a:r>
              <a:rPr lang="en-US" sz="2200" dirty="0">
                <a:latin typeface="Consolas" panose="020B0609020204030204" pitchFamily="49" charset="0"/>
              </a:rPr>
              <a:t>)(void*), void* </a:t>
            </a:r>
            <a:r>
              <a:rPr lang="en-US" sz="2200" i="1" dirty="0" err="1">
                <a:latin typeface="Consolas" panose="020B0609020204030204" pitchFamily="49" charset="0"/>
              </a:rPr>
              <a:t>arg</a:t>
            </a:r>
            <a:r>
              <a:rPr lang="en-US" sz="2200" dirty="0">
                <a:latin typeface="Consolas" panose="020B0609020204030204" pitchFamily="49" charset="0"/>
              </a:rPr>
              <a:t>);</a:t>
            </a:r>
          </a:p>
          <a:p>
            <a:pPr lvl="1"/>
            <a:r>
              <a:rPr lang="en-US" dirty="0"/>
              <a:t>Thread is created executing </a:t>
            </a:r>
            <a:r>
              <a:rPr lang="en-US" i="1" dirty="0" err="1"/>
              <a:t>start_routine</a:t>
            </a:r>
            <a:r>
              <a:rPr lang="en-US" dirty="0"/>
              <a:t> with </a:t>
            </a:r>
            <a:r>
              <a:rPr lang="en-US" i="1" dirty="0" err="1"/>
              <a:t>arg</a:t>
            </a:r>
            <a:r>
              <a:rPr lang="en-US" dirty="0"/>
              <a:t> as its sole argument.</a:t>
            </a:r>
          </a:p>
          <a:p>
            <a:pPr lvl="1"/>
            <a:r>
              <a:rPr lang="en-US" dirty="0"/>
              <a:t>Returning from the start routine exits the thread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</a:rPr>
              <a:t>void </a:t>
            </a:r>
            <a:r>
              <a:rPr lang="en-US" sz="2200" b="1" dirty="0" err="1">
                <a:latin typeface="Consolas" panose="020B0609020204030204" pitchFamily="49" charset="0"/>
              </a:rPr>
              <a:t>pthread_exit</a:t>
            </a:r>
            <a:r>
              <a:rPr lang="en-US" sz="2200" dirty="0">
                <a:latin typeface="Consolas" panose="020B0609020204030204" pitchFamily="49" charset="0"/>
              </a:rPr>
              <a:t>(void* </a:t>
            </a:r>
            <a:r>
              <a:rPr lang="en-US" sz="2200" i="1" dirty="0" err="1">
                <a:latin typeface="Consolas" panose="020B0609020204030204" pitchFamily="49" charset="0"/>
              </a:rPr>
              <a:t>value_ptr</a:t>
            </a:r>
            <a:r>
              <a:rPr lang="en-US" sz="2200" dirty="0">
                <a:latin typeface="Consolas" panose="020B0609020204030204" pitchFamily="49" charset="0"/>
              </a:rPr>
              <a:t>);</a:t>
            </a:r>
          </a:p>
          <a:p>
            <a:pPr lvl="1"/>
            <a:r>
              <a:rPr lang="en-US" dirty="0"/>
              <a:t>Terminates the thread and makes </a:t>
            </a:r>
            <a:r>
              <a:rPr lang="en-US" i="1" dirty="0" err="1"/>
              <a:t>value_ptr</a:t>
            </a:r>
            <a:r>
              <a:rPr lang="en-US" dirty="0"/>
              <a:t> available to any successful join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</a:rPr>
              <a:t>int </a:t>
            </a:r>
            <a:r>
              <a:rPr lang="en-US" sz="2200" b="1" dirty="0" err="1">
                <a:latin typeface="Consolas" panose="020B0609020204030204" pitchFamily="49" charset="0"/>
              </a:rPr>
              <a:t>pthread_join</a:t>
            </a:r>
            <a:r>
              <a:rPr lang="en-US" sz="2200" dirty="0">
                <a:latin typeface="Consolas" panose="020B0609020204030204" pitchFamily="49" charset="0"/>
              </a:rPr>
              <a:t>(</a:t>
            </a:r>
            <a:r>
              <a:rPr lang="en-US" sz="2200" dirty="0" err="1">
                <a:latin typeface="Consolas" panose="020B0609020204030204" pitchFamily="49" charset="0"/>
              </a:rPr>
              <a:t>pthread_t</a:t>
            </a:r>
            <a:r>
              <a:rPr lang="en-US" sz="2200" dirty="0">
                <a:latin typeface="Consolas" panose="020B0609020204030204" pitchFamily="49" charset="0"/>
              </a:rPr>
              <a:t> </a:t>
            </a:r>
            <a:r>
              <a:rPr lang="en-US" sz="2200" i="1" dirty="0">
                <a:latin typeface="Consolas" panose="020B0609020204030204" pitchFamily="49" charset="0"/>
              </a:rPr>
              <a:t>thread</a:t>
            </a:r>
            <a:r>
              <a:rPr lang="en-US" sz="2200" dirty="0">
                <a:latin typeface="Consolas" panose="020B0609020204030204" pitchFamily="49" charset="0"/>
              </a:rPr>
              <a:t>, void** </a:t>
            </a:r>
            <a:r>
              <a:rPr lang="en-US" sz="2200" i="1" dirty="0" err="1">
                <a:latin typeface="Consolas" panose="020B0609020204030204" pitchFamily="49" charset="0"/>
              </a:rPr>
              <a:t>value_ptr</a:t>
            </a:r>
            <a:r>
              <a:rPr lang="en-US" sz="2200" dirty="0">
                <a:latin typeface="Consolas" panose="020B0609020204030204" pitchFamily="49" charset="0"/>
              </a:rPr>
              <a:t>);</a:t>
            </a:r>
          </a:p>
          <a:p>
            <a:pPr lvl="1"/>
            <a:r>
              <a:rPr lang="en-US" dirty="0"/>
              <a:t>Suspends execution of the calling thread until the target </a:t>
            </a:r>
            <a:r>
              <a:rPr lang="en-US" i="1" dirty="0"/>
              <a:t>thread</a:t>
            </a:r>
            <a:r>
              <a:rPr lang="en-US" dirty="0"/>
              <a:t> terminates.</a:t>
            </a:r>
          </a:p>
          <a:p>
            <a:pPr lvl="1"/>
            <a:r>
              <a:rPr lang="en-US" dirty="0"/>
              <a:t>On return with a non-NULL </a:t>
            </a:r>
            <a:r>
              <a:rPr lang="en-US" i="1" dirty="0" err="1"/>
              <a:t>value_ptr</a:t>
            </a:r>
            <a:r>
              <a:rPr lang="en-US" dirty="0"/>
              <a:t>  the value passed to </a:t>
            </a:r>
            <a:r>
              <a:rPr lang="en-US" i="1" dirty="0" err="1">
                <a:hlinkClick r:id="rId3"/>
              </a:rPr>
              <a:t>pthread_exit</a:t>
            </a:r>
            <a:r>
              <a:rPr lang="en-US" i="1" dirty="0">
                <a:hlinkClick r:id="rId3"/>
              </a:rPr>
              <a:t>()</a:t>
            </a:r>
            <a:r>
              <a:rPr lang="en-US" dirty="0"/>
              <a:t> by the terminating thread is made available in the location referenced by </a:t>
            </a:r>
            <a:r>
              <a:rPr lang="en-US" i="1" dirty="0" err="1"/>
              <a:t>value_ptr</a:t>
            </a:r>
            <a:r>
              <a:rPr lang="en-US" dirty="0"/>
              <a:t>. </a:t>
            </a:r>
            <a:endParaRPr lang="en-US" sz="1800" dirty="0">
              <a:latin typeface="Consolas" panose="020B06090202040302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879D1-7C0E-4BA5-89CC-604E0CEF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2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3FBA921-7BBC-4FEC-A212-44D706875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thread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7952DA-58EA-451C-8CED-5B9B72B58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8D3E2F09-9747-4A19-9205-B15518783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3904" y="1318775"/>
            <a:ext cx="1246968" cy="369332"/>
          </a:xfrm>
          <a:prstGeom prst="rect">
            <a:avLst/>
          </a:prstGeom>
          <a:solidFill>
            <a:srgbClr val="F1C7C7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/>
              <a:t>Main thread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A3C96B2-07DC-460D-AE8E-63086861D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8955" y="2550675"/>
            <a:ext cx="1226117" cy="369332"/>
          </a:xfrm>
          <a:prstGeom prst="rect">
            <a:avLst/>
          </a:prstGeom>
          <a:solidFill>
            <a:srgbClr val="F1C7C7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/>
              <a:t>Peer thread</a:t>
            </a:r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7D205F11-F70E-4A16-AA12-323EADAA57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8338" y="2005885"/>
            <a:ext cx="19050" cy="3413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1A2D6E85-D05E-48E8-9E8B-4DC9CFE8E825}"/>
              </a:ext>
            </a:extLst>
          </p:cNvPr>
          <p:cNvSpPr>
            <a:spLocks noChangeShapeType="1"/>
          </p:cNvSpPr>
          <p:nvPr/>
        </p:nvSpPr>
        <p:spPr bwMode="auto">
          <a:xfrm>
            <a:off x="8347388" y="320921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407B443F-F758-441E-A8B6-288A46CF4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3588" y="3499723"/>
            <a:ext cx="1822450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800" dirty="0">
                <a:latin typeface="Courier New" pitchFamily="49" charset="0"/>
              </a:rPr>
              <a:t>return NULL;</a:t>
            </a:r>
            <a:endParaRPr lang="en-US" sz="1800" dirty="0"/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1BAE1B81-1B71-4E5B-B827-48B20006EAB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8338" y="2386885"/>
            <a:ext cx="3829050" cy="8223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D3DB9328-8389-4B9A-9873-28F281A5A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2527" y="3451195"/>
            <a:ext cx="2404061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/>
            <a:r>
              <a:rPr lang="en-US" sz="1800" dirty="0">
                <a:solidFill>
                  <a:srgbClr val="FF0000"/>
                </a:solidFill>
              </a:rPr>
              <a:t>Main thread waits for </a:t>
            </a:r>
          </a:p>
          <a:p>
            <a:pPr algn="r"/>
            <a:r>
              <a:rPr lang="en-US" sz="1800" dirty="0">
                <a:solidFill>
                  <a:srgbClr val="FF0000"/>
                </a:solidFill>
              </a:rPr>
              <a:t>peer  thread to terminate</a:t>
            </a:r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4B50F611-F064-48EB-B2E2-3978D3AD7D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37388" y="3818810"/>
            <a:ext cx="3810000" cy="7620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666B4D26-914C-4F0A-9CDB-4CBB64F28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2126" y="4972833"/>
            <a:ext cx="3131762" cy="120032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/>
            <a:r>
              <a:rPr lang="en-US" sz="1800" b="0" dirty="0">
                <a:latin typeface="Courier New" pitchFamily="49" charset="0"/>
              </a:rPr>
              <a:t>exit()</a:t>
            </a:r>
            <a:r>
              <a:rPr lang="en-US" sz="1800" b="0" dirty="0"/>
              <a:t> </a:t>
            </a:r>
          </a:p>
          <a:p>
            <a:pPr algn="r"/>
            <a:r>
              <a:rPr lang="en-US" sz="1800" dirty="0">
                <a:solidFill>
                  <a:srgbClr val="FF0000"/>
                </a:solidFill>
              </a:rPr>
              <a:t>Terminates </a:t>
            </a:r>
          </a:p>
          <a:p>
            <a:pPr algn="r"/>
            <a:r>
              <a:rPr lang="en-US" sz="1800" dirty="0">
                <a:solidFill>
                  <a:srgbClr val="FF0000"/>
                </a:solidFill>
              </a:rPr>
              <a:t>main thread and </a:t>
            </a:r>
          </a:p>
          <a:p>
            <a:pPr algn="r"/>
            <a:r>
              <a:rPr lang="en-US" sz="1800" dirty="0">
                <a:solidFill>
                  <a:srgbClr val="FF0000"/>
                </a:solidFill>
              </a:rPr>
              <a:t>any peer threads</a:t>
            </a:r>
          </a:p>
        </p:txBody>
      </p:sp>
      <p:sp>
        <p:nvSpPr>
          <p:cNvPr id="15" name="Text Box 12">
            <a:extLst>
              <a:ext uri="{FF2B5EF4-FFF2-40B4-BE49-F238E27FC236}">
                <a16:creationId xmlns:a16="http://schemas.microsoft.com/office/drawing/2014/main" id="{E1BAD5AE-62AD-497D-BCCC-2B6F258D8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7088" y="2158285"/>
            <a:ext cx="23050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1800" b="0" dirty="0"/>
              <a:t>call </a:t>
            </a:r>
            <a:r>
              <a:rPr lang="en-US" sz="1800" b="0" dirty="0" err="1"/>
              <a:t>Pthread_create</a:t>
            </a:r>
            <a:r>
              <a:rPr lang="en-US" sz="1800" b="0" dirty="0"/>
              <a:t>()</a:t>
            </a: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id="{DBE230BF-C196-4193-8409-AA18E77CB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6488" y="2920285"/>
            <a:ext cx="20256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1800" b="0" dirty="0"/>
              <a:t>call </a:t>
            </a:r>
            <a:r>
              <a:rPr lang="en-US" sz="1800" b="0" dirty="0" err="1"/>
              <a:t>Pthread_join</a:t>
            </a:r>
            <a:r>
              <a:rPr lang="en-US" sz="1800" b="0" dirty="0"/>
              <a:t>()</a:t>
            </a:r>
          </a:p>
        </p:txBody>
      </p:sp>
      <p:sp>
        <p:nvSpPr>
          <p:cNvPr id="17" name="Text Box 14">
            <a:extLst>
              <a:ext uri="{FF2B5EF4-FFF2-40B4-BE49-F238E27FC236}">
                <a16:creationId xmlns:a16="http://schemas.microsoft.com/office/drawing/2014/main" id="{7CD143FE-4831-4C96-83AD-7AF03717A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7538" y="4368085"/>
            <a:ext cx="251460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1800" b="0"/>
              <a:t>Pthread_join() returns</a:t>
            </a: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9A465256-7D46-4CE6-A8D4-8D33A2704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4538" y="3148885"/>
            <a:ext cx="12763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800" dirty="0" err="1">
                <a:latin typeface="Courier New" pitchFamily="49" charset="0"/>
              </a:rPr>
              <a:t>printf</a:t>
            </a:r>
            <a:r>
              <a:rPr lang="en-US" sz="1800" dirty="0">
                <a:latin typeface="Courier New" pitchFamily="49" charset="0"/>
              </a:rPr>
              <a:t>()</a:t>
            </a:r>
            <a:endParaRPr lang="en-US" sz="1800" dirty="0"/>
          </a:p>
        </p:txBody>
      </p:sp>
      <p:sp>
        <p:nvSpPr>
          <p:cNvPr id="19" name="Text Box 16">
            <a:extLst>
              <a:ext uri="{FF2B5EF4-FFF2-40B4-BE49-F238E27FC236}">
                <a16:creationId xmlns:a16="http://schemas.microsoft.com/office/drawing/2014/main" id="{67A69C80-C763-46E6-B8CB-89F966A3B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3588" y="3758485"/>
            <a:ext cx="1226117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Peer thread</a:t>
            </a:r>
          </a:p>
          <a:p>
            <a:r>
              <a:rPr lang="en-US" sz="1800" dirty="0">
                <a:solidFill>
                  <a:srgbClr val="FF0000"/>
                </a:solidFill>
              </a:rPr>
              <a:t>terminates</a:t>
            </a:r>
          </a:p>
        </p:txBody>
      </p:sp>
    </p:spTree>
    <p:extLst>
      <p:ext uri="{BB962C8B-B14F-4D97-AF65-F5344CB8AC3E}">
        <p14:creationId xmlns:p14="http://schemas.microsoft.com/office/powerpoint/2010/main" val="301689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  <p:bldP spid="11" grpId="0" animBg="1"/>
      <p:bldP spid="12" grpId="0"/>
      <p:bldP spid="13" grpId="0" animBg="1"/>
      <p:bldP spid="17" grpId="0"/>
      <p:bldP spid="18" grpId="0"/>
      <p:bldP spid="19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52B63-BFA4-4022-B115-6CBE1C93B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parallel sum of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26E5E-2B90-414E-90DF-0859106F7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double array[LEN] = {1, 2, 3, …, LEN};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// determine result sequentially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sequential_sum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=0;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&lt;LEN;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sequential_sum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array[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C1914-9BB5-4B18-B8E6-49FEEE33F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595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52B63-BFA4-4022-B115-6CBE1C93B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parallel sum of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26E5E-2B90-414E-90DF-0859106F7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double array[LEN] = {1, 2, 3, …, LEN};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cs typeface="Courier New" panose="02070309020205020404" pitchFamily="49" charset="0"/>
              </a:rPr>
              <a:t>Parallelization Plan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cs typeface="Courier New" panose="02070309020205020404" pitchFamily="49" charset="0"/>
              </a:rPr>
              <a:t>Create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num_threads</a:t>
            </a:r>
            <a:r>
              <a:rPr lang="en-US" b="1" dirty="0">
                <a:cs typeface="Courier New" panose="02070309020205020404" pitchFamily="49" charset="0"/>
              </a:rPr>
              <a:t> </a:t>
            </a:r>
            <a:r>
              <a:rPr lang="en-US" dirty="0">
                <a:cs typeface="Courier New" panose="02070309020205020404" pitchFamily="49" charset="0"/>
              </a:rPr>
              <a:t>different threads</a:t>
            </a:r>
          </a:p>
          <a:p>
            <a:pPr lvl="1"/>
            <a:endParaRPr lang="en-US" dirty="0"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cs typeface="Courier New" panose="02070309020205020404" pitchFamily="49" charset="0"/>
              </a:rPr>
              <a:t>Threads create “partial” sums for their portion of the work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Each thread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(LEN/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num_threads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b="1" dirty="0">
                <a:cs typeface="Courier New" panose="02070309020205020404" pitchFamily="49" charset="0"/>
              </a:rPr>
              <a:t> </a:t>
            </a:r>
            <a:r>
              <a:rPr lang="en-US" dirty="0">
                <a:cs typeface="Courier New" panose="02070309020205020404" pitchFamily="49" charset="0"/>
              </a:rPr>
              <a:t>work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Create an array for results with one slot per thread</a:t>
            </a:r>
          </a:p>
          <a:p>
            <a:pPr lvl="1"/>
            <a:endParaRPr lang="en-US" dirty="0"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cs typeface="Courier New" panose="02070309020205020404" pitchFamily="49" charset="0"/>
              </a:rPr>
              <a:t>Wait until done, then sum the partial results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Main thread calls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join()</a:t>
            </a:r>
            <a:r>
              <a:rPr lang="en-US" dirty="0">
                <a:cs typeface="Courier New" panose="02070309020205020404" pitchFamily="49" charset="0"/>
              </a:rPr>
              <a:t> to wait for each thread to complete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Main thread adds up results</a:t>
            </a:r>
          </a:p>
          <a:p>
            <a:pPr lvl="1"/>
            <a:endParaRPr lang="en-US" dirty="0"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C1914-9BB5-4B18-B8E6-49FEEE33F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23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52B63-BFA4-4022-B115-6CBE1C93B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parallel sum of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26E5E-2B90-414E-90DF-0859106F7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cs typeface="Courier New" panose="02070309020205020404" pitchFamily="49" charset="0"/>
              </a:rPr>
              <a:t>Create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num_threads</a:t>
            </a:r>
            <a:r>
              <a:rPr lang="en-US" dirty="0">
                <a:cs typeface="Courier New" panose="02070309020205020404" pitchFamily="49" charset="0"/>
              </a:rPr>
              <a:t> different threads</a:t>
            </a:r>
          </a:p>
          <a:p>
            <a:pPr marL="0" indent="0">
              <a:buNone/>
            </a:pPr>
            <a:endParaRPr lang="en-US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pthread_t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num_threads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(long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=0;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num_threads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pthread_create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(&amp;(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]), NULL, worker, (void*)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cs typeface="Courier New" panose="02070309020205020404" pitchFamily="49" charset="0"/>
              </a:rPr>
              <a:t>Arguments to </a:t>
            </a:r>
            <a:r>
              <a:rPr lang="en-US" sz="2400" dirty="0" err="1">
                <a:cs typeface="Courier New" panose="02070309020205020404" pitchFamily="49" charset="0"/>
              </a:rPr>
              <a:t>pthread_create</a:t>
            </a:r>
            <a:endParaRPr lang="en-US" sz="2400" dirty="0">
              <a:cs typeface="Courier New" panose="02070309020205020404" pitchFamily="49" charset="0"/>
            </a:endParaRPr>
          </a:p>
          <a:p>
            <a:pPr lvl="1"/>
            <a:r>
              <a:rPr lang="en-US" sz="2000" dirty="0" err="1">
                <a:cs typeface="Courier New" panose="02070309020205020404" pitchFamily="49" charset="0"/>
              </a:rPr>
              <a:t>thread_handle</a:t>
            </a:r>
            <a:r>
              <a:rPr lang="en-US" sz="2000" dirty="0">
                <a:cs typeface="Courier New" panose="02070309020205020404" pitchFamily="49" charset="0"/>
              </a:rPr>
              <a:t>, attributes, </a:t>
            </a:r>
            <a:r>
              <a:rPr lang="en-US" sz="2000" dirty="0" err="1">
                <a:cs typeface="Courier New" panose="02070309020205020404" pitchFamily="49" charset="0"/>
              </a:rPr>
              <a:t>thread_function</a:t>
            </a:r>
            <a:r>
              <a:rPr lang="en-US" sz="2000" dirty="0">
                <a:cs typeface="Courier New" panose="02070309020205020404" pitchFamily="49" charset="0"/>
              </a:rPr>
              <a:t>, </a:t>
            </a:r>
            <a:r>
              <a:rPr lang="en-US" sz="2000" dirty="0" err="1">
                <a:cs typeface="Courier New" panose="02070309020205020404" pitchFamily="49" charset="0"/>
              </a:rPr>
              <a:t>function_argument</a:t>
            </a:r>
            <a:endParaRPr lang="en-US" sz="2000" dirty="0"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C1914-9BB5-4B18-B8E6-49FEEE33F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085DDB-8218-AB41-F717-A5E16F1367A2}"/>
              </a:ext>
            </a:extLst>
          </p:cNvPr>
          <p:cNvSpPr/>
          <p:nvPr/>
        </p:nvSpPr>
        <p:spPr>
          <a:xfrm rot="16200000">
            <a:off x="-633222" y="3036903"/>
            <a:ext cx="2037420" cy="2812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Main Thread</a:t>
            </a:r>
          </a:p>
        </p:txBody>
      </p:sp>
    </p:spTree>
    <p:extLst>
      <p:ext uri="{BB962C8B-B14F-4D97-AF65-F5344CB8AC3E}">
        <p14:creationId xmlns:p14="http://schemas.microsoft.com/office/powerpoint/2010/main" val="32373844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52B63-BFA4-4022-B115-6CBE1C93B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parallel sum of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26E5E-2B90-414E-90DF-0859106F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3865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cs typeface="Courier New" panose="02070309020205020404" pitchFamily="49" charset="0"/>
              </a:rPr>
              <a:t>2.  Threads create “partial” sums for their portion of the work</a:t>
            </a:r>
          </a:p>
          <a:p>
            <a:pPr marL="0" indent="0">
              <a:buNone/>
            </a:pPr>
            <a:endParaRPr lang="en-US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void* worker(void*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(long)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int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mystart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(LEN/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num_threads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int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(i+1) * (LEN/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num_threads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partial_sum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0;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j=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mystart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j&lt;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j++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partial_sum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+= array[j];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pthread_exit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(NULL); // Thread work is complete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C1914-9BB5-4B18-B8E6-49FEEE33F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560168-2C9F-69E1-857E-490CDEB3528B}"/>
              </a:ext>
            </a:extLst>
          </p:cNvPr>
          <p:cNvSpPr/>
          <p:nvPr/>
        </p:nvSpPr>
        <p:spPr>
          <a:xfrm>
            <a:off x="811369" y="2537138"/>
            <a:ext cx="7134896" cy="130076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A42F61-27BD-0436-9258-DBFE1820A903}"/>
              </a:ext>
            </a:extLst>
          </p:cNvPr>
          <p:cNvSpPr txBox="1"/>
          <p:nvPr/>
        </p:nvSpPr>
        <p:spPr>
          <a:xfrm>
            <a:off x="8049297" y="2807625"/>
            <a:ext cx="3202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Decide which portion of work this thread should do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520C732-B5C6-1AE3-E4AD-6FD7F482CDD7}"/>
              </a:ext>
            </a:extLst>
          </p:cNvPr>
          <p:cNvSpPr/>
          <p:nvPr/>
        </p:nvSpPr>
        <p:spPr>
          <a:xfrm rot="16200000">
            <a:off x="-1638434" y="4104746"/>
            <a:ext cx="4047846" cy="28122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Worker Threads</a:t>
            </a:r>
          </a:p>
        </p:txBody>
      </p:sp>
    </p:spTree>
    <p:extLst>
      <p:ext uri="{BB962C8B-B14F-4D97-AF65-F5344CB8AC3E}">
        <p14:creationId xmlns:p14="http://schemas.microsoft.com/office/powerpoint/2010/main" val="5348043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52B63-BFA4-4022-B115-6CBE1C93B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parallel sum of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26E5E-2B90-414E-90DF-0859106F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3865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cs typeface="Courier New" panose="02070309020205020404" pitchFamily="49" charset="0"/>
              </a:rPr>
              <a:t>2.  Threads create “partial” sums for their portion of the work</a:t>
            </a:r>
          </a:p>
          <a:p>
            <a:pPr marL="0" indent="0">
              <a:buNone/>
            </a:pPr>
            <a:endParaRPr lang="en-US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void* worker(void*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(long)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int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mystart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(LEN/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num_threads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int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(i+1) * (LEN/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num_threads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partial_sum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0;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j=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mystart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j&lt;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j++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partial_sum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+= array[j];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pthread_exit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(NULL); // Thread work is complete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C1914-9BB5-4B18-B8E6-49FEEE33F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560168-2C9F-69E1-857E-490CDEB3528B}"/>
              </a:ext>
            </a:extLst>
          </p:cNvPr>
          <p:cNvSpPr/>
          <p:nvPr/>
        </p:nvSpPr>
        <p:spPr>
          <a:xfrm flipV="1">
            <a:off x="811369" y="3837904"/>
            <a:ext cx="7134896" cy="167425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A42F61-27BD-0436-9258-DBFE1820A903}"/>
              </a:ext>
            </a:extLst>
          </p:cNvPr>
          <p:cNvSpPr txBox="1"/>
          <p:nvPr/>
        </p:nvSpPr>
        <p:spPr>
          <a:xfrm>
            <a:off x="8150039" y="3836293"/>
            <a:ext cx="32025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Do the work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Puts result in its own slot in the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partial_sum</a:t>
            </a:r>
            <a:r>
              <a:rPr lang="en-US" sz="2000" dirty="0"/>
              <a:t> array (avoids data races)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B5860E3-7973-E010-A41D-65332CCA935B}"/>
              </a:ext>
            </a:extLst>
          </p:cNvPr>
          <p:cNvSpPr/>
          <p:nvPr/>
        </p:nvSpPr>
        <p:spPr>
          <a:xfrm rot="16200000">
            <a:off x="-1638434" y="4104746"/>
            <a:ext cx="4047846" cy="28122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Worker Threads</a:t>
            </a:r>
          </a:p>
        </p:txBody>
      </p:sp>
    </p:spTree>
    <p:extLst>
      <p:ext uri="{BB962C8B-B14F-4D97-AF65-F5344CB8AC3E}">
        <p14:creationId xmlns:p14="http://schemas.microsoft.com/office/powerpoint/2010/main" val="400966676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52B63-BFA4-4022-B115-6CBE1C93B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parallel sum of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26E5E-2B90-414E-90DF-0859106F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3865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cs typeface="Courier New" panose="02070309020205020404" pitchFamily="49" charset="0"/>
              </a:rPr>
              <a:t>3.  Wait until done, then sum the partial results</a:t>
            </a:r>
          </a:p>
          <a:p>
            <a:pPr marL="0" indent="0">
              <a:buNone/>
            </a:pPr>
            <a:endParaRPr lang="en-US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j=0; j&lt;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num_threads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j++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pthread_join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[j], NULL); // second argument is return result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parallel_sum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k=0; k&lt;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num_threads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k++) 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parallel_sum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partial_sum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[k];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C1914-9BB5-4B18-B8E6-49FEEE33F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B01886F-A812-300B-00C6-120AD4F0EF1A}"/>
              </a:ext>
            </a:extLst>
          </p:cNvPr>
          <p:cNvSpPr/>
          <p:nvPr/>
        </p:nvSpPr>
        <p:spPr>
          <a:xfrm rot="16200000">
            <a:off x="-1500648" y="3966959"/>
            <a:ext cx="3772273" cy="2812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Main Thread</a:t>
            </a:r>
          </a:p>
        </p:txBody>
      </p:sp>
    </p:spTree>
    <p:extLst>
      <p:ext uri="{BB962C8B-B14F-4D97-AF65-F5344CB8AC3E}">
        <p14:creationId xmlns:p14="http://schemas.microsoft.com/office/powerpoint/2010/main" val="2922201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443AF-A40C-9E40-AD9E-878BA863C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Processors kept getting faster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7D163-674A-BF4E-B531-624CA94B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8</a:t>
            </a:fld>
            <a:endParaRPr lang="en-US" dirty="0"/>
          </a:p>
        </p:txBody>
      </p:sp>
      <p:pic>
        <p:nvPicPr>
          <p:cNvPr id="5" name="Google Shape;128;p60">
            <a:extLst>
              <a:ext uri="{FF2B5EF4-FFF2-40B4-BE49-F238E27FC236}">
                <a16:creationId xmlns:a16="http://schemas.microsoft.com/office/drawing/2014/main" id="{82FB6601-6FC8-144E-8BCD-3C93141B952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" t="11174" r="26407"/>
          <a:stretch/>
        </p:blipFill>
        <p:spPr>
          <a:xfrm>
            <a:off x="2376752" y="1224775"/>
            <a:ext cx="5474157" cy="513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28;p60">
            <a:extLst>
              <a:ext uri="{FF2B5EF4-FFF2-40B4-BE49-F238E27FC236}">
                <a16:creationId xmlns:a16="http://schemas.microsoft.com/office/drawing/2014/main" id="{F2AAC97D-1B7F-3341-A278-FAF4591395C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80422" t="16514" b="8182"/>
          <a:stretch/>
        </p:blipFill>
        <p:spPr>
          <a:xfrm>
            <a:off x="7472218" y="1533235"/>
            <a:ext cx="1456340" cy="43539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31CB5F-B755-3C58-F8C1-EDC502DCD9CB}"/>
              </a:ext>
            </a:extLst>
          </p:cNvPr>
          <p:cNvSpPr txBox="1"/>
          <p:nvPr/>
        </p:nvSpPr>
        <p:spPr>
          <a:xfrm>
            <a:off x="8444061" y="5860144"/>
            <a:ext cx="18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Graph mysteriously cuts off at 2005…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1D60D8-ADB5-E1BD-CE89-FBD46F8F2FD5}"/>
              </a:ext>
            </a:extLst>
          </p:cNvPr>
          <p:cNvSpPr txBox="1"/>
          <p:nvPr/>
        </p:nvSpPr>
        <p:spPr>
          <a:xfrm>
            <a:off x="9050055" y="3050599"/>
            <a:ext cx="2805830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Higher frequency means roughly more instructions per second</a:t>
            </a:r>
          </a:p>
          <a:p>
            <a:endParaRPr lang="en-US" sz="1400" dirty="0"/>
          </a:p>
          <a:p>
            <a:r>
              <a:rPr lang="en-US" sz="1400" dirty="0"/>
              <a:t>So: software runs faster because hardware gets faster on its own!</a:t>
            </a:r>
          </a:p>
        </p:txBody>
      </p:sp>
    </p:spTree>
    <p:extLst>
      <p:ext uri="{BB962C8B-B14F-4D97-AF65-F5344CB8AC3E}">
        <p14:creationId xmlns:p14="http://schemas.microsoft.com/office/powerpoint/2010/main" val="21794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DF5E4-9D55-48F5-83F6-E992795B6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Trying this out for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1E3E9-2272-434B-9D6E-32575EA71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SETI Lab for example code you can run yourself</a:t>
            </a:r>
          </a:p>
          <a:p>
            <a:endParaRPr lang="en-US" dirty="0"/>
          </a:p>
          <a:p>
            <a:r>
              <a:rPr lang="en-US" dirty="0"/>
              <a:t>We just went through a slightly simplified version of</a:t>
            </a:r>
            <a:br>
              <a:rPr lang="en-US" dirty="0"/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parallel-sum-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ex.c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2E528-5280-465A-B538-936E5C2CB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367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1401E-EFCD-4AF7-B7B8-5B3E559D6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parallel sum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ABA2B-ECF3-4E30-A392-5A17D42A6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0 1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( 878576632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0 (44 cycles)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1E782-359A-43E0-A44B-B5BECD50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E81314-6E61-4F59-B116-E88453AC088D}"/>
              </a:ext>
            </a:extLst>
          </p:cNvPr>
          <p:cNvSpPr txBox="1"/>
          <p:nvPr/>
        </p:nvSpPr>
        <p:spPr>
          <a:xfrm>
            <a:off x="7225048" y="1030310"/>
            <a:ext cx="43553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Array of 200 million length</a:t>
            </a:r>
          </a:p>
          <a:p>
            <a:endParaRPr lang="en-US" dirty="0"/>
          </a:p>
          <a:p>
            <a:r>
              <a:rPr lang="en-US" dirty="0"/>
              <a:t>No threads created</a:t>
            </a:r>
          </a:p>
          <a:p>
            <a:endParaRPr lang="en-US" dirty="0"/>
          </a:p>
          <a:p>
            <a:r>
              <a:rPr lang="en-US" dirty="0"/>
              <a:t>Only the sequential version is run. Takes about ~878 million cycles to run</a:t>
            </a:r>
          </a:p>
        </p:txBody>
      </p:sp>
    </p:spTree>
    <p:extLst>
      <p:ext uri="{BB962C8B-B14F-4D97-AF65-F5344CB8AC3E}">
        <p14:creationId xmlns:p14="http://schemas.microsoft.com/office/powerpoint/2010/main" val="102666709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1401E-EFCD-4AF7-B7B8-5B3E559D6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parallel sum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ABA2B-ECF3-4E30-A392-5A17D42A6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0 1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( 878576632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0 (44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1 1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( 902438479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(1169222739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1E782-359A-43E0-A44B-B5BECD50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EEEAAA-610B-4E15-8FF2-A2B055EC2FD3}"/>
              </a:ext>
            </a:extLst>
          </p:cNvPr>
          <p:cNvSpPr txBox="1"/>
          <p:nvPr/>
        </p:nvSpPr>
        <p:spPr>
          <a:xfrm>
            <a:off x="7225048" y="1030310"/>
            <a:ext cx="43553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Array of 200 million length</a:t>
            </a:r>
          </a:p>
          <a:p>
            <a:endParaRPr lang="en-US" dirty="0"/>
          </a:p>
          <a:p>
            <a:r>
              <a:rPr lang="en-US" dirty="0"/>
              <a:t>1 to thread created. No parallelism for a speedup. Actually, it takes LONGER to run.</a:t>
            </a:r>
          </a:p>
          <a:p>
            <a:endParaRPr lang="en-US" dirty="0"/>
          </a:p>
          <a:p>
            <a:r>
              <a:rPr lang="en-US" dirty="0"/>
              <a:t>Starting threads takes time! Need to make sure they’re doing enough work to be worth it.</a:t>
            </a:r>
          </a:p>
        </p:txBody>
      </p:sp>
    </p:spTree>
    <p:extLst>
      <p:ext uri="{BB962C8B-B14F-4D97-AF65-F5344CB8AC3E}">
        <p14:creationId xmlns:p14="http://schemas.microsoft.com/office/powerpoint/2010/main" val="320546143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73051-9923-CC84-498D-258B6B0FA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10BF2-00D0-482A-10B8-4F4399002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parallel sum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CA7A9-C8BB-B208-68C9-04646F909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0 1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( 878576632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0 (44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1 1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( 902438479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(1169222739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8 8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( 888810917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(1033659530 cycles)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D872DF-42DA-0B79-B358-E6E27FA5F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76B540-E27F-249D-21CA-348342E9F90D}"/>
              </a:ext>
            </a:extLst>
          </p:cNvPr>
          <p:cNvSpPr txBox="1"/>
          <p:nvPr/>
        </p:nvSpPr>
        <p:spPr>
          <a:xfrm>
            <a:off x="7225048" y="1030310"/>
            <a:ext cx="43553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Array of 200 million length</a:t>
            </a:r>
          </a:p>
          <a:p>
            <a:endParaRPr lang="en-US" dirty="0"/>
          </a:p>
          <a:p>
            <a:r>
              <a:rPr lang="en-US" dirty="0"/>
              <a:t>8 threads actually has some parallelism</a:t>
            </a:r>
          </a:p>
          <a:p>
            <a:endParaRPr lang="en-US" dirty="0"/>
          </a:p>
          <a:p>
            <a:r>
              <a:rPr lang="en-US" dirty="0"/>
              <a:t>Starts doing better than one thread but needs more parallelism for a big win.</a:t>
            </a:r>
          </a:p>
        </p:txBody>
      </p:sp>
    </p:spTree>
    <p:extLst>
      <p:ext uri="{BB962C8B-B14F-4D97-AF65-F5344CB8AC3E}">
        <p14:creationId xmlns:p14="http://schemas.microsoft.com/office/powerpoint/2010/main" val="188930539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1401E-EFCD-4AF7-B7B8-5B3E559D6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parallel sum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ABA2B-ECF3-4E30-A392-5A17D42A6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0 1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( 878576632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0 (44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1 1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( 902438479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(1169222739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8 8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( 888810917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(1033659530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16 16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( 895258209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( 693511997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1E782-359A-43E0-A44B-B5BECD50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DECF15-98EE-4D3D-ABEA-DC451190C449}"/>
              </a:ext>
            </a:extLst>
          </p:cNvPr>
          <p:cNvSpPr txBox="1"/>
          <p:nvPr/>
        </p:nvSpPr>
        <p:spPr>
          <a:xfrm>
            <a:off x="7225048" y="1030310"/>
            <a:ext cx="4355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Array of 200 million length</a:t>
            </a:r>
          </a:p>
          <a:p>
            <a:endParaRPr lang="en-US" dirty="0"/>
          </a:p>
          <a:p>
            <a:r>
              <a:rPr lang="en-US" dirty="0"/>
              <a:t>16 threads starts to win!</a:t>
            </a:r>
          </a:p>
          <a:p>
            <a:endParaRPr lang="en-US" dirty="0"/>
          </a:p>
          <a:p>
            <a:r>
              <a:rPr lang="en-US" dirty="0"/>
              <a:t>I don’t actually have that many cores, but the system is swapping threads whenever memory reads stall to improve performance</a:t>
            </a:r>
          </a:p>
        </p:txBody>
      </p:sp>
    </p:spTree>
    <p:extLst>
      <p:ext uri="{BB962C8B-B14F-4D97-AF65-F5344CB8AC3E}">
        <p14:creationId xmlns:p14="http://schemas.microsoft.com/office/powerpoint/2010/main" val="201369985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1401E-EFCD-4AF7-B7B8-5B3E559D6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parallel sum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ABA2B-ECF3-4E30-A392-5A17D42A6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0 1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( 878576632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0 (44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1 1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( 902438479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(1169222739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8 8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( 888810917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(1033659530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16 16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( 895258209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( 693511997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32 32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( 886174224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( 609774231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64 64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( 898098616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( 426420305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1E782-359A-43E0-A44B-B5BECD50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37010B-356D-442B-9ABC-BA3027006E5E}"/>
              </a:ext>
            </a:extLst>
          </p:cNvPr>
          <p:cNvSpPr txBox="1"/>
          <p:nvPr/>
        </p:nvSpPr>
        <p:spPr>
          <a:xfrm>
            <a:off x="7225048" y="1030310"/>
            <a:ext cx="43553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Array of 200 million length</a:t>
            </a:r>
          </a:p>
          <a:p>
            <a:endParaRPr lang="en-US" dirty="0"/>
          </a:p>
          <a:p>
            <a:r>
              <a:rPr lang="en-US" dirty="0"/>
              <a:t>32 and 64 threads are really cruising</a:t>
            </a:r>
          </a:p>
          <a:p>
            <a:endParaRPr lang="en-US" dirty="0"/>
          </a:p>
          <a:p>
            <a:r>
              <a:rPr lang="en-US" dirty="0"/>
              <a:t>Down to half the time for the computation</a:t>
            </a:r>
          </a:p>
        </p:txBody>
      </p:sp>
    </p:spTree>
    <p:extLst>
      <p:ext uri="{BB962C8B-B14F-4D97-AF65-F5344CB8AC3E}">
        <p14:creationId xmlns:p14="http://schemas.microsoft.com/office/powerpoint/2010/main" val="269572591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1401E-EFCD-4AF7-B7B8-5B3E559D6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parallel sum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ABA2B-ECF3-4E30-A392-5A17D42A6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0 1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( 878576632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0 (44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1 1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( 902438479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(1169222739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8 8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( 888810917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(1033659530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16 16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( 895258209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( 693511997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32 32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( 886174224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( 609774231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64 64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( 898098616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( 426420305 cycles)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$ ./parallel-sum-ex 128 128 200000000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Sequential sum:   19999999900000000 ( 891919128 cycles)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Parallel sum:     19999999900000000 ( 493951974 cycles)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1E782-359A-43E0-A44B-B5BECD50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C46054-5BD4-473F-B3AC-DF5A2FA84664}"/>
              </a:ext>
            </a:extLst>
          </p:cNvPr>
          <p:cNvSpPr txBox="1"/>
          <p:nvPr/>
        </p:nvSpPr>
        <p:spPr>
          <a:xfrm>
            <a:off x="7225048" y="1030310"/>
            <a:ext cx="4355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Array of 200 million length</a:t>
            </a:r>
          </a:p>
          <a:p>
            <a:endParaRPr lang="en-US" dirty="0"/>
          </a:p>
          <a:p>
            <a:r>
              <a:rPr lang="en-US" dirty="0"/>
              <a:t>128 threads is basically the same as 64 threads</a:t>
            </a:r>
          </a:p>
          <a:p>
            <a:endParaRPr lang="en-US" dirty="0"/>
          </a:p>
          <a:p>
            <a:r>
              <a:rPr lang="en-US" dirty="0"/>
              <a:t>Further parallelism isn’t helping very much. (technically worse than 64, but it’s within error bounds on timing)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3854797-6CF0-9740-5FAC-29A6F6BCA2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5658506"/>
              </p:ext>
            </p:extLst>
          </p:nvPr>
        </p:nvGraphicFramePr>
        <p:xfrm>
          <a:off x="7225048" y="3451324"/>
          <a:ext cx="4215672" cy="3164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166211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Need for Parallelism</a:t>
            </a:r>
          </a:p>
          <a:p>
            <a:endParaRPr lang="en-US" dirty="0"/>
          </a:p>
          <a:p>
            <a:r>
              <a:rPr lang="en-US" dirty="0"/>
              <a:t>Processes and Threads</a:t>
            </a:r>
          </a:p>
          <a:p>
            <a:endParaRPr lang="en-US" dirty="0"/>
          </a:p>
          <a:p>
            <a:r>
              <a:rPr lang="en-US" dirty="0"/>
              <a:t>Concurrency Challenges</a:t>
            </a:r>
          </a:p>
          <a:p>
            <a:endParaRPr lang="en-US" dirty="0"/>
          </a:p>
          <a:p>
            <a:r>
              <a:rPr lang="en-US" dirty="0"/>
              <a:t>Using 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53221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Bonus: SIMD Instructions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0021914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5df4597270_0_8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1400"/>
            </a:pP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SIMD Architectures</a:t>
            </a:r>
            <a:endParaRPr sz="4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g5df4597270_0_87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buClr>
                <a:srgbClr val="FF0000"/>
              </a:buClr>
              <a:buSzPts val="2960"/>
              <a:buFont typeface="Arial"/>
              <a:buChar char="•"/>
            </a:pPr>
            <a:r>
              <a:rPr lang="en-US" sz="2960" i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Data-Level Parallelism (DLP):</a:t>
            </a:r>
            <a:r>
              <a:rPr lang="en-US" sz="296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Executing one operation on multiple data streams</a:t>
            </a:r>
          </a:p>
          <a:p>
            <a:pPr marL="800100" lvl="1" indent="-342900">
              <a:spcBef>
                <a:spcPts val="1800"/>
              </a:spcBef>
              <a:buClr>
                <a:srgbClr val="000000"/>
              </a:buClr>
              <a:buSzPts val="2960"/>
              <a:buFont typeface="Arial"/>
              <a:buChar char="•"/>
            </a:pPr>
            <a:r>
              <a:rPr lang="en-US" sz="256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SIMD: Single Instruction Multiple Data</a:t>
            </a:r>
            <a:endParaRPr lang="en-US" sz="256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>
              <a:spcBef>
                <a:spcPts val="1800"/>
              </a:spcBef>
              <a:buClr>
                <a:srgbClr val="000000"/>
              </a:buClr>
              <a:buSzPts val="2960"/>
              <a:buFont typeface="Arial"/>
              <a:buChar char="•"/>
            </a:pPr>
            <a:r>
              <a:rPr lang="en-US" sz="296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Example:</a:t>
            </a:r>
            <a:r>
              <a:rPr lang="en-US" sz="296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Multiplying a coefficient vector by a data vector (e.g. in filtering)</a:t>
            </a:r>
            <a:endParaRPr dirty="0"/>
          </a:p>
          <a:p>
            <a:pPr marL="342900" indent="-342900">
              <a:spcBef>
                <a:spcPts val="592"/>
              </a:spcBef>
              <a:buClr>
                <a:srgbClr val="000000"/>
              </a:buClr>
              <a:buSzPts val="3200"/>
              <a:buNone/>
            </a:pPr>
            <a:r>
              <a:rPr lang="en-US" sz="259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</a:t>
            </a:r>
            <a:r>
              <a:rPr lang="en-US" sz="2960" i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y</a:t>
            </a:r>
            <a:r>
              <a:rPr lang="en-US" sz="296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[</a:t>
            </a:r>
            <a:r>
              <a:rPr lang="en-US" sz="2960" i="1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i</a:t>
            </a:r>
            <a:r>
              <a:rPr lang="en-US" sz="296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] := </a:t>
            </a:r>
            <a:r>
              <a:rPr lang="en-US" sz="2960" i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96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[</a:t>
            </a:r>
            <a:r>
              <a:rPr lang="en-US" sz="2960" i="1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i</a:t>
            </a:r>
            <a:r>
              <a:rPr lang="en-US" sz="296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] × </a:t>
            </a:r>
            <a:r>
              <a:rPr lang="en-US" sz="2960" i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x</a:t>
            </a:r>
            <a:r>
              <a:rPr lang="en-US" sz="296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[</a:t>
            </a:r>
            <a:r>
              <a:rPr lang="en-US" sz="2960" i="1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i</a:t>
            </a:r>
            <a:r>
              <a:rPr lang="en-US" sz="296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], 0≤</a:t>
            </a:r>
            <a:r>
              <a:rPr lang="en-US" sz="2960" i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i</a:t>
            </a:r>
            <a:r>
              <a:rPr lang="en-US" sz="296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n-US" sz="2960" i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n</a:t>
            </a:r>
            <a:r>
              <a:rPr lang="en-US" sz="296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endParaRPr dirty="0"/>
          </a:p>
          <a:p>
            <a:pPr marL="342900" indent="-342900">
              <a:spcBef>
                <a:spcPts val="1800"/>
              </a:spcBef>
              <a:buClr>
                <a:srgbClr val="000000"/>
              </a:buClr>
              <a:buSzPts val="2960"/>
              <a:buFont typeface="Arial"/>
              <a:buChar char="•"/>
            </a:pPr>
            <a:r>
              <a:rPr lang="en-US" sz="296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Sources of performance improvement:</a:t>
            </a:r>
            <a:endParaRPr dirty="0"/>
          </a:p>
          <a:p>
            <a:pPr marL="742950" lvl="1" indent="-285750">
              <a:spcBef>
                <a:spcPts val="518"/>
              </a:spcBef>
              <a:buClr>
                <a:srgbClr val="000000"/>
              </a:buClr>
              <a:buSzPts val="2590"/>
              <a:buFont typeface="Arial"/>
              <a:buChar char="–"/>
            </a:pPr>
            <a:r>
              <a:rPr lang="en-US" sz="259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One instruction is fetched &amp; decoded for entire operation</a:t>
            </a:r>
            <a:endParaRPr dirty="0"/>
          </a:p>
          <a:p>
            <a:pPr marL="742950" lvl="1" indent="-285750">
              <a:spcBef>
                <a:spcPts val="518"/>
              </a:spcBef>
              <a:buClr>
                <a:srgbClr val="000000"/>
              </a:buClr>
              <a:buSzPts val="2590"/>
              <a:buFont typeface="Arial"/>
              <a:buChar char="–"/>
            </a:pPr>
            <a:r>
              <a:rPr lang="en-US" sz="259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Multiplications are known to be independent</a:t>
            </a:r>
            <a:endParaRPr dirty="0"/>
          </a:p>
          <a:p>
            <a:pPr marL="742950" lvl="1" indent="-285750">
              <a:spcBef>
                <a:spcPts val="518"/>
              </a:spcBef>
              <a:buClr>
                <a:srgbClr val="000000"/>
              </a:buClr>
              <a:buSzPts val="2590"/>
              <a:buFont typeface="Arial"/>
              <a:buChar char="–"/>
            </a:pPr>
            <a:r>
              <a:rPr lang="en-US" sz="259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Pipelining/concurrency in memory access as well</a:t>
            </a:r>
            <a:endParaRPr dirty="0"/>
          </a:p>
          <a:p>
            <a:pPr marL="342900" indent="-154940">
              <a:spcBef>
                <a:spcPts val="592"/>
              </a:spcBef>
              <a:buClr>
                <a:schemeClr val="dk1"/>
              </a:buClr>
              <a:buSzPts val="2960"/>
              <a:buNone/>
            </a:pPr>
            <a:endParaRPr sz="296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g5df4597270_0_87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SzPts val="1200"/>
            </a:pPr>
            <a:r>
              <a:rPr lang="en-U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Slide </a:t>
            </a:r>
            <a:fld id="{00000000-1234-1234-1234-123412341234}" type="slidenum">
              <a:rPr lang="en-U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89</a:t>
            </a:fld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g5df4597270_0_874"/>
          <p:cNvSpPr/>
          <p:nvPr/>
        </p:nvSpPr>
        <p:spPr>
          <a:xfrm>
            <a:off x="1524000" y="2290763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g5df4597270_0_874"/>
          <p:cNvSpPr/>
          <p:nvPr/>
        </p:nvSpPr>
        <p:spPr>
          <a:xfrm>
            <a:off x="1524000" y="28003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g5df4597270_0_874"/>
          <p:cNvSpPr/>
          <p:nvPr/>
        </p:nvSpPr>
        <p:spPr>
          <a:xfrm>
            <a:off x="1524000" y="2500313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g5df4597270_0_874"/>
          <p:cNvSpPr/>
          <p:nvPr/>
        </p:nvSpPr>
        <p:spPr>
          <a:xfrm>
            <a:off x="1524000" y="2624138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g5df4597270_0_874"/>
          <p:cNvSpPr/>
          <p:nvPr/>
        </p:nvSpPr>
        <p:spPr>
          <a:xfrm>
            <a:off x="1524000" y="2357438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g5df4597270_0_874"/>
          <p:cNvSpPr/>
          <p:nvPr/>
        </p:nvSpPr>
        <p:spPr>
          <a:xfrm>
            <a:off x="1524000" y="2662238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42546A-69BD-452A-8E4A-6BFEB11A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is a major limiting factor on speed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F3D4AAA-9308-493D-A82D-A3370FFFD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could make processors go very fast</a:t>
            </a:r>
          </a:p>
          <a:p>
            <a:pPr lvl="1"/>
            <a:r>
              <a:rPr lang="en-US" dirty="0"/>
              <a:t>But doing so uses more and more power</a:t>
            </a:r>
          </a:p>
          <a:p>
            <a:pPr lvl="1"/>
            <a:endParaRPr lang="en-US" dirty="0"/>
          </a:p>
          <a:p>
            <a:r>
              <a:rPr lang="en-US" dirty="0"/>
              <a:t>More power means more heat generated</a:t>
            </a:r>
          </a:p>
          <a:p>
            <a:pPr lvl="1"/>
            <a:r>
              <a:rPr lang="en-US" dirty="0"/>
              <a:t>And chips typically work up to around 100°C</a:t>
            </a:r>
          </a:p>
          <a:p>
            <a:pPr lvl="1"/>
            <a:r>
              <a:rPr lang="en-US" dirty="0"/>
              <a:t>Hotter than that and things stop working</a:t>
            </a:r>
          </a:p>
          <a:p>
            <a:pPr lvl="1"/>
            <a:endParaRPr lang="en-US" dirty="0"/>
          </a:p>
          <a:p>
            <a:r>
              <a:rPr lang="en-US" dirty="0"/>
              <a:t>We add heat sinks and fans and water coolers to keep chips cool</a:t>
            </a:r>
          </a:p>
          <a:p>
            <a:pPr lvl="1"/>
            <a:r>
              <a:rPr lang="en-US" dirty="0"/>
              <a:t>But it’s hard to remove heat quickly enough from chips</a:t>
            </a:r>
          </a:p>
          <a:p>
            <a:pPr lvl="1"/>
            <a:endParaRPr lang="en-US" dirty="0"/>
          </a:p>
          <a:p>
            <a:r>
              <a:rPr lang="en-US" dirty="0"/>
              <a:t>So, power consumption ends up limiting processor speed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94C5AE-1DE3-4517-A44E-C98F02830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3929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069453-6E90-4692-A394-827D022D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3" name="Google Shape;383;g5df4597270_2_1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90</a:t>
            </a:fld>
            <a:endParaRPr/>
          </a:p>
        </p:txBody>
      </p:sp>
      <p:pic>
        <p:nvPicPr>
          <p:cNvPr id="384" name="Google Shape;384;g5df4597270_2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1201" y="1600201"/>
            <a:ext cx="8229601" cy="3660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5df4597270_0_9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1400"/>
            </a:pPr>
            <a:r>
              <a:rPr lang="en-US" sz="4000"/>
              <a:t>Example SIMD Instructions</a:t>
            </a:r>
            <a:endParaRPr sz="4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g5df4597270_0_90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improve performance, Intel’s SIMD instructions</a:t>
            </a:r>
            <a:endParaRPr/>
          </a:p>
          <a:p>
            <a:pPr marL="742950" lvl="1" indent="-285750">
              <a:lnSpc>
                <a:spcPct val="100000"/>
              </a:lnSpc>
              <a:spcBef>
                <a:spcPts val="480"/>
              </a:spcBef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Fetch one instruction, do the work of multiple instructions</a:t>
            </a:r>
            <a:endParaRPr/>
          </a:p>
          <a:p>
            <a:pPr marL="742950" lvl="1" indent="-285750">
              <a:lnSpc>
                <a:spcPct val="100000"/>
              </a:lnSpc>
              <a:spcBef>
                <a:spcPts val="480"/>
              </a:spcBef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MMX (MultiMedia eXtension, Pentium II processor family)</a:t>
            </a:r>
            <a:endParaRPr/>
          </a:p>
          <a:p>
            <a:pPr marL="742950" lvl="1" indent="-285750">
              <a:lnSpc>
                <a:spcPct val="100000"/>
              </a:lnSpc>
              <a:spcBef>
                <a:spcPts val="480"/>
              </a:spcBef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SSE (Streaming SIMD Extension, Pentium III and beyond) </a:t>
            </a:r>
            <a:endParaRPr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g5df4597270_0_90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en-U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91</a:t>
            </a:fld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2" name="Google Shape;392;g5df4597270_0_9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0279" y="3196200"/>
            <a:ext cx="7481099" cy="29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DD8044-6102-4529-B0A4-A5058C6F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SIMD Array Processing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5AF31-88DD-4A7B-BDF4-FAA95B77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92</a:t>
            </a:fld>
            <a:endParaRPr lang="en-US"/>
          </a:p>
        </p:txBody>
      </p:sp>
      <p:sp>
        <p:nvSpPr>
          <p:cNvPr id="6" name="Google Shape;398;g5df4597270_0_888">
            <a:extLst>
              <a:ext uri="{FF2B5EF4-FFF2-40B4-BE49-F238E27FC236}">
                <a16:creationId xmlns:a16="http://schemas.microsoft.com/office/drawing/2014/main" id="{8690E80C-B193-4E1B-8BBF-6EAC43BE8109}"/>
              </a:ext>
            </a:extLst>
          </p:cNvPr>
          <p:cNvSpPr txBox="1">
            <a:spLocks/>
          </p:cNvSpPr>
          <p:nvPr/>
        </p:nvSpPr>
        <p:spPr>
          <a:xfrm>
            <a:off x="1826653" y="1291106"/>
            <a:ext cx="8229600" cy="873300"/>
          </a:xfrm>
          <a:prstGeom prst="rect">
            <a:avLst/>
          </a:prstGeom>
          <a:noFill/>
          <a:ln w="19050" cap="flat" cmpd="sng">
            <a:solidFill>
              <a:srgbClr val="EA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each f in array</a:t>
            </a:r>
            <a:endParaRPr lang="en-US"/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f = sqrt(f)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40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endParaRPr lang="en-US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" name="Google Shape;400;g5df4597270_0_888">
            <a:extLst>
              <a:ext uri="{FF2B5EF4-FFF2-40B4-BE49-F238E27FC236}">
                <a16:creationId xmlns:a16="http://schemas.microsoft.com/office/drawing/2014/main" id="{4692C190-31D5-4A92-B0A8-34F2A6EE20BA}"/>
              </a:ext>
            </a:extLst>
          </p:cNvPr>
          <p:cNvGrpSpPr/>
          <p:nvPr/>
        </p:nvGrpSpPr>
        <p:grpSpPr>
          <a:xfrm>
            <a:off x="7313053" y="1382547"/>
            <a:ext cx="2501520" cy="640200"/>
            <a:chOff x="5943600" y="1691640"/>
            <a:chExt cx="2501520" cy="640200"/>
          </a:xfrm>
        </p:grpSpPr>
        <p:sp>
          <p:nvSpPr>
            <p:cNvPr id="8" name="Google Shape;401;g5df4597270_0_888">
              <a:extLst>
                <a:ext uri="{FF2B5EF4-FFF2-40B4-BE49-F238E27FC236}">
                  <a16:creationId xmlns:a16="http://schemas.microsoft.com/office/drawing/2014/main" id="{C2D3EEED-8446-498C-852E-AAD81926A5FB}"/>
                </a:ext>
              </a:extLst>
            </p:cNvPr>
            <p:cNvSpPr txBox="1"/>
            <p:nvPr/>
          </p:nvSpPr>
          <p:spPr>
            <a:xfrm>
              <a:off x="6217920" y="1783080"/>
              <a:ext cx="2227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pseudocode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402;g5df4597270_0_888">
              <a:extLst>
                <a:ext uri="{FF2B5EF4-FFF2-40B4-BE49-F238E27FC236}">
                  <a16:creationId xmlns:a16="http://schemas.microsoft.com/office/drawing/2014/main" id="{F4F9D56D-259C-4E73-A7FE-C124590E2D09}"/>
                </a:ext>
              </a:extLst>
            </p:cNvPr>
            <p:cNvSpPr/>
            <p:nvPr/>
          </p:nvSpPr>
          <p:spPr>
            <a:xfrm>
              <a:off x="5943600" y="1691640"/>
              <a:ext cx="274200" cy="640200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" name="Google Shape;403;g5df4597270_0_888">
            <a:extLst>
              <a:ext uri="{FF2B5EF4-FFF2-40B4-BE49-F238E27FC236}">
                <a16:creationId xmlns:a16="http://schemas.microsoft.com/office/drawing/2014/main" id="{CD6A91EB-ABD1-44D3-9A8A-3587441B9F9C}"/>
              </a:ext>
            </a:extLst>
          </p:cNvPr>
          <p:cNvGrpSpPr/>
          <p:nvPr/>
        </p:nvGrpSpPr>
        <p:grpSpPr>
          <a:xfrm>
            <a:off x="7313053" y="2327427"/>
            <a:ext cx="2501520" cy="1828800"/>
            <a:chOff x="5943600" y="2560320"/>
            <a:chExt cx="2501520" cy="1828800"/>
          </a:xfrm>
        </p:grpSpPr>
        <p:sp>
          <p:nvSpPr>
            <p:cNvPr id="11" name="Google Shape;404;g5df4597270_0_888">
              <a:extLst>
                <a:ext uri="{FF2B5EF4-FFF2-40B4-BE49-F238E27FC236}">
                  <a16:creationId xmlns:a16="http://schemas.microsoft.com/office/drawing/2014/main" id="{F1CB5E6A-FBF0-4228-9723-B5CAB35ADDB7}"/>
                </a:ext>
              </a:extLst>
            </p:cNvPr>
            <p:cNvSpPr txBox="1"/>
            <p:nvPr/>
          </p:nvSpPr>
          <p:spPr>
            <a:xfrm>
              <a:off x="6217920" y="3227832"/>
              <a:ext cx="2227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SISD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405;g5df4597270_0_888">
              <a:extLst>
                <a:ext uri="{FF2B5EF4-FFF2-40B4-BE49-F238E27FC236}">
                  <a16:creationId xmlns:a16="http://schemas.microsoft.com/office/drawing/2014/main" id="{2B1498F0-F249-463E-9542-F67CFC0283E0}"/>
                </a:ext>
              </a:extLst>
            </p:cNvPr>
            <p:cNvSpPr/>
            <p:nvPr/>
          </p:nvSpPr>
          <p:spPr>
            <a:xfrm>
              <a:off x="5943600" y="2560320"/>
              <a:ext cx="274200" cy="1828800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" name="Google Shape;406;g5df4597270_0_888">
            <a:extLst>
              <a:ext uri="{FF2B5EF4-FFF2-40B4-BE49-F238E27FC236}">
                <a16:creationId xmlns:a16="http://schemas.microsoft.com/office/drawing/2014/main" id="{F6CBC2C1-310E-4C65-8910-FD94A06FD460}"/>
              </a:ext>
            </a:extLst>
          </p:cNvPr>
          <p:cNvGrpSpPr/>
          <p:nvPr/>
        </p:nvGrpSpPr>
        <p:grpSpPr>
          <a:xfrm>
            <a:off x="7313053" y="4354347"/>
            <a:ext cx="2501520" cy="1828800"/>
            <a:chOff x="5943600" y="4663440"/>
            <a:chExt cx="2501520" cy="1828800"/>
          </a:xfrm>
        </p:grpSpPr>
        <p:sp>
          <p:nvSpPr>
            <p:cNvPr id="14" name="Google Shape;407;g5df4597270_0_888">
              <a:extLst>
                <a:ext uri="{FF2B5EF4-FFF2-40B4-BE49-F238E27FC236}">
                  <a16:creationId xmlns:a16="http://schemas.microsoft.com/office/drawing/2014/main" id="{E0F5EA04-A853-4993-97C6-7FBFA7ABCDDA}"/>
                </a:ext>
              </a:extLst>
            </p:cNvPr>
            <p:cNvSpPr txBox="1"/>
            <p:nvPr/>
          </p:nvSpPr>
          <p:spPr>
            <a:xfrm>
              <a:off x="6217920" y="5330952"/>
              <a:ext cx="2227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SIMD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408;g5df4597270_0_888">
              <a:extLst>
                <a:ext uri="{FF2B5EF4-FFF2-40B4-BE49-F238E27FC236}">
                  <a16:creationId xmlns:a16="http://schemas.microsoft.com/office/drawing/2014/main" id="{E193D9C7-1CCA-4713-A988-8D33EDDB7439}"/>
                </a:ext>
              </a:extLst>
            </p:cNvPr>
            <p:cNvSpPr/>
            <p:nvPr/>
          </p:nvSpPr>
          <p:spPr>
            <a:xfrm>
              <a:off x="5943600" y="4663440"/>
              <a:ext cx="274200" cy="1828800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Google Shape;409;g5df4597270_0_888">
            <a:extLst>
              <a:ext uri="{FF2B5EF4-FFF2-40B4-BE49-F238E27FC236}">
                <a16:creationId xmlns:a16="http://schemas.microsoft.com/office/drawing/2014/main" id="{711B5986-D59D-45D9-BA91-1E7902FE7669}"/>
              </a:ext>
            </a:extLst>
          </p:cNvPr>
          <p:cNvSpPr txBox="1">
            <a:spLocks/>
          </p:cNvSpPr>
          <p:nvPr/>
        </p:nvSpPr>
        <p:spPr>
          <a:xfrm>
            <a:off x="1826653" y="2244706"/>
            <a:ext cx="8229600" cy="1975500"/>
          </a:xfrm>
          <a:prstGeom prst="rect">
            <a:avLst/>
          </a:prstGeom>
          <a:noFill/>
          <a:ln w="19050" cap="flat" cmpd="sng">
            <a:solidFill>
              <a:srgbClr val="FFE5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/>
              <a:t>f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 each f in array {</a:t>
            </a:r>
            <a:endParaRPr lang="en-US"/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load f to the floating-point register</a:t>
            </a:r>
            <a:endParaRPr lang="en-US"/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calculate the square root</a:t>
            </a:r>
            <a:endParaRPr lang="en-US"/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write the result from the register to memory</a:t>
            </a:r>
            <a:endParaRPr lang="en-US"/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</a:p>
        </p:txBody>
      </p:sp>
      <p:sp>
        <p:nvSpPr>
          <p:cNvPr id="17" name="Google Shape;410;g5df4597270_0_888">
            <a:extLst>
              <a:ext uri="{FF2B5EF4-FFF2-40B4-BE49-F238E27FC236}">
                <a16:creationId xmlns:a16="http://schemas.microsoft.com/office/drawing/2014/main" id="{3AB5D5AE-3689-4D53-8FA6-A3EE5ACED192}"/>
              </a:ext>
            </a:extLst>
          </p:cNvPr>
          <p:cNvSpPr txBox="1">
            <a:spLocks/>
          </p:cNvSpPr>
          <p:nvPr/>
        </p:nvSpPr>
        <p:spPr>
          <a:xfrm>
            <a:off x="1826653" y="4281556"/>
            <a:ext cx="8229600" cy="1975500"/>
          </a:xfrm>
          <a:prstGeom prst="rect">
            <a:avLst/>
          </a:prstGeom>
          <a:noFill/>
          <a:ln w="19050" cap="flat" cmpd="sng">
            <a:solidFill>
              <a:srgbClr val="B6D7A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each 4 members in array {</a:t>
            </a:r>
            <a:endParaRPr lang="en-US"/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load 4 members to the SSE register</a:t>
            </a:r>
            <a:endParaRPr lang="en-US"/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calculate 4 square roots in one operation</a:t>
            </a:r>
            <a:endParaRPr lang="en-US"/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write the result from the register to memory</a:t>
            </a:r>
            <a:endParaRPr lang="en-US"/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8126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df4597270_0_11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/>
              <a:t>SIMD in the Real World</a:t>
            </a:r>
            <a:endParaRPr/>
          </a:p>
        </p:txBody>
      </p:sp>
      <p:sp>
        <p:nvSpPr>
          <p:cNvPr id="417" name="Google Shape;417;g5df4597270_0_118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457200" indent="-431800">
              <a:spcBef>
                <a:spcPts val="640"/>
              </a:spcBef>
              <a:buSzPts val="3200"/>
            </a:pPr>
            <a:r>
              <a:rPr lang="en-US" dirty="0"/>
              <a:t>Today’s compilers can generate SIMD code!</a:t>
            </a:r>
            <a:endParaRPr dirty="0"/>
          </a:p>
          <a:p>
            <a:pPr marL="914400" lvl="1" indent="-406400">
              <a:spcBef>
                <a:spcPts val="0"/>
              </a:spcBef>
              <a:buSzPts val="2800"/>
              <a:buChar char="–"/>
            </a:pPr>
            <a:r>
              <a:rPr lang="en-US" dirty="0"/>
              <a:t>But in some cases we get better results by hand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endParaRPr dirty="0"/>
          </a:p>
          <a:p>
            <a:pPr marL="457200" indent="-431800">
              <a:spcBef>
                <a:spcPts val="0"/>
              </a:spcBef>
              <a:buSzPts val="3200"/>
            </a:pPr>
            <a:r>
              <a:rPr lang="en-US" dirty="0"/>
              <a:t>Intel’s x86 implements many SIMD instructions</a:t>
            </a:r>
            <a:endParaRPr dirty="0"/>
          </a:p>
          <a:p>
            <a:pPr marL="914400" lvl="1" indent="-406400">
              <a:spcBef>
                <a:spcPts val="0"/>
              </a:spcBef>
              <a:buSzPts val="2800"/>
              <a:buChar char="–"/>
            </a:pPr>
            <a:r>
              <a:rPr lang="en-US" dirty="0"/>
              <a:t>Which have the benefit of being usable on lab machines</a:t>
            </a:r>
            <a:endParaRPr dirty="0"/>
          </a:p>
          <a:p>
            <a:pPr marL="914400" lvl="1" indent="-406400">
              <a:spcBef>
                <a:spcPts val="0"/>
              </a:spcBef>
              <a:buSzPts val="2800"/>
              <a:buChar char="–"/>
            </a:pPr>
            <a:r>
              <a:rPr lang="en-US" dirty="0"/>
              <a:t>(and most of our own personal computers)</a:t>
            </a:r>
            <a:endParaRPr dirty="0"/>
          </a:p>
        </p:txBody>
      </p:sp>
      <p:sp>
        <p:nvSpPr>
          <p:cNvPr id="418" name="Google Shape;418;g5df4597270_0_118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ts val="1200"/>
              </a:pPr>
              <a:t>93</a:t>
            </a:fld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4F6E115-39CF-4393-8DA1-228C26D52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26" name="Google Shape;426;g5df4597270_0_111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ts val="1200"/>
              </a:pPr>
              <a:t>94</a:t>
            </a:fld>
            <a:endParaRPr/>
          </a:p>
        </p:txBody>
      </p:sp>
      <p:pic>
        <p:nvPicPr>
          <p:cNvPr id="427" name="Google Shape;427;g5df4597270_0_1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5125" y="1258191"/>
            <a:ext cx="8686800" cy="487948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g5df4597270_0_1119"/>
          <p:cNvSpPr/>
          <p:nvPr/>
        </p:nvSpPr>
        <p:spPr>
          <a:xfrm>
            <a:off x="10176175" y="5911975"/>
            <a:ext cx="391500" cy="311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5df4597270_0_11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3600"/>
              <a:t>Intel SIMD has been continuously extended</a:t>
            </a:r>
            <a:endParaRPr sz="3600"/>
          </a:p>
        </p:txBody>
      </p:sp>
      <p:sp>
        <p:nvSpPr>
          <p:cNvPr id="436" name="Google Shape;436;g5df4597270_0_112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95</a:t>
            </a:fld>
            <a:endParaRPr/>
          </a:p>
        </p:txBody>
      </p:sp>
      <p:pic>
        <p:nvPicPr>
          <p:cNvPr id="437" name="Google Shape;437;g5df4597270_0_1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1189" y="1600200"/>
            <a:ext cx="8410575" cy="432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5df4597270_0_11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/>
              <a:t>And it has increased in size a lot</a:t>
            </a:r>
            <a:endParaRPr/>
          </a:p>
        </p:txBody>
      </p:sp>
      <p:sp>
        <p:nvSpPr>
          <p:cNvPr id="445" name="Google Shape;445;g5df4597270_0_113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96</a:t>
            </a:fld>
            <a:endParaRPr/>
          </a:p>
        </p:txBody>
      </p:sp>
      <p:pic>
        <p:nvPicPr>
          <p:cNvPr id="446" name="Google Shape;446;g5df4597270_0_1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4551" y="1417650"/>
            <a:ext cx="8822899" cy="498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5df4597270_0_1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1400"/>
            </a:pPr>
            <a:r>
              <a:rPr lang="en-US" dirty="0">
                <a:ea typeface="Calibri"/>
                <a:cs typeface="Calibri"/>
                <a:sym typeface="Calibri"/>
              </a:rPr>
              <a:t>Intel </a:t>
            </a:r>
            <a:r>
              <a:rPr lang="en-US" dirty="0"/>
              <a:t>SIMD Data Types</a:t>
            </a:r>
            <a:endParaRPr dirty="0"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g5df4597270_0_114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en-U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97</a:t>
            </a:fld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7" name="Google Shape;457;g5df4597270_0_1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2812" y="1487902"/>
            <a:ext cx="7700041" cy="368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5df4597270_0_9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1400"/>
            </a:pPr>
            <a:r>
              <a:rPr lang="en-US" dirty="0">
                <a:ea typeface="Calibri"/>
                <a:cs typeface="Calibri"/>
                <a:sym typeface="Calibri"/>
              </a:rPr>
              <a:t>SSE Instruction Categories for Multimedia Support</a:t>
            </a:r>
            <a:endParaRPr dirty="0"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g5df4597270_0_91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en-U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98</a:t>
            </a:fld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g5df4597270_0_914"/>
          <p:cNvSpPr txBox="1">
            <a:spLocks noGrp="1"/>
          </p:cNvSpPr>
          <p:nvPr>
            <p:ph type="body" idx="4294967295"/>
          </p:nvPr>
        </p:nvSpPr>
        <p:spPr>
          <a:xfrm>
            <a:off x="1661375" y="4711700"/>
            <a:ext cx="8229600" cy="16446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SSE-2+ supports wider data types to allow </a:t>
            </a:r>
            <a:b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 × 8-bit and 8 × 16-bit operands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9" name="Google Shape;469;g5df4597270_0_914" descr="f03-03-P3744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66989" y="1658401"/>
            <a:ext cx="6626101" cy="293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5df4597270_0_5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3800"/>
              <a:t>How do we use these SIMD instructions?</a:t>
            </a:r>
            <a:endParaRPr sz="3800"/>
          </a:p>
        </p:txBody>
      </p:sp>
      <p:sp>
        <p:nvSpPr>
          <p:cNvPr id="476" name="Google Shape;476;g5df4597270_0_56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457200" indent="-431800">
              <a:spcBef>
                <a:spcPts val="640"/>
              </a:spcBef>
              <a:buSzPts val="3200"/>
            </a:pPr>
            <a:r>
              <a:rPr lang="en-US"/>
              <a:t>Intrinsics:</a:t>
            </a:r>
            <a:endParaRPr/>
          </a:p>
          <a:p>
            <a:pPr marL="914400" lvl="1" indent="-406400">
              <a:spcBef>
                <a:spcPts val="0"/>
              </a:spcBef>
              <a:buSzPts val="2800"/>
              <a:buChar char="–"/>
            </a:pPr>
            <a:r>
              <a:rPr lang="en-US"/>
              <a:t>“function calls” that actually just execute an assembly instruction</a:t>
            </a:r>
            <a:endParaRPr/>
          </a:p>
          <a:p>
            <a:pPr marL="0" indent="0">
              <a:spcBef>
                <a:spcPts val="640"/>
              </a:spcBef>
              <a:buNone/>
            </a:pPr>
            <a:endParaRPr/>
          </a:p>
          <a:p>
            <a:pPr marL="0" indent="0">
              <a:spcBef>
                <a:spcPts val="640"/>
              </a:spcBef>
              <a:buNone/>
            </a:pPr>
            <a:r>
              <a:rPr lang="en-US"/>
              <a:t>Example:</a:t>
            </a:r>
            <a:endParaRPr/>
          </a:p>
          <a:p>
            <a:pPr marL="0" indent="0">
              <a:spcBef>
                <a:spcPts val="640"/>
              </a:spcBef>
              <a:buNone/>
            </a:pPr>
            <a:r>
              <a:rPr lang="en-US"/>
              <a:t>_mm_add_epi32(first_values, second_values);</a:t>
            </a:r>
            <a:endParaRPr/>
          </a:p>
        </p:txBody>
      </p:sp>
      <p:sp>
        <p:nvSpPr>
          <p:cNvPr id="477" name="Google Shape;477;g5df4597270_0_56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99</a:t>
            </a:fld>
            <a:endParaRPr/>
          </a:p>
        </p:txBody>
      </p:sp>
      <p:sp>
        <p:nvSpPr>
          <p:cNvPr id="478" name="Google Shape;478;g5df4597270_0_565"/>
          <p:cNvSpPr/>
          <p:nvPr/>
        </p:nvSpPr>
        <p:spPr>
          <a:xfrm rot="5400000">
            <a:off x="1701695" y="2433232"/>
            <a:ext cx="702600" cy="2890800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79" name="Google Shape;479;g5df4597270_0_565"/>
          <p:cNvSpPr txBox="1"/>
          <p:nvPr/>
        </p:nvSpPr>
        <p:spPr>
          <a:xfrm>
            <a:off x="818495" y="4344657"/>
            <a:ext cx="26196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WHAT????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600</TotalTime>
  <Words>6649</Words>
  <Application>Microsoft Office PowerPoint</Application>
  <PresentationFormat>Widescreen</PresentationFormat>
  <Paragraphs>1543</Paragraphs>
  <Slides>104</Slides>
  <Notes>23</Notes>
  <HiddenSlides>5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11" baseType="lpstr">
      <vt:lpstr>Andale Mono</vt:lpstr>
      <vt:lpstr>Arial</vt:lpstr>
      <vt:lpstr>Calibri</vt:lpstr>
      <vt:lpstr>Consolas</vt:lpstr>
      <vt:lpstr>Courier New</vt:lpstr>
      <vt:lpstr>Tahoma</vt:lpstr>
      <vt:lpstr>Class Slides</vt:lpstr>
      <vt:lpstr>Lecture 14 Concurrency</vt:lpstr>
      <vt:lpstr>Administrivia</vt:lpstr>
      <vt:lpstr>Today’s Goals</vt:lpstr>
      <vt:lpstr>Outline</vt:lpstr>
      <vt:lpstr>PowerPoint Presentation</vt:lpstr>
      <vt:lpstr>PowerPoint Presentation</vt:lpstr>
      <vt:lpstr>Moore’s Law – CPU transistors counts </vt:lpstr>
      <vt:lpstr>Processors kept getting faster too</vt:lpstr>
      <vt:lpstr>Power is a major limiting factor on speed</vt:lpstr>
      <vt:lpstr>Denard Scaling</vt:lpstr>
      <vt:lpstr>Then they stopped getting faster</vt:lpstr>
      <vt:lpstr>So… now what?</vt:lpstr>
      <vt:lpstr>Exploit parallelism!</vt:lpstr>
      <vt:lpstr>Update: 2010-2021</vt:lpstr>
      <vt:lpstr>Key question: how do we use all these cores?</vt:lpstr>
      <vt:lpstr>Parallelism Analogy</vt:lpstr>
      <vt:lpstr>Parallelism versus Concurrency</vt:lpstr>
      <vt:lpstr>Parallelism versus Concurrency</vt:lpstr>
      <vt:lpstr>Outline</vt:lpstr>
      <vt:lpstr>How do we apply parallelism to software?</vt:lpstr>
      <vt:lpstr>View of a process</vt:lpstr>
      <vt:lpstr>Process use case: separate programs</vt:lpstr>
      <vt:lpstr>Multicore Systems (in pictures)</vt:lpstr>
      <vt:lpstr>Alternate view of a process</vt:lpstr>
      <vt:lpstr>Alternate view of a process</vt:lpstr>
      <vt:lpstr>Thread use case: web browser</vt:lpstr>
      <vt:lpstr>Thread use case: user interfaces</vt:lpstr>
      <vt:lpstr>Thread use case: web server</vt:lpstr>
      <vt:lpstr>Web server option 1: handle one request at a time</vt:lpstr>
      <vt:lpstr>Web server option 1: event-driven model</vt:lpstr>
      <vt:lpstr>Web server option 3: multi-threaded web server</vt:lpstr>
      <vt:lpstr>Process address space with multiple threads</vt:lpstr>
      <vt:lpstr>Multithreading processors</vt:lpstr>
      <vt:lpstr>Multithreading processor</vt:lpstr>
      <vt:lpstr>Multithreading, multicore processors</vt:lpstr>
      <vt:lpstr>Example: i7 processor</vt:lpstr>
      <vt:lpstr>Break + Open Question</vt:lpstr>
      <vt:lpstr>Break + Open Question</vt:lpstr>
      <vt:lpstr>Outline</vt:lpstr>
      <vt:lpstr>Challenges to concurrency</vt:lpstr>
      <vt:lpstr>Challenges to concurrency</vt:lpstr>
      <vt:lpstr>Speedup Example</vt:lpstr>
      <vt:lpstr>Speedup from improvements</vt:lpstr>
      <vt:lpstr>PowerPoint Presentation</vt:lpstr>
      <vt:lpstr>Amdahl’s Law (in pictures)</vt:lpstr>
      <vt:lpstr>Challenges to concurrency</vt:lpstr>
      <vt:lpstr>Concurrency problem: data races</vt:lpstr>
      <vt:lpstr>Concurrency problem: data races</vt:lpstr>
      <vt:lpstr>Data race example – Count = 2</vt:lpstr>
      <vt:lpstr>Data race example – Count = 2</vt:lpstr>
      <vt:lpstr>Data race example – Count = 2</vt:lpstr>
      <vt:lpstr>Data race example – Count = 2</vt:lpstr>
      <vt:lpstr>Data race example – Count = 2</vt:lpstr>
      <vt:lpstr>Data race example – Count = 2</vt:lpstr>
      <vt:lpstr>Data race example – Count = 2</vt:lpstr>
      <vt:lpstr>Theads do not have guaranteed ordering</vt:lpstr>
      <vt:lpstr>Data race example – Count = 1</vt:lpstr>
      <vt:lpstr>Data race example – Count = 1</vt:lpstr>
      <vt:lpstr>Data race example – Count = 1</vt:lpstr>
      <vt:lpstr>Data race example – Count = 1</vt:lpstr>
      <vt:lpstr>Data race example – Count = 1</vt:lpstr>
      <vt:lpstr>Data race example – Count = 1</vt:lpstr>
      <vt:lpstr>Data race example – Count = 1</vt:lpstr>
      <vt:lpstr>Data race comparison</vt:lpstr>
      <vt:lpstr>Data race explanation</vt:lpstr>
      <vt:lpstr>Data race explanation</vt:lpstr>
      <vt:lpstr>Avoiding shared memory data races</vt:lpstr>
      <vt:lpstr>Question + Break</vt:lpstr>
      <vt:lpstr>Question + Break</vt:lpstr>
      <vt:lpstr>Outline</vt:lpstr>
      <vt:lpstr>Thread operations</vt:lpstr>
      <vt:lpstr>POSIX Threads Library: pthreads</vt:lpstr>
      <vt:lpstr>Basic thread example</vt:lpstr>
      <vt:lpstr>Example: parallel sum of array</vt:lpstr>
      <vt:lpstr>Example: parallel sum of array</vt:lpstr>
      <vt:lpstr>Example: parallel sum of array</vt:lpstr>
      <vt:lpstr>Example: parallel sum of array</vt:lpstr>
      <vt:lpstr>Example: parallel sum of array</vt:lpstr>
      <vt:lpstr>Example: parallel sum of array</vt:lpstr>
      <vt:lpstr>Trying this out for yourself</vt:lpstr>
      <vt:lpstr>Running the parallel sum application</vt:lpstr>
      <vt:lpstr>Running the parallel sum application</vt:lpstr>
      <vt:lpstr>Running the parallel sum application</vt:lpstr>
      <vt:lpstr>Running the parallel sum application</vt:lpstr>
      <vt:lpstr>Running the parallel sum application</vt:lpstr>
      <vt:lpstr>Running the parallel sum application</vt:lpstr>
      <vt:lpstr>Outline</vt:lpstr>
      <vt:lpstr>Outline</vt:lpstr>
      <vt:lpstr>SIMD Architectures</vt:lpstr>
      <vt:lpstr>PowerPoint Presentation</vt:lpstr>
      <vt:lpstr>Example SIMD Instructions</vt:lpstr>
      <vt:lpstr>Example: SIMD Array Processing</vt:lpstr>
      <vt:lpstr>SIMD in the Real World</vt:lpstr>
      <vt:lpstr>PowerPoint Presentation</vt:lpstr>
      <vt:lpstr>Intel SIMD has been continuously extended</vt:lpstr>
      <vt:lpstr>And it has increased in size a lot</vt:lpstr>
      <vt:lpstr>Intel SIMD Data Types</vt:lpstr>
      <vt:lpstr>SSE Instruction Categories for Multimedia Support</vt:lpstr>
      <vt:lpstr>How do we use these SIMD instructions?</vt:lpstr>
      <vt:lpstr>_mm_add_epi32(first_values, second_values)</vt:lpstr>
      <vt:lpstr>PowerPoint Presentation</vt:lpstr>
      <vt:lpstr>PowerPoint Presentation</vt:lpstr>
      <vt:lpstr>You can do this with floating point numbers too!</vt:lpstr>
      <vt:lpstr>Example: Reversing an array in 7 steps (animated)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15 Concurrency</dc:title>
  <dc:creator>Branden Ghena</dc:creator>
  <cp:lastModifiedBy>Branden Ghena</cp:lastModifiedBy>
  <cp:revision>99</cp:revision>
  <dcterms:created xsi:type="dcterms:W3CDTF">2021-05-25T14:52:51Z</dcterms:created>
  <dcterms:modified xsi:type="dcterms:W3CDTF">2026-02-26T19:54:57Z</dcterms:modified>
</cp:coreProperties>
</file>