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2"/>
  </p:notesMasterIdLst>
  <p:sldIdLst>
    <p:sldId id="256" r:id="rId2"/>
    <p:sldId id="1380" r:id="rId3"/>
    <p:sldId id="264" r:id="rId4"/>
    <p:sldId id="1038" r:id="rId5"/>
    <p:sldId id="1044" r:id="rId6"/>
    <p:sldId id="1039" r:id="rId7"/>
    <p:sldId id="1375" r:id="rId8"/>
    <p:sldId id="1354" r:id="rId9"/>
    <p:sldId id="1056" r:id="rId10"/>
    <p:sldId id="1372" r:id="rId11"/>
    <p:sldId id="1373" r:id="rId12"/>
    <p:sldId id="1374" r:id="rId13"/>
    <p:sldId id="1060" r:id="rId14"/>
    <p:sldId id="1383" r:id="rId15"/>
    <p:sldId id="1040" r:id="rId16"/>
    <p:sldId id="1163" r:id="rId17"/>
    <p:sldId id="1164" r:id="rId18"/>
    <p:sldId id="1376" r:id="rId19"/>
    <p:sldId id="1243" r:id="rId20"/>
    <p:sldId id="1395" r:id="rId21"/>
    <p:sldId id="1339" r:id="rId22"/>
    <p:sldId id="1346" r:id="rId23"/>
    <p:sldId id="1290" r:id="rId24"/>
    <p:sldId id="1340" r:id="rId25"/>
    <p:sldId id="1291" r:id="rId26"/>
    <p:sldId id="1329" r:id="rId27"/>
    <p:sldId id="1330" r:id="rId28"/>
    <p:sldId id="1341" r:id="rId29"/>
    <p:sldId id="1338" r:id="rId30"/>
    <p:sldId id="389" r:id="rId31"/>
    <p:sldId id="1358" r:id="rId32"/>
    <p:sldId id="1303" r:id="rId33"/>
    <p:sldId id="1368" r:id="rId34"/>
    <p:sldId id="1377" r:id="rId35"/>
    <p:sldId id="1351" r:id="rId36"/>
    <p:sldId id="1355" r:id="rId37"/>
    <p:sldId id="1292" r:id="rId38"/>
    <p:sldId id="1293" r:id="rId39"/>
    <p:sldId id="1294" r:id="rId40"/>
    <p:sldId id="1332" r:id="rId41"/>
    <p:sldId id="1385" r:id="rId42"/>
    <p:sldId id="1386" r:id="rId43"/>
    <p:sldId id="1384" r:id="rId44"/>
    <p:sldId id="1388" r:id="rId45"/>
    <p:sldId id="1389" r:id="rId46"/>
    <p:sldId id="1393" r:id="rId47"/>
    <p:sldId id="1394" r:id="rId48"/>
    <p:sldId id="1396" r:id="rId49"/>
    <p:sldId id="1390" r:id="rId50"/>
    <p:sldId id="1369" r:id="rId51"/>
    <p:sldId id="388" r:id="rId52"/>
    <p:sldId id="1357" r:id="rId53"/>
    <p:sldId id="1301" r:id="rId54"/>
    <p:sldId id="1302" r:id="rId55"/>
    <p:sldId id="1298" r:id="rId56"/>
    <p:sldId id="1257" r:id="rId57"/>
    <p:sldId id="1397" r:id="rId58"/>
    <p:sldId id="1361" r:id="rId59"/>
    <p:sldId id="1362" r:id="rId60"/>
    <p:sldId id="1370" r:id="rId61"/>
    <p:sldId id="1371" r:id="rId62"/>
    <p:sldId id="1356" r:id="rId63"/>
    <p:sldId id="1381" r:id="rId64"/>
    <p:sldId id="1363" r:id="rId65"/>
    <p:sldId id="1382" r:id="rId66"/>
    <p:sldId id="1365" r:id="rId67"/>
    <p:sldId id="1364" r:id="rId68"/>
    <p:sldId id="1353" r:id="rId69"/>
    <p:sldId id="1305" r:id="rId70"/>
    <p:sldId id="1379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1380"/>
            <p14:sldId id="264"/>
            <p14:sldId id="1038"/>
            <p14:sldId id="1044"/>
            <p14:sldId id="1039"/>
          </p14:sldIdLst>
        </p14:section>
        <p14:section name="Locality of Reference" id="{2EB8CF44-D749-4D53-BFE1-653E7436CA8D}">
          <p14:sldIdLst>
            <p14:sldId id="1375"/>
            <p14:sldId id="1354"/>
            <p14:sldId id="1056"/>
            <p14:sldId id="1372"/>
            <p14:sldId id="1373"/>
            <p14:sldId id="1374"/>
            <p14:sldId id="1060"/>
            <p14:sldId id="1383"/>
            <p14:sldId id="1040"/>
            <p14:sldId id="1163"/>
            <p14:sldId id="1164"/>
          </p14:sldIdLst>
        </p14:section>
        <p14:section name="Cache Organization" id="{B55B8E8C-5EAB-4A1E-A4E9-AE5E896E46FA}">
          <p14:sldIdLst>
            <p14:sldId id="1376"/>
            <p14:sldId id="1243"/>
            <p14:sldId id="1395"/>
            <p14:sldId id="1339"/>
            <p14:sldId id="1346"/>
            <p14:sldId id="1290"/>
            <p14:sldId id="1340"/>
            <p14:sldId id="1291"/>
            <p14:sldId id="1329"/>
            <p14:sldId id="1330"/>
            <p14:sldId id="1341"/>
            <p14:sldId id="1338"/>
            <p14:sldId id="389"/>
            <p14:sldId id="1358"/>
            <p14:sldId id="1303"/>
            <p14:sldId id="1368"/>
          </p14:sldIdLst>
        </p14:section>
        <p14:section name="Associativity" id="{FCF0DEBF-5A84-4019-8EE5-68D81DC4C292}">
          <p14:sldIdLst>
            <p14:sldId id="1377"/>
            <p14:sldId id="1351"/>
            <p14:sldId id="1355"/>
            <p14:sldId id="1292"/>
            <p14:sldId id="1293"/>
            <p14:sldId id="1294"/>
            <p14:sldId id="1332"/>
            <p14:sldId id="1385"/>
            <p14:sldId id="1386"/>
            <p14:sldId id="1384"/>
            <p14:sldId id="1388"/>
            <p14:sldId id="1389"/>
            <p14:sldId id="1393"/>
            <p14:sldId id="1394"/>
            <p14:sldId id="1396"/>
            <p14:sldId id="1390"/>
            <p14:sldId id="1369"/>
            <p14:sldId id="388"/>
            <p14:sldId id="1357"/>
            <p14:sldId id="1301"/>
            <p14:sldId id="1302"/>
            <p14:sldId id="1298"/>
            <p14:sldId id="1257"/>
            <p14:sldId id="1397"/>
            <p14:sldId id="1361"/>
            <p14:sldId id="1362"/>
            <p14:sldId id="1370"/>
            <p14:sldId id="1371"/>
            <p14:sldId id="1356"/>
            <p14:sldId id="1381"/>
            <p14:sldId id="1363"/>
            <p14:sldId id="1382"/>
            <p14:sldId id="1365"/>
            <p14:sldId id="1364"/>
            <p14:sldId id="1353"/>
            <p14:sldId id="1305"/>
          </p14:sldIdLst>
        </p14:section>
        <p14:section name="Wrapup" id="{29A7F866-9DA9-446B-8359-CE426CB89C7A}">
          <p14:sldIdLst>
            <p14:sldId id="13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DAE3"/>
    <a:srgbClr val="FF9999"/>
    <a:srgbClr val="00FFCC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110" d="100"/>
          <a:sy n="110" d="100"/>
        </p:scale>
        <p:origin x="43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B310D3-4228-4357-A58E-50102ADE10C1}" type="slidenum">
              <a:rPr lang="en-US"/>
              <a:pPr/>
              <a:t>4</a:t>
            </a:fld>
            <a:endParaRPr lang="en-US"/>
          </a:p>
        </p:txBody>
      </p:sp>
      <p:sp>
        <p:nvSpPr>
          <p:cNvPr id="74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4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89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Typical B: 32, 64, sometimes up to 256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99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724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45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2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76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06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1"/>
          <p:cNvSpPr txBox="1">
            <a:spLocks noChangeArrowheads="1"/>
          </p:cNvSpPr>
          <p:nvPr/>
        </p:nvSpPr>
        <p:spPr bwMode="auto">
          <a:xfrm>
            <a:off x="1276247" y="726094"/>
            <a:ext cx="4752421" cy="35805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74391" y="4554201"/>
            <a:ext cx="5354925" cy="4314943"/>
          </a:xfrm>
          <a:noFill/>
          <a:ln/>
        </p:spPr>
        <p:txBody>
          <a:bodyPr wrap="none" lIns="95308" tIns="47654" rIns="95308" bIns="47654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1"/>
          <p:cNvSpPr txBox="1">
            <a:spLocks noChangeArrowheads="1"/>
          </p:cNvSpPr>
          <p:nvPr/>
        </p:nvSpPr>
        <p:spPr bwMode="auto">
          <a:xfrm>
            <a:off x="1276247" y="726094"/>
            <a:ext cx="4752421" cy="35805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974391" y="4554201"/>
            <a:ext cx="5354925" cy="4314943"/>
          </a:xfrm>
          <a:noFill/>
          <a:ln/>
        </p:spPr>
        <p:txBody>
          <a:bodyPr wrap="none" lIns="95308" tIns="47654" rIns="95308" bIns="47654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45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2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339646-0BF9-4ACB-AB66-8136C016B244}" type="slidenum">
              <a:rPr lang="en-US"/>
              <a:pPr/>
              <a:t>5</a:t>
            </a:fld>
            <a:endParaRPr lang="en-US"/>
          </a:p>
        </p:txBody>
      </p:sp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618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691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719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BC326-BE27-DCAD-7E2D-23AB39FE0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349511A0-7B43-3B7A-F9E2-08C99474D6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41</a:t>
            </a:fld>
            <a:endParaRPr 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F1F17510-BEB3-C272-6AAE-9FB5E6A138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FC9171CD-C3FE-334F-1DE7-D5A9FA31D1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582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648B8-6945-588D-300F-41BE5DF29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E7CC7C3F-5A8F-A55B-76EA-7B0287DFF9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42</a:t>
            </a:fld>
            <a:endParaRPr 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32279C73-6DF7-9C0B-D073-F302F62202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DB6B81AD-A4E6-1761-B5CB-454AC20992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091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E5A9E-9682-8D0E-0023-A5056D553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30B2E4A7-DE24-878B-E595-60F9250F63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43</a:t>
            </a:fld>
            <a:endParaRPr 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8C50C10F-569C-4134-7C3F-CC80FDB6F2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CE3BFC0B-DB9B-44DA-78F0-07B274F06B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773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48DCE-53A7-2A80-CA8B-335DE6B6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8BA4895-2210-07F2-C91A-E82384B9DC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44</a:t>
            </a:fld>
            <a:endParaRPr 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F21280E0-B94C-9E95-B7E9-1B01A55C39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8092DB1B-4F57-050E-D5F6-CE96CE30CA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550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7F7F2-8E7D-225B-B8AD-92171EB4E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6821703B-B841-6A63-9234-02E5E0DD24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45</a:t>
            </a:fld>
            <a:endParaRPr 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D7667118-9BF4-EDFA-CCC0-396388C5F5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75985BEE-3174-BCBD-F5FD-B151CAF7CB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069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C3244-BEC5-06BC-B64E-D055421FE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2BD8BE6D-6969-AD2F-656A-06084E6FF1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46</a:t>
            </a:fld>
            <a:endParaRPr 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F46DD570-85ED-E5F1-5BB8-9B47454686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0DB718EA-93E1-DA4C-ED76-6892EA34BC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626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36B98-05BA-1068-C827-19EEFEEB0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880A94B2-BF98-0ABB-57BC-999593CEF2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47</a:t>
            </a:fld>
            <a:endParaRPr 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4F4FABE9-3768-64EA-6189-87EBEC2FA7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2E3FBC92-BD02-7911-92CC-8B4C7943CE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446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339646-0BF9-4ACB-AB66-8136C016B244}" type="slidenum">
              <a:rPr lang="en-US"/>
              <a:pPr/>
              <a:t>6</a:t>
            </a:fld>
            <a:endParaRPr lang="en-US"/>
          </a:p>
        </p:txBody>
      </p:sp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969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E1E98-C43D-B466-06FC-25EE8145F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C76FAB08-23A2-E61A-DA5C-56C9938FC7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48</a:t>
            </a:fld>
            <a:endParaRPr 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5A73CDA5-7368-BB74-83F8-5008B964F7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830EB091-132B-270A-DE24-15B7069F01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797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85E9E-A0FD-1664-D900-10B030CAD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11D2308-65E9-1A64-949B-11F6FC0B1B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49</a:t>
            </a:fld>
            <a:endParaRPr 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FAC521D-EB9B-D93F-E867-F716A6197F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436CF664-1ACC-7F94-6C89-C3B49AAEEE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671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4BAF43-1426-4F41-873B-477D014C183E}" type="slidenum">
              <a:rPr lang="en-US"/>
              <a:pPr/>
              <a:t>50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5488"/>
            <a:ext cx="6367462" cy="3582987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619" y="4552517"/>
            <a:ext cx="5353265" cy="431474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706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313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209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167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3075" y="727075"/>
            <a:ext cx="6364288" cy="3581400"/>
          </a:xfrm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778" y="4551798"/>
            <a:ext cx="5354947" cy="43151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9635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840D9-1DFA-BBE4-22D1-113EF2603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8E0F8404-258D-EEA8-0D4F-914DA66001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3075" y="727075"/>
            <a:ext cx="6364288" cy="3581400"/>
          </a:xfrm>
          <a:ln/>
        </p:spPr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49AC5D68-714F-4C13-24B7-01F7E53E41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778" y="4551798"/>
            <a:ext cx="5354947" cy="43151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28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38FD99-9C07-409F-8CCA-E18516F13411}" type="slidenum">
              <a:rPr lang="en-US"/>
              <a:pPr/>
              <a:t>9</a:t>
            </a:fld>
            <a:endParaRPr lang="en-US"/>
          </a:p>
        </p:txBody>
      </p:sp>
      <p:sp>
        <p:nvSpPr>
          <p:cNvPr id="73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24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19315F-2102-4DEA-B9BA-799E235E9232}" type="slidenum">
              <a:rPr lang="en-US"/>
              <a:pPr/>
              <a:t>11</a:t>
            </a:fld>
            <a:endParaRPr lang="en-US"/>
          </a:p>
        </p:txBody>
      </p:sp>
      <p:sp>
        <p:nvSpPr>
          <p:cNvPr id="74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sum: both</a:t>
            </a:r>
          </a:p>
          <a:p>
            <a:r>
              <a:rPr lang="en-US" dirty="0"/>
              <a:t>a: mostly</a:t>
            </a:r>
            <a:r>
              <a:rPr lang="en-US" baseline="0" dirty="0"/>
              <a:t> spatial</a:t>
            </a:r>
          </a:p>
          <a:p>
            <a:r>
              <a:rPr lang="en-US" baseline="0" dirty="0"/>
              <a:t>loop body instructions: both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524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0EB891-D734-419D-96D5-B12C916E8CDD}" type="slidenum">
              <a:rPr lang="en-US"/>
              <a:pPr/>
              <a:t>12</a:t>
            </a:fld>
            <a:endParaRPr lang="en-US"/>
          </a:p>
        </p:txBody>
      </p:sp>
      <p:sp>
        <p:nvSpPr>
          <p:cNvPr id="74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sum: both</a:t>
            </a:r>
          </a:p>
          <a:p>
            <a:r>
              <a:rPr lang="en-US" dirty="0"/>
              <a:t>instructions:</a:t>
            </a:r>
            <a:r>
              <a:rPr lang="en-US" baseline="0" dirty="0"/>
              <a:t> both</a:t>
            </a:r>
          </a:p>
          <a:p>
            <a:r>
              <a:rPr lang="en-US" baseline="0" dirty="0"/>
              <a:t>a: nope!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216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7462C5-67C8-469C-A6FE-1A4BE8EA62E9}" type="slidenum">
              <a:rPr lang="en-US"/>
              <a:pPr/>
              <a:t>15</a:t>
            </a:fld>
            <a:endParaRPr lang="en-US"/>
          </a:p>
        </p:txBody>
      </p:sp>
      <p:sp>
        <p:nvSpPr>
          <p:cNvPr id="74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306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7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89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487ADF06-6660-4569-8E2A-54017E8E4167}" type="datetime1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2731-3AA3-41E1-A33D-782A9002FB22}" type="datetime1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EDB5-872B-410C-BFE9-93C03AC0E8C5}" type="datetime1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6B2BA-EACB-43FE-B97D-E188A29C3DE4}" type="datetime1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9E7A8-68EC-40DC-AFEC-7827D6DBF8B4}" type="datetime1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7598A8F-E016-4853-AA74-346FF6B158FE}" type="datetime1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6D99F2-4334-4EEF-B640-38E3A44AE575}" type="datetime1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7-cpu.com/cpu/Ice_Lake.html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12</a:t>
            </a:r>
            <a:br>
              <a:rPr lang="en-US" dirty="0"/>
            </a:br>
            <a:r>
              <a:rPr lang="en-US" dirty="0"/>
              <a:t>Cache Memories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locality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/>
          </a:bodyPr>
          <a:lstStyle/>
          <a:p>
            <a:r>
              <a:rPr lang="en-US" sz="2400" dirty="0"/>
              <a:t>Temporal locality</a:t>
            </a:r>
          </a:p>
          <a:p>
            <a:pPr lvl="1"/>
            <a:r>
              <a:rPr lang="en-US" sz="2000" dirty="0"/>
              <a:t>Recently referenced items are likely to be referenced in the near future</a:t>
            </a:r>
          </a:p>
          <a:p>
            <a:r>
              <a:rPr lang="en-US" sz="2400" dirty="0"/>
              <a:t>Spatial locality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Items with nearby addresses tend to be referenced close together in time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r>
              <a:rPr lang="en-US" sz="2400" dirty="0"/>
              <a:t>Quiz: what kind of locality?</a:t>
            </a:r>
          </a:p>
          <a:p>
            <a:pPr lvl="1"/>
            <a:r>
              <a:rPr lang="en-US" sz="2000" dirty="0"/>
              <a:t>Data</a:t>
            </a:r>
          </a:p>
          <a:p>
            <a:pPr lvl="2"/>
            <a:r>
              <a:rPr lang="en-US" sz="2000" dirty="0"/>
              <a:t>Reference array elements in succession:</a:t>
            </a:r>
          </a:p>
          <a:p>
            <a:pPr lvl="2"/>
            <a:r>
              <a:rPr lang="en-US" sz="2000" dirty="0"/>
              <a:t>Reference sum each iteration:</a:t>
            </a:r>
          </a:p>
          <a:p>
            <a:pPr lvl="1"/>
            <a:r>
              <a:rPr lang="en-US" sz="2000" dirty="0"/>
              <a:t>Instructions</a:t>
            </a:r>
          </a:p>
          <a:p>
            <a:pPr lvl="2"/>
            <a:r>
              <a:rPr lang="en-US" sz="2000" dirty="0"/>
              <a:t>Execute instructions in sequence:</a:t>
            </a:r>
          </a:p>
          <a:p>
            <a:pPr lvl="2"/>
            <a:r>
              <a:rPr lang="en-US" sz="2000" dirty="0"/>
              <a:t>Cycle through loop repeatedly: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C58EB6-DB77-4D8F-A6B3-01C5BD5C5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8302" y="2924388"/>
            <a:ext cx="3705895" cy="1320874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457200" algn="l"/>
              </a:tabLst>
            </a:pPr>
            <a:r>
              <a:rPr lang="en-US" sz="2000" b="1" dirty="0">
                <a:latin typeface="Courier New" pitchFamily="49" charset="0"/>
              </a:rPr>
              <a:t>sum = 0;</a:t>
            </a:r>
          </a:p>
          <a:p>
            <a:pPr eaLnBrk="0" hangingPunct="0">
              <a:tabLst>
                <a:tab pos="457200" algn="l"/>
              </a:tabLst>
            </a:pPr>
            <a:r>
              <a:rPr lang="en-US" sz="2000" b="1" dirty="0">
                <a:latin typeface="Courier New" pitchFamily="49" charset="0"/>
              </a:rPr>
              <a:t>for (</a:t>
            </a:r>
            <a:r>
              <a:rPr lang="en-US" sz="2000" b="1" dirty="0" err="1">
                <a:latin typeface="Courier New" pitchFamily="49" charset="0"/>
              </a:rPr>
              <a:t>i</a:t>
            </a:r>
            <a:r>
              <a:rPr lang="en-US" sz="2000" b="1" dirty="0">
                <a:latin typeface="Courier New" pitchFamily="49" charset="0"/>
              </a:rPr>
              <a:t> = 0; </a:t>
            </a:r>
            <a:r>
              <a:rPr lang="en-US" sz="2000" b="1" dirty="0" err="1">
                <a:latin typeface="Courier New" pitchFamily="49" charset="0"/>
              </a:rPr>
              <a:t>i</a:t>
            </a:r>
            <a:r>
              <a:rPr lang="en-US" sz="2000" b="1" dirty="0">
                <a:latin typeface="Courier New" pitchFamily="49" charset="0"/>
              </a:rPr>
              <a:t> &lt; n; </a:t>
            </a:r>
            <a:r>
              <a:rPr lang="en-US" sz="2000" b="1" dirty="0" err="1">
                <a:latin typeface="Courier New" pitchFamily="49" charset="0"/>
              </a:rPr>
              <a:t>i</a:t>
            </a:r>
            <a:r>
              <a:rPr lang="en-US" sz="2000" b="1" dirty="0">
                <a:latin typeface="Courier New" pitchFamily="49" charset="0"/>
              </a:rPr>
              <a:t>++)</a:t>
            </a:r>
          </a:p>
          <a:p>
            <a:pPr eaLnBrk="0" hangingPunct="0">
              <a:tabLst>
                <a:tab pos="457200" algn="l"/>
              </a:tabLst>
            </a:pPr>
            <a:r>
              <a:rPr lang="en-US" sz="2000" b="1" dirty="0">
                <a:latin typeface="Courier New" pitchFamily="49" charset="0"/>
              </a:rPr>
              <a:t>	sum += a[</a:t>
            </a:r>
            <a:r>
              <a:rPr lang="en-US" sz="2000" b="1" dirty="0" err="1">
                <a:latin typeface="Courier New" pitchFamily="49" charset="0"/>
              </a:rPr>
              <a:t>i</a:t>
            </a:r>
            <a:r>
              <a:rPr lang="en-US" sz="2000" b="1" dirty="0">
                <a:latin typeface="Courier New" pitchFamily="49" charset="0"/>
              </a:rPr>
              <a:t>];</a:t>
            </a:r>
          </a:p>
          <a:p>
            <a:pPr eaLnBrk="0" hangingPunct="0">
              <a:tabLst>
                <a:tab pos="457200" algn="l"/>
              </a:tabLst>
            </a:pPr>
            <a:r>
              <a:rPr lang="en-US" sz="2000" b="1" dirty="0">
                <a:latin typeface="Courier New" pitchFamily="49" charset="0"/>
              </a:rPr>
              <a:t>return sum;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9D53CED2-2068-4486-844D-84DBB772E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9734" y="4307756"/>
            <a:ext cx="1708161" cy="34163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b="1" dirty="0">
                <a:latin typeface="Helvetica" pitchFamily="34" charset="0"/>
              </a:rPr>
              <a:t>Spatial locality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75BF7FC0-8A88-4CA0-BE71-728BD8591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7772" y="5274841"/>
            <a:ext cx="1708161" cy="34163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b="1" dirty="0">
                <a:latin typeface="Helvetica" pitchFamily="34" charset="0"/>
              </a:rPr>
              <a:t>Spatial locality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D8DA0C0A-F246-4CD8-AAD4-590F2D3D3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1315" y="5616421"/>
            <a:ext cx="1973169" cy="34163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b="1" dirty="0">
                <a:latin typeface="Helvetica" pitchFamily="34" charset="0"/>
              </a:rPr>
              <a:t>Temporal locality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37C6965D-A941-41C9-8959-29D6E35F1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1315" y="4623578"/>
            <a:ext cx="1973169" cy="341632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b="1" dirty="0">
                <a:latin typeface="Helvetica" pitchFamily="34" charset="0"/>
              </a:rPr>
              <a:t>Temporal locality</a:t>
            </a:r>
          </a:p>
        </p:txBody>
      </p:sp>
    </p:spTree>
    <p:extLst>
      <p:ext uri="{BB962C8B-B14F-4D97-AF65-F5344CB8AC3E}">
        <p14:creationId xmlns:p14="http://schemas.microsoft.com/office/powerpoint/2010/main" val="410534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Locality example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Can get a sense for whether a function has good locality just by looking at its memory access patterns</a:t>
            </a:r>
          </a:p>
          <a:p>
            <a:r>
              <a:rPr lang="en-US" sz="2400" dirty="0"/>
              <a:t>Does this function have good locality?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b="1" i="1" dirty="0"/>
              <a:t>Yes!</a:t>
            </a:r>
          </a:p>
          <a:p>
            <a:pPr lvl="1"/>
            <a:r>
              <a:rPr lang="en-US" sz="2200" dirty="0"/>
              <a:t>Array is accessed in same row-major order in which it is stored in memory</a:t>
            </a:r>
          </a:p>
          <a:p>
            <a:pPr lvl="1"/>
            <a:r>
              <a:rPr lang="en-US" sz="2200" b="1" dirty="0">
                <a:latin typeface="Courier New" charset="0"/>
                <a:ea typeface="Courier New" charset="0"/>
                <a:cs typeface="Courier New" charset="0"/>
              </a:rPr>
              <a:t>a</a:t>
            </a:r>
            <a:r>
              <a:rPr lang="en-US" sz="2200" dirty="0">
                <a:cs typeface="Courier New" charset="0"/>
              </a:rPr>
              <a:t> through </a:t>
            </a:r>
            <a:r>
              <a:rPr lang="en-US" sz="2200" b="1" dirty="0">
                <a:latin typeface="Courier New" charset="0"/>
                <a:ea typeface="Courier New" charset="0"/>
                <a:cs typeface="Courier New" charset="0"/>
              </a:rPr>
              <a:t>a+3</a:t>
            </a:r>
            <a:r>
              <a:rPr lang="en-US" sz="2200" dirty="0"/>
              <a:t> , </a:t>
            </a:r>
            <a:r>
              <a:rPr lang="en-US" sz="2200" b="1" dirty="0">
                <a:latin typeface="Courier New" charset="0"/>
                <a:ea typeface="Courier New" charset="0"/>
                <a:cs typeface="Courier New" charset="0"/>
              </a:rPr>
              <a:t>a+4</a:t>
            </a:r>
            <a:r>
              <a:rPr lang="en-US" sz="2200" dirty="0">
                <a:cs typeface="Courier New" charset="0"/>
              </a:rPr>
              <a:t> through </a:t>
            </a:r>
            <a:r>
              <a:rPr lang="en-US" sz="2200" b="1" dirty="0">
                <a:latin typeface="Courier New" charset="0"/>
                <a:ea typeface="Courier New" charset="0"/>
                <a:cs typeface="Courier New" charset="0"/>
              </a:rPr>
              <a:t>a+7</a:t>
            </a:r>
            <a:r>
              <a:rPr lang="en-US" sz="2200" dirty="0"/>
              <a:t>, </a:t>
            </a:r>
            <a:r>
              <a:rPr lang="en-US" sz="2200" b="1" dirty="0">
                <a:latin typeface="Courier New" charset="0"/>
                <a:ea typeface="Courier New" charset="0"/>
                <a:cs typeface="Courier New" charset="0"/>
              </a:rPr>
              <a:t>a+8</a:t>
            </a:r>
            <a:r>
              <a:rPr lang="en-US" sz="2200" dirty="0">
                <a:cs typeface="Courier New" charset="0"/>
              </a:rPr>
              <a:t> through </a:t>
            </a:r>
            <a:r>
              <a:rPr lang="en-US" sz="2200" b="1" dirty="0">
                <a:latin typeface="Courier New" charset="0"/>
                <a:ea typeface="Courier New" charset="0"/>
                <a:cs typeface="Courier New" charset="0"/>
              </a:rPr>
              <a:t>a+11</a:t>
            </a:r>
            <a:r>
              <a:rPr lang="en-US" sz="2200" dirty="0"/>
              <a:t>, etc.</a:t>
            </a:r>
          </a:p>
        </p:txBody>
      </p:sp>
      <p:sp>
        <p:nvSpPr>
          <p:cNvPr id="696324" name="Text Box 4"/>
          <p:cNvSpPr txBox="1">
            <a:spLocks noChangeArrowheads="1"/>
          </p:cNvSpPr>
          <p:nvPr/>
        </p:nvSpPr>
        <p:spPr bwMode="auto">
          <a:xfrm>
            <a:off x="901522" y="2386291"/>
            <a:ext cx="4842455" cy="258532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int </a:t>
            </a:r>
            <a:r>
              <a:rPr lang="en-US" b="1" dirty="0" err="1">
                <a:latin typeface="Courier New" pitchFamily="49" charset="0"/>
              </a:rPr>
              <a:t>sumarrayrows</a:t>
            </a:r>
            <a:r>
              <a:rPr lang="en-US" b="1" dirty="0">
                <a:latin typeface="Courier New" pitchFamily="49" charset="0"/>
              </a:rPr>
              <a:t>(int a[M][N]){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int sum = 0;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for (int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 = 0;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 &lt; M;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++)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  for (int j = 0; j &lt; N; </a:t>
            </a:r>
            <a:r>
              <a:rPr lang="en-US" b="1" dirty="0" err="1">
                <a:latin typeface="Courier New" pitchFamily="49" charset="0"/>
              </a:rPr>
              <a:t>j++</a:t>
            </a:r>
            <a:r>
              <a:rPr lang="en-US" b="1" dirty="0">
                <a:latin typeface="Courier New" pitchFamily="49" charset="0"/>
              </a:rPr>
              <a:t>)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    sum += a[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][j];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  }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}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return sum;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0" y="3059668"/>
            <a:ext cx="3101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Temporal or spatial locality?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467B74-5DFC-4B99-9866-E0FA9F332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89907B-ED4A-4C39-8129-A95F46A4752D}"/>
              </a:ext>
            </a:extLst>
          </p:cNvPr>
          <p:cNvSpPr txBox="1"/>
          <p:nvPr/>
        </p:nvSpPr>
        <p:spPr>
          <a:xfrm>
            <a:off x="6096000" y="3657600"/>
            <a:ext cx="3101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Spatial: accesses to array</a:t>
            </a:r>
          </a:p>
          <a:p>
            <a:r>
              <a:rPr lang="en-US" dirty="0"/>
              <a:t>Temporal: accesses to sum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CE69D83-B84F-5743-7975-6C9F2FB2DB59}"/>
              </a:ext>
            </a:extLst>
          </p:cNvPr>
          <p:cNvGrpSpPr/>
          <p:nvPr/>
        </p:nvGrpSpPr>
        <p:grpSpPr>
          <a:xfrm>
            <a:off x="6714253" y="1789331"/>
            <a:ext cx="4710865" cy="748422"/>
            <a:chOff x="6714253" y="1789331"/>
            <a:chExt cx="4710865" cy="748422"/>
          </a:xfrm>
        </p:grpSpPr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F2BCC98E-35F3-6C32-58C4-11230E1AC8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32024" y="2386291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1" name="Group 19">
              <a:extLst>
                <a:ext uri="{FF2B5EF4-FFF2-40B4-BE49-F238E27FC236}">
                  <a16:creationId xmlns:a16="http://schemas.microsoft.com/office/drawing/2014/main" id="{63D23E5B-7C50-29EE-7E66-FCB6C892DA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14253" y="1792487"/>
              <a:ext cx="1177716" cy="504874"/>
              <a:chOff x="816" y="2640"/>
              <a:chExt cx="960" cy="480"/>
            </a:xfrm>
          </p:grpSpPr>
          <p:sp>
            <p:nvSpPr>
              <p:cNvPr id="34" name="Rectangle 20">
                <a:extLst>
                  <a:ext uri="{FF2B5EF4-FFF2-40B4-BE49-F238E27FC236}">
                    <a16:creationId xmlns:a16="http://schemas.microsoft.com/office/drawing/2014/main" id="{14DB1ED3-1A74-51C3-0C5B-A05C371648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35" name="Rectangle 21">
                <a:extLst>
                  <a:ext uri="{FF2B5EF4-FFF2-40B4-BE49-F238E27FC236}">
                    <a16:creationId xmlns:a16="http://schemas.microsoft.com/office/drawing/2014/main" id="{F8EE40C6-51D0-B3D9-E3E4-D0C0BF090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36" name="Rectangle 22">
                <a:extLst>
                  <a:ext uri="{FF2B5EF4-FFF2-40B4-BE49-F238E27FC236}">
                    <a16:creationId xmlns:a16="http://schemas.microsoft.com/office/drawing/2014/main" id="{720BAA58-03EA-182F-FB5A-461326C00D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37" name="Rectangle 23">
                <a:extLst>
                  <a:ext uri="{FF2B5EF4-FFF2-40B4-BE49-F238E27FC236}">
                    <a16:creationId xmlns:a16="http://schemas.microsoft.com/office/drawing/2014/main" id="{72BA0285-492B-CE11-9512-63C11A6565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0</a:t>
                </a:r>
              </a:p>
            </p:txBody>
          </p:sp>
          <p:sp>
            <p:nvSpPr>
              <p:cNvPr id="38" name="Rectangle 24">
                <a:extLst>
                  <a:ext uri="{FF2B5EF4-FFF2-40B4-BE49-F238E27FC236}">
                    <a16:creationId xmlns:a16="http://schemas.microsoft.com/office/drawing/2014/main" id="{3303F2F3-3740-81F4-B597-19191558F2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6</a:t>
                </a:r>
              </a:p>
            </p:txBody>
          </p:sp>
        </p:grpSp>
        <p:grpSp>
          <p:nvGrpSpPr>
            <p:cNvPr id="12" name="Group 25">
              <a:extLst>
                <a:ext uri="{FF2B5EF4-FFF2-40B4-BE49-F238E27FC236}">
                  <a16:creationId xmlns:a16="http://schemas.microsoft.com/office/drawing/2014/main" id="{E9CC8FB0-98A1-2C84-D411-57C322756C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91969" y="1792487"/>
              <a:ext cx="1177716" cy="504874"/>
              <a:chOff x="816" y="2640"/>
              <a:chExt cx="960" cy="480"/>
            </a:xfrm>
          </p:grpSpPr>
          <p:sp>
            <p:nvSpPr>
              <p:cNvPr id="29" name="Rectangle 26">
                <a:extLst>
                  <a:ext uri="{FF2B5EF4-FFF2-40B4-BE49-F238E27FC236}">
                    <a16:creationId xmlns:a16="http://schemas.microsoft.com/office/drawing/2014/main" id="{8BC13BB4-066D-71F5-CB1E-9E3EE3B855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30" name="Rectangle 27">
                <a:extLst>
                  <a:ext uri="{FF2B5EF4-FFF2-40B4-BE49-F238E27FC236}">
                    <a16:creationId xmlns:a16="http://schemas.microsoft.com/office/drawing/2014/main" id="{89BEAB6A-C79F-02DC-7E8A-30B0188B8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31" name="Rectangle 28">
                <a:extLst>
                  <a:ext uri="{FF2B5EF4-FFF2-40B4-BE49-F238E27FC236}">
                    <a16:creationId xmlns:a16="http://schemas.microsoft.com/office/drawing/2014/main" id="{BACFFD87-9A62-3133-6F4A-CDEAF195B1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32" name="Rectangle 29">
                <a:extLst>
                  <a:ext uri="{FF2B5EF4-FFF2-40B4-BE49-F238E27FC236}">
                    <a16:creationId xmlns:a16="http://schemas.microsoft.com/office/drawing/2014/main" id="{45D63B66-95B2-2670-4D88-0B980096E0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33" name="Rectangle 30">
                <a:extLst>
                  <a:ext uri="{FF2B5EF4-FFF2-40B4-BE49-F238E27FC236}">
                    <a16:creationId xmlns:a16="http://schemas.microsoft.com/office/drawing/2014/main" id="{D5CCD1CE-8535-8108-45F2-2C6B1773DE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3</a:t>
                </a:r>
              </a:p>
            </p:txBody>
          </p:sp>
        </p:grpSp>
        <p:grpSp>
          <p:nvGrpSpPr>
            <p:cNvPr id="13" name="Group 31">
              <a:extLst>
                <a:ext uri="{FF2B5EF4-FFF2-40B4-BE49-F238E27FC236}">
                  <a16:creationId xmlns:a16="http://schemas.microsoft.com/office/drawing/2014/main" id="{0D9CA676-CB1C-1AF0-80DE-8271EBD1C0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69686" y="1792487"/>
              <a:ext cx="1177716" cy="504874"/>
              <a:chOff x="816" y="2640"/>
              <a:chExt cx="960" cy="480"/>
            </a:xfrm>
          </p:grpSpPr>
          <p:sp>
            <p:nvSpPr>
              <p:cNvPr id="24" name="Rectangle 32">
                <a:extLst>
                  <a:ext uri="{FF2B5EF4-FFF2-40B4-BE49-F238E27FC236}">
                    <a16:creationId xmlns:a16="http://schemas.microsoft.com/office/drawing/2014/main" id="{4956BCD5-510D-5D9E-CCB3-38DC82AC86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25" name="Rectangle 33">
                <a:extLst>
                  <a:ext uri="{FF2B5EF4-FFF2-40B4-BE49-F238E27FC236}">
                    <a16:creationId xmlns:a16="http://schemas.microsoft.com/office/drawing/2014/main" id="{B3C3C2EB-A4C0-D768-22C8-6B980941E8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5</a:t>
                </a:r>
              </a:p>
            </p:txBody>
          </p:sp>
          <p:sp>
            <p:nvSpPr>
              <p:cNvPr id="26" name="Rectangle 34">
                <a:extLst>
                  <a:ext uri="{FF2B5EF4-FFF2-40B4-BE49-F238E27FC236}">
                    <a16:creationId xmlns:a16="http://schemas.microsoft.com/office/drawing/2014/main" id="{CC243655-D65E-02C3-2411-AF5EDA9515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27" name="Rectangle 35">
                <a:extLst>
                  <a:ext uri="{FF2B5EF4-FFF2-40B4-BE49-F238E27FC236}">
                    <a16:creationId xmlns:a16="http://schemas.microsoft.com/office/drawing/2014/main" id="{584CB416-13E2-F019-BE48-640810119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28" name="Rectangle 36">
                <a:extLst>
                  <a:ext uri="{FF2B5EF4-FFF2-40B4-BE49-F238E27FC236}">
                    <a16:creationId xmlns:a16="http://schemas.microsoft.com/office/drawing/2014/main" id="{772A8F84-72AA-F224-335C-6E76017CA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 dirty="0">
                    <a:latin typeface="Courier New" pitchFamily="49" charset="0"/>
                  </a:rPr>
                  <a:t>7</a:t>
                </a:r>
              </a:p>
            </p:txBody>
          </p:sp>
        </p:grpSp>
        <p:grpSp>
          <p:nvGrpSpPr>
            <p:cNvPr id="14" name="Group 37">
              <a:extLst>
                <a:ext uri="{FF2B5EF4-FFF2-40B4-BE49-F238E27FC236}">
                  <a16:creationId xmlns:a16="http://schemas.microsoft.com/office/drawing/2014/main" id="{1AF216B1-479D-884F-A785-4795122733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47402" y="1789331"/>
              <a:ext cx="1177716" cy="508030"/>
              <a:chOff x="816" y="2637"/>
              <a:chExt cx="960" cy="483"/>
            </a:xfrm>
          </p:grpSpPr>
          <p:sp>
            <p:nvSpPr>
              <p:cNvPr id="19" name="Rectangle 38">
                <a:extLst>
                  <a:ext uri="{FF2B5EF4-FFF2-40B4-BE49-F238E27FC236}">
                    <a16:creationId xmlns:a16="http://schemas.microsoft.com/office/drawing/2014/main" id="{8F79C6D2-F156-963C-600C-EC1CC8AA23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20" name="Rectangle 39">
                <a:extLst>
                  <a:ext uri="{FF2B5EF4-FFF2-40B4-BE49-F238E27FC236}">
                    <a16:creationId xmlns:a16="http://schemas.microsoft.com/office/drawing/2014/main" id="{E845F0F9-0BF0-B070-2EB5-E9DBF42AAA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21" name="Rectangle 40">
                <a:extLst>
                  <a:ext uri="{FF2B5EF4-FFF2-40B4-BE49-F238E27FC236}">
                    <a16:creationId xmlns:a16="http://schemas.microsoft.com/office/drawing/2014/main" id="{9EA5D8F9-0665-F51D-A147-30318F5409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22" name="Rectangle 41">
                <a:extLst>
                  <a:ext uri="{FF2B5EF4-FFF2-40B4-BE49-F238E27FC236}">
                    <a16:creationId xmlns:a16="http://schemas.microsoft.com/office/drawing/2014/main" id="{99A45287-34EB-14DF-D6D7-1A47B796BF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37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23" name="Rectangle 42">
                <a:extLst>
                  <a:ext uri="{FF2B5EF4-FFF2-40B4-BE49-F238E27FC236}">
                    <a16:creationId xmlns:a16="http://schemas.microsoft.com/office/drawing/2014/main" id="{09EE0878-AF57-8FBE-FF20-50B16CF508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</p:grpSp>
        <p:sp>
          <p:nvSpPr>
            <p:cNvPr id="15" name="Rectangle 43">
              <a:extLst>
                <a:ext uri="{FF2B5EF4-FFF2-40B4-BE49-F238E27FC236}">
                  <a16:creationId xmlns:a16="http://schemas.microsoft.com/office/drawing/2014/main" id="{9DE181C1-B7CE-4A6E-CC85-1AD6B476C6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253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6" name="Rectangle 44">
              <a:extLst>
                <a:ext uri="{FF2B5EF4-FFF2-40B4-BE49-F238E27FC236}">
                  <a16:creationId xmlns:a16="http://schemas.microsoft.com/office/drawing/2014/main" id="{15FB693E-F83E-88B3-36B3-71B94EF75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1969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7" name="Rectangle 45">
              <a:extLst>
                <a:ext uri="{FF2B5EF4-FFF2-40B4-BE49-F238E27FC236}">
                  <a16:creationId xmlns:a16="http://schemas.microsoft.com/office/drawing/2014/main" id="{1741329C-544B-D80C-FC91-662774D976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9686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8" name="Rectangle 46">
              <a:extLst>
                <a:ext uri="{FF2B5EF4-FFF2-40B4-BE49-F238E27FC236}">
                  <a16:creationId xmlns:a16="http://schemas.microsoft.com/office/drawing/2014/main" id="{C4032FA2-A0B6-E973-7716-55DEC412A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7402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39" name="Line 8">
              <a:extLst>
                <a:ext uri="{FF2B5EF4-FFF2-40B4-BE49-F238E27FC236}">
                  <a16:creationId xmlns:a16="http://schemas.microsoft.com/office/drawing/2014/main" id="{68525EBD-3666-1689-139F-B702FE1458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85447" y="2386291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8">
              <a:extLst>
                <a:ext uri="{FF2B5EF4-FFF2-40B4-BE49-F238E27FC236}">
                  <a16:creationId xmlns:a16="http://schemas.microsoft.com/office/drawing/2014/main" id="{87788DB2-8D46-F520-4604-94C1039BEC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01255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8">
              <a:extLst>
                <a:ext uri="{FF2B5EF4-FFF2-40B4-BE49-F238E27FC236}">
                  <a16:creationId xmlns:a16="http://schemas.microsoft.com/office/drawing/2014/main" id="{7DF5C6BA-75E8-0709-CC27-397EED95A0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30220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296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Locality example</a:t>
            </a:r>
          </a:p>
        </p:txBody>
      </p:sp>
      <p:sp>
        <p:nvSpPr>
          <p:cNvPr id="6973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400" dirty="0"/>
              <a:t>Does this function have good locality?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900" b="1" i="1" dirty="0"/>
              <a:t>No!</a:t>
            </a:r>
          </a:p>
          <a:p>
            <a:pPr lvl="1"/>
            <a:r>
              <a:rPr lang="en-US" sz="2600" dirty="0"/>
              <a:t>Scans array column-wise instead of row-wise</a:t>
            </a:r>
          </a:p>
          <a:p>
            <a:pPr lvl="1"/>
            <a:r>
              <a:rPr lang="en-US" sz="2900" b="1" dirty="0"/>
              <a:t>a</a:t>
            </a:r>
            <a:r>
              <a:rPr lang="en-US" sz="2900" dirty="0"/>
              <a:t> through </a:t>
            </a:r>
            <a:r>
              <a:rPr lang="en-US" sz="2900" b="1" dirty="0">
                <a:latin typeface="Courier New" charset="0"/>
                <a:ea typeface="Courier New" charset="0"/>
                <a:cs typeface="Courier New" charset="0"/>
              </a:rPr>
              <a:t>a+3</a:t>
            </a:r>
            <a:r>
              <a:rPr lang="en-US" sz="2900" dirty="0"/>
              <a:t>, then </a:t>
            </a:r>
            <a:r>
              <a:rPr lang="en-US" sz="2900" b="1" dirty="0">
                <a:latin typeface="Courier New" charset="0"/>
                <a:ea typeface="Courier New" charset="0"/>
                <a:cs typeface="Courier New" charset="0"/>
              </a:rPr>
              <a:t>a+4*N</a:t>
            </a:r>
            <a:r>
              <a:rPr lang="en-US" sz="2900" dirty="0"/>
              <a:t> through </a:t>
            </a:r>
            <a:r>
              <a:rPr lang="en-US" sz="2900" b="1" dirty="0">
                <a:latin typeface="Courier New" charset="0"/>
                <a:ea typeface="Courier New" charset="0"/>
                <a:cs typeface="Courier New" charset="0"/>
              </a:rPr>
              <a:t>a+4*N+3</a:t>
            </a:r>
            <a:r>
              <a:rPr lang="en-US" sz="2900" dirty="0"/>
              <a:t>, etc.</a:t>
            </a:r>
          </a:p>
          <a:p>
            <a:pPr lvl="1"/>
            <a:r>
              <a:rPr lang="en-US" sz="2600" dirty="0"/>
              <a:t>Holy jumping around memory Batman!</a:t>
            </a:r>
          </a:p>
          <a:p>
            <a:pPr lvl="1"/>
            <a:endParaRPr lang="en-US" sz="2000" dirty="0"/>
          </a:p>
          <a:p>
            <a:r>
              <a:rPr lang="en-US" dirty="0"/>
              <a:t>More on that in a later lectures</a:t>
            </a:r>
          </a:p>
          <a:p>
            <a:endParaRPr lang="en-US" sz="2400" dirty="0"/>
          </a:p>
        </p:txBody>
      </p:sp>
      <p:sp>
        <p:nvSpPr>
          <p:cNvPr id="697348" name="Text Box 4"/>
          <p:cNvSpPr txBox="1">
            <a:spLocks noChangeArrowheads="1"/>
          </p:cNvSpPr>
          <p:nvPr/>
        </p:nvSpPr>
        <p:spPr bwMode="auto">
          <a:xfrm>
            <a:off x="933340" y="1592671"/>
            <a:ext cx="5016699" cy="258532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int </a:t>
            </a:r>
            <a:r>
              <a:rPr lang="en-US" b="1" dirty="0" err="1">
                <a:latin typeface="Courier New" pitchFamily="49" charset="0"/>
              </a:rPr>
              <a:t>sumarraycols</a:t>
            </a:r>
            <a:r>
              <a:rPr lang="en-US" b="1" dirty="0">
                <a:latin typeface="Courier New" pitchFamily="49" charset="0"/>
              </a:rPr>
              <a:t>(int a[M][N]){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int sum = 0;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for (int j = 0; j &lt; N; </a:t>
            </a:r>
            <a:r>
              <a:rPr lang="en-US" b="1" dirty="0" err="1">
                <a:latin typeface="Courier New" pitchFamily="49" charset="0"/>
              </a:rPr>
              <a:t>j++</a:t>
            </a:r>
            <a:r>
              <a:rPr lang="en-US" b="1" dirty="0">
                <a:latin typeface="Courier New" pitchFamily="49" charset="0"/>
              </a:rPr>
              <a:t>)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  for (int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 = 0;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 &lt; M;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++)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    sum += a[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][j];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  }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}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return sum;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3BED35-9C08-4AB1-8269-31D05576C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9AA5207-C4BB-F09A-23CE-8E6BDD4E884E}"/>
              </a:ext>
            </a:extLst>
          </p:cNvPr>
          <p:cNvGrpSpPr/>
          <p:nvPr/>
        </p:nvGrpSpPr>
        <p:grpSpPr>
          <a:xfrm>
            <a:off x="6714253" y="1789331"/>
            <a:ext cx="4710865" cy="748422"/>
            <a:chOff x="6714253" y="1789331"/>
            <a:chExt cx="4710865" cy="748422"/>
          </a:xfrm>
        </p:grpSpPr>
        <p:sp>
          <p:nvSpPr>
            <p:cNvPr id="3" name="Line 8">
              <a:extLst>
                <a:ext uri="{FF2B5EF4-FFF2-40B4-BE49-F238E27FC236}">
                  <a16:creationId xmlns:a16="http://schemas.microsoft.com/office/drawing/2014/main" id="{1FEB3230-8757-BC9E-822D-E3AA02ED2E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32024" y="2386291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" name="Group 19">
              <a:extLst>
                <a:ext uri="{FF2B5EF4-FFF2-40B4-BE49-F238E27FC236}">
                  <a16:creationId xmlns:a16="http://schemas.microsoft.com/office/drawing/2014/main" id="{3FE2AB28-834E-388E-F1D0-109E64465C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14253" y="1792487"/>
              <a:ext cx="1177716" cy="504874"/>
              <a:chOff x="816" y="2640"/>
              <a:chExt cx="960" cy="480"/>
            </a:xfrm>
          </p:grpSpPr>
          <p:sp>
            <p:nvSpPr>
              <p:cNvPr id="5" name="Rectangle 20">
                <a:extLst>
                  <a:ext uri="{FF2B5EF4-FFF2-40B4-BE49-F238E27FC236}">
                    <a16:creationId xmlns:a16="http://schemas.microsoft.com/office/drawing/2014/main" id="{7263ED94-38B6-3985-CBD1-BF74969C3D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6" name="Rectangle 21">
                <a:extLst>
                  <a:ext uri="{FF2B5EF4-FFF2-40B4-BE49-F238E27FC236}">
                    <a16:creationId xmlns:a16="http://schemas.microsoft.com/office/drawing/2014/main" id="{017A7447-403F-3A53-D39E-3F10F384FB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7" name="Rectangle 22">
                <a:extLst>
                  <a:ext uri="{FF2B5EF4-FFF2-40B4-BE49-F238E27FC236}">
                    <a16:creationId xmlns:a16="http://schemas.microsoft.com/office/drawing/2014/main" id="{622E9299-4D9D-4E2C-CF5B-A1613EE929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8" name="Rectangle 23">
                <a:extLst>
                  <a:ext uri="{FF2B5EF4-FFF2-40B4-BE49-F238E27FC236}">
                    <a16:creationId xmlns:a16="http://schemas.microsoft.com/office/drawing/2014/main" id="{471F78D1-9CDE-57D5-927D-00B473FC05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0</a:t>
                </a:r>
              </a:p>
            </p:txBody>
          </p:sp>
          <p:sp>
            <p:nvSpPr>
              <p:cNvPr id="9" name="Rectangle 24">
                <a:extLst>
                  <a:ext uri="{FF2B5EF4-FFF2-40B4-BE49-F238E27FC236}">
                    <a16:creationId xmlns:a16="http://schemas.microsoft.com/office/drawing/2014/main" id="{665C4558-26D6-EBAB-CFDC-DF66B421ED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6</a:t>
                </a:r>
              </a:p>
            </p:txBody>
          </p:sp>
        </p:grpSp>
        <p:grpSp>
          <p:nvGrpSpPr>
            <p:cNvPr id="10" name="Group 25">
              <a:extLst>
                <a:ext uri="{FF2B5EF4-FFF2-40B4-BE49-F238E27FC236}">
                  <a16:creationId xmlns:a16="http://schemas.microsoft.com/office/drawing/2014/main" id="{EA514478-F426-AD9D-20F2-CF9269339B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91969" y="1792487"/>
              <a:ext cx="1177716" cy="504874"/>
              <a:chOff x="816" y="2640"/>
              <a:chExt cx="960" cy="480"/>
            </a:xfrm>
          </p:grpSpPr>
          <p:sp>
            <p:nvSpPr>
              <p:cNvPr id="11" name="Rectangle 26">
                <a:extLst>
                  <a:ext uri="{FF2B5EF4-FFF2-40B4-BE49-F238E27FC236}">
                    <a16:creationId xmlns:a16="http://schemas.microsoft.com/office/drawing/2014/main" id="{91B5F9A7-5D50-E159-8F3D-A8C4A13B0A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12" name="Rectangle 27">
                <a:extLst>
                  <a:ext uri="{FF2B5EF4-FFF2-40B4-BE49-F238E27FC236}">
                    <a16:creationId xmlns:a16="http://schemas.microsoft.com/office/drawing/2014/main" id="{3B629EC8-6094-B57B-BFA3-64E91FEBDC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13" name="Rectangle 28">
                <a:extLst>
                  <a:ext uri="{FF2B5EF4-FFF2-40B4-BE49-F238E27FC236}">
                    <a16:creationId xmlns:a16="http://schemas.microsoft.com/office/drawing/2014/main" id="{C4FAD61B-708B-9444-4C14-43DCCE2E0F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14" name="Rectangle 29">
                <a:extLst>
                  <a:ext uri="{FF2B5EF4-FFF2-40B4-BE49-F238E27FC236}">
                    <a16:creationId xmlns:a16="http://schemas.microsoft.com/office/drawing/2014/main" id="{ED5B51F7-0F84-F8F2-856E-AC632D506B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15" name="Rectangle 30">
                <a:extLst>
                  <a:ext uri="{FF2B5EF4-FFF2-40B4-BE49-F238E27FC236}">
                    <a16:creationId xmlns:a16="http://schemas.microsoft.com/office/drawing/2014/main" id="{DB3F3D9F-4D46-F62C-29E9-ED79197193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3</a:t>
                </a:r>
              </a:p>
            </p:txBody>
          </p:sp>
        </p:grpSp>
        <p:grpSp>
          <p:nvGrpSpPr>
            <p:cNvPr id="16" name="Group 31">
              <a:extLst>
                <a:ext uri="{FF2B5EF4-FFF2-40B4-BE49-F238E27FC236}">
                  <a16:creationId xmlns:a16="http://schemas.microsoft.com/office/drawing/2014/main" id="{93E54172-320A-A5E3-D53A-00A2F0760D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69686" y="1792487"/>
              <a:ext cx="1177716" cy="504874"/>
              <a:chOff x="816" y="2640"/>
              <a:chExt cx="960" cy="480"/>
            </a:xfrm>
          </p:grpSpPr>
          <p:sp>
            <p:nvSpPr>
              <p:cNvPr id="17" name="Rectangle 32">
                <a:extLst>
                  <a:ext uri="{FF2B5EF4-FFF2-40B4-BE49-F238E27FC236}">
                    <a16:creationId xmlns:a16="http://schemas.microsoft.com/office/drawing/2014/main" id="{A15BFBDF-B413-5A5D-2A87-304891E9E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18" name="Rectangle 33">
                <a:extLst>
                  <a:ext uri="{FF2B5EF4-FFF2-40B4-BE49-F238E27FC236}">
                    <a16:creationId xmlns:a16="http://schemas.microsoft.com/office/drawing/2014/main" id="{4010EA62-8A84-F8DC-FBB5-8E239E180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5</a:t>
                </a:r>
              </a:p>
            </p:txBody>
          </p:sp>
          <p:sp>
            <p:nvSpPr>
              <p:cNvPr id="19" name="Rectangle 34">
                <a:extLst>
                  <a:ext uri="{FF2B5EF4-FFF2-40B4-BE49-F238E27FC236}">
                    <a16:creationId xmlns:a16="http://schemas.microsoft.com/office/drawing/2014/main" id="{13B9F91E-30A5-75D6-8404-7220A6F032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20" name="Rectangle 35">
                <a:extLst>
                  <a:ext uri="{FF2B5EF4-FFF2-40B4-BE49-F238E27FC236}">
                    <a16:creationId xmlns:a16="http://schemas.microsoft.com/office/drawing/2014/main" id="{2E06D19A-5D5A-963C-4450-8C3ACD544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21" name="Rectangle 36">
                <a:extLst>
                  <a:ext uri="{FF2B5EF4-FFF2-40B4-BE49-F238E27FC236}">
                    <a16:creationId xmlns:a16="http://schemas.microsoft.com/office/drawing/2014/main" id="{447E6B51-AA19-16B1-3C18-B911EEDAE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 dirty="0">
                    <a:latin typeface="Courier New" pitchFamily="49" charset="0"/>
                  </a:rPr>
                  <a:t>7</a:t>
                </a:r>
              </a:p>
            </p:txBody>
          </p:sp>
        </p:grpSp>
        <p:grpSp>
          <p:nvGrpSpPr>
            <p:cNvPr id="22" name="Group 37">
              <a:extLst>
                <a:ext uri="{FF2B5EF4-FFF2-40B4-BE49-F238E27FC236}">
                  <a16:creationId xmlns:a16="http://schemas.microsoft.com/office/drawing/2014/main" id="{38D641B1-345F-327B-3C8A-3B964B42C2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47402" y="1789331"/>
              <a:ext cx="1177716" cy="508030"/>
              <a:chOff x="816" y="2637"/>
              <a:chExt cx="960" cy="483"/>
            </a:xfrm>
          </p:grpSpPr>
          <p:sp>
            <p:nvSpPr>
              <p:cNvPr id="23" name="Rectangle 38">
                <a:extLst>
                  <a:ext uri="{FF2B5EF4-FFF2-40B4-BE49-F238E27FC236}">
                    <a16:creationId xmlns:a16="http://schemas.microsoft.com/office/drawing/2014/main" id="{4FF2F77F-C89C-2C67-67D5-F424708011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24" name="Rectangle 39">
                <a:extLst>
                  <a:ext uri="{FF2B5EF4-FFF2-40B4-BE49-F238E27FC236}">
                    <a16:creationId xmlns:a16="http://schemas.microsoft.com/office/drawing/2014/main" id="{82A225DA-1F18-DA8F-3A97-8349E989A2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25" name="Rectangle 40">
                <a:extLst>
                  <a:ext uri="{FF2B5EF4-FFF2-40B4-BE49-F238E27FC236}">
                    <a16:creationId xmlns:a16="http://schemas.microsoft.com/office/drawing/2014/main" id="{7B559788-A0FF-88F9-9131-31CB899102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26" name="Rectangle 41">
                <a:extLst>
                  <a:ext uri="{FF2B5EF4-FFF2-40B4-BE49-F238E27FC236}">
                    <a16:creationId xmlns:a16="http://schemas.microsoft.com/office/drawing/2014/main" id="{C501DF09-9A52-0AC9-D452-D9AE5DF517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37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27" name="Rectangle 42">
                <a:extLst>
                  <a:ext uri="{FF2B5EF4-FFF2-40B4-BE49-F238E27FC236}">
                    <a16:creationId xmlns:a16="http://schemas.microsoft.com/office/drawing/2014/main" id="{FB011C97-2018-ED52-CBF3-4D37C7E031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</p:grpSp>
        <p:sp>
          <p:nvSpPr>
            <p:cNvPr id="28" name="Rectangle 43">
              <a:extLst>
                <a:ext uri="{FF2B5EF4-FFF2-40B4-BE49-F238E27FC236}">
                  <a16:creationId xmlns:a16="http://schemas.microsoft.com/office/drawing/2014/main" id="{BD21FB00-FCBA-A580-90A3-D1344FE71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253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29" name="Rectangle 44">
              <a:extLst>
                <a:ext uri="{FF2B5EF4-FFF2-40B4-BE49-F238E27FC236}">
                  <a16:creationId xmlns:a16="http://schemas.microsoft.com/office/drawing/2014/main" id="{009B93A7-FFEA-FBD0-6F0F-2001A3188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1969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30" name="Rectangle 45">
              <a:extLst>
                <a:ext uri="{FF2B5EF4-FFF2-40B4-BE49-F238E27FC236}">
                  <a16:creationId xmlns:a16="http://schemas.microsoft.com/office/drawing/2014/main" id="{3A0E8089-E923-1C71-C2A5-EE456124ED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9686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31" name="Rectangle 46">
              <a:extLst>
                <a:ext uri="{FF2B5EF4-FFF2-40B4-BE49-F238E27FC236}">
                  <a16:creationId xmlns:a16="http://schemas.microsoft.com/office/drawing/2014/main" id="{59FFAA7F-44A5-7FFF-9598-F0FB2FC17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7402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32" name="Line 8">
              <a:extLst>
                <a:ext uri="{FF2B5EF4-FFF2-40B4-BE49-F238E27FC236}">
                  <a16:creationId xmlns:a16="http://schemas.microsoft.com/office/drawing/2014/main" id="{7A740FC9-03A4-4B3E-F6A9-1BB9371C4B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9582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8">
              <a:extLst>
                <a:ext uri="{FF2B5EF4-FFF2-40B4-BE49-F238E27FC236}">
                  <a16:creationId xmlns:a16="http://schemas.microsoft.com/office/drawing/2014/main" id="{047DB680-246B-AED3-781D-04F78FF093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02418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8">
              <a:extLst>
                <a:ext uri="{FF2B5EF4-FFF2-40B4-BE49-F238E27FC236}">
                  <a16:creationId xmlns:a16="http://schemas.microsoft.com/office/drawing/2014/main" id="{DF1DD72E-C5B7-0B7D-80F1-26C7E10971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58939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565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Locality to the Rescue!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How can we exploit locality to bridge the CPU-memory gap?</a:t>
            </a:r>
          </a:p>
          <a:p>
            <a:pPr lvl="1"/>
            <a:r>
              <a:rPr lang="en-US" dirty="0"/>
              <a:t>Use it to determine which data to put in a cache!</a:t>
            </a:r>
          </a:p>
          <a:p>
            <a:pPr lvl="1"/>
            <a:endParaRPr lang="en-US" dirty="0"/>
          </a:p>
          <a:p>
            <a:r>
              <a:rPr lang="en-US" dirty="0"/>
              <a:t>Spatial locality</a:t>
            </a:r>
          </a:p>
          <a:p>
            <a:pPr lvl="1"/>
            <a:r>
              <a:rPr lang="en-US" dirty="0"/>
              <a:t>When level </a:t>
            </a:r>
            <a:r>
              <a:rPr lang="en-US" i="1" dirty="0"/>
              <a:t>k</a:t>
            </a:r>
            <a:r>
              <a:rPr lang="en-US" dirty="0"/>
              <a:t> needs a byte from level </a:t>
            </a:r>
            <a:r>
              <a:rPr lang="en-US" i="1" dirty="0"/>
              <a:t>k+1</a:t>
            </a:r>
            <a:r>
              <a:rPr lang="en-US" dirty="0"/>
              <a:t>, don’t just bring one byte</a:t>
            </a:r>
          </a:p>
          <a:p>
            <a:pPr lvl="1"/>
            <a:r>
              <a:rPr lang="en-US" dirty="0"/>
              <a:t>Bring neighboring bytes as well!</a:t>
            </a:r>
          </a:p>
          <a:p>
            <a:pPr lvl="1"/>
            <a:r>
              <a:rPr lang="en-US" dirty="0"/>
              <a:t>Good chances we’ll need them too in the near future</a:t>
            </a:r>
          </a:p>
          <a:p>
            <a:pPr lvl="1"/>
            <a:endParaRPr lang="en-US" dirty="0"/>
          </a:p>
          <a:p>
            <a:r>
              <a:rPr lang="en-US" dirty="0"/>
              <a:t>Temporal locality</a:t>
            </a:r>
          </a:p>
          <a:p>
            <a:pPr lvl="1"/>
            <a:r>
              <a:rPr lang="en-US" dirty="0"/>
              <a:t>Anything accessed goes in the cache, and we’ll try to keep it there for a while</a:t>
            </a:r>
          </a:p>
          <a:p>
            <a:pPr lvl="1"/>
            <a:r>
              <a:rPr lang="en-US" dirty="0"/>
              <a:t>Good chances we’ll need it again in the near future</a:t>
            </a:r>
          </a:p>
          <a:p>
            <a:pPr lvl="1"/>
            <a:endParaRPr lang="en-US" dirty="0"/>
          </a:p>
          <a:p>
            <a:r>
              <a:rPr lang="en-US" dirty="0"/>
              <a:t>Result: most accesses should be cache hits!</a:t>
            </a:r>
          </a:p>
          <a:p>
            <a:pPr lvl="1"/>
            <a:r>
              <a:rPr lang="is-IS" dirty="0"/>
              <a:t>Memory system: size of largest memory, with speed close to that of fastest memory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4AAE5-A265-45FE-9D19-D85EF7A4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69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1CD26-5589-458B-1EFA-8BE7C2E9E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misses will still happen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C67F0-A583-D8F9-971C-829AB47B6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1%-0.1% of memory is in the cache</a:t>
            </a:r>
          </a:p>
          <a:p>
            <a:pPr lvl="1"/>
            <a:r>
              <a:rPr lang="en-US" dirty="0"/>
              <a:t>So we’ll sometimes need to access the other 99%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When evaluating system performance, the most important part is understanding </a:t>
            </a:r>
            <a:r>
              <a:rPr lang="en-US" i="1" dirty="0"/>
              <a:t>why </a:t>
            </a:r>
            <a:r>
              <a:rPr lang="en-US" dirty="0"/>
              <a:t>a cache miss occurred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C7448-5A76-E092-53D6-0F6B33F3B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71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causes a cache miss?</a:t>
            </a:r>
          </a:p>
        </p:txBody>
      </p:sp>
      <p:sp>
        <p:nvSpPr>
          <p:cNvPr id="704515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1142999"/>
            <a:ext cx="10972800" cy="5406887"/>
          </a:xfrm>
        </p:spPr>
        <p:txBody>
          <a:bodyPr>
            <a:normAutofit/>
          </a:bodyPr>
          <a:lstStyle/>
          <a:p>
            <a:r>
              <a:rPr lang="en-US" sz="2400" b="1" dirty="0"/>
              <a:t>Cold (compulsory) miss</a:t>
            </a:r>
          </a:p>
          <a:p>
            <a:pPr lvl="1"/>
            <a:r>
              <a:rPr lang="en-US" sz="1800" dirty="0"/>
              <a:t>Cold misses occur when a block is accessed for the first time</a:t>
            </a:r>
          </a:p>
          <a:p>
            <a:pPr lvl="1"/>
            <a:r>
              <a:rPr lang="en-US" sz="1800" dirty="0"/>
              <a:t>No one ever accessed it, so there wasn’t any reason to bring it into cache</a:t>
            </a:r>
          </a:p>
          <a:p>
            <a:pPr lvl="1"/>
            <a:endParaRPr lang="en-US" sz="1800" dirty="0"/>
          </a:p>
          <a:p>
            <a:r>
              <a:rPr lang="en-US" sz="2400" b="1" dirty="0"/>
              <a:t>Capacity miss</a:t>
            </a:r>
          </a:p>
          <a:p>
            <a:pPr lvl="1"/>
            <a:r>
              <a:rPr lang="en-US" sz="1800" dirty="0"/>
              <a:t>Occurs when the set of active cache blocks (</a:t>
            </a:r>
            <a:r>
              <a:rPr lang="en-US" sz="1800" i="1" dirty="0"/>
              <a:t>working set</a:t>
            </a:r>
            <a:r>
              <a:rPr lang="en-US" sz="1800" dirty="0"/>
              <a:t>) is larger than the cache</a:t>
            </a:r>
          </a:p>
          <a:p>
            <a:pPr lvl="1"/>
            <a:r>
              <a:rPr lang="en-US" sz="1800" dirty="0"/>
              <a:t>There’s no way the working set can all fit in the cache, so there will be misses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endParaRPr lang="en-US" sz="18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2400" b="1" dirty="0"/>
              <a:t>Conflict miss</a:t>
            </a:r>
          </a:p>
          <a:p>
            <a:pPr lvl="1"/>
            <a:r>
              <a:rPr lang="en-US" sz="1800" dirty="0"/>
              <a:t>In most caches, blocks cannot be stored in any available slot</a:t>
            </a:r>
          </a:p>
          <a:p>
            <a:pPr lvl="1"/>
            <a:r>
              <a:rPr lang="en-US" sz="1800" dirty="0"/>
              <a:t>If two blocks need to go in the same slot, need to evict the old one to store the new!</a:t>
            </a:r>
          </a:p>
          <a:p>
            <a:pPr lvl="1"/>
            <a:r>
              <a:rPr lang="en-US" sz="1800" dirty="0"/>
              <a:t>If after that, we need to access the old block, conflict miss!</a:t>
            </a:r>
          </a:p>
          <a:p>
            <a:pPr lvl="2"/>
            <a:r>
              <a:rPr lang="en-US" sz="1800" dirty="0"/>
              <a:t>We had a conflict, evicted a block, and now we miss trying to access that block</a:t>
            </a:r>
          </a:p>
          <a:p>
            <a:pPr lvl="1"/>
            <a:r>
              <a:rPr lang="en-US" sz="1800" b="1" dirty="0"/>
              <a:t>Note</a:t>
            </a:r>
            <a:r>
              <a:rPr lang="en-US" sz="1800" dirty="0"/>
              <a:t>: can happen even when there is “room” elsewhere in the cache!</a:t>
            </a:r>
          </a:p>
          <a:p>
            <a:pPr lvl="1"/>
            <a:r>
              <a:rPr lang="en-US" sz="1800" dirty="0"/>
              <a:t>We’ll show examples of this next lecture</a:t>
            </a:r>
          </a:p>
          <a:p>
            <a:pPr lvl="1"/>
            <a:endParaRPr lang="en-US"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B9C04E-C846-4A45-90B9-A641E3AD0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2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F7A88-1494-9DEF-52C1-3A770492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73ED7-26DD-3905-4BCB-6AADA9E90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first start up a program, it runs really slowly for a few seconds. What kind of cache misses are occurring?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br>
              <a:rPr lang="en-US" dirty="0"/>
            </a:br>
            <a:endParaRPr lang="en-US" dirty="0"/>
          </a:p>
          <a:p>
            <a:r>
              <a:rPr lang="en-US" dirty="0"/>
              <a:t>When you have too many browser tabs open and active, all of the tabs run more slowly. What kind of cache misses are occurring?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AD8FE-97B5-A584-6859-7F5E5541B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D1DD27-6C68-4A76-59EA-35332E4E746E}"/>
              </a:ext>
            </a:extLst>
          </p:cNvPr>
          <p:cNvSpPr txBox="1"/>
          <p:nvPr/>
        </p:nvSpPr>
        <p:spPr>
          <a:xfrm>
            <a:off x="5628068" y="309890"/>
            <a:ext cx="5653826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Miss types: Cold, Capacity, Conflict</a:t>
            </a:r>
          </a:p>
        </p:txBody>
      </p:sp>
    </p:spTree>
    <p:extLst>
      <p:ext uri="{BB962C8B-B14F-4D97-AF65-F5344CB8AC3E}">
        <p14:creationId xmlns:p14="http://schemas.microsoft.com/office/powerpoint/2010/main" val="1531858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F7A88-1494-9DEF-52C1-3A770492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73ED7-26DD-3905-4BCB-6AADA9E90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first start up a program, it runs really slowly for a few seconds. What kind of cache misses are occurring?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Cold (aka Compulsory) misses. The data has never been loaded before!</a:t>
            </a:r>
          </a:p>
          <a:p>
            <a:pPr marL="457200" lvl="1" indent="0">
              <a:buNone/>
            </a:pPr>
            <a:br>
              <a:rPr lang="en-US" dirty="0"/>
            </a:br>
            <a:endParaRPr lang="en-US" dirty="0"/>
          </a:p>
          <a:p>
            <a:r>
              <a:rPr lang="en-US" dirty="0"/>
              <a:t>When you have too many browser tabs open and active, all of the tabs run more slowly. What kind of cache misses are occurring?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Capacity misses. You have too much data to fit it all in the cache</a:t>
            </a:r>
          </a:p>
          <a:p>
            <a:pPr lvl="2"/>
            <a:r>
              <a:rPr lang="en-US" dirty="0"/>
              <a:t>Could be Conflict misses as well, but probably not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AD8FE-97B5-A584-6859-7F5E5541B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D1DD27-6C68-4A76-59EA-35332E4E746E}"/>
              </a:ext>
            </a:extLst>
          </p:cNvPr>
          <p:cNvSpPr txBox="1"/>
          <p:nvPr/>
        </p:nvSpPr>
        <p:spPr>
          <a:xfrm>
            <a:off x="5628068" y="309890"/>
            <a:ext cx="5653826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Miss types: Cold, Capacity, Conflict</a:t>
            </a:r>
          </a:p>
        </p:txBody>
      </p:sp>
    </p:spTree>
    <p:extLst>
      <p:ext uri="{BB962C8B-B14F-4D97-AF65-F5344CB8AC3E}">
        <p14:creationId xmlns:p14="http://schemas.microsoft.com/office/powerpoint/2010/main" val="53813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Locality of Reference</a:t>
            </a:r>
          </a:p>
          <a:p>
            <a:endParaRPr lang="en-US" dirty="0"/>
          </a:p>
          <a:p>
            <a:r>
              <a:rPr lang="en-US" b="1" dirty="0"/>
              <a:t>Cache Organization</a:t>
            </a:r>
          </a:p>
          <a:p>
            <a:endParaRPr lang="en-US" dirty="0"/>
          </a:p>
          <a:p>
            <a:r>
              <a:rPr lang="en-US" dirty="0"/>
              <a:t>Associativity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73229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23" name="Rectangle 3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memories</a:t>
            </a:r>
          </a:p>
        </p:txBody>
      </p:sp>
      <p:sp>
        <p:nvSpPr>
          <p:cNvPr id="187424" name="Rectangle 32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289737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specific instance of the general principle of caching  </a:t>
            </a:r>
          </a:p>
          <a:p>
            <a:pPr lvl="1"/>
            <a:r>
              <a:rPr lang="en-US" dirty="0"/>
              <a:t>Small, fast SRAM-based memories between CPU and main memory</a:t>
            </a:r>
          </a:p>
          <a:p>
            <a:pPr lvl="1"/>
            <a:r>
              <a:rPr lang="en-US" dirty="0"/>
              <a:t>Can include multiple levels</a:t>
            </a:r>
          </a:p>
          <a:p>
            <a:pPr lvl="2"/>
            <a:r>
              <a:rPr lang="en-US" dirty="0"/>
              <a:t>L1 = small, but really fast, L2 = larger, slower, L3, etc.</a:t>
            </a:r>
          </a:p>
          <a:p>
            <a:pPr lvl="1"/>
            <a:endParaRPr lang="en-US" dirty="0"/>
          </a:p>
          <a:p>
            <a:r>
              <a:rPr lang="en-US" dirty="0"/>
              <a:t>CPU looks for data in caches first</a:t>
            </a:r>
          </a:p>
          <a:p>
            <a:pPr lvl="1"/>
            <a:r>
              <a:rPr lang="en-US" dirty="0"/>
              <a:t>e.g., L1, then L2, then L3, then finally in main memory as a last resort</a:t>
            </a:r>
          </a:p>
          <a:p>
            <a:pPr lvl="1"/>
            <a:endParaRPr lang="en-US" dirty="0"/>
          </a:p>
          <a:p>
            <a:r>
              <a:rPr lang="en-US" dirty="0"/>
              <a:t>Mechanisms we’ll see today are implemented in </a:t>
            </a:r>
            <a:r>
              <a:rPr lang="en-US" i="1" dirty="0"/>
              <a:t>hardware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BF31E0-0F53-4927-B3A2-6F17D55AB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FDD4F570-61E3-527F-D199-706C0C841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780" y="4694311"/>
            <a:ext cx="4836454" cy="184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431B52-2E15-18ED-00C0-C7F51D39B551}"/>
              </a:ext>
            </a:extLst>
          </p:cNvPr>
          <p:cNvSpPr/>
          <p:nvPr/>
        </p:nvSpPr>
        <p:spPr>
          <a:xfrm>
            <a:off x="1404318" y="4690624"/>
            <a:ext cx="1885760" cy="12300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CPU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CEC34A-F34C-B40A-5271-CDBA6D682675}"/>
              </a:ext>
            </a:extLst>
          </p:cNvPr>
          <p:cNvSpPr/>
          <p:nvPr/>
        </p:nvSpPr>
        <p:spPr>
          <a:xfrm>
            <a:off x="1404318" y="6083632"/>
            <a:ext cx="1885760" cy="4552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memory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39F3AA-F193-86F7-D849-B2FE3C4B9756}"/>
              </a:ext>
            </a:extLst>
          </p:cNvPr>
          <p:cNvSpPr/>
          <p:nvPr/>
        </p:nvSpPr>
        <p:spPr>
          <a:xfrm>
            <a:off x="1600735" y="5270560"/>
            <a:ext cx="1446281" cy="46584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Cache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F884C6-59F7-2137-CE5D-E239CD0650AC}"/>
              </a:ext>
            </a:extLst>
          </p:cNvPr>
          <p:cNvSpPr txBox="1"/>
          <p:nvPr/>
        </p:nvSpPr>
        <p:spPr>
          <a:xfrm>
            <a:off x="5689780" y="4334190"/>
            <a:ext cx="4146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More complicated modern design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BCC850-FBCA-BAAD-BF9B-69BB4F413584}"/>
              </a:ext>
            </a:extLst>
          </p:cNvPr>
          <p:cNvSpPr txBox="1"/>
          <p:nvPr/>
        </p:nvSpPr>
        <p:spPr>
          <a:xfrm>
            <a:off x="989641" y="4321292"/>
            <a:ext cx="4146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Simplified, original model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E221-F017-1972-7929-A70741205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59D71-C2AE-766B-9B64-864760156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to the next lab</a:t>
            </a:r>
          </a:p>
          <a:p>
            <a:pPr lvl="1"/>
            <a:r>
              <a:rPr lang="en-US" dirty="0"/>
              <a:t>Attack Lab due next week Thursday</a:t>
            </a:r>
          </a:p>
          <a:p>
            <a:pPr lvl="1"/>
            <a:r>
              <a:rPr lang="en-US" dirty="0"/>
              <a:t>That’s your only CS213 focus for the next week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Next week</a:t>
            </a:r>
          </a:p>
          <a:p>
            <a:pPr lvl="1"/>
            <a:r>
              <a:rPr lang="en-US" dirty="0"/>
              <a:t>I’ll put out the last homework and the last lab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1F741-0372-DFAF-482A-631BCAAAC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06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BBFE3-DA92-A056-45B0-A69AA8E15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cache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641A3-1744-89AA-3C37-028F36ECB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1503581-814B-B9BA-C15A-8255BC18E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979" y="1291323"/>
            <a:ext cx="7418236" cy="468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877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You Probably Thought a Memory Access Worked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7861480" y="2853352"/>
            <a:ext cx="2349321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Some memory address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772401" y="2513390"/>
            <a:ext cx="181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word:</a:t>
            </a:r>
          </a:p>
        </p:txBody>
      </p:sp>
      <p:sp>
        <p:nvSpPr>
          <p:cNvPr id="59" name="Rectangle 8"/>
          <p:cNvSpPr>
            <a:spLocks noChangeArrowheads="1"/>
          </p:cNvSpPr>
          <p:nvPr/>
        </p:nvSpPr>
        <p:spPr bwMode="auto">
          <a:xfrm>
            <a:off x="5563980" y="5257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63" name="Rectangle 9"/>
          <p:cNvSpPr>
            <a:spLocks noChangeArrowheads="1"/>
          </p:cNvSpPr>
          <p:nvPr/>
        </p:nvSpPr>
        <p:spPr bwMode="auto">
          <a:xfrm>
            <a:off x="5563980" y="5638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79" name="Rectangle 10"/>
          <p:cNvSpPr>
            <a:spLocks noChangeArrowheads="1"/>
          </p:cNvSpPr>
          <p:nvPr/>
        </p:nvSpPr>
        <p:spPr bwMode="auto">
          <a:xfrm>
            <a:off x="5563980" y="6019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05" name="Rectangle 25"/>
          <p:cNvSpPr>
            <a:spLocks noChangeArrowheads="1"/>
          </p:cNvSpPr>
          <p:nvPr/>
        </p:nvSpPr>
        <p:spPr bwMode="auto">
          <a:xfrm>
            <a:off x="5563980" y="4114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106" name="Rectangle 26"/>
          <p:cNvSpPr>
            <a:spLocks noChangeArrowheads="1"/>
          </p:cNvSpPr>
          <p:nvPr/>
        </p:nvSpPr>
        <p:spPr bwMode="auto">
          <a:xfrm>
            <a:off x="5563980" y="4495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107" name="Rectangle 27"/>
          <p:cNvSpPr>
            <a:spLocks noChangeArrowheads="1"/>
          </p:cNvSpPr>
          <p:nvPr/>
        </p:nvSpPr>
        <p:spPr bwMode="auto">
          <a:xfrm>
            <a:off x="5563980" y="4876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561220" y="3745468"/>
            <a:ext cx="106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Memory:</a:t>
            </a:r>
          </a:p>
        </p:txBody>
      </p:sp>
      <p:grpSp>
        <p:nvGrpSpPr>
          <p:cNvPr id="109" name="Group 42"/>
          <p:cNvGrpSpPr>
            <a:grpSpLocks/>
          </p:cNvGrpSpPr>
          <p:nvPr/>
        </p:nvGrpSpPr>
        <p:grpSpPr bwMode="auto">
          <a:xfrm>
            <a:off x="1752600" y="2819400"/>
            <a:ext cx="685800" cy="3581400"/>
            <a:chOff x="3984" y="1008"/>
            <a:chExt cx="1584" cy="2256"/>
          </a:xfrm>
        </p:grpSpPr>
        <p:sp>
          <p:nvSpPr>
            <p:cNvPr id="110" name="Rectangle 43"/>
            <p:cNvSpPr>
              <a:spLocks noChangeArrowheads="1"/>
            </p:cNvSpPr>
            <p:nvPr/>
          </p:nvSpPr>
          <p:spPr bwMode="auto">
            <a:xfrm>
              <a:off x="3984" y="100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rax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1" name="Rectangle 44"/>
            <p:cNvSpPr>
              <a:spLocks noChangeArrowheads="1"/>
            </p:cNvSpPr>
            <p:nvPr/>
          </p:nvSpPr>
          <p:spPr bwMode="auto">
            <a:xfrm>
              <a:off x="3984" y="1296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rdx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2" name="Rectangle 45"/>
            <p:cNvSpPr>
              <a:spLocks noChangeArrowheads="1"/>
            </p:cNvSpPr>
            <p:nvPr/>
          </p:nvSpPr>
          <p:spPr bwMode="auto">
            <a:xfrm>
              <a:off x="3984" y="1584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rcx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3" name="Rectangle 46"/>
            <p:cNvSpPr>
              <a:spLocks noChangeArrowheads="1"/>
            </p:cNvSpPr>
            <p:nvPr/>
          </p:nvSpPr>
          <p:spPr bwMode="auto">
            <a:xfrm>
              <a:off x="3984" y="1872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rbx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4" name="Rectangle 47"/>
            <p:cNvSpPr>
              <a:spLocks noChangeArrowheads="1"/>
            </p:cNvSpPr>
            <p:nvPr/>
          </p:nvSpPr>
          <p:spPr bwMode="auto">
            <a:xfrm>
              <a:off x="3984" y="2160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rsi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5" name="Rectangle 48"/>
            <p:cNvSpPr>
              <a:spLocks noChangeArrowheads="1"/>
            </p:cNvSpPr>
            <p:nvPr/>
          </p:nvSpPr>
          <p:spPr bwMode="auto">
            <a:xfrm>
              <a:off x="3984" y="244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rdi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7" name="Rectangle 50"/>
            <p:cNvSpPr>
              <a:spLocks noChangeArrowheads="1"/>
            </p:cNvSpPr>
            <p:nvPr/>
          </p:nvSpPr>
          <p:spPr bwMode="auto">
            <a:xfrm>
              <a:off x="3984" y="3024"/>
              <a:ext cx="1584" cy="240"/>
            </a:xfrm>
            <a:prstGeom prst="rect">
              <a:avLst/>
            </a:prstGeom>
            <a:solidFill>
              <a:srgbClr val="EFBFB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rsp</a:t>
              </a:r>
              <a:endParaRPr lang="en-US" dirty="0">
                <a:latin typeface="Courier New" pitchFamily="49" charset="0"/>
              </a:endParaRPr>
            </a:p>
          </p:txBody>
        </p:sp>
      </p:grpSp>
      <p:grpSp>
        <p:nvGrpSpPr>
          <p:cNvPr id="118" name="Group 51"/>
          <p:cNvGrpSpPr>
            <a:grpSpLocks/>
          </p:cNvGrpSpPr>
          <p:nvPr/>
        </p:nvGrpSpPr>
        <p:grpSpPr bwMode="auto">
          <a:xfrm>
            <a:off x="2438400" y="2819400"/>
            <a:ext cx="1066800" cy="3581400"/>
            <a:chOff x="3984" y="1008"/>
            <a:chExt cx="1584" cy="2256"/>
          </a:xfrm>
        </p:grpSpPr>
        <p:sp>
          <p:nvSpPr>
            <p:cNvPr id="119" name="Rectangle 52"/>
            <p:cNvSpPr>
              <a:spLocks noChangeArrowheads="1"/>
            </p:cNvSpPr>
            <p:nvPr/>
          </p:nvSpPr>
          <p:spPr bwMode="auto">
            <a:xfrm>
              <a:off x="3984" y="100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0" name="Rectangle 53"/>
            <p:cNvSpPr>
              <a:spLocks noChangeArrowheads="1"/>
            </p:cNvSpPr>
            <p:nvPr/>
          </p:nvSpPr>
          <p:spPr bwMode="auto">
            <a:xfrm>
              <a:off x="3984" y="1296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1" name="Rectangle 54"/>
            <p:cNvSpPr>
              <a:spLocks noChangeArrowheads="1"/>
            </p:cNvSpPr>
            <p:nvPr/>
          </p:nvSpPr>
          <p:spPr bwMode="auto">
            <a:xfrm>
              <a:off x="3984" y="1584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2" name="Rectangle 55"/>
            <p:cNvSpPr>
              <a:spLocks noChangeArrowheads="1"/>
            </p:cNvSpPr>
            <p:nvPr/>
          </p:nvSpPr>
          <p:spPr bwMode="auto">
            <a:xfrm>
              <a:off x="3984" y="1872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3" name="Rectangle 56"/>
            <p:cNvSpPr>
              <a:spLocks noChangeArrowheads="1"/>
            </p:cNvSpPr>
            <p:nvPr/>
          </p:nvSpPr>
          <p:spPr bwMode="auto">
            <a:xfrm>
              <a:off x="3984" y="2160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4" name="Rectangle 57"/>
            <p:cNvSpPr>
              <a:spLocks noChangeArrowheads="1"/>
            </p:cNvSpPr>
            <p:nvPr/>
          </p:nvSpPr>
          <p:spPr bwMode="auto">
            <a:xfrm>
              <a:off x="3984" y="244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6" name="Rectangle 59"/>
            <p:cNvSpPr>
              <a:spLocks noChangeArrowheads="1"/>
            </p:cNvSpPr>
            <p:nvPr/>
          </p:nvSpPr>
          <p:spPr bwMode="auto">
            <a:xfrm>
              <a:off x="3984" y="3024"/>
              <a:ext cx="1584" cy="240"/>
            </a:xfrm>
            <a:prstGeom prst="rect">
              <a:avLst/>
            </a:prstGeom>
            <a:solidFill>
              <a:srgbClr val="EFBFB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0x104</a:t>
              </a:r>
            </a:p>
          </p:txBody>
        </p:sp>
      </p:grpSp>
      <p:cxnSp>
        <p:nvCxnSpPr>
          <p:cNvPr id="127" name="Shape 92"/>
          <p:cNvCxnSpPr/>
          <p:nvPr/>
        </p:nvCxnSpPr>
        <p:spPr bwMode="auto">
          <a:xfrm rot="16200000" flipH="1">
            <a:off x="6683068" y="1800744"/>
            <a:ext cx="1245022" cy="1111798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1" name="Shape 92"/>
          <p:cNvCxnSpPr>
            <a:stCxn id="52" idx="2"/>
            <a:endCxn id="59" idx="3"/>
          </p:cNvCxnSpPr>
          <p:nvPr/>
        </p:nvCxnSpPr>
        <p:spPr bwMode="auto">
          <a:xfrm rot="5400000">
            <a:off x="6671410" y="3083570"/>
            <a:ext cx="2324100" cy="2405360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4" name="Shape 92"/>
          <p:cNvCxnSpPr>
            <a:stCxn id="59" idx="1"/>
            <a:endCxn id="119" idx="3"/>
          </p:cNvCxnSpPr>
          <p:nvPr/>
        </p:nvCxnSpPr>
        <p:spPr bwMode="auto">
          <a:xfrm rot="10800000">
            <a:off x="3505200" y="3009900"/>
            <a:ext cx="2058780" cy="2438400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ED136-2494-4CAF-8E89-5BC1C6F4D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37" name="Rectangle 4">
            <a:extLst>
              <a:ext uri="{FF2B5EF4-FFF2-40B4-BE49-F238E27FC236}">
                <a16:creationId xmlns:a16="http://schemas.microsoft.com/office/drawing/2014/main" id="{B0283A19-D9A9-46EC-8D96-0C3160C69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505" y="1251559"/>
            <a:ext cx="1910717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return var;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id="{390CB65F-072A-4783-AF47-1C0C5D18F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112" y="1251559"/>
            <a:ext cx="2971800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</a:rPr>
              <a:t>movq</a:t>
            </a:r>
            <a:r>
              <a:rPr lang="en-US" dirty="0">
                <a:latin typeface="Courier New" pitchFamily="49" charset="0"/>
              </a:rPr>
              <a:t> -12(%</a:t>
            </a:r>
            <a:r>
              <a:rPr lang="en-US" dirty="0" err="1">
                <a:latin typeface="Courier New" pitchFamily="49" charset="0"/>
              </a:rPr>
              <a:t>rsp</a:t>
            </a:r>
            <a:r>
              <a:rPr lang="en-US" dirty="0">
                <a:latin typeface="Courier New" pitchFamily="49" charset="0"/>
              </a:rPr>
              <a:t>),%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</p:txBody>
      </p:sp>
      <p:sp>
        <p:nvSpPr>
          <p:cNvPr id="39" name="AutoShape 16">
            <a:extLst>
              <a:ext uri="{FF2B5EF4-FFF2-40B4-BE49-F238E27FC236}">
                <a16:creationId xmlns:a16="http://schemas.microsoft.com/office/drawing/2014/main" id="{98243BB4-2273-4D7D-BB46-CB17A112FFE2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6629401" y="1480159"/>
            <a:ext cx="228600" cy="9905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1D6EF0F-889A-4063-8AF4-BC68D9ECD1C3}"/>
              </a:ext>
            </a:extLst>
          </p:cNvPr>
          <p:cNvCxnSpPr>
            <a:stCxn id="37" idx="3"/>
            <a:endCxn id="38" idx="1"/>
          </p:cNvCxnSpPr>
          <p:nvPr/>
        </p:nvCxnSpPr>
        <p:spPr bwMode="auto">
          <a:xfrm>
            <a:off x="4099222" y="1711941"/>
            <a:ext cx="1348891" cy="0"/>
          </a:xfrm>
          <a:prstGeom prst="straightConnector1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110583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 Memory Access Actually Works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7861480" y="2853352"/>
            <a:ext cx="2349321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Some memory address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772401" y="2513390"/>
            <a:ext cx="181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word:</a:t>
            </a:r>
          </a:p>
        </p:txBody>
      </p:sp>
      <p:sp>
        <p:nvSpPr>
          <p:cNvPr id="59" name="Rectangle 8"/>
          <p:cNvSpPr>
            <a:spLocks noChangeArrowheads="1"/>
          </p:cNvSpPr>
          <p:nvPr/>
        </p:nvSpPr>
        <p:spPr bwMode="auto">
          <a:xfrm>
            <a:off x="4727161" y="5257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63" name="Rectangle 9"/>
          <p:cNvSpPr>
            <a:spLocks noChangeArrowheads="1"/>
          </p:cNvSpPr>
          <p:nvPr/>
        </p:nvSpPr>
        <p:spPr bwMode="auto">
          <a:xfrm>
            <a:off x="4727161" y="5638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79" name="Rectangle 10"/>
          <p:cNvSpPr>
            <a:spLocks noChangeArrowheads="1"/>
          </p:cNvSpPr>
          <p:nvPr/>
        </p:nvSpPr>
        <p:spPr bwMode="auto">
          <a:xfrm>
            <a:off x="4727161" y="6019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05" name="Rectangle 25"/>
          <p:cNvSpPr>
            <a:spLocks noChangeArrowheads="1"/>
          </p:cNvSpPr>
          <p:nvPr/>
        </p:nvSpPr>
        <p:spPr bwMode="auto">
          <a:xfrm>
            <a:off x="4727161" y="4114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106" name="Rectangle 26"/>
          <p:cNvSpPr>
            <a:spLocks noChangeArrowheads="1"/>
          </p:cNvSpPr>
          <p:nvPr/>
        </p:nvSpPr>
        <p:spPr bwMode="auto">
          <a:xfrm>
            <a:off x="4727161" y="4495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107" name="Rectangle 27"/>
          <p:cNvSpPr>
            <a:spLocks noChangeArrowheads="1"/>
          </p:cNvSpPr>
          <p:nvPr/>
        </p:nvSpPr>
        <p:spPr bwMode="auto">
          <a:xfrm>
            <a:off x="4727161" y="4876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724401" y="3745468"/>
            <a:ext cx="106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Memory:</a:t>
            </a:r>
          </a:p>
        </p:txBody>
      </p:sp>
      <p:grpSp>
        <p:nvGrpSpPr>
          <p:cNvPr id="109" name="Group 42"/>
          <p:cNvGrpSpPr>
            <a:grpSpLocks/>
          </p:cNvGrpSpPr>
          <p:nvPr/>
        </p:nvGrpSpPr>
        <p:grpSpPr bwMode="auto">
          <a:xfrm>
            <a:off x="1752600" y="2819400"/>
            <a:ext cx="685800" cy="3581400"/>
            <a:chOff x="3984" y="1008"/>
            <a:chExt cx="1584" cy="2256"/>
          </a:xfrm>
        </p:grpSpPr>
        <p:sp>
          <p:nvSpPr>
            <p:cNvPr id="110" name="Rectangle 43"/>
            <p:cNvSpPr>
              <a:spLocks noChangeArrowheads="1"/>
            </p:cNvSpPr>
            <p:nvPr/>
          </p:nvSpPr>
          <p:spPr bwMode="auto">
            <a:xfrm>
              <a:off x="3984" y="100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rax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1" name="Rectangle 44"/>
            <p:cNvSpPr>
              <a:spLocks noChangeArrowheads="1"/>
            </p:cNvSpPr>
            <p:nvPr/>
          </p:nvSpPr>
          <p:spPr bwMode="auto">
            <a:xfrm>
              <a:off x="3984" y="1296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rdx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2" name="Rectangle 45"/>
            <p:cNvSpPr>
              <a:spLocks noChangeArrowheads="1"/>
            </p:cNvSpPr>
            <p:nvPr/>
          </p:nvSpPr>
          <p:spPr bwMode="auto">
            <a:xfrm>
              <a:off x="3984" y="1584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rcx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3" name="Rectangle 46"/>
            <p:cNvSpPr>
              <a:spLocks noChangeArrowheads="1"/>
            </p:cNvSpPr>
            <p:nvPr/>
          </p:nvSpPr>
          <p:spPr bwMode="auto">
            <a:xfrm>
              <a:off x="3984" y="1872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rbx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4" name="Rectangle 47"/>
            <p:cNvSpPr>
              <a:spLocks noChangeArrowheads="1"/>
            </p:cNvSpPr>
            <p:nvPr/>
          </p:nvSpPr>
          <p:spPr bwMode="auto">
            <a:xfrm>
              <a:off x="3984" y="2160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rsi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5" name="Rectangle 48"/>
            <p:cNvSpPr>
              <a:spLocks noChangeArrowheads="1"/>
            </p:cNvSpPr>
            <p:nvPr/>
          </p:nvSpPr>
          <p:spPr bwMode="auto">
            <a:xfrm>
              <a:off x="3984" y="244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rdi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7" name="Rectangle 50"/>
            <p:cNvSpPr>
              <a:spLocks noChangeArrowheads="1"/>
            </p:cNvSpPr>
            <p:nvPr/>
          </p:nvSpPr>
          <p:spPr bwMode="auto">
            <a:xfrm>
              <a:off x="3984" y="3024"/>
              <a:ext cx="1584" cy="240"/>
            </a:xfrm>
            <a:prstGeom prst="rect">
              <a:avLst/>
            </a:prstGeom>
            <a:solidFill>
              <a:srgbClr val="EFBFB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rsp</a:t>
              </a:r>
              <a:endParaRPr lang="en-US" dirty="0">
                <a:latin typeface="Courier New" pitchFamily="49" charset="0"/>
              </a:endParaRPr>
            </a:p>
          </p:txBody>
        </p:sp>
      </p:grpSp>
      <p:grpSp>
        <p:nvGrpSpPr>
          <p:cNvPr id="118" name="Group 51"/>
          <p:cNvGrpSpPr>
            <a:grpSpLocks/>
          </p:cNvGrpSpPr>
          <p:nvPr/>
        </p:nvGrpSpPr>
        <p:grpSpPr bwMode="auto">
          <a:xfrm>
            <a:off x="2438400" y="2819400"/>
            <a:ext cx="1066800" cy="3581400"/>
            <a:chOff x="3984" y="1008"/>
            <a:chExt cx="1584" cy="2256"/>
          </a:xfrm>
        </p:grpSpPr>
        <p:sp>
          <p:nvSpPr>
            <p:cNvPr id="119" name="Rectangle 52"/>
            <p:cNvSpPr>
              <a:spLocks noChangeArrowheads="1"/>
            </p:cNvSpPr>
            <p:nvPr/>
          </p:nvSpPr>
          <p:spPr bwMode="auto">
            <a:xfrm>
              <a:off x="3984" y="100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0" name="Rectangle 53"/>
            <p:cNvSpPr>
              <a:spLocks noChangeArrowheads="1"/>
            </p:cNvSpPr>
            <p:nvPr/>
          </p:nvSpPr>
          <p:spPr bwMode="auto">
            <a:xfrm>
              <a:off x="3984" y="1296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1" name="Rectangle 54"/>
            <p:cNvSpPr>
              <a:spLocks noChangeArrowheads="1"/>
            </p:cNvSpPr>
            <p:nvPr/>
          </p:nvSpPr>
          <p:spPr bwMode="auto">
            <a:xfrm>
              <a:off x="3984" y="1584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2" name="Rectangle 55"/>
            <p:cNvSpPr>
              <a:spLocks noChangeArrowheads="1"/>
            </p:cNvSpPr>
            <p:nvPr/>
          </p:nvSpPr>
          <p:spPr bwMode="auto">
            <a:xfrm>
              <a:off x="3984" y="1872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3" name="Rectangle 56"/>
            <p:cNvSpPr>
              <a:spLocks noChangeArrowheads="1"/>
            </p:cNvSpPr>
            <p:nvPr/>
          </p:nvSpPr>
          <p:spPr bwMode="auto">
            <a:xfrm>
              <a:off x="3984" y="2160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4" name="Rectangle 57"/>
            <p:cNvSpPr>
              <a:spLocks noChangeArrowheads="1"/>
            </p:cNvSpPr>
            <p:nvPr/>
          </p:nvSpPr>
          <p:spPr bwMode="auto">
            <a:xfrm>
              <a:off x="3984" y="244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6" name="Rectangle 59"/>
            <p:cNvSpPr>
              <a:spLocks noChangeArrowheads="1"/>
            </p:cNvSpPr>
            <p:nvPr/>
          </p:nvSpPr>
          <p:spPr bwMode="auto">
            <a:xfrm>
              <a:off x="3984" y="3024"/>
              <a:ext cx="1584" cy="240"/>
            </a:xfrm>
            <a:prstGeom prst="rect">
              <a:avLst/>
            </a:prstGeom>
            <a:solidFill>
              <a:srgbClr val="EFBFB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0x104</a:t>
              </a:r>
            </a:p>
          </p:txBody>
        </p:sp>
      </p:grpSp>
      <p:cxnSp>
        <p:nvCxnSpPr>
          <p:cNvPr id="127" name="Shape 92"/>
          <p:cNvCxnSpPr>
            <a:cxnSpLocks/>
          </p:cNvCxnSpPr>
          <p:nvPr/>
        </p:nvCxnSpPr>
        <p:spPr bwMode="auto">
          <a:xfrm rot="16200000" flipH="1">
            <a:off x="6683068" y="1800744"/>
            <a:ext cx="1245022" cy="1111798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1" name="Shape 92"/>
          <p:cNvCxnSpPr>
            <a:stCxn id="52" idx="2"/>
            <a:endCxn id="35" idx="3"/>
          </p:cNvCxnSpPr>
          <p:nvPr/>
        </p:nvCxnSpPr>
        <p:spPr bwMode="auto">
          <a:xfrm rot="5400000">
            <a:off x="7623220" y="4035380"/>
            <a:ext cx="2324100" cy="501740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4" name="Shape 92"/>
          <p:cNvCxnSpPr>
            <a:cxnSpLocks/>
            <a:endCxn id="119" idx="3"/>
          </p:cNvCxnSpPr>
          <p:nvPr/>
        </p:nvCxnSpPr>
        <p:spPr bwMode="auto">
          <a:xfrm rot="10800000">
            <a:off x="3505200" y="3009900"/>
            <a:ext cx="3151632" cy="419100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7467600" y="5257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7467600" y="5638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7467600" y="6019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8" name="Rectangle 25"/>
          <p:cNvSpPr>
            <a:spLocks noChangeArrowheads="1"/>
          </p:cNvSpPr>
          <p:nvPr/>
        </p:nvSpPr>
        <p:spPr bwMode="auto">
          <a:xfrm>
            <a:off x="7467600" y="4114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39" name="Rectangle 26"/>
          <p:cNvSpPr>
            <a:spLocks noChangeArrowheads="1"/>
          </p:cNvSpPr>
          <p:nvPr/>
        </p:nvSpPr>
        <p:spPr bwMode="auto">
          <a:xfrm>
            <a:off x="7467600" y="4495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40" name="Rectangle 27"/>
          <p:cNvSpPr>
            <a:spLocks noChangeArrowheads="1"/>
          </p:cNvSpPr>
          <p:nvPr/>
        </p:nvSpPr>
        <p:spPr bwMode="auto">
          <a:xfrm>
            <a:off x="7467600" y="4876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464840" y="3745468"/>
            <a:ext cx="1087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L1 Cache:</a:t>
            </a:r>
          </a:p>
        </p:txBody>
      </p:sp>
      <p:sp>
        <p:nvSpPr>
          <p:cNvPr id="45" name="Rectangle 8"/>
          <p:cNvSpPr>
            <a:spLocks noChangeArrowheads="1"/>
          </p:cNvSpPr>
          <p:nvPr/>
        </p:nvSpPr>
        <p:spPr bwMode="auto">
          <a:xfrm>
            <a:off x="6251161" y="5257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46" name="Rectangle 9"/>
          <p:cNvSpPr>
            <a:spLocks noChangeArrowheads="1"/>
          </p:cNvSpPr>
          <p:nvPr/>
        </p:nvSpPr>
        <p:spPr bwMode="auto">
          <a:xfrm>
            <a:off x="6251161" y="5638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47" name="Rectangle 10"/>
          <p:cNvSpPr>
            <a:spLocks noChangeArrowheads="1"/>
          </p:cNvSpPr>
          <p:nvPr/>
        </p:nvSpPr>
        <p:spPr bwMode="auto">
          <a:xfrm>
            <a:off x="6251161" y="6019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8" name="Rectangle 25"/>
          <p:cNvSpPr>
            <a:spLocks noChangeArrowheads="1"/>
          </p:cNvSpPr>
          <p:nvPr/>
        </p:nvSpPr>
        <p:spPr bwMode="auto">
          <a:xfrm>
            <a:off x="6251161" y="4114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49" name="Rectangle 26"/>
          <p:cNvSpPr>
            <a:spLocks noChangeArrowheads="1"/>
          </p:cNvSpPr>
          <p:nvPr/>
        </p:nvSpPr>
        <p:spPr bwMode="auto">
          <a:xfrm>
            <a:off x="6251161" y="4495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50" name="Rectangle 27"/>
          <p:cNvSpPr>
            <a:spLocks noChangeArrowheads="1"/>
          </p:cNvSpPr>
          <p:nvPr/>
        </p:nvSpPr>
        <p:spPr bwMode="auto">
          <a:xfrm>
            <a:off x="6251161" y="4876800"/>
            <a:ext cx="10668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48401" y="3745468"/>
            <a:ext cx="1087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L2 Cache: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878776" y="4920734"/>
            <a:ext cx="36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...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878776" y="3733800"/>
            <a:ext cx="36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0B4ED-0175-41C5-A0F4-9F8EF6673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56" name="Rectangle 4">
            <a:extLst>
              <a:ext uri="{FF2B5EF4-FFF2-40B4-BE49-F238E27FC236}">
                <a16:creationId xmlns:a16="http://schemas.microsoft.com/office/drawing/2014/main" id="{EA4A8BCF-5BBE-404C-81BD-D8EEB0237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505" y="1251559"/>
            <a:ext cx="1910717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return var;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</p:txBody>
      </p:sp>
      <p:sp>
        <p:nvSpPr>
          <p:cNvPr id="57" name="Rectangle 6">
            <a:extLst>
              <a:ext uri="{FF2B5EF4-FFF2-40B4-BE49-F238E27FC236}">
                <a16:creationId xmlns:a16="http://schemas.microsoft.com/office/drawing/2014/main" id="{18353C71-4023-4439-A3CD-62965FD15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112" y="1251559"/>
            <a:ext cx="2971800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</a:rPr>
              <a:t>movq</a:t>
            </a:r>
            <a:r>
              <a:rPr lang="en-US" dirty="0">
                <a:latin typeface="Courier New" pitchFamily="49" charset="0"/>
              </a:rPr>
              <a:t> -12(%</a:t>
            </a:r>
            <a:r>
              <a:rPr lang="en-US" dirty="0" err="1">
                <a:latin typeface="Courier New" pitchFamily="49" charset="0"/>
              </a:rPr>
              <a:t>rsp</a:t>
            </a:r>
            <a:r>
              <a:rPr lang="en-US" dirty="0">
                <a:latin typeface="Courier New" pitchFamily="49" charset="0"/>
              </a:rPr>
              <a:t>),%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</p:txBody>
      </p:sp>
      <p:sp>
        <p:nvSpPr>
          <p:cNvPr id="58" name="AutoShape 16">
            <a:extLst>
              <a:ext uri="{FF2B5EF4-FFF2-40B4-BE49-F238E27FC236}">
                <a16:creationId xmlns:a16="http://schemas.microsoft.com/office/drawing/2014/main" id="{7D0B4DEC-0FF4-40CB-850A-FD5776B671CB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6629401" y="1480159"/>
            <a:ext cx="228600" cy="9905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88620F6-79A5-4295-8070-3F0A2A5D67AF}"/>
              </a:ext>
            </a:extLst>
          </p:cNvPr>
          <p:cNvCxnSpPr>
            <a:stCxn id="56" idx="3"/>
            <a:endCxn id="57" idx="1"/>
          </p:cNvCxnSpPr>
          <p:nvPr/>
        </p:nvCxnSpPr>
        <p:spPr bwMode="auto">
          <a:xfrm>
            <a:off x="4099222" y="1711941"/>
            <a:ext cx="1348891" cy="0"/>
          </a:xfrm>
          <a:prstGeom prst="straightConnector1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" name="Right Brace 5">
            <a:extLst>
              <a:ext uri="{FF2B5EF4-FFF2-40B4-BE49-F238E27FC236}">
                <a16:creationId xmlns:a16="http://schemas.microsoft.com/office/drawing/2014/main" id="{E0561B6F-6DBF-4053-A14F-E0D0A2EEAEE6}"/>
              </a:ext>
            </a:extLst>
          </p:cNvPr>
          <p:cNvSpPr/>
          <p:nvPr/>
        </p:nvSpPr>
        <p:spPr>
          <a:xfrm rot="16200000">
            <a:off x="6448282" y="1749921"/>
            <a:ext cx="369331" cy="3718561"/>
          </a:xfrm>
          <a:prstGeom prst="rightBrac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43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Cache Organization (S, A, B)</a:t>
            </a:r>
          </a:p>
        </p:txBody>
      </p:sp>
      <p:sp>
        <p:nvSpPr>
          <p:cNvPr id="8" name="AutoShape 16"/>
          <p:cNvSpPr>
            <a:spLocks/>
          </p:cNvSpPr>
          <p:nvPr/>
        </p:nvSpPr>
        <p:spPr bwMode="auto">
          <a:xfrm rot="5400000">
            <a:off x="4899765" y="-766675"/>
            <a:ext cx="228600" cy="4648201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3" name="Group 79"/>
          <p:cNvGrpSpPr/>
          <p:nvPr/>
        </p:nvGrpSpPr>
        <p:grpSpPr>
          <a:xfrm>
            <a:off x="2689964" y="1808159"/>
            <a:ext cx="4648200" cy="492484"/>
            <a:chOff x="1637766" y="1995289"/>
            <a:chExt cx="4648200" cy="492484"/>
          </a:xfrm>
        </p:grpSpPr>
        <p:sp>
          <p:nvSpPr>
            <p:cNvPr id="34" name="Rectangle 33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Rectangle 36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</p:grpSp>
      <p:cxnSp>
        <p:nvCxnSpPr>
          <p:cNvPr id="45" name="Straight Connector 44"/>
          <p:cNvCxnSpPr/>
          <p:nvPr/>
        </p:nvCxnSpPr>
        <p:spPr bwMode="auto">
          <a:xfrm>
            <a:off x="2918564" y="3748443"/>
            <a:ext cx="4267200" cy="11116"/>
          </a:xfrm>
          <a:prstGeom prst="line">
            <a:avLst/>
          </a:prstGeom>
          <a:noFill/>
          <a:ln w="762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AutoShape 16"/>
          <p:cNvSpPr>
            <a:spLocks/>
          </p:cNvSpPr>
          <p:nvPr/>
        </p:nvSpPr>
        <p:spPr bwMode="auto">
          <a:xfrm>
            <a:off x="2308964" y="1796896"/>
            <a:ext cx="228600" cy="2732865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058434" y="1049177"/>
            <a:ext cx="394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latin typeface="Calibri" pitchFamily="34" charset="0"/>
              </a:rPr>
              <a:t>A</a:t>
            </a:r>
            <a:r>
              <a:rPr lang="en-US" sz="2000" dirty="0">
                <a:latin typeface="Calibri" pitchFamily="34" charset="0"/>
              </a:rPr>
              <a:t> blocks per set (associativity)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75041" y="2423030"/>
            <a:ext cx="1239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Calibri" pitchFamily="34" charset="0"/>
              </a:rPr>
              <a:t>K</a:t>
            </a:r>
            <a:r>
              <a:rPr lang="en-US" sz="2000" dirty="0">
                <a:latin typeface="Calibri" pitchFamily="34" charset="0"/>
              </a:rPr>
              <a:t> = 2</a:t>
            </a:r>
            <a:r>
              <a:rPr lang="en-US" sz="2000" baseline="30000" dirty="0">
                <a:latin typeface="Calibri" pitchFamily="34" charset="0"/>
              </a:rPr>
              <a:t>s</a:t>
            </a:r>
            <a:r>
              <a:rPr lang="en-US" sz="2000" dirty="0">
                <a:latin typeface="Calibri" pitchFamily="34" charset="0"/>
              </a:rPr>
              <a:t> sets</a:t>
            </a:r>
          </a:p>
        </p:txBody>
      </p:sp>
      <p:cxnSp>
        <p:nvCxnSpPr>
          <p:cNvPr id="59" name="Straight Connector 58"/>
          <p:cNvCxnSpPr/>
          <p:nvPr/>
        </p:nvCxnSpPr>
        <p:spPr bwMode="auto">
          <a:xfrm>
            <a:off x="7325364" y="4096654"/>
            <a:ext cx="609600" cy="1588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7910198" y="3815878"/>
            <a:ext cx="1159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cache set</a:t>
            </a:r>
          </a:p>
        </p:txBody>
      </p:sp>
      <p:grpSp>
        <p:nvGrpSpPr>
          <p:cNvPr id="4" name="Group 80"/>
          <p:cNvGrpSpPr/>
          <p:nvPr/>
        </p:nvGrpSpPr>
        <p:grpSpPr>
          <a:xfrm>
            <a:off x="2689964" y="2376843"/>
            <a:ext cx="4648200" cy="492484"/>
            <a:chOff x="1637766" y="1995289"/>
            <a:chExt cx="4648200" cy="492484"/>
          </a:xfrm>
        </p:grpSpPr>
        <p:sp>
          <p:nvSpPr>
            <p:cNvPr id="82" name="Rectangle 81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86" name="Straight Connector 85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5" name="Rectangle 84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</p:grpSp>
      <p:grpSp>
        <p:nvGrpSpPr>
          <p:cNvPr id="5" name="Group 86"/>
          <p:cNvGrpSpPr/>
          <p:nvPr/>
        </p:nvGrpSpPr>
        <p:grpSpPr>
          <a:xfrm>
            <a:off x="2689964" y="2951159"/>
            <a:ext cx="4648200" cy="492484"/>
            <a:chOff x="1637766" y="1995289"/>
            <a:chExt cx="4648200" cy="492484"/>
          </a:xfrm>
        </p:grpSpPr>
        <p:sp>
          <p:nvSpPr>
            <p:cNvPr id="88" name="Rectangle 87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2" name="Straight Connector 91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1" name="Rectangle 90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</p:grpSp>
      <p:grpSp>
        <p:nvGrpSpPr>
          <p:cNvPr id="6" name="Group 92"/>
          <p:cNvGrpSpPr/>
          <p:nvPr/>
        </p:nvGrpSpPr>
        <p:grpSpPr>
          <a:xfrm>
            <a:off x="2689964" y="4017959"/>
            <a:ext cx="4648200" cy="492484"/>
            <a:chOff x="1637766" y="1995289"/>
            <a:chExt cx="4648200" cy="49248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7" name="Rectangle 96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</p:grpSp>
      <p:sp>
        <p:nvSpPr>
          <p:cNvPr id="99" name="Trapezoid 98"/>
          <p:cNvSpPr/>
          <p:nvPr/>
        </p:nvSpPr>
        <p:spPr bwMode="auto">
          <a:xfrm>
            <a:off x="2931789" y="4438725"/>
            <a:ext cx="3523449" cy="489394"/>
          </a:xfrm>
          <a:prstGeom prst="trapezoid">
            <a:avLst>
              <a:gd name="adj" fmla="val 234881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2931789" y="4941156"/>
            <a:ext cx="3523449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4430033" y="5055456"/>
            <a:ext cx="437537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B-1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5509365" y="5055456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5770160" y="5055456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6042764" y="5055456"/>
            <a:ext cx="292268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4867570" y="5055456"/>
            <a:ext cx="64179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cxnSp>
        <p:nvCxnSpPr>
          <p:cNvPr id="70" name="Straight Connector 69"/>
          <p:cNvCxnSpPr/>
          <p:nvPr/>
        </p:nvCxnSpPr>
        <p:spPr bwMode="auto">
          <a:xfrm>
            <a:off x="4975964" y="5207062"/>
            <a:ext cx="457200" cy="1588"/>
          </a:xfrm>
          <a:prstGeom prst="line">
            <a:avLst/>
          </a:prstGeom>
          <a:noFill/>
          <a:ln w="381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3527443" y="5055456"/>
            <a:ext cx="71799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3058433" y="50678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77" name="AutoShape 16"/>
          <p:cNvSpPr>
            <a:spLocks/>
          </p:cNvSpPr>
          <p:nvPr/>
        </p:nvSpPr>
        <p:spPr bwMode="auto">
          <a:xfrm rot="16200000" flipV="1">
            <a:off x="5281109" y="4699145"/>
            <a:ext cx="228600" cy="1905000"/>
          </a:xfrm>
          <a:prstGeom prst="leftBrace">
            <a:avLst>
              <a:gd name="adj1" fmla="val 13697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659206" y="5751621"/>
            <a:ext cx="4180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Calibri" pitchFamily="34" charset="0"/>
              </a:rPr>
              <a:t>B</a:t>
            </a:r>
            <a:r>
              <a:rPr lang="en-US" sz="2000" dirty="0">
                <a:latin typeface="Calibri" pitchFamily="34" charset="0"/>
              </a:rPr>
              <a:t> = 2</a:t>
            </a:r>
            <a:r>
              <a:rPr lang="en-US" sz="2000" baseline="30000" dirty="0">
                <a:latin typeface="Calibri" pitchFamily="34" charset="0"/>
              </a:rPr>
              <a:t>b</a:t>
            </a:r>
            <a:r>
              <a:rPr lang="en-US" sz="2000" dirty="0">
                <a:latin typeface="Calibri" pitchFamily="34" charset="0"/>
              </a:rPr>
              <a:t> bytes per cache block (the data)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8080322" y="1706535"/>
            <a:ext cx="30592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  <a:latin typeface="Calibri" pitchFamily="34" charset="0"/>
              </a:rPr>
              <a:t>Cache size:</a:t>
            </a:r>
          </a:p>
          <a:p>
            <a:r>
              <a:rPr lang="en-US" sz="2400" i="1" dirty="0">
                <a:latin typeface="Calibri" pitchFamily="34" charset="0"/>
              </a:rPr>
              <a:t>C = K x A x B data bytes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451339" y="5020145"/>
            <a:ext cx="977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valid</a:t>
            </a:r>
            <a:r>
              <a:rPr lang="en-US" dirty="0">
                <a:latin typeface="Calibri" pitchFamily="34" charset="0"/>
              </a:rPr>
              <a:t> bit</a:t>
            </a:r>
          </a:p>
        </p:txBody>
      </p:sp>
      <p:cxnSp>
        <p:nvCxnSpPr>
          <p:cNvPr id="55" name="Straight Connector 54"/>
          <p:cNvCxnSpPr>
            <a:cxnSpLocks/>
          </p:cNvCxnSpPr>
          <p:nvPr/>
        </p:nvCxnSpPr>
        <p:spPr bwMode="auto">
          <a:xfrm>
            <a:off x="2423264" y="5220200"/>
            <a:ext cx="634996" cy="0"/>
          </a:xfrm>
          <a:prstGeom prst="line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>
            <a:off x="7180394" y="4371065"/>
            <a:ext cx="449771" cy="4242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3" name="TextBox 62"/>
          <p:cNvSpPr txBox="1"/>
          <p:nvPr/>
        </p:nvSpPr>
        <p:spPr>
          <a:xfrm>
            <a:off x="7634568" y="4160665"/>
            <a:ext cx="18004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cache block</a:t>
            </a:r>
          </a:p>
          <a:p>
            <a:r>
              <a:rPr lang="en-US" sz="2000" dirty="0">
                <a:latin typeface="Calibri" pitchFamily="34" charset="0"/>
              </a:rPr>
              <a:t>(aka cache line)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D8BE5AA-5FAC-DD40-BF8B-141FAB4536C5}"/>
              </a:ext>
            </a:extLst>
          </p:cNvPr>
          <p:cNvSpPr txBox="1"/>
          <p:nvPr/>
        </p:nvSpPr>
        <p:spPr>
          <a:xfrm>
            <a:off x="463463" y="2874535"/>
            <a:ext cx="19598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Set ≈ column from last lecture.</a:t>
            </a:r>
          </a:p>
          <a:p>
            <a:r>
              <a:rPr lang="en-US" sz="2000" dirty="0">
                <a:latin typeface="Calibri" pitchFamily="34" charset="0"/>
              </a:rPr>
              <a:t>Specific data can go in only one set!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967534-3A8F-4D20-A123-9C8979FFA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846567B-420D-4785-9362-F97B64D41C7B}"/>
              </a:ext>
            </a:extLst>
          </p:cNvPr>
          <p:cNvSpPr txBox="1"/>
          <p:nvPr/>
        </p:nvSpPr>
        <p:spPr>
          <a:xfrm>
            <a:off x="1176178" y="5701361"/>
            <a:ext cx="2797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tag identifies which data is in this cache block</a:t>
            </a:r>
            <a:endParaRPr lang="en-US" dirty="0">
              <a:latin typeface="Calibri" pitchFamily="34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2633D06-42FD-4864-AC28-8DB1EC4B3F95}"/>
              </a:ext>
            </a:extLst>
          </p:cNvPr>
          <p:cNvCxnSpPr>
            <a:cxnSpLocks/>
          </p:cNvCxnSpPr>
          <p:nvPr/>
        </p:nvCxnSpPr>
        <p:spPr bwMode="auto">
          <a:xfrm flipV="1">
            <a:off x="3900313" y="5509045"/>
            <a:ext cx="0" cy="478396"/>
          </a:xfrm>
          <a:prstGeom prst="line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4" grpId="0" animBg="1"/>
      <p:bldP spid="56" grpId="0"/>
      <p:bldP spid="57" grpId="0"/>
      <p:bldP spid="61" grpId="0"/>
      <p:bldP spid="99" grpId="0" animBg="1"/>
      <p:bldP spid="72" grpId="0" animBg="1"/>
      <p:bldP spid="73" grpId="0" animBg="1"/>
      <p:bldP spid="100" grpId="0"/>
      <p:bldP spid="53" grpId="0"/>
      <p:bldP spid="63" grpId="0"/>
      <p:bldP spid="5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Access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7861480" y="2853352"/>
            <a:ext cx="2438399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Some memory address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772401" y="2513390"/>
            <a:ext cx="181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word:</a:t>
            </a:r>
          </a:p>
        </p:txBody>
      </p:sp>
      <p:sp>
        <p:nvSpPr>
          <p:cNvPr id="59" name="Rectangle 8"/>
          <p:cNvSpPr>
            <a:spLocks noChangeArrowheads="1"/>
          </p:cNvSpPr>
          <p:nvPr/>
        </p:nvSpPr>
        <p:spPr bwMode="auto">
          <a:xfrm>
            <a:off x="5563980" y="5257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63" name="Rectangle 9"/>
          <p:cNvSpPr>
            <a:spLocks noChangeArrowheads="1"/>
          </p:cNvSpPr>
          <p:nvPr/>
        </p:nvSpPr>
        <p:spPr bwMode="auto">
          <a:xfrm>
            <a:off x="5563980" y="5638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79" name="Rectangle 10"/>
          <p:cNvSpPr>
            <a:spLocks noChangeArrowheads="1"/>
          </p:cNvSpPr>
          <p:nvPr/>
        </p:nvSpPr>
        <p:spPr bwMode="auto">
          <a:xfrm>
            <a:off x="5563980" y="6019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05" name="Rectangle 25"/>
          <p:cNvSpPr>
            <a:spLocks noChangeArrowheads="1"/>
          </p:cNvSpPr>
          <p:nvPr/>
        </p:nvSpPr>
        <p:spPr bwMode="auto">
          <a:xfrm>
            <a:off x="5563980" y="4114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106" name="Rectangle 26"/>
          <p:cNvSpPr>
            <a:spLocks noChangeArrowheads="1"/>
          </p:cNvSpPr>
          <p:nvPr/>
        </p:nvSpPr>
        <p:spPr bwMode="auto">
          <a:xfrm>
            <a:off x="5563980" y="4495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107" name="Rectangle 27"/>
          <p:cNvSpPr>
            <a:spLocks noChangeArrowheads="1"/>
          </p:cNvSpPr>
          <p:nvPr/>
        </p:nvSpPr>
        <p:spPr bwMode="auto">
          <a:xfrm>
            <a:off x="5563980" y="4876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561220" y="3745468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Cache:</a:t>
            </a:r>
          </a:p>
        </p:txBody>
      </p:sp>
      <p:grpSp>
        <p:nvGrpSpPr>
          <p:cNvPr id="109" name="Group 42"/>
          <p:cNvGrpSpPr>
            <a:grpSpLocks/>
          </p:cNvGrpSpPr>
          <p:nvPr/>
        </p:nvGrpSpPr>
        <p:grpSpPr bwMode="auto">
          <a:xfrm>
            <a:off x="1752600" y="2819400"/>
            <a:ext cx="685800" cy="3581400"/>
            <a:chOff x="3984" y="1008"/>
            <a:chExt cx="1584" cy="2256"/>
          </a:xfrm>
        </p:grpSpPr>
        <p:sp>
          <p:nvSpPr>
            <p:cNvPr id="110" name="Rectangle 43"/>
            <p:cNvSpPr>
              <a:spLocks noChangeArrowheads="1"/>
            </p:cNvSpPr>
            <p:nvPr/>
          </p:nvSpPr>
          <p:spPr bwMode="auto">
            <a:xfrm>
              <a:off x="3984" y="100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rax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1" name="Rectangle 44"/>
            <p:cNvSpPr>
              <a:spLocks noChangeArrowheads="1"/>
            </p:cNvSpPr>
            <p:nvPr/>
          </p:nvSpPr>
          <p:spPr bwMode="auto">
            <a:xfrm>
              <a:off x="3984" y="1296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rdx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2" name="Rectangle 45"/>
            <p:cNvSpPr>
              <a:spLocks noChangeArrowheads="1"/>
            </p:cNvSpPr>
            <p:nvPr/>
          </p:nvSpPr>
          <p:spPr bwMode="auto">
            <a:xfrm>
              <a:off x="3984" y="1584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rcx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3" name="Rectangle 46"/>
            <p:cNvSpPr>
              <a:spLocks noChangeArrowheads="1"/>
            </p:cNvSpPr>
            <p:nvPr/>
          </p:nvSpPr>
          <p:spPr bwMode="auto">
            <a:xfrm>
              <a:off x="3984" y="1872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rbx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4" name="Rectangle 47"/>
            <p:cNvSpPr>
              <a:spLocks noChangeArrowheads="1"/>
            </p:cNvSpPr>
            <p:nvPr/>
          </p:nvSpPr>
          <p:spPr bwMode="auto">
            <a:xfrm>
              <a:off x="3984" y="2160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rsi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5" name="Rectangle 48"/>
            <p:cNvSpPr>
              <a:spLocks noChangeArrowheads="1"/>
            </p:cNvSpPr>
            <p:nvPr/>
          </p:nvSpPr>
          <p:spPr bwMode="auto">
            <a:xfrm>
              <a:off x="3984" y="244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rdi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17" name="Rectangle 50"/>
            <p:cNvSpPr>
              <a:spLocks noChangeArrowheads="1"/>
            </p:cNvSpPr>
            <p:nvPr/>
          </p:nvSpPr>
          <p:spPr bwMode="auto">
            <a:xfrm>
              <a:off x="3984" y="3024"/>
              <a:ext cx="1584" cy="240"/>
            </a:xfrm>
            <a:prstGeom prst="rect">
              <a:avLst/>
            </a:prstGeom>
            <a:solidFill>
              <a:srgbClr val="EFBFB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rsp</a:t>
              </a:r>
              <a:endParaRPr lang="en-US" dirty="0">
                <a:latin typeface="Courier New" pitchFamily="49" charset="0"/>
              </a:endParaRPr>
            </a:p>
          </p:txBody>
        </p:sp>
      </p:grpSp>
      <p:grpSp>
        <p:nvGrpSpPr>
          <p:cNvPr id="118" name="Group 51"/>
          <p:cNvGrpSpPr>
            <a:grpSpLocks/>
          </p:cNvGrpSpPr>
          <p:nvPr/>
        </p:nvGrpSpPr>
        <p:grpSpPr bwMode="auto">
          <a:xfrm>
            <a:off x="2438400" y="2819400"/>
            <a:ext cx="1066800" cy="3581400"/>
            <a:chOff x="3984" y="1008"/>
            <a:chExt cx="1584" cy="2256"/>
          </a:xfrm>
        </p:grpSpPr>
        <p:sp>
          <p:nvSpPr>
            <p:cNvPr id="119" name="Rectangle 52"/>
            <p:cNvSpPr>
              <a:spLocks noChangeArrowheads="1"/>
            </p:cNvSpPr>
            <p:nvPr/>
          </p:nvSpPr>
          <p:spPr bwMode="auto">
            <a:xfrm>
              <a:off x="3984" y="100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0" name="Rectangle 53"/>
            <p:cNvSpPr>
              <a:spLocks noChangeArrowheads="1"/>
            </p:cNvSpPr>
            <p:nvPr/>
          </p:nvSpPr>
          <p:spPr bwMode="auto">
            <a:xfrm>
              <a:off x="3984" y="1296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1" name="Rectangle 54"/>
            <p:cNvSpPr>
              <a:spLocks noChangeArrowheads="1"/>
            </p:cNvSpPr>
            <p:nvPr/>
          </p:nvSpPr>
          <p:spPr bwMode="auto">
            <a:xfrm>
              <a:off x="3984" y="1584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2" name="Rectangle 55"/>
            <p:cNvSpPr>
              <a:spLocks noChangeArrowheads="1"/>
            </p:cNvSpPr>
            <p:nvPr/>
          </p:nvSpPr>
          <p:spPr bwMode="auto">
            <a:xfrm>
              <a:off x="3984" y="1872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3" name="Rectangle 56"/>
            <p:cNvSpPr>
              <a:spLocks noChangeArrowheads="1"/>
            </p:cNvSpPr>
            <p:nvPr/>
          </p:nvSpPr>
          <p:spPr bwMode="auto">
            <a:xfrm>
              <a:off x="3984" y="2160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4" name="Rectangle 57"/>
            <p:cNvSpPr>
              <a:spLocks noChangeArrowheads="1"/>
            </p:cNvSpPr>
            <p:nvPr/>
          </p:nvSpPr>
          <p:spPr bwMode="auto">
            <a:xfrm>
              <a:off x="3984" y="244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26" name="Rectangle 59"/>
            <p:cNvSpPr>
              <a:spLocks noChangeArrowheads="1"/>
            </p:cNvSpPr>
            <p:nvPr/>
          </p:nvSpPr>
          <p:spPr bwMode="auto">
            <a:xfrm>
              <a:off x="3984" y="3024"/>
              <a:ext cx="1584" cy="240"/>
            </a:xfrm>
            <a:prstGeom prst="rect">
              <a:avLst/>
            </a:prstGeom>
            <a:solidFill>
              <a:srgbClr val="EFBFB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>
                  <a:latin typeface="Courier New" pitchFamily="49" charset="0"/>
                </a:rPr>
                <a:t>0x104</a:t>
              </a:r>
            </a:p>
          </p:txBody>
        </p:sp>
      </p:grpSp>
      <p:cxnSp>
        <p:nvCxnSpPr>
          <p:cNvPr id="127" name="Shape 92"/>
          <p:cNvCxnSpPr/>
          <p:nvPr/>
        </p:nvCxnSpPr>
        <p:spPr bwMode="auto">
          <a:xfrm rot="16200000" flipH="1">
            <a:off x="6683068" y="1800744"/>
            <a:ext cx="1245022" cy="1111798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1" name="Shape 92"/>
          <p:cNvCxnSpPr>
            <a:stCxn id="52" idx="2"/>
            <a:endCxn id="44" idx="3"/>
          </p:cNvCxnSpPr>
          <p:nvPr/>
        </p:nvCxnSpPr>
        <p:spPr bwMode="auto">
          <a:xfrm rot="5400000">
            <a:off x="7302590" y="3594012"/>
            <a:ext cx="2247900" cy="1308279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4" name="Shape 92"/>
          <p:cNvCxnSpPr>
            <a:stCxn id="59" idx="1"/>
            <a:endCxn id="119" idx="3"/>
          </p:cNvCxnSpPr>
          <p:nvPr/>
        </p:nvCxnSpPr>
        <p:spPr bwMode="auto">
          <a:xfrm rot="10800000">
            <a:off x="3505200" y="3009900"/>
            <a:ext cx="2058780" cy="2362200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4" name="Rectangle 8"/>
          <p:cNvSpPr>
            <a:spLocks noChangeArrowheads="1"/>
          </p:cNvSpPr>
          <p:nvPr/>
        </p:nvSpPr>
        <p:spPr bwMode="auto">
          <a:xfrm>
            <a:off x="6705600" y="5257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6705600" y="5638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ourier New" pitchFamily="49" charset="0"/>
            </a:endParaRPr>
          </a:p>
        </p:txBody>
      </p:sp>
      <p:sp>
        <p:nvSpPr>
          <p:cNvPr id="46" name="Rectangle 10"/>
          <p:cNvSpPr>
            <a:spLocks noChangeArrowheads="1"/>
          </p:cNvSpPr>
          <p:nvPr/>
        </p:nvSpPr>
        <p:spPr bwMode="auto">
          <a:xfrm>
            <a:off x="6705600" y="6019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7" name="Rectangle 25"/>
          <p:cNvSpPr>
            <a:spLocks noChangeArrowheads="1"/>
          </p:cNvSpPr>
          <p:nvPr/>
        </p:nvSpPr>
        <p:spPr bwMode="auto">
          <a:xfrm>
            <a:off x="6705600" y="4114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48" name="Rectangle 26"/>
          <p:cNvSpPr>
            <a:spLocks noChangeArrowheads="1"/>
          </p:cNvSpPr>
          <p:nvPr/>
        </p:nvSpPr>
        <p:spPr bwMode="auto">
          <a:xfrm>
            <a:off x="6705600" y="4495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49" name="Rectangle 27"/>
          <p:cNvSpPr>
            <a:spLocks noChangeArrowheads="1"/>
          </p:cNvSpPr>
          <p:nvPr/>
        </p:nvSpPr>
        <p:spPr bwMode="auto">
          <a:xfrm>
            <a:off x="6705600" y="4876800"/>
            <a:ext cx="1066800" cy="228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00000"/>
              </a:lnSpc>
            </a:pPr>
            <a:endParaRPr lang="en-US">
              <a:latin typeface="Courier New" pitchFamily="49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861478" y="2853352"/>
            <a:ext cx="990600" cy="268774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8852078" y="2853352"/>
            <a:ext cx="762000" cy="270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s bits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9614078" y="2853352"/>
            <a:ext cx="685800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b bits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C004BF-9D68-474F-9647-CF6C98B3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50" name="Rectangle 4">
            <a:extLst>
              <a:ext uri="{FF2B5EF4-FFF2-40B4-BE49-F238E27FC236}">
                <a16:creationId xmlns:a16="http://schemas.microsoft.com/office/drawing/2014/main" id="{297320DF-350C-4D7C-8341-5EBF3CF45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505" y="1251559"/>
            <a:ext cx="1910717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return var;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</p:txBody>
      </p:sp>
      <p:sp>
        <p:nvSpPr>
          <p:cNvPr id="56" name="Rectangle 6">
            <a:extLst>
              <a:ext uri="{FF2B5EF4-FFF2-40B4-BE49-F238E27FC236}">
                <a16:creationId xmlns:a16="http://schemas.microsoft.com/office/drawing/2014/main" id="{944EDDA4-AA34-43B6-8975-5F709B373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112" y="1251559"/>
            <a:ext cx="2971800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</a:rPr>
              <a:t>movq</a:t>
            </a:r>
            <a:r>
              <a:rPr lang="en-US" dirty="0">
                <a:latin typeface="Courier New" pitchFamily="49" charset="0"/>
              </a:rPr>
              <a:t> -12(%</a:t>
            </a:r>
            <a:r>
              <a:rPr lang="en-US" dirty="0" err="1">
                <a:latin typeface="Courier New" pitchFamily="49" charset="0"/>
              </a:rPr>
              <a:t>rsp</a:t>
            </a:r>
            <a:r>
              <a:rPr lang="en-US" dirty="0">
                <a:latin typeface="Courier New" pitchFamily="49" charset="0"/>
              </a:rPr>
              <a:t>),%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</p:txBody>
      </p:sp>
      <p:sp>
        <p:nvSpPr>
          <p:cNvPr id="57" name="AutoShape 16">
            <a:extLst>
              <a:ext uri="{FF2B5EF4-FFF2-40B4-BE49-F238E27FC236}">
                <a16:creationId xmlns:a16="http://schemas.microsoft.com/office/drawing/2014/main" id="{CA8DE3CA-69C6-43D1-8488-8BEC49E564EE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6629401" y="1480159"/>
            <a:ext cx="228600" cy="9905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ADFAE6B-9805-48B9-8856-7B286E044F55}"/>
              </a:ext>
            </a:extLst>
          </p:cNvPr>
          <p:cNvCxnSpPr>
            <a:stCxn id="50" idx="3"/>
            <a:endCxn id="56" idx="1"/>
          </p:cNvCxnSpPr>
          <p:nvPr/>
        </p:nvCxnSpPr>
        <p:spPr bwMode="auto">
          <a:xfrm>
            <a:off x="4099222" y="1711941"/>
            <a:ext cx="1348891" cy="0"/>
          </a:xfrm>
          <a:prstGeom prst="straightConnector1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80497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  <p:bldP spid="5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Read (1): Locate Set</a:t>
            </a:r>
          </a:p>
        </p:txBody>
      </p:sp>
      <p:sp>
        <p:nvSpPr>
          <p:cNvPr id="8" name="AutoShape 16"/>
          <p:cNvSpPr>
            <a:spLocks/>
          </p:cNvSpPr>
          <p:nvPr/>
        </p:nvSpPr>
        <p:spPr bwMode="auto">
          <a:xfrm rot="5400000">
            <a:off x="5082235" y="-540921"/>
            <a:ext cx="228600" cy="4237334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3" name="Group 79"/>
          <p:cNvGrpSpPr/>
          <p:nvPr/>
        </p:nvGrpSpPr>
        <p:grpSpPr>
          <a:xfrm>
            <a:off x="3077868" y="1828479"/>
            <a:ext cx="4237333" cy="492484"/>
            <a:chOff x="1637766" y="1995289"/>
            <a:chExt cx="4648200" cy="492484"/>
          </a:xfrm>
        </p:grpSpPr>
        <p:sp>
          <p:nvSpPr>
            <p:cNvPr id="34" name="Rectangle 33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5" name="Straight Connector 44"/>
          <p:cNvCxnSpPr/>
          <p:nvPr/>
        </p:nvCxnSpPr>
        <p:spPr bwMode="auto">
          <a:xfrm>
            <a:off x="3306468" y="3768763"/>
            <a:ext cx="3875673" cy="10096"/>
          </a:xfrm>
          <a:prstGeom prst="line">
            <a:avLst/>
          </a:prstGeom>
          <a:noFill/>
          <a:ln w="762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AutoShape 16"/>
          <p:cNvSpPr>
            <a:spLocks/>
          </p:cNvSpPr>
          <p:nvPr/>
        </p:nvSpPr>
        <p:spPr bwMode="auto">
          <a:xfrm>
            <a:off x="2696867" y="1817216"/>
            <a:ext cx="228600" cy="2732865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381605" y="1094114"/>
            <a:ext cx="1667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Calibri" pitchFamily="34" charset="0"/>
              </a:rPr>
              <a:t>A</a:t>
            </a:r>
            <a:r>
              <a:rPr lang="en-US" dirty="0">
                <a:latin typeface="Calibri" pitchFamily="34" charset="0"/>
              </a:rPr>
              <a:t> blocks per set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00200" y="2993885"/>
            <a:ext cx="1141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Calibri" pitchFamily="34" charset="0"/>
              </a:rPr>
              <a:t>K</a:t>
            </a:r>
            <a:r>
              <a:rPr lang="en-US" dirty="0">
                <a:latin typeface="Calibri" pitchFamily="34" charset="0"/>
              </a:rPr>
              <a:t> = 2</a:t>
            </a:r>
            <a:r>
              <a:rPr lang="en-US" baseline="30000" dirty="0">
                <a:latin typeface="Calibri" pitchFamily="34" charset="0"/>
              </a:rPr>
              <a:t>s</a:t>
            </a:r>
            <a:r>
              <a:rPr lang="en-US" dirty="0">
                <a:latin typeface="Calibri" pitchFamily="34" charset="0"/>
              </a:rPr>
              <a:t> sets</a:t>
            </a:r>
          </a:p>
        </p:txBody>
      </p:sp>
      <p:grpSp>
        <p:nvGrpSpPr>
          <p:cNvPr id="4" name="Group 80"/>
          <p:cNvGrpSpPr/>
          <p:nvPr/>
        </p:nvGrpSpPr>
        <p:grpSpPr>
          <a:xfrm>
            <a:off x="3077868" y="2397163"/>
            <a:ext cx="4237333" cy="492484"/>
            <a:chOff x="1637766" y="1995289"/>
            <a:chExt cx="4648200" cy="492484"/>
          </a:xfrm>
        </p:grpSpPr>
        <p:sp>
          <p:nvSpPr>
            <p:cNvPr id="82" name="Rectangle 81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86" name="Straight Connector 85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" name="Group 86"/>
          <p:cNvGrpSpPr/>
          <p:nvPr/>
        </p:nvGrpSpPr>
        <p:grpSpPr>
          <a:xfrm>
            <a:off x="3077868" y="2971479"/>
            <a:ext cx="4237333" cy="492484"/>
            <a:chOff x="1637766" y="1995289"/>
            <a:chExt cx="4648200" cy="492484"/>
          </a:xfrm>
        </p:grpSpPr>
        <p:sp>
          <p:nvSpPr>
            <p:cNvPr id="88" name="Rectangle 87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2" name="Straight Connector 91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Group 92"/>
          <p:cNvGrpSpPr/>
          <p:nvPr/>
        </p:nvGrpSpPr>
        <p:grpSpPr>
          <a:xfrm>
            <a:off x="3077868" y="4038279"/>
            <a:ext cx="4237333" cy="492484"/>
            <a:chOff x="1637766" y="1995289"/>
            <a:chExt cx="4648200" cy="49248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1" name="Rectangle 50"/>
          <p:cNvSpPr/>
          <p:nvPr/>
        </p:nvSpPr>
        <p:spPr bwMode="auto">
          <a:xfrm>
            <a:off x="7861478" y="260283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852078" y="2602832"/>
            <a:ext cx="762000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s bits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9614078" y="2602832"/>
            <a:ext cx="685800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b bits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772401" y="2262870"/>
            <a:ext cx="181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word:</a:t>
            </a:r>
          </a:p>
        </p:txBody>
      </p:sp>
      <p:sp>
        <p:nvSpPr>
          <p:cNvPr id="58" name="AutoShape 16"/>
          <p:cNvSpPr>
            <a:spLocks/>
          </p:cNvSpPr>
          <p:nvPr/>
        </p:nvSpPr>
        <p:spPr bwMode="auto">
          <a:xfrm rot="16200000" flipV="1">
            <a:off x="8242478" y="2571698"/>
            <a:ext cx="228600" cy="9905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0" name="AutoShape 16"/>
          <p:cNvSpPr>
            <a:spLocks/>
          </p:cNvSpPr>
          <p:nvPr/>
        </p:nvSpPr>
        <p:spPr bwMode="auto">
          <a:xfrm rot="16200000" flipV="1">
            <a:off x="9118779" y="2683182"/>
            <a:ext cx="228600" cy="7619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1" name="AutoShape 16"/>
          <p:cNvSpPr>
            <a:spLocks/>
          </p:cNvSpPr>
          <p:nvPr/>
        </p:nvSpPr>
        <p:spPr bwMode="auto">
          <a:xfrm rot="16200000" flipV="1">
            <a:off x="9804578" y="2759381"/>
            <a:ext cx="228600" cy="609600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118773" y="3115158"/>
            <a:ext cx="485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tag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884273" y="3113949"/>
            <a:ext cx="7052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set</a:t>
            </a:r>
          </a:p>
          <a:p>
            <a:pPr algn="ctr"/>
            <a:r>
              <a:rPr lang="en-US" dirty="0">
                <a:latin typeface="Calibri" pitchFamily="34" charset="0"/>
              </a:rPr>
              <a:t>index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557195" y="3113949"/>
            <a:ext cx="738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block</a:t>
            </a:r>
          </a:p>
          <a:p>
            <a:pPr algn="ctr"/>
            <a:r>
              <a:rPr lang="en-US" dirty="0">
                <a:latin typeface="Calibri" pitchFamily="34" charset="0"/>
              </a:rPr>
              <a:t>offset</a:t>
            </a:r>
          </a:p>
        </p:txBody>
      </p:sp>
      <p:cxnSp>
        <p:nvCxnSpPr>
          <p:cNvPr id="93" name="Shape 92"/>
          <p:cNvCxnSpPr>
            <a:stCxn id="80" idx="2"/>
            <a:endCxn id="94" idx="3"/>
          </p:cNvCxnSpPr>
          <p:nvPr/>
        </p:nvCxnSpPr>
        <p:spPr bwMode="auto">
          <a:xfrm rot="5400000">
            <a:off x="8013930" y="3061549"/>
            <a:ext cx="524242" cy="1921702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05" name="TextBox 104"/>
          <p:cNvSpPr txBox="1"/>
          <p:nvPr/>
        </p:nvSpPr>
        <p:spPr>
          <a:xfrm>
            <a:off x="7835007" y="533400"/>
            <a:ext cx="127470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115888" indent="-115888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Locate set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8851367" y="2602832"/>
            <a:ext cx="762000" cy="264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0xFF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7640" y="4103375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0xFF</a:t>
            </a:r>
          </a:p>
        </p:txBody>
      </p:sp>
      <p:cxnSp>
        <p:nvCxnSpPr>
          <p:cNvPr id="10" name="Straight Arrow Connector 9"/>
          <p:cNvCxnSpPr>
            <a:stCxn id="7" idx="3"/>
          </p:cNvCxnSpPr>
          <p:nvPr/>
        </p:nvCxnSpPr>
        <p:spPr bwMode="auto">
          <a:xfrm flipV="1">
            <a:off x="2503738" y="4284521"/>
            <a:ext cx="544262" cy="352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3048000" y="4873751"/>
            <a:ext cx="60617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Each address maps to a particular set!</a:t>
            </a:r>
          </a:p>
          <a:p>
            <a:r>
              <a:rPr lang="en-US" dirty="0">
                <a:latin typeface="Calibri" pitchFamily="34" charset="0"/>
              </a:rPr>
              <a:t>Data has to be stored at that particular set!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Even if that set is full and there would be space elsewhere!</a:t>
            </a:r>
          </a:p>
          <a:p>
            <a:r>
              <a:rPr lang="en-US" dirty="0">
                <a:latin typeface="Calibri" pitchFamily="34" charset="0"/>
              </a:rPr>
              <a:t>(That’s where conflict misses come from.)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9A1DA5D-1510-4F36-9804-4A4337FE1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7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Read (2): Tag Match + Valid</a:t>
            </a:r>
          </a:p>
        </p:txBody>
      </p:sp>
      <p:sp>
        <p:nvSpPr>
          <p:cNvPr id="8" name="AutoShape 16"/>
          <p:cNvSpPr>
            <a:spLocks/>
          </p:cNvSpPr>
          <p:nvPr/>
        </p:nvSpPr>
        <p:spPr bwMode="auto">
          <a:xfrm rot="5400000">
            <a:off x="5082235" y="-540921"/>
            <a:ext cx="228600" cy="4237334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3" name="Group 79"/>
          <p:cNvGrpSpPr/>
          <p:nvPr/>
        </p:nvGrpSpPr>
        <p:grpSpPr>
          <a:xfrm>
            <a:off x="3077868" y="1828479"/>
            <a:ext cx="4237333" cy="492484"/>
            <a:chOff x="1637766" y="1995289"/>
            <a:chExt cx="4648200" cy="492484"/>
          </a:xfrm>
        </p:grpSpPr>
        <p:sp>
          <p:nvSpPr>
            <p:cNvPr id="34" name="Rectangle 33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5" name="Straight Connector 44"/>
          <p:cNvCxnSpPr/>
          <p:nvPr/>
        </p:nvCxnSpPr>
        <p:spPr bwMode="auto">
          <a:xfrm>
            <a:off x="3306468" y="3768763"/>
            <a:ext cx="3875673" cy="10096"/>
          </a:xfrm>
          <a:prstGeom prst="line">
            <a:avLst/>
          </a:prstGeom>
          <a:noFill/>
          <a:ln w="762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AutoShape 16"/>
          <p:cNvSpPr>
            <a:spLocks/>
          </p:cNvSpPr>
          <p:nvPr/>
        </p:nvSpPr>
        <p:spPr bwMode="auto">
          <a:xfrm>
            <a:off x="2696867" y="1817216"/>
            <a:ext cx="228600" cy="2732865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381604" y="1094114"/>
            <a:ext cx="1667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Calibri" pitchFamily="34" charset="0"/>
              </a:rPr>
              <a:t>A</a:t>
            </a:r>
            <a:r>
              <a:rPr lang="en-US" dirty="0">
                <a:latin typeface="Calibri" pitchFamily="34" charset="0"/>
              </a:rPr>
              <a:t> blocks per set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00200" y="2993885"/>
            <a:ext cx="1141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Calibri" pitchFamily="34" charset="0"/>
              </a:rPr>
              <a:t>K</a:t>
            </a:r>
            <a:r>
              <a:rPr lang="en-US" dirty="0">
                <a:latin typeface="Calibri" pitchFamily="34" charset="0"/>
              </a:rPr>
              <a:t> = 2</a:t>
            </a:r>
            <a:r>
              <a:rPr lang="en-US" baseline="30000" dirty="0">
                <a:latin typeface="Calibri" pitchFamily="34" charset="0"/>
              </a:rPr>
              <a:t>s</a:t>
            </a:r>
            <a:r>
              <a:rPr lang="en-US" dirty="0">
                <a:latin typeface="Calibri" pitchFamily="34" charset="0"/>
              </a:rPr>
              <a:t> sets</a:t>
            </a:r>
          </a:p>
        </p:txBody>
      </p:sp>
      <p:grpSp>
        <p:nvGrpSpPr>
          <p:cNvPr id="4" name="Group 80"/>
          <p:cNvGrpSpPr/>
          <p:nvPr/>
        </p:nvGrpSpPr>
        <p:grpSpPr>
          <a:xfrm>
            <a:off x="3077868" y="2397163"/>
            <a:ext cx="4237333" cy="492484"/>
            <a:chOff x="1637766" y="1995289"/>
            <a:chExt cx="4648200" cy="492484"/>
          </a:xfrm>
        </p:grpSpPr>
        <p:sp>
          <p:nvSpPr>
            <p:cNvPr id="82" name="Rectangle 81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86" name="Straight Connector 85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" name="Group 86"/>
          <p:cNvGrpSpPr/>
          <p:nvPr/>
        </p:nvGrpSpPr>
        <p:grpSpPr>
          <a:xfrm>
            <a:off x="3077868" y="2971479"/>
            <a:ext cx="4237333" cy="492484"/>
            <a:chOff x="1637766" y="1995289"/>
            <a:chExt cx="4648200" cy="492484"/>
          </a:xfrm>
        </p:grpSpPr>
        <p:sp>
          <p:nvSpPr>
            <p:cNvPr id="88" name="Rectangle 87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2" name="Straight Connector 91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Group 92"/>
          <p:cNvGrpSpPr/>
          <p:nvPr/>
        </p:nvGrpSpPr>
        <p:grpSpPr>
          <a:xfrm>
            <a:off x="3077868" y="4038279"/>
            <a:ext cx="4237333" cy="492484"/>
            <a:chOff x="1637766" y="1995289"/>
            <a:chExt cx="4648200" cy="49248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9" name="Trapezoid 98"/>
          <p:cNvSpPr/>
          <p:nvPr/>
        </p:nvSpPr>
        <p:spPr bwMode="auto">
          <a:xfrm>
            <a:off x="3143864" y="4459044"/>
            <a:ext cx="3523449" cy="865914"/>
          </a:xfrm>
          <a:prstGeom prst="trapezoid">
            <a:avLst>
              <a:gd name="adj" fmla="val 141754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3143864" y="5324958"/>
            <a:ext cx="3523449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3739518" y="5439258"/>
            <a:ext cx="717995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3270508" y="5439258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514600" y="5857148"/>
            <a:ext cx="952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valid bit</a:t>
            </a:r>
          </a:p>
        </p:txBody>
      </p:sp>
      <p:cxnSp>
        <p:nvCxnSpPr>
          <p:cNvPr id="76" name="Straight Connector 75"/>
          <p:cNvCxnSpPr/>
          <p:nvPr/>
        </p:nvCxnSpPr>
        <p:spPr bwMode="auto">
          <a:xfrm rot="5400000" flipH="1" flipV="1">
            <a:off x="3289550" y="5887481"/>
            <a:ext cx="304800" cy="1588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1" name="Rectangle 50"/>
          <p:cNvSpPr/>
          <p:nvPr/>
        </p:nvSpPr>
        <p:spPr bwMode="auto">
          <a:xfrm>
            <a:off x="7861478" y="260283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852078" y="2602832"/>
            <a:ext cx="762000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s bits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9614078" y="2602832"/>
            <a:ext cx="685800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b bits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772401" y="2262870"/>
            <a:ext cx="181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word:</a:t>
            </a:r>
          </a:p>
        </p:txBody>
      </p:sp>
      <p:sp>
        <p:nvSpPr>
          <p:cNvPr id="58" name="AutoShape 16"/>
          <p:cNvSpPr>
            <a:spLocks/>
          </p:cNvSpPr>
          <p:nvPr/>
        </p:nvSpPr>
        <p:spPr bwMode="auto">
          <a:xfrm rot="16200000" flipV="1">
            <a:off x="8242478" y="2571698"/>
            <a:ext cx="228600" cy="9905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0" name="AutoShape 16"/>
          <p:cNvSpPr>
            <a:spLocks/>
          </p:cNvSpPr>
          <p:nvPr/>
        </p:nvSpPr>
        <p:spPr bwMode="auto">
          <a:xfrm rot="16200000" flipV="1">
            <a:off x="9118779" y="2683182"/>
            <a:ext cx="228600" cy="7619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1" name="AutoShape 16"/>
          <p:cNvSpPr>
            <a:spLocks/>
          </p:cNvSpPr>
          <p:nvPr/>
        </p:nvSpPr>
        <p:spPr bwMode="auto">
          <a:xfrm rot="16200000" flipV="1">
            <a:off x="9804578" y="2759381"/>
            <a:ext cx="228600" cy="609600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118773" y="3115158"/>
            <a:ext cx="485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tag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884273" y="3113949"/>
            <a:ext cx="7052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set</a:t>
            </a:r>
          </a:p>
          <a:p>
            <a:pPr algn="ctr"/>
            <a:r>
              <a:rPr lang="en-US" dirty="0">
                <a:latin typeface="Calibri" pitchFamily="34" charset="0"/>
              </a:rPr>
              <a:t>index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557195" y="3113949"/>
            <a:ext cx="738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block</a:t>
            </a:r>
          </a:p>
          <a:p>
            <a:pPr algn="ctr"/>
            <a:r>
              <a:rPr lang="en-US" dirty="0">
                <a:latin typeface="Calibri" pitchFamily="34" charset="0"/>
              </a:rPr>
              <a:t>offset</a:t>
            </a:r>
          </a:p>
        </p:txBody>
      </p:sp>
      <p:cxnSp>
        <p:nvCxnSpPr>
          <p:cNvPr id="93" name="Shape 92"/>
          <p:cNvCxnSpPr>
            <a:stCxn id="80" idx="2"/>
            <a:endCxn id="94" idx="3"/>
          </p:cNvCxnSpPr>
          <p:nvPr/>
        </p:nvCxnSpPr>
        <p:spPr bwMode="auto">
          <a:xfrm rot="5400000">
            <a:off x="8013930" y="3061549"/>
            <a:ext cx="524242" cy="1921702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05" name="TextBox 104"/>
          <p:cNvSpPr txBox="1"/>
          <p:nvPr/>
        </p:nvSpPr>
        <p:spPr>
          <a:xfrm>
            <a:off x="7835007" y="531675"/>
            <a:ext cx="2759089" cy="12003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115888" indent="-115888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Locate set</a:t>
            </a:r>
          </a:p>
          <a:p>
            <a:pPr marL="115888" indent="-115888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Locate block in set</a:t>
            </a:r>
          </a:p>
          <a:p>
            <a:pPr marL="115888" indent="-115888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Tag matches + valid bit set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  <a:sym typeface="Wingdings"/>
              </a:rPr>
              <a:t> Cache Hit!</a:t>
            </a:r>
            <a:endParaRPr lang="en-US" dirty="0">
              <a:latin typeface="Calibri" pitchFamily="34" charset="0"/>
            </a:endParaRPr>
          </a:p>
        </p:txBody>
      </p:sp>
      <p:cxnSp>
        <p:nvCxnSpPr>
          <p:cNvPr id="21" name="Elbow Connector 20"/>
          <p:cNvCxnSpPr>
            <a:stCxn id="75" idx="2"/>
            <a:endCxn id="95" idx="0"/>
          </p:cNvCxnSpPr>
          <p:nvPr/>
        </p:nvCxnSpPr>
        <p:spPr bwMode="auto">
          <a:xfrm rot="5400000">
            <a:off x="5732551" y="1504880"/>
            <a:ext cx="649306" cy="4608526"/>
          </a:xfrm>
          <a:prstGeom prst="bentConnector3">
            <a:avLst>
              <a:gd name="adj1" fmla="val 28884"/>
            </a:avLst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77" name="Elbow Connector 76"/>
          <p:cNvCxnSpPr>
            <a:endCxn id="97" idx="0"/>
          </p:cNvCxnSpPr>
          <p:nvPr/>
        </p:nvCxnSpPr>
        <p:spPr bwMode="auto">
          <a:xfrm rot="10800000" flipV="1">
            <a:off x="6641099" y="3677003"/>
            <a:ext cx="1719700" cy="456793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78" name="Elbow Connector 77"/>
          <p:cNvCxnSpPr/>
          <p:nvPr/>
        </p:nvCxnSpPr>
        <p:spPr bwMode="auto">
          <a:xfrm rot="10800000" flipV="1">
            <a:off x="4920096" y="3677003"/>
            <a:ext cx="1719700" cy="456793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79" name="Elbow Connector 78"/>
          <p:cNvCxnSpPr/>
          <p:nvPr/>
        </p:nvCxnSpPr>
        <p:spPr bwMode="auto">
          <a:xfrm rot="5400000">
            <a:off x="5252607" y="2330398"/>
            <a:ext cx="1954768" cy="4262952"/>
          </a:xfrm>
          <a:prstGeom prst="bentConnector3">
            <a:avLst>
              <a:gd name="adj1" fmla="val 63658"/>
            </a:avLst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59" name="Rectangle 58"/>
          <p:cNvSpPr/>
          <p:nvPr/>
        </p:nvSpPr>
        <p:spPr bwMode="auto">
          <a:xfrm>
            <a:off x="8851367" y="2602832"/>
            <a:ext cx="762000" cy="264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0xFF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67640" y="4103375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0xFF</a:t>
            </a:r>
          </a:p>
        </p:txBody>
      </p:sp>
      <p:cxnSp>
        <p:nvCxnSpPr>
          <p:cNvPr id="62" name="Straight Arrow Connector 61"/>
          <p:cNvCxnSpPr/>
          <p:nvPr/>
        </p:nvCxnSpPr>
        <p:spPr bwMode="auto">
          <a:xfrm flipV="1">
            <a:off x="2503738" y="4284521"/>
            <a:ext cx="544262" cy="352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3" name="Rectangle 62"/>
          <p:cNvSpPr/>
          <p:nvPr/>
        </p:nvSpPr>
        <p:spPr bwMode="auto">
          <a:xfrm>
            <a:off x="7861123" y="2601764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0x1E45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3738786" y="5439258"/>
            <a:ext cx="717995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0x1E45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3270508" y="5439258"/>
            <a:ext cx="272605" cy="304800"/>
          </a:xfrm>
          <a:prstGeom prst="rect">
            <a:avLst/>
          </a:prstGeom>
          <a:solidFill>
            <a:srgbClr val="F6F5B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013444" y="4858788"/>
            <a:ext cx="42373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Within a set, could be anywhere! So, need to check all blocks!</a:t>
            </a:r>
            <a:br>
              <a:rPr lang="en-US" dirty="0">
                <a:latin typeface="Calibri" pitchFamily="34" charset="0"/>
              </a:rPr>
            </a:br>
            <a:r>
              <a:rPr lang="en-US" sz="1100" dirty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But if it’s not in that set, it’s not in the cache at all! (It’s the only place it could be.)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B14018-CF00-4C90-A70E-1C8FD6546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2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64" grpId="0" animBg="1"/>
      <p:bldP spid="72" grpId="0" animBg="1"/>
      <p:bldP spid="73" grpId="0" animBg="1"/>
      <p:bldP spid="74" grpId="0"/>
      <p:bldP spid="63" grpId="0" animBg="1"/>
      <p:bldP spid="65" grpId="0" animBg="1"/>
      <p:bldP spid="67" grpId="0" animBg="1"/>
      <p:bldP spid="6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Read (3): Block Offset</a:t>
            </a:r>
          </a:p>
        </p:txBody>
      </p:sp>
      <p:sp>
        <p:nvSpPr>
          <p:cNvPr id="8" name="AutoShape 16"/>
          <p:cNvSpPr>
            <a:spLocks/>
          </p:cNvSpPr>
          <p:nvPr/>
        </p:nvSpPr>
        <p:spPr bwMode="auto">
          <a:xfrm rot="5400000">
            <a:off x="5082235" y="-540921"/>
            <a:ext cx="228600" cy="4237334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3" name="Group 79"/>
          <p:cNvGrpSpPr/>
          <p:nvPr/>
        </p:nvGrpSpPr>
        <p:grpSpPr>
          <a:xfrm>
            <a:off x="3077868" y="1828479"/>
            <a:ext cx="4237333" cy="492484"/>
            <a:chOff x="1637766" y="1995289"/>
            <a:chExt cx="4648200" cy="492484"/>
          </a:xfrm>
        </p:grpSpPr>
        <p:sp>
          <p:nvSpPr>
            <p:cNvPr id="34" name="Rectangle 33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5" name="Straight Connector 44"/>
          <p:cNvCxnSpPr/>
          <p:nvPr/>
        </p:nvCxnSpPr>
        <p:spPr bwMode="auto">
          <a:xfrm>
            <a:off x="3306468" y="3768763"/>
            <a:ext cx="3875673" cy="10096"/>
          </a:xfrm>
          <a:prstGeom prst="line">
            <a:avLst/>
          </a:prstGeom>
          <a:noFill/>
          <a:ln w="762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AutoShape 16"/>
          <p:cNvSpPr>
            <a:spLocks/>
          </p:cNvSpPr>
          <p:nvPr/>
        </p:nvSpPr>
        <p:spPr bwMode="auto">
          <a:xfrm>
            <a:off x="2696867" y="1817216"/>
            <a:ext cx="228600" cy="2732865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381604" y="1094114"/>
            <a:ext cx="1667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Calibri" pitchFamily="34" charset="0"/>
              </a:rPr>
              <a:t>A</a:t>
            </a:r>
            <a:r>
              <a:rPr lang="en-US" dirty="0">
                <a:latin typeface="Calibri" pitchFamily="34" charset="0"/>
              </a:rPr>
              <a:t> blocks per set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00200" y="2993885"/>
            <a:ext cx="1141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Calibri" pitchFamily="34" charset="0"/>
              </a:rPr>
              <a:t>K</a:t>
            </a:r>
            <a:r>
              <a:rPr lang="en-US" dirty="0">
                <a:latin typeface="Calibri" pitchFamily="34" charset="0"/>
              </a:rPr>
              <a:t> = 2</a:t>
            </a:r>
            <a:r>
              <a:rPr lang="en-US" baseline="30000" dirty="0">
                <a:latin typeface="Calibri" pitchFamily="34" charset="0"/>
              </a:rPr>
              <a:t>s</a:t>
            </a:r>
            <a:r>
              <a:rPr lang="en-US" dirty="0">
                <a:latin typeface="Calibri" pitchFamily="34" charset="0"/>
              </a:rPr>
              <a:t> sets</a:t>
            </a:r>
          </a:p>
        </p:txBody>
      </p:sp>
      <p:grpSp>
        <p:nvGrpSpPr>
          <p:cNvPr id="4" name="Group 80"/>
          <p:cNvGrpSpPr/>
          <p:nvPr/>
        </p:nvGrpSpPr>
        <p:grpSpPr>
          <a:xfrm>
            <a:off x="3077868" y="2397163"/>
            <a:ext cx="4237333" cy="492484"/>
            <a:chOff x="1637766" y="1995289"/>
            <a:chExt cx="4648200" cy="492484"/>
          </a:xfrm>
        </p:grpSpPr>
        <p:sp>
          <p:nvSpPr>
            <p:cNvPr id="82" name="Rectangle 81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86" name="Straight Connector 85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" name="Group 86"/>
          <p:cNvGrpSpPr/>
          <p:nvPr/>
        </p:nvGrpSpPr>
        <p:grpSpPr>
          <a:xfrm>
            <a:off x="3077868" y="2971479"/>
            <a:ext cx="4237333" cy="492484"/>
            <a:chOff x="1637766" y="1995289"/>
            <a:chExt cx="4648200" cy="492484"/>
          </a:xfrm>
        </p:grpSpPr>
        <p:sp>
          <p:nvSpPr>
            <p:cNvPr id="88" name="Rectangle 87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2" name="Straight Connector 91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Group 92"/>
          <p:cNvGrpSpPr/>
          <p:nvPr/>
        </p:nvGrpSpPr>
        <p:grpSpPr>
          <a:xfrm>
            <a:off x="3077868" y="4038279"/>
            <a:ext cx="4237333" cy="492484"/>
            <a:chOff x="1637766" y="1995289"/>
            <a:chExt cx="4648200" cy="49248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9" name="Trapezoid 98"/>
          <p:cNvSpPr/>
          <p:nvPr/>
        </p:nvSpPr>
        <p:spPr bwMode="auto">
          <a:xfrm>
            <a:off x="3143864" y="4459044"/>
            <a:ext cx="3523449" cy="865914"/>
          </a:xfrm>
          <a:prstGeom prst="trapezoid">
            <a:avLst>
              <a:gd name="adj" fmla="val 141754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3143864" y="5324958"/>
            <a:ext cx="3523449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280596" y="5439258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6006636" y="5439459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5731933" y="544017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4631262" y="5439258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B-1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5090138" y="5438365"/>
            <a:ext cx="64179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cxnSp>
        <p:nvCxnSpPr>
          <p:cNvPr id="70" name="Straight Connector 69"/>
          <p:cNvCxnSpPr/>
          <p:nvPr/>
        </p:nvCxnSpPr>
        <p:spPr bwMode="auto">
          <a:xfrm>
            <a:off x="5185833" y="5608414"/>
            <a:ext cx="457200" cy="1588"/>
          </a:xfrm>
          <a:prstGeom prst="line">
            <a:avLst/>
          </a:prstGeom>
          <a:noFill/>
          <a:ln w="381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3739518" y="5439258"/>
            <a:ext cx="717995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3270508" y="5439258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514600" y="5857148"/>
            <a:ext cx="952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valid bit</a:t>
            </a:r>
          </a:p>
        </p:txBody>
      </p:sp>
      <p:cxnSp>
        <p:nvCxnSpPr>
          <p:cNvPr id="76" name="Straight Connector 75"/>
          <p:cNvCxnSpPr/>
          <p:nvPr/>
        </p:nvCxnSpPr>
        <p:spPr bwMode="auto">
          <a:xfrm rot="5400000" flipH="1" flipV="1">
            <a:off x="3289550" y="5887481"/>
            <a:ext cx="304800" cy="1588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77" name="AutoShape 16"/>
          <p:cNvSpPr>
            <a:spLocks/>
          </p:cNvSpPr>
          <p:nvPr/>
        </p:nvSpPr>
        <p:spPr bwMode="auto">
          <a:xfrm rot="16200000" flipV="1">
            <a:off x="5493184" y="5082947"/>
            <a:ext cx="228600" cy="1905000"/>
          </a:xfrm>
          <a:prstGeom prst="leftBrace">
            <a:avLst>
              <a:gd name="adj1" fmla="val 13697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643033" y="6050068"/>
            <a:ext cx="3834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Calibri" pitchFamily="34" charset="0"/>
              </a:rPr>
              <a:t>B</a:t>
            </a:r>
            <a:r>
              <a:rPr lang="en-US" dirty="0">
                <a:latin typeface="Calibri" pitchFamily="34" charset="0"/>
              </a:rPr>
              <a:t> = 2</a:t>
            </a:r>
            <a:r>
              <a:rPr lang="en-US" baseline="30000" dirty="0">
                <a:latin typeface="Calibri" pitchFamily="34" charset="0"/>
              </a:rPr>
              <a:t>b</a:t>
            </a:r>
            <a:r>
              <a:rPr lang="en-US" dirty="0">
                <a:latin typeface="Calibri" pitchFamily="34" charset="0"/>
              </a:rPr>
              <a:t> bytes per cache block (the data)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7861478" y="260283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852078" y="2602832"/>
            <a:ext cx="762000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s bits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9614078" y="2602832"/>
            <a:ext cx="685800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b bits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772401" y="2262870"/>
            <a:ext cx="181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word:</a:t>
            </a:r>
          </a:p>
        </p:txBody>
      </p:sp>
      <p:sp>
        <p:nvSpPr>
          <p:cNvPr id="58" name="AutoShape 16"/>
          <p:cNvSpPr>
            <a:spLocks/>
          </p:cNvSpPr>
          <p:nvPr/>
        </p:nvSpPr>
        <p:spPr bwMode="auto">
          <a:xfrm rot="16200000" flipV="1">
            <a:off x="8242478" y="2571698"/>
            <a:ext cx="228600" cy="9905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0" name="AutoShape 16"/>
          <p:cNvSpPr>
            <a:spLocks/>
          </p:cNvSpPr>
          <p:nvPr/>
        </p:nvSpPr>
        <p:spPr bwMode="auto">
          <a:xfrm rot="16200000" flipV="1">
            <a:off x="9118779" y="2683182"/>
            <a:ext cx="228600" cy="7619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1" name="AutoShape 16"/>
          <p:cNvSpPr>
            <a:spLocks/>
          </p:cNvSpPr>
          <p:nvPr/>
        </p:nvSpPr>
        <p:spPr bwMode="auto">
          <a:xfrm rot="16200000" flipV="1">
            <a:off x="9804578" y="2759381"/>
            <a:ext cx="228600" cy="609600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118773" y="3115158"/>
            <a:ext cx="485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tag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884273" y="3113949"/>
            <a:ext cx="7052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set</a:t>
            </a:r>
          </a:p>
          <a:p>
            <a:pPr algn="ctr"/>
            <a:r>
              <a:rPr lang="en-US" dirty="0">
                <a:latin typeface="Calibri" pitchFamily="34" charset="0"/>
              </a:rPr>
              <a:t>index</a:t>
            </a:r>
          </a:p>
        </p:txBody>
      </p:sp>
      <p:cxnSp>
        <p:nvCxnSpPr>
          <p:cNvPr id="93" name="Shape 92"/>
          <p:cNvCxnSpPr>
            <a:stCxn id="80" idx="2"/>
            <a:endCxn id="94" idx="3"/>
          </p:cNvCxnSpPr>
          <p:nvPr/>
        </p:nvCxnSpPr>
        <p:spPr bwMode="auto">
          <a:xfrm rot="5400000">
            <a:off x="8013930" y="3061549"/>
            <a:ext cx="524242" cy="1921702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2" name="Elbow Connector 101"/>
          <p:cNvCxnSpPr>
            <a:stCxn id="81" idx="2"/>
            <a:endCxn id="67" idx="0"/>
          </p:cNvCxnSpPr>
          <p:nvPr/>
        </p:nvCxnSpPr>
        <p:spPr bwMode="auto">
          <a:xfrm rot="5400000">
            <a:off x="7057437" y="2571078"/>
            <a:ext cx="1679891" cy="4058292"/>
          </a:xfrm>
          <a:prstGeom prst="bentConnector3">
            <a:avLst>
              <a:gd name="adj1" fmla="val 74128"/>
            </a:avLst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04" name="TextBox 103"/>
          <p:cNvSpPr txBox="1"/>
          <p:nvPr/>
        </p:nvSpPr>
        <p:spPr>
          <a:xfrm>
            <a:off x="7995299" y="5080504"/>
            <a:ext cx="2015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data begins at this offset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835007" y="531675"/>
            <a:ext cx="3450944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15888" indent="-115888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Locate set</a:t>
            </a:r>
          </a:p>
          <a:p>
            <a:pPr marL="115888" indent="-115888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Locate block in set</a:t>
            </a:r>
          </a:p>
          <a:p>
            <a:pPr marL="115888" indent="-115888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Tag matches + V bit set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  <a:sym typeface="Wingdings"/>
              </a:rPr>
              <a:t> Cache Hit!</a:t>
            </a:r>
            <a:endParaRPr lang="en-US" dirty="0">
              <a:latin typeface="Calibri" pitchFamily="34" charset="0"/>
            </a:endParaRPr>
          </a:p>
          <a:p>
            <a:pPr marL="115888" indent="-115888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Locate data starting at offset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557195" y="3113949"/>
            <a:ext cx="738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block</a:t>
            </a:r>
          </a:p>
          <a:p>
            <a:pPr algn="ctr"/>
            <a:r>
              <a:rPr lang="en-US" dirty="0">
                <a:latin typeface="Calibri" pitchFamily="34" charset="0"/>
              </a:rPr>
              <a:t>offset</a:t>
            </a:r>
          </a:p>
        </p:txBody>
      </p:sp>
      <p:cxnSp>
        <p:nvCxnSpPr>
          <p:cNvPr id="63" name="Elbow Connector 62"/>
          <p:cNvCxnSpPr/>
          <p:nvPr/>
        </p:nvCxnSpPr>
        <p:spPr bwMode="auto">
          <a:xfrm rot="5400000">
            <a:off x="5252607" y="2330398"/>
            <a:ext cx="1954768" cy="4262952"/>
          </a:xfrm>
          <a:prstGeom prst="bentConnector3">
            <a:avLst>
              <a:gd name="adj1" fmla="val 63658"/>
            </a:avLst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79" name="Elbow Connector 78"/>
          <p:cNvCxnSpPr/>
          <p:nvPr/>
        </p:nvCxnSpPr>
        <p:spPr bwMode="auto">
          <a:xfrm rot="5400000">
            <a:off x="5732551" y="1504880"/>
            <a:ext cx="649306" cy="4608526"/>
          </a:xfrm>
          <a:prstGeom prst="bentConnector3">
            <a:avLst>
              <a:gd name="adj1" fmla="val 28884"/>
            </a:avLst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87" name="Elbow Connector 86"/>
          <p:cNvCxnSpPr/>
          <p:nvPr/>
        </p:nvCxnSpPr>
        <p:spPr bwMode="auto">
          <a:xfrm rot="10800000" flipV="1">
            <a:off x="6641099" y="3677003"/>
            <a:ext cx="1719700" cy="456793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00" name="Elbow Connector 99"/>
          <p:cNvCxnSpPr/>
          <p:nvPr/>
        </p:nvCxnSpPr>
        <p:spPr bwMode="auto">
          <a:xfrm rot="10800000" flipV="1">
            <a:off x="4920096" y="3677003"/>
            <a:ext cx="1719700" cy="456793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101" name="Rectangle 100"/>
          <p:cNvSpPr/>
          <p:nvPr/>
        </p:nvSpPr>
        <p:spPr bwMode="auto">
          <a:xfrm>
            <a:off x="8852099" y="2601939"/>
            <a:ext cx="762000" cy="2722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0xFF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768372" y="410248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0xFF</a:t>
            </a:r>
          </a:p>
        </p:txBody>
      </p:sp>
      <p:cxnSp>
        <p:nvCxnSpPr>
          <p:cNvPr id="106" name="Straight Arrow Connector 105"/>
          <p:cNvCxnSpPr/>
          <p:nvPr/>
        </p:nvCxnSpPr>
        <p:spPr bwMode="auto">
          <a:xfrm flipV="1">
            <a:off x="2504470" y="4283628"/>
            <a:ext cx="544262" cy="352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7" name="Rectangle 106"/>
          <p:cNvSpPr/>
          <p:nvPr/>
        </p:nvSpPr>
        <p:spPr bwMode="auto">
          <a:xfrm>
            <a:off x="7861855" y="2600871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0x1E45</a:t>
            </a:r>
          </a:p>
        </p:txBody>
      </p:sp>
      <p:sp>
        <p:nvSpPr>
          <p:cNvPr id="108" name="Rectangle 107"/>
          <p:cNvSpPr/>
          <p:nvPr/>
        </p:nvSpPr>
        <p:spPr bwMode="auto">
          <a:xfrm>
            <a:off x="3739518" y="5438365"/>
            <a:ext cx="717995" cy="304086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ourier New" charset="0"/>
                <a:ea typeface="Courier New" charset="0"/>
                <a:cs typeface="Courier New" charset="0"/>
              </a:rPr>
              <a:t>0x1E45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3271240" y="5438365"/>
            <a:ext cx="272605" cy="304800"/>
          </a:xfrm>
          <a:prstGeom prst="rect">
            <a:avLst/>
          </a:prstGeom>
          <a:solidFill>
            <a:srgbClr val="F6F5B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10" name="Rectangle 109"/>
          <p:cNvSpPr/>
          <p:nvPr/>
        </p:nvSpPr>
        <p:spPr bwMode="auto">
          <a:xfrm>
            <a:off x="9614078" y="2603348"/>
            <a:ext cx="685800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ourier New" charset="0"/>
                <a:ea typeface="Courier New" charset="0"/>
                <a:cs typeface="Courier New" charset="0"/>
              </a:rPr>
              <a:t>0x2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A803B4D6-9B70-EB4D-B974-B7CAAA2DFFDC}"/>
              </a:ext>
            </a:extLst>
          </p:cNvPr>
          <p:cNvSpPr/>
          <p:nvPr/>
        </p:nvSpPr>
        <p:spPr bwMode="auto">
          <a:xfrm>
            <a:off x="5730318" y="5436560"/>
            <a:ext cx="272605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4411EB-7CA1-4FB2-B1CE-8EE315ABE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8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10" grpId="0" animBg="1"/>
      <p:bldP spid="1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/>
          <p:cNvSpPr/>
          <p:nvPr/>
        </p:nvSpPr>
        <p:spPr bwMode="auto">
          <a:xfrm>
            <a:off x="5193626" y="1495816"/>
            <a:ext cx="3523449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6691870" y="1610116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6964475" y="1610116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7878875" y="1610116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139669" y="1610116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7237080" y="1610116"/>
            <a:ext cx="64179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cxnSp>
        <p:nvCxnSpPr>
          <p:cNvPr id="112" name="Straight Connector 111"/>
          <p:cNvCxnSpPr/>
          <p:nvPr/>
        </p:nvCxnSpPr>
        <p:spPr bwMode="auto">
          <a:xfrm>
            <a:off x="7345474" y="1761722"/>
            <a:ext cx="457200" cy="1588"/>
          </a:xfrm>
          <a:prstGeom prst="line">
            <a:avLst/>
          </a:prstGeom>
          <a:noFill/>
          <a:ln w="381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Rectangle 112"/>
          <p:cNvSpPr/>
          <p:nvPr/>
        </p:nvSpPr>
        <p:spPr bwMode="auto">
          <a:xfrm>
            <a:off x="5789280" y="1610116"/>
            <a:ext cx="717995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00</a:t>
            </a:r>
            <a:r>
              <a:rPr lang="is-IS" sz="1600" dirty="0">
                <a:latin typeface="Calibri" pitchFamily="34" charset="0"/>
              </a:rPr>
              <a:t>…0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5320270" y="1610116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128 sets, 64 bytes per block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765134" y="5185530"/>
            <a:ext cx="2704912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72969" y="5300322"/>
            <a:ext cx="457200" cy="311297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63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1345303" y="5301185"/>
            <a:ext cx="64179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1456047" y="5464902"/>
            <a:ext cx="457200" cy="1588"/>
          </a:xfrm>
          <a:prstGeom prst="line">
            <a:avLst/>
          </a:prstGeom>
          <a:noFill/>
          <a:ln w="381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1987096" y="5301185"/>
            <a:ext cx="414727" cy="310435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2421217" y="5301185"/>
            <a:ext cx="457200" cy="310435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2890028" y="5301185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65134" y="4653684"/>
            <a:ext cx="2704912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880027" y="4773420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127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1350625" y="4773420"/>
            <a:ext cx="64179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>
            <a:off x="1463227" y="4928819"/>
            <a:ext cx="457200" cy="1588"/>
          </a:xfrm>
          <a:prstGeom prst="line">
            <a:avLst/>
          </a:prstGeom>
          <a:noFill/>
          <a:ln w="381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Rectangle 26"/>
          <p:cNvSpPr/>
          <p:nvPr/>
        </p:nvSpPr>
        <p:spPr bwMode="auto">
          <a:xfrm>
            <a:off x="1987097" y="4767984"/>
            <a:ext cx="42265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66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2420276" y="4768445"/>
            <a:ext cx="457200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2892641" y="4768272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64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765134" y="4120284"/>
            <a:ext cx="2704912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876498" y="4234584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191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333699" y="4234783"/>
            <a:ext cx="64179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1451580" y="4398234"/>
            <a:ext cx="457200" cy="1588"/>
          </a:xfrm>
          <a:prstGeom prst="line">
            <a:avLst/>
          </a:prstGeom>
          <a:noFill/>
          <a:ln w="381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Rectangle 33"/>
          <p:cNvSpPr/>
          <p:nvPr/>
        </p:nvSpPr>
        <p:spPr bwMode="auto">
          <a:xfrm>
            <a:off x="1987097" y="4234584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130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2448910" y="4234584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129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2910723" y="4235655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128</a:t>
            </a:r>
          </a:p>
        </p:txBody>
      </p:sp>
      <p:cxnSp>
        <p:nvCxnSpPr>
          <p:cNvPr id="37" name="Straight Connector 36"/>
          <p:cNvCxnSpPr/>
          <p:nvPr/>
        </p:nvCxnSpPr>
        <p:spPr bwMode="auto">
          <a:xfrm flipV="1">
            <a:off x="2060534" y="3583488"/>
            <a:ext cx="0" cy="392668"/>
          </a:xfrm>
          <a:prstGeom prst="line">
            <a:avLst/>
          </a:prstGeom>
          <a:noFill/>
          <a:ln w="381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525754" y="3181890"/>
            <a:ext cx="106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Memory: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1896986" y="1938213"/>
            <a:ext cx="762000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658985" y="1938213"/>
            <a:ext cx="908974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s bits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3567960" y="1938213"/>
            <a:ext cx="845414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b bits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5700" y="1083839"/>
            <a:ext cx="1747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65</a:t>
            </a:r>
            <a:r>
              <a:rPr lang="en-US" baseline="-25000" dirty="0">
                <a:latin typeface="Calibri" pitchFamily="34" charset="0"/>
              </a:rPr>
              <a:t>10</a:t>
            </a:r>
            <a:r>
              <a:rPr lang="en-US" dirty="0">
                <a:latin typeface="Calibri" pitchFamily="34" charset="0"/>
              </a:rPr>
              <a:t> = 100 0001</a:t>
            </a:r>
            <a:r>
              <a:rPr lang="en-US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1896986" y="1572016"/>
            <a:ext cx="762000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00...0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2658986" y="1572016"/>
            <a:ext cx="908974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0000001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567960" y="1572016"/>
            <a:ext cx="845414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000001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841142" y="2257816"/>
            <a:ext cx="30852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64 bytes per block </a:t>
            </a:r>
            <a:r>
              <a:rPr lang="en-US" dirty="0">
                <a:latin typeface="Calibri" pitchFamily="34" charset="0"/>
                <a:sym typeface="Wingdings"/>
              </a:rPr>
              <a:t> b = 6 bits</a:t>
            </a:r>
          </a:p>
          <a:p>
            <a:r>
              <a:rPr lang="en-US" dirty="0">
                <a:latin typeface="Calibri" pitchFamily="34" charset="0"/>
                <a:sym typeface="Wingdings"/>
              </a:rPr>
              <a:t>128 sets  s = 7 bits</a:t>
            </a:r>
          </a:p>
          <a:p>
            <a:r>
              <a:rPr lang="en-US" dirty="0">
                <a:latin typeface="Calibri" pitchFamily="34" charset="0"/>
                <a:sym typeface="Wingdings"/>
              </a:rPr>
              <a:t>remaining address bits  t bits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62853" y="6036156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a byte in memory</a:t>
            </a:r>
          </a:p>
        </p:txBody>
      </p:sp>
      <p:sp>
        <p:nvSpPr>
          <p:cNvPr id="53" name="Freeform 52"/>
          <p:cNvSpPr/>
          <p:nvPr/>
        </p:nvSpPr>
        <p:spPr>
          <a:xfrm>
            <a:off x="1109813" y="5516652"/>
            <a:ext cx="686447" cy="733837"/>
          </a:xfrm>
          <a:custGeom>
            <a:avLst/>
            <a:gdLst>
              <a:gd name="connsiteX0" fmla="*/ 686447 w 686447"/>
              <a:gd name="connsiteY0" fmla="*/ 1241169 h 1241169"/>
              <a:gd name="connsiteX1" fmla="*/ 109197 w 686447"/>
              <a:gd name="connsiteY1" fmla="*/ 880364 h 1241169"/>
              <a:gd name="connsiteX2" fmla="*/ 963 w 686447"/>
              <a:gd name="connsiteY2" fmla="*/ 0 h 124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6447" h="1241169">
                <a:moveTo>
                  <a:pt x="686447" y="1241169"/>
                </a:moveTo>
                <a:cubicBezTo>
                  <a:pt x="454945" y="1164197"/>
                  <a:pt x="223444" y="1087226"/>
                  <a:pt x="109197" y="880364"/>
                </a:cubicBezTo>
                <a:cubicBezTo>
                  <a:pt x="-5050" y="673502"/>
                  <a:pt x="-2044" y="336751"/>
                  <a:pt x="963" y="0"/>
                </a:cubicBezTo>
              </a:path>
            </a:pathLst>
          </a:custGeom>
          <a:ln w="25400">
            <a:solidFill>
              <a:schemeClr val="tx1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982585" y="1453171"/>
            <a:ext cx="1529056" cy="3402794"/>
          </a:xfrm>
          <a:custGeom>
            <a:avLst/>
            <a:gdLst>
              <a:gd name="connsiteX0" fmla="*/ 686447 w 686447"/>
              <a:gd name="connsiteY0" fmla="*/ 1241169 h 1241169"/>
              <a:gd name="connsiteX1" fmla="*/ 109197 w 686447"/>
              <a:gd name="connsiteY1" fmla="*/ 880364 h 1241169"/>
              <a:gd name="connsiteX2" fmla="*/ 963 w 686447"/>
              <a:gd name="connsiteY2" fmla="*/ 0 h 124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6447" h="1241169">
                <a:moveTo>
                  <a:pt x="686447" y="1241169"/>
                </a:moveTo>
                <a:cubicBezTo>
                  <a:pt x="454945" y="1164197"/>
                  <a:pt x="223444" y="1087226"/>
                  <a:pt x="109197" y="880364"/>
                </a:cubicBezTo>
                <a:cubicBezTo>
                  <a:pt x="-5050" y="673502"/>
                  <a:pt x="-2044" y="336751"/>
                  <a:pt x="963" y="0"/>
                </a:cubicBezTo>
              </a:path>
            </a:pathLst>
          </a:custGeom>
          <a:ln w="25400">
            <a:solidFill>
              <a:schemeClr val="tx1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utoShape 16"/>
          <p:cNvSpPr>
            <a:spLocks/>
          </p:cNvSpPr>
          <p:nvPr/>
        </p:nvSpPr>
        <p:spPr bwMode="auto">
          <a:xfrm rot="5400000">
            <a:off x="7840774" y="1876283"/>
            <a:ext cx="228600" cy="2743199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grpSp>
        <p:nvGrpSpPr>
          <p:cNvPr id="64" name="Group 79"/>
          <p:cNvGrpSpPr/>
          <p:nvPr/>
        </p:nvGrpSpPr>
        <p:grpSpPr>
          <a:xfrm>
            <a:off x="6583474" y="3498615"/>
            <a:ext cx="2743197" cy="492484"/>
            <a:chOff x="3276778" y="1995289"/>
            <a:chExt cx="3009188" cy="492484"/>
          </a:xfrm>
        </p:grpSpPr>
        <p:sp>
          <p:nvSpPr>
            <p:cNvPr id="65" name="Rectangle 64"/>
            <p:cNvSpPr/>
            <p:nvPr/>
          </p:nvSpPr>
          <p:spPr bwMode="auto">
            <a:xfrm>
              <a:off x="3276778" y="1995289"/>
              <a:ext cx="3009188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3443955" y="2090806"/>
              <a:ext cx="585120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4112664" y="2090806"/>
              <a:ext cx="585120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533671" y="2090806"/>
              <a:ext cx="606333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69" name="Straight Connector 68"/>
            <p:cNvCxnSpPr/>
            <p:nvPr/>
          </p:nvCxnSpPr>
          <p:spPr bwMode="auto">
            <a:xfrm>
              <a:off x="4840482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70" name="Straight Connector 69"/>
          <p:cNvCxnSpPr/>
          <p:nvPr/>
        </p:nvCxnSpPr>
        <p:spPr bwMode="auto">
          <a:xfrm>
            <a:off x="6583472" y="5438899"/>
            <a:ext cx="2610140" cy="10096"/>
          </a:xfrm>
          <a:prstGeom prst="line">
            <a:avLst/>
          </a:prstGeom>
          <a:noFill/>
          <a:ln w="762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TextBox 71"/>
          <p:cNvSpPr txBox="1"/>
          <p:nvPr/>
        </p:nvSpPr>
        <p:spPr>
          <a:xfrm>
            <a:off x="7155078" y="2764250"/>
            <a:ext cx="166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 blocks per set</a:t>
            </a:r>
          </a:p>
        </p:txBody>
      </p:sp>
      <p:grpSp>
        <p:nvGrpSpPr>
          <p:cNvPr id="73" name="Group 80"/>
          <p:cNvGrpSpPr/>
          <p:nvPr/>
        </p:nvGrpSpPr>
        <p:grpSpPr>
          <a:xfrm>
            <a:off x="6583473" y="4067299"/>
            <a:ext cx="2743201" cy="492484"/>
            <a:chOff x="3276774" y="1995289"/>
            <a:chExt cx="3009192" cy="492484"/>
          </a:xfrm>
        </p:grpSpPr>
        <p:sp>
          <p:nvSpPr>
            <p:cNvPr id="74" name="Rectangle 73"/>
            <p:cNvSpPr/>
            <p:nvPr/>
          </p:nvSpPr>
          <p:spPr bwMode="auto">
            <a:xfrm>
              <a:off x="3276774" y="1995289"/>
              <a:ext cx="3009192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3443953" y="2090806"/>
              <a:ext cx="585120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4112662" y="2090806"/>
              <a:ext cx="585120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5533671" y="2090806"/>
              <a:ext cx="606333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78" name="Straight Connector 77"/>
            <p:cNvCxnSpPr/>
            <p:nvPr/>
          </p:nvCxnSpPr>
          <p:spPr bwMode="auto">
            <a:xfrm>
              <a:off x="4840480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9" name="Group 86"/>
          <p:cNvGrpSpPr/>
          <p:nvPr/>
        </p:nvGrpSpPr>
        <p:grpSpPr>
          <a:xfrm>
            <a:off x="6583475" y="4641615"/>
            <a:ext cx="2743199" cy="492484"/>
            <a:chOff x="3276777" y="1995289"/>
            <a:chExt cx="3009189" cy="492484"/>
          </a:xfrm>
        </p:grpSpPr>
        <p:sp>
          <p:nvSpPr>
            <p:cNvPr id="80" name="Rectangle 79"/>
            <p:cNvSpPr/>
            <p:nvPr/>
          </p:nvSpPr>
          <p:spPr bwMode="auto">
            <a:xfrm>
              <a:off x="3276777" y="1995289"/>
              <a:ext cx="3009189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3443955" y="2090806"/>
              <a:ext cx="585120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4112664" y="2090806"/>
              <a:ext cx="585120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5533671" y="2090806"/>
              <a:ext cx="606333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84" name="Straight Connector 83"/>
            <p:cNvCxnSpPr/>
            <p:nvPr/>
          </p:nvCxnSpPr>
          <p:spPr bwMode="auto">
            <a:xfrm>
              <a:off x="4840482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85" name="Group 92"/>
          <p:cNvGrpSpPr/>
          <p:nvPr/>
        </p:nvGrpSpPr>
        <p:grpSpPr>
          <a:xfrm>
            <a:off x="6583475" y="5708415"/>
            <a:ext cx="2743198" cy="492484"/>
            <a:chOff x="3276778" y="1995289"/>
            <a:chExt cx="3009188" cy="492484"/>
          </a:xfrm>
        </p:grpSpPr>
        <p:sp>
          <p:nvSpPr>
            <p:cNvPr id="86" name="Rectangle 85"/>
            <p:cNvSpPr/>
            <p:nvPr/>
          </p:nvSpPr>
          <p:spPr bwMode="auto">
            <a:xfrm>
              <a:off x="3276778" y="1995289"/>
              <a:ext cx="3009188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3443955" y="2090806"/>
              <a:ext cx="585120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4112664" y="2090806"/>
              <a:ext cx="585120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5533671" y="2090806"/>
              <a:ext cx="606333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0" name="Straight Connector 89"/>
            <p:cNvCxnSpPr/>
            <p:nvPr/>
          </p:nvCxnSpPr>
          <p:spPr bwMode="auto">
            <a:xfrm>
              <a:off x="4840482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3" name="TextBox 92"/>
          <p:cNvSpPr txBox="1"/>
          <p:nvPr/>
        </p:nvSpPr>
        <p:spPr>
          <a:xfrm>
            <a:off x="5897674" y="3563938"/>
            <a:ext cx="705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0: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5897674" y="4086616"/>
            <a:ext cx="705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1: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97674" y="4696216"/>
            <a:ext cx="705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2: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669075" y="5774684"/>
            <a:ext cx="93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127:</a:t>
            </a:r>
          </a:p>
        </p:txBody>
      </p:sp>
      <p:sp>
        <p:nvSpPr>
          <p:cNvPr id="97" name="Oval 96"/>
          <p:cNvSpPr/>
          <p:nvPr/>
        </p:nvSpPr>
        <p:spPr bwMode="auto">
          <a:xfrm>
            <a:off x="2621075" y="1481566"/>
            <a:ext cx="920934" cy="41802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98" name="Freeform 97"/>
          <p:cNvSpPr/>
          <p:nvPr/>
        </p:nvSpPr>
        <p:spPr>
          <a:xfrm flipH="1" flipV="1">
            <a:off x="3196184" y="1907650"/>
            <a:ext cx="2930090" cy="2319951"/>
          </a:xfrm>
          <a:custGeom>
            <a:avLst/>
            <a:gdLst>
              <a:gd name="connsiteX0" fmla="*/ 686447 w 686447"/>
              <a:gd name="connsiteY0" fmla="*/ 1241169 h 1241169"/>
              <a:gd name="connsiteX1" fmla="*/ 109197 w 686447"/>
              <a:gd name="connsiteY1" fmla="*/ 880364 h 1241169"/>
              <a:gd name="connsiteX2" fmla="*/ 963 w 686447"/>
              <a:gd name="connsiteY2" fmla="*/ 0 h 124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6447" h="1241169">
                <a:moveTo>
                  <a:pt x="686447" y="1241169"/>
                </a:moveTo>
                <a:cubicBezTo>
                  <a:pt x="454945" y="1164197"/>
                  <a:pt x="223444" y="1087226"/>
                  <a:pt x="109197" y="880364"/>
                </a:cubicBezTo>
                <a:cubicBezTo>
                  <a:pt x="-5050" y="673502"/>
                  <a:pt x="-2044" y="336751"/>
                  <a:pt x="963" y="0"/>
                </a:cubicBez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6583472" y="2029217"/>
            <a:ext cx="2286002" cy="2299255"/>
          </a:xfrm>
          <a:custGeom>
            <a:avLst/>
            <a:gdLst>
              <a:gd name="connsiteX0" fmla="*/ 686447 w 686447"/>
              <a:gd name="connsiteY0" fmla="*/ 1241169 h 1241169"/>
              <a:gd name="connsiteX1" fmla="*/ 109197 w 686447"/>
              <a:gd name="connsiteY1" fmla="*/ 880364 h 1241169"/>
              <a:gd name="connsiteX2" fmla="*/ 963 w 686447"/>
              <a:gd name="connsiteY2" fmla="*/ 0 h 124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6447" h="1241169">
                <a:moveTo>
                  <a:pt x="686447" y="1241169"/>
                </a:moveTo>
                <a:cubicBezTo>
                  <a:pt x="454945" y="1164197"/>
                  <a:pt x="223444" y="1087226"/>
                  <a:pt x="109197" y="880364"/>
                </a:cubicBezTo>
                <a:cubicBezTo>
                  <a:pt x="-5050" y="673502"/>
                  <a:pt x="-2044" y="336751"/>
                  <a:pt x="963" y="0"/>
                </a:cubicBez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 bwMode="auto">
          <a:xfrm>
            <a:off x="3579920" y="1460148"/>
            <a:ext cx="845112" cy="4455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18" name="Oval 117"/>
          <p:cNvSpPr/>
          <p:nvPr/>
        </p:nvSpPr>
        <p:spPr bwMode="auto">
          <a:xfrm>
            <a:off x="1820786" y="1470786"/>
            <a:ext cx="800288" cy="4455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19" name="Freeform 118"/>
          <p:cNvSpPr/>
          <p:nvPr/>
        </p:nvSpPr>
        <p:spPr>
          <a:xfrm>
            <a:off x="2524190" y="810017"/>
            <a:ext cx="3449685" cy="953293"/>
          </a:xfrm>
          <a:custGeom>
            <a:avLst/>
            <a:gdLst>
              <a:gd name="connsiteX0" fmla="*/ 0 w 2980053"/>
              <a:gd name="connsiteY0" fmla="*/ 521339 h 680093"/>
              <a:gd name="connsiteX1" fmla="*/ 1594653 w 2980053"/>
              <a:gd name="connsiteY1" fmla="*/ 1780 h 680093"/>
              <a:gd name="connsiteX2" fmla="*/ 2980053 w 2980053"/>
              <a:gd name="connsiteY2" fmla="*/ 680093 h 68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80053" h="680093">
                <a:moveTo>
                  <a:pt x="0" y="521339"/>
                </a:moveTo>
                <a:cubicBezTo>
                  <a:pt x="548989" y="248330"/>
                  <a:pt x="1097978" y="-24679"/>
                  <a:pt x="1594653" y="1780"/>
                </a:cubicBezTo>
                <a:cubicBezTo>
                  <a:pt x="2091329" y="28239"/>
                  <a:pt x="2980053" y="680093"/>
                  <a:pt x="2980053" y="680093"/>
                </a:cubicBez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619190" y="796161"/>
            <a:ext cx="3262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Goal: Get byte M[65] from cache</a:t>
            </a:r>
          </a:p>
        </p:txBody>
      </p:sp>
      <p:sp>
        <p:nvSpPr>
          <p:cNvPr id="121" name="Rectangle 120"/>
          <p:cNvSpPr/>
          <p:nvPr/>
        </p:nvSpPr>
        <p:spPr bwMode="auto">
          <a:xfrm>
            <a:off x="7875608" y="1608788"/>
            <a:ext cx="272605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09" name="Freeform 108"/>
          <p:cNvSpPr/>
          <p:nvPr/>
        </p:nvSpPr>
        <p:spPr>
          <a:xfrm>
            <a:off x="4265613" y="985193"/>
            <a:ext cx="3743343" cy="698308"/>
          </a:xfrm>
          <a:custGeom>
            <a:avLst/>
            <a:gdLst>
              <a:gd name="connsiteX0" fmla="*/ 0 w 2980053"/>
              <a:gd name="connsiteY0" fmla="*/ 521339 h 680093"/>
              <a:gd name="connsiteX1" fmla="*/ 1594653 w 2980053"/>
              <a:gd name="connsiteY1" fmla="*/ 1780 h 680093"/>
              <a:gd name="connsiteX2" fmla="*/ 2980053 w 2980053"/>
              <a:gd name="connsiteY2" fmla="*/ 680093 h 68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80053" h="680093">
                <a:moveTo>
                  <a:pt x="0" y="521339"/>
                </a:moveTo>
                <a:cubicBezTo>
                  <a:pt x="548989" y="248330"/>
                  <a:pt x="1097978" y="-24679"/>
                  <a:pt x="1594653" y="1780"/>
                </a:cubicBezTo>
                <a:cubicBezTo>
                  <a:pt x="2091329" y="28239"/>
                  <a:pt x="2980053" y="680093"/>
                  <a:pt x="2980053" y="680093"/>
                </a:cubicBez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8C1D501-D9B5-D147-80D0-B328821C1CD8}"/>
              </a:ext>
            </a:extLst>
          </p:cNvPr>
          <p:cNvSpPr txBox="1"/>
          <p:nvPr/>
        </p:nvSpPr>
        <p:spPr>
          <a:xfrm>
            <a:off x="9600098" y="1707440"/>
            <a:ext cx="1946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QUIZ #1: which set</a:t>
            </a:r>
          </a:p>
          <a:p>
            <a:r>
              <a:rPr lang="en-US" dirty="0">
                <a:latin typeface="Calibri" pitchFamily="34" charset="0"/>
              </a:rPr>
              <a:t>should we look in?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D739358-8E02-EB4D-9B87-D819ADEF2F20}"/>
              </a:ext>
            </a:extLst>
          </p:cNvPr>
          <p:cNvSpPr txBox="1"/>
          <p:nvPr/>
        </p:nvSpPr>
        <p:spPr>
          <a:xfrm>
            <a:off x="9600098" y="2899730"/>
            <a:ext cx="20374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QUIZ #2: which tag</a:t>
            </a:r>
          </a:p>
          <a:p>
            <a:r>
              <a:rPr lang="en-US" dirty="0">
                <a:latin typeface="Calibri" pitchFamily="34" charset="0"/>
              </a:rPr>
              <a:t>are we looking for?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62277B-EA66-4446-9E62-52B44464FDE2}"/>
              </a:ext>
            </a:extLst>
          </p:cNvPr>
          <p:cNvSpPr txBox="1"/>
          <p:nvPr/>
        </p:nvSpPr>
        <p:spPr>
          <a:xfrm>
            <a:off x="9600098" y="4092020"/>
            <a:ext cx="22573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QUIZ #3: which byte</a:t>
            </a:r>
          </a:p>
          <a:p>
            <a:r>
              <a:rPr lang="en-US" dirty="0">
                <a:latin typeface="Calibri" pitchFamily="34" charset="0"/>
              </a:rPr>
              <a:t>within the block is the</a:t>
            </a:r>
          </a:p>
          <a:p>
            <a:r>
              <a:rPr lang="en-US" dirty="0">
                <a:latin typeface="Calibri" pitchFamily="34" charset="0"/>
              </a:rPr>
              <a:t>one that we want?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D997F4-347A-415F-AFE7-F64BDBB80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8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E2F3"/>
                                      </p:to>
                                    </p:animClr>
                                    <p:set>
                                      <p:cBhvr>
                                        <p:cTn id="55" dur="1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E2F3"/>
                                      </p:to>
                                    </p:animClr>
                                    <p:set>
                                      <p:cBhvr>
                                        <p:cTn id="59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9191"/>
                                      </p:to>
                                    </p:animClr>
                                    <p:set>
                                      <p:cBhvr>
                                        <p:cTn id="93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9191"/>
                                      </p:to>
                                    </p:animClr>
                                    <p:set>
                                      <p:cBhvr>
                                        <p:cTn id="97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115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1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119" dur="1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1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2" grpId="0" animBg="1"/>
      <p:bldP spid="102" grpId="0" animBg="1"/>
      <p:bldP spid="107" grpId="0" animBg="1"/>
      <p:bldP spid="110" grpId="0" animBg="1"/>
      <p:bldP spid="111" grpId="0" animBg="1"/>
      <p:bldP spid="113" grpId="0" animBg="1"/>
      <p:bldP spid="114" grpId="0" animBg="1"/>
      <p:bldP spid="41" grpId="0" animBg="1"/>
      <p:bldP spid="42" grpId="0" animBg="1"/>
      <p:bldP spid="43" grpId="0" animBg="1"/>
      <p:bldP spid="45" grpId="0"/>
      <p:bldP spid="46" grpId="0" animBg="1"/>
      <p:bldP spid="47" grpId="0" animBg="1"/>
      <p:bldP spid="48" grpId="0" animBg="1"/>
      <p:bldP spid="49" grpId="0"/>
      <p:bldP spid="54" grpId="0" animBg="1"/>
      <p:bldP spid="63" grpId="0" animBg="1"/>
      <p:bldP spid="72" grpId="0"/>
      <p:bldP spid="93" grpId="0"/>
      <p:bldP spid="94" grpId="0"/>
      <p:bldP spid="95" grpId="0"/>
      <p:bldP spid="96" grpId="0"/>
      <p:bldP spid="97" grpId="0" animBg="1"/>
      <p:bldP spid="98" grpId="0" animBg="1"/>
      <p:bldP spid="106" grpId="0" animBg="1"/>
      <p:bldP spid="108" grpId="0" animBg="1"/>
      <p:bldP spid="118" grpId="0" animBg="1"/>
      <p:bldP spid="119" grpId="0" animBg="1"/>
      <p:bldP spid="121" grpId="0" animBg="1"/>
      <p:bldP spid="109" grpId="0" animBg="1"/>
      <p:bldP spid="99" grpId="0"/>
      <p:bldP spid="100" grpId="0"/>
      <p:bldP spid="10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access overview</a:t>
            </a:r>
          </a:p>
        </p:txBody>
      </p:sp>
      <p:sp>
        <p:nvSpPr>
          <p:cNvPr id="8" name="AutoShape 16"/>
          <p:cNvSpPr>
            <a:spLocks/>
          </p:cNvSpPr>
          <p:nvPr/>
        </p:nvSpPr>
        <p:spPr bwMode="auto">
          <a:xfrm rot="5400000">
            <a:off x="6040449" y="1652327"/>
            <a:ext cx="228601" cy="2951755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4772937" y="4039788"/>
            <a:ext cx="2705288" cy="0"/>
          </a:xfrm>
          <a:prstGeom prst="line">
            <a:avLst/>
          </a:prstGeom>
          <a:noFill/>
          <a:ln w="762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AutoShape 16"/>
          <p:cNvSpPr>
            <a:spLocks/>
          </p:cNvSpPr>
          <p:nvPr/>
        </p:nvSpPr>
        <p:spPr bwMode="auto">
          <a:xfrm>
            <a:off x="4419600" y="3330373"/>
            <a:ext cx="228600" cy="1375899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00496" y="2677004"/>
            <a:ext cx="166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 blocks per set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623966" y="3824014"/>
            <a:ext cx="79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2</a:t>
            </a:r>
            <a:r>
              <a:rPr lang="en-US" baseline="30000" dirty="0">
                <a:latin typeface="Calibri" pitchFamily="34" charset="0"/>
              </a:rPr>
              <a:t>s</a:t>
            </a:r>
            <a:r>
              <a:rPr lang="en-US" dirty="0">
                <a:latin typeface="Calibri" pitchFamily="34" charset="0"/>
              </a:rPr>
              <a:t> sets</a:t>
            </a:r>
          </a:p>
        </p:txBody>
      </p:sp>
      <p:grpSp>
        <p:nvGrpSpPr>
          <p:cNvPr id="5" name="Group 86"/>
          <p:cNvGrpSpPr/>
          <p:nvPr/>
        </p:nvGrpSpPr>
        <p:grpSpPr>
          <a:xfrm>
            <a:off x="4678873" y="3318704"/>
            <a:ext cx="2951753" cy="492484"/>
            <a:chOff x="1637766" y="1995289"/>
            <a:chExt cx="4648200" cy="492484"/>
          </a:xfrm>
        </p:grpSpPr>
        <p:sp>
          <p:nvSpPr>
            <p:cNvPr id="88" name="Rectangle 87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2" name="Straight Connector 91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Group 92"/>
          <p:cNvGrpSpPr/>
          <p:nvPr/>
        </p:nvGrpSpPr>
        <p:grpSpPr>
          <a:xfrm>
            <a:off x="4678873" y="4213787"/>
            <a:ext cx="2951753" cy="492484"/>
            <a:chOff x="1637766" y="1995289"/>
            <a:chExt cx="4648200" cy="49248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1637766" y="1995289"/>
              <a:ext cx="4648200" cy="4924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1784795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3048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4953000" y="2090806"/>
              <a:ext cx="1187005" cy="31237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latin typeface="Calibri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4349839" y="2254873"/>
              <a:ext cx="609600" cy="1588"/>
            </a:xfrm>
            <a:prstGeom prst="line">
              <a:avLst/>
            </a:prstGeom>
            <a:noFill/>
            <a:ln w="76200" cap="rnd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9" name="Trapezoid 98"/>
          <p:cNvSpPr/>
          <p:nvPr/>
        </p:nvSpPr>
        <p:spPr bwMode="auto">
          <a:xfrm>
            <a:off x="4200622" y="4640917"/>
            <a:ext cx="3523449" cy="709429"/>
          </a:xfrm>
          <a:prstGeom prst="trapezoid">
            <a:avLst>
              <a:gd name="adj" fmla="val 20798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206640" y="5350348"/>
            <a:ext cx="3523449" cy="533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315201" y="5464648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7042596" y="5464648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6781801" y="5464648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5682224" y="5464648"/>
            <a:ext cx="457200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B-1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6140006" y="5464648"/>
            <a:ext cx="64179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cxnSp>
        <p:nvCxnSpPr>
          <p:cNvPr id="70" name="Straight Connector 69"/>
          <p:cNvCxnSpPr/>
          <p:nvPr/>
        </p:nvCxnSpPr>
        <p:spPr bwMode="auto">
          <a:xfrm>
            <a:off x="6248400" y="5616254"/>
            <a:ext cx="457200" cy="1588"/>
          </a:xfrm>
          <a:prstGeom prst="line">
            <a:avLst/>
          </a:prstGeom>
          <a:noFill/>
          <a:ln w="381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802294" y="5464648"/>
            <a:ext cx="717995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4333284" y="5464648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77" name="AutoShape 16"/>
          <p:cNvSpPr>
            <a:spLocks/>
          </p:cNvSpPr>
          <p:nvPr/>
        </p:nvSpPr>
        <p:spPr bwMode="auto">
          <a:xfrm rot="16200000" flipV="1">
            <a:off x="6555960" y="5108337"/>
            <a:ext cx="228600" cy="1905000"/>
          </a:xfrm>
          <a:prstGeom prst="leftBrace">
            <a:avLst>
              <a:gd name="adj1" fmla="val 13697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071874" y="6149772"/>
            <a:ext cx="3834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B = 2</a:t>
            </a:r>
            <a:r>
              <a:rPr lang="en-US" baseline="30000" dirty="0">
                <a:latin typeface="Calibri" pitchFamily="34" charset="0"/>
              </a:rPr>
              <a:t>b</a:t>
            </a:r>
            <a:r>
              <a:rPr lang="en-US" dirty="0">
                <a:latin typeface="Calibri" pitchFamily="34" charset="0"/>
              </a:rPr>
              <a:t> bytes per cache block (the data)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7861478" y="2666856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852078" y="2666856"/>
            <a:ext cx="762000" cy="270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s bits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9614078" y="2666856"/>
            <a:ext cx="685800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b bits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772401" y="2326894"/>
            <a:ext cx="181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word:</a:t>
            </a:r>
          </a:p>
        </p:txBody>
      </p:sp>
      <p:sp>
        <p:nvSpPr>
          <p:cNvPr id="58" name="AutoShape 16"/>
          <p:cNvSpPr>
            <a:spLocks/>
          </p:cNvSpPr>
          <p:nvPr/>
        </p:nvSpPr>
        <p:spPr bwMode="auto">
          <a:xfrm rot="16200000" flipV="1">
            <a:off x="8242478" y="2635722"/>
            <a:ext cx="228600" cy="9905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60" name="AutoShape 16"/>
          <p:cNvSpPr>
            <a:spLocks/>
          </p:cNvSpPr>
          <p:nvPr/>
        </p:nvSpPr>
        <p:spPr bwMode="auto">
          <a:xfrm rot="16200000" flipV="1">
            <a:off x="9118779" y="2747206"/>
            <a:ext cx="228600" cy="7619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1" name="AutoShape 16"/>
          <p:cNvSpPr>
            <a:spLocks/>
          </p:cNvSpPr>
          <p:nvPr/>
        </p:nvSpPr>
        <p:spPr bwMode="auto">
          <a:xfrm rot="16200000" flipV="1">
            <a:off x="9804578" y="2823405"/>
            <a:ext cx="228600" cy="609600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118773" y="3179182"/>
            <a:ext cx="485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tag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884273" y="3177973"/>
            <a:ext cx="7052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set</a:t>
            </a:r>
          </a:p>
          <a:p>
            <a:pPr algn="ctr"/>
            <a:r>
              <a:rPr lang="en-US" dirty="0">
                <a:latin typeface="Calibri" pitchFamily="34" charset="0"/>
              </a:rPr>
              <a:t>index</a:t>
            </a:r>
          </a:p>
        </p:txBody>
      </p:sp>
      <p:cxnSp>
        <p:nvCxnSpPr>
          <p:cNvPr id="93" name="Shape 92"/>
          <p:cNvCxnSpPr>
            <a:stCxn id="80" idx="2"/>
            <a:endCxn id="94" idx="3"/>
          </p:cNvCxnSpPr>
          <p:nvPr/>
        </p:nvCxnSpPr>
        <p:spPr bwMode="auto">
          <a:xfrm rot="5400000">
            <a:off x="8115901" y="3339029"/>
            <a:ext cx="635726" cy="1606277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2" name="Elbow Connector 101"/>
          <p:cNvCxnSpPr>
            <a:stCxn id="81" idx="2"/>
            <a:endCxn id="69" idx="0"/>
          </p:cNvCxnSpPr>
          <p:nvPr/>
        </p:nvCxnSpPr>
        <p:spPr bwMode="auto">
          <a:xfrm rot="5400000">
            <a:off x="7373544" y="2911663"/>
            <a:ext cx="1640345" cy="3465624"/>
          </a:xfrm>
          <a:prstGeom prst="bentConnector3">
            <a:avLst>
              <a:gd name="adj1" fmla="val 65375"/>
            </a:avLst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04" name="TextBox 103"/>
          <p:cNvSpPr txBox="1"/>
          <p:nvPr/>
        </p:nvSpPr>
        <p:spPr>
          <a:xfrm>
            <a:off x="7995299" y="4868461"/>
            <a:ext cx="2015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data begins at this offset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557195" y="3177973"/>
            <a:ext cx="738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block</a:t>
            </a:r>
          </a:p>
          <a:p>
            <a:pPr algn="ctr"/>
            <a:r>
              <a:rPr lang="en-US" dirty="0">
                <a:latin typeface="Calibri" pitchFamily="34" charset="0"/>
              </a:rPr>
              <a:t>offset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772401" y="2326894"/>
            <a:ext cx="181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word:</a:t>
            </a:r>
          </a:p>
        </p:txBody>
      </p:sp>
      <p:cxnSp>
        <p:nvCxnSpPr>
          <p:cNvPr id="100" name="Shape 92"/>
          <p:cNvCxnSpPr/>
          <p:nvPr/>
        </p:nvCxnSpPr>
        <p:spPr bwMode="auto">
          <a:xfrm rot="16200000" flipH="1">
            <a:off x="6683068" y="1614248"/>
            <a:ext cx="1245022" cy="1111798"/>
          </a:xfrm>
          <a:prstGeom prst="bentConnector2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124" name="Group 42"/>
          <p:cNvGrpSpPr>
            <a:grpSpLocks/>
          </p:cNvGrpSpPr>
          <p:nvPr/>
        </p:nvGrpSpPr>
        <p:grpSpPr bwMode="auto">
          <a:xfrm>
            <a:off x="536338" y="2437072"/>
            <a:ext cx="685800" cy="3581400"/>
            <a:chOff x="3984" y="1008"/>
            <a:chExt cx="1584" cy="2256"/>
          </a:xfrm>
        </p:grpSpPr>
        <p:sp>
          <p:nvSpPr>
            <p:cNvPr id="125" name="Rectangle 43"/>
            <p:cNvSpPr>
              <a:spLocks noChangeArrowheads="1"/>
            </p:cNvSpPr>
            <p:nvPr/>
          </p:nvSpPr>
          <p:spPr bwMode="auto">
            <a:xfrm>
              <a:off x="3984" y="100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rax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26" name="Rectangle 44"/>
            <p:cNvSpPr>
              <a:spLocks noChangeArrowheads="1"/>
            </p:cNvSpPr>
            <p:nvPr/>
          </p:nvSpPr>
          <p:spPr bwMode="auto">
            <a:xfrm>
              <a:off x="3984" y="1296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rdx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27" name="Rectangle 45"/>
            <p:cNvSpPr>
              <a:spLocks noChangeArrowheads="1"/>
            </p:cNvSpPr>
            <p:nvPr/>
          </p:nvSpPr>
          <p:spPr bwMode="auto">
            <a:xfrm>
              <a:off x="3984" y="1584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rcx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28" name="Rectangle 46"/>
            <p:cNvSpPr>
              <a:spLocks noChangeArrowheads="1"/>
            </p:cNvSpPr>
            <p:nvPr/>
          </p:nvSpPr>
          <p:spPr bwMode="auto">
            <a:xfrm>
              <a:off x="3984" y="1872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rbx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29" name="Rectangle 47"/>
            <p:cNvSpPr>
              <a:spLocks noChangeArrowheads="1"/>
            </p:cNvSpPr>
            <p:nvPr/>
          </p:nvSpPr>
          <p:spPr bwMode="auto">
            <a:xfrm>
              <a:off x="3984" y="2160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rsi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30" name="Rectangle 48"/>
            <p:cNvSpPr>
              <a:spLocks noChangeArrowheads="1"/>
            </p:cNvSpPr>
            <p:nvPr/>
          </p:nvSpPr>
          <p:spPr bwMode="auto">
            <a:xfrm>
              <a:off x="3984" y="244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rdi</a:t>
              </a:r>
              <a:endParaRPr lang="en-US" dirty="0">
                <a:latin typeface="Courier New" pitchFamily="49" charset="0"/>
              </a:endParaRPr>
            </a:p>
          </p:txBody>
        </p:sp>
        <p:sp>
          <p:nvSpPr>
            <p:cNvPr id="132" name="Rectangle 50"/>
            <p:cNvSpPr>
              <a:spLocks noChangeArrowheads="1"/>
            </p:cNvSpPr>
            <p:nvPr/>
          </p:nvSpPr>
          <p:spPr bwMode="auto">
            <a:xfrm>
              <a:off x="3984" y="3024"/>
              <a:ext cx="1584" cy="240"/>
            </a:xfrm>
            <a:prstGeom prst="rect">
              <a:avLst/>
            </a:prstGeom>
            <a:solidFill>
              <a:srgbClr val="EFBFB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%</a:t>
              </a:r>
              <a:r>
                <a:rPr lang="en-US" dirty="0" err="1">
                  <a:latin typeface="Courier New" pitchFamily="49" charset="0"/>
                </a:rPr>
                <a:t>rsp</a:t>
              </a:r>
              <a:endParaRPr lang="en-US" dirty="0">
                <a:latin typeface="Courier New" pitchFamily="49" charset="0"/>
              </a:endParaRPr>
            </a:p>
          </p:txBody>
        </p:sp>
      </p:grpSp>
      <p:grpSp>
        <p:nvGrpSpPr>
          <p:cNvPr id="133" name="Group 51"/>
          <p:cNvGrpSpPr>
            <a:grpSpLocks/>
          </p:cNvGrpSpPr>
          <p:nvPr/>
        </p:nvGrpSpPr>
        <p:grpSpPr bwMode="auto">
          <a:xfrm>
            <a:off x="1222138" y="2437072"/>
            <a:ext cx="1066800" cy="3581400"/>
            <a:chOff x="3984" y="1008"/>
            <a:chExt cx="1584" cy="2256"/>
          </a:xfrm>
        </p:grpSpPr>
        <p:sp>
          <p:nvSpPr>
            <p:cNvPr id="134" name="Rectangle 52"/>
            <p:cNvSpPr>
              <a:spLocks noChangeArrowheads="1"/>
            </p:cNvSpPr>
            <p:nvPr/>
          </p:nvSpPr>
          <p:spPr bwMode="auto">
            <a:xfrm>
              <a:off x="3984" y="100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35" name="Rectangle 53"/>
            <p:cNvSpPr>
              <a:spLocks noChangeArrowheads="1"/>
            </p:cNvSpPr>
            <p:nvPr/>
          </p:nvSpPr>
          <p:spPr bwMode="auto">
            <a:xfrm>
              <a:off x="3984" y="1296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36" name="Rectangle 54"/>
            <p:cNvSpPr>
              <a:spLocks noChangeArrowheads="1"/>
            </p:cNvSpPr>
            <p:nvPr/>
          </p:nvSpPr>
          <p:spPr bwMode="auto">
            <a:xfrm>
              <a:off x="3984" y="1584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37" name="Rectangle 55"/>
            <p:cNvSpPr>
              <a:spLocks noChangeArrowheads="1"/>
            </p:cNvSpPr>
            <p:nvPr/>
          </p:nvSpPr>
          <p:spPr bwMode="auto">
            <a:xfrm>
              <a:off x="3984" y="1872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38" name="Rectangle 56"/>
            <p:cNvSpPr>
              <a:spLocks noChangeArrowheads="1"/>
            </p:cNvSpPr>
            <p:nvPr/>
          </p:nvSpPr>
          <p:spPr bwMode="auto">
            <a:xfrm>
              <a:off x="3984" y="2160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39" name="Rectangle 57"/>
            <p:cNvSpPr>
              <a:spLocks noChangeArrowheads="1"/>
            </p:cNvSpPr>
            <p:nvPr/>
          </p:nvSpPr>
          <p:spPr bwMode="auto">
            <a:xfrm>
              <a:off x="3984" y="2448"/>
              <a:ext cx="1584" cy="2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endParaRPr lang="en-US">
                <a:latin typeface="Courier New" pitchFamily="49" charset="0"/>
              </a:endParaRPr>
            </a:p>
          </p:txBody>
        </p:sp>
        <p:sp>
          <p:nvSpPr>
            <p:cNvPr id="141" name="Rectangle 59"/>
            <p:cNvSpPr>
              <a:spLocks noChangeArrowheads="1"/>
            </p:cNvSpPr>
            <p:nvPr/>
          </p:nvSpPr>
          <p:spPr bwMode="auto">
            <a:xfrm>
              <a:off x="3984" y="3024"/>
              <a:ext cx="1584" cy="240"/>
            </a:xfrm>
            <a:prstGeom prst="rect">
              <a:avLst/>
            </a:prstGeom>
            <a:solidFill>
              <a:srgbClr val="EFBFB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>
                <a:lnSpc>
                  <a:spcPct val="100000"/>
                </a:lnSpc>
              </a:pPr>
              <a:r>
                <a:rPr lang="en-US" dirty="0">
                  <a:latin typeface="Courier New" pitchFamily="49" charset="0"/>
                </a:rPr>
                <a:t>0x104</a:t>
              </a:r>
            </a:p>
          </p:txBody>
        </p:sp>
      </p:grpSp>
      <p:sp>
        <p:nvSpPr>
          <p:cNvPr id="16" name="Freeform 15"/>
          <p:cNvSpPr/>
          <p:nvPr/>
        </p:nvSpPr>
        <p:spPr>
          <a:xfrm>
            <a:off x="1843762" y="2666856"/>
            <a:ext cx="4480839" cy="2765831"/>
          </a:xfrm>
          <a:custGeom>
            <a:avLst/>
            <a:gdLst>
              <a:gd name="connsiteX0" fmla="*/ 3184705 w 3184705"/>
              <a:gd name="connsiteY0" fmla="*/ 2597909 h 2597909"/>
              <a:gd name="connsiteX1" fmla="*/ 2578552 w 3184705"/>
              <a:gd name="connsiteY1" fmla="*/ 1068029 h 2597909"/>
              <a:gd name="connsiteX2" fmla="*/ 0 w 3184705"/>
              <a:gd name="connsiteY2" fmla="*/ 0 h 259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84705" h="2597909">
                <a:moveTo>
                  <a:pt x="3184705" y="2597909"/>
                </a:moveTo>
                <a:cubicBezTo>
                  <a:pt x="3147020" y="2049461"/>
                  <a:pt x="3109336" y="1501014"/>
                  <a:pt x="2578552" y="1068029"/>
                </a:cubicBezTo>
                <a:cubicBezTo>
                  <a:pt x="2047768" y="635044"/>
                  <a:pt x="0" y="0"/>
                  <a:pt x="0" y="0"/>
                </a:cubicBezTo>
              </a:path>
            </a:pathLst>
          </a:custGeom>
          <a:ln w="25400">
            <a:solidFill>
              <a:schemeClr val="accent2">
                <a:lumMod val="75000"/>
              </a:schemeClr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B963A1-1F43-4A02-A04F-16C3C2D56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82" name="Rectangle 4">
            <a:extLst>
              <a:ext uri="{FF2B5EF4-FFF2-40B4-BE49-F238E27FC236}">
                <a16:creationId xmlns:a16="http://schemas.microsoft.com/office/drawing/2014/main" id="{DD71A20D-F750-421E-AD49-FB31E5C41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505" y="1065063"/>
            <a:ext cx="1910717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return var;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</p:txBody>
      </p:sp>
      <p:sp>
        <p:nvSpPr>
          <p:cNvPr id="83" name="Rectangle 6">
            <a:extLst>
              <a:ext uri="{FF2B5EF4-FFF2-40B4-BE49-F238E27FC236}">
                <a16:creationId xmlns:a16="http://schemas.microsoft.com/office/drawing/2014/main" id="{29C31401-A7D7-4026-BEEE-5733DF1C0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112" y="1065063"/>
            <a:ext cx="2971800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 err="1">
                <a:latin typeface="Courier New" pitchFamily="49" charset="0"/>
              </a:rPr>
              <a:t>movq</a:t>
            </a:r>
            <a:r>
              <a:rPr lang="en-US" dirty="0">
                <a:latin typeface="Courier New" pitchFamily="49" charset="0"/>
              </a:rPr>
              <a:t> -12(%</a:t>
            </a:r>
            <a:r>
              <a:rPr lang="en-US" dirty="0" err="1">
                <a:latin typeface="Courier New" pitchFamily="49" charset="0"/>
              </a:rPr>
              <a:t>rsp</a:t>
            </a:r>
            <a:r>
              <a:rPr lang="en-US" dirty="0">
                <a:latin typeface="Courier New" pitchFamily="49" charset="0"/>
              </a:rPr>
              <a:t>),%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>
              <a:tabLst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</a:rPr>
              <a:t>...</a:t>
            </a:r>
          </a:p>
        </p:txBody>
      </p:sp>
      <p:sp>
        <p:nvSpPr>
          <p:cNvPr id="84" name="AutoShape 16">
            <a:extLst>
              <a:ext uri="{FF2B5EF4-FFF2-40B4-BE49-F238E27FC236}">
                <a16:creationId xmlns:a16="http://schemas.microsoft.com/office/drawing/2014/main" id="{1B188902-59DF-4F14-B59F-28518D005D3A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6629401" y="1293663"/>
            <a:ext cx="228600" cy="990598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F39C7DB6-CDAC-4F51-949A-F927F7D297C7}"/>
              </a:ext>
            </a:extLst>
          </p:cNvPr>
          <p:cNvCxnSpPr>
            <a:stCxn id="82" idx="3"/>
            <a:endCxn id="83" idx="1"/>
          </p:cNvCxnSpPr>
          <p:nvPr/>
        </p:nvCxnSpPr>
        <p:spPr bwMode="auto">
          <a:xfrm>
            <a:off x="4099222" y="1525445"/>
            <a:ext cx="1348891" cy="0"/>
          </a:xfrm>
          <a:prstGeom prst="straightConnector1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673A6A9A-85E5-4286-9B76-D55A1CB9F1C2}"/>
              </a:ext>
            </a:extLst>
          </p:cNvPr>
          <p:cNvSpPr txBox="1"/>
          <p:nvPr/>
        </p:nvSpPr>
        <p:spPr>
          <a:xfrm>
            <a:off x="3072832" y="5405133"/>
            <a:ext cx="928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valid</a:t>
            </a:r>
            <a:r>
              <a:rPr lang="en-US" sz="1600" dirty="0">
                <a:latin typeface="Calibri" pitchFamily="34" charset="0"/>
              </a:rPr>
              <a:t> bit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A0A1676-8F93-45A8-83E7-C7EB0129DFFF}"/>
              </a:ext>
            </a:extLst>
          </p:cNvPr>
          <p:cNvCxnSpPr>
            <a:cxnSpLocks/>
          </p:cNvCxnSpPr>
          <p:nvPr/>
        </p:nvCxnSpPr>
        <p:spPr bwMode="auto">
          <a:xfrm>
            <a:off x="3908121" y="5595924"/>
            <a:ext cx="438667" cy="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F4C544A6-05E2-4A2B-AD0D-CC7432EB9E36}"/>
              </a:ext>
            </a:extLst>
          </p:cNvPr>
          <p:cNvSpPr txBox="1"/>
          <p:nvPr/>
        </p:nvSpPr>
        <p:spPr>
          <a:xfrm>
            <a:off x="2701131" y="5957359"/>
            <a:ext cx="246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tag identifies which data is in this cache block</a:t>
            </a:r>
            <a:endParaRPr lang="en-US" sz="1600" dirty="0">
              <a:latin typeface="Calibri" pitchFamily="34" charset="0"/>
            </a:endParaRP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058E7515-3AF3-4E30-8E8D-E8239C5C6473}"/>
              </a:ext>
            </a:extLst>
          </p:cNvPr>
          <p:cNvCxnSpPr>
            <a:cxnSpLocks/>
          </p:cNvCxnSpPr>
          <p:nvPr/>
        </p:nvCxnSpPr>
        <p:spPr bwMode="auto">
          <a:xfrm flipV="1">
            <a:off x="5149133" y="5707338"/>
            <a:ext cx="0" cy="478396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32309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how locality makes a cache useful</a:t>
            </a:r>
          </a:p>
          <a:p>
            <a:endParaRPr lang="en-US" dirty="0"/>
          </a:p>
          <a:p>
            <a:r>
              <a:rPr lang="en-US" dirty="0"/>
              <a:t>Discuss organization of various cache designs</a:t>
            </a:r>
          </a:p>
          <a:p>
            <a:pPr lvl="1"/>
            <a:r>
              <a:rPr lang="en-US" dirty="0"/>
              <a:t>Direct-mapped caches</a:t>
            </a:r>
          </a:p>
          <a:p>
            <a:pPr lvl="1"/>
            <a:r>
              <a:rPr lang="en-US" dirty="0"/>
              <a:t>N-way set-associative caches</a:t>
            </a:r>
          </a:p>
          <a:p>
            <a:pPr lvl="1"/>
            <a:r>
              <a:rPr lang="en-US" dirty="0"/>
              <a:t>Fully-associative caches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64-bit, byte-addressed system</a:t>
            </a:r>
          </a:p>
          <a:p>
            <a:r>
              <a:rPr lang="en-US" dirty="0"/>
              <a:t>32 kB cache</a:t>
            </a:r>
          </a:p>
          <a:p>
            <a:pPr lvl="1"/>
            <a:r>
              <a:rPr lang="en-US" dirty="0"/>
              <a:t>512 sets and 64-byte blocks</a:t>
            </a:r>
          </a:p>
          <a:p>
            <a:pPr lvl="1"/>
            <a:endParaRPr lang="en-US" dirty="0"/>
          </a:p>
          <a:p>
            <a:r>
              <a:rPr lang="en-US" sz="3200" dirty="0"/>
              <a:t>How many bits for Tag?</a:t>
            </a:r>
          </a:p>
          <a:p>
            <a:pPr lvl="1"/>
            <a:r>
              <a:rPr lang="en-US" sz="3200" dirty="0"/>
              <a:t>A: 6 bits</a:t>
            </a:r>
          </a:p>
          <a:p>
            <a:pPr lvl="1"/>
            <a:r>
              <a:rPr lang="en-US" sz="3200" dirty="0"/>
              <a:t>B: 9 bits</a:t>
            </a:r>
          </a:p>
          <a:p>
            <a:pPr lvl="1"/>
            <a:r>
              <a:rPr lang="en-US" sz="3200" dirty="0"/>
              <a:t>C: 17 bits</a:t>
            </a:r>
          </a:p>
          <a:p>
            <a:pPr lvl="1"/>
            <a:r>
              <a:rPr lang="en-US" sz="3200" dirty="0"/>
              <a:t>D: 49 bits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7AC7320-19A5-4281-97C0-64241394B410}"/>
              </a:ext>
            </a:extLst>
          </p:cNvPr>
          <p:cNvGrpSpPr/>
          <p:nvPr/>
        </p:nvGrpSpPr>
        <p:grpSpPr>
          <a:xfrm>
            <a:off x="7108522" y="371441"/>
            <a:ext cx="3897578" cy="2143432"/>
            <a:chOff x="7772401" y="2262870"/>
            <a:chExt cx="2527477" cy="138995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0D1BAF4-610A-4A63-9977-E3B28A87C618}"/>
                </a:ext>
              </a:extLst>
            </p:cNvPr>
            <p:cNvSpPr/>
            <p:nvPr/>
          </p:nvSpPr>
          <p:spPr bwMode="auto">
            <a:xfrm>
              <a:off x="7861478" y="2602832"/>
              <a:ext cx="990600" cy="270848"/>
            </a:xfrm>
            <a:prstGeom prst="rect">
              <a:avLst/>
            </a:prstGeom>
            <a:solidFill>
              <a:srgbClr val="FF9999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alibri" pitchFamily="34" charset="0"/>
                </a:rPr>
                <a:t>t bits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879C96-911D-4B65-8D73-0A6757733776}"/>
                </a:ext>
              </a:extLst>
            </p:cNvPr>
            <p:cNvSpPr/>
            <p:nvPr/>
          </p:nvSpPr>
          <p:spPr bwMode="auto">
            <a:xfrm>
              <a:off x="8852078" y="2602832"/>
              <a:ext cx="762000" cy="270848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alibri" pitchFamily="34" charset="0"/>
                </a:rPr>
                <a:t>s bits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B45BA3E-2CCA-453C-ABE1-817B65791D82}"/>
                </a:ext>
              </a:extLst>
            </p:cNvPr>
            <p:cNvSpPr/>
            <p:nvPr/>
          </p:nvSpPr>
          <p:spPr bwMode="auto">
            <a:xfrm>
              <a:off x="9614078" y="2602832"/>
              <a:ext cx="685800" cy="27084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2000" dirty="0">
                  <a:solidFill>
                    <a:srgbClr val="000000"/>
                  </a:solidFill>
                  <a:latin typeface="Calibri" pitchFamily="34" charset="0"/>
                </a:rPr>
                <a:t>b bits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23A84F-D402-4998-A810-44ADF32FB5ED}"/>
                </a:ext>
              </a:extLst>
            </p:cNvPr>
            <p:cNvSpPr txBox="1"/>
            <p:nvPr/>
          </p:nvSpPr>
          <p:spPr>
            <a:xfrm>
              <a:off x="7772401" y="2262870"/>
              <a:ext cx="1494019" cy="2993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alibri" pitchFamily="34" charset="0"/>
                </a:rPr>
                <a:t>Address of word:</a:t>
              </a:r>
            </a:p>
          </p:txBody>
        </p:sp>
        <p:sp>
          <p:nvSpPr>
            <p:cNvPr id="9" name="AutoShape 16">
              <a:extLst>
                <a:ext uri="{FF2B5EF4-FFF2-40B4-BE49-F238E27FC236}">
                  <a16:creationId xmlns:a16="http://schemas.microsoft.com/office/drawing/2014/main" id="{F2702573-4B80-4FE2-8DEF-847EDEB5928E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8242478" y="2571698"/>
              <a:ext cx="228600" cy="990598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dirty="0">
                <a:latin typeface="Calibri" pitchFamily="34" charset="0"/>
              </a:endParaRPr>
            </a:p>
          </p:txBody>
        </p:sp>
        <p:sp>
          <p:nvSpPr>
            <p:cNvPr id="10" name="AutoShape 16">
              <a:extLst>
                <a:ext uri="{FF2B5EF4-FFF2-40B4-BE49-F238E27FC236}">
                  <a16:creationId xmlns:a16="http://schemas.microsoft.com/office/drawing/2014/main" id="{5B00B280-95F8-4D1C-910C-DA68D475EECC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9118779" y="2683182"/>
              <a:ext cx="228600" cy="761998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dirty="0">
                <a:latin typeface="Calibri" pitchFamily="34" charset="0"/>
              </a:endParaRPr>
            </a:p>
          </p:txBody>
        </p:sp>
        <p:sp>
          <p:nvSpPr>
            <p:cNvPr id="11" name="AutoShape 16">
              <a:extLst>
                <a:ext uri="{FF2B5EF4-FFF2-40B4-BE49-F238E27FC236}">
                  <a16:creationId xmlns:a16="http://schemas.microsoft.com/office/drawing/2014/main" id="{4998BFCD-4EE0-47E1-A37A-52BF4289D2BE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9804578" y="2759381"/>
              <a:ext cx="228600" cy="609600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dirty="0">
                <a:latin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BDD782-5AB4-455E-920F-2F5974CE1854}"/>
                </a:ext>
              </a:extLst>
            </p:cNvPr>
            <p:cNvSpPr txBox="1"/>
            <p:nvPr/>
          </p:nvSpPr>
          <p:spPr>
            <a:xfrm>
              <a:off x="8118773" y="3115158"/>
              <a:ext cx="373016" cy="2993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alibri" pitchFamily="34" charset="0"/>
                </a:rPr>
                <a:t>tag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9917E2-56CB-462A-92CD-354B1EC1273E}"/>
                </a:ext>
              </a:extLst>
            </p:cNvPr>
            <p:cNvSpPr txBox="1"/>
            <p:nvPr/>
          </p:nvSpPr>
          <p:spPr>
            <a:xfrm>
              <a:off x="8957651" y="3113949"/>
              <a:ext cx="558505" cy="5388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Calibri" pitchFamily="34" charset="0"/>
                </a:rPr>
                <a:t>set</a:t>
              </a:r>
            </a:p>
            <a:p>
              <a:pPr algn="ctr"/>
              <a:r>
                <a:rPr lang="en-US" sz="2400" dirty="0">
                  <a:latin typeface="Calibri" pitchFamily="34" charset="0"/>
                </a:rPr>
                <a:t>index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31996C-863D-4060-8ED9-718A9D002C8F}"/>
                </a:ext>
              </a:extLst>
            </p:cNvPr>
            <p:cNvSpPr txBox="1"/>
            <p:nvPr/>
          </p:nvSpPr>
          <p:spPr>
            <a:xfrm>
              <a:off x="9633512" y="3113949"/>
              <a:ext cx="586032" cy="5388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Calibri" pitchFamily="34" charset="0"/>
                </a:rPr>
                <a:t>block</a:t>
              </a:r>
            </a:p>
            <a:p>
              <a:pPr algn="ctr"/>
              <a:r>
                <a:rPr lang="en-US" sz="2400" dirty="0">
                  <a:latin typeface="Calibri" pitchFamily="34" charset="0"/>
                </a:rPr>
                <a:t>offset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69F5505-11AD-4D17-975B-0EDB501AB510}"/>
                </a:ext>
              </a:extLst>
            </p:cNvPr>
            <p:cNvSpPr/>
            <p:nvPr/>
          </p:nvSpPr>
          <p:spPr bwMode="auto">
            <a:xfrm>
              <a:off x="8851367" y="2602832"/>
              <a:ext cx="762000" cy="2648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alibri" panose="020F0502020204030204" pitchFamily="34" charset="0"/>
                  <a:ea typeface="Courier New" charset="0"/>
                  <a:cs typeface="Calibri" panose="020F0502020204030204" pitchFamily="34" charset="0"/>
                </a:rPr>
                <a:t>s bits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6137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64-bit, byte-addressed system</a:t>
            </a:r>
          </a:p>
          <a:p>
            <a:r>
              <a:rPr lang="en-US" dirty="0"/>
              <a:t>32 kB cache</a:t>
            </a:r>
          </a:p>
          <a:p>
            <a:pPr lvl="1"/>
            <a:r>
              <a:rPr lang="en-US" dirty="0"/>
              <a:t>512 sets and 64-byte blocks</a:t>
            </a:r>
          </a:p>
          <a:p>
            <a:pPr lvl="1"/>
            <a:endParaRPr lang="en-US" dirty="0"/>
          </a:p>
          <a:p>
            <a:r>
              <a:rPr lang="en-US" sz="3200" dirty="0"/>
              <a:t>How many bits for Tag?	(6 bits for block, 9 bits for set)</a:t>
            </a:r>
          </a:p>
          <a:p>
            <a:pPr lvl="1"/>
            <a:r>
              <a:rPr lang="en-US" sz="3200" dirty="0"/>
              <a:t>A: 6 bits</a:t>
            </a:r>
          </a:p>
          <a:p>
            <a:pPr lvl="1"/>
            <a:r>
              <a:rPr lang="en-US" sz="3200" dirty="0"/>
              <a:t>B: 9 bits</a:t>
            </a:r>
          </a:p>
          <a:p>
            <a:pPr lvl="1"/>
            <a:r>
              <a:rPr lang="en-US" sz="3200" dirty="0"/>
              <a:t>C: 17 bits</a:t>
            </a:r>
          </a:p>
          <a:p>
            <a:pPr lvl="1"/>
            <a:r>
              <a:rPr lang="en-US" sz="3200" b="1" dirty="0"/>
              <a:t>D: 49 bits		</a:t>
            </a:r>
            <a:r>
              <a:rPr lang="en-US" sz="3200" dirty="0"/>
              <a:t>(Tag is remaining bits. 64 - 6 - 9 = 49)</a:t>
            </a:r>
            <a:endParaRPr lang="en-US" sz="3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7AC7320-19A5-4281-97C0-64241394B410}"/>
              </a:ext>
            </a:extLst>
          </p:cNvPr>
          <p:cNvGrpSpPr/>
          <p:nvPr/>
        </p:nvGrpSpPr>
        <p:grpSpPr>
          <a:xfrm>
            <a:off x="7108522" y="371441"/>
            <a:ext cx="3897578" cy="2143432"/>
            <a:chOff x="7772401" y="2262870"/>
            <a:chExt cx="2527477" cy="138995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0D1BAF4-610A-4A63-9977-E3B28A87C618}"/>
                </a:ext>
              </a:extLst>
            </p:cNvPr>
            <p:cNvSpPr/>
            <p:nvPr/>
          </p:nvSpPr>
          <p:spPr bwMode="auto">
            <a:xfrm>
              <a:off x="7861478" y="2602832"/>
              <a:ext cx="990600" cy="270848"/>
            </a:xfrm>
            <a:prstGeom prst="rect">
              <a:avLst/>
            </a:prstGeom>
            <a:solidFill>
              <a:srgbClr val="FF9999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alibri" pitchFamily="34" charset="0"/>
                </a:rPr>
                <a:t>t bits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879C96-911D-4B65-8D73-0A6757733776}"/>
                </a:ext>
              </a:extLst>
            </p:cNvPr>
            <p:cNvSpPr/>
            <p:nvPr/>
          </p:nvSpPr>
          <p:spPr bwMode="auto">
            <a:xfrm>
              <a:off x="8852078" y="2602832"/>
              <a:ext cx="762000" cy="270848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alibri" pitchFamily="34" charset="0"/>
                </a:rPr>
                <a:t>s bits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B45BA3E-2CCA-453C-ABE1-817B65791D82}"/>
                </a:ext>
              </a:extLst>
            </p:cNvPr>
            <p:cNvSpPr/>
            <p:nvPr/>
          </p:nvSpPr>
          <p:spPr bwMode="auto">
            <a:xfrm>
              <a:off x="9614078" y="2602832"/>
              <a:ext cx="685800" cy="27084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en-US" sz="2000" dirty="0">
                  <a:solidFill>
                    <a:srgbClr val="000000"/>
                  </a:solidFill>
                  <a:latin typeface="Calibri" pitchFamily="34" charset="0"/>
                </a:rPr>
                <a:t>b bits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23A84F-D402-4998-A810-44ADF32FB5ED}"/>
                </a:ext>
              </a:extLst>
            </p:cNvPr>
            <p:cNvSpPr txBox="1"/>
            <p:nvPr/>
          </p:nvSpPr>
          <p:spPr>
            <a:xfrm>
              <a:off x="7772401" y="2262870"/>
              <a:ext cx="1494019" cy="2993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alibri" pitchFamily="34" charset="0"/>
                </a:rPr>
                <a:t>Address of word:</a:t>
              </a:r>
            </a:p>
          </p:txBody>
        </p:sp>
        <p:sp>
          <p:nvSpPr>
            <p:cNvPr id="9" name="AutoShape 16">
              <a:extLst>
                <a:ext uri="{FF2B5EF4-FFF2-40B4-BE49-F238E27FC236}">
                  <a16:creationId xmlns:a16="http://schemas.microsoft.com/office/drawing/2014/main" id="{F2702573-4B80-4FE2-8DEF-847EDEB5928E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8242478" y="2571698"/>
              <a:ext cx="228600" cy="990598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dirty="0">
                <a:latin typeface="Calibri" pitchFamily="34" charset="0"/>
              </a:endParaRPr>
            </a:p>
          </p:txBody>
        </p:sp>
        <p:sp>
          <p:nvSpPr>
            <p:cNvPr id="10" name="AutoShape 16">
              <a:extLst>
                <a:ext uri="{FF2B5EF4-FFF2-40B4-BE49-F238E27FC236}">
                  <a16:creationId xmlns:a16="http://schemas.microsoft.com/office/drawing/2014/main" id="{5B00B280-95F8-4D1C-910C-DA68D475EECC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9118779" y="2683182"/>
              <a:ext cx="228600" cy="761998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dirty="0">
                <a:latin typeface="Calibri" pitchFamily="34" charset="0"/>
              </a:endParaRPr>
            </a:p>
          </p:txBody>
        </p:sp>
        <p:sp>
          <p:nvSpPr>
            <p:cNvPr id="11" name="AutoShape 16">
              <a:extLst>
                <a:ext uri="{FF2B5EF4-FFF2-40B4-BE49-F238E27FC236}">
                  <a16:creationId xmlns:a16="http://schemas.microsoft.com/office/drawing/2014/main" id="{4998BFCD-4EE0-47E1-A37A-52BF4289D2BE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9804578" y="2759381"/>
              <a:ext cx="228600" cy="609600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dirty="0">
                <a:latin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BDD782-5AB4-455E-920F-2F5974CE1854}"/>
                </a:ext>
              </a:extLst>
            </p:cNvPr>
            <p:cNvSpPr txBox="1"/>
            <p:nvPr/>
          </p:nvSpPr>
          <p:spPr>
            <a:xfrm>
              <a:off x="8118773" y="3115158"/>
              <a:ext cx="373016" cy="2993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alibri" pitchFamily="34" charset="0"/>
                </a:rPr>
                <a:t>tag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9917E2-56CB-462A-92CD-354B1EC1273E}"/>
                </a:ext>
              </a:extLst>
            </p:cNvPr>
            <p:cNvSpPr txBox="1"/>
            <p:nvPr/>
          </p:nvSpPr>
          <p:spPr>
            <a:xfrm>
              <a:off x="8957651" y="3113949"/>
              <a:ext cx="558505" cy="5388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Calibri" pitchFamily="34" charset="0"/>
                </a:rPr>
                <a:t>set</a:t>
              </a:r>
            </a:p>
            <a:p>
              <a:pPr algn="ctr"/>
              <a:r>
                <a:rPr lang="en-US" sz="2400" dirty="0">
                  <a:latin typeface="Calibri" pitchFamily="34" charset="0"/>
                </a:rPr>
                <a:t>index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31996C-863D-4060-8ED9-718A9D002C8F}"/>
                </a:ext>
              </a:extLst>
            </p:cNvPr>
            <p:cNvSpPr txBox="1"/>
            <p:nvPr/>
          </p:nvSpPr>
          <p:spPr>
            <a:xfrm>
              <a:off x="9633512" y="3113949"/>
              <a:ext cx="586032" cy="5388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latin typeface="Calibri" pitchFamily="34" charset="0"/>
                </a:rPr>
                <a:t>block</a:t>
              </a:r>
            </a:p>
            <a:p>
              <a:pPr algn="ctr"/>
              <a:r>
                <a:rPr lang="en-US" sz="2400" dirty="0">
                  <a:latin typeface="Calibri" pitchFamily="34" charset="0"/>
                </a:rPr>
                <a:t>offset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69F5505-11AD-4D17-975B-0EDB501AB510}"/>
                </a:ext>
              </a:extLst>
            </p:cNvPr>
            <p:cNvSpPr/>
            <p:nvPr/>
          </p:nvSpPr>
          <p:spPr bwMode="auto">
            <a:xfrm>
              <a:off x="8851367" y="2602832"/>
              <a:ext cx="762000" cy="2648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Calibri" panose="020F0502020204030204" pitchFamily="34" charset="0"/>
                  <a:ea typeface="Courier New" charset="0"/>
                  <a:cs typeface="Calibri" panose="020F0502020204030204" pitchFamily="34" charset="0"/>
                </a:rPr>
                <a:t>s bits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50643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What about writes?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idx="1"/>
          </p:nvPr>
        </p:nvSpPr>
        <p:spPr/>
        <p:txBody>
          <a:bodyPr vert="horz" lIns="90360" tIns="44280" rIns="90360" bIns="44280" rtlCol="0">
            <a:normAutofit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Multiple copies of data exist: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L1, L2, Main Memory, Disk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endParaRPr lang="en-GB" dirty="0"/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Don’t want them to get (or at least not to stay) out of sync!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Otherwise, who do you believe?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endParaRPr lang="en-GB" dirty="0"/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endParaRPr lang="en-GB" dirty="0"/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Multiple configuration options that a cache could have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E2D23A-07B9-4DAE-987F-4267F8C8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Write configurations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idx="1"/>
          </p:nvPr>
        </p:nvSpPr>
        <p:spPr/>
        <p:txBody>
          <a:bodyPr vert="horz" lIns="90360" tIns="44280" rIns="90360" bIns="44280" rtlCol="0">
            <a:normAutofit fontScale="92500" lnSpcReduction="20000"/>
          </a:bodyPr>
          <a:lstStyle/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What to do on a write-hit?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b="1" i="1" dirty="0"/>
              <a:t>Write-through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(write immediately to memory)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b="1" i="1" dirty="0"/>
              <a:t>Write-back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(delay write until we evict this cache block)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Need a dirty bit (indicate if block differs from memory)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We had an example of that last lecture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endParaRPr lang="en-GB" dirty="0"/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What to do on a write-miss?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b="1" i="1" dirty="0"/>
              <a:t>Write-allocate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(load into cache, update block in cache)</a:t>
            </a:r>
          </a:p>
          <a:p>
            <a:pPr lvl="2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Good if more writes to the location follow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b="1" i="1" dirty="0"/>
              <a:t>No-write-allocate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(writes immediately to memory, doesn’t bring into cache)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endParaRPr lang="en-GB" dirty="0"/>
          </a:p>
          <a:p>
            <a:pPr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Typical combinations</a:t>
            </a:r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b="1" dirty="0"/>
              <a:t>Write-back + Write-allocate ← by far the most common</a:t>
            </a:r>
            <a:endParaRPr lang="en-GB" dirty="0"/>
          </a:p>
          <a:p>
            <a:pPr lvl="1">
              <a:tabLst>
                <a:tab pos="319088" algn="l"/>
                <a:tab pos="846138" algn="l"/>
                <a:tab pos="1760538" algn="l"/>
                <a:tab pos="2674938" algn="l"/>
                <a:tab pos="3589338" algn="l"/>
                <a:tab pos="4503738" algn="l"/>
                <a:tab pos="5418138" algn="l"/>
                <a:tab pos="6332538" algn="l"/>
                <a:tab pos="7246938" algn="l"/>
                <a:tab pos="8161338" algn="l"/>
                <a:tab pos="9075738" algn="l"/>
                <a:tab pos="9990138" algn="l"/>
              </a:tabLst>
              <a:defRPr/>
            </a:pPr>
            <a:r>
              <a:rPr lang="en-GB" dirty="0"/>
              <a:t>Write-through + No-write-allocate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E2D23A-07B9-4DAE-987F-4267F8C8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7009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Locality of Reference</a:t>
            </a:r>
          </a:p>
          <a:p>
            <a:endParaRPr lang="en-US" dirty="0"/>
          </a:p>
          <a:p>
            <a:r>
              <a:rPr lang="en-US" dirty="0"/>
              <a:t>Cache Organization</a:t>
            </a:r>
          </a:p>
          <a:p>
            <a:endParaRPr lang="en-US" dirty="0"/>
          </a:p>
          <a:p>
            <a:r>
              <a:rPr lang="en-US" b="1" dirty="0"/>
              <a:t>Associativity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0888155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memory associativity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designing a cache, a number of parameters to choose</a:t>
            </a:r>
          </a:p>
          <a:p>
            <a:pPr lvl="1"/>
            <a:r>
              <a:rPr lang="en-US" dirty="0"/>
              <a:t>Total size (C), cache block size (B), number of sets (K), </a:t>
            </a:r>
            <a:r>
              <a:rPr lang="is-IS" dirty="0"/>
              <a:t>…</a:t>
            </a:r>
          </a:p>
          <a:p>
            <a:pPr lvl="1"/>
            <a:endParaRPr lang="en-US" dirty="0"/>
          </a:p>
          <a:p>
            <a:r>
              <a:rPr lang="en-US" dirty="0"/>
              <a:t>The most interesting one: associativity (A)</a:t>
            </a:r>
          </a:p>
          <a:p>
            <a:pPr lvl="1"/>
            <a:r>
              <a:rPr lang="en-US" dirty="0"/>
              <a:t>i.e., how many cache blocks per set</a:t>
            </a:r>
          </a:p>
          <a:p>
            <a:pPr lvl="1"/>
            <a:r>
              <a:rPr lang="en-US" dirty="0"/>
              <a:t>Has a significant impact on effectiveness (and complexity!)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67B27-157E-41A8-9CC6-B7E8448BE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765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Associativity choices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Associativity 1 → </a:t>
            </a:r>
            <a:r>
              <a:rPr lang="en-US" b="1" dirty="0"/>
              <a:t>direct-mapped caches</a:t>
            </a:r>
          </a:p>
          <a:p>
            <a:pPr lvl="1"/>
            <a:r>
              <a:rPr lang="en-US" dirty="0"/>
              <a:t>One cache block per set, data blocks can only go in that one cache block</a:t>
            </a:r>
          </a:p>
          <a:p>
            <a:pPr lvl="1"/>
            <a:r>
              <a:rPr lang="en-US" dirty="0"/>
              <a:t>Whenever we place data in a set, must evict whatever is there</a:t>
            </a:r>
          </a:p>
          <a:p>
            <a:pPr lvl="1"/>
            <a:endParaRPr lang="en-US" dirty="0"/>
          </a:p>
          <a:p>
            <a:r>
              <a:rPr lang="en-US" dirty="0"/>
              <a:t>Associativity &gt;1 → </a:t>
            </a:r>
            <a:r>
              <a:rPr lang="en-US" b="1" dirty="0"/>
              <a:t>set-associative caches</a:t>
            </a:r>
          </a:p>
          <a:p>
            <a:pPr lvl="1"/>
            <a:r>
              <a:rPr lang="en-US" dirty="0"/>
              <a:t>Can keep multiple blocks that would map to the same set</a:t>
            </a:r>
          </a:p>
          <a:p>
            <a:pPr lvl="1"/>
            <a:endParaRPr lang="en-US" dirty="0"/>
          </a:p>
          <a:p>
            <a:r>
              <a:rPr lang="en-US" dirty="0"/>
              <a:t>Single set → </a:t>
            </a:r>
            <a:r>
              <a:rPr lang="en-US" b="1" dirty="0"/>
              <a:t>fully-associative caches</a:t>
            </a:r>
          </a:p>
          <a:p>
            <a:pPr lvl="1"/>
            <a:r>
              <a:rPr lang="en-US" dirty="0"/>
              <a:t>Any block can go anywhere, 1 big set, tag is all that matters</a:t>
            </a:r>
          </a:p>
          <a:p>
            <a:pPr lvl="1"/>
            <a:r>
              <a:rPr lang="en-US" dirty="0"/>
              <a:t>Very rare for cache memories due to expensive hardware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67B27-157E-41A8-9CC6-B7E8448BE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19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Direct-mapped cache (associativity = 1)</a:t>
            </a:r>
          </a:p>
        </p:txBody>
      </p:sp>
      <p:sp>
        <p:nvSpPr>
          <p:cNvPr id="54" name="AutoShape 16"/>
          <p:cNvSpPr>
            <a:spLocks/>
          </p:cNvSpPr>
          <p:nvPr/>
        </p:nvSpPr>
        <p:spPr bwMode="auto">
          <a:xfrm>
            <a:off x="2696867" y="2448736"/>
            <a:ext cx="228600" cy="2961465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400" dirty="0">
              <a:latin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600200" y="3625405"/>
            <a:ext cx="1141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K = 2</a:t>
            </a:r>
            <a:r>
              <a:rPr lang="en-US" baseline="30000" dirty="0">
                <a:latin typeface="Calibri" pitchFamily="34" charset="0"/>
              </a:rPr>
              <a:t>s</a:t>
            </a:r>
            <a:r>
              <a:rPr lang="en-US" dirty="0">
                <a:latin typeface="Calibri" pitchFamily="34" charset="0"/>
              </a:rPr>
              <a:t> sets</a:t>
            </a:r>
          </a:p>
        </p:txBody>
      </p:sp>
      <p:cxnSp>
        <p:nvCxnSpPr>
          <p:cNvPr id="125" name="Straight Connector 124"/>
          <p:cNvCxnSpPr/>
          <p:nvPr/>
        </p:nvCxnSpPr>
        <p:spPr bwMode="auto">
          <a:xfrm>
            <a:off x="3429002" y="4640062"/>
            <a:ext cx="3124199" cy="8138"/>
          </a:xfrm>
          <a:prstGeom prst="line">
            <a:avLst/>
          </a:prstGeom>
          <a:noFill/>
          <a:ln w="762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27" name="TextBox 126"/>
          <p:cNvSpPr txBox="1"/>
          <p:nvPr/>
        </p:nvSpPr>
        <p:spPr>
          <a:xfrm>
            <a:off x="1905000" y="1154669"/>
            <a:ext cx="36840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Direct mapped: One block per set</a:t>
            </a:r>
          </a:p>
          <a:p>
            <a:r>
              <a:rPr lang="en-US" sz="2000" dirty="0">
                <a:latin typeface="Calibri" pitchFamily="34" charset="0"/>
              </a:rPr>
              <a:t>Assume: cache block size 8 bytes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785278" y="270216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8775878" y="2702162"/>
            <a:ext cx="762000" cy="270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0…01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9537878" y="2702162"/>
            <a:ext cx="520522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100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7696201" y="2362200"/>
            <a:ext cx="1707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alibri" pitchFamily="34" charset="0"/>
              </a:rPr>
              <a:t>:</a:t>
            </a:r>
          </a:p>
        </p:txBody>
      </p:sp>
      <p:sp>
        <p:nvSpPr>
          <p:cNvPr id="132" name="Rectangle 131"/>
          <p:cNvSpPr/>
          <p:nvPr/>
        </p:nvSpPr>
        <p:spPr bwMode="auto">
          <a:xfrm>
            <a:off x="3048000" y="38100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4546244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34" name="Rectangle 133"/>
          <p:cNvSpPr/>
          <p:nvPr/>
        </p:nvSpPr>
        <p:spPr bwMode="auto">
          <a:xfrm>
            <a:off x="4818849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35" name="Rectangle 134"/>
          <p:cNvSpPr/>
          <p:nvPr/>
        </p:nvSpPr>
        <p:spPr bwMode="auto">
          <a:xfrm>
            <a:off x="5079644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36" name="Rectangle 135"/>
          <p:cNvSpPr/>
          <p:nvPr/>
        </p:nvSpPr>
        <p:spPr bwMode="auto">
          <a:xfrm>
            <a:off x="6501688" y="39243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39" name="Rectangle 138"/>
          <p:cNvSpPr/>
          <p:nvPr/>
        </p:nvSpPr>
        <p:spPr bwMode="auto">
          <a:xfrm>
            <a:off x="3643654" y="3924300"/>
            <a:ext cx="717995" cy="30480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40" name="Rectangle 139"/>
          <p:cNvSpPr/>
          <p:nvPr/>
        </p:nvSpPr>
        <p:spPr bwMode="auto">
          <a:xfrm>
            <a:off x="3174644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5352972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42" name="Rectangle 141"/>
          <p:cNvSpPr/>
          <p:nvPr/>
        </p:nvSpPr>
        <p:spPr bwMode="auto">
          <a:xfrm>
            <a:off x="6210488" y="39243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43" name="Rectangle 142"/>
          <p:cNvSpPr/>
          <p:nvPr/>
        </p:nvSpPr>
        <p:spPr bwMode="auto">
          <a:xfrm>
            <a:off x="5918566" y="39243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44" name="Rectangle 143"/>
          <p:cNvSpPr/>
          <p:nvPr/>
        </p:nvSpPr>
        <p:spPr bwMode="auto">
          <a:xfrm>
            <a:off x="5626644" y="39243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47" name="Rectangle 146"/>
          <p:cNvSpPr/>
          <p:nvPr/>
        </p:nvSpPr>
        <p:spPr bwMode="auto">
          <a:xfrm>
            <a:off x="3048000" y="31242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45462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49" name="Rectangle 148"/>
          <p:cNvSpPr/>
          <p:nvPr/>
        </p:nvSpPr>
        <p:spPr bwMode="auto">
          <a:xfrm>
            <a:off x="4818849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50" name="Rectangle 149"/>
          <p:cNvSpPr/>
          <p:nvPr/>
        </p:nvSpPr>
        <p:spPr bwMode="auto">
          <a:xfrm>
            <a:off x="50796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6501688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52" name="Rectangle 151"/>
          <p:cNvSpPr/>
          <p:nvPr/>
        </p:nvSpPr>
        <p:spPr bwMode="auto">
          <a:xfrm>
            <a:off x="3643654" y="3238500"/>
            <a:ext cx="717995" cy="30480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53" name="Rectangle 152"/>
          <p:cNvSpPr/>
          <p:nvPr/>
        </p:nvSpPr>
        <p:spPr bwMode="auto">
          <a:xfrm>
            <a:off x="31746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352972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55" name="Rectangle 154"/>
          <p:cNvSpPr/>
          <p:nvPr/>
        </p:nvSpPr>
        <p:spPr bwMode="auto">
          <a:xfrm>
            <a:off x="6210488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5918566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5626644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59" name="Rectangle 158"/>
          <p:cNvSpPr/>
          <p:nvPr/>
        </p:nvSpPr>
        <p:spPr bwMode="auto">
          <a:xfrm>
            <a:off x="3048000" y="24384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4546244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61" name="Rectangle 160"/>
          <p:cNvSpPr/>
          <p:nvPr/>
        </p:nvSpPr>
        <p:spPr bwMode="auto">
          <a:xfrm>
            <a:off x="4818849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5079644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6501688" y="25527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64" name="Rectangle 163"/>
          <p:cNvSpPr/>
          <p:nvPr/>
        </p:nvSpPr>
        <p:spPr bwMode="auto">
          <a:xfrm>
            <a:off x="3643654" y="2552700"/>
            <a:ext cx="717995" cy="30480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65" name="Rectangle 164"/>
          <p:cNvSpPr/>
          <p:nvPr/>
        </p:nvSpPr>
        <p:spPr bwMode="auto">
          <a:xfrm>
            <a:off x="3174644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5352972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6210488" y="25527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5918566" y="25527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69" name="Rectangle 168"/>
          <p:cNvSpPr/>
          <p:nvPr/>
        </p:nvSpPr>
        <p:spPr bwMode="auto">
          <a:xfrm>
            <a:off x="5626644" y="25527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71" name="Rectangle 170"/>
          <p:cNvSpPr/>
          <p:nvPr/>
        </p:nvSpPr>
        <p:spPr bwMode="auto">
          <a:xfrm>
            <a:off x="3048000" y="48768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</a:endParaRPr>
          </a:p>
        </p:txBody>
      </p:sp>
      <p:sp>
        <p:nvSpPr>
          <p:cNvPr id="172" name="Rectangle 171"/>
          <p:cNvSpPr/>
          <p:nvPr/>
        </p:nvSpPr>
        <p:spPr bwMode="auto">
          <a:xfrm>
            <a:off x="4546244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4818849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74" name="Rectangle 173"/>
          <p:cNvSpPr/>
          <p:nvPr/>
        </p:nvSpPr>
        <p:spPr bwMode="auto">
          <a:xfrm>
            <a:off x="5079644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75" name="Rectangle 174"/>
          <p:cNvSpPr/>
          <p:nvPr/>
        </p:nvSpPr>
        <p:spPr bwMode="auto">
          <a:xfrm>
            <a:off x="6501688" y="49911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3643654" y="4991100"/>
            <a:ext cx="717995" cy="30480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3174644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5352972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79" name="Rectangle 178"/>
          <p:cNvSpPr/>
          <p:nvPr/>
        </p:nvSpPr>
        <p:spPr bwMode="auto">
          <a:xfrm>
            <a:off x="6210488" y="49911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80" name="Rectangle 179"/>
          <p:cNvSpPr/>
          <p:nvPr/>
        </p:nvSpPr>
        <p:spPr bwMode="auto">
          <a:xfrm>
            <a:off x="5918566" y="49911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81" name="Rectangle 180"/>
          <p:cNvSpPr/>
          <p:nvPr/>
        </p:nvSpPr>
        <p:spPr bwMode="auto">
          <a:xfrm>
            <a:off x="5626644" y="49911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cxnSp>
        <p:nvCxnSpPr>
          <p:cNvPr id="183" name="Shape 182"/>
          <p:cNvCxnSpPr>
            <a:stCxn id="129" idx="2"/>
          </p:cNvCxnSpPr>
          <p:nvPr/>
        </p:nvCxnSpPr>
        <p:spPr bwMode="auto">
          <a:xfrm rot="5400000">
            <a:off x="7817638" y="2051660"/>
            <a:ext cx="417890" cy="2260590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8399253" y="3344174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find set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194D46-F419-4FC1-AB68-9F08D873E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4E6573-361D-9C3E-CBE4-19DD6E909D82}"/>
              </a:ext>
            </a:extLst>
          </p:cNvPr>
          <p:cNvSpPr txBox="1"/>
          <p:nvPr/>
        </p:nvSpPr>
        <p:spPr>
          <a:xfrm>
            <a:off x="6287330" y="2057400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6411A70-9F4F-4C28-31D2-9F6EF68A5BD1}"/>
              </a:ext>
            </a:extLst>
          </p:cNvPr>
          <p:cNvCxnSpPr>
            <a:cxnSpLocks/>
          </p:cNvCxnSpPr>
          <p:nvPr/>
        </p:nvCxnSpPr>
        <p:spPr>
          <a:xfrm>
            <a:off x="6648010" y="2286000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Direct-mapped cache (associativity = 1)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1905000" y="1154669"/>
            <a:ext cx="36840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Direct mapped: One block per set</a:t>
            </a:r>
          </a:p>
          <a:p>
            <a:r>
              <a:rPr lang="en-US" sz="2000" dirty="0">
                <a:latin typeface="Calibri" pitchFamily="34" charset="0"/>
              </a:rPr>
              <a:t>Assume: cache block size 8 bytes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785278" y="270216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8775878" y="2702162"/>
            <a:ext cx="762000" cy="270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0…01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9537878" y="2702162"/>
            <a:ext cx="520522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100</a:t>
            </a:r>
          </a:p>
        </p:txBody>
      </p:sp>
      <p:sp>
        <p:nvSpPr>
          <p:cNvPr id="147" name="Rectangle 146"/>
          <p:cNvSpPr/>
          <p:nvPr/>
        </p:nvSpPr>
        <p:spPr bwMode="auto">
          <a:xfrm>
            <a:off x="3048000" y="31242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45462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49" name="Rectangle 148"/>
          <p:cNvSpPr/>
          <p:nvPr/>
        </p:nvSpPr>
        <p:spPr bwMode="auto">
          <a:xfrm>
            <a:off x="4818849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50" name="Rectangle 149"/>
          <p:cNvSpPr/>
          <p:nvPr/>
        </p:nvSpPr>
        <p:spPr bwMode="auto">
          <a:xfrm>
            <a:off x="50796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6501688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52" name="Rectangle 151"/>
          <p:cNvSpPr/>
          <p:nvPr/>
        </p:nvSpPr>
        <p:spPr bwMode="auto">
          <a:xfrm>
            <a:off x="3643654" y="3238500"/>
            <a:ext cx="71799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53" name="Rectangle 152"/>
          <p:cNvSpPr/>
          <p:nvPr/>
        </p:nvSpPr>
        <p:spPr bwMode="auto">
          <a:xfrm>
            <a:off x="31746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352972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55" name="Rectangle 154"/>
          <p:cNvSpPr/>
          <p:nvPr/>
        </p:nvSpPr>
        <p:spPr bwMode="auto">
          <a:xfrm>
            <a:off x="6210488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5918566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5626644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cxnSp>
        <p:nvCxnSpPr>
          <p:cNvPr id="183" name="Shape 182"/>
          <p:cNvCxnSpPr>
            <a:stCxn id="129" idx="2"/>
          </p:cNvCxnSpPr>
          <p:nvPr/>
        </p:nvCxnSpPr>
        <p:spPr bwMode="auto">
          <a:xfrm rot="5400000">
            <a:off x="7817638" y="2051660"/>
            <a:ext cx="417890" cy="2260590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61" name="Shape 60"/>
          <p:cNvCxnSpPr>
            <a:stCxn id="128" idx="1"/>
          </p:cNvCxnSpPr>
          <p:nvPr/>
        </p:nvCxnSpPr>
        <p:spPr bwMode="auto">
          <a:xfrm rot="10800000" flipV="1">
            <a:off x="4002653" y="2837586"/>
            <a:ext cx="3782627" cy="400914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892639" y="2514600"/>
            <a:ext cx="239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tag match? if yes </a:t>
            </a:r>
            <a:r>
              <a:rPr lang="en-US" dirty="0">
                <a:latin typeface="Calibri" pitchFamily="34" charset="0"/>
                <a:sym typeface="Wingdings"/>
              </a:rPr>
              <a:t> </a:t>
            </a:r>
            <a:r>
              <a:rPr lang="en-US" dirty="0">
                <a:latin typeface="Calibri" pitchFamily="34" charset="0"/>
              </a:rPr>
              <a:t>hit</a:t>
            </a:r>
          </a:p>
        </p:txBody>
      </p:sp>
      <p:cxnSp>
        <p:nvCxnSpPr>
          <p:cNvPr id="68" name="Straight Connector 67"/>
          <p:cNvCxnSpPr/>
          <p:nvPr/>
        </p:nvCxnSpPr>
        <p:spPr bwMode="auto">
          <a:xfrm rot="5400000">
            <a:off x="3106476" y="3038043"/>
            <a:ext cx="400914" cy="158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9" name="TextBox 68"/>
          <p:cNvSpPr txBox="1"/>
          <p:nvPr/>
        </p:nvSpPr>
        <p:spPr>
          <a:xfrm>
            <a:off x="2926727" y="2514600"/>
            <a:ext cx="1021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valid?   +</a:t>
            </a:r>
          </a:p>
        </p:txBody>
      </p:sp>
      <p:cxnSp>
        <p:nvCxnSpPr>
          <p:cNvPr id="71" name="Elbow Connector 70"/>
          <p:cNvCxnSpPr/>
          <p:nvPr/>
        </p:nvCxnSpPr>
        <p:spPr bwMode="auto">
          <a:xfrm rot="10800000" flipV="1">
            <a:off x="5489274" y="2988189"/>
            <a:ext cx="4308866" cy="532190"/>
          </a:xfrm>
          <a:prstGeom prst="bentConnector4">
            <a:avLst>
              <a:gd name="adj1" fmla="val -262"/>
              <a:gd name="adj2" fmla="val 19068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7239000" y="3962400"/>
            <a:ext cx="1301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block offset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648975" y="3242096"/>
            <a:ext cx="717995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02E39F-7D2C-4623-8823-B51DBEC0B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CB0929-24BC-4075-BD05-50D9C44E97BB}"/>
              </a:ext>
            </a:extLst>
          </p:cNvPr>
          <p:cNvSpPr txBox="1"/>
          <p:nvPr/>
        </p:nvSpPr>
        <p:spPr>
          <a:xfrm>
            <a:off x="7696201" y="2362200"/>
            <a:ext cx="1707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alibri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9" grpId="0"/>
      <p:bldP spid="26" grpId="0"/>
      <p:bldP spid="2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Direct-mapped cache (associativity = 1)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1905000" y="1154669"/>
            <a:ext cx="36840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Direct mapped: One block per set</a:t>
            </a:r>
          </a:p>
          <a:p>
            <a:r>
              <a:rPr lang="en-US" sz="2000" dirty="0">
                <a:latin typeface="Calibri" pitchFamily="34" charset="0"/>
              </a:rPr>
              <a:t>Assume: cache block size 8 bytes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785278" y="270216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8775878" y="2702162"/>
            <a:ext cx="762000" cy="270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0…01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9537878" y="2702162"/>
            <a:ext cx="520522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100</a:t>
            </a:r>
          </a:p>
        </p:txBody>
      </p:sp>
      <p:sp>
        <p:nvSpPr>
          <p:cNvPr id="147" name="Rectangle 146"/>
          <p:cNvSpPr/>
          <p:nvPr/>
        </p:nvSpPr>
        <p:spPr bwMode="auto">
          <a:xfrm>
            <a:off x="3048000" y="31242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4546244" y="3238500"/>
            <a:ext cx="272605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49" name="Rectangle 148"/>
          <p:cNvSpPr/>
          <p:nvPr/>
        </p:nvSpPr>
        <p:spPr bwMode="auto">
          <a:xfrm>
            <a:off x="4818849" y="3238500"/>
            <a:ext cx="272605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50" name="Rectangle 149"/>
          <p:cNvSpPr/>
          <p:nvPr/>
        </p:nvSpPr>
        <p:spPr bwMode="auto">
          <a:xfrm>
            <a:off x="5079644" y="3238500"/>
            <a:ext cx="272605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6501688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52" name="Rectangle 151"/>
          <p:cNvSpPr/>
          <p:nvPr/>
        </p:nvSpPr>
        <p:spPr bwMode="auto">
          <a:xfrm>
            <a:off x="3643654" y="3238500"/>
            <a:ext cx="717995" cy="30480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53" name="Rectangle 152"/>
          <p:cNvSpPr/>
          <p:nvPr/>
        </p:nvSpPr>
        <p:spPr bwMode="auto">
          <a:xfrm>
            <a:off x="31746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352972" y="3238500"/>
            <a:ext cx="272605" cy="304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55" name="Rectangle 154"/>
          <p:cNvSpPr/>
          <p:nvPr/>
        </p:nvSpPr>
        <p:spPr bwMode="auto">
          <a:xfrm>
            <a:off x="6210488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5918566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5626644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cxnSp>
        <p:nvCxnSpPr>
          <p:cNvPr id="183" name="Shape 182"/>
          <p:cNvCxnSpPr>
            <a:stCxn id="129" idx="2"/>
          </p:cNvCxnSpPr>
          <p:nvPr/>
        </p:nvCxnSpPr>
        <p:spPr bwMode="auto">
          <a:xfrm rot="5400000">
            <a:off x="7817638" y="2051660"/>
            <a:ext cx="417890" cy="2260590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61" name="Shape 60"/>
          <p:cNvCxnSpPr>
            <a:stCxn id="128" idx="1"/>
          </p:cNvCxnSpPr>
          <p:nvPr/>
        </p:nvCxnSpPr>
        <p:spPr bwMode="auto">
          <a:xfrm rot="10800000" flipV="1">
            <a:off x="4002653" y="2837586"/>
            <a:ext cx="3782627" cy="400914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892639" y="2514600"/>
            <a:ext cx="239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tag match? if yes </a:t>
            </a:r>
            <a:r>
              <a:rPr lang="en-US" dirty="0">
                <a:latin typeface="Calibri" pitchFamily="34" charset="0"/>
                <a:sym typeface="Wingdings"/>
              </a:rPr>
              <a:t> </a:t>
            </a:r>
            <a:r>
              <a:rPr lang="en-US" dirty="0">
                <a:latin typeface="Calibri" pitchFamily="34" charset="0"/>
              </a:rPr>
              <a:t>hit</a:t>
            </a:r>
          </a:p>
        </p:txBody>
      </p:sp>
      <p:cxnSp>
        <p:nvCxnSpPr>
          <p:cNvPr id="68" name="Straight Connector 67"/>
          <p:cNvCxnSpPr/>
          <p:nvPr/>
        </p:nvCxnSpPr>
        <p:spPr bwMode="auto">
          <a:xfrm rot="5400000">
            <a:off x="3106476" y="3038043"/>
            <a:ext cx="400914" cy="158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9" name="TextBox 68"/>
          <p:cNvSpPr txBox="1"/>
          <p:nvPr/>
        </p:nvSpPr>
        <p:spPr>
          <a:xfrm>
            <a:off x="2926727" y="2514600"/>
            <a:ext cx="1021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valid?   +</a:t>
            </a:r>
          </a:p>
        </p:txBody>
      </p:sp>
      <p:sp>
        <p:nvSpPr>
          <p:cNvPr id="26" name="Down Arrow 25"/>
          <p:cNvSpPr/>
          <p:nvPr/>
        </p:nvSpPr>
        <p:spPr bwMode="auto">
          <a:xfrm flipV="1">
            <a:off x="4755616" y="3545971"/>
            <a:ext cx="733658" cy="1066800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65751" y="4624439"/>
            <a:ext cx="2146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alibri" pitchFamily="34" charset="0"/>
              </a:rPr>
              <a:t> is here (4 bytes)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39000" y="3962400"/>
            <a:ext cx="1301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block offset</a:t>
            </a:r>
          </a:p>
        </p:txBody>
      </p:sp>
      <p:cxnSp>
        <p:nvCxnSpPr>
          <p:cNvPr id="30" name="Elbow Connector 29"/>
          <p:cNvCxnSpPr/>
          <p:nvPr/>
        </p:nvCxnSpPr>
        <p:spPr bwMode="auto">
          <a:xfrm rot="10800000" flipV="1">
            <a:off x="5489274" y="2988189"/>
            <a:ext cx="4308866" cy="532190"/>
          </a:xfrm>
          <a:prstGeom prst="bentConnector4">
            <a:avLst>
              <a:gd name="adj1" fmla="val -262"/>
              <a:gd name="adj2" fmla="val 19068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FE9AF1-3858-4A4E-A660-CECE4585E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C195D1-07D4-4A89-9D0C-0044406C6A73}"/>
              </a:ext>
            </a:extLst>
          </p:cNvPr>
          <p:cNvSpPr txBox="1"/>
          <p:nvPr/>
        </p:nvSpPr>
        <p:spPr>
          <a:xfrm>
            <a:off x="7696201" y="2362200"/>
            <a:ext cx="1707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alibri" pitchFamily="34" charset="0"/>
              </a:rPr>
              <a:t>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in a memory hierarchy</a:t>
            </a:r>
          </a:p>
        </p:txBody>
      </p:sp>
      <p:sp>
        <p:nvSpPr>
          <p:cNvPr id="702467" name="Rectangle 3"/>
          <p:cNvSpPr>
            <a:spLocks noChangeArrowheads="1"/>
          </p:cNvSpPr>
          <p:nvPr/>
        </p:nvSpPr>
        <p:spPr bwMode="auto">
          <a:xfrm>
            <a:off x="1528995" y="3467636"/>
            <a:ext cx="4267200" cy="2286000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3200">
              <a:latin typeface="Calibri"/>
              <a:cs typeface="Calibri"/>
            </a:endParaRPr>
          </a:p>
        </p:txBody>
      </p:sp>
      <p:sp>
        <p:nvSpPr>
          <p:cNvPr id="702468" name="Rectangle 4"/>
          <p:cNvSpPr>
            <a:spLocks noChangeArrowheads="1"/>
          </p:cNvSpPr>
          <p:nvPr/>
        </p:nvSpPr>
        <p:spPr bwMode="auto">
          <a:xfrm>
            <a:off x="2062395" y="37724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0</a:t>
            </a:r>
          </a:p>
        </p:txBody>
      </p:sp>
      <p:sp>
        <p:nvSpPr>
          <p:cNvPr id="702469" name="Rectangle 5"/>
          <p:cNvSpPr>
            <a:spLocks noChangeArrowheads="1"/>
          </p:cNvSpPr>
          <p:nvPr/>
        </p:nvSpPr>
        <p:spPr bwMode="auto">
          <a:xfrm>
            <a:off x="2900595" y="37724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</a:t>
            </a:r>
          </a:p>
        </p:txBody>
      </p:sp>
      <p:sp>
        <p:nvSpPr>
          <p:cNvPr id="702470" name="Rectangle 6"/>
          <p:cNvSpPr>
            <a:spLocks noChangeArrowheads="1"/>
          </p:cNvSpPr>
          <p:nvPr/>
        </p:nvSpPr>
        <p:spPr bwMode="auto">
          <a:xfrm>
            <a:off x="3738795" y="37724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2</a:t>
            </a:r>
          </a:p>
        </p:txBody>
      </p:sp>
      <p:sp>
        <p:nvSpPr>
          <p:cNvPr id="702471" name="Rectangle 7"/>
          <p:cNvSpPr>
            <a:spLocks noChangeArrowheads="1"/>
          </p:cNvSpPr>
          <p:nvPr/>
        </p:nvSpPr>
        <p:spPr bwMode="auto">
          <a:xfrm>
            <a:off x="4576995" y="3772436"/>
            <a:ext cx="685800" cy="304800"/>
          </a:xfrm>
          <a:prstGeom prst="rect">
            <a:avLst/>
          </a:prstGeom>
          <a:solidFill>
            <a:srgbClr val="EFBFB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3</a:t>
            </a:r>
          </a:p>
        </p:txBody>
      </p:sp>
      <p:sp>
        <p:nvSpPr>
          <p:cNvPr id="702472" name="Rectangle 8"/>
          <p:cNvSpPr>
            <a:spLocks noChangeArrowheads="1"/>
          </p:cNvSpPr>
          <p:nvPr/>
        </p:nvSpPr>
        <p:spPr bwMode="auto">
          <a:xfrm>
            <a:off x="2062395" y="42296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4</a:t>
            </a:r>
          </a:p>
        </p:txBody>
      </p:sp>
      <p:sp>
        <p:nvSpPr>
          <p:cNvPr id="702473" name="Rectangle 9"/>
          <p:cNvSpPr>
            <a:spLocks noChangeArrowheads="1"/>
          </p:cNvSpPr>
          <p:nvPr/>
        </p:nvSpPr>
        <p:spPr bwMode="auto">
          <a:xfrm>
            <a:off x="2900595" y="42296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5</a:t>
            </a:r>
          </a:p>
        </p:txBody>
      </p:sp>
      <p:sp>
        <p:nvSpPr>
          <p:cNvPr id="702474" name="Rectangle 10"/>
          <p:cNvSpPr>
            <a:spLocks noChangeArrowheads="1"/>
          </p:cNvSpPr>
          <p:nvPr/>
        </p:nvSpPr>
        <p:spPr bwMode="auto">
          <a:xfrm>
            <a:off x="3738795" y="42296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6</a:t>
            </a:r>
          </a:p>
        </p:txBody>
      </p:sp>
      <p:sp>
        <p:nvSpPr>
          <p:cNvPr id="702475" name="Rectangle 11"/>
          <p:cNvSpPr>
            <a:spLocks noChangeArrowheads="1"/>
          </p:cNvSpPr>
          <p:nvPr/>
        </p:nvSpPr>
        <p:spPr bwMode="auto">
          <a:xfrm>
            <a:off x="4576995" y="42296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7</a:t>
            </a:r>
          </a:p>
        </p:txBody>
      </p:sp>
      <p:sp>
        <p:nvSpPr>
          <p:cNvPr id="702476" name="Rectangle 12"/>
          <p:cNvSpPr>
            <a:spLocks noChangeArrowheads="1"/>
          </p:cNvSpPr>
          <p:nvPr/>
        </p:nvSpPr>
        <p:spPr bwMode="auto">
          <a:xfrm>
            <a:off x="2062395" y="4686836"/>
            <a:ext cx="685800" cy="304800"/>
          </a:xfrm>
          <a:prstGeom prst="rect">
            <a:avLst/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 dirty="0">
                <a:latin typeface="Calibri"/>
                <a:cs typeface="Calibri"/>
              </a:rPr>
              <a:t>8</a:t>
            </a:r>
          </a:p>
        </p:txBody>
      </p:sp>
      <p:sp>
        <p:nvSpPr>
          <p:cNvPr id="702477" name="Rectangle 13"/>
          <p:cNvSpPr>
            <a:spLocks noChangeArrowheads="1"/>
          </p:cNvSpPr>
          <p:nvPr/>
        </p:nvSpPr>
        <p:spPr bwMode="auto">
          <a:xfrm>
            <a:off x="2900595" y="4686836"/>
            <a:ext cx="685800" cy="30480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9</a:t>
            </a:r>
          </a:p>
        </p:txBody>
      </p:sp>
      <p:sp>
        <p:nvSpPr>
          <p:cNvPr id="702478" name="Rectangle 14"/>
          <p:cNvSpPr>
            <a:spLocks noChangeArrowheads="1"/>
          </p:cNvSpPr>
          <p:nvPr/>
        </p:nvSpPr>
        <p:spPr bwMode="auto">
          <a:xfrm>
            <a:off x="3738795" y="46868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10</a:t>
            </a:r>
          </a:p>
        </p:txBody>
      </p:sp>
      <p:sp>
        <p:nvSpPr>
          <p:cNvPr id="702479" name="Rectangle 15"/>
          <p:cNvSpPr>
            <a:spLocks noChangeArrowheads="1"/>
          </p:cNvSpPr>
          <p:nvPr/>
        </p:nvSpPr>
        <p:spPr bwMode="auto">
          <a:xfrm>
            <a:off x="4576995" y="46868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11</a:t>
            </a:r>
          </a:p>
        </p:txBody>
      </p:sp>
      <p:sp>
        <p:nvSpPr>
          <p:cNvPr id="702480" name="Rectangle 16"/>
          <p:cNvSpPr>
            <a:spLocks noChangeArrowheads="1"/>
          </p:cNvSpPr>
          <p:nvPr/>
        </p:nvSpPr>
        <p:spPr bwMode="auto">
          <a:xfrm>
            <a:off x="2062395" y="51440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12</a:t>
            </a:r>
          </a:p>
        </p:txBody>
      </p:sp>
      <p:sp>
        <p:nvSpPr>
          <p:cNvPr id="702481" name="Rectangle 17"/>
          <p:cNvSpPr>
            <a:spLocks noChangeArrowheads="1"/>
          </p:cNvSpPr>
          <p:nvPr/>
        </p:nvSpPr>
        <p:spPr bwMode="auto">
          <a:xfrm>
            <a:off x="2900595" y="51440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13</a:t>
            </a:r>
          </a:p>
        </p:txBody>
      </p:sp>
      <p:sp>
        <p:nvSpPr>
          <p:cNvPr id="702482" name="Rectangle 18"/>
          <p:cNvSpPr>
            <a:spLocks noChangeArrowheads="1"/>
          </p:cNvSpPr>
          <p:nvPr/>
        </p:nvSpPr>
        <p:spPr bwMode="auto">
          <a:xfrm>
            <a:off x="3738795" y="5144036"/>
            <a:ext cx="685800" cy="304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14</a:t>
            </a:r>
          </a:p>
        </p:txBody>
      </p:sp>
      <p:sp>
        <p:nvSpPr>
          <p:cNvPr id="702483" name="Rectangle 19"/>
          <p:cNvSpPr>
            <a:spLocks noChangeArrowheads="1"/>
          </p:cNvSpPr>
          <p:nvPr/>
        </p:nvSpPr>
        <p:spPr bwMode="auto">
          <a:xfrm>
            <a:off x="4576995" y="5144036"/>
            <a:ext cx="685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15</a:t>
            </a:r>
          </a:p>
        </p:txBody>
      </p:sp>
      <p:sp>
        <p:nvSpPr>
          <p:cNvPr id="702484" name="Text Box 20"/>
          <p:cNvSpPr txBox="1">
            <a:spLocks noChangeArrowheads="1"/>
          </p:cNvSpPr>
          <p:nvPr/>
        </p:nvSpPr>
        <p:spPr bwMode="auto">
          <a:xfrm>
            <a:off x="5789846" y="4134685"/>
            <a:ext cx="3283095" cy="9233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en-US" b="1" dirty="0">
                <a:latin typeface="Calibri"/>
                <a:cs typeface="Calibri"/>
              </a:rPr>
              <a:t>Larger, slower, cheaper storage</a:t>
            </a:r>
          </a:p>
          <a:p>
            <a:pPr eaLnBrk="0" hangingPunct="0"/>
            <a:r>
              <a:rPr lang="en-US" b="1" dirty="0">
                <a:latin typeface="Calibri"/>
                <a:cs typeface="Calibri"/>
              </a:rPr>
              <a:t>device at level k+1 is partitioned</a:t>
            </a:r>
          </a:p>
          <a:p>
            <a:pPr eaLnBrk="0" hangingPunct="0"/>
            <a:r>
              <a:rPr lang="en-US" b="1" dirty="0">
                <a:latin typeface="Calibri"/>
                <a:cs typeface="Calibri"/>
              </a:rPr>
              <a:t>into blocks.</a:t>
            </a:r>
          </a:p>
        </p:txBody>
      </p:sp>
      <p:grpSp>
        <p:nvGrpSpPr>
          <p:cNvPr id="702485" name="Group 21"/>
          <p:cNvGrpSpPr>
            <a:grpSpLocks/>
          </p:cNvGrpSpPr>
          <p:nvPr/>
        </p:nvGrpSpPr>
        <p:grpSpPr bwMode="auto">
          <a:xfrm>
            <a:off x="3662595" y="1867436"/>
            <a:ext cx="3352800" cy="1524000"/>
            <a:chOff x="2044" y="1152"/>
            <a:chExt cx="2112" cy="960"/>
          </a:xfrm>
        </p:grpSpPr>
        <p:sp>
          <p:nvSpPr>
            <p:cNvPr id="702486" name="Line 22"/>
            <p:cNvSpPr>
              <a:spLocks noChangeShapeType="1"/>
            </p:cNvSpPr>
            <p:nvPr/>
          </p:nvSpPr>
          <p:spPr bwMode="auto">
            <a:xfrm>
              <a:off x="2044" y="1152"/>
              <a:ext cx="0" cy="9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3200">
                <a:latin typeface="Calibri"/>
                <a:cs typeface="Calibri"/>
              </a:endParaRPr>
            </a:p>
          </p:txBody>
        </p:sp>
        <p:sp>
          <p:nvSpPr>
            <p:cNvPr id="702487" name="Text Box 23"/>
            <p:cNvSpPr txBox="1">
              <a:spLocks noChangeArrowheads="1"/>
            </p:cNvSpPr>
            <p:nvPr/>
          </p:nvSpPr>
          <p:spPr bwMode="auto">
            <a:xfrm>
              <a:off x="2053" y="1339"/>
              <a:ext cx="2103" cy="64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eaLnBrk="0" hangingPunct="0"/>
              <a:r>
                <a:rPr lang="en-US" sz="2000" b="1" dirty="0">
                  <a:latin typeface="Calibri"/>
                  <a:cs typeface="Calibri"/>
                </a:rPr>
                <a:t>Data is </a:t>
              </a:r>
              <a:r>
                <a:rPr lang="en-US" b="1" dirty="0">
                  <a:latin typeface="Calibri"/>
                  <a:cs typeface="Calibri"/>
                </a:rPr>
                <a:t>copied</a:t>
              </a:r>
              <a:r>
                <a:rPr lang="en-US" sz="2000" b="1" dirty="0">
                  <a:latin typeface="Calibri"/>
                  <a:cs typeface="Calibri"/>
                </a:rPr>
                <a:t> between</a:t>
              </a:r>
            </a:p>
            <a:p>
              <a:pPr eaLnBrk="0" hangingPunct="0"/>
              <a:r>
                <a:rPr lang="en-US" sz="2000" b="1" dirty="0">
                  <a:latin typeface="Calibri"/>
                  <a:cs typeface="Calibri"/>
                </a:rPr>
                <a:t>levels in block-sized transfer units</a:t>
              </a:r>
            </a:p>
          </p:txBody>
        </p:sp>
      </p:grpSp>
      <p:grpSp>
        <p:nvGrpSpPr>
          <p:cNvPr id="702488" name="Group 24"/>
          <p:cNvGrpSpPr>
            <a:grpSpLocks/>
          </p:cNvGrpSpPr>
          <p:nvPr/>
        </p:nvGrpSpPr>
        <p:grpSpPr bwMode="auto">
          <a:xfrm>
            <a:off x="746359" y="1056224"/>
            <a:ext cx="8275638" cy="923926"/>
            <a:chOff x="207" y="641"/>
            <a:chExt cx="5213" cy="582"/>
          </a:xfrm>
        </p:grpSpPr>
        <p:sp>
          <p:nvSpPr>
            <p:cNvPr id="702489" name="Rectangle 25"/>
            <p:cNvSpPr>
              <a:spLocks noChangeArrowheads="1"/>
            </p:cNvSpPr>
            <p:nvPr/>
          </p:nvSpPr>
          <p:spPr bwMode="auto">
            <a:xfrm>
              <a:off x="892" y="760"/>
              <a:ext cx="2256" cy="384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3200">
                <a:latin typeface="Calibri"/>
                <a:cs typeface="Calibri"/>
              </a:endParaRPr>
            </a:p>
          </p:txBody>
        </p:sp>
        <p:sp>
          <p:nvSpPr>
            <p:cNvPr id="702490" name="Rectangle 26"/>
            <p:cNvSpPr>
              <a:spLocks noChangeArrowheads="1"/>
            </p:cNvSpPr>
            <p:nvPr/>
          </p:nvSpPr>
          <p:spPr bwMode="auto">
            <a:xfrm>
              <a:off x="981" y="850"/>
              <a:ext cx="432" cy="192"/>
            </a:xfrm>
            <a:prstGeom prst="rect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000" b="1">
                  <a:latin typeface="Calibri"/>
                  <a:cs typeface="Calibri"/>
                </a:rPr>
                <a:t>8</a:t>
              </a:r>
            </a:p>
          </p:txBody>
        </p:sp>
        <p:sp>
          <p:nvSpPr>
            <p:cNvPr id="702491" name="Rectangle 27"/>
            <p:cNvSpPr>
              <a:spLocks noChangeArrowheads="1"/>
            </p:cNvSpPr>
            <p:nvPr/>
          </p:nvSpPr>
          <p:spPr bwMode="auto">
            <a:xfrm>
              <a:off x="1516" y="856"/>
              <a:ext cx="432" cy="192"/>
            </a:xfrm>
            <a:prstGeom prst="rect">
              <a:avLst/>
            </a:prstGeom>
            <a:solidFill>
              <a:srgbClr val="F6F5B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000" b="1">
                  <a:latin typeface="Calibri"/>
                  <a:cs typeface="Calibri"/>
                </a:rPr>
                <a:t>9</a:t>
              </a:r>
            </a:p>
          </p:txBody>
        </p:sp>
        <p:sp>
          <p:nvSpPr>
            <p:cNvPr id="702492" name="Rectangle 28"/>
            <p:cNvSpPr>
              <a:spLocks noChangeArrowheads="1"/>
            </p:cNvSpPr>
            <p:nvPr/>
          </p:nvSpPr>
          <p:spPr bwMode="auto">
            <a:xfrm>
              <a:off x="2044" y="856"/>
              <a:ext cx="432" cy="19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000" b="1">
                  <a:latin typeface="Calibri"/>
                  <a:cs typeface="Calibri"/>
                </a:rPr>
                <a:t>14</a:t>
              </a:r>
            </a:p>
          </p:txBody>
        </p:sp>
        <p:sp>
          <p:nvSpPr>
            <p:cNvPr id="702493" name="Rectangle 29"/>
            <p:cNvSpPr>
              <a:spLocks noChangeArrowheads="1"/>
            </p:cNvSpPr>
            <p:nvPr/>
          </p:nvSpPr>
          <p:spPr bwMode="auto">
            <a:xfrm>
              <a:off x="2572" y="856"/>
              <a:ext cx="432" cy="192"/>
            </a:xfrm>
            <a:prstGeom prst="rect">
              <a:avLst/>
            </a:prstGeom>
            <a:solidFill>
              <a:srgbClr val="EFBFB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000" b="1">
                  <a:latin typeface="Calibri"/>
                  <a:cs typeface="Calibri"/>
                </a:rPr>
                <a:t>3</a:t>
              </a:r>
            </a:p>
          </p:txBody>
        </p:sp>
        <p:sp>
          <p:nvSpPr>
            <p:cNvPr id="702494" name="Text Box 30"/>
            <p:cNvSpPr txBox="1">
              <a:spLocks noChangeArrowheads="1"/>
            </p:cNvSpPr>
            <p:nvPr/>
          </p:nvSpPr>
          <p:spPr bwMode="auto">
            <a:xfrm>
              <a:off x="3208" y="641"/>
              <a:ext cx="2212" cy="58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b="1" dirty="0">
                  <a:latin typeface="Calibri"/>
                  <a:cs typeface="Calibri"/>
                </a:rPr>
                <a:t>Smaller, faster, more expensive</a:t>
              </a:r>
            </a:p>
            <a:p>
              <a:pPr eaLnBrk="0" hangingPunct="0"/>
              <a:r>
                <a:rPr lang="en-US" b="1" dirty="0">
                  <a:latin typeface="Calibri"/>
                  <a:cs typeface="Calibri"/>
                </a:rPr>
                <a:t>device at level k caches a </a:t>
              </a:r>
            </a:p>
            <a:p>
              <a:pPr eaLnBrk="0" hangingPunct="0"/>
              <a:r>
                <a:rPr lang="en-US" b="1" dirty="0">
                  <a:latin typeface="Calibri"/>
                  <a:cs typeface="Calibri"/>
                </a:rPr>
                <a:t>subset of the blocks from level k+1</a:t>
              </a:r>
            </a:p>
          </p:txBody>
        </p:sp>
        <p:sp>
          <p:nvSpPr>
            <p:cNvPr id="702495" name="Text Box 31"/>
            <p:cNvSpPr txBox="1">
              <a:spLocks noChangeArrowheads="1"/>
            </p:cNvSpPr>
            <p:nvPr/>
          </p:nvSpPr>
          <p:spPr bwMode="auto">
            <a:xfrm>
              <a:off x="207" y="833"/>
              <a:ext cx="622" cy="2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000" b="1">
                  <a:latin typeface="Calibri"/>
                  <a:cs typeface="Calibri"/>
                </a:rPr>
                <a:t>Level k:</a:t>
              </a:r>
            </a:p>
          </p:txBody>
        </p:sp>
      </p:grpSp>
      <p:sp>
        <p:nvSpPr>
          <p:cNvPr id="702496" name="Text Box 32"/>
          <p:cNvSpPr txBox="1">
            <a:spLocks noChangeArrowheads="1"/>
          </p:cNvSpPr>
          <p:nvPr/>
        </p:nvSpPr>
        <p:spPr bwMode="auto">
          <a:xfrm>
            <a:off x="330888" y="4274056"/>
            <a:ext cx="1245278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Level k+1:</a:t>
            </a: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6559650" y="5323266"/>
            <a:ext cx="4924694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/>
            <a:r>
              <a:rPr lang="en-US" b="1" dirty="0">
                <a:latin typeface="Calibri"/>
                <a:cs typeface="Calibri"/>
              </a:rPr>
              <a:t>Blocks cannot be stored in an arbitrary location!</a:t>
            </a:r>
          </a:p>
          <a:p>
            <a:pPr eaLnBrk="0" hangingPunct="0"/>
            <a:r>
              <a:rPr lang="en-US" dirty="0">
                <a:latin typeface="Calibri"/>
                <a:cs typeface="Calibri"/>
              </a:rPr>
              <a:t>They can only live at one of a fixed set of locations.</a:t>
            </a:r>
          </a:p>
          <a:p>
            <a:pPr eaLnBrk="0" hangingPunct="0"/>
            <a:r>
              <a:rPr lang="en-US" b="1" dirty="0">
                <a:latin typeface="Calibri"/>
                <a:cs typeface="Calibri"/>
              </a:rPr>
              <a:t>In this example: they must be in the same “column” for both levels.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FAEE82-1C37-4AAF-A63B-34CC3E8EE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2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Direct-mapped cache (associativity = 1)</a:t>
            </a:r>
          </a:p>
        </p:txBody>
      </p:sp>
      <p:sp>
        <p:nvSpPr>
          <p:cNvPr id="54" name="AutoShape 16"/>
          <p:cNvSpPr>
            <a:spLocks/>
          </p:cNvSpPr>
          <p:nvPr/>
        </p:nvSpPr>
        <p:spPr bwMode="auto">
          <a:xfrm>
            <a:off x="2696867" y="2448736"/>
            <a:ext cx="228600" cy="2961465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400" dirty="0">
              <a:latin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600200" y="3625405"/>
            <a:ext cx="1141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K = 2</a:t>
            </a:r>
            <a:r>
              <a:rPr lang="en-US" baseline="30000" dirty="0">
                <a:latin typeface="Calibri" pitchFamily="34" charset="0"/>
              </a:rPr>
              <a:t>s</a:t>
            </a:r>
            <a:r>
              <a:rPr lang="en-US" dirty="0">
                <a:latin typeface="Calibri" pitchFamily="34" charset="0"/>
              </a:rPr>
              <a:t> sets</a:t>
            </a:r>
          </a:p>
        </p:txBody>
      </p:sp>
      <p:cxnSp>
        <p:nvCxnSpPr>
          <p:cNvPr id="125" name="Straight Connector 124"/>
          <p:cNvCxnSpPr/>
          <p:nvPr/>
        </p:nvCxnSpPr>
        <p:spPr bwMode="auto">
          <a:xfrm>
            <a:off x="3429002" y="4640062"/>
            <a:ext cx="3124199" cy="8138"/>
          </a:xfrm>
          <a:prstGeom prst="line">
            <a:avLst/>
          </a:prstGeom>
          <a:noFill/>
          <a:ln w="762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27" name="TextBox 126"/>
          <p:cNvSpPr txBox="1"/>
          <p:nvPr/>
        </p:nvSpPr>
        <p:spPr>
          <a:xfrm>
            <a:off x="1905000" y="1154669"/>
            <a:ext cx="36840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Direct mapped: One block per set</a:t>
            </a:r>
          </a:p>
          <a:p>
            <a:r>
              <a:rPr lang="en-US" sz="2000" dirty="0">
                <a:latin typeface="Calibri" pitchFamily="34" charset="0"/>
              </a:rPr>
              <a:t>Assume: cache block size 8 bytes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785278" y="270216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8775878" y="2702162"/>
            <a:ext cx="762000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0…01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9537878" y="2702162"/>
            <a:ext cx="520522" cy="27084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100</a:t>
            </a:r>
          </a:p>
        </p:txBody>
      </p:sp>
      <p:sp>
        <p:nvSpPr>
          <p:cNvPr id="132" name="Rectangle 131"/>
          <p:cNvSpPr/>
          <p:nvPr/>
        </p:nvSpPr>
        <p:spPr bwMode="auto">
          <a:xfrm>
            <a:off x="3048000" y="38100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4546244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34" name="Rectangle 133"/>
          <p:cNvSpPr/>
          <p:nvPr/>
        </p:nvSpPr>
        <p:spPr bwMode="auto">
          <a:xfrm>
            <a:off x="4818849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35" name="Rectangle 134"/>
          <p:cNvSpPr/>
          <p:nvPr/>
        </p:nvSpPr>
        <p:spPr bwMode="auto">
          <a:xfrm>
            <a:off x="5079644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36" name="Rectangle 135"/>
          <p:cNvSpPr/>
          <p:nvPr/>
        </p:nvSpPr>
        <p:spPr bwMode="auto">
          <a:xfrm>
            <a:off x="6501688" y="39243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39" name="Rectangle 138"/>
          <p:cNvSpPr/>
          <p:nvPr/>
        </p:nvSpPr>
        <p:spPr bwMode="auto">
          <a:xfrm>
            <a:off x="3643654" y="3924300"/>
            <a:ext cx="717995" cy="30480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40" name="Rectangle 139"/>
          <p:cNvSpPr/>
          <p:nvPr/>
        </p:nvSpPr>
        <p:spPr bwMode="auto">
          <a:xfrm>
            <a:off x="3174644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5352972" y="39243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42" name="Rectangle 141"/>
          <p:cNvSpPr/>
          <p:nvPr/>
        </p:nvSpPr>
        <p:spPr bwMode="auto">
          <a:xfrm>
            <a:off x="6210488" y="39243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43" name="Rectangle 142"/>
          <p:cNvSpPr/>
          <p:nvPr/>
        </p:nvSpPr>
        <p:spPr bwMode="auto">
          <a:xfrm>
            <a:off x="5918566" y="39243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44" name="Rectangle 143"/>
          <p:cNvSpPr/>
          <p:nvPr/>
        </p:nvSpPr>
        <p:spPr bwMode="auto">
          <a:xfrm>
            <a:off x="5626644" y="39243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47" name="Rectangle 146"/>
          <p:cNvSpPr/>
          <p:nvPr/>
        </p:nvSpPr>
        <p:spPr bwMode="auto">
          <a:xfrm>
            <a:off x="3048000" y="31242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45462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49" name="Rectangle 148"/>
          <p:cNvSpPr/>
          <p:nvPr/>
        </p:nvSpPr>
        <p:spPr bwMode="auto">
          <a:xfrm>
            <a:off x="4818849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50" name="Rectangle 149"/>
          <p:cNvSpPr/>
          <p:nvPr/>
        </p:nvSpPr>
        <p:spPr bwMode="auto">
          <a:xfrm>
            <a:off x="50796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6501688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52" name="Rectangle 151"/>
          <p:cNvSpPr/>
          <p:nvPr/>
        </p:nvSpPr>
        <p:spPr bwMode="auto">
          <a:xfrm>
            <a:off x="3643654" y="3238500"/>
            <a:ext cx="717995" cy="30480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53" name="Rectangle 152"/>
          <p:cNvSpPr/>
          <p:nvPr/>
        </p:nvSpPr>
        <p:spPr bwMode="auto">
          <a:xfrm>
            <a:off x="3174644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352972" y="32385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55" name="Rectangle 154"/>
          <p:cNvSpPr/>
          <p:nvPr/>
        </p:nvSpPr>
        <p:spPr bwMode="auto">
          <a:xfrm>
            <a:off x="6210488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5918566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5626644" y="32385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59" name="Rectangle 158"/>
          <p:cNvSpPr/>
          <p:nvPr/>
        </p:nvSpPr>
        <p:spPr bwMode="auto">
          <a:xfrm>
            <a:off x="3048000" y="24384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4546244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61" name="Rectangle 160"/>
          <p:cNvSpPr/>
          <p:nvPr/>
        </p:nvSpPr>
        <p:spPr bwMode="auto">
          <a:xfrm>
            <a:off x="4818849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5079644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6501688" y="25527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64" name="Rectangle 163"/>
          <p:cNvSpPr/>
          <p:nvPr/>
        </p:nvSpPr>
        <p:spPr bwMode="auto">
          <a:xfrm>
            <a:off x="3643654" y="2552700"/>
            <a:ext cx="717995" cy="30480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65" name="Rectangle 164"/>
          <p:cNvSpPr/>
          <p:nvPr/>
        </p:nvSpPr>
        <p:spPr bwMode="auto">
          <a:xfrm>
            <a:off x="3174644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5352972" y="25527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6210488" y="25527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5918566" y="25527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69" name="Rectangle 168"/>
          <p:cNvSpPr/>
          <p:nvPr/>
        </p:nvSpPr>
        <p:spPr bwMode="auto">
          <a:xfrm>
            <a:off x="5626644" y="25527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71" name="Rectangle 170"/>
          <p:cNvSpPr/>
          <p:nvPr/>
        </p:nvSpPr>
        <p:spPr bwMode="auto">
          <a:xfrm>
            <a:off x="3048000" y="4876800"/>
            <a:ext cx="38482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latin typeface="Calibri" pitchFamily="34" charset="0"/>
            </a:endParaRPr>
          </a:p>
        </p:txBody>
      </p:sp>
      <p:sp>
        <p:nvSpPr>
          <p:cNvPr id="172" name="Rectangle 171"/>
          <p:cNvSpPr/>
          <p:nvPr/>
        </p:nvSpPr>
        <p:spPr bwMode="auto">
          <a:xfrm>
            <a:off x="4546244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4818849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74" name="Rectangle 173"/>
          <p:cNvSpPr/>
          <p:nvPr/>
        </p:nvSpPr>
        <p:spPr bwMode="auto">
          <a:xfrm>
            <a:off x="5079644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75" name="Rectangle 174"/>
          <p:cNvSpPr/>
          <p:nvPr/>
        </p:nvSpPr>
        <p:spPr bwMode="auto">
          <a:xfrm>
            <a:off x="6501688" y="49911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3643654" y="4991100"/>
            <a:ext cx="717995" cy="30480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rmAutofit fontScale="92500" lnSpcReduction="1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3174644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5352972" y="4991100"/>
            <a:ext cx="272605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79" name="Rectangle 178"/>
          <p:cNvSpPr/>
          <p:nvPr/>
        </p:nvSpPr>
        <p:spPr bwMode="auto">
          <a:xfrm>
            <a:off x="6210488" y="49911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80" name="Rectangle 179"/>
          <p:cNvSpPr/>
          <p:nvPr/>
        </p:nvSpPr>
        <p:spPr bwMode="auto">
          <a:xfrm>
            <a:off x="5918566" y="49911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81" name="Rectangle 180"/>
          <p:cNvSpPr/>
          <p:nvPr/>
        </p:nvSpPr>
        <p:spPr bwMode="auto">
          <a:xfrm>
            <a:off x="5626644" y="4991100"/>
            <a:ext cx="292644" cy="30480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cxnSp>
        <p:nvCxnSpPr>
          <p:cNvPr id="183" name="Shape 182"/>
          <p:cNvCxnSpPr>
            <a:stCxn id="129" idx="2"/>
          </p:cNvCxnSpPr>
          <p:nvPr/>
        </p:nvCxnSpPr>
        <p:spPr bwMode="auto">
          <a:xfrm rot="5400000">
            <a:off x="7817638" y="2051660"/>
            <a:ext cx="417890" cy="2260590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8399253" y="3344174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find set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909036" y="5624163"/>
            <a:ext cx="69703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If tag doesn’t match or valid bit is not set: cache miss!</a:t>
            </a:r>
          </a:p>
          <a:p>
            <a:r>
              <a:rPr lang="en-US" sz="2000" dirty="0">
                <a:latin typeface="Calibri" pitchFamily="34" charset="0"/>
                <a:sym typeface="Wingdings"/>
              </a:rPr>
              <a:t> </a:t>
            </a:r>
            <a:r>
              <a:rPr lang="en-US" sz="2000" dirty="0">
                <a:latin typeface="Calibri" pitchFamily="34" charset="0"/>
              </a:rPr>
              <a:t>old block is evicted and replaced with currently requested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8103" y="3071373"/>
            <a:ext cx="41068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itchFamily="34" charset="0"/>
              </a:rPr>
              <a:t>X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094512" y="3063582"/>
            <a:ext cx="41068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itchFamily="34" charset="0"/>
              </a:rPr>
              <a:t>X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3647069" y="3245436"/>
            <a:ext cx="717995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3178059" y="3245436"/>
            <a:ext cx="272605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4544965" y="3245436"/>
            <a:ext cx="272605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4817570" y="3245436"/>
            <a:ext cx="272605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5078365" y="3245436"/>
            <a:ext cx="272605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6500409" y="3245436"/>
            <a:ext cx="292644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5351693" y="3245436"/>
            <a:ext cx="272605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6209209" y="3245436"/>
            <a:ext cx="292644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5917287" y="3245436"/>
            <a:ext cx="292644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5625365" y="3245436"/>
            <a:ext cx="292644" cy="304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A46FA-DAD4-4C98-8800-43E6D4728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025864E-BC50-4926-A05A-E46C9AC681D6}"/>
              </a:ext>
            </a:extLst>
          </p:cNvPr>
          <p:cNvSpPr txBox="1"/>
          <p:nvPr/>
        </p:nvSpPr>
        <p:spPr>
          <a:xfrm>
            <a:off x="7696201" y="2362200"/>
            <a:ext cx="1707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alibri" pitchFamily="34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388116-7035-11C6-C0B8-5E077F16E048}"/>
              </a:ext>
            </a:extLst>
          </p:cNvPr>
          <p:cNvSpPr txBox="1"/>
          <p:nvPr/>
        </p:nvSpPr>
        <p:spPr>
          <a:xfrm>
            <a:off x="6287330" y="2057400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2412D19-0B74-9881-CA61-37B155A61DCD}"/>
              </a:ext>
            </a:extLst>
          </p:cNvPr>
          <p:cNvCxnSpPr>
            <a:cxnSpLocks/>
          </p:cNvCxnSpPr>
          <p:nvPr/>
        </p:nvCxnSpPr>
        <p:spPr>
          <a:xfrm>
            <a:off x="6648010" y="2286000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87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60" grpId="0"/>
      <p:bldP spid="3" grpId="0"/>
      <p:bldP spid="3" grpId="1"/>
      <p:bldP spid="59" grpId="0"/>
      <p:bldP spid="59" grpId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AE216-75DE-8B82-B0C2-F0118F3FE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>
            <a:extLst>
              <a:ext uri="{FF2B5EF4-FFF2-40B4-BE49-F238E27FC236}">
                <a16:creationId xmlns:a16="http://schemas.microsoft.com/office/drawing/2014/main" id="{62EF5B12-6860-43AF-C323-BF1E2FF704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Direct-mapped cache simulation</a:t>
            </a:r>
          </a:p>
        </p:txBody>
      </p:sp>
      <p:grpSp>
        <p:nvGrpSpPr>
          <p:cNvPr id="160" name="Group 4">
            <a:extLst>
              <a:ext uri="{FF2B5EF4-FFF2-40B4-BE49-F238E27FC236}">
                <a16:creationId xmlns:a16="http://schemas.microsoft.com/office/drawing/2014/main" id="{581B8295-C24B-3647-0F96-2AD4EAA4A1E8}"/>
              </a:ext>
            </a:extLst>
          </p:cNvPr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>
              <a:extLst>
                <a:ext uri="{FF2B5EF4-FFF2-40B4-BE49-F238E27FC236}">
                  <a16:creationId xmlns:a16="http://schemas.microsoft.com/office/drawing/2014/main" id="{6A50A486-38FB-2E32-F656-E5FF0AF8F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>
              <a:extLst>
                <a:ext uri="{FF2B5EF4-FFF2-40B4-BE49-F238E27FC236}">
                  <a16:creationId xmlns:a16="http://schemas.microsoft.com/office/drawing/2014/main" id="{2BA4F8FB-63B1-7641-8CC1-F4B41D118B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>
              <a:extLst>
                <a:ext uri="{FF2B5EF4-FFF2-40B4-BE49-F238E27FC236}">
                  <a16:creationId xmlns:a16="http://schemas.microsoft.com/office/drawing/2014/main" id="{CBB71C20-B804-1BF0-51A4-1094AA9F6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>
              <a:extLst>
                <a:ext uri="{FF2B5EF4-FFF2-40B4-BE49-F238E27FC236}">
                  <a16:creationId xmlns:a16="http://schemas.microsoft.com/office/drawing/2014/main" id="{006FE85C-03B1-3133-2F74-4A83CA865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>
              <a:extLst>
                <a:ext uri="{FF2B5EF4-FFF2-40B4-BE49-F238E27FC236}">
                  <a16:creationId xmlns:a16="http://schemas.microsoft.com/office/drawing/2014/main" id="{E2AA9B11-4F91-F953-9723-3D60AD0E6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>
              <a:extLst>
                <a:ext uri="{FF2B5EF4-FFF2-40B4-BE49-F238E27FC236}">
                  <a16:creationId xmlns:a16="http://schemas.microsoft.com/office/drawing/2014/main" id="{A2B159A6-5F78-45DD-0B1C-5D1ED2801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E3994DF-EBA0-5F1F-937A-AF49F73BCC4C}"/>
              </a:ext>
            </a:extLst>
          </p:cNvPr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46906-D281-4B43-60A8-AE8F9E7A9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B08E84AF-AC9B-1FFA-59DE-8B11654E4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452413"/>
              </p:ext>
            </p:extLst>
          </p:nvPr>
        </p:nvGraphicFramePr>
        <p:xfrm>
          <a:off x="4123944" y="3108035"/>
          <a:ext cx="4251560" cy="1916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36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898298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898298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898298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898298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383260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3832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m[2]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m[3]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3832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m[4]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m[4]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m[6]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m[7]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3832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m[8]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m[9]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m[10]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m[11]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3832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m[12]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m[13]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m[14]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m[16]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3DF90F88-077D-4B60-AD5F-419BB598602B}"/>
              </a:ext>
            </a:extLst>
          </p:cNvPr>
          <p:cNvSpPr txBox="1"/>
          <p:nvPr/>
        </p:nvSpPr>
        <p:spPr>
          <a:xfrm>
            <a:off x="4123944" y="2723987"/>
            <a:ext cx="1225296" cy="384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Memory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841EE7-9857-AD61-4906-E40451D308D2}"/>
              </a:ext>
            </a:extLst>
          </p:cNvPr>
          <p:cNvSpPr txBox="1"/>
          <p:nvPr/>
        </p:nvSpPr>
        <p:spPr>
          <a:xfrm>
            <a:off x="9131004" y="2108434"/>
            <a:ext cx="1859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m[0] is the value of memory at address 0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actual values are irrelevant for this problem</a:t>
            </a:r>
          </a:p>
        </p:txBody>
      </p:sp>
    </p:spTree>
    <p:extLst>
      <p:ext uri="{BB962C8B-B14F-4D97-AF65-F5344CB8AC3E}">
        <p14:creationId xmlns:p14="http://schemas.microsoft.com/office/powerpoint/2010/main" val="961372107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4B907-C798-6078-49F6-786318268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>
            <a:extLst>
              <a:ext uri="{FF2B5EF4-FFF2-40B4-BE49-F238E27FC236}">
                <a16:creationId xmlns:a16="http://schemas.microsoft.com/office/drawing/2014/main" id="{A7CB266B-F44B-DFE0-26B0-EEB47ECFB7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Direct-mapped cache simulation</a:t>
            </a:r>
          </a:p>
        </p:txBody>
      </p:sp>
      <p:grpSp>
        <p:nvGrpSpPr>
          <p:cNvPr id="160" name="Group 4">
            <a:extLst>
              <a:ext uri="{FF2B5EF4-FFF2-40B4-BE49-F238E27FC236}">
                <a16:creationId xmlns:a16="http://schemas.microsoft.com/office/drawing/2014/main" id="{AFC82F62-06AA-4673-6EFE-9EC147287DEB}"/>
              </a:ext>
            </a:extLst>
          </p:cNvPr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>
              <a:extLst>
                <a:ext uri="{FF2B5EF4-FFF2-40B4-BE49-F238E27FC236}">
                  <a16:creationId xmlns:a16="http://schemas.microsoft.com/office/drawing/2014/main" id="{DF0332F4-92AC-B739-0343-AC5BB15838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>
              <a:extLst>
                <a:ext uri="{FF2B5EF4-FFF2-40B4-BE49-F238E27FC236}">
                  <a16:creationId xmlns:a16="http://schemas.microsoft.com/office/drawing/2014/main" id="{FBA660D3-B7BE-FE51-02BC-643A5B138B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>
              <a:extLst>
                <a:ext uri="{FF2B5EF4-FFF2-40B4-BE49-F238E27FC236}">
                  <a16:creationId xmlns:a16="http://schemas.microsoft.com/office/drawing/2014/main" id="{8DB8ADA0-7D9B-1C11-8C01-10A268287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>
              <a:extLst>
                <a:ext uri="{FF2B5EF4-FFF2-40B4-BE49-F238E27FC236}">
                  <a16:creationId xmlns:a16="http://schemas.microsoft.com/office/drawing/2014/main" id="{C08064AE-378A-CA6B-97CF-5E8A02A5D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>
              <a:extLst>
                <a:ext uri="{FF2B5EF4-FFF2-40B4-BE49-F238E27FC236}">
                  <a16:creationId xmlns:a16="http://schemas.microsoft.com/office/drawing/2014/main" id="{10173A1A-8446-25A7-6A7B-495BB7751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>
              <a:extLst>
                <a:ext uri="{FF2B5EF4-FFF2-40B4-BE49-F238E27FC236}">
                  <a16:creationId xmlns:a16="http://schemas.microsoft.com/office/drawing/2014/main" id="{65DE6ECA-0EE9-51A8-0F10-801628460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C427DAF-A2B7-344B-028D-6A41660F7AE2}"/>
              </a:ext>
            </a:extLst>
          </p:cNvPr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D30FA6-3940-5666-C541-DA21A07C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D92728-7B8E-E17D-2F44-C179BC5D737A}"/>
              </a:ext>
            </a:extLst>
          </p:cNvPr>
          <p:cNvSpPr txBox="1"/>
          <p:nvPr/>
        </p:nvSpPr>
        <p:spPr>
          <a:xfrm>
            <a:off x="9131004" y="2108434"/>
            <a:ext cx="1859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m[0] is the value of memory at address 0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actual values are irrelevant for this problem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AEB224-D240-25A5-6D23-36231F5CE9E6}"/>
              </a:ext>
            </a:extLst>
          </p:cNvPr>
          <p:cNvSpPr txBox="1"/>
          <p:nvPr/>
        </p:nvSpPr>
        <p:spPr>
          <a:xfrm>
            <a:off x="3946760" y="1133886"/>
            <a:ext cx="497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Every Block in the cache holds two bytes, so we can split memory into blocks</a:t>
            </a:r>
          </a:p>
          <a:p>
            <a:endParaRPr lang="en-US" dirty="0"/>
          </a:p>
          <a:p>
            <a:r>
              <a:rPr lang="en-US" dirty="0"/>
              <a:t>Every two bytes is a block. And blocks are aligned (so bytes 1 and 2 are separate blocks)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B87D94-9A4F-7B9A-D708-22ED683A9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619424"/>
              </p:ext>
            </p:extLst>
          </p:nvPr>
        </p:nvGraphicFramePr>
        <p:xfrm>
          <a:off x="4123944" y="3108035"/>
          <a:ext cx="4251560" cy="1916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36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898298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898298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898298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898298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383260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3832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3832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3832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38326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F398500-77B3-4ECF-F5BE-8F02123C27B4}"/>
              </a:ext>
            </a:extLst>
          </p:cNvPr>
          <p:cNvSpPr txBox="1"/>
          <p:nvPr/>
        </p:nvSpPr>
        <p:spPr>
          <a:xfrm>
            <a:off x="4123944" y="2723987"/>
            <a:ext cx="1225296" cy="384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Memory</a:t>
            </a:r>
          </a:p>
        </p:txBody>
      </p:sp>
    </p:spTree>
    <p:extLst>
      <p:ext uri="{BB962C8B-B14F-4D97-AF65-F5344CB8AC3E}">
        <p14:creationId xmlns:p14="http://schemas.microsoft.com/office/powerpoint/2010/main" val="1528030104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7BF49-C5FF-5CAB-38B1-FDBF2FAA7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87">
            <a:extLst>
              <a:ext uri="{FF2B5EF4-FFF2-40B4-BE49-F238E27FC236}">
                <a16:creationId xmlns:a16="http://schemas.microsoft.com/office/drawing/2014/main" id="{7A8DBE0E-CD1A-BF47-F3FB-11E225572942}"/>
              </a:ext>
            </a:extLst>
          </p:cNvPr>
          <p:cNvGrpSpPr/>
          <p:nvPr/>
        </p:nvGrpSpPr>
        <p:grpSpPr>
          <a:xfrm>
            <a:off x="8288079" y="838200"/>
            <a:ext cx="2819400" cy="1295400"/>
            <a:chOff x="609600" y="2895600"/>
            <a:chExt cx="2819400" cy="1295400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4908A047-00FF-A52F-889E-DD3008C30C28}"/>
                </a:ext>
              </a:extLst>
            </p:cNvPr>
            <p:cNvGrpSpPr/>
            <p:nvPr/>
          </p:nvGrpSpPr>
          <p:grpSpPr>
            <a:xfrm>
              <a:off x="609600" y="3276600"/>
              <a:ext cx="2819400" cy="914400"/>
              <a:chOff x="609600" y="3276600"/>
              <a:chExt cx="2819400" cy="91440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62517E1B-DECE-DC04-68B5-5E5E526ABE3A}"/>
                  </a:ext>
                </a:extLst>
              </p:cNvPr>
              <p:cNvGrpSpPr/>
              <p:nvPr/>
            </p:nvGrpSpPr>
            <p:grpSpPr>
              <a:xfrm>
                <a:off x="609600" y="3276600"/>
                <a:ext cx="2819400" cy="914400"/>
                <a:chOff x="5105400" y="1143000"/>
                <a:chExt cx="2819400" cy="914400"/>
              </a:xfrm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3AAE4CA7-61FD-FFDA-2024-D53B60B9E8A8}"/>
                    </a:ext>
                  </a:extLst>
                </p:cNvPr>
                <p:cNvSpPr/>
                <p:nvPr/>
              </p:nvSpPr>
              <p:spPr bwMode="auto">
                <a:xfrm>
                  <a:off x="5105400" y="1143000"/>
                  <a:ext cx="2819400" cy="914400"/>
                </a:xfrm>
                <a:prstGeom prst="rect">
                  <a:avLst/>
                </a:prstGeom>
                <a:solidFill>
                  <a:schemeClr val="bg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Calibri"/>
                    <a:cs typeface="Calibri"/>
                  </a:endParaRPr>
                </a:p>
              </p:txBody>
            </p: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E7AD10F6-05A3-6463-D198-BB7C52DC48C4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1054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BB8B74D4-7B12-1E0D-F9E4-3AAB75B7D0B6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6388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76180B80-6B2A-BF6B-12FE-529E63A8CBE9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64770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</p:grp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BE415D85-D290-A7E0-7FBF-4090CC8B8282}"/>
                  </a:ext>
                </a:extLst>
              </p:cNvPr>
              <p:cNvCxnSpPr>
                <a:cxnSpLocks/>
                <a:stCxn id="173" idx="1"/>
                <a:endCxn id="173" idx="3"/>
              </p:cNvCxnSpPr>
              <p:nvPr/>
            </p:nvCxnSpPr>
            <p:spPr bwMode="auto">
              <a:xfrm rot="10800000" flipH="1">
                <a:off x="609600" y="37338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1CECD65D-A7F8-D934-93B2-BB63FD29DAB5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5052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1E849BF7-4D1F-18E5-3FA3-4314A1CB4980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962399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84" name="Rectangle 17">
              <a:extLst>
                <a:ext uri="{FF2B5EF4-FFF2-40B4-BE49-F238E27FC236}">
                  <a16:creationId xmlns:a16="http://schemas.microsoft.com/office/drawing/2014/main" id="{3EA2B743-300D-E6F2-8BCC-6AC22CBE8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2902716"/>
              <a:ext cx="681276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>
                  <a:latin typeface="Calibri"/>
                  <a:cs typeface="Calibri"/>
                </a:rPr>
                <a:t>block</a:t>
              </a:r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86" name="Rectangle 17">
              <a:extLst>
                <a:ext uri="{FF2B5EF4-FFF2-40B4-BE49-F238E27FC236}">
                  <a16:creationId xmlns:a16="http://schemas.microsoft.com/office/drawing/2014/main" id="{C34ADA7B-BE67-F33B-D32A-E3D0DE857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442" y="2895600"/>
              <a:ext cx="298158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v</a:t>
              </a:r>
            </a:p>
          </p:txBody>
        </p:sp>
        <p:sp>
          <p:nvSpPr>
            <p:cNvPr id="187" name="Rectangle 17">
              <a:extLst>
                <a:ext uri="{FF2B5EF4-FFF2-40B4-BE49-F238E27FC236}">
                  <a16:creationId xmlns:a16="http://schemas.microsoft.com/office/drawing/2014/main" id="{898CA5D1-92CC-553E-0F43-DC5FADB40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858" y="2895600"/>
              <a:ext cx="479284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tag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3FBA7A1-0EE4-64C6-C9D5-E68324AF5E97}"/>
              </a:ext>
            </a:extLst>
          </p:cNvPr>
          <p:cNvSpPr/>
          <p:nvPr/>
        </p:nvSpPr>
        <p:spPr>
          <a:xfrm>
            <a:off x="10125820" y="1226316"/>
            <a:ext cx="981659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5012D7-3ABF-BBB0-D17C-87C195917F70}"/>
              </a:ext>
            </a:extLst>
          </p:cNvPr>
          <p:cNvSpPr/>
          <p:nvPr/>
        </p:nvSpPr>
        <p:spPr>
          <a:xfrm>
            <a:off x="9283150" y="1224273"/>
            <a:ext cx="833730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3FD5AF3E-53EB-5D90-02C1-9BF2EAED79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Direct-mapped cache simulation</a:t>
            </a:r>
          </a:p>
        </p:txBody>
      </p:sp>
      <p:grpSp>
        <p:nvGrpSpPr>
          <p:cNvPr id="160" name="Group 4">
            <a:extLst>
              <a:ext uri="{FF2B5EF4-FFF2-40B4-BE49-F238E27FC236}">
                <a16:creationId xmlns:a16="http://schemas.microsoft.com/office/drawing/2014/main" id="{E384F692-8868-68C8-3329-53CA745F75B7}"/>
              </a:ext>
            </a:extLst>
          </p:cNvPr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>
              <a:extLst>
                <a:ext uri="{FF2B5EF4-FFF2-40B4-BE49-F238E27FC236}">
                  <a16:creationId xmlns:a16="http://schemas.microsoft.com/office/drawing/2014/main" id="{75CA87E8-D64C-DDB5-65ED-C0C61D9DB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>
              <a:extLst>
                <a:ext uri="{FF2B5EF4-FFF2-40B4-BE49-F238E27FC236}">
                  <a16:creationId xmlns:a16="http://schemas.microsoft.com/office/drawing/2014/main" id="{C1F58598-8C8C-83C5-A0B1-6DD62C272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>
              <a:extLst>
                <a:ext uri="{FF2B5EF4-FFF2-40B4-BE49-F238E27FC236}">
                  <a16:creationId xmlns:a16="http://schemas.microsoft.com/office/drawing/2014/main" id="{7431EB1A-392F-A9E0-79C5-C17BBC829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>
              <a:extLst>
                <a:ext uri="{FF2B5EF4-FFF2-40B4-BE49-F238E27FC236}">
                  <a16:creationId xmlns:a16="http://schemas.microsoft.com/office/drawing/2014/main" id="{CF63A29A-D110-7C12-5477-DC58E1D21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>
              <a:extLst>
                <a:ext uri="{FF2B5EF4-FFF2-40B4-BE49-F238E27FC236}">
                  <a16:creationId xmlns:a16="http://schemas.microsoft.com/office/drawing/2014/main" id="{F1619B86-2A4A-6B02-A0E1-88022CD86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>
              <a:extLst>
                <a:ext uri="{FF2B5EF4-FFF2-40B4-BE49-F238E27FC236}">
                  <a16:creationId xmlns:a16="http://schemas.microsoft.com/office/drawing/2014/main" id="{E77B2B99-0137-D9DD-D4DD-CBC4488EB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sp>
        <p:nvSpPr>
          <p:cNvPr id="231" name="Rectangle 27">
            <a:extLst>
              <a:ext uri="{FF2B5EF4-FFF2-40B4-BE49-F238E27FC236}">
                <a16:creationId xmlns:a16="http://schemas.microsoft.com/office/drawing/2014/main" id="{DDC610BA-A874-529A-958C-BBEB4D619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818" y="1580418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0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0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41" name="Rectangle 27">
            <a:extLst>
              <a:ext uri="{FF2B5EF4-FFF2-40B4-BE49-F238E27FC236}">
                <a16:creationId xmlns:a16="http://schemas.microsoft.com/office/drawing/2014/main" id="{9618177D-2FF8-4799-A9A1-4E8B05456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1569708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7E89C5-6433-934F-709B-1F48CEF599B4}"/>
              </a:ext>
            </a:extLst>
          </p:cNvPr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F829A8-C61C-5936-4F91-1A20A3835EDD}"/>
              </a:ext>
            </a:extLst>
          </p:cNvPr>
          <p:cNvSpPr/>
          <p:nvPr/>
        </p:nvSpPr>
        <p:spPr>
          <a:xfrm>
            <a:off x="4038600" y="958240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Address trace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(reads, one byte per read):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B24BA1-D7EA-CE2B-EC22-F2EA138BB547}"/>
              </a:ext>
            </a:extLst>
          </p:cNvPr>
          <p:cNvSpPr txBox="1"/>
          <p:nvPr/>
        </p:nvSpPr>
        <p:spPr>
          <a:xfrm>
            <a:off x="7501169" y="1082383"/>
            <a:ext cx="854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01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11</a:t>
            </a:r>
            <a:r>
              <a:rPr lang="en-US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0E72E22-9CAC-7E05-583C-88BBF70D6299}"/>
              </a:ext>
            </a:extLst>
          </p:cNvPr>
          <p:cNvSpPr txBox="1"/>
          <p:nvPr/>
        </p:nvSpPr>
        <p:spPr>
          <a:xfrm>
            <a:off x="8364279" y="13832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E81E806-1D83-CCE7-5DE5-10EDA6089767}"/>
              </a:ext>
            </a:extLst>
          </p:cNvPr>
          <p:cNvSpPr txBox="1"/>
          <p:nvPr/>
        </p:nvSpPr>
        <p:spPr>
          <a:xfrm>
            <a:off x="8364279" y="1604005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776CE92-3797-7DED-C66E-3BD617453B20}"/>
              </a:ext>
            </a:extLst>
          </p:cNvPr>
          <p:cNvSpPr txBox="1"/>
          <p:nvPr/>
        </p:nvSpPr>
        <p:spPr>
          <a:xfrm>
            <a:off x="8364278" y="1832428"/>
            <a:ext cx="405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856D95-0FB7-6BD9-B8A1-AD2005444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F3E38B-FC7D-D08A-D9C4-628A38AB2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124839"/>
              </p:ext>
            </p:extLst>
          </p:nvPr>
        </p:nvGraphicFramePr>
        <p:xfrm>
          <a:off x="688712" y="4750027"/>
          <a:ext cx="302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00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671DE21-10FF-7BCA-75C6-4AF3F3F99F7E}"/>
              </a:ext>
            </a:extLst>
          </p:cNvPr>
          <p:cNvSpPr txBox="1"/>
          <p:nvPr/>
        </p:nvSpPr>
        <p:spPr>
          <a:xfrm>
            <a:off x="688712" y="4442250"/>
            <a:ext cx="12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Memory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14DCBD-5B08-2D12-A971-77E3B6262FB8}"/>
              </a:ext>
            </a:extLst>
          </p:cNvPr>
          <p:cNvSpPr txBox="1"/>
          <p:nvPr/>
        </p:nvSpPr>
        <p:spPr>
          <a:xfrm>
            <a:off x="8373219" y="1166734"/>
            <a:ext cx="396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7BA14D-0028-02D9-0330-FAC23490C824}"/>
              </a:ext>
            </a:extLst>
          </p:cNvPr>
          <p:cNvSpPr txBox="1"/>
          <p:nvPr/>
        </p:nvSpPr>
        <p:spPr>
          <a:xfrm>
            <a:off x="8364279" y="1140599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00	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FBE1D8-45F9-9C1C-A9C5-B82A054B0A0F}"/>
              </a:ext>
            </a:extLst>
          </p:cNvPr>
          <p:cNvSpPr txBox="1"/>
          <p:nvPr/>
        </p:nvSpPr>
        <p:spPr>
          <a:xfrm>
            <a:off x="9232040" y="696142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75CCD14-A95A-A23A-6271-35AC6AA7DE57}"/>
              </a:ext>
            </a:extLst>
          </p:cNvPr>
          <p:cNvCxnSpPr>
            <a:cxnSpLocks/>
          </p:cNvCxnSpPr>
          <p:nvPr/>
        </p:nvCxnSpPr>
        <p:spPr>
          <a:xfrm>
            <a:off x="9592720" y="924742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372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31" grpId="0"/>
      <p:bldP spid="241" grpId="0"/>
      <p:bldP spid="8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EDE33-A374-E781-97A7-E22CDA0D3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87">
            <a:extLst>
              <a:ext uri="{FF2B5EF4-FFF2-40B4-BE49-F238E27FC236}">
                <a16:creationId xmlns:a16="http://schemas.microsoft.com/office/drawing/2014/main" id="{42766561-D924-D6C0-7C86-DF37FE46193C}"/>
              </a:ext>
            </a:extLst>
          </p:cNvPr>
          <p:cNvGrpSpPr/>
          <p:nvPr/>
        </p:nvGrpSpPr>
        <p:grpSpPr>
          <a:xfrm>
            <a:off x="8288079" y="838200"/>
            <a:ext cx="2819400" cy="1295400"/>
            <a:chOff x="609600" y="2895600"/>
            <a:chExt cx="2819400" cy="1295400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A5CEA416-D4A4-68EF-2031-CF058295ADBF}"/>
                </a:ext>
              </a:extLst>
            </p:cNvPr>
            <p:cNvGrpSpPr/>
            <p:nvPr/>
          </p:nvGrpSpPr>
          <p:grpSpPr>
            <a:xfrm>
              <a:off x="609600" y="3276600"/>
              <a:ext cx="2819400" cy="914400"/>
              <a:chOff x="609600" y="3276600"/>
              <a:chExt cx="2819400" cy="91440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6F69FF5A-83F2-A4B3-78C1-FF9094DD9714}"/>
                  </a:ext>
                </a:extLst>
              </p:cNvPr>
              <p:cNvGrpSpPr/>
              <p:nvPr/>
            </p:nvGrpSpPr>
            <p:grpSpPr>
              <a:xfrm>
                <a:off x="609600" y="3276600"/>
                <a:ext cx="2819400" cy="914400"/>
                <a:chOff x="5105400" y="1143000"/>
                <a:chExt cx="2819400" cy="914400"/>
              </a:xfrm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A9AF8971-D9AB-FC0B-4686-752A19EFCDFB}"/>
                    </a:ext>
                  </a:extLst>
                </p:cNvPr>
                <p:cNvSpPr/>
                <p:nvPr/>
              </p:nvSpPr>
              <p:spPr bwMode="auto">
                <a:xfrm>
                  <a:off x="5105400" y="1143000"/>
                  <a:ext cx="2819400" cy="914400"/>
                </a:xfrm>
                <a:prstGeom prst="rect">
                  <a:avLst/>
                </a:prstGeom>
                <a:solidFill>
                  <a:schemeClr val="bg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Calibri"/>
                    <a:cs typeface="Calibri"/>
                  </a:endParaRPr>
                </a:p>
              </p:txBody>
            </p: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C87DC754-2A8F-D3D6-392E-1731E8943C0C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1054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5F84DCEC-82D9-51B1-2E60-886B5254CF67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6388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35E83948-67CA-E0B5-30DE-F4EAEC1438AE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64770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</p:grp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30E76370-AD35-0E85-7839-10B1EE1EAA78}"/>
                  </a:ext>
                </a:extLst>
              </p:cNvPr>
              <p:cNvCxnSpPr>
                <a:cxnSpLocks/>
                <a:stCxn id="173" idx="1"/>
                <a:endCxn id="173" idx="3"/>
              </p:cNvCxnSpPr>
              <p:nvPr/>
            </p:nvCxnSpPr>
            <p:spPr bwMode="auto">
              <a:xfrm rot="10800000" flipH="1">
                <a:off x="609600" y="37338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83E05A83-0B91-2783-1496-EEC7ED071C05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5052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55C0A23A-01DE-48AA-949E-B21CBAE95AC8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962399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84" name="Rectangle 17">
              <a:extLst>
                <a:ext uri="{FF2B5EF4-FFF2-40B4-BE49-F238E27FC236}">
                  <a16:creationId xmlns:a16="http://schemas.microsoft.com/office/drawing/2014/main" id="{15D5B3B6-15F9-01D8-9C35-EA59EF2CC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2902716"/>
              <a:ext cx="681276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>
                  <a:latin typeface="Calibri"/>
                  <a:cs typeface="Calibri"/>
                </a:rPr>
                <a:t>block</a:t>
              </a:r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86" name="Rectangle 17">
              <a:extLst>
                <a:ext uri="{FF2B5EF4-FFF2-40B4-BE49-F238E27FC236}">
                  <a16:creationId xmlns:a16="http://schemas.microsoft.com/office/drawing/2014/main" id="{91F9BF73-B373-AEB3-4F13-029D66DC30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442" y="2895600"/>
              <a:ext cx="298158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v</a:t>
              </a:r>
            </a:p>
          </p:txBody>
        </p:sp>
        <p:sp>
          <p:nvSpPr>
            <p:cNvPr id="187" name="Rectangle 17">
              <a:extLst>
                <a:ext uri="{FF2B5EF4-FFF2-40B4-BE49-F238E27FC236}">
                  <a16:creationId xmlns:a16="http://schemas.microsoft.com/office/drawing/2014/main" id="{6CD37DF1-7789-4BB9-AB96-77806110D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858" y="2895600"/>
              <a:ext cx="479284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tag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C644884-1B30-C489-78DC-AEB8387A11CE}"/>
              </a:ext>
            </a:extLst>
          </p:cNvPr>
          <p:cNvSpPr/>
          <p:nvPr/>
        </p:nvSpPr>
        <p:spPr>
          <a:xfrm>
            <a:off x="10125820" y="1226316"/>
            <a:ext cx="981659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C5A899-6484-E8FC-A648-EFEE7D4F544B}"/>
              </a:ext>
            </a:extLst>
          </p:cNvPr>
          <p:cNvSpPr/>
          <p:nvPr/>
        </p:nvSpPr>
        <p:spPr>
          <a:xfrm>
            <a:off x="9283150" y="1224273"/>
            <a:ext cx="833730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9C5E5FBB-91C4-86D9-5912-DA3114131F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Direct-mapped cache simulation</a:t>
            </a:r>
          </a:p>
        </p:txBody>
      </p:sp>
      <p:grpSp>
        <p:nvGrpSpPr>
          <p:cNvPr id="160" name="Group 4">
            <a:extLst>
              <a:ext uri="{FF2B5EF4-FFF2-40B4-BE49-F238E27FC236}">
                <a16:creationId xmlns:a16="http://schemas.microsoft.com/office/drawing/2014/main" id="{4CC9C9A9-DDA4-B2A6-102E-B74B75349369}"/>
              </a:ext>
            </a:extLst>
          </p:cNvPr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>
              <a:extLst>
                <a:ext uri="{FF2B5EF4-FFF2-40B4-BE49-F238E27FC236}">
                  <a16:creationId xmlns:a16="http://schemas.microsoft.com/office/drawing/2014/main" id="{D84CE060-DEC0-228A-3988-6AD22563F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>
              <a:extLst>
                <a:ext uri="{FF2B5EF4-FFF2-40B4-BE49-F238E27FC236}">
                  <a16:creationId xmlns:a16="http://schemas.microsoft.com/office/drawing/2014/main" id="{3D2792DE-166D-8093-88A8-1C7E5A40D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>
              <a:extLst>
                <a:ext uri="{FF2B5EF4-FFF2-40B4-BE49-F238E27FC236}">
                  <a16:creationId xmlns:a16="http://schemas.microsoft.com/office/drawing/2014/main" id="{1FACBF53-ED7E-3178-2DEC-09F0FFEA1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>
              <a:extLst>
                <a:ext uri="{FF2B5EF4-FFF2-40B4-BE49-F238E27FC236}">
                  <a16:creationId xmlns:a16="http://schemas.microsoft.com/office/drawing/2014/main" id="{CF50376C-2775-47A8-3D82-2FA73F02E2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>
              <a:extLst>
                <a:ext uri="{FF2B5EF4-FFF2-40B4-BE49-F238E27FC236}">
                  <a16:creationId xmlns:a16="http://schemas.microsoft.com/office/drawing/2014/main" id="{3B6D165C-8C4B-8B41-6057-66D280BD5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>
              <a:extLst>
                <a:ext uri="{FF2B5EF4-FFF2-40B4-BE49-F238E27FC236}">
                  <a16:creationId xmlns:a16="http://schemas.microsoft.com/office/drawing/2014/main" id="{731EBE2C-AE72-1C3C-ACC0-31CCEDAA8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sp>
        <p:nvSpPr>
          <p:cNvPr id="231" name="Rectangle 27">
            <a:extLst>
              <a:ext uri="{FF2B5EF4-FFF2-40B4-BE49-F238E27FC236}">
                <a16:creationId xmlns:a16="http://schemas.microsoft.com/office/drawing/2014/main" id="{E87A732F-21A6-3DBC-1FB0-815965F89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818" y="1580418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0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0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41" name="Rectangle 27">
            <a:extLst>
              <a:ext uri="{FF2B5EF4-FFF2-40B4-BE49-F238E27FC236}">
                <a16:creationId xmlns:a16="http://schemas.microsoft.com/office/drawing/2014/main" id="{0E339182-6B7C-4862-25F6-3DED29696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1569708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39C23F-2952-10D8-DBF5-F4272A391FE8}"/>
              </a:ext>
            </a:extLst>
          </p:cNvPr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B77E91-BB8B-F226-1A10-558363F79BB3}"/>
              </a:ext>
            </a:extLst>
          </p:cNvPr>
          <p:cNvSpPr/>
          <p:nvPr/>
        </p:nvSpPr>
        <p:spPr>
          <a:xfrm>
            <a:off x="4038600" y="958240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Address trace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(reads, one byte per read):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D091A5-AAFD-8615-AD7B-9D975ED7C481}"/>
              </a:ext>
            </a:extLst>
          </p:cNvPr>
          <p:cNvSpPr txBox="1"/>
          <p:nvPr/>
        </p:nvSpPr>
        <p:spPr>
          <a:xfrm>
            <a:off x="7501169" y="1082383"/>
            <a:ext cx="854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01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11</a:t>
            </a:r>
            <a:r>
              <a:rPr lang="en-US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01DA33E-0AF7-A634-95BA-1ABDC885DE71}"/>
              </a:ext>
            </a:extLst>
          </p:cNvPr>
          <p:cNvSpPr txBox="1"/>
          <p:nvPr/>
        </p:nvSpPr>
        <p:spPr>
          <a:xfrm>
            <a:off x="8364279" y="13832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0E98F6A-A3FB-5857-4EEB-BA695CA4375D}"/>
              </a:ext>
            </a:extLst>
          </p:cNvPr>
          <p:cNvSpPr txBox="1"/>
          <p:nvPr/>
        </p:nvSpPr>
        <p:spPr>
          <a:xfrm>
            <a:off x="8364279" y="1604005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B127487-1FC4-F639-C5B2-9917631E3DB6}"/>
              </a:ext>
            </a:extLst>
          </p:cNvPr>
          <p:cNvSpPr txBox="1"/>
          <p:nvPr/>
        </p:nvSpPr>
        <p:spPr>
          <a:xfrm>
            <a:off x="8364278" y="1832428"/>
            <a:ext cx="405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33A014-5793-9410-275A-0F767E308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ED75385-8F77-86DA-690D-ED9D12754A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951168"/>
              </p:ext>
            </p:extLst>
          </p:nvPr>
        </p:nvGraphicFramePr>
        <p:xfrm>
          <a:off x="688712" y="4750027"/>
          <a:ext cx="302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00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8D2468-2CB0-A849-75E2-087B65A4893A}"/>
              </a:ext>
            </a:extLst>
          </p:cNvPr>
          <p:cNvSpPr txBox="1"/>
          <p:nvPr/>
        </p:nvSpPr>
        <p:spPr>
          <a:xfrm>
            <a:off x="688712" y="4442250"/>
            <a:ext cx="12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Memory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57C42B-2A27-E67B-93AB-B3134E95B6D5}"/>
              </a:ext>
            </a:extLst>
          </p:cNvPr>
          <p:cNvSpPr txBox="1"/>
          <p:nvPr/>
        </p:nvSpPr>
        <p:spPr>
          <a:xfrm>
            <a:off x="8370921" y="1140599"/>
            <a:ext cx="2812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00	11</a:t>
            </a: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8CA45BE5-29D1-8138-055B-04DB0015D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2267387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1C119F6E-C41A-1AD8-9A85-8889D1DFC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078" y="2267387"/>
            <a:ext cx="504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???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1F701-FFFD-6180-B7C2-118A2F64B435}"/>
              </a:ext>
            </a:extLst>
          </p:cNvPr>
          <p:cNvSpPr txBox="1"/>
          <p:nvPr/>
        </p:nvSpPr>
        <p:spPr>
          <a:xfrm>
            <a:off x="9232040" y="696142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E30D46-0A5A-E6FD-E5C1-5724721F1F08}"/>
              </a:ext>
            </a:extLst>
          </p:cNvPr>
          <p:cNvCxnSpPr>
            <a:cxnSpLocks/>
          </p:cNvCxnSpPr>
          <p:nvPr/>
        </p:nvCxnSpPr>
        <p:spPr>
          <a:xfrm>
            <a:off x="9592720" y="924742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094508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F6E79-FB5A-AFD4-ECD2-5FD9BC4CD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87">
            <a:extLst>
              <a:ext uri="{FF2B5EF4-FFF2-40B4-BE49-F238E27FC236}">
                <a16:creationId xmlns:a16="http://schemas.microsoft.com/office/drawing/2014/main" id="{29B8B732-4A96-C273-183E-E831AFE950DE}"/>
              </a:ext>
            </a:extLst>
          </p:cNvPr>
          <p:cNvGrpSpPr/>
          <p:nvPr/>
        </p:nvGrpSpPr>
        <p:grpSpPr>
          <a:xfrm>
            <a:off x="8288079" y="838200"/>
            <a:ext cx="2819400" cy="1295400"/>
            <a:chOff x="609600" y="2895600"/>
            <a:chExt cx="2819400" cy="1295400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FA652A49-B97E-25AC-F6B5-B5114ABF965B}"/>
                </a:ext>
              </a:extLst>
            </p:cNvPr>
            <p:cNvGrpSpPr/>
            <p:nvPr/>
          </p:nvGrpSpPr>
          <p:grpSpPr>
            <a:xfrm>
              <a:off x="609600" y="3276600"/>
              <a:ext cx="2819400" cy="914400"/>
              <a:chOff x="609600" y="3276600"/>
              <a:chExt cx="2819400" cy="91440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B87C5256-52A4-A754-F472-D74BA27C25EE}"/>
                  </a:ext>
                </a:extLst>
              </p:cNvPr>
              <p:cNvGrpSpPr/>
              <p:nvPr/>
            </p:nvGrpSpPr>
            <p:grpSpPr>
              <a:xfrm>
                <a:off x="609600" y="3276600"/>
                <a:ext cx="2819400" cy="914400"/>
                <a:chOff x="5105400" y="1143000"/>
                <a:chExt cx="2819400" cy="914400"/>
              </a:xfrm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DB87C02E-608F-78FB-2B65-6AC2C710979A}"/>
                    </a:ext>
                  </a:extLst>
                </p:cNvPr>
                <p:cNvSpPr/>
                <p:nvPr/>
              </p:nvSpPr>
              <p:spPr bwMode="auto">
                <a:xfrm>
                  <a:off x="5105400" y="1143000"/>
                  <a:ext cx="2819400" cy="914400"/>
                </a:xfrm>
                <a:prstGeom prst="rect">
                  <a:avLst/>
                </a:prstGeom>
                <a:solidFill>
                  <a:schemeClr val="bg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Calibri"/>
                    <a:cs typeface="Calibri"/>
                  </a:endParaRPr>
                </a:p>
              </p:txBody>
            </p: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F1A78CB5-DBE6-0766-5912-4E79B1B6581B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1054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ACE4A326-01BA-771C-0755-0C0F7E52F9AF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6388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E3D2FF73-893D-188C-3B5C-1CA8A4898287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64770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</p:grp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89B8783F-EADD-1515-0842-611CE3D089EE}"/>
                  </a:ext>
                </a:extLst>
              </p:cNvPr>
              <p:cNvCxnSpPr>
                <a:cxnSpLocks/>
                <a:stCxn id="173" idx="1"/>
                <a:endCxn id="173" idx="3"/>
              </p:cNvCxnSpPr>
              <p:nvPr/>
            </p:nvCxnSpPr>
            <p:spPr bwMode="auto">
              <a:xfrm rot="10800000" flipH="1">
                <a:off x="609600" y="37338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6F66E52D-A3F9-772D-4F65-FA8C3905C638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5052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566ED473-C746-84C3-9AF4-9D245CD60DA7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962399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84" name="Rectangle 17">
              <a:extLst>
                <a:ext uri="{FF2B5EF4-FFF2-40B4-BE49-F238E27FC236}">
                  <a16:creationId xmlns:a16="http://schemas.microsoft.com/office/drawing/2014/main" id="{54C50918-751A-566C-1858-A4F41B35A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2902716"/>
              <a:ext cx="681276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>
                  <a:latin typeface="Calibri"/>
                  <a:cs typeface="Calibri"/>
                </a:rPr>
                <a:t>block</a:t>
              </a:r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86" name="Rectangle 17">
              <a:extLst>
                <a:ext uri="{FF2B5EF4-FFF2-40B4-BE49-F238E27FC236}">
                  <a16:creationId xmlns:a16="http://schemas.microsoft.com/office/drawing/2014/main" id="{2686E899-C94A-1461-5156-0422C2E8E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442" y="2895600"/>
              <a:ext cx="298158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v</a:t>
              </a:r>
            </a:p>
          </p:txBody>
        </p:sp>
        <p:sp>
          <p:nvSpPr>
            <p:cNvPr id="187" name="Rectangle 17">
              <a:extLst>
                <a:ext uri="{FF2B5EF4-FFF2-40B4-BE49-F238E27FC236}">
                  <a16:creationId xmlns:a16="http://schemas.microsoft.com/office/drawing/2014/main" id="{AA717E3D-0D55-D478-DAAE-55F2CE0F7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858" y="2895600"/>
              <a:ext cx="479284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tag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954EF8DE-E075-91A6-19E2-18D9D712D3AA}"/>
              </a:ext>
            </a:extLst>
          </p:cNvPr>
          <p:cNvSpPr/>
          <p:nvPr/>
        </p:nvSpPr>
        <p:spPr>
          <a:xfrm>
            <a:off x="10125820" y="1226316"/>
            <a:ext cx="981659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289D5B-421A-FFBA-D033-D535CB13415C}"/>
              </a:ext>
            </a:extLst>
          </p:cNvPr>
          <p:cNvSpPr/>
          <p:nvPr/>
        </p:nvSpPr>
        <p:spPr>
          <a:xfrm>
            <a:off x="9283150" y="1224273"/>
            <a:ext cx="833730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9D1F33AC-D986-68D5-BDD5-1F67A45D57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Direct-mapped cache simulation</a:t>
            </a:r>
          </a:p>
        </p:txBody>
      </p:sp>
      <p:grpSp>
        <p:nvGrpSpPr>
          <p:cNvPr id="160" name="Group 4">
            <a:extLst>
              <a:ext uri="{FF2B5EF4-FFF2-40B4-BE49-F238E27FC236}">
                <a16:creationId xmlns:a16="http://schemas.microsoft.com/office/drawing/2014/main" id="{C2FD675C-AACD-DEB5-808B-D90A629EDB05}"/>
              </a:ext>
            </a:extLst>
          </p:cNvPr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>
              <a:extLst>
                <a:ext uri="{FF2B5EF4-FFF2-40B4-BE49-F238E27FC236}">
                  <a16:creationId xmlns:a16="http://schemas.microsoft.com/office/drawing/2014/main" id="{95E0B2A4-469F-9BF8-765D-E921E8566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>
              <a:extLst>
                <a:ext uri="{FF2B5EF4-FFF2-40B4-BE49-F238E27FC236}">
                  <a16:creationId xmlns:a16="http://schemas.microsoft.com/office/drawing/2014/main" id="{E15B78FE-D1DE-DA72-B6CC-C60FDC9A7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>
              <a:extLst>
                <a:ext uri="{FF2B5EF4-FFF2-40B4-BE49-F238E27FC236}">
                  <a16:creationId xmlns:a16="http://schemas.microsoft.com/office/drawing/2014/main" id="{5A91941D-9212-5283-D21C-0EA118879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>
              <a:extLst>
                <a:ext uri="{FF2B5EF4-FFF2-40B4-BE49-F238E27FC236}">
                  <a16:creationId xmlns:a16="http://schemas.microsoft.com/office/drawing/2014/main" id="{48A08334-8D12-26BE-9A8E-ABB2CFDC3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>
              <a:extLst>
                <a:ext uri="{FF2B5EF4-FFF2-40B4-BE49-F238E27FC236}">
                  <a16:creationId xmlns:a16="http://schemas.microsoft.com/office/drawing/2014/main" id="{1F3A58D8-552D-07CA-1959-9119AE3B5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>
              <a:extLst>
                <a:ext uri="{FF2B5EF4-FFF2-40B4-BE49-F238E27FC236}">
                  <a16:creationId xmlns:a16="http://schemas.microsoft.com/office/drawing/2014/main" id="{EEF68C30-4290-E5C0-860C-A010A175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sp>
        <p:nvSpPr>
          <p:cNvPr id="231" name="Rectangle 27">
            <a:extLst>
              <a:ext uri="{FF2B5EF4-FFF2-40B4-BE49-F238E27FC236}">
                <a16:creationId xmlns:a16="http://schemas.microsoft.com/office/drawing/2014/main" id="{C9109E3E-6D5E-6DBA-D7A2-EC27EF4FD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818" y="1580418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0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0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41" name="Rectangle 27">
            <a:extLst>
              <a:ext uri="{FF2B5EF4-FFF2-40B4-BE49-F238E27FC236}">
                <a16:creationId xmlns:a16="http://schemas.microsoft.com/office/drawing/2014/main" id="{391275D2-B9AE-B61D-2D6C-9603B2D1F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1569708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E1A754-680D-317E-A413-6C2BE619984C}"/>
              </a:ext>
            </a:extLst>
          </p:cNvPr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9FADC0-100B-84BE-C21E-32C0D1005304}"/>
              </a:ext>
            </a:extLst>
          </p:cNvPr>
          <p:cNvSpPr/>
          <p:nvPr/>
        </p:nvSpPr>
        <p:spPr>
          <a:xfrm>
            <a:off x="4038600" y="958240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Address trace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(reads, one byte per read):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758666-CD1F-A6CF-C9E3-27645124F2A0}"/>
              </a:ext>
            </a:extLst>
          </p:cNvPr>
          <p:cNvSpPr txBox="1"/>
          <p:nvPr/>
        </p:nvSpPr>
        <p:spPr>
          <a:xfrm>
            <a:off x="7501169" y="1082383"/>
            <a:ext cx="854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01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11</a:t>
            </a:r>
            <a:r>
              <a:rPr lang="en-US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BF8174B-CA39-DA61-8FF8-B8917D77D293}"/>
              </a:ext>
            </a:extLst>
          </p:cNvPr>
          <p:cNvSpPr txBox="1"/>
          <p:nvPr/>
        </p:nvSpPr>
        <p:spPr>
          <a:xfrm>
            <a:off x="8364279" y="13832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297920D-4DF3-AD5A-B5D2-68765F4F4634}"/>
              </a:ext>
            </a:extLst>
          </p:cNvPr>
          <p:cNvSpPr txBox="1"/>
          <p:nvPr/>
        </p:nvSpPr>
        <p:spPr>
          <a:xfrm>
            <a:off x="8364279" y="1604005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A7AEDCD-BDD2-F9A7-39F1-ACFEFD9BF887}"/>
              </a:ext>
            </a:extLst>
          </p:cNvPr>
          <p:cNvSpPr txBox="1"/>
          <p:nvPr/>
        </p:nvSpPr>
        <p:spPr>
          <a:xfrm>
            <a:off x="8364278" y="1832428"/>
            <a:ext cx="405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0DFDA3-24B2-70F1-2D31-D95F439B3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F801C7-755E-5A22-F31F-EB9206751B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917214"/>
              </p:ext>
            </p:extLst>
          </p:nvPr>
        </p:nvGraphicFramePr>
        <p:xfrm>
          <a:off x="688712" y="4750027"/>
          <a:ext cx="302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00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653226E-9FC4-8242-4766-3D1D19B1F120}"/>
              </a:ext>
            </a:extLst>
          </p:cNvPr>
          <p:cNvSpPr txBox="1"/>
          <p:nvPr/>
        </p:nvSpPr>
        <p:spPr>
          <a:xfrm>
            <a:off x="688712" y="4442250"/>
            <a:ext cx="12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Memory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4307D9-6AE7-63EB-5F31-8C871E262C14}"/>
              </a:ext>
            </a:extLst>
          </p:cNvPr>
          <p:cNvSpPr txBox="1"/>
          <p:nvPr/>
        </p:nvSpPr>
        <p:spPr>
          <a:xfrm>
            <a:off x="8370921" y="1140599"/>
            <a:ext cx="2812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00	11</a:t>
            </a: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CF1F6677-BA23-FC9C-E8B7-7DEA3FB22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2267387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5EDB039D-4E02-17C4-4E2B-B17D0CCA8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078" y="2267387"/>
            <a:ext cx="43441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hit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06D635-5C3A-CD13-4956-EC10DBD6DCDE}"/>
              </a:ext>
            </a:extLst>
          </p:cNvPr>
          <p:cNvSpPr txBox="1"/>
          <p:nvPr/>
        </p:nvSpPr>
        <p:spPr>
          <a:xfrm>
            <a:off x="9232040" y="696142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72FC66D-E5AE-8539-B61D-88FDB62F4F6E}"/>
              </a:ext>
            </a:extLst>
          </p:cNvPr>
          <p:cNvCxnSpPr>
            <a:cxnSpLocks/>
          </p:cNvCxnSpPr>
          <p:nvPr/>
        </p:nvCxnSpPr>
        <p:spPr>
          <a:xfrm>
            <a:off x="9592720" y="924742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579919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58837-B447-D960-97C1-06902847A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87">
            <a:extLst>
              <a:ext uri="{FF2B5EF4-FFF2-40B4-BE49-F238E27FC236}">
                <a16:creationId xmlns:a16="http://schemas.microsoft.com/office/drawing/2014/main" id="{98230544-1F9F-F4CF-A4AF-26624CE78641}"/>
              </a:ext>
            </a:extLst>
          </p:cNvPr>
          <p:cNvGrpSpPr/>
          <p:nvPr/>
        </p:nvGrpSpPr>
        <p:grpSpPr>
          <a:xfrm>
            <a:off x="8288079" y="838200"/>
            <a:ext cx="2819400" cy="1295400"/>
            <a:chOff x="609600" y="2895600"/>
            <a:chExt cx="2819400" cy="1295400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8F22A054-EDF8-4D21-5948-82831AA665E7}"/>
                </a:ext>
              </a:extLst>
            </p:cNvPr>
            <p:cNvGrpSpPr/>
            <p:nvPr/>
          </p:nvGrpSpPr>
          <p:grpSpPr>
            <a:xfrm>
              <a:off x="609600" y="3276600"/>
              <a:ext cx="2819400" cy="914400"/>
              <a:chOff x="609600" y="3276600"/>
              <a:chExt cx="2819400" cy="91440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EC13B680-E0FE-0C77-D7FC-2FA3F3221880}"/>
                  </a:ext>
                </a:extLst>
              </p:cNvPr>
              <p:cNvGrpSpPr/>
              <p:nvPr/>
            </p:nvGrpSpPr>
            <p:grpSpPr>
              <a:xfrm>
                <a:off x="609600" y="3276600"/>
                <a:ext cx="2819400" cy="914400"/>
                <a:chOff x="5105400" y="1143000"/>
                <a:chExt cx="2819400" cy="914400"/>
              </a:xfrm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AA582644-8F8A-663D-84F3-6843B655C869}"/>
                    </a:ext>
                  </a:extLst>
                </p:cNvPr>
                <p:cNvSpPr/>
                <p:nvPr/>
              </p:nvSpPr>
              <p:spPr bwMode="auto">
                <a:xfrm>
                  <a:off x="5105400" y="1143000"/>
                  <a:ext cx="2819400" cy="914400"/>
                </a:xfrm>
                <a:prstGeom prst="rect">
                  <a:avLst/>
                </a:prstGeom>
                <a:solidFill>
                  <a:schemeClr val="bg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Calibri"/>
                    <a:cs typeface="Calibri"/>
                  </a:endParaRPr>
                </a:p>
              </p:txBody>
            </p: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CE80DD6B-4E0F-5AFB-A252-683CE37C8051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1054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667F3688-4563-B2F7-0CF8-DAF74CF9E0B5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6388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13D5966E-1B1A-1AAA-810F-4B9A68716BE3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64770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</p:grp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213B9CA4-F566-6818-2182-E2833793B022}"/>
                  </a:ext>
                </a:extLst>
              </p:cNvPr>
              <p:cNvCxnSpPr>
                <a:cxnSpLocks/>
                <a:stCxn id="173" idx="1"/>
                <a:endCxn id="173" idx="3"/>
              </p:cNvCxnSpPr>
              <p:nvPr/>
            </p:nvCxnSpPr>
            <p:spPr bwMode="auto">
              <a:xfrm rot="10800000" flipH="1">
                <a:off x="609600" y="37338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ADF93186-C4A9-17E0-097E-63B9349CA6EA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5052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5EE6AB45-61C3-753C-D000-375AD32DA888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962399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84" name="Rectangle 17">
              <a:extLst>
                <a:ext uri="{FF2B5EF4-FFF2-40B4-BE49-F238E27FC236}">
                  <a16:creationId xmlns:a16="http://schemas.microsoft.com/office/drawing/2014/main" id="{6A72C195-494B-954E-468E-F4FF253FD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2902716"/>
              <a:ext cx="681276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>
                  <a:latin typeface="Calibri"/>
                  <a:cs typeface="Calibri"/>
                </a:rPr>
                <a:t>block</a:t>
              </a:r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86" name="Rectangle 17">
              <a:extLst>
                <a:ext uri="{FF2B5EF4-FFF2-40B4-BE49-F238E27FC236}">
                  <a16:creationId xmlns:a16="http://schemas.microsoft.com/office/drawing/2014/main" id="{0223975C-9B55-E0A2-5085-E9D531424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442" y="2895600"/>
              <a:ext cx="298158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v</a:t>
              </a:r>
            </a:p>
          </p:txBody>
        </p:sp>
        <p:sp>
          <p:nvSpPr>
            <p:cNvPr id="187" name="Rectangle 17">
              <a:extLst>
                <a:ext uri="{FF2B5EF4-FFF2-40B4-BE49-F238E27FC236}">
                  <a16:creationId xmlns:a16="http://schemas.microsoft.com/office/drawing/2014/main" id="{ADA3B000-CC36-0F02-1C23-A1BB97334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858" y="2895600"/>
              <a:ext cx="479284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tag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921F77D-C954-E5F3-92D1-9F6813B6B27F}"/>
              </a:ext>
            </a:extLst>
          </p:cNvPr>
          <p:cNvSpPr/>
          <p:nvPr/>
        </p:nvSpPr>
        <p:spPr>
          <a:xfrm>
            <a:off x="10125820" y="1226316"/>
            <a:ext cx="981659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073E27-EEF1-D205-D03E-98F749C8360B}"/>
              </a:ext>
            </a:extLst>
          </p:cNvPr>
          <p:cNvSpPr/>
          <p:nvPr/>
        </p:nvSpPr>
        <p:spPr>
          <a:xfrm>
            <a:off x="9283150" y="1224273"/>
            <a:ext cx="833730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568A8DCF-B75E-3384-D961-BAF7660117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Direct-mapped cache simulation</a:t>
            </a:r>
          </a:p>
        </p:txBody>
      </p:sp>
      <p:grpSp>
        <p:nvGrpSpPr>
          <p:cNvPr id="160" name="Group 4">
            <a:extLst>
              <a:ext uri="{FF2B5EF4-FFF2-40B4-BE49-F238E27FC236}">
                <a16:creationId xmlns:a16="http://schemas.microsoft.com/office/drawing/2014/main" id="{ABC61A5A-084B-CF59-13DC-D2AE0DD3F2DF}"/>
              </a:ext>
            </a:extLst>
          </p:cNvPr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>
              <a:extLst>
                <a:ext uri="{FF2B5EF4-FFF2-40B4-BE49-F238E27FC236}">
                  <a16:creationId xmlns:a16="http://schemas.microsoft.com/office/drawing/2014/main" id="{D99D66CA-7A25-A231-5F96-39C92467F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>
              <a:extLst>
                <a:ext uri="{FF2B5EF4-FFF2-40B4-BE49-F238E27FC236}">
                  <a16:creationId xmlns:a16="http://schemas.microsoft.com/office/drawing/2014/main" id="{8080CD9E-1CFF-C796-9D5F-B64A7B49B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>
              <a:extLst>
                <a:ext uri="{FF2B5EF4-FFF2-40B4-BE49-F238E27FC236}">
                  <a16:creationId xmlns:a16="http://schemas.microsoft.com/office/drawing/2014/main" id="{9A28CDB9-8DAD-B1DE-2D12-749044C43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>
              <a:extLst>
                <a:ext uri="{FF2B5EF4-FFF2-40B4-BE49-F238E27FC236}">
                  <a16:creationId xmlns:a16="http://schemas.microsoft.com/office/drawing/2014/main" id="{764623CC-2ECC-E33E-2783-8C4E6ACA2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>
              <a:extLst>
                <a:ext uri="{FF2B5EF4-FFF2-40B4-BE49-F238E27FC236}">
                  <a16:creationId xmlns:a16="http://schemas.microsoft.com/office/drawing/2014/main" id="{1A153C2D-59AF-662E-5FBC-EFE89138CD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>
              <a:extLst>
                <a:ext uri="{FF2B5EF4-FFF2-40B4-BE49-F238E27FC236}">
                  <a16:creationId xmlns:a16="http://schemas.microsoft.com/office/drawing/2014/main" id="{A8F8DE1F-2BE0-4EC9-2A93-945DA0768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sp>
        <p:nvSpPr>
          <p:cNvPr id="231" name="Rectangle 27">
            <a:extLst>
              <a:ext uri="{FF2B5EF4-FFF2-40B4-BE49-F238E27FC236}">
                <a16:creationId xmlns:a16="http://schemas.microsoft.com/office/drawing/2014/main" id="{E3144E82-A6C0-514A-CAB2-9BC6522C2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818" y="1580418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0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0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41" name="Rectangle 27">
            <a:extLst>
              <a:ext uri="{FF2B5EF4-FFF2-40B4-BE49-F238E27FC236}">
                <a16:creationId xmlns:a16="http://schemas.microsoft.com/office/drawing/2014/main" id="{7DB8F111-9C00-3947-67A4-2AFDCF459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1569708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E1701E-081A-E1B9-2D03-1D4AB7C0AE81}"/>
              </a:ext>
            </a:extLst>
          </p:cNvPr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4C902D-EF61-EF49-9773-F03F4E752293}"/>
              </a:ext>
            </a:extLst>
          </p:cNvPr>
          <p:cNvSpPr/>
          <p:nvPr/>
        </p:nvSpPr>
        <p:spPr>
          <a:xfrm>
            <a:off x="4038600" y="958240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Address trace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(reads, one byte per read):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1D5563-C910-592A-A484-207B911EAF46}"/>
              </a:ext>
            </a:extLst>
          </p:cNvPr>
          <p:cNvSpPr txBox="1"/>
          <p:nvPr/>
        </p:nvSpPr>
        <p:spPr>
          <a:xfrm>
            <a:off x="7501169" y="1082383"/>
            <a:ext cx="854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01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11</a:t>
            </a:r>
            <a:r>
              <a:rPr lang="en-US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5520B9D-076B-0A0F-146F-CA6BB8E764D1}"/>
              </a:ext>
            </a:extLst>
          </p:cNvPr>
          <p:cNvSpPr txBox="1"/>
          <p:nvPr/>
        </p:nvSpPr>
        <p:spPr>
          <a:xfrm>
            <a:off x="8364279" y="13832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3E67A9E-E81A-FE06-075D-7B06908D99B7}"/>
              </a:ext>
            </a:extLst>
          </p:cNvPr>
          <p:cNvSpPr txBox="1"/>
          <p:nvPr/>
        </p:nvSpPr>
        <p:spPr>
          <a:xfrm>
            <a:off x="8364279" y="1604005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7537B3-96F9-382D-2BFF-53E3DD3D2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64CE8E-0C44-353B-7D78-1C999F99F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670678"/>
              </p:ext>
            </p:extLst>
          </p:nvPr>
        </p:nvGraphicFramePr>
        <p:xfrm>
          <a:off x="688712" y="4750027"/>
          <a:ext cx="302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00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C05A5A1-9C8A-C6ED-A6EA-445D6F696F44}"/>
              </a:ext>
            </a:extLst>
          </p:cNvPr>
          <p:cNvSpPr txBox="1"/>
          <p:nvPr/>
        </p:nvSpPr>
        <p:spPr>
          <a:xfrm>
            <a:off x="688712" y="4442250"/>
            <a:ext cx="12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Memory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829CCC-99A5-FBA0-28DD-B13654025E0A}"/>
              </a:ext>
            </a:extLst>
          </p:cNvPr>
          <p:cNvSpPr txBox="1"/>
          <p:nvPr/>
        </p:nvSpPr>
        <p:spPr>
          <a:xfrm>
            <a:off x="8352965" y="114832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00	11</a:t>
            </a: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DE5AE273-4A45-2D00-A08E-7A6BA1FFE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2267387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DE16D0E4-0FB8-62A7-8BFA-4C75C5242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078" y="2267387"/>
            <a:ext cx="43441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hit</a:t>
            </a:r>
          </a:p>
        </p:txBody>
      </p:sp>
      <p:sp>
        <p:nvSpPr>
          <p:cNvPr id="13" name="Rectangle 45">
            <a:extLst>
              <a:ext uri="{FF2B5EF4-FFF2-40B4-BE49-F238E27FC236}">
                <a16:creationId xmlns:a16="http://schemas.microsoft.com/office/drawing/2014/main" id="{CCF7F882-C640-3A63-2D5A-B41905867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3121053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7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11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D725C7A5-9DFD-60D6-D6DF-C7ED3CC50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284" y="3121053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6124C2-CD98-A3D3-9FF1-CCCBAEA3217E}"/>
              </a:ext>
            </a:extLst>
          </p:cNvPr>
          <p:cNvSpPr/>
          <p:nvPr/>
        </p:nvSpPr>
        <p:spPr>
          <a:xfrm>
            <a:off x="10121349" y="1914157"/>
            <a:ext cx="981659" cy="221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C6255A-C0F3-723C-6C2F-04A8A77F5C89}"/>
              </a:ext>
            </a:extLst>
          </p:cNvPr>
          <p:cNvSpPr/>
          <p:nvPr/>
        </p:nvSpPr>
        <p:spPr>
          <a:xfrm>
            <a:off x="9278679" y="1912114"/>
            <a:ext cx="833730" cy="221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09861A-5CCF-E57A-0891-571CC7CDF46E}"/>
              </a:ext>
            </a:extLst>
          </p:cNvPr>
          <p:cNvSpPr txBox="1"/>
          <p:nvPr/>
        </p:nvSpPr>
        <p:spPr>
          <a:xfrm>
            <a:off x="8373317" y="1828799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66	77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AFCF01-74BC-1C4F-01E3-ECCF96AA3F9B}"/>
              </a:ext>
            </a:extLst>
          </p:cNvPr>
          <p:cNvSpPr txBox="1"/>
          <p:nvPr/>
        </p:nvSpPr>
        <p:spPr>
          <a:xfrm>
            <a:off x="8373317" y="1840467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D849ED-C714-C3E9-4781-E24D2C3A2724}"/>
              </a:ext>
            </a:extLst>
          </p:cNvPr>
          <p:cNvSpPr txBox="1"/>
          <p:nvPr/>
        </p:nvSpPr>
        <p:spPr>
          <a:xfrm>
            <a:off x="9232040" y="696142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26F0EE7-5515-5030-18A0-4D6B48A1BD66}"/>
              </a:ext>
            </a:extLst>
          </p:cNvPr>
          <p:cNvCxnSpPr>
            <a:cxnSpLocks/>
          </p:cNvCxnSpPr>
          <p:nvPr/>
        </p:nvCxnSpPr>
        <p:spPr>
          <a:xfrm>
            <a:off x="9592720" y="924742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074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8" grpId="0" animBg="1"/>
      <p:bldP spid="16" grpId="0" animBg="1"/>
      <p:bldP spid="21" grpId="0"/>
      <p:bldP spid="2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371B2-2491-E6EA-9504-2C35D19DB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87">
            <a:extLst>
              <a:ext uri="{FF2B5EF4-FFF2-40B4-BE49-F238E27FC236}">
                <a16:creationId xmlns:a16="http://schemas.microsoft.com/office/drawing/2014/main" id="{D7B61628-3289-F978-D114-2C3BCBFEAD77}"/>
              </a:ext>
            </a:extLst>
          </p:cNvPr>
          <p:cNvGrpSpPr/>
          <p:nvPr/>
        </p:nvGrpSpPr>
        <p:grpSpPr>
          <a:xfrm>
            <a:off x="8288079" y="838200"/>
            <a:ext cx="2819400" cy="1295400"/>
            <a:chOff x="609600" y="2895600"/>
            <a:chExt cx="2819400" cy="1295400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90E16CA6-AE4A-2C71-1D0F-4FA106CE55A8}"/>
                </a:ext>
              </a:extLst>
            </p:cNvPr>
            <p:cNvGrpSpPr/>
            <p:nvPr/>
          </p:nvGrpSpPr>
          <p:grpSpPr>
            <a:xfrm>
              <a:off x="609600" y="3276600"/>
              <a:ext cx="2819400" cy="914400"/>
              <a:chOff x="609600" y="3276600"/>
              <a:chExt cx="2819400" cy="91440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76977E99-C636-0C4E-0DFB-D421F89F5DB2}"/>
                  </a:ext>
                </a:extLst>
              </p:cNvPr>
              <p:cNvGrpSpPr/>
              <p:nvPr/>
            </p:nvGrpSpPr>
            <p:grpSpPr>
              <a:xfrm>
                <a:off x="609600" y="3276600"/>
                <a:ext cx="2819400" cy="914400"/>
                <a:chOff x="5105400" y="1143000"/>
                <a:chExt cx="2819400" cy="914400"/>
              </a:xfrm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4A4BF89D-6C12-9B6C-E703-CAA7192F9492}"/>
                    </a:ext>
                  </a:extLst>
                </p:cNvPr>
                <p:cNvSpPr/>
                <p:nvPr/>
              </p:nvSpPr>
              <p:spPr bwMode="auto">
                <a:xfrm>
                  <a:off x="5105400" y="1143000"/>
                  <a:ext cx="2819400" cy="914400"/>
                </a:xfrm>
                <a:prstGeom prst="rect">
                  <a:avLst/>
                </a:prstGeom>
                <a:solidFill>
                  <a:schemeClr val="bg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Calibri"/>
                    <a:cs typeface="Calibri"/>
                  </a:endParaRPr>
                </a:p>
              </p:txBody>
            </p: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B2AE1371-FCCC-842C-8BF7-BC5C3B1A8DF8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1054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0D1F3FFB-2E80-175C-F4B7-1878A85766F5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6388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9CE98197-9287-E10D-0D3C-73FBBF54A685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64770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</p:grp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0F0FB640-18C5-53FD-A029-F6E14E5C1D24}"/>
                  </a:ext>
                </a:extLst>
              </p:cNvPr>
              <p:cNvCxnSpPr>
                <a:cxnSpLocks/>
                <a:stCxn id="173" idx="1"/>
                <a:endCxn id="173" idx="3"/>
              </p:cNvCxnSpPr>
              <p:nvPr/>
            </p:nvCxnSpPr>
            <p:spPr bwMode="auto">
              <a:xfrm rot="10800000" flipH="1">
                <a:off x="609600" y="37338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FB2B97AB-1A5F-0513-8605-4265DAB15390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5052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FBAEE681-AFA3-31A8-7FAE-A475AD885191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962399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84" name="Rectangle 17">
              <a:extLst>
                <a:ext uri="{FF2B5EF4-FFF2-40B4-BE49-F238E27FC236}">
                  <a16:creationId xmlns:a16="http://schemas.microsoft.com/office/drawing/2014/main" id="{25CF1EF6-63D2-4DA5-2082-DFBE1841D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2902716"/>
              <a:ext cx="681276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>
                  <a:latin typeface="Calibri"/>
                  <a:cs typeface="Calibri"/>
                </a:rPr>
                <a:t>block</a:t>
              </a:r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86" name="Rectangle 17">
              <a:extLst>
                <a:ext uri="{FF2B5EF4-FFF2-40B4-BE49-F238E27FC236}">
                  <a16:creationId xmlns:a16="http://schemas.microsoft.com/office/drawing/2014/main" id="{E21D0192-70B0-0F19-5D9D-36533FCF5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442" y="2895600"/>
              <a:ext cx="298158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v</a:t>
              </a:r>
            </a:p>
          </p:txBody>
        </p:sp>
        <p:sp>
          <p:nvSpPr>
            <p:cNvPr id="187" name="Rectangle 17">
              <a:extLst>
                <a:ext uri="{FF2B5EF4-FFF2-40B4-BE49-F238E27FC236}">
                  <a16:creationId xmlns:a16="http://schemas.microsoft.com/office/drawing/2014/main" id="{7D913725-746D-9475-7D06-C7D7B0277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858" y="2895600"/>
              <a:ext cx="479284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tag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C240A29-5315-8E4F-5406-71497759F14F}"/>
              </a:ext>
            </a:extLst>
          </p:cNvPr>
          <p:cNvSpPr/>
          <p:nvPr/>
        </p:nvSpPr>
        <p:spPr>
          <a:xfrm>
            <a:off x="10125820" y="1226316"/>
            <a:ext cx="981659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9CFD5F-3349-FB20-CCB6-406A2B86EC08}"/>
              </a:ext>
            </a:extLst>
          </p:cNvPr>
          <p:cNvSpPr/>
          <p:nvPr/>
        </p:nvSpPr>
        <p:spPr>
          <a:xfrm>
            <a:off x="9283150" y="1224273"/>
            <a:ext cx="833730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1B429517-5C05-46DE-EAEC-D8C53D9333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Direct-mapped cache simulation</a:t>
            </a:r>
          </a:p>
        </p:txBody>
      </p:sp>
      <p:grpSp>
        <p:nvGrpSpPr>
          <p:cNvPr id="160" name="Group 4">
            <a:extLst>
              <a:ext uri="{FF2B5EF4-FFF2-40B4-BE49-F238E27FC236}">
                <a16:creationId xmlns:a16="http://schemas.microsoft.com/office/drawing/2014/main" id="{9B8CC54C-0D68-E118-DC84-BB953FB3C37A}"/>
              </a:ext>
            </a:extLst>
          </p:cNvPr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>
              <a:extLst>
                <a:ext uri="{FF2B5EF4-FFF2-40B4-BE49-F238E27FC236}">
                  <a16:creationId xmlns:a16="http://schemas.microsoft.com/office/drawing/2014/main" id="{E3F9506C-6FB7-FEA8-E99D-C2639BF27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>
              <a:extLst>
                <a:ext uri="{FF2B5EF4-FFF2-40B4-BE49-F238E27FC236}">
                  <a16:creationId xmlns:a16="http://schemas.microsoft.com/office/drawing/2014/main" id="{B10F7C14-8E35-FA28-E884-295DC57800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>
              <a:extLst>
                <a:ext uri="{FF2B5EF4-FFF2-40B4-BE49-F238E27FC236}">
                  <a16:creationId xmlns:a16="http://schemas.microsoft.com/office/drawing/2014/main" id="{F184799E-BB98-B4E4-D7E4-30A386AFA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>
              <a:extLst>
                <a:ext uri="{FF2B5EF4-FFF2-40B4-BE49-F238E27FC236}">
                  <a16:creationId xmlns:a16="http://schemas.microsoft.com/office/drawing/2014/main" id="{0B7731A9-C611-B65D-6BA3-575717F26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>
              <a:extLst>
                <a:ext uri="{FF2B5EF4-FFF2-40B4-BE49-F238E27FC236}">
                  <a16:creationId xmlns:a16="http://schemas.microsoft.com/office/drawing/2014/main" id="{AEBA47DD-E449-EF44-5271-F2925CA0A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>
              <a:extLst>
                <a:ext uri="{FF2B5EF4-FFF2-40B4-BE49-F238E27FC236}">
                  <a16:creationId xmlns:a16="http://schemas.microsoft.com/office/drawing/2014/main" id="{A44DD62B-1A9D-1C18-69DD-22CE853DC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sp>
        <p:nvSpPr>
          <p:cNvPr id="231" name="Rectangle 27">
            <a:extLst>
              <a:ext uri="{FF2B5EF4-FFF2-40B4-BE49-F238E27FC236}">
                <a16:creationId xmlns:a16="http://schemas.microsoft.com/office/drawing/2014/main" id="{3256CA8F-7F86-CE01-AA9D-DECAE4895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818" y="1580418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0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0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41" name="Rectangle 27">
            <a:extLst>
              <a:ext uri="{FF2B5EF4-FFF2-40B4-BE49-F238E27FC236}">
                <a16:creationId xmlns:a16="http://schemas.microsoft.com/office/drawing/2014/main" id="{6CDD693B-A8BF-577A-7F00-F15BC3833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1569708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1183A8-6D75-B763-D414-784FC113783C}"/>
              </a:ext>
            </a:extLst>
          </p:cNvPr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220E0E-C343-8E58-9EFF-CCA8FE162978}"/>
              </a:ext>
            </a:extLst>
          </p:cNvPr>
          <p:cNvSpPr/>
          <p:nvPr/>
        </p:nvSpPr>
        <p:spPr>
          <a:xfrm>
            <a:off x="4038600" y="958240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Address trace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(reads, one byte per read):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EF6F24-8779-9FCD-5AA3-30AD090557FD}"/>
              </a:ext>
            </a:extLst>
          </p:cNvPr>
          <p:cNvSpPr txBox="1"/>
          <p:nvPr/>
        </p:nvSpPr>
        <p:spPr>
          <a:xfrm>
            <a:off x="7501169" y="1082383"/>
            <a:ext cx="854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01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11</a:t>
            </a:r>
            <a:r>
              <a:rPr lang="en-US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0B92C0B-E6E9-6C0D-771C-ECD5BD96877A}"/>
              </a:ext>
            </a:extLst>
          </p:cNvPr>
          <p:cNvSpPr txBox="1"/>
          <p:nvPr/>
        </p:nvSpPr>
        <p:spPr>
          <a:xfrm>
            <a:off x="8364279" y="13832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65388F2-FED8-2F9A-343A-AE61043A74C0}"/>
              </a:ext>
            </a:extLst>
          </p:cNvPr>
          <p:cNvSpPr txBox="1"/>
          <p:nvPr/>
        </p:nvSpPr>
        <p:spPr>
          <a:xfrm>
            <a:off x="8364279" y="1604005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717211-CDF6-9C87-B581-961237E9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640CDFB-4224-D64A-2F1C-5C58C1C96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177040"/>
              </p:ext>
            </p:extLst>
          </p:nvPr>
        </p:nvGraphicFramePr>
        <p:xfrm>
          <a:off x="688712" y="4750027"/>
          <a:ext cx="302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00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8E651EA-0BDC-A9B9-609E-B5EB749DF52B}"/>
              </a:ext>
            </a:extLst>
          </p:cNvPr>
          <p:cNvSpPr txBox="1"/>
          <p:nvPr/>
        </p:nvSpPr>
        <p:spPr>
          <a:xfrm>
            <a:off x="688712" y="4442250"/>
            <a:ext cx="12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Memory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8EFB4A-1FEF-4E74-795D-FD6CB6DFF9B8}"/>
              </a:ext>
            </a:extLst>
          </p:cNvPr>
          <p:cNvSpPr txBox="1"/>
          <p:nvPr/>
        </p:nvSpPr>
        <p:spPr>
          <a:xfrm>
            <a:off x="8352965" y="114832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	00	11</a:t>
            </a: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5E6AFF5C-7156-D794-4993-12FE2D7CC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2267387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16BABB91-871B-F96A-D35C-1E774C4A6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078" y="2267387"/>
            <a:ext cx="43441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hit</a:t>
            </a:r>
          </a:p>
        </p:txBody>
      </p:sp>
      <p:sp>
        <p:nvSpPr>
          <p:cNvPr id="13" name="Rectangle 45">
            <a:extLst>
              <a:ext uri="{FF2B5EF4-FFF2-40B4-BE49-F238E27FC236}">
                <a16:creationId xmlns:a16="http://schemas.microsoft.com/office/drawing/2014/main" id="{9E7000ED-2F8E-1A8A-3944-3192EF181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3121053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7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11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536E3634-ED25-1EF4-0FF2-0667E236E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284" y="3121053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445022-A1AB-CC97-15CD-1ED802E4243F}"/>
              </a:ext>
            </a:extLst>
          </p:cNvPr>
          <p:cNvSpPr/>
          <p:nvPr/>
        </p:nvSpPr>
        <p:spPr>
          <a:xfrm>
            <a:off x="10121349" y="1914157"/>
            <a:ext cx="981659" cy="221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3DD33E-568C-D995-C804-5FC1210B7D01}"/>
              </a:ext>
            </a:extLst>
          </p:cNvPr>
          <p:cNvSpPr/>
          <p:nvPr/>
        </p:nvSpPr>
        <p:spPr>
          <a:xfrm>
            <a:off x="9278679" y="1912114"/>
            <a:ext cx="833730" cy="221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C96868-36F7-17BD-76B3-34FFC730D90C}"/>
              </a:ext>
            </a:extLst>
          </p:cNvPr>
          <p:cNvSpPr txBox="1"/>
          <p:nvPr/>
        </p:nvSpPr>
        <p:spPr>
          <a:xfrm>
            <a:off x="8373317" y="1828799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66	77</a:t>
            </a:r>
          </a:p>
        </p:txBody>
      </p:sp>
      <p:sp>
        <p:nvSpPr>
          <p:cNvPr id="22" name="Rectangle 63">
            <a:extLst>
              <a:ext uri="{FF2B5EF4-FFF2-40B4-BE49-F238E27FC236}">
                <a16:creationId xmlns:a16="http://schemas.microsoft.com/office/drawing/2014/main" id="{6334CDD1-E7AE-F5C8-04DD-417FF119E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4383260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8 </a:t>
            </a:r>
            <a:r>
              <a:rPr lang="en-US">
                <a:latin typeface="Calibri"/>
                <a:cs typeface="Calibri"/>
              </a:rPr>
              <a:t>[1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0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B96D6139-C5C6-CFDB-63B7-3A1BEDF7B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4383260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028153-C4FC-E4AE-B674-3057133C845E}"/>
              </a:ext>
            </a:extLst>
          </p:cNvPr>
          <p:cNvSpPr/>
          <p:nvPr/>
        </p:nvSpPr>
        <p:spPr>
          <a:xfrm>
            <a:off x="10137134" y="1232663"/>
            <a:ext cx="981659" cy="221484"/>
          </a:xfrm>
          <a:prstGeom prst="rect">
            <a:avLst/>
          </a:prstGeom>
          <a:solidFill>
            <a:srgbClr val="EBDA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265E15-993F-01E5-1BF5-A4D14542D8F5}"/>
              </a:ext>
            </a:extLst>
          </p:cNvPr>
          <p:cNvSpPr/>
          <p:nvPr/>
        </p:nvSpPr>
        <p:spPr>
          <a:xfrm>
            <a:off x="9294464" y="1230620"/>
            <a:ext cx="833730" cy="221484"/>
          </a:xfrm>
          <a:prstGeom prst="rect">
            <a:avLst/>
          </a:prstGeom>
          <a:solidFill>
            <a:srgbClr val="EBDA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F59A1A-3E76-61DC-8CAA-C16C8B6CEC57}"/>
              </a:ext>
            </a:extLst>
          </p:cNvPr>
          <p:cNvSpPr txBox="1"/>
          <p:nvPr/>
        </p:nvSpPr>
        <p:spPr>
          <a:xfrm>
            <a:off x="8364279" y="11546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1      88	99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5AC246-75E2-DFB1-020A-A765E4160A33}"/>
              </a:ext>
            </a:extLst>
          </p:cNvPr>
          <p:cNvSpPr txBox="1"/>
          <p:nvPr/>
        </p:nvSpPr>
        <p:spPr>
          <a:xfrm>
            <a:off x="9232040" y="696142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58E351-8ABD-3E14-1BFF-483C52724428}"/>
              </a:ext>
            </a:extLst>
          </p:cNvPr>
          <p:cNvCxnSpPr>
            <a:cxnSpLocks/>
          </p:cNvCxnSpPr>
          <p:nvPr/>
        </p:nvCxnSpPr>
        <p:spPr>
          <a:xfrm>
            <a:off x="9592720" y="924742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33336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0" grpId="0"/>
      <p:bldP spid="22" grpId="0"/>
      <p:bldP spid="23" grpId="0"/>
      <p:bldP spid="24" grpId="0" animBg="1"/>
      <p:bldP spid="25" grpId="0" animBg="1"/>
      <p:bldP spid="2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A31F2-C704-D70B-E04A-2AF42FF58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87">
            <a:extLst>
              <a:ext uri="{FF2B5EF4-FFF2-40B4-BE49-F238E27FC236}">
                <a16:creationId xmlns:a16="http://schemas.microsoft.com/office/drawing/2014/main" id="{A2F67833-5443-2EFA-703A-2424405BEC4E}"/>
              </a:ext>
            </a:extLst>
          </p:cNvPr>
          <p:cNvGrpSpPr/>
          <p:nvPr/>
        </p:nvGrpSpPr>
        <p:grpSpPr>
          <a:xfrm>
            <a:off x="8288079" y="838200"/>
            <a:ext cx="2819400" cy="1295400"/>
            <a:chOff x="609600" y="2895600"/>
            <a:chExt cx="2819400" cy="1295400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C1C68283-C4A6-49BA-0EC5-E1DA493F6F99}"/>
                </a:ext>
              </a:extLst>
            </p:cNvPr>
            <p:cNvGrpSpPr/>
            <p:nvPr/>
          </p:nvGrpSpPr>
          <p:grpSpPr>
            <a:xfrm>
              <a:off x="609600" y="3276600"/>
              <a:ext cx="2819400" cy="914400"/>
              <a:chOff x="609600" y="3276600"/>
              <a:chExt cx="2819400" cy="91440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90849EEE-FD3B-3416-5ED3-3F2EFA137435}"/>
                  </a:ext>
                </a:extLst>
              </p:cNvPr>
              <p:cNvGrpSpPr/>
              <p:nvPr/>
            </p:nvGrpSpPr>
            <p:grpSpPr>
              <a:xfrm>
                <a:off x="609600" y="3276600"/>
                <a:ext cx="2819400" cy="914400"/>
                <a:chOff x="5105400" y="1143000"/>
                <a:chExt cx="2819400" cy="914400"/>
              </a:xfrm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14D266E2-8E80-FDF5-F250-BF6C09BB74E6}"/>
                    </a:ext>
                  </a:extLst>
                </p:cNvPr>
                <p:cNvSpPr/>
                <p:nvPr/>
              </p:nvSpPr>
              <p:spPr bwMode="auto">
                <a:xfrm>
                  <a:off x="5105400" y="1143000"/>
                  <a:ext cx="2819400" cy="914400"/>
                </a:xfrm>
                <a:prstGeom prst="rect">
                  <a:avLst/>
                </a:prstGeom>
                <a:solidFill>
                  <a:schemeClr val="bg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Calibri"/>
                    <a:cs typeface="Calibri"/>
                  </a:endParaRPr>
                </a:p>
              </p:txBody>
            </p: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04820F58-3AB6-7173-D301-C42AD0407C9F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1054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49832255-F5FF-5B7D-0CA8-FFA21BCD8B94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6388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E2FA7A70-70D7-CF0B-2FA8-1A843D667A5A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64770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</p:grp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09F46D51-7F36-C5AA-3EC0-1F11C48FFDBC}"/>
                  </a:ext>
                </a:extLst>
              </p:cNvPr>
              <p:cNvCxnSpPr>
                <a:cxnSpLocks/>
                <a:stCxn id="173" idx="1"/>
                <a:endCxn id="173" idx="3"/>
              </p:cNvCxnSpPr>
              <p:nvPr/>
            </p:nvCxnSpPr>
            <p:spPr bwMode="auto">
              <a:xfrm rot="10800000" flipH="1">
                <a:off x="609600" y="37338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89F3D6F4-56C6-8FEC-2E88-8136077B83DD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5052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2E780DC3-2E39-FC85-30EA-7DE16E49FCD6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962399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84" name="Rectangle 17">
              <a:extLst>
                <a:ext uri="{FF2B5EF4-FFF2-40B4-BE49-F238E27FC236}">
                  <a16:creationId xmlns:a16="http://schemas.microsoft.com/office/drawing/2014/main" id="{99BC6C07-5C0F-1AE2-2966-E31276363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2902716"/>
              <a:ext cx="681276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>
                  <a:latin typeface="Calibri"/>
                  <a:cs typeface="Calibri"/>
                </a:rPr>
                <a:t>block</a:t>
              </a:r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86" name="Rectangle 17">
              <a:extLst>
                <a:ext uri="{FF2B5EF4-FFF2-40B4-BE49-F238E27FC236}">
                  <a16:creationId xmlns:a16="http://schemas.microsoft.com/office/drawing/2014/main" id="{3EB50A61-61F0-316A-5D5E-F5E5355B9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442" y="2895600"/>
              <a:ext cx="298158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v</a:t>
              </a:r>
            </a:p>
          </p:txBody>
        </p:sp>
        <p:sp>
          <p:nvSpPr>
            <p:cNvPr id="187" name="Rectangle 17">
              <a:extLst>
                <a:ext uri="{FF2B5EF4-FFF2-40B4-BE49-F238E27FC236}">
                  <a16:creationId xmlns:a16="http://schemas.microsoft.com/office/drawing/2014/main" id="{B14BD27E-52CE-A621-3E1C-137FD9DDA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858" y="2895600"/>
              <a:ext cx="479284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tag</a:t>
              </a:r>
            </a:p>
          </p:txBody>
        </p:sp>
      </p:grpSp>
      <p:sp>
        <p:nvSpPr>
          <p:cNvPr id="26628" name="Rectangle 2">
            <a:extLst>
              <a:ext uri="{FF2B5EF4-FFF2-40B4-BE49-F238E27FC236}">
                <a16:creationId xmlns:a16="http://schemas.microsoft.com/office/drawing/2014/main" id="{52B972C8-84D6-3AE0-5E19-289B2A881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Direct-mapped cache simulation</a:t>
            </a:r>
          </a:p>
        </p:txBody>
      </p:sp>
      <p:grpSp>
        <p:nvGrpSpPr>
          <p:cNvPr id="160" name="Group 4">
            <a:extLst>
              <a:ext uri="{FF2B5EF4-FFF2-40B4-BE49-F238E27FC236}">
                <a16:creationId xmlns:a16="http://schemas.microsoft.com/office/drawing/2014/main" id="{EC6CE6B2-AA16-43AF-CD63-A17625B14516}"/>
              </a:ext>
            </a:extLst>
          </p:cNvPr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>
              <a:extLst>
                <a:ext uri="{FF2B5EF4-FFF2-40B4-BE49-F238E27FC236}">
                  <a16:creationId xmlns:a16="http://schemas.microsoft.com/office/drawing/2014/main" id="{4C876AF6-AE47-ED46-3494-63C8FEFB8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>
              <a:extLst>
                <a:ext uri="{FF2B5EF4-FFF2-40B4-BE49-F238E27FC236}">
                  <a16:creationId xmlns:a16="http://schemas.microsoft.com/office/drawing/2014/main" id="{B1817552-1012-B4A5-5756-34DB74DB95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>
              <a:extLst>
                <a:ext uri="{FF2B5EF4-FFF2-40B4-BE49-F238E27FC236}">
                  <a16:creationId xmlns:a16="http://schemas.microsoft.com/office/drawing/2014/main" id="{95B689F0-5A20-BF52-E674-0590512BB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>
              <a:extLst>
                <a:ext uri="{FF2B5EF4-FFF2-40B4-BE49-F238E27FC236}">
                  <a16:creationId xmlns:a16="http://schemas.microsoft.com/office/drawing/2014/main" id="{BD8A26FC-AE63-72A6-5FD3-C77C969DE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>
              <a:extLst>
                <a:ext uri="{FF2B5EF4-FFF2-40B4-BE49-F238E27FC236}">
                  <a16:creationId xmlns:a16="http://schemas.microsoft.com/office/drawing/2014/main" id="{93DB7C23-0FDF-2F42-A4E9-264ECB94D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>
              <a:extLst>
                <a:ext uri="{FF2B5EF4-FFF2-40B4-BE49-F238E27FC236}">
                  <a16:creationId xmlns:a16="http://schemas.microsoft.com/office/drawing/2014/main" id="{C0EDABFF-B084-F92D-A6AF-0DCCC10B74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sp>
        <p:nvSpPr>
          <p:cNvPr id="231" name="Rectangle 27">
            <a:extLst>
              <a:ext uri="{FF2B5EF4-FFF2-40B4-BE49-F238E27FC236}">
                <a16:creationId xmlns:a16="http://schemas.microsoft.com/office/drawing/2014/main" id="{D76B928C-3903-E3E9-9144-F962CB1F4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818" y="1580418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0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0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41" name="Rectangle 27">
            <a:extLst>
              <a:ext uri="{FF2B5EF4-FFF2-40B4-BE49-F238E27FC236}">
                <a16:creationId xmlns:a16="http://schemas.microsoft.com/office/drawing/2014/main" id="{11C56D43-B630-4DBA-BE4F-ECE7E1D50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1569708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29AE5C-7281-C8E1-EF46-C8912F939122}"/>
              </a:ext>
            </a:extLst>
          </p:cNvPr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B09559-F0FD-B28B-C46D-362E1BA6E508}"/>
              </a:ext>
            </a:extLst>
          </p:cNvPr>
          <p:cNvSpPr/>
          <p:nvPr/>
        </p:nvSpPr>
        <p:spPr>
          <a:xfrm>
            <a:off x="4038600" y="958240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Address trace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(reads, one byte per read):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5DAB28-9C75-81AF-F8FF-6B6259E7487F}"/>
              </a:ext>
            </a:extLst>
          </p:cNvPr>
          <p:cNvSpPr txBox="1"/>
          <p:nvPr/>
        </p:nvSpPr>
        <p:spPr>
          <a:xfrm>
            <a:off x="7501169" y="1082383"/>
            <a:ext cx="854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01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11</a:t>
            </a:r>
            <a:r>
              <a:rPr lang="en-US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46A6D53-036C-B2A4-E6FC-C8A4D7422632}"/>
              </a:ext>
            </a:extLst>
          </p:cNvPr>
          <p:cNvSpPr txBox="1"/>
          <p:nvPr/>
        </p:nvSpPr>
        <p:spPr>
          <a:xfrm>
            <a:off x="8364279" y="13832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FBA4DAB-F2D9-914D-7FC1-9D66E5405022}"/>
              </a:ext>
            </a:extLst>
          </p:cNvPr>
          <p:cNvSpPr txBox="1"/>
          <p:nvPr/>
        </p:nvSpPr>
        <p:spPr>
          <a:xfrm>
            <a:off x="8364279" y="1604005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741036-540C-9CCF-04A2-78FF90C20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3506FC-A648-DE3C-1112-A1C4EA154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421092"/>
              </p:ext>
            </p:extLst>
          </p:nvPr>
        </p:nvGraphicFramePr>
        <p:xfrm>
          <a:off x="688712" y="4750027"/>
          <a:ext cx="302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00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E591167-C820-E639-C6D3-8BE6834407F4}"/>
              </a:ext>
            </a:extLst>
          </p:cNvPr>
          <p:cNvSpPr txBox="1"/>
          <p:nvPr/>
        </p:nvSpPr>
        <p:spPr>
          <a:xfrm>
            <a:off x="688712" y="4442250"/>
            <a:ext cx="12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Memory</a:t>
            </a:r>
            <a:endParaRPr lang="en-US" dirty="0"/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26020569-D834-4208-F3FC-052E6E53A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2267387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F3869FDE-52F7-01DB-8BFD-F7728B9F2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078" y="2267387"/>
            <a:ext cx="43441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hit</a:t>
            </a:r>
          </a:p>
        </p:txBody>
      </p:sp>
      <p:sp>
        <p:nvSpPr>
          <p:cNvPr id="13" name="Rectangle 45">
            <a:extLst>
              <a:ext uri="{FF2B5EF4-FFF2-40B4-BE49-F238E27FC236}">
                <a16:creationId xmlns:a16="http://schemas.microsoft.com/office/drawing/2014/main" id="{08DD047C-5A24-5B32-A088-A2F46FB02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3121053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7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11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3B5860DD-08A7-7536-128F-75F868E38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284" y="3121053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A3425C-CA2C-ED9C-6875-FED93A514B34}"/>
              </a:ext>
            </a:extLst>
          </p:cNvPr>
          <p:cNvSpPr/>
          <p:nvPr/>
        </p:nvSpPr>
        <p:spPr>
          <a:xfrm>
            <a:off x="10121349" y="1914157"/>
            <a:ext cx="981659" cy="221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F10C75-F89C-7A9E-BB37-12AA6EECC3E5}"/>
              </a:ext>
            </a:extLst>
          </p:cNvPr>
          <p:cNvSpPr/>
          <p:nvPr/>
        </p:nvSpPr>
        <p:spPr>
          <a:xfrm>
            <a:off x="9278679" y="1912114"/>
            <a:ext cx="833730" cy="221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6E43E7-2856-9EAF-0FCC-3430FF93A462}"/>
              </a:ext>
            </a:extLst>
          </p:cNvPr>
          <p:cNvSpPr txBox="1"/>
          <p:nvPr/>
        </p:nvSpPr>
        <p:spPr>
          <a:xfrm>
            <a:off x="8373317" y="1828799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66	77</a:t>
            </a:r>
          </a:p>
        </p:txBody>
      </p:sp>
      <p:sp>
        <p:nvSpPr>
          <p:cNvPr id="22" name="Rectangle 63">
            <a:extLst>
              <a:ext uri="{FF2B5EF4-FFF2-40B4-BE49-F238E27FC236}">
                <a16:creationId xmlns:a16="http://schemas.microsoft.com/office/drawing/2014/main" id="{200E112B-1140-2B4C-28DA-70FB05498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4383260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8 </a:t>
            </a:r>
            <a:r>
              <a:rPr lang="en-US">
                <a:latin typeface="Calibri"/>
                <a:cs typeface="Calibri"/>
              </a:rPr>
              <a:t>[1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0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3C887AAC-31AA-A98E-01E4-327249FDE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4383260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1" name="Rectangle 81">
            <a:extLst>
              <a:ext uri="{FF2B5EF4-FFF2-40B4-BE49-F238E27FC236}">
                <a16:creationId xmlns:a16="http://schemas.microsoft.com/office/drawing/2014/main" id="{58EC08F6-B91D-F439-AF1B-9A0DF489AD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818" y="5501352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1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0CE45BEF-4F42-1E14-2D7C-58A61176F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673" y="5501352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86B695F-C9E2-C5C8-E4DC-2C404D62C372}"/>
              </a:ext>
            </a:extLst>
          </p:cNvPr>
          <p:cNvSpPr/>
          <p:nvPr/>
        </p:nvSpPr>
        <p:spPr>
          <a:xfrm>
            <a:off x="10137134" y="1232663"/>
            <a:ext cx="981659" cy="221484"/>
          </a:xfrm>
          <a:prstGeom prst="rect">
            <a:avLst/>
          </a:prstGeom>
          <a:solidFill>
            <a:srgbClr val="EBDA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1025A76-0749-97CF-49F8-2C5968BCC875}"/>
              </a:ext>
            </a:extLst>
          </p:cNvPr>
          <p:cNvSpPr/>
          <p:nvPr/>
        </p:nvSpPr>
        <p:spPr>
          <a:xfrm>
            <a:off x="9294464" y="1230620"/>
            <a:ext cx="833730" cy="221484"/>
          </a:xfrm>
          <a:prstGeom prst="rect">
            <a:avLst/>
          </a:prstGeom>
          <a:solidFill>
            <a:srgbClr val="EBDA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2E2152-A9A2-96E8-0A85-D2454B007F36}"/>
              </a:ext>
            </a:extLst>
          </p:cNvPr>
          <p:cNvSpPr txBox="1"/>
          <p:nvPr/>
        </p:nvSpPr>
        <p:spPr>
          <a:xfrm>
            <a:off x="8364279" y="11546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1      88	99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EE20FEE-5F12-3732-5A40-217750385AA1}"/>
              </a:ext>
            </a:extLst>
          </p:cNvPr>
          <p:cNvSpPr/>
          <p:nvPr/>
        </p:nvSpPr>
        <p:spPr>
          <a:xfrm>
            <a:off x="10125820" y="1226316"/>
            <a:ext cx="981659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2CAADCF-8AFD-96A0-2BC6-5A3B8755A371}"/>
              </a:ext>
            </a:extLst>
          </p:cNvPr>
          <p:cNvSpPr/>
          <p:nvPr/>
        </p:nvSpPr>
        <p:spPr>
          <a:xfrm>
            <a:off x="9283150" y="1224273"/>
            <a:ext cx="833730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578EF5-10A1-85DE-28A1-E5B521C4B5C4}"/>
              </a:ext>
            </a:extLst>
          </p:cNvPr>
          <p:cNvSpPr txBox="1"/>
          <p:nvPr/>
        </p:nvSpPr>
        <p:spPr>
          <a:xfrm>
            <a:off x="9232040" y="696142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7B634C6-9C1B-4E2F-0802-8059E56D80AA}"/>
              </a:ext>
            </a:extLst>
          </p:cNvPr>
          <p:cNvCxnSpPr>
            <a:cxnSpLocks/>
          </p:cNvCxnSpPr>
          <p:nvPr/>
        </p:nvCxnSpPr>
        <p:spPr>
          <a:xfrm>
            <a:off x="9592720" y="924742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9ABE809-C0EC-0143-9858-F85C7780BE59}"/>
              </a:ext>
            </a:extLst>
          </p:cNvPr>
          <p:cNvSpPr txBox="1"/>
          <p:nvPr/>
        </p:nvSpPr>
        <p:spPr>
          <a:xfrm>
            <a:off x="8352965" y="114832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00	11</a:t>
            </a:r>
          </a:p>
        </p:txBody>
      </p:sp>
    </p:spTree>
    <p:extLst>
      <p:ext uri="{BB962C8B-B14F-4D97-AF65-F5344CB8AC3E}">
        <p14:creationId xmlns:p14="http://schemas.microsoft.com/office/powerpoint/2010/main" val="27551346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30" grpId="0" animBg="1"/>
      <p:bldP spid="31" grpId="0" animBg="1"/>
      <p:bldP spid="32" grpId="0"/>
      <p:bldP spid="33" grpId="0" animBg="1"/>
      <p:bldP spid="34" grpId="0" animBg="1"/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09CB8A2-AD29-B271-97A1-FE912E791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>
            <a:extLst>
              <a:ext uri="{FF2B5EF4-FFF2-40B4-BE49-F238E27FC236}">
                <a16:creationId xmlns:a16="http://schemas.microsoft.com/office/drawing/2014/main" id="{20A7DDC8-0509-A005-353C-6996F2A048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Direct-mapped cache simulation</a:t>
            </a:r>
          </a:p>
        </p:txBody>
      </p:sp>
      <p:sp>
        <p:nvSpPr>
          <p:cNvPr id="26767" name="Rectangle 45">
            <a:extLst>
              <a:ext uri="{FF2B5EF4-FFF2-40B4-BE49-F238E27FC236}">
                <a16:creationId xmlns:a16="http://schemas.microsoft.com/office/drawing/2014/main" id="{E7A9117C-F4CF-DA5F-D943-1056197EA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3121053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7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11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6750" name="Rectangle 63">
            <a:extLst>
              <a:ext uri="{FF2B5EF4-FFF2-40B4-BE49-F238E27FC236}">
                <a16:creationId xmlns:a16="http://schemas.microsoft.com/office/drawing/2014/main" id="{22A9170A-0144-962A-3D97-27AF75BBA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4383260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8 </a:t>
            </a:r>
            <a:r>
              <a:rPr lang="en-US">
                <a:latin typeface="Calibri"/>
                <a:cs typeface="Calibri"/>
              </a:rPr>
              <a:t>[1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0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6733" name="Rectangle 81">
            <a:extLst>
              <a:ext uri="{FF2B5EF4-FFF2-40B4-BE49-F238E27FC236}">
                <a16:creationId xmlns:a16="http://schemas.microsoft.com/office/drawing/2014/main" id="{B00A0456-6DC6-E106-7F2E-D432C3553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818" y="5501352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1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68" name="Rectangle 27">
            <a:extLst>
              <a:ext uri="{FF2B5EF4-FFF2-40B4-BE49-F238E27FC236}">
                <a16:creationId xmlns:a16="http://schemas.microsoft.com/office/drawing/2014/main" id="{BCC16039-9F32-B872-DAC8-038E63AA0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773" y="2267387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grpSp>
        <p:nvGrpSpPr>
          <p:cNvPr id="160" name="Group 4">
            <a:extLst>
              <a:ext uri="{FF2B5EF4-FFF2-40B4-BE49-F238E27FC236}">
                <a16:creationId xmlns:a16="http://schemas.microsoft.com/office/drawing/2014/main" id="{031EF175-2DCC-1C1C-0A0A-53B87A341FAD}"/>
              </a:ext>
            </a:extLst>
          </p:cNvPr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>
              <a:extLst>
                <a:ext uri="{FF2B5EF4-FFF2-40B4-BE49-F238E27FC236}">
                  <a16:creationId xmlns:a16="http://schemas.microsoft.com/office/drawing/2014/main" id="{8CDAA349-81CE-9455-CDA6-84FA70ABA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>
              <a:extLst>
                <a:ext uri="{FF2B5EF4-FFF2-40B4-BE49-F238E27FC236}">
                  <a16:creationId xmlns:a16="http://schemas.microsoft.com/office/drawing/2014/main" id="{35E65F26-7A58-C450-3D11-5FDBECC72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>
              <a:extLst>
                <a:ext uri="{FF2B5EF4-FFF2-40B4-BE49-F238E27FC236}">
                  <a16:creationId xmlns:a16="http://schemas.microsoft.com/office/drawing/2014/main" id="{C38A8F6B-B705-D683-7F0D-560140901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>
              <a:extLst>
                <a:ext uri="{FF2B5EF4-FFF2-40B4-BE49-F238E27FC236}">
                  <a16:creationId xmlns:a16="http://schemas.microsoft.com/office/drawing/2014/main" id="{0D686921-3BEF-C227-F756-9BA856CF2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>
              <a:extLst>
                <a:ext uri="{FF2B5EF4-FFF2-40B4-BE49-F238E27FC236}">
                  <a16:creationId xmlns:a16="http://schemas.microsoft.com/office/drawing/2014/main" id="{5CEBDC06-56F0-0878-5B95-A4E6BB2F26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>
              <a:extLst>
                <a:ext uri="{FF2B5EF4-FFF2-40B4-BE49-F238E27FC236}">
                  <a16:creationId xmlns:a16="http://schemas.microsoft.com/office/drawing/2014/main" id="{61E6474F-A9DE-9DBE-97F7-13C876F58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448AAEA1-974D-F94A-3EDB-20941D00D201}"/>
              </a:ext>
            </a:extLst>
          </p:cNvPr>
          <p:cNvGrpSpPr/>
          <p:nvPr/>
        </p:nvGrpSpPr>
        <p:grpSpPr>
          <a:xfrm>
            <a:off x="8288079" y="838200"/>
            <a:ext cx="2819400" cy="1295400"/>
            <a:chOff x="609600" y="2895600"/>
            <a:chExt cx="2819400" cy="1295400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D001CFAF-5D33-BA2F-DA46-6CB76FAEEF1B}"/>
                </a:ext>
              </a:extLst>
            </p:cNvPr>
            <p:cNvGrpSpPr/>
            <p:nvPr/>
          </p:nvGrpSpPr>
          <p:grpSpPr>
            <a:xfrm>
              <a:off x="609600" y="3276600"/>
              <a:ext cx="2819400" cy="914400"/>
              <a:chOff x="609600" y="3276600"/>
              <a:chExt cx="2819400" cy="914400"/>
            </a:xfrm>
          </p:grpSpPr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0FB9AEA9-CCB0-71CC-A11F-84793DAE99E6}"/>
                  </a:ext>
                </a:extLst>
              </p:cNvPr>
              <p:cNvGrpSpPr/>
              <p:nvPr/>
            </p:nvGrpSpPr>
            <p:grpSpPr>
              <a:xfrm>
                <a:off x="609600" y="3276600"/>
                <a:ext cx="2819400" cy="914400"/>
                <a:chOff x="5105400" y="1143000"/>
                <a:chExt cx="2819400" cy="914400"/>
              </a:xfrm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D1AE5847-801F-28CE-0242-CB7DD8656E5C}"/>
                    </a:ext>
                  </a:extLst>
                </p:cNvPr>
                <p:cNvSpPr/>
                <p:nvPr/>
              </p:nvSpPr>
              <p:spPr bwMode="auto">
                <a:xfrm>
                  <a:off x="5105400" y="1143000"/>
                  <a:ext cx="2819400" cy="914400"/>
                </a:xfrm>
                <a:prstGeom prst="rect">
                  <a:avLst/>
                </a:prstGeom>
                <a:solidFill>
                  <a:schemeClr val="bg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Calibri"/>
                    <a:cs typeface="Calibri"/>
                  </a:endParaRPr>
                </a:p>
              </p:txBody>
            </p: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A462B239-2259-828A-8302-843314EC1EAA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1054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8C29CC57-F80D-FF6B-3C17-E225CF382B82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56388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3306C858-1B3A-27E8-E39A-6B01FE3E5301}"/>
                    </a:ext>
                  </a:extLst>
                </p:cNvPr>
                <p:cNvCxnSpPr/>
                <p:nvPr/>
              </p:nvCxnSpPr>
              <p:spPr bwMode="auto">
                <a:xfrm rot="5400000" flipH="1" flipV="1">
                  <a:off x="64770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</p:grp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8D4E67D4-D26C-8A19-0F1F-BC44B4BB93AD}"/>
                  </a:ext>
                </a:extLst>
              </p:cNvPr>
              <p:cNvCxnSpPr>
                <a:cxnSpLocks/>
                <a:stCxn id="173" idx="1"/>
                <a:endCxn id="173" idx="3"/>
              </p:cNvCxnSpPr>
              <p:nvPr/>
            </p:nvCxnSpPr>
            <p:spPr bwMode="auto">
              <a:xfrm rot="10800000" flipH="1">
                <a:off x="609600" y="37338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F98DAC91-8F20-0D9A-4933-E37FC56E47A0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5052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62D684F8-FEC7-1C2C-C835-F8B2162EFEED}"/>
                  </a:ext>
                </a:extLst>
              </p:cNvPr>
              <p:cNvCxnSpPr/>
              <p:nvPr/>
            </p:nvCxnSpPr>
            <p:spPr bwMode="auto">
              <a:xfrm rot="10800000" flipH="1">
                <a:off x="609600" y="3962399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84" name="Rectangle 17">
              <a:extLst>
                <a:ext uri="{FF2B5EF4-FFF2-40B4-BE49-F238E27FC236}">
                  <a16:creationId xmlns:a16="http://schemas.microsoft.com/office/drawing/2014/main" id="{ED1FDE30-4F98-2A20-0C80-0D6DDE06A7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2902716"/>
              <a:ext cx="681276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>
                  <a:latin typeface="Calibri"/>
                  <a:cs typeface="Calibri"/>
                </a:rPr>
                <a:t>block</a:t>
              </a:r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86" name="Rectangle 17">
              <a:extLst>
                <a:ext uri="{FF2B5EF4-FFF2-40B4-BE49-F238E27FC236}">
                  <a16:creationId xmlns:a16="http://schemas.microsoft.com/office/drawing/2014/main" id="{DD6C3381-80B5-1D36-0DED-6795959F2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442" y="2895600"/>
              <a:ext cx="298158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v</a:t>
              </a:r>
            </a:p>
          </p:txBody>
        </p:sp>
        <p:sp>
          <p:nvSpPr>
            <p:cNvPr id="187" name="Rectangle 17">
              <a:extLst>
                <a:ext uri="{FF2B5EF4-FFF2-40B4-BE49-F238E27FC236}">
                  <a16:creationId xmlns:a16="http://schemas.microsoft.com/office/drawing/2014/main" id="{B14D78E2-6E70-C70F-FD44-61759E17D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6858" y="2895600"/>
              <a:ext cx="479284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tag</a:t>
              </a:r>
            </a:p>
          </p:txBody>
        </p:sp>
      </p:grpSp>
      <p:sp>
        <p:nvSpPr>
          <p:cNvPr id="231" name="Rectangle 27">
            <a:extLst>
              <a:ext uri="{FF2B5EF4-FFF2-40B4-BE49-F238E27FC236}">
                <a16:creationId xmlns:a16="http://schemas.microsoft.com/office/drawing/2014/main" id="{9E4978B3-14C6-1CCB-FBDE-74B563E7C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818" y="1580418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0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0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FA19C988-2733-13C2-80B8-57DEFE6FC6BD}"/>
              </a:ext>
            </a:extLst>
          </p:cNvPr>
          <p:cNvSpPr txBox="1"/>
          <p:nvPr/>
        </p:nvSpPr>
        <p:spPr>
          <a:xfrm>
            <a:off x="8364279" y="11430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1      0      m[1]       m[0]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946DE182-AE2F-1F1C-7B29-7C73A575D6BF}"/>
              </a:ext>
            </a:extLst>
          </p:cNvPr>
          <p:cNvSpPr txBox="1"/>
          <p:nvPr/>
        </p:nvSpPr>
        <p:spPr>
          <a:xfrm>
            <a:off x="8364279" y="1140599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m[1]       m[0]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2BBF56C5-1C14-D273-A71C-38E837F2B7CC}"/>
              </a:ext>
            </a:extLst>
          </p:cNvPr>
          <p:cNvSpPr txBox="1"/>
          <p:nvPr/>
        </p:nvSpPr>
        <p:spPr>
          <a:xfrm>
            <a:off x="8364278" y="1818583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1      0      m[7]       m[6]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764253D8-E85F-B0C8-D724-10E26F3EC846}"/>
              </a:ext>
            </a:extLst>
          </p:cNvPr>
          <p:cNvSpPr txBox="1"/>
          <p:nvPr/>
        </p:nvSpPr>
        <p:spPr>
          <a:xfrm>
            <a:off x="8361547" y="114083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1      1      m[9]       m[8]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CA8A047D-09C8-59C9-B331-0F63AC1D9033}"/>
              </a:ext>
            </a:extLst>
          </p:cNvPr>
          <p:cNvSpPr txBox="1"/>
          <p:nvPr/>
        </p:nvSpPr>
        <p:spPr>
          <a:xfrm>
            <a:off x="8363994" y="1147774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1      0      m[1]       m[0]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1B9FB41D-14FC-58B5-38FF-ED054D2E0030}"/>
              </a:ext>
            </a:extLst>
          </p:cNvPr>
          <p:cNvSpPr txBox="1"/>
          <p:nvPr/>
        </p:nvSpPr>
        <p:spPr>
          <a:xfrm>
            <a:off x="8366390" y="182002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m[7]       m[6]</a:t>
            </a:r>
          </a:p>
        </p:txBody>
      </p:sp>
      <p:sp>
        <p:nvSpPr>
          <p:cNvPr id="241" name="Rectangle 27">
            <a:extLst>
              <a:ext uri="{FF2B5EF4-FFF2-40B4-BE49-F238E27FC236}">
                <a16:creationId xmlns:a16="http://schemas.microsoft.com/office/drawing/2014/main" id="{4EF9366E-DDAA-DA76-2C65-7C7CBB648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1569708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42" name="Rectangle 27">
            <a:extLst>
              <a:ext uri="{FF2B5EF4-FFF2-40B4-BE49-F238E27FC236}">
                <a16:creationId xmlns:a16="http://schemas.microsoft.com/office/drawing/2014/main" id="{3FC6BDE8-8727-EFDD-E102-7C875B689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078" y="2267387"/>
            <a:ext cx="43441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hit</a:t>
            </a:r>
          </a:p>
        </p:txBody>
      </p:sp>
      <p:sp>
        <p:nvSpPr>
          <p:cNvPr id="243" name="Rectangle 27">
            <a:extLst>
              <a:ext uri="{FF2B5EF4-FFF2-40B4-BE49-F238E27FC236}">
                <a16:creationId xmlns:a16="http://schemas.microsoft.com/office/drawing/2014/main" id="{7CCA99A4-472E-03B2-15C2-8F0A41A2E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284" y="3121053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44" name="Rectangle 27">
            <a:extLst>
              <a:ext uri="{FF2B5EF4-FFF2-40B4-BE49-F238E27FC236}">
                <a16:creationId xmlns:a16="http://schemas.microsoft.com/office/drawing/2014/main" id="{2743E37F-F956-8157-B5D3-7F2F6D53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20" y="4383260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45" name="Rectangle 27">
            <a:extLst>
              <a:ext uri="{FF2B5EF4-FFF2-40B4-BE49-F238E27FC236}">
                <a16:creationId xmlns:a16="http://schemas.microsoft.com/office/drawing/2014/main" id="{B12DAD84-383C-358A-6C37-5D48BAEF7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673" y="5501352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A175D4-766E-BAB9-13AB-BAA7AE4DFCB5}"/>
              </a:ext>
            </a:extLst>
          </p:cNvPr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2DA10F-B349-FFE4-10F1-53254DE4E4AD}"/>
              </a:ext>
            </a:extLst>
          </p:cNvPr>
          <p:cNvSpPr/>
          <p:nvPr/>
        </p:nvSpPr>
        <p:spPr>
          <a:xfrm>
            <a:off x="4038600" y="958240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Address trace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(reads, one byte per read):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186C36-9796-3EC5-7F57-EA2CCDE17C83}"/>
              </a:ext>
            </a:extLst>
          </p:cNvPr>
          <p:cNvSpPr txBox="1"/>
          <p:nvPr/>
        </p:nvSpPr>
        <p:spPr>
          <a:xfrm>
            <a:off x="7501169" y="1082383"/>
            <a:ext cx="854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01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11</a:t>
            </a:r>
            <a:r>
              <a:rPr lang="en-US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780B7CC-5CCE-7826-2BF9-0CA224EE13C2}"/>
              </a:ext>
            </a:extLst>
          </p:cNvPr>
          <p:cNvSpPr txBox="1"/>
          <p:nvPr/>
        </p:nvSpPr>
        <p:spPr>
          <a:xfrm>
            <a:off x="8364684" y="1136623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1      m[9]       m[8]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7D3A367-0B93-226A-4E21-5DEDF7AC3248}"/>
              </a:ext>
            </a:extLst>
          </p:cNvPr>
          <p:cNvSpPr txBox="1"/>
          <p:nvPr/>
        </p:nvSpPr>
        <p:spPr>
          <a:xfrm>
            <a:off x="8373219" y="1166734"/>
            <a:ext cx="1743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E6610B4-0804-8E96-FDB1-A8CAA796C555}"/>
              </a:ext>
            </a:extLst>
          </p:cNvPr>
          <p:cNvSpPr txBox="1"/>
          <p:nvPr/>
        </p:nvSpPr>
        <p:spPr>
          <a:xfrm>
            <a:off x="8364279" y="13832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57A13E1-0E34-56C5-6732-0071435C39EC}"/>
              </a:ext>
            </a:extLst>
          </p:cNvPr>
          <p:cNvSpPr txBox="1"/>
          <p:nvPr/>
        </p:nvSpPr>
        <p:spPr>
          <a:xfrm>
            <a:off x="8364279" y="1604005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49D4175-6E89-36A0-9CB9-1E4230B3F3D1}"/>
              </a:ext>
            </a:extLst>
          </p:cNvPr>
          <p:cNvSpPr txBox="1"/>
          <p:nvPr/>
        </p:nvSpPr>
        <p:spPr>
          <a:xfrm>
            <a:off x="8364278" y="183242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1A848-0F94-CE59-CBA8-45F453338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4B4D05D-B9FA-B1B5-03F1-5F6604221A4E}"/>
              </a:ext>
            </a:extLst>
          </p:cNvPr>
          <p:cNvGraphicFramePr>
            <a:graphicFrameLocks noGrp="1"/>
          </p:cNvGraphicFramePr>
          <p:nvPr/>
        </p:nvGraphicFramePr>
        <p:xfrm>
          <a:off x="688712" y="4750027"/>
          <a:ext cx="302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00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m[2]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m[3]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m[4]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m[4]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m[6]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m[7]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m[8]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m[9]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m[10]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m[11]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m[12]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m[13]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m[14]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m[16]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0B02591-24EC-F84A-EC8B-7CE6EDA8940A}"/>
              </a:ext>
            </a:extLst>
          </p:cNvPr>
          <p:cNvSpPr txBox="1"/>
          <p:nvPr/>
        </p:nvSpPr>
        <p:spPr>
          <a:xfrm>
            <a:off x="688712" y="4442250"/>
            <a:ext cx="12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Memory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521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67" grpId="0"/>
      <p:bldP spid="26750" grpId="0"/>
      <p:bldP spid="26733" grpId="0"/>
      <p:bldP spid="168" grpId="0"/>
      <p:bldP spid="231" grpId="0"/>
      <p:bldP spid="234" grpId="0"/>
      <p:bldP spid="234" grpId="1"/>
      <p:bldP spid="235" grpId="0"/>
      <p:bldP spid="235" grpId="1"/>
      <p:bldP spid="236" grpId="0"/>
      <p:bldP spid="236" grpId="1"/>
      <p:bldP spid="237" grpId="0"/>
      <p:bldP spid="237" grpId="1"/>
      <p:bldP spid="238" grpId="0"/>
      <p:bldP spid="239" grpId="0"/>
      <p:bldP spid="241" grpId="0"/>
      <p:bldP spid="242" grpId="0"/>
      <p:bldP spid="243" grpId="0"/>
      <p:bldP spid="244" grpId="0"/>
      <p:bldP spid="245" grpId="0"/>
      <p:bldP spid="92" grpId="0"/>
      <p:bldP spid="92" grpId="1"/>
      <p:bldP spid="93" grpId="0"/>
      <p:bldP spid="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490" name="Rectangle 2"/>
          <p:cNvSpPr>
            <a:spLocks noChangeAspect="1" noChangeArrowheads="1"/>
          </p:cNvSpPr>
          <p:nvPr/>
        </p:nvSpPr>
        <p:spPr bwMode="auto">
          <a:xfrm>
            <a:off x="2157496" y="2263776"/>
            <a:ext cx="2862263" cy="487363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3200">
              <a:latin typeface="Calibri"/>
              <a:cs typeface="Calibri"/>
            </a:endParaRPr>
          </a:p>
        </p:txBody>
      </p:sp>
      <p:sp>
        <p:nvSpPr>
          <p:cNvPr id="703491" name="Text Box 3"/>
          <p:cNvSpPr txBox="1">
            <a:spLocks noChangeArrowheads="1"/>
          </p:cNvSpPr>
          <p:nvPr/>
        </p:nvSpPr>
        <p:spPr bwMode="auto">
          <a:xfrm>
            <a:off x="3585076" y="1457325"/>
            <a:ext cx="964367" cy="65146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b="1" dirty="0">
                <a:latin typeface="Calibri"/>
                <a:cs typeface="Calibri"/>
              </a:rPr>
              <a:t>Request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 sz="2000" b="1" dirty="0">
                <a:latin typeface="Calibri"/>
                <a:cs typeface="Calibri"/>
              </a:rPr>
              <a:t>14</a:t>
            </a:r>
          </a:p>
        </p:txBody>
      </p:sp>
      <p:sp>
        <p:nvSpPr>
          <p:cNvPr id="7034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caching concepts</a:t>
            </a:r>
          </a:p>
        </p:txBody>
      </p:sp>
      <p:sp>
        <p:nvSpPr>
          <p:cNvPr id="703495" name="Rectangle 7"/>
          <p:cNvSpPr>
            <a:spLocks noChangeAspect="1" noChangeArrowheads="1"/>
          </p:cNvSpPr>
          <p:nvPr/>
        </p:nvSpPr>
        <p:spPr bwMode="auto">
          <a:xfrm>
            <a:off x="2917909" y="2376489"/>
            <a:ext cx="547687" cy="2428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9</a:t>
            </a:r>
          </a:p>
        </p:txBody>
      </p:sp>
      <p:sp>
        <p:nvSpPr>
          <p:cNvPr id="703496" name="Rectangle 8"/>
          <p:cNvSpPr>
            <a:spLocks noChangeAspect="1" noChangeArrowheads="1"/>
          </p:cNvSpPr>
          <p:nvPr/>
        </p:nvSpPr>
        <p:spPr bwMode="auto">
          <a:xfrm>
            <a:off x="4257759" y="2376489"/>
            <a:ext cx="547687" cy="2428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3</a:t>
            </a:r>
          </a:p>
        </p:txBody>
      </p:sp>
      <p:sp>
        <p:nvSpPr>
          <p:cNvPr id="703497" name="Rectangle 9"/>
          <p:cNvSpPr>
            <a:spLocks noChangeAspect="1" noChangeArrowheads="1"/>
          </p:cNvSpPr>
          <p:nvPr/>
        </p:nvSpPr>
        <p:spPr bwMode="auto">
          <a:xfrm>
            <a:off x="1882858" y="4030664"/>
            <a:ext cx="3409950" cy="182562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3200">
              <a:latin typeface="Calibri"/>
              <a:cs typeface="Calibri"/>
            </a:endParaRPr>
          </a:p>
        </p:txBody>
      </p:sp>
      <p:sp>
        <p:nvSpPr>
          <p:cNvPr id="703498" name="Rectangle 10"/>
          <p:cNvSpPr>
            <a:spLocks noChangeAspect="1" noChangeArrowheads="1"/>
          </p:cNvSpPr>
          <p:nvPr/>
        </p:nvSpPr>
        <p:spPr bwMode="auto">
          <a:xfrm>
            <a:off x="2308309" y="4273550"/>
            <a:ext cx="549275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0</a:t>
            </a:r>
          </a:p>
        </p:txBody>
      </p:sp>
      <p:sp>
        <p:nvSpPr>
          <p:cNvPr id="703499" name="Rectangle 11"/>
          <p:cNvSpPr>
            <a:spLocks noChangeAspect="1" noChangeArrowheads="1"/>
          </p:cNvSpPr>
          <p:nvPr/>
        </p:nvSpPr>
        <p:spPr bwMode="auto">
          <a:xfrm>
            <a:off x="2978234" y="4273550"/>
            <a:ext cx="549275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</a:t>
            </a:r>
          </a:p>
        </p:txBody>
      </p:sp>
      <p:sp>
        <p:nvSpPr>
          <p:cNvPr id="703500" name="Rectangle 12"/>
          <p:cNvSpPr>
            <a:spLocks noChangeAspect="1" noChangeArrowheads="1"/>
          </p:cNvSpPr>
          <p:nvPr/>
        </p:nvSpPr>
        <p:spPr bwMode="auto">
          <a:xfrm>
            <a:off x="3648159" y="4273550"/>
            <a:ext cx="547687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2</a:t>
            </a:r>
          </a:p>
        </p:txBody>
      </p:sp>
      <p:sp>
        <p:nvSpPr>
          <p:cNvPr id="703501" name="Rectangle 13"/>
          <p:cNvSpPr>
            <a:spLocks noChangeAspect="1" noChangeArrowheads="1"/>
          </p:cNvSpPr>
          <p:nvPr/>
        </p:nvSpPr>
        <p:spPr bwMode="auto">
          <a:xfrm>
            <a:off x="4318084" y="4273550"/>
            <a:ext cx="547687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3</a:t>
            </a:r>
          </a:p>
        </p:txBody>
      </p:sp>
      <p:sp>
        <p:nvSpPr>
          <p:cNvPr id="703502" name="Rectangle 14"/>
          <p:cNvSpPr>
            <a:spLocks noChangeAspect="1" noChangeArrowheads="1"/>
          </p:cNvSpPr>
          <p:nvPr/>
        </p:nvSpPr>
        <p:spPr bwMode="auto">
          <a:xfrm>
            <a:off x="2308309" y="4638675"/>
            <a:ext cx="549275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4</a:t>
            </a:r>
          </a:p>
        </p:txBody>
      </p:sp>
      <p:sp>
        <p:nvSpPr>
          <p:cNvPr id="703503" name="Rectangle 15"/>
          <p:cNvSpPr>
            <a:spLocks noChangeAspect="1" noChangeArrowheads="1"/>
          </p:cNvSpPr>
          <p:nvPr/>
        </p:nvSpPr>
        <p:spPr bwMode="auto">
          <a:xfrm>
            <a:off x="2978234" y="4638675"/>
            <a:ext cx="549275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5</a:t>
            </a:r>
          </a:p>
        </p:txBody>
      </p:sp>
      <p:sp>
        <p:nvSpPr>
          <p:cNvPr id="703504" name="Rectangle 16"/>
          <p:cNvSpPr>
            <a:spLocks noChangeAspect="1" noChangeArrowheads="1"/>
          </p:cNvSpPr>
          <p:nvPr/>
        </p:nvSpPr>
        <p:spPr bwMode="auto">
          <a:xfrm>
            <a:off x="3648159" y="4638675"/>
            <a:ext cx="547687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6</a:t>
            </a:r>
          </a:p>
        </p:txBody>
      </p:sp>
      <p:sp>
        <p:nvSpPr>
          <p:cNvPr id="703505" name="Rectangle 17"/>
          <p:cNvSpPr>
            <a:spLocks noChangeAspect="1" noChangeArrowheads="1"/>
          </p:cNvSpPr>
          <p:nvPr/>
        </p:nvSpPr>
        <p:spPr bwMode="auto">
          <a:xfrm>
            <a:off x="4318084" y="4638675"/>
            <a:ext cx="547687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7</a:t>
            </a:r>
          </a:p>
        </p:txBody>
      </p:sp>
      <p:sp>
        <p:nvSpPr>
          <p:cNvPr id="703506" name="Rectangle 18"/>
          <p:cNvSpPr>
            <a:spLocks noChangeAspect="1" noChangeArrowheads="1"/>
          </p:cNvSpPr>
          <p:nvPr/>
        </p:nvSpPr>
        <p:spPr bwMode="auto">
          <a:xfrm>
            <a:off x="2308309" y="5003801"/>
            <a:ext cx="549275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8</a:t>
            </a:r>
          </a:p>
        </p:txBody>
      </p:sp>
      <p:sp>
        <p:nvSpPr>
          <p:cNvPr id="703507" name="Rectangle 19"/>
          <p:cNvSpPr>
            <a:spLocks noChangeAspect="1" noChangeArrowheads="1"/>
          </p:cNvSpPr>
          <p:nvPr/>
        </p:nvSpPr>
        <p:spPr bwMode="auto">
          <a:xfrm>
            <a:off x="2978234" y="5003801"/>
            <a:ext cx="549275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9</a:t>
            </a:r>
          </a:p>
        </p:txBody>
      </p:sp>
      <p:sp>
        <p:nvSpPr>
          <p:cNvPr id="703508" name="Rectangle 20"/>
          <p:cNvSpPr>
            <a:spLocks noChangeAspect="1" noChangeArrowheads="1"/>
          </p:cNvSpPr>
          <p:nvPr/>
        </p:nvSpPr>
        <p:spPr bwMode="auto">
          <a:xfrm>
            <a:off x="3648159" y="5003801"/>
            <a:ext cx="547687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10</a:t>
            </a:r>
          </a:p>
        </p:txBody>
      </p:sp>
      <p:sp>
        <p:nvSpPr>
          <p:cNvPr id="703509" name="Rectangle 21"/>
          <p:cNvSpPr>
            <a:spLocks noChangeAspect="1" noChangeArrowheads="1"/>
          </p:cNvSpPr>
          <p:nvPr/>
        </p:nvSpPr>
        <p:spPr bwMode="auto">
          <a:xfrm>
            <a:off x="4318084" y="5003801"/>
            <a:ext cx="547687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11</a:t>
            </a:r>
          </a:p>
        </p:txBody>
      </p:sp>
      <p:sp>
        <p:nvSpPr>
          <p:cNvPr id="703510" name="Rectangle 22"/>
          <p:cNvSpPr>
            <a:spLocks noChangeAspect="1" noChangeArrowheads="1"/>
          </p:cNvSpPr>
          <p:nvPr/>
        </p:nvSpPr>
        <p:spPr bwMode="auto">
          <a:xfrm>
            <a:off x="2308309" y="5368926"/>
            <a:ext cx="549275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12</a:t>
            </a:r>
          </a:p>
        </p:txBody>
      </p:sp>
      <p:sp>
        <p:nvSpPr>
          <p:cNvPr id="703511" name="Rectangle 23"/>
          <p:cNvSpPr>
            <a:spLocks noChangeAspect="1" noChangeArrowheads="1"/>
          </p:cNvSpPr>
          <p:nvPr/>
        </p:nvSpPr>
        <p:spPr bwMode="auto">
          <a:xfrm>
            <a:off x="2978234" y="5368926"/>
            <a:ext cx="549275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13</a:t>
            </a:r>
          </a:p>
        </p:txBody>
      </p:sp>
      <p:sp>
        <p:nvSpPr>
          <p:cNvPr id="703512" name="Rectangle 24"/>
          <p:cNvSpPr>
            <a:spLocks noChangeAspect="1" noChangeArrowheads="1"/>
          </p:cNvSpPr>
          <p:nvPr/>
        </p:nvSpPr>
        <p:spPr bwMode="auto">
          <a:xfrm>
            <a:off x="3648159" y="5368926"/>
            <a:ext cx="547687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14</a:t>
            </a:r>
          </a:p>
        </p:txBody>
      </p:sp>
      <p:sp>
        <p:nvSpPr>
          <p:cNvPr id="703513" name="Rectangle 25"/>
          <p:cNvSpPr>
            <a:spLocks noChangeAspect="1" noChangeArrowheads="1"/>
          </p:cNvSpPr>
          <p:nvPr/>
        </p:nvSpPr>
        <p:spPr bwMode="auto">
          <a:xfrm>
            <a:off x="4318084" y="5368926"/>
            <a:ext cx="547687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15</a:t>
            </a:r>
          </a:p>
        </p:txBody>
      </p:sp>
      <p:sp>
        <p:nvSpPr>
          <p:cNvPr id="703514" name="Line 26"/>
          <p:cNvSpPr>
            <a:spLocks noChangeAspect="1" noChangeShapeType="1"/>
          </p:cNvSpPr>
          <p:nvPr/>
        </p:nvSpPr>
        <p:spPr bwMode="auto">
          <a:xfrm>
            <a:off x="3587833" y="2751138"/>
            <a:ext cx="0" cy="12176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3200">
              <a:latin typeface="Calibri"/>
              <a:cs typeface="Calibri"/>
            </a:endParaRPr>
          </a:p>
        </p:txBody>
      </p:sp>
      <p:sp>
        <p:nvSpPr>
          <p:cNvPr id="703516" name="Text Box 28"/>
          <p:cNvSpPr txBox="1">
            <a:spLocks noChangeAspect="1" noChangeArrowheads="1"/>
          </p:cNvSpPr>
          <p:nvPr/>
        </p:nvSpPr>
        <p:spPr bwMode="auto">
          <a:xfrm>
            <a:off x="1395153" y="2159071"/>
            <a:ext cx="735698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Level</a:t>
            </a:r>
          </a:p>
          <a:p>
            <a:pPr algn="ctr" eaLnBrk="0" hangingPunct="0"/>
            <a:r>
              <a:rPr lang="en-US" sz="2000" b="1">
                <a:latin typeface="Calibri"/>
                <a:cs typeface="Calibri"/>
              </a:rPr>
              <a:t> k:</a:t>
            </a:r>
          </a:p>
        </p:txBody>
      </p:sp>
      <p:sp>
        <p:nvSpPr>
          <p:cNvPr id="703517" name="Text Box 29"/>
          <p:cNvSpPr txBox="1">
            <a:spLocks noChangeAspect="1" noChangeArrowheads="1"/>
          </p:cNvSpPr>
          <p:nvPr/>
        </p:nvSpPr>
        <p:spPr bwMode="auto">
          <a:xfrm>
            <a:off x="1127414" y="4573659"/>
            <a:ext cx="791755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Level </a:t>
            </a:r>
          </a:p>
          <a:p>
            <a:pPr algn="ctr" eaLnBrk="0" hangingPunct="0"/>
            <a:r>
              <a:rPr lang="en-US" sz="2000" b="1">
                <a:latin typeface="Calibri"/>
                <a:cs typeface="Calibri"/>
              </a:rPr>
              <a:t>k+1:</a:t>
            </a:r>
          </a:p>
        </p:txBody>
      </p:sp>
      <p:sp>
        <p:nvSpPr>
          <p:cNvPr id="703518" name="Rectangle 30"/>
          <p:cNvSpPr>
            <a:spLocks noChangeAspect="1" noChangeArrowheads="1"/>
          </p:cNvSpPr>
          <p:nvPr/>
        </p:nvSpPr>
        <p:spPr bwMode="auto">
          <a:xfrm>
            <a:off x="3587834" y="2376489"/>
            <a:ext cx="547687" cy="2428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14</a:t>
            </a:r>
          </a:p>
        </p:txBody>
      </p:sp>
      <p:sp>
        <p:nvSpPr>
          <p:cNvPr id="703519" name="Rectangle 31"/>
          <p:cNvSpPr>
            <a:spLocks noChangeAspect="1" noChangeArrowheads="1"/>
          </p:cNvSpPr>
          <p:nvPr/>
        </p:nvSpPr>
        <p:spPr bwMode="auto">
          <a:xfrm>
            <a:off x="3586985" y="2379594"/>
            <a:ext cx="547688" cy="242888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 dirty="0">
                <a:latin typeface="Calibri"/>
                <a:cs typeface="Calibri"/>
              </a:rPr>
              <a:t>14</a:t>
            </a:r>
          </a:p>
        </p:txBody>
      </p:sp>
      <p:sp>
        <p:nvSpPr>
          <p:cNvPr id="703521" name="Line 33"/>
          <p:cNvSpPr>
            <a:spLocks noChangeShapeType="1"/>
          </p:cNvSpPr>
          <p:nvPr/>
        </p:nvSpPr>
        <p:spPr bwMode="auto">
          <a:xfrm flipH="1" flipV="1">
            <a:off x="3565609" y="1285875"/>
            <a:ext cx="3175" cy="98583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triangle" w="med" len="med"/>
            <a:tailEnd type="triangle" w="med" len="med"/>
          </a:ln>
          <a:effectLst/>
        </p:spPr>
        <p:txBody>
          <a:bodyPr lIns="45720" rIns="45720" anchor="ctr">
            <a:spAutoFit/>
          </a:bodyPr>
          <a:lstStyle/>
          <a:p>
            <a:endParaRPr lang="en-US" sz="3200">
              <a:latin typeface="Calibri"/>
              <a:cs typeface="Calibri"/>
            </a:endParaRPr>
          </a:p>
        </p:txBody>
      </p:sp>
      <p:sp>
        <p:nvSpPr>
          <p:cNvPr id="703522" name="Rectangle 34"/>
          <p:cNvSpPr>
            <a:spLocks noChangeAspect="1" noChangeArrowheads="1"/>
          </p:cNvSpPr>
          <p:nvPr/>
        </p:nvSpPr>
        <p:spPr bwMode="auto">
          <a:xfrm>
            <a:off x="2906795" y="1570039"/>
            <a:ext cx="547688" cy="24288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 dirty="0">
                <a:latin typeface="Calibri"/>
                <a:cs typeface="Calibri"/>
              </a:rPr>
              <a:t>14</a:t>
            </a:r>
          </a:p>
        </p:txBody>
      </p:sp>
      <p:sp>
        <p:nvSpPr>
          <p:cNvPr id="703533" name="Rectangle 45"/>
          <p:cNvSpPr>
            <a:spLocks noChangeAspect="1" noChangeArrowheads="1"/>
          </p:cNvSpPr>
          <p:nvPr/>
        </p:nvSpPr>
        <p:spPr bwMode="auto">
          <a:xfrm>
            <a:off x="2278145" y="2384425"/>
            <a:ext cx="547688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4*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913ECE-CBCF-4B27-832D-E01A1CD7A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sp>
        <p:nvSpPr>
          <p:cNvPr id="36" name="Rectangle 6">
            <a:extLst>
              <a:ext uri="{FF2B5EF4-FFF2-40B4-BE49-F238E27FC236}">
                <a16:creationId xmlns:a16="http://schemas.microsoft.com/office/drawing/2014/main" id="{9A1F4538-EC89-45A7-BFC8-54F6DF2E399D}"/>
              </a:ext>
            </a:extLst>
          </p:cNvPr>
          <p:cNvSpPr txBox="1">
            <a:spLocks noChangeArrowheads="1"/>
          </p:cNvSpPr>
          <p:nvPr/>
        </p:nvSpPr>
        <p:spPr>
          <a:xfrm>
            <a:off x="5681947" y="1143000"/>
            <a:ext cx="5898447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Program needs object </a:t>
            </a:r>
            <a:r>
              <a:rPr lang="en-US" sz="2000" b="1" dirty="0"/>
              <a:t>d</a:t>
            </a:r>
            <a:r>
              <a:rPr lang="en-US" sz="2000" dirty="0"/>
              <a:t>, which is stored in some block </a:t>
            </a:r>
            <a:r>
              <a:rPr lang="en-US" sz="2000" b="1" dirty="0"/>
              <a:t>b</a:t>
            </a:r>
          </a:p>
          <a:p>
            <a:r>
              <a:rPr lang="en-US" sz="2000" b="1" dirty="0"/>
              <a:t>Cache hit</a:t>
            </a:r>
          </a:p>
          <a:p>
            <a:pPr lvl="1"/>
            <a:r>
              <a:rPr lang="en-US" sz="1800" dirty="0"/>
              <a:t>Program finds </a:t>
            </a:r>
            <a:r>
              <a:rPr lang="en-US" sz="1800" b="1" dirty="0"/>
              <a:t>b</a:t>
            </a:r>
            <a:r>
              <a:rPr lang="en-US" sz="1800" dirty="0"/>
              <a:t> in the cache at level </a:t>
            </a:r>
            <a:r>
              <a:rPr lang="en-US" sz="1800" b="1" dirty="0"/>
              <a:t>k</a:t>
            </a:r>
            <a:br>
              <a:rPr lang="en-US" sz="1800" b="1" dirty="0"/>
            </a:br>
            <a:r>
              <a:rPr lang="en-US" sz="1800" dirty="0"/>
              <a:t>e.g.,  block 14</a:t>
            </a:r>
          </a:p>
        </p:txBody>
      </p:sp>
    </p:spTree>
    <p:extLst>
      <p:ext uri="{BB962C8B-B14F-4D97-AF65-F5344CB8AC3E}">
        <p14:creationId xmlns:p14="http://schemas.microsoft.com/office/powerpoint/2010/main" val="174916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3519" grpId="0" animBg="1"/>
      <p:bldP spid="70352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What are the types of each miss here?</a:t>
            </a:r>
          </a:p>
        </p:txBody>
      </p:sp>
      <p:sp>
        <p:nvSpPr>
          <p:cNvPr id="26767" name="Rectangle 45"/>
          <p:cNvSpPr>
            <a:spLocks noChangeArrowheads="1"/>
          </p:cNvSpPr>
          <p:nvPr/>
        </p:nvSpPr>
        <p:spPr bwMode="auto">
          <a:xfrm>
            <a:off x="4119773" y="3121053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7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11  </a:t>
            </a:r>
            <a:r>
              <a:rPr lang="en-US" dirty="0">
                <a:latin typeface="Calibri"/>
                <a:cs typeface="Calibri"/>
              </a:rPr>
              <a:t>1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6750" name="Rectangle 63"/>
          <p:cNvSpPr>
            <a:spLocks noChangeArrowheads="1"/>
          </p:cNvSpPr>
          <p:nvPr/>
        </p:nvSpPr>
        <p:spPr bwMode="auto">
          <a:xfrm>
            <a:off x="4119773" y="4383260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8 </a:t>
            </a:r>
            <a:r>
              <a:rPr lang="en-US">
                <a:latin typeface="Calibri"/>
                <a:cs typeface="Calibri"/>
              </a:rPr>
              <a:t>[1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0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6733" name="Rectangle 81"/>
          <p:cNvSpPr>
            <a:spLocks noChangeArrowheads="1"/>
          </p:cNvSpPr>
          <p:nvPr/>
        </p:nvSpPr>
        <p:spPr bwMode="auto">
          <a:xfrm>
            <a:off x="4112818" y="5501352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1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168" name="Rectangle 27"/>
          <p:cNvSpPr>
            <a:spLocks noChangeArrowheads="1"/>
          </p:cNvSpPr>
          <p:nvPr/>
        </p:nvSpPr>
        <p:spPr bwMode="auto">
          <a:xfrm>
            <a:off x="4119773" y="2267387"/>
            <a:ext cx="1251945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1 </a:t>
            </a:r>
            <a:r>
              <a:rPr lang="en-US">
                <a:latin typeface="Calibri"/>
                <a:cs typeface="Calibri"/>
              </a:rPr>
              <a:t>[0  </a:t>
            </a:r>
            <a:r>
              <a:rPr lang="en-US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>
                <a:latin typeface="Calibri"/>
                <a:cs typeface="Calibri"/>
              </a:rPr>
              <a:t>1</a:t>
            </a:r>
            <a:r>
              <a:rPr lang="en-US" baseline="-2500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</a:t>
            </a:r>
            <a:endParaRPr lang="en-US" i="1" dirty="0">
              <a:latin typeface="Calibri"/>
              <a:cs typeface="Calibri"/>
            </a:endParaRPr>
          </a:p>
        </p:txBody>
      </p:sp>
      <p:grpSp>
        <p:nvGrpSpPr>
          <p:cNvPr id="160" name="Group 4"/>
          <p:cNvGrpSpPr>
            <a:grpSpLocks/>
          </p:cNvGrpSpPr>
          <p:nvPr/>
        </p:nvGrpSpPr>
        <p:grpSpPr bwMode="auto">
          <a:xfrm>
            <a:off x="830244" y="1053402"/>
            <a:ext cx="2044700" cy="549275"/>
            <a:chOff x="179" y="994"/>
            <a:chExt cx="1288" cy="346"/>
          </a:xfrm>
        </p:grpSpPr>
        <p:sp>
          <p:nvSpPr>
            <p:cNvPr id="161" name="Rectangle 5"/>
            <p:cNvSpPr>
              <a:spLocks noChangeArrowheads="1"/>
            </p:cNvSpPr>
            <p:nvPr/>
          </p:nvSpPr>
          <p:spPr bwMode="auto">
            <a:xfrm>
              <a:off x="179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  <p:sp>
          <p:nvSpPr>
            <p:cNvPr id="162" name="Rectangle 6"/>
            <p:cNvSpPr>
              <a:spLocks noChangeArrowheads="1"/>
            </p:cNvSpPr>
            <p:nvPr/>
          </p:nvSpPr>
          <p:spPr bwMode="auto">
            <a:xfrm>
              <a:off x="294" y="994"/>
              <a:ext cx="318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t=1</a:t>
              </a:r>
            </a:p>
          </p:txBody>
        </p:sp>
        <p:sp>
          <p:nvSpPr>
            <p:cNvPr id="163" name="Rectangle 7"/>
            <p:cNvSpPr>
              <a:spLocks noChangeArrowheads="1"/>
            </p:cNvSpPr>
            <p:nvPr/>
          </p:nvSpPr>
          <p:spPr bwMode="auto">
            <a:xfrm>
              <a:off x="630" y="994"/>
              <a:ext cx="31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s=2</a:t>
              </a:r>
            </a:p>
          </p:txBody>
        </p:sp>
        <p:sp>
          <p:nvSpPr>
            <p:cNvPr id="164" name="Rectangle 8"/>
            <p:cNvSpPr>
              <a:spLocks noChangeArrowheads="1"/>
            </p:cNvSpPr>
            <p:nvPr/>
          </p:nvSpPr>
          <p:spPr bwMode="auto">
            <a:xfrm>
              <a:off x="1110" y="994"/>
              <a:ext cx="33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>
                  <a:latin typeface="Calibri"/>
                  <a:cs typeface="Calibri"/>
                </a:rPr>
                <a:t>b=1</a:t>
              </a:r>
            </a:p>
          </p:txBody>
        </p:sp>
        <p:sp>
          <p:nvSpPr>
            <p:cNvPr id="165" name="Rectangle 9"/>
            <p:cNvSpPr>
              <a:spLocks noChangeArrowheads="1"/>
            </p:cNvSpPr>
            <p:nvPr/>
          </p:nvSpPr>
          <p:spPr bwMode="auto">
            <a:xfrm>
              <a:off x="611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xx</a:t>
              </a:r>
            </a:p>
          </p:txBody>
        </p:sp>
        <p:sp>
          <p:nvSpPr>
            <p:cNvPr id="166" name="Rectangle 10"/>
            <p:cNvSpPr>
              <a:spLocks noChangeArrowheads="1"/>
            </p:cNvSpPr>
            <p:nvPr/>
          </p:nvSpPr>
          <p:spPr bwMode="auto">
            <a:xfrm>
              <a:off x="1043" y="1204"/>
              <a:ext cx="424" cy="13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/>
            <a:p>
              <a:pPr algn="ctr" eaLnBrk="0" hangingPunct="0"/>
              <a:r>
                <a:rPr lang="en-US">
                  <a:latin typeface="Calibri"/>
                  <a:cs typeface="Calibri"/>
                </a:rPr>
                <a:t>x</a:t>
              </a:r>
            </a:p>
          </p:txBody>
        </p:sp>
      </p:grpSp>
      <p:sp>
        <p:nvSpPr>
          <p:cNvPr id="172" name="TextBox 171"/>
          <p:cNvSpPr txBox="1"/>
          <p:nvPr/>
        </p:nvSpPr>
        <p:spPr>
          <a:xfrm>
            <a:off x="7743208" y="4994931"/>
            <a:ext cx="3668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latin typeface="Calibri" charset="0"/>
                <a:ea typeface="Calibri" charset="0"/>
                <a:cs typeface="Calibri" charset="0"/>
              </a:rPr>
              <a:t>Conflict misses</a:t>
            </a:r>
            <a:r>
              <a:rPr lang="en-US" i="1" dirty="0">
                <a:latin typeface="Calibri" charset="0"/>
                <a:ea typeface="Calibri" charset="0"/>
                <a:cs typeface="Calibri" charset="0"/>
              </a:rPr>
              <a:t>:</a:t>
            </a:r>
            <a:br>
              <a:rPr lang="en-US" i="1" dirty="0">
                <a:latin typeface="Calibri" charset="0"/>
                <a:ea typeface="Calibri" charset="0"/>
                <a:cs typeface="Calibri" charset="0"/>
              </a:rPr>
            </a:br>
            <a:r>
              <a:rPr lang="en-US" dirty="0">
                <a:latin typeface="Calibri" charset="0"/>
                <a:ea typeface="Calibri" charset="0"/>
                <a:cs typeface="Calibri" charset="0"/>
              </a:rPr>
              <a:t>There is “room” in the cache,</a:t>
            </a:r>
            <a:br>
              <a:rPr lang="en-US" dirty="0">
                <a:latin typeface="Calibri" charset="0"/>
                <a:ea typeface="Calibri" charset="0"/>
                <a:cs typeface="Calibri" charset="0"/>
              </a:rPr>
            </a:br>
            <a:r>
              <a:rPr lang="en-US" dirty="0">
                <a:latin typeface="Calibri" charset="0"/>
                <a:ea typeface="Calibri" charset="0"/>
                <a:cs typeface="Calibri" charset="0"/>
              </a:rPr>
              <a:t>but two blocks map to the same set; one evicts the other!</a:t>
            </a:r>
          </a:p>
        </p:txBody>
      </p:sp>
      <p:grpSp>
        <p:nvGrpSpPr>
          <p:cNvPr id="188" name="Group 187"/>
          <p:cNvGrpSpPr/>
          <p:nvPr/>
        </p:nvGrpSpPr>
        <p:grpSpPr>
          <a:xfrm>
            <a:off x="8288079" y="838200"/>
            <a:ext cx="2819400" cy="1295400"/>
            <a:chOff x="609600" y="2895600"/>
            <a:chExt cx="2819400" cy="1295400"/>
          </a:xfrm>
        </p:grpSpPr>
        <p:grpSp>
          <p:nvGrpSpPr>
            <p:cNvPr id="183" name="Group 182"/>
            <p:cNvGrpSpPr/>
            <p:nvPr/>
          </p:nvGrpSpPr>
          <p:grpSpPr>
            <a:xfrm>
              <a:off x="609600" y="3276600"/>
              <a:ext cx="2819400" cy="914400"/>
              <a:chOff x="609600" y="3276600"/>
              <a:chExt cx="2819400" cy="914400"/>
            </a:xfrm>
          </p:grpSpPr>
          <p:grpSp>
            <p:nvGrpSpPr>
              <p:cNvPr id="178" name="Group 177"/>
              <p:cNvGrpSpPr/>
              <p:nvPr/>
            </p:nvGrpSpPr>
            <p:grpSpPr>
              <a:xfrm>
                <a:off x="609600" y="3276600"/>
                <a:ext cx="2819400" cy="914400"/>
                <a:chOff x="5105400" y="1143000"/>
                <a:chExt cx="2819400" cy="914400"/>
              </a:xfrm>
            </p:grpSpPr>
            <p:sp>
              <p:nvSpPr>
                <p:cNvPr id="173" name="Rectangle 172"/>
                <p:cNvSpPr/>
                <p:nvPr/>
              </p:nvSpPr>
              <p:spPr bwMode="auto">
                <a:xfrm>
                  <a:off x="5105400" y="1143000"/>
                  <a:ext cx="2819400" cy="914400"/>
                </a:xfrm>
                <a:prstGeom prst="rect">
                  <a:avLst/>
                </a:prstGeom>
                <a:solidFill>
                  <a:schemeClr val="bg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2000">
                    <a:latin typeface="Calibri"/>
                    <a:cs typeface="Calibri"/>
                  </a:endParaRPr>
                </a:p>
              </p:txBody>
            </p:sp>
            <p:cxnSp>
              <p:nvCxnSpPr>
                <p:cNvPr id="175" name="Straight Connector 174"/>
                <p:cNvCxnSpPr/>
                <p:nvPr/>
              </p:nvCxnSpPr>
              <p:spPr bwMode="auto">
                <a:xfrm rot="5400000" flipH="1" flipV="1">
                  <a:off x="51054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6" name="Straight Connector 175"/>
                <p:cNvCxnSpPr/>
                <p:nvPr/>
              </p:nvCxnSpPr>
              <p:spPr bwMode="auto">
                <a:xfrm rot="5400000" flipH="1" flipV="1">
                  <a:off x="56388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  <p:cxnSp>
              <p:nvCxnSpPr>
                <p:cNvPr id="177" name="Straight Connector 176"/>
                <p:cNvCxnSpPr/>
                <p:nvPr/>
              </p:nvCxnSpPr>
              <p:spPr bwMode="auto">
                <a:xfrm rot="5400000" flipH="1" flipV="1">
                  <a:off x="6477000" y="1600200"/>
                  <a:ext cx="9144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sq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</p:cxnSp>
          </p:grpSp>
          <p:cxnSp>
            <p:nvCxnSpPr>
              <p:cNvPr id="180" name="Straight Connector 179"/>
              <p:cNvCxnSpPr>
                <a:stCxn id="173" idx="1"/>
                <a:endCxn id="173" idx="3"/>
              </p:cNvCxnSpPr>
              <p:nvPr/>
            </p:nvCxnSpPr>
            <p:spPr bwMode="auto">
              <a:xfrm rot="10800000" flipH="1">
                <a:off x="609600" y="37338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1" name="Straight Connector 180"/>
              <p:cNvCxnSpPr/>
              <p:nvPr/>
            </p:nvCxnSpPr>
            <p:spPr bwMode="auto">
              <a:xfrm rot="10800000" flipH="1">
                <a:off x="609600" y="3505200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82" name="Straight Connector 181"/>
              <p:cNvCxnSpPr/>
              <p:nvPr/>
            </p:nvCxnSpPr>
            <p:spPr bwMode="auto">
              <a:xfrm rot="10800000" flipH="1">
                <a:off x="609600" y="3962399"/>
                <a:ext cx="2819400" cy="0"/>
              </a:xfrm>
              <a:prstGeom prst="line">
                <a:avLst/>
              </a:prstGeom>
              <a:solidFill>
                <a:schemeClr val="accent1"/>
              </a:solidFill>
              <a:ln w="12700" cap="sq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84" name="Rectangle 17"/>
            <p:cNvSpPr>
              <a:spLocks noChangeArrowheads="1"/>
            </p:cNvSpPr>
            <p:nvPr/>
          </p:nvSpPr>
          <p:spPr bwMode="auto">
            <a:xfrm>
              <a:off x="2057400" y="2902716"/>
              <a:ext cx="681276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>
                  <a:latin typeface="Calibri"/>
                  <a:cs typeface="Calibri"/>
                </a:rPr>
                <a:t>block</a:t>
              </a:r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86" name="Rectangle 17"/>
            <p:cNvSpPr>
              <a:spLocks noChangeArrowheads="1"/>
            </p:cNvSpPr>
            <p:nvPr/>
          </p:nvSpPr>
          <p:spPr bwMode="auto">
            <a:xfrm>
              <a:off x="692442" y="2895600"/>
              <a:ext cx="298158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v</a:t>
              </a:r>
            </a:p>
          </p:txBody>
        </p:sp>
        <p:sp>
          <p:nvSpPr>
            <p:cNvPr id="187" name="Rectangle 17"/>
            <p:cNvSpPr>
              <a:spLocks noChangeArrowheads="1"/>
            </p:cNvSpPr>
            <p:nvPr/>
          </p:nvSpPr>
          <p:spPr bwMode="auto">
            <a:xfrm>
              <a:off x="1096858" y="2895600"/>
              <a:ext cx="479284" cy="36676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spAutoFit/>
            </a:bodyPr>
            <a:lstStyle/>
            <a:p>
              <a:pPr eaLnBrk="0" hangingPunct="0"/>
              <a:r>
                <a:rPr lang="en-US" dirty="0">
                  <a:latin typeface="Calibri"/>
                  <a:cs typeface="Calibri"/>
                </a:rPr>
                <a:t>tag</a:t>
              </a:r>
            </a:p>
          </p:txBody>
        </p:sp>
      </p:grpSp>
      <p:sp>
        <p:nvSpPr>
          <p:cNvPr id="231" name="Rectangle 27"/>
          <p:cNvSpPr>
            <a:spLocks noChangeArrowheads="1"/>
          </p:cNvSpPr>
          <p:nvPr/>
        </p:nvSpPr>
        <p:spPr bwMode="auto">
          <a:xfrm>
            <a:off x="4112818" y="1580418"/>
            <a:ext cx="130484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0 [0  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00  </a:t>
            </a:r>
            <a:r>
              <a:rPr lang="en-US" dirty="0">
                <a:latin typeface="Calibri"/>
                <a:cs typeface="Calibri"/>
              </a:rPr>
              <a:t>0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] </a:t>
            </a:r>
            <a:endParaRPr lang="en-US" i="1" dirty="0">
              <a:latin typeface="Calibri"/>
              <a:cs typeface="Calibri"/>
            </a:endParaRPr>
          </a:p>
        </p:txBody>
      </p:sp>
      <p:sp>
        <p:nvSpPr>
          <p:cNvPr id="241" name="Rectangle 27"/>
          <p:cNvSpPr>
            <a:spLocks noChangeArrowheads="1"/>
          </p:cNvSpPr>
          <p:nvPr/>
        </p:nvSpPr>
        <p:spPr bwMode="auto">
          <a:xfrm>
            <a:off x="5643520" y="1569708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42" name="Rectangle 27"/>
          <p:cNvSpPr>
            <a:spLocks noChangeArrowheads="1"/>
          </p:cNvSpPr>
          <p:nvPr/>
        </p:nvSpPr>
        <p:spPr bwMode="auto">
          <a:xfrm>
            <a:off x="5639078" y="2267387"/>
            <a:ext cx="434413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hit</a:t>
            </a:r>
          </a:p>
        </p:txBody>
      </p:sp>
      <p:sp>
        <p:nvSpPr>
          <p:cNvPr id="243" name="Rectangle 27"/>
          <p:cNvSpPr>
            <a:spLocks noChangeArrowheads="1"/>
          </p:cNvSpPr>
          <p:nvPr/>
        </p:nvSpPr>
        <p:spPr bwMode="auto">
          <a:xfrm>
            <a:off x="5637284" y="3121053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44" name="Rectangle 27"/>
          <p:cNvSpPr>
            <a:spLocks noChangeArrowheads="1"/>
          </p:cNvSpPr>
          <p:nvPr/>
        </p:nvSpPr>
        <p:spPr bwMode="auto">
          <a:xfrm>
            <a:off x="5643520" y="4383260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45" name="Rectangle 27"/>
          <p:cNvSpPr>
            <a:spLocks noChangeArrowheads="1"/>
          </p:cNvSpPr>
          <p:nvPr/>
        </p:nvSpPr>
        <p:spPr bwMode="auto">
          <a:xfrm>
            <a:off x="5639673" y="5501352"/>
            <a:ext cx="599522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en-US" dirty="0">
                <a:latin typeface="Calibri"/>
                <a:cs typeface="Calibri"/>
              </a:rPr>
              <a:t>miss</a:t>
            </a:r>
          </a:p>
        </p:txBody>
      </p:sp>
      <p:sp>
        <p:nvSpPr>
          <p:cNvPr id="2" name="Rectangle 1"/>
          <p:cNvSpPr/>
          <p:nvPr/>
        </p:nvSpPr>
        <p:spPr>
          <a:xfrm>
            <a:off x="822306" y="2723987"/>
            <a:ext cx="25461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M=16 addresses,</a:t>
            </a:r>
          </a:p>
          <a:p>
            <a:r>
              <a:rPr lang="en-US" sz="2000" dirty="0">
                <a:latin typeface="Calibri"/>
                <a:cs typeface="Calibri"/>
              </a:rPr>
              <a:t>      byte-addressable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B=2 bytes/block </a:t>
            </a:r>
          </a:p>
          <a:p>
            <a:r>
              <a:rPr lang="en-US" sz="2000" dirty="0">
                <a:latin typeface="Calibri"/>
                <a:cs typeface="Calibri"/>
              </a:rPr>
              <a:t>K=4 sets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A=1 blocks/set</a:t>
            </a:r>
          </a:p>
        </p:txBody>
      </p:sp>
      <p:sp>
        <p:nvSpPr>
          <p:cNvPr id="3" name="Rectangle 2"/>
          <p:cNvSpPr/>
          <p:nvPr/>
        </p:nvSpPr>
        <p:spPr>
          <a:xfrm>
            <a:off x="4038600" y="958240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Address trace 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(reads, one byte per read):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01169" y="1082383"/>
            <a:ext cx="8541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01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10</a:t>
            </a:r>
            <a:r>
              <a:rPr lang="en-US" baseline="-25000" dirty="0">
                <a:latin typeface="Calibri" pitchFamily="34" charset="0"/>
              </a:rPr>
              <a:t>2</a:t>
            </a:r>
          </a:p>
          <a:p>
            <a:r>
              <a:rPr lang="en-US" dirty="0">
                <a:latin typeface="Calibri" pitchFamily="34" charset="0"/>
              </a:rPr>
              <a:t>set 11</a:t>
            </a:r>
            <a:r>
              <a:rPr lang="en-US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364279" y="13832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8364279" y="1604005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0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93692-09C5-42A6-A0D2-3D8894DAD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A0E33A-A935-4A51-A9E0-2AE1A5EB976C}"/>
              </a:ext>
            </a:extLst>
          </p:cNvPr>
          <p:cNvSpPr txBox="1"/>
          <p:nvPr/>
        </p:nvSpPr>
        <p:spPr>
          <a:xfrm>
            <a:off x="6296318" y="1655058"/>
            <a:ext cx="9381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Compulsory Miss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A57EC3C-341B-4C45-91BE-CE2EC97EEBF1}"/>
              </a:ext>
            </a:extLst>
          </p:cNvPr>
          <p:cNvSpPr txBox="1"/>
          <p:nvPr/>
        </p:nvSpPr>
        <p:spPr>
          <a:xfrm>
            <a:off x="6296318" y="3213556"/>
            <a:ext cx="9381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Compulsory Miss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1F2C8-1929-4DEC-8DC9-29A4D298C2CF}"/>
              </a:ext>
            </a:extLst>
          </p:cNvPr>
          <p:cNvSpPr txBox="1"/>
          <p:nvPr/>
        </p:nvSpPr>
        <p:spPr>
          <a:xfrm>
            <a:off x="6296318" y="4477612"/>
            <a:ext cx="9381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Compulsory Miss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EF67AF6-3A7F-45D1-9963-21F49D8205FD}"/>
              </a:ext>
            </a:extLst>
          </p:cNvPr>
          <p:cNvSpPr txBox="1"/>
          <p:nvPr/>
        </p:nvSpPr>
        <p:spPr>
          <a:xfrm>
            <a:off x="6292614" y="5589749"/>
            <a:ext cx="9381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Conflict Miss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A213BC-B002-4390-A486-BE72DD831D59}"/>
              </a:ext>
            </a:extLst>
          </p:cNvPr>
          <p:cNvSpPr txBox="1"/>
          <p:nvPr/>
        </p:nvSpPr>
        <p:spPr>
          <a:xfrm>
            <a:off x="7743208" y="2972798"/>
            <a:ext cx="1673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Compulsory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Conflict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1AD8BE2-E866-11D9-067E-DA483F55C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190747"/>
              </p:ext>
            </p:extLst>
          </p:nvPr>
        </p:nvGraphicFramePr>
        <p:xfrm>
          <a:off x="688712" y="4750027"/>
          <a:ext cx="302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00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B8B862-1AEB-40E9-D69D-01E054CAE136}"/>
              </a:ext>
            </a:extLst>
          </p:cNvPr>
          <p:cNvSpPr txBox="1"/>
          <p:nvPr/>
        </p:nvSpPr>
        <p:spPr>
          <a:xfrm>
            <a:off x="688712" y="4442250"/>
            <a:ext cx="12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Memory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9B0B23-036F-688A-46C7-7F43739C2E78}"/>
              </a:ext>
            </a:extLst>
          </p:cNvPr>
          <p:cNvSpPr/>
          <p:nvPr/>
        </p:nvSpPr>
        <p:spPr>
          <a:xfrm>
            <a:off x="10125820" y="1226316"/>
            <a:ext cx="981659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B4D9AF-541B-0D85-C4F5-81DD62C9C1A1}"/>
              </a:ext>
            </a:extLst>
          </p:cNvPr>
          <p:cNvSpPr/>
          <p:nvPr/>
        </p:nvSpPr>
        <p:spPr>
          <a:xfrm>
            <a:off x="9283150" y="1224273"/>
            <a:ext cx="833730" cy="2214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A32587-7D09-4DD1-77E1-7D84B1893BD1}"/>
              </a:ext>
            </a:extLst>
          </p:cNvPr>
          <p:cNvSpPr txBox="1"/>
          <p:nvPr/>
        </p:nvSpPr>
        <p:spPr>
          <a:xfrm>
            <a:off x="8352965" y="114832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00	11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73240A-34F6-99AB-94A9-D3CA53072EFD}"/>
              </a:ext>
            </a:extLst>
          </p:cNvPr>
          <p:cNvSpPr/>
          <p:nvPr/>
        </p:nvSpPr>
        <p:spPr>
          <a:xfrm>
            <a:off x="10121349" y="1914157"/>
            <a:ext cx="981659" cy="221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CBA22F-F7E4-2510-2966-7CCEE4F8F019}"/>
              </a:ext>
            </a:extLst>
          </p:cNvPr>
          <p:cNvSpPr/>
          <p:nvPr/>
        </p:nvSpPr>
        <p:spPr>
          <a:xfrm>
            <a:off x="9278679" y="1912114"/>
            <a:ext cx="833730" cy="221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7458A1-2F83-7620-579C-E348297FF76E}"/>
              </a:ext>
            </a:extLst>
          </p:cNvPr>
          <p:cNvSpPr txBox="1"/>
          <p:nvPr/>
        </p:nvSpPr>
        <p:spPr>
          <a:xfrm>
            <a:off x="8373317" y="1828799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/>
                <a:cs typeface="Calibri"/>
              </a:rPr>
              <a:t> 1      0      66	77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8988CB-5695-F716-9426-FA1DD08338DE}"/>
              </a:ext>
            </a:extLst>
          </p:cNvPr>
          <p:cNvSpPr txBox="1"/>
          <p:nvPr/>
        </p:nvSpPr>
        <p:spPr>
          <a:xfrm>
            <a:off x="9232040" y="696142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E617193-F2AD-63FE-D5D3-FD2384C64877}"/>
              </a:ext>
            </a:extLst>
          </p:cNvPr>
          <p:cNvCxnSpPr>
            <a:cxnSpLocks/>
          </p:cNvCxnSpPr>
          <p:nvPr/>
        </p:nvCxnSpPr>
        <p:spPr>
          <a:xfrm>
            <a:off x="9592720" y="924742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8611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/>
      <p:bldP spid="5" grpId="0"/>
      <p:bldP spid="51" grpId="0"/>
      <p:bldP spid="52" grpId="0"/>
      <p:bldP spid="5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Pause for questions on direct-mapped caches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8005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Associativity choices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Associativity 1 → </a:t>
            </a:r>
            <a:r>
              <a:rPr lang="en-US" b="1" dirty="0"/>
              <a:t>direct-mapped caches</a:t>
            </a:r>
          </a:p>
          <a:p>
            <a:pPr lvl="1"/>
            <a:r>
              <a:rPr lang="en-US" dirty="0"/>
              <a:t>One cache block per set, blocks can only go in that one block</a:t>
            </a:r>
          </a:p>
          <a:p>
            <a:pPr lvl="1"/>
            <a:r>
              <a:rPr lang="en-US" dirty="0"/>
              <a:t>Whenever we place data in a set, must evict whatever is there</a:t>
            </a:r>
          </a:p>
          <a:p>
            <a:pPr lvl="1"/>
            <a:endParaRPr lang="en-US" dirty="0"/>
          </a:p>
          <a:p>
            <a:r>
              <a:rPr lang="en-US" dirty="0"/>
              <a:t>Associativity &gt;1 → </a:t>
            </a:r>
            <a:r>
              <a:rPr lang="en-US" b="1" dirty="0"/>
              <a:t>set-associative caches</a:t>
            </a:r>
          </a:p>
          <a:p>
            <a:pPr lvl="1"/>
            <a:r>
              <a:rPr lang="en-US" dirty="0"/>
              <a:t>Can keep multiple cache blocks that would map to the same set</a:t>
            </a:r>
          </a:p>
          <a:p>
            <a:pPr lvl="1"/>
            <a:endParaRPr lang="en-US" dirty="0"/>
          </a:p>
          <a:p>
            <a:r>
              <a:rPr lang="en-US" dirty="0"/>
              <a:t>Single set → </a:t>
            </a:r>
            <a:r>
              <a:rPr lang="en-US" b="1" dirty="0"/>
              <a:t>fully-associative caches</a:t>
            </a:r>
          </a:p>
          <a:p>
            <a:pPr lvl="1"/>
            <a:r>
              <a:rPr lang="en-US" dirty="0"/>
              <a:t>Any cache block can go anywhere, 1 big set, tag is all that matters</a:t>
            </a:r>
          </a:p>
          <a:p>
            <a:pPr lvl="1"/>
            <a:r>
              <a:rPr lang="en-US" dirty="0"/>
              <a:t>Very rare for cache memories due to expensive hardware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67B27-157E-41A8-9CC6-B7E8448BE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400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2-way set-associative cache (associativity = 2)</a:t>
            </a:r>
          </a:p>
        </p:txBody>
      </p:sp>
      <p:cxnSp>
        <p:nvCxnSpPr>
          <p:cNvPr id="125" name="Straight Connector 124"/>
          <p:cNvCxnSpPr/>
          <p:nvPr/>
        </p:nvCxnSpPr>
        <p:spPr bwMode="auto">
          <a:xfrm>
            <a:off x="2286000" y="4800601"/>
            <a:ext cx="6598924" cy="17189"/>
          </a:xfrm>
          <a:prstGeom prst="line">
            <a:avLst/>
          </a:prstGeom>
          <a:noFill/>
          <a:ln w="76200" cap="rnd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27" name="TextBox 126"/>
          <p:cNvSpPr txBox="1"/>
          <p:nvPr/>
        </p:nvSpPr>
        <p:spPr>
          <a:xfrm>
            <a:off x="1905000" y="1154669"/>
            <a:ext cx="29349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A = 2: Two blocks per set</a:t>
            </a:r>
          </a:p>
          <a:p>
            <a:r>
              <a:rPr lang="en-US" sz="2000" dirty="0">
                <a:latin typeface="Calibri" pitchFamily="34" charset="0"/>
              </a:rPr>
              <a:t>Assume: block size 8 bytes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8090078" y="186275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9080678" y="1862752"/>
            <a:ext cx="762000" cy="270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0…01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9842678" y="1862752"/>
            <a:ext cx="520522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100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8001001" y="1522790"/>
            <a:ext cx="1983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  <a:r>
              <a:rPr lang="en-US" dirty="0">
                <a:latin typeface="Calibri" pitchFamily="34" charset="0"/>
              </a:rPr>
              <a:t>: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1981200" y="2514601"/>
            <a:ext cx="7086600" cy="612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2130607" y="2590804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3423925" y="26894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3659243" y="26894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3884368" y="26894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79" name="Rectangle 78"/>
          <p:cNvSpPr/>
          <p:nvPr/>
        </p:nvSpPr>
        <p:spPr bwMode="auto">
          <a:xfrm>
            <a:off x="5111908" y="26894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80" name="Rectangle 79"/>
          <p:cNvSpPr/>
          <p:nvPr/>
        </p:nvSpPr>
        <p:spPr bwMode="auto">
          <a:xfrm>
            <a:off x="2644789" y="2689469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2239929" y="26894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4120310" y="26894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4860538" y="26894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4608545" y="26894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4356551" y="26894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5604935" y="2594047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6898253" y="26927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89" name="Rectangle 88"/>
          <p:cNvSpPr/>
          <p:nvPr/>
        </p:nvSpPr>
        <p:spPr bwMode="auto">
          <a:xfrm>
            <a:off x="7133571" y="26927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7358696" y="26927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586236" y="26927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6119117" y="2692712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5714257" y="26927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94" name="Rectangle 93"/>
          <p:cNvSpPr/>
          <p:nvPr/>
        </p:nvSpPr>
        <p:spPr bwMode="auto">
          <a:xfrm>
            <a:off x="7594638" y="26927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95" name="Rectangle 94"/>
          <p:cNvSpPr/>
          <p:nvPr/>
        </p:nvSpPr>
        <p:spPr bwMode="auto">
          <a:xfrm>
            <a:off x="8334866" y="26927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96" name="Rectangle 95"/>
          <p:cNvSpPr/>
          <p:nvPr/>
        </p:nvSpPr>
        <p:spPr bwMode="auto">
          <a:xfrm>
            <a:off x="8082873" y="26927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97" name="Rectangle 96"/>
          <p:cNvSpPr/>
          <p:nvPr/>
        </p:nvSpPr>
        <p:spPr bwMode="auto">
          <a:xfrm>
            <a:off x="7830879" y="26927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1981200" y="3200401"/>
            <a:ext cx="7086600" cy="612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2130607" y="3276604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3423925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3659243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17" name="Rectangle 116"/>
          <p:cNvSpPr/>
          <p:nvPr/>
        </p:nvSpPr>
        <p:spPr bwMode="auto">
          <a:xfrm>
            <a:off x="3884368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18" name="Rectangle 117"/>
          <p:cNvSpPr/>
          <p:nvPr/>
        </p:nvSpPr>
        <p:spPr bwMode="auto">
          <a:xfrm>
            <a:off x="5111908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19" name="Rectangle 118"/>
          <p:cNvSpPr/>
          <p:nvPr/>
        </p:nvSpPr>
        <p:spPr bwMode="auto">
          <a:xfrm>
            <a:off x="2644789" y="3375269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20" name="Rectangle 119"/>
          <p:cNvSpPr/>
          <p:nvPr/>
        </p:nvSpPr>
        <p:spPr bwMode="auto">
          <a:xfrm>
            <a:off x="2239929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21" name="Rectangle 120"/>
          <p:cNvSpPr/>
          <p:nvPr/>
        </p:nvSpPr>
        <p:spPr bwMode="auto">
          <a:xfrm>
            <a:off x="4120310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22" name="Rectangle 121"/>
          <p:cNvSpPr/>
          <p:nvPr/>
        </p:nvSpPr>
        <p:spPr bwMode="auto">
          <a:xfrm>
            <a:off x="4860538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23" name="Rectangle 122"/>
          <p:cNvSpPr/>
          <p:nvPr/>
        </p:nvSpPr>
        <p:spPr bwMode="auto">
          <a:xfrm>
            <a:off x="4608545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24" name="Rectangle 123"/>
          <p:cNvSpPr/>
          <p:nvPr/>
        </p:nvSpPr>
        <p:spPr bwMode="auto">
          <a:xfrm>
            <a:off x="4356551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03" name="Rectangle 102"/>
          <p:cNvSpPr/>
          <p:nvPr/>
        </p:nvSpPr>
        <p:spPr bwMode="auto">
          <a:xfrm>
            <a:off x="5604935" y="3279847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6898253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05" name="Rectangle 104"/>
          <p:cNvSpPr/>
          <p:nvPr/>
        </p:nvSpPr>
        <p:spPr bwMode="auto">
          <a:xfrm>
            <a:off x="7133571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06" name="Rectangle 105"/>
          <p:cNvSpPr/>
          <p:nvPr/>
        </p:nvSpPr>
        <p:spPr bwMode="auto">
          <a:xfrm>
            <a:off x="7358696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07" name="Rectangle 106"/>
          <p:cNvSpPr/>
          <p:nvPr/>
        </p:nvSpPr>
        <p:spPr bwMode="auto">
          <a:xfrm>
            <a:off x="8586236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08" name="Rectangle 107"/>
          <p:cNvSpPr/>
          <p:nvPr/>
        </p:nvSpPr>
        <p:spPr bwMode="auto">
          <a:xfrm>
            <a:off x="6119117" y="3378512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14257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10" name="Rectangle 109"/>
          <p:cNvSpPr/>
          <p:nvPr/>
        </p:nvSpPr>
        <p:spPr bwMode="auto">
          <a:xfrm>
            <a:off x="7594638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8334866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12" name="Rectangle 111"/>
          <p:cNvSpPr/>
          <p:nvPr/>
        </p:nvSpPr>
        <p:spPr bwMode="auto">
          <a:xfrm>
            <a:off x="8082873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830879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37" name="Rectangle 136"/>
          <p:cNvSpPr/>
          <p:nvPr/>
        </p:nvSpPr>
        <p:spPr bwMode="auto">
          <a:xfrm>
            <a:off x="1981200" y="3886201"/>
            <a:ext cx="7086600" cy="612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91" name="Rectangle 190"/>
          <p:cNvSpPr/>
          <p:nvPr/>
        </p:nvSpPr>
        <p:spPr bwMode="auto">
          <a:xfrm>
            <a:off x="2130607" y="3962404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92" name="Rectangle 191"/>
          <p:cNvSpPr/>
          <p:nvPr/>
        </p:nvSpPr>
        <p:spPr bwMode="auto">
          <a:xfrm>
            <a:off x="3423925" y="40610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93" name="Rectangle 192"/>
          <p:cNvSpPr/>
          <p:nvPr/>
        </p:nvSpPr>
        <p:spPr bwMode="auto">
          <a:xfrm>
            <a:off x="3659243" y="40610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94" name="Rectangle 193"/>
          <p:cNvSpPr/>
          <p:nvPr/>
        </p:nvSpPr>
        <p:spPr bwMode="auto">
          <a:xfrm>
            <a:off x="3884368" y="40610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95" name="Rectangle 194"/>
          <p:cNvSpPr/>
          <p:nvPr/>
        </p:nvSpPr>
        <p:spPr bwMode="auto">
          <a:xfrm>
            <a:off x="5111908" y="40610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96" name="Rectangle 195"/>
          <p:cNvSpPr/>
          <p:nvPr/>
        </p:nvSpPr>
        <p:spPr bwMode="auto">
          <a:xfrm>
            <a:off x="2644789" y="4061069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97" name="Rectangle 196"/>
          <p:cNvSpPr/>
          <p:nvPr/>
        </p:nvSpPr>
        <p:spPr bwMode="auto">
          <a:xfrm>
            <a:off x="2239929" y="40610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98" name="Rectangle 197"/>
          <p:cNvSpPr/>
          <p:nvPr/>
        </p:nvSpPr>
        <p:spPr bwMode="auto">
          <a:xfrm>
            <a:off x="4120310" y="40610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99" name="Rectangle 198"/>
          <p:cNvSpPr/>
          <p:nvPr/>
        </p:nvSpPr>
        <p:spPr bwMode="auto">
          <a:xfrm>
            <a:off x="4860538" y="40610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200" name="Rectangle 199"/>
          <p:cNvSpPr/>
          <p:nvPr/>
        </p:nvSpPr>
        <p:spPr bwMode="auto">
          <a:xfrm>
            <a:off x="4608545" y="40610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201" name="Rectangle 200"/>
          <p:cNvSpPr/>
          <p:nvPr/>
        </p:nvSpPr>
        <p:spPr bwMode="auto">
          <a:xfrm>
            <a:off x="4356551" y="40610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46" name="Rectangle 145"/>
          <p:cNvSpPr/>
          <p:nvPr/>
        </p:nvSpPr>
        <p:spPr bwMode="auto">
          <a:xfrm>
            <a:off x="5604935" y="3965647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898253" y="40643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70" name="Rectangle 169"/>
          <p:cNvSpPr/>
          <p:nvPr/>
        </p:nvSpPr>
        <p:spPr bwMode="auto">
          <a:xfrm>
            <a:off x="7133571" y="40643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7358696" y="40643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84" name="Rectangle 183"/>
          <p:cNvSpPr/>
          <p:nvPr/>
        </p:nvSpPr>
        <p:spPr bwMode="auto">
          <a:xfrm>
            <a:off x="8586236" y="40643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85" name="Rectangle 184"/>
          <p:cNvSpPr/>
          <p:nvPr/>
        </p:nvSpPr>
        <p:spPr bwMode="auto">
          <a:xfrm>
            <a:off x="6119117" y="4064312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86" name="Rectangle 185"/>
          <p:cNvSpPr/>
          <p:nvPr/>
        </p:nvSpPr>
        <p:spPr bwMode="auto">
          <a:xfrm>
            <a:off x="5714257" y="40643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87" name="Rectangle 186"/>
          <p:cNvSpPr/>
          <p:nvPr/>
        </p:nvSpPr>
        <p:spPr bwMode="auto">
          <a:xfrm>
            <a:off x="7594638" y="40643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88" name="Rectangle 187"/>
          <p:cNvSpPr/>
          <p:nvPr/>
        </p:nvSpPr>
        <p:spPr bwMode="auto">
          <a:xfrm>
            <a:off x="8334866" y="40643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89" name="Rectangle 188"/>
          <p:cNvSpPr/>
          <p:nvPr/>
        </p:nvSpPr>
        <p:spPr bwMode="auto">
          <a:xfrm>
            <a:off x="8082873" y="40643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90" name="Rectangle 189"/>
          <p:cNvSpPr/>
          <p:nvPr/>
        </p:nvSpPr>
        <p:spPr bwMode="auto">
          <a:xfrm>
            <a:off x="7830879" y="40643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205" name="Rectangle 204"/>
          <p:cNvSpPr/>
          <p:nvPr/>
        </p:nvSpPr>
        <p:spPr bwMode="auto">
          <a:xfrm>
            <a:off x="1981200" y="5102158"/>
            <a:ext cx="7086600" cy="612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219" name="Rectangle 218"/>
          <p:cNvSpPr/>
          <p:nvPr/>
        </p:nvSpPr>
        <p:spPr bwMode="auto">
          <a:xfrm>
            <a:off x="2130607" y="5178361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220" name="Rectangle 219"/>
          <p:cNvSpPr/>
          <p:nvPr/>
        </p:nvSpPr>
        <p:spPr bwMode="auto">
          <a:xfrm>
            <a:off x="3423925" y="5277026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221" name="Rectangle 220"/>
          <p:cNvSpPr/>
          <p:nvPr/>
        </p:nvSpPr>
        <p:spPr bwMode="auto">
          <a:xfrm>
            <a:off x="3659243" y="5277026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222" name="Rectangle 221"/>
          <p:cNvSpPr/>
          <p:nvPr/>
        </p:nvSpPr>
        <p:spPr bwMode="auto">
          <a:xfrm>
            <a:off x="3884368" y="5277026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223" name="Rectangle 222"/>
          <p:cNvSpPr/>
          <p:nvPr/>
        </p:nvSpPr>
        <p:spPr bwMode="auto">
          <a:xfrm>
            <a:off x="5111908" y="5277026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224" name="Rectangle 223"/>
          <p:cNvSpPr/>
          <p:nvPr/>
        </p:nvSpPr>
        <p:spPr bwMode="auto">
          <a:xfrm>
            <a:off x="2644789" y="5277026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225" name="Rectangle 224"/>
          <p:cNvSpPr/>
          <p:nvPr/>
        </p:nvSpPr>
        <p:spPr bwMode="auto">
          <a:xfrm>
            <a:off x="2239929" y="5277026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226" name="Rectangle 225"/>
          <p:cNvSpPr/>
          <p:nvPr/>
        </p:nvSpPr>
        <p:spPr bwMode="auto">
          <a:xfrm>
            <a:off x="4120310" y="5277026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227" name="Rectangle 226"/>
          <p:cNvSpPr/>
          <p:nvPr/>
        </p:nvSpPr>
        <p:spPr bwMode="auto">
          <a:xfrm>
            <a:off x="4860538" y="5277026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228" name="Rectangle 227"/>
          <p:cNvSpPr/>
          <p:nvPr/>
        </p:nvSpPr>
        <p:spPr bwMode="auto">
          <a:xfrm>
            <a:off x="4608545" y="5277026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229" name="Rectangle 228"/>
          <p:cNvSpPr/>
          <p:nvPr/>
        </p:nvSpPr>
        <p:spPr bwMode="auto">
          <a:xfrm>
            <a:off x="4356551" y="5277026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208" name="Rectangle 207"/>
          <p:cNvSpPr/>
          <p:nvPr/>
        </p:nvSpPr>
        <p:spPr bwMode="auto">
          <a:xfrm>
            <a:off x="5604935" y="5181604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209" name="Rectangle 208"/>
          <p:cNvSpPr/>
          <p:nvPr/>
        </p:nvSpPr>
        <p:spPr bwMode="auto">
          <a:xfrm>
            <a:off x="6898253" y="5280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210" name="Rectangle 209"/>
          <p:cNvSpPr/>
          <p:nvPr/>
        </p:nvSpPr>
        <p:spPr bwMode="auto">
          <a:xfrm>
            <a:off x="7133571" y="5280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211" name="Rectangle 210"/>
          <p:cNvSpPr/>
          <p:nvPr/>
        </p:nvSpPr>
        <p:spPr bwMode="auto">
          <a:xfrm>
            <a:off x="7358696" y="5280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212" name="Rectangle 211"/>
          <p:cNvSpPr/>
          <p:nvPr/>
        </p:nvSpPr>
        <p:spPr bwMode="auto">
          <a:xfrm>
            <a:off x="8586236" y="5280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213" name="Rectangle 212"/>
          <p:cNvSpPr/>
          <p:nvPr/>
        </p:nvSpPr>
        <p:spPr bwMode="auto">
          <a:xfrm>
            <a:off x="6119117" y="5280269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214" name="Rectangle 213"/>
          <p:cNvSpPr/>
          <p:nvPr/>
        </p:nvSpPr>
        <p:spPr bwMode="auto">
          <a:xfrm>
            <a:off x="5714257" y="5280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215" name="Rectangle 214"/>
          <p:cNvSpPr/>
          <p:nvPr/>
        </p:nvSpPr>
        <p:spPr bwMode="auto">
          <a:xfrm>
            <a:off x="7594638" y="5280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216" name="Rectangle 215"/>
          <p:cNvSpPr/>
          <p:nvPr/>
        </p:nvSpPr>
        <p:spPr bwMode="auto">
          <a:xfrm>
            <a:off x="8334866" y="5280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217" name="Rectangle 216"/>
          <p:cNvSpPr/>
          <p:nvPr/>
        </p:nvSpPr>
        <p:spPr bwMode="auto">
          <a:xfrm>
            <a:off x="8082873" y="5280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218" name="Rectangle 217"/>
          <p:cNvSpPr/>
          <p:nvPr/>
        </p:nvSpPr>
        <p:spPr bwMode="auto">
          <a:xfrm>
            <a:off x="7830879" y="5280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cxnSp>
        <p:nvCxnSpPr>
          <p:cNvPr id="231" name="Shape 230"/>
          <p:cNvCxnSpPr>
            <a:stCxn id="129" idx="2"/>
            <a:endCxn id="100" idx="3"/>
          </p:cNvCxnSpPr>
          <p:nvPr/>
        </p:nvCxnSpPr>
        <p:spPr bwMode="auto">
          <a:xfrm rot="5400000">
            <a:off x="8578128" y="2623272"/>
            <a:ext cx="1373222" cy="393878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32" name="TextBox 131"/>
          <p:cNvSpPr txBox="1"/>
          <p:nvPr/>
        </p:nvSpPr>
        <p:spPr>
          <a:xfrm>
            <a:off x="9448801" y="3246572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find set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0BB93-3C13-4ADC-B2F7-FA112A803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2D7677-855B-2DDB-B774-4A9AD77EEF3D}"/>
              </a:ext>
            </a:extLst>
          </p:cNvPr>
          <p:cNvSpPr txBox="1"/>
          <p:nvPr/>
        </p:nvSpPr>
        <p:spPr>
          <a:xfrm>
            <a:off x="4883575" y="2197879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180601D-3EE2-146C-C3B9-D93F2DCAF1CB}"/>
              </a:ext>
            </a:extLst>
          </p:cNvPr>
          <p:cNvCxnSpPr>
            <a:cxnSpLocks/>
          </p:cNvCxnSpPr>
          <p:nvPr/>
        </p:nvCxnSpPr>
        <p:spPr>
          <a:xfrm>
            <a:off x="5244255" y="2426479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180582E-D6DE-D887-03C2-92EAAD57525C}"/>
              </a:ext>
            </a:extLst>
          </p:cNvPr>
          <p:cNvSpPr txBox="1"/>
          <p:nvPr/>
        </p:nvSpPr>
        <p:spPr>
          <a:xfrm>
            <a:off x="8334866" y="2206557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6F0FA56-EDE3-3D71-278E-D0E23022F582}"/>
              </a:ext>
            </a:extLst>
          </p:cNvPr>
          <p:cNvCxnSpPr>
            <a:cxnSpLocks/>
          </p:cNvCxnSpPr>
          <p:nvPr/>
        </p:nvCxnSpPr>
        <p:spPr>
          <a:xfrm>
            <a:off x="8695546" y="2435157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132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2-way set-associative cache (associativity = 2)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1905000" y="1154669"/>
            <a:ext cx="29349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A = 2: Two blocks per set</a:t>
            </a:r>
          </a:p>
          <a:p>
            <a:r>
              <a:rPr lang="en-US" sz="2000" dirty="0">
                <a:latin typeface="Calibri" pitchFamily="34" charset="0"/>
              </a:rPr>
              <a:t>Assume: block size 8 bytes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8090078" y="186275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9080678" y="1862752"/>
            <a:ext cx="762000" cy="270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0…01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9842678" y="1862752"/>
            <a:ext cx="520522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100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8001001" y="1522790"/>
            <a:ext cx="1983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  <a:r>
              <a:rPr lang="en-US" dirty="0">
                <a:latin typeface="Calibri" pitchFamily="34" charset="0"/>
              </a:rPr>
              <a:t>: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1981200" y="3200401"/>
            <a:ext cx="7086600" cy="612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2130607" y="3276604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3423925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3659243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17" name="Rectangle 116"/>
          <p:cNvSpPr/>
          <p:nvPr/>
        </p:nvSpPr>
        <p:spPr bwMode="auto">
          <a:xfrm>
            <a:off x="3884368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18" name="Rectangle 117"/>
          <p:cNvSpPr/>
          <p:nvPr/>
        </p:nvSpPr>
        <p:spPr bwMode="auto">
          <a:xfrm>
            <a:off x="5111908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19" name="Rectangle 118"/>
          <p:cNvSpPr/>
          <p:nvPr/>
        </p:nvSpPr>
        <p:spPr bwMode="auto">
          <a:xfrm>
            <a:off x="2644789" y="3375269"/>
            <a:ext cx="61978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20" name="Rectangle 119"/>
          <p:cNvSpPr/>
          <p:nvPr/>
        </p:nvSpPr>
        <p:spPr bwMode="auto">
          <a:xfrm>
            <a:off x="2239929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21" name="Rectangle 120"/>
          <p:cNvSpPr/>
          <p:nvPr/>
        </p:nvSpPr>
        <p:spPr bwMode="auto">
          <a:xfrm>
            <a:off x="4120310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22" name="Rectangle 121"/>
          <p:cNvSpPr/>
          <p:nvPr/>
        </p:nvSpPr>
        <p:spPr bwMode="auto">
          <a:xfrm>
            <a:off x="4860538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23" name="Rectangle 122"/>
          <p:cNvSpPr/>
          <p:nvPr/>
        </p:nvSpPr>
        <p:spPr bwMode="auto">
          <a:xfrm>
            <a:off x="4608545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24" name="Rectangle 123"/>
          <p:cNvSpPr/>
          <p:nvPr/>
        </p:nvSpPr>
        <p:spPr bwMode="auto">
          <a:xfrm>
            <a:off x="4356551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03" name="Rectangle 102"/>
          <p:cNvSpPr/>
          <p:nvPr/>
        </p:nvSpPr>
        <p:spPr bwMode="auto">
          <a:xfrm>
            <a:off x="5604935" y="3279847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6898253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05" name="Rectangle 104"/>
          <p:cNvSpPr/>
          <p:nvPr/>
        </p:nvSpPr>
        <p:spPr bwMode="auto">
          <a:xfrm>
            <a:off x="7133571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06" name="Rectangle 105"/>
          <p:cNvSpPr/>
          <p:nvPr/>
        </p:nvSpPr>
        <p:spPr bwMode="auto">
          <a:xfrm>
            <a:off x="7358696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07" name="Rectangle 106"/>
          <p:cNvSpPr/>
          <p:nvPr/>
        </p:nvSpPr>
        <p:spPr bwMode="auto">
          <a:xfrm>
            <a:off x="8586236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08" name="Rectangle 107"/>
          <p:cNvSpPr/>
          <p:nvPr/>
        </p:nvSpPr>
        <p:spPr bwMode="auto">
          <a:xfrm>
            <a:off x="6119117" y="3378512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14257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10" name="Rectangle 109"/>
          <p:cNvSpPr/>
          <p:nvPr/>
        </p:nvSpPr>
        <p:spPr bwMode="auto">
          <a:xfrm>
            <a:off x="7594638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8334866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12" name="Rectangle 111"/>
          <p:cNvSpPr/>
          <p:nvPr/>
        </p:nvSpPr>
        <p:spPr bwMode="auto">
          <a:xfrm>
            <a:off x="8082873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830879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cxnSp>
        <p:nvCxnSpPr>
          <p:cNvPr id="231" name="Shape 230"/>
          <p:cNvCxnSpPr>
            <a:stCxn id="129" idx="2"/>
            <a:endCxn id="100" idx="3"/>
          </p:cNvCxnSpPr>
          <p:nvPr/>
        </p:nvCxnSpPr>
        <p:spPr bwMode="auto">
          <a:xfrm rot="5400000">
            <a:off x="8578128" y="2623272"/>
            <a:ext cx="1373222" cy="393878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2" name="Shape 131"/>
          <p:cNvCxnSpPr>
            <a:stCxn id="128" idx="1"/>
            <a:endCxn id="108" idx="0"/>
          </p:cNvCxnSpPr>
          <p:nvPr/>
        </p:nvCxnSpPr>
        <p:spPr bwMode="auto">
          <a:xfrm rot="10800000" flipV="1">
            <a:off x="6429013" y="1998176"/>
            <a:ext cx="1661067" cy="1380336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4" name="Shape 133"/>
          <p:cNvCxnSpPr>
            <a:stCxn id="128" idx="1"/>
            <a:endCxn id="119" idx="0"/>
          </p:cNvCxnSpPr>
          <p:nvPr/>
        </p:nvCxnSpPr>
        <p:spPr bwMode="auto">
          <a:xfrm rot="10800000" flipV="1">
            <a:off x="2954685" y="1998176"/>
            <a:ext cx="5135395" cy="1377093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35" name="TextBox 134"/>
          <p:cNvSpPr txBox="1"/>
          <p:nvPr/>
        </p:nvSpPr>
        <p:spPr>
          <a:xfrm>
            <a:off x="4953001" y="1981200"/>
            <a:ext cx="15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compare both</a:t>
            </a:r>
          </a:p>
        </p:txBody>
      </p:sp>
      <p:cxnSp>
        <p:nvCxnSpPr>
          <p:cNvPr id="136" name="Straight Connector 135"/>
          <p:cNvCxnSpPr/>
          <p:nvPr/>
        </p:nvCxnSpPr>
        <p:spPr bwMode="auto">
          <a:xfrm rot="5400000">
            <a:off x="2160949" y="3171463"/>
            <a:ext cx="400914" cy="158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38" name="TextBox 137"/>
          <p:cNvSpPr txBox="1"/>
          <p:nvPr/>
        </p:nvSpPr>
        <p:spPr>
          <a:xfrm>
            <a:off x="1981200" y="2628106"/>
            <a:ext cx="1021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valid?  + 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2942537" y="2641599"/>
            <a:ext cx="239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tag match? if yes </a:t>
            </a:r>
            <a:r>
              <a:rPr lang="en-US" dirty="0">
                <a:latin typeface="Calibri" pitchFamily="34" charset="0"/>
                <a:sym typeface="Wingdings"/>
              </a:rPr>
              <a:t></a:t>
            </a:r>
            <a:r>
              <a:rPr lang="en-US" dirty="0">
                <a:latin typeface="Calibri" pitchFamily="34" charset="0"/>
              </a:rPr>
              <a:t> hit</a:t>
            </a:r>
          </a:p>
        </p:txBody>
      </p:sp>
      <p:cxnSp>
        <p:nvCxnSpPr>
          <p:cNvPr id="143" name="Elbow Connector 142"/>
          <p:cNvCxnSpPr>
            <a:stCxn id="130" idx="2"/>
            <a:endCxn id="121" idx="2"/>
          </p:cNvCxnSpPr>
          <p:nvPr/>
        </p:nvCxnSpPr>
        <p:spPr bwMode="auto">
          <a:xfrm rot="5400000">
            <a:off x="6418066" y="-46496"/>
            <a:ext cx="1504779" cy="5864970"/>
          </a:xfrm>
          <a:prstGeom prst="bentConnector3">
            <a:avLst>
              <a:gd name="adj1" fmla="val 150040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45" name="TextBox 144"/>
          <p:cNvSpPr txBox="1"/>
          <p:nvPr/>
        </p:nvSpPr>
        <p:spPr>
          <a:xfrm>
            <a:off x="6629400" y="4355068"/>
            <a:ext cx="1301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block offset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2648186" y="3377238"/>
            <a:ext cx="619789" cy="26311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86707" y="5266226"/>
            <a:ext cx="7740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The data we want is either on the left, or on the right, or not in </a:t>
            </a:r>
            <a:r>
              <a:rPr lang="en-US">
                <a:latin typeface="Calibri" pitchFamily="34" charset="0"/>
              </a:rPr>
              <a:t>the cache at all.</a:t>
            </a:r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It can’t be anywhere else! Addresses map to a single set!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6E06D-E6DA-4D73-B75B-FDC1CE5C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138" grpId="0"/>
      <p:bldP spid="139" grpId="0"/>
      <p:bldP spid="145" grpId="0"/>
      <p:bldP spid="4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2-way set-associative cache (associativity = 2)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1905000" y="1154669"/>
            <a:ext cx="29349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A = 2: Two blocks per set</a:t>
            </a:r>
          </a:p>
          <a:p>
            <a:r>
              <a:rPr lang="en-US" sz="2000" dirty="0">
                <a:latin typeface="Calibri" pitchFamily="34" charset="0"/>
              </a:rPr>
              <a:t>Assume: block size 8 bytes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8090078" y="1862752"/>
            <a:ext cx="990600" cy="270848"/>
          </a:xfrm>
          <a:prstGeom prst="rect">
            <a:avLst/>
          </a:prstGeom>
          <a:solidFill>
            <a:srgbClr val="FF999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 bits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9080678" y="1862752"/>
            <a:ext cx="762000" cy="270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0…01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9842678" y="1862752"/>
            <a:ext cx="520522" cy="2708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lvl="0" algn="ctr"/>
            <a:r>
              <a:rPr lang="en-US" sz="1600" dirty="0">
                <a:solidFill>
                  <a:srgbClr val="000000"/>
                </a:solidFill>
                <a:latin typeface="Calibri" pitchFamily="34" charset="0"/>
              </a:rPr>
              <a:t>100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8001001" y="1522790"/>
            <a:ext cx="1983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Address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  <a:r>
              <a:rPr lang="en-US" dirty="0">
                <a:latin typeface="Calibri" pitchFamily="34" charset="0"/>
              </a:rPr>
              <a:t>: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1981200" y="3200401"/>
            <a:ext cx="7086600" cy="612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2130607" y="3276604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3423925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3659243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17" name="Rectangle 116"/>
          <p:cNvSpPr/>
          <p:nvPr/>
        </p:nvSpPr>
        <p:spPr bwMode="auto">
          <a:xfrm>
            <a:off x="3884368" y="3375269"/>
            <a:ext cx="235319" cy="263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18" name="Rectangle 117"/>
          <p:cNvSpPr/>
          <p:nvPr/>
        </p:nvSpPr>
        <p:spPr bwMode="auto">
          <a:xfrm>
            <a:off x="5111908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19" name="Rectangle 118"/>
          <p:cNvSpPr/>
          <p:nvPr/>
        </p:nvSpPr>
        <p:spPr bwMode="auto">
          <a:xfrm>
            <a:off x="2644789" y="3375269"/>
            <a:ext cx="619789" cy="263110"/>
          </a:xfrm>
          <a:prstGeom prst="rect">
            <a:avLst/>
          </a:prstGeom>
          <a:solidFill>
            <a:srgbClr val="FF99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20" name="Rectangle 119"/>
          <p:cNvSpPr/>
          <p:nvPr/>
        </p:nvSpPr>
        <p:spPr bwMode="auto">
          <a:xfrm>
            <a:off x="2239929" y="3375269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21" name="Rectangle 120"/>
          <p:cNvSpPr/>
          <p:nvPr/>
        </p:nvSpPr>
        <p:spPr bwMode="auto">
          <a:xfrm>
            <a:off x="4120310" y="3375269"/>
            <a:ext cx="235319" cy="263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22" name="Rectangle 121"/>
          <p:cNvSpPr/>
          <p:nvPr/>
        </p:nvSpPr>
        <p:spPr bwMode="auto">
          <a:xfrm>
            <a:off x="4860538" y="3375269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23" name="Rectangle 122"/>
          <p:cNvSpPr/>
          <p:nvPr/>
        </p:nvSpPr>
        <p:spPr bwMode="auto">
          <a:xfrm>
            <a:off x="4608545" y="3375269"/>
            <a:ext cx="252617" cy="26311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24" name="Rectangle 123"/>
          <p:cNvSpPr/>
          <p:nvPr/>
        </p:nvSpPr>
        <p:spPr bwMode="auto">
          <a:xfrm>
            <a:off x="4356551" y="3375269"/>
            <a:ext cx="252617" cy="26311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sp>
        <p:nvSpPr>
          <p:cNvPr id="103" name="Rectangle 102"/>
          <p:cNvSpPr/>
          <p:nvPr/>
        </p:nvSpPr>
        <p:spPr bwMode="auto">
          <a:xfrm>
            <a:off x="5604935" y="3279847"/>
            <a:ext cx="3321928" cy="4604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Calibri" pitchFamily="34" charset="0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6898253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7</a:t>
            </a:r>
          </a:p>
        </p:txBody>
      </p:sp>
      <p:sp>
        <p:nvSpPr>
          <p:cNvPr id="105" name="Rectangle 104"/>
          <p:cNvSpPr/>
          <p:nvPr/>
        </p:nvSpPr>
        <p:spPr bwMode="auto">
          <a:xfrm>
            <a:off x="7133571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6</a:t>
            </a:r>
          </a:p>
        </p:txBody>
      </p:sp>
      <p:sp>
        <p:nvSpPr>
          <p:cNvPr id="106" name="Rectangle 105"/>
          <p:cNvSpPr/>
          <p:nvPr/>
        </p:nvSpPr>
        <p:spPr bwMode="auto">
          <a:xfrm>
            <a:off x="7358696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5</a:t>
            </a:r>
          </a:p>
        </p:txBody>
      </p:sp>
      <p:sp>
        <p:nvSpPr>
          <p:cNvPr id="107" name="Rectangle 106"/>
          <p:cNvSpPr/>
          <p:nvPr/>
        </p:nvSpPr>
        <p:spPr bwMode="auto">
          <a:xfrm>
            <a:off x="8586236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0</a:t>
            </a:r>
          </a:p>
        </p:txBody>
      </p:sp>
      <p:sp>
        <p:nvSpPr>
          <p:cNvPr id="108" name="Rectangle 107"/>
          <p:cNvSpPr/>
          <p:nvPr/>
        </p:nvSpPr>
        <p:spPr bwMode="auto">
          <a:xfrm>
            <a:off x="6119117" y="3378512"/>
            <a:ext cx="619789" cy="26311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tag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14257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v</a:t>
            </a:r>
          </a:p>
        </p:txBody>
      </p:sp>
      <p:sp>
        <p:nvSpPr>
          <p:cNvPr id="110" name="Rectangle 109"/>
          <p:cNvSpPr/>
          <p:nvPr/>
        </p:nvSpPr>
        <p:spPr bwMode="auto">
          <a:xfrm>
            <a:off x="7594638" y="3378512"/>
            <a:ext cx="235319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4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8334866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1</a:t>
            </a:r>
          </a:p>
        </p:txBody>
      </p:sp>
      <p:sp>
        <p:nvSpPr>
          <p:cNvPr id="112" name="Rectangle 111"/>
          <p:cNvSpPr/>
          <p:nvPr/>
        </p:nvSpPr>
        <p:spPr bwMode="auto">
          <a:xfrm>
            <a:off x="8082873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2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830879" y="3378512"/>
            <a:ext cx="252617" cy="26311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Calibri" pitchFamily="34" charset="0"/>
              </a:rPr>
              <a:t>3</a:t>
            </a:r>
          </a:p>
        </p:txBody>
      </p:sp>
      <p:cxnSp>
        <p:nvCxnSpPr>
          <p:cNvPr id="231" name="Shape 230"/>
          <p:cNvCxnSpPr>
            <a:stCxn id="129" idx="2"/>
            <a:endCxn id="100" idx="3"/>
          </p:cNvCxnSpPr>
          <p:nvPr/>
        </p:nvCxnSpPr>
        <p:spPr bwMode="auto">
          <a:xfrm rot="5400000">
            <a:off x="8578128" y="2623272"/>
            <a:ext cx="1373222" cy="393878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2" name="Shape 131"/>
          <p:cNvCxnSpPr>
            <a:stCxn id="128" idx="1"/>
            <a:endCxn id="108" idx="0"/>
          </p:cNvCxnSpPr>
          <p:nvPr/>
        </p:nvCxnSpPr>
        <p:spPr bwMode="auto">
          <a:xfrm rot="10800000" flipV="1">
            <a:off x="6429013" y="1998176"/>
            <a:ext cx="1661067" cy="1380336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34" name="Shape 133"/>
          <p:cNvCxnSpPr>
            <a:stCxn id="128" idx="1"/>
            <a:endCxn id="119" idx="0"/>
          </p:cNvCxnSpPr>
          <p:nvPr/>
        </p:nvCxnSpPr>
        <p:spPr bwMode="auto">
          <a:xfrm rot="10800000" flipV="1">
            <a:off x="2954685" y="1998176"/>
            <a:ext cx="5135395" cy="1377093"/>
          </a:xfrm>
          <a:prstGeom prst="bentConnector2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35" name="TextBox 134"/>
          <p:cNvSpPr txBox="1"/>
          <p:nvPr/>
        </p:nvSpPr>
        <p:spPr>
          <a:xfrm>
            <a:off x="4953001" y="1981200"/>
            <a:ext cx="1529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compare both</a:t>
            </a:r>
          </a:p>
        </p:txBody>
      </p:sp>
      <p:cxnSp>
        <p:nvCxnSpPr>
          <p:cNvPr id="136" name="Straight Connector 135"/>
          <p:cNvCxnSpPr/>
          <p:nvPr/>
        </p:nvCxnSpPr>
        <p:spPr bwMode="auto">
          <a:xfrm rot="5400000">
            <a:off x="2160949" y="3171463"/>
            <a:ext cx="400914" cy="158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38" name="TextBox 137"/>
          <p:cNvSpPr txBox="1"/>
          <p:nvPr/>
        </p:nvSpPr>
        <p:spPr>
          <a:xfrm>
            <a:off x="1981200" y="2641599"/>
            <a:ext cx="1021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valid?  + 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2942538" y="2641599"/>
            <a:ext cx="228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tag match? if yes = hit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6629400" y="4355068"/>
            <a:ext cx="1301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block offset</a:t>
            </a:r>
          </a:p>
        </p:txBody>
      </p:sp>
      <p:sp>
        <p:nvSpPr>
          <p:cNvPr id="43" name="Down Arrow 42"/>
          <p:cNvSpPr/>
          <p:nvPr/>
        </p:nvSpPr>
        <p:spPr bwMode="auto">
          <a:xfrm flipV="1">
            <a:off x="3677048" y="3733800"/>
            <a:ext cx="733658" cy="1066800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763040" y="4812268"/>
            <a:ext cx="2506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short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>
                <a:latin typeface="Calibri" pitchFamily="34" charset="0"/>
              </a:rPr>
              <a:t>is here (2 bytes)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981200" y="5199459"/>
            <a:ext cx="73616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If no match: 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One block in set is selected for eviction and replacement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Replacement policies: random, least recently used (LRU), …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dirty="0">
                <a:latin typeface="Calibri" pitchFamily="34" charset="0"/>
              </a:rPr>
              <a:t>More clever </a:t>
            </a:r>
            <a:r>
              <a:rPr lang="is-IS" dirty="0">
                <a:latin typeface="Calibri" pitchFamily="34" charset="0"/>
              </a:rPr>
              <a:t>→</a:t>
            </a:r>
            <a:r>
              <a:rPr lang="en-US" dirty="0">
                <a:latin typeface="Calibri" pitchFamily="34" charset="0"/>
              </a:rPr>
              <a:t> lower miss rate, but harder to implement in hardware</a:t>
            </a:r>
          </a:p>
        </p:txBody>
      </p:sp>
      <p:cxnSp>
        <p:nvCxnSpPr>
          <p:cNvPr id="46" name="Elbow Connector 45"/>
          <p:cNvCxnSpPr/>
          <p:nvPr/>
        </p:nvCxnSpPr>
        <p:spPr bwMode="auto">
          <a:xfrm rot="5400000">
            <a:off x="6418066" y="-46496"/>
            <a:ext cx="1504779" cy="5864970"/>
          </a:xfrm>
          <a:prstGeom prst="bentConnector3">
            <a:avLst>
              <a:gd name="adj1" fmla="val 150040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4A07E2-A58D-4F97-A382-31139802E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802" name="Rectangle 50"/>
          <p:cNvSpPr>
            <a:spLocks noChangeArrowheads="1"/>
          </p:cNvSpPr>
          <p:nvPr/>
        </p:nvSpPr>
        <p:spPr bwMode="auto">
          <a:xfrm>
            <a:off x="2935443" y="5195219"/>
            <a:ext cx="2662237" cy="397545"/>
          </a:xfrm>
          <a:prstGeom prst="rect">
            <a:avLst/>
          </a:prstGeom>
          <a:solidFill>
            <a:srgbClr val="DEDFF5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 anchor="ctr">
            <a:prstTxWarp prst="textNoShape">
              <a:avLst/>
            </a:prstTxWarp>
            <a:spAutoFit/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801" name="Rectangle 49"/>
          <p:cNvSpPr>
            <a:spLocks noChangeArrowheads="1"/>
          </p:cNvSpPr>
          <p:nvPr/>
        </p:nvSpPr>
        <p:spPr bwMode="auto">
          <a:xfrm>
            <a:off x="7059610" y="5181764"/>
            <a:ext cx="2662237" cy="397545"/>
          </a:xfrm>
          <a:prstGeom prst="rect">
            <a:avLst/>
          </a:prstGeom>
          <a:solidFill>
            <a:srgbClr val="DEDFF5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 anchor="ctr">
            <a:prstTxWarp prst="textNoShape">
              <a:avLst/>
            </a:prstTxWarp>
            <a:spAutoFit/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2-way set-associative cache simulation</a:t>
            </a:r>
          </a:p>
        </p:txBody>
      </p:sp>
      <p:sp>
        <p:nvSpPr>
          <p:cNvPr id="202755" name="Rectangle 3"/>
          <p:cNvSpPr>
            <a:spLocks noChangeArrowheads="1"/>
          </p:cNvSpPr>
          <p:nvPr/>
        </p:nvSpPr>
        <p:spPr bwMode="auto">
          <a:xfrm>
            <a:off x="1860749" y="2327929"/>
            <a:ext cx="4572000" cy="19364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Address </a:t>
            </a:r>
            <a:r>
              <a:rPr lang="en-US" sz="2000" dirty="0">
                <a:latin typeface="Calibri"/>
                <a:cs typeface="Calibri"/>
              </a:rPr>
              <a:t>trace (reads, one byte per read):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0	[00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0   </a:t>
            </a:r>
            <a:r>
              <a:rPr lang="en-US" sz="2000" dirty="0">
                <a:latin typeface="Calibri"/>
                <a:cs typeface="Calibri"/>
              </a:rPr>
              <a:t>0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 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1	[00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0   </a:t>
            </a:r>
            <a:r>
              <a:rPr lang="en-US" sz="2000" dirty="0">
                <a:latin typeface="Calibri"/>
                <a:cs typeface="Calibri"/>
              </a:rPr>
              <a:t>1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  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7	[01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1   </a:t>
            </a:r>
            <a:r>
              <a:rPr lang="en-US" sz="2000" dirty="0">
                <a:latin typeface="Calibri"/>
                <a:cs typeface="Calibri"/>
              </a:rPr>
              <a:t>1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  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8	[10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0   </a:t>
            </a:r>
            <a:r>
              <a:rPr lang="en-US" sz="2000" dirty="0">
                <a:latin typeface="Calibri"/>
                <a:cs typeface="Calibri"/>
              </a:rPr>
              <a:t>0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  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0	[00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0   </a:t>
            </a:r>
            <a:r>
              <a:rPr lang="en-US" sz="2000" dirty="0">
                <a:latin typeface="Calibri"/>
                <a:cs typeface="Calibri"/>
              </a:rPr>
              <a:t>0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</a:t>
            </a:r>
          </a:p>
        </p:txBody>
      </p:sp>
      <p:sp>
        <p:nvSpPr>
          <p:cNvPr id="202756" name="Rectangle 4"/>
          <p:cNvSpPr>
            <a:spLocks noChangeArrowheads="1"/>
          </p:cNvSpPr>
          <p:nvPr/>
        </p:nvSpPr>
        <p:spPr bwMode="auto">
          <a:xfrm>
            <a:off x="2964912" y="1935589"/>
            <a:ext cx="703262" cy="2857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xx</a:t>
            </a:r>
          </a:p>
        </p:txBody>
      </p:sp>
      <p:sp>
        <p:nvSpPr>
          <p:cNvPr id="202757" name="Rectangle 5"/>
          <p:cNvSpPr>
            <a:spLocks noChangeArrowheads="1"/>
          </p:cNvSpPr>
          <p:nvPr/>
        </p:nvSpPr>
        <p:spPr bwMode="auto">
          <a:xfrm>
            <a:off x="3083975" y="1601545"/>
            <a:ext cx="526385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t=2</a:t>
            </a:r>
          </a:p>
        </p:txBody>
      </p:sp>
      <p:sp>
        <p:nvSpPr>
          <p:cNvPr id="202758" name="Rectangle 6"/>
          <p:cNvSpPr>
            <a:spLocks noChangeArrowheads="1"/>
          </p:cNvSpPr>
          <p:nvPr/>
        </p:nvSpPr>
        <p:spPr bwMode="auto">
          <a:xfrm>
            <a:off x="3712625" y="1601545"/>
            <a:ext cx="553937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s=1</a:t>
            </a:r>
          </a:p>
        </p:txBody>
      </p:sp>
      <p:sp>
        <p:nvSpPr>
          <p:cNvPr id="202759" name="Rectangle 7"/>
          <p:cNvSpPr>
            <a:spLocks noChangeArrowheads="1"/>
          </p:cNvSpPr>
          <p:nvPr/>
        </p:nvSpPr>
        <p:spPr bwMode="auto">
          <a:xfrm>
            <a:off x="4452399" y="1601545"/>
            <a:ext cx="58123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b=1</a:t>
            </a:r>
          </a:p>
        </p:txBody>
      </p:sp>
      <p:sp>
        <p:nvSpPr>
          <p:cNvPr id="202760" name="Rectangle 8"/>
          <p:cNvSpPr>
            <a:spLocks noChangeArrowheads="1"/>
          </p:cNvSpPr>
          <p:nvPr/>
        </p:nvSpPr>
        <p:spPr bwMode="auto">
          <a:xfrm>
            <a:off x="3682462" y="1935589"/>
            <a:ext cx="703262" cy="2857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x</a:t>
            </a:r>
          </a:p>
        </p:txBody>
      </p:sp>
      <p:sp>
        <p:nvSpPr>
          <p:cNvPr id="202761" name="Rectangle 9"/>
          <p:cNvSpPr>
            <a:spLocks noChangeArrowheads="1"/>
          </p:cNvSpPr>
          <p:nvPr/>
        </p:nvSpPr>
        <p:spPr bwMode="auto">
          <a:xfrm>
            <a:off x="4398425" y="1935589"/>
            <a:ext cx="703263" cy="2857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x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935443" y="5089192"/>
            <a:ext cx="2662237" cy="306387"/>
            <a:chOff x="2027" y="3244"/>
            <a:chExt cx="1677" cy="193"/>
          </a:xfrm>
          <a:solidFill>
            <a:srgbClr val="DEDFF5"/>
          </a:solidFill>
        </p:grpSpPr>
        <p:sp>
          <p:nvSpPr>
            <p:cNvPr id="202763" name="Rectangle 11"/>
            <p:cNvSpPr>
              <a:spLocks noChangeArrowheads="1"/>
            </p:cNvSpPr>
            <p:nvPr/>
          </p:nvSpPr>
          <p:spPr bwMode="auto">
            <a:xfrm>
              <a:off x="2027" y="3244"/>
              <a:ext cx="35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0</a:t>
              </a:r>
            </a:p>
          </p:txBody>
        </p:sp>
        <p:sp>
          <p:nvSpPr>
            <p:cNvPr id="202764" name="Rectangle 12"/>
            <p:cNvSpPr>
              <a:spLocks noChangeArrowheads="1"/>
            </p:cNvSpPr>
            <p:nvPr/>
          </p:nvSpPr>
          <p:spPr bwMode="auto">
            <a:xfrm>
              <a:off x="2389" y="3244"/>
              <a:ext cx="41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?</a:t>
              </a:r>
            </a:p>
          </p:txBody>
        </p:sp>
        <p:sp>
          <p:nvSpPr>
            <p:cNvPr id="202765" name="Rectangle 13"/>
            <p:cNvSpPr>
              <a:spLocks noChangeArrowheads="1"/>
            </p:cNvSpPr>
            <p:nvPr/>
          </p:nvSpPr>
          <p:spPr bwMode="auto">
            <a:xfrm>
              <a:off x="2810" y="3244"/>
              <a:ext cx="894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?</a:t>
              </a:r>
            </a:p>
          </p:txBody>
        </p:sp>
      </p:grpSp>
      <p:sp>
        <p:nvSpPr>
          <p:cNvPr id="202766" name="Rectangle 14"/>
          <p:cNvSpPr>
            <a:spLocks noChangeArrowheads="1"/>
          </p:cNvSpPr>
          <p:nvPr/>
        </p:nvSpPr>
        <p:spPr bwMode="auto">
          <a:xfrm>
            <a:off x="3084667" y="4706604"/>
            <a:ext cx="29815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v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202767" name="Rectangle 15"/>
          <p:cNvSpPr>
            <a:spLocks noChangeArrowheads="1"/>
          </p:cNvSpPr>
          <p:nvPr/>
        </p:nvSpPr>
        <p:spPr bwMode="auto">
          <a:xfrm>
            <a:off x="3562505" y="4706604"/>
            <a:ext cx="538533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Tag</a:t>
            </a:r>
          </a:p>
        </p:txBody>
      </p:sp>
      <p:sp>
        <p:nvSpPr>
          <p:cNvPr id="202768" name="Rectangle 16"/>
          <p:cNvSpPr>
            <a:spLocks noChangeArrowheads="1"/>
          </p:cNvSpPr>
          <p:nvPr/>
        </p:nvSpPr>
        <p:spPr bwMode="auto">
          <a:xfrm>
            <a:off x="4422930" y="4706604"/>
            <a:ext cx="757819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Block</a:t>
            </a:r>
          </a:p>
        </p:txBody>
      </p:sp>
      <p:sp>
        <p:nvSpPr>
          <p:cNvPr id="202769" name="Rectangle 17"/>
          <p:cNvSpPr>
            <a:spLocks noChangeArrowheads="1"/>
          </p:cNvSpPr>
          <p:nvPr/>
        </p:nvSpPr>
        <p:spPr bwMode="auto">
          <a:xfrm>
            <a:off x="2935442" y="5398753"/>
            <a:ext cx="55721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>
                <a:latin typeface="Calibri"/>
                <a:cs typeface="Calibri"/>
              </a:rPr>
              <a:t>0</a:t>
            </a:r>
          </a:p>
        </p:txBody>
      </p:sp>
      <p:sp>
        <p:nvSpPr>
          <p:cNvPr id="202770" name="Rectangle 18"/>
          <p:cNvSpPr>
            <a:spLocks noChangeArrowheads="1"/>
          </p:cNvSpPr>
          <p:nvPr/>
        </p:nvSpPr>
        <p:spPr bwMode="auto">
          <a:xfrm>
            <a:off x="3510117" y="5398753"/>
            <a:ext cx="65246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1" name="Rectangle 19"/>
          <p:cNvSpPr>
            <a:spLocks noChangeArrowheads="1"/>
          </p:cNvSpPr>
          <p:nvPr/>
        </p:nvSpPr>
        <p:spPr bwMode="auto">
          <a:xfrm>
            <a:off x="4178455" y="5398753"/>
            <a:ext cx="1419225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2" name="Rectangle 20"/>
          <p:cNvSpPr>
            <a:spLocks noChangeArrowheads="1"/>
          </p:cNvSpPr>
          <p:nvPr/>
        </p:nvSpPr>
        <p:spPr bwMode="auto">
          <a:xfrm>
            <a:off x="7059609" y="5075736"/>
            <a:ext cx="55721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>
                <a:latin typeface="Calibri"/>
                <a:cs typeface="Calibri"/>
              </a:rPr>
              <a:t>0</a:t>
            </a:r>
          </a:p>
        </p:txBody>
      </p:sp>
      <p:sp>
        <p:nvSpPr>
          <p:cNvPr id="202773" name="Rectangle 21"/>
          <p:cNvSpPr>
            <a:spLocks noChangeArrowheads="1"/>
          </p:cNvSpPr>
          <p:nvPr/>
        </p:nvSpPr>
        <p:spPr bwMode="auto">
          <a:xfrm>
            <a:off x="7634284" y="5075736"/>
            <a:ext cx="65246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4" name="Rectangle 22"/>
          <p:cNvSpPr>
            <a:spLocks noChangeArrowheads="1"/>
          </p:cNvSpPr>
          <p:nvPr/>
        </p:nvSpPr>
        <p:spPr bwMode="auto">
          <a:xfrm>
            <a:off x="8302622" y="5075736"/>
            <a:ext cx="1419225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5" name="Rectangle 23"/>
          <p:cNvSpPr>
            <a:spLocks noChangeArrowheads="1"/>
          </p:cNvSpPr>
          <p:nvPr/>
        </p:nvSpPr>
        <p:spPr bwMode="auto">
          <a:xfrm>
            <a:off x="7059609" y="5399586"/>
            <a:ext cx="55721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>
                <a:latin typeface="Calibri"/>
                <a:cs typeface="Calibri"/>
              </a:rPr>
              <a:t>0</a:t>
            </a:r>
          </a:p>
        </p:txBody>
      </p:sp>
      <p:sp>
        <p:nvSpPr>
          <p:cNvPr id="202776" name="Rectangle 24"/>
          <p:cNvSpPr>
            <a:spLocks noChangeArrowheads="1"/>
          </p:cNvSpPr>
          <p:nvPr/>
        </p:nvSpPr>
        <p:spPr bwMode="auto">
          <a:xfrm>
            <a:off x="7634284" y="5399586"/>
            <a:ext cx="65246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7" name="Rectangle 25"/>
          <p:cNvSpPr>
            <a:spLocks noChangeArrowheads="1"/>
          </p:cNvSpPr>
          <p:nvPr/>
        </p:nvSpPr>
        <p:spPr bwMode="auto">
          <a:xfrm>
            <a:off x="8302622" y="5399586"/>
            <a:ext cx="1419225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9" name="Text Box 27"/>
          <p:cNvSpPr txBox="1">
            <a:spLocks noChangeArrowheads="1"/>
          </p:cNvSpPr>
          <p:nvPr/>
        </p:nvSpPr>
        <p:spPr bwMode="auto">
          <a:xfrm>
            <a:off x="5335955" y="2699441"/>
            <a:ext cx="658834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miss</a:t>
            </a: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2935443" y="5092367"/>
            <a:ext cx="2662237" cy="306387"/>
            <a:chOff x="2027" y="3244"/>
            <a:chExt cx="1677" cy="193"/>
          </a:xfrm>
          <a:solidFill>
            <a:srgbClr val="DEDFF5"/>
          </a:solidFill>
        </p:grpSpPr>
        <p:sp>
          <p:nvSpPr>
            <p:cNvPr id="202781" name="Rectangle 29"/>
            <p:cNvSpPr>
              <a:spLocks noChangeArrowheads="1"/>
            </p:cNvSpPr>
            <p:nvPr/>
          </p:nvSpPr>
          <p:spPr bwMode="auto">
            <a:xfrm>
              <a:off x="2027" y="3244"/>
              <a:ext cx="35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1</a:t>
              </a:r>
            </a:p>
          </p:txBody>
        </p:sp>
        <p:sp>
          <p:nvSpPr>
            <p:cNvPr id="202782" name="Rectangle 30"/>
            <p:cNvSpPr>
              <a:spLocks noChangeArrowheads="1"/>
            </p:cNvSpPr>
            <p:nvPr/>
          </p:nvSpPr>
          <p:spPr bwMode="auto">
            <a:xfrm>
              <a:off x="2389" y="3244"/>
              <a:ext cx="41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00</a:t>
              </a:r>
            </a:p>
          </p:txBody>
        </p:sp>
        <p:sp>
          <p:nvSpPr>
            <p:cNvPr id="202783" name="Rectangle 31"/>
            <p:cNvSpPr>
              <a:spLocks noChangeArrowheads="1"/>
            </p:cNvSpPr>
            <p:nvPr/>
          </p:nvSpPr>
          <p:spPr bwMode="auto">
            <a:xfrm>
              <a:off x="2810" y="3244"/>
              <a:ext cx="894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00	11</a:t>
              </a:r>
            </a:p>
          </p:txBody>
        </p:sp>
      </p:grpSp>
      <p:sp>
        <p:nvSpPr>
          <p:cNvPr id="202784" name="Text Box 32"/>
          <p:cNvSpPr txBox="1">
            <a:spLocks noChangeArrowheads="1"/>
          </p:cNvSpPr>
          <p:nvPr/>
        </p:nvSpPr>
        <p:spPr bwMode="auto">
          <a:xfrm>
            <a:off x="5426443" y="2991343"/>
            <a:ext cx="471282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hit</a:t>
            </a:r>
          </a:p>
        </p:txBody>
      </p:sp>
      <p:sp>
        <p:nvSpPr>
          <p:cNvPr id="202785" name="Text Box 33"/>
          <p:cNvSpPr txBox="1">
            <a:spLocks noChangeArrowheads="1"/>
          </p:cNvSpPr>
          <p:nvPr/>
        </p:nvSpPr>
        <p:spPr bwMode="auto">
          <a:xfrm>
            <a:off x="5335955" y="3296143"/>
            <a:ext cx="658834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miss</a:t>
            </a: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7059610" y="5072562"/>
            <a:ext cx="2662237" cy="306387"/>
            <a:chOff x="2027" y="3244"/>
            <a:chExt cx="1677" cy="193"/>
          </a:xfrm>
          <a:solidFill>
            <a:srgbClr val="DEDFF5"/>
          </a:solidFill>
        </p:grpSpPr>
        <p:sp>
          <p:nvSpPr>
            <p:cNvPr id="202787" name="Rectangle 35"/>
            <p:cNvSpPr>
              <a:spLocks noChangeArrowheads="1"/>
            </p:cNvSpPr>
            <p:nvPr/>
          </p:nvSpPr>
          <p:spPr bwMode="auto">
            <a:xfrm>
              <a:off x="2027" y="3244"/>
              <a:ext cx="35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1</a:t>
              </a:r>
            </a:p>
          </p:txBody>
        </p:sp>
        <p:sp>
          <p:nvSpPr>
            <p:cNvPr id="202788" name="Rectangle 36"/>
            <p:cNvSpPr>
              <a:spLocks noChangeArrowheads="1"/>
            </p:cNvSpPr>
            <p:nvPr/>
          </p:nvSpPr>
          <p:spPr bwMode="auto">
            <a:xfrm>
              <a:off x="2389" y="3244"/>
              <a:ext cx="41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01</a:t>
              </a:r>
            </a:p>
          </p:txBody>
        </p:sp>
        <p:sp>
          <p:nvSpPr>
            <p:cNvPr id="202789" name="Rectangle 37"/>
            <p:cNvSpPr>
              <a:spLocks noChangeArrowheads="1"/>
            </p:cNvSpPr>
            <p:nvPr/>
          </p:nvSpPr>
          <p:spPr bwMode="auto">
            <a:xfrm>
              <a:off x="2810" y="3244"/>
              <a:ext cx="894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66	77</a:t>
              </a:r>
            </a:p>
          </p:txBody>
        </p:sp>
      </p:grpSp>
      <p:sp>
        <p:nvSpPr>
          <p:cNvPr id="202790" name="Text Box 38"/>
          <p:cNvSpPr txBox="1">
            <a:spLocks noChangeArrowheads="1"/>
          </p:cNvSpPr>
          <p:nvPr/>
        </p:nvSpPr>
        <p:spPr bwMode="auto">
          <a:xfrm>
            <a:off x="5335955" y="3600943"/>
            <a:ext cx="658834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miss</a:t>
            </a:r>
          </a:p>
        </p:txBody>
      </p: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2935443" y="5395578"/>
            <a:ext cx="2662237" cy="306388"/>
            <a:chOff x="2027" y="3244"/>
            <a:chExt cx="1677" cy="193"/>
          </a:xfrm>
          <a:solidFill>
            <a:srgbClr val="DEDFF5"/>
          </a:solidFill>
        </p:grpSpPr>
        <p:sp>
          <p:nvSpPr>
            <p:cNvPr id="202792" name="Rectangle 40"/>
            <p:cNvSpPr>
              <a:spLocks noChangeArrowheads="1"/>
            </p:cNvSpPr>
            <p:nvPr/>
          </p:nvSpPr>
          <p:spPr bwMode="auto">
            <a:xfrm>
              <a:off x="2027" y="3244"/>
              <a:ext cx="35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1</a:t>
              </a:r>
            </a:p>
          </p:txBody>
        </p:sp>
        <p:sp>
          <p:nvSpPr>
            <p:cNvPr id="202793" name="Rectangle 41"/>
            <p:cNvSpPr>
              <a:spLocks noChangeArrowheads="1"/>
            </p:cNvSpPr>
            <p:nvPr/>
          </p:nvSpPr>
          <p:spPr bwMode="auto">
            <a:xfrm>
              <a:off x="2389" y="3244"/>
              <a:ext cx="41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10</a:t>
              </a:r>
            </a:p>
          </p:txBody>
        </p:sp>
        <p:sp>
          <p:nvSpPr>
            <p:cNvPr id="202794" name="Rectangle 42"/>
            <p:cNvSpPr>
              <a:spLocks noChangeArrowheads="1"/>
            </p:cNvSpPr>
            <p:nvPr/>
          </p:nvSpPr>
          <p:spPr bwMode="auto">
            <a:xfrm>
              <a:off x="2810" y="3244"/>
              <a:ext cx="894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88	99</a:t>
              </a:r>
            </a:p>
          </p:txBody>
        </p:sp>
      </p:grpSp>
      <p:sp>
        <p:nvSpPr>
          <p:cNvPr id="202795" name="Text Box 43"/>
          <p:cNvSpPr txBox="1">
            <a:spLocks noChangeArrowheads="1"/>
          </p:cNvSpPr>
          <p:nvPr/>
        </p:nvSpPr>
        <p:spPr bwMode="auto">
          <a:xfrm>
            <a:off x="5426443" y="3905743"/>
            <a:ext cx="471282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hit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524000" y="5416550"/>
            <a:ext cx="858838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39775" y="5163803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63942" y="5182654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46488" y="805692"/>
            <a:ext cx="437331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>
                <a:latin typeface="Calibri"/>
                <a:cs typeface="Calibri"/>
              </a:rPr>
              <a:t>M=16 addresses, byte-addressable,</a:t>
            </a:r>
          </a:p>
          <a:p>
            <a:r>
              <a:rPr lang="en-US" sz="1900" dirty="0">
                <a:latin typeface="Calibri"/>
                <a:cs typeface="Calibri"/>
              </a:rPr>
              <a:t>B=2 bytes/block, K=2 sets, A=2 blocks/set</a:t>
            </a:r>
          </a:p>
        </p:txBody>
      </p:sp>
      <p:sp>
        <p:nvSpPr>
          <p:cNvPr id="53" name="Rectangle 14"/>
          <p:cNvSpPr>
            <a:spLocks noChangeArrowheads="1"/>
          </p:cNvSpPr>
          <p:nvPr/>
        </p:nvSpPr>
        <p:spPr bwMode="auto">
          <a:xfrm>
            <a:off x="7232355" y="4699451"/>
            <a:ext cx="29815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v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54" name="Rectangle 15"/>
          <p:cNvSpPr>
            <a:spLocks noChangeArrowheads="1"/>
          </p:cNvSpPr>
          <p:nvPr/>
        </p:nvSpPr>
        <p:spPr bwMode="auto">
          <a:xfrm>
            <a:off x="7710193" y="4699451"/>
            <a:ext cx="538533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Tag</a:t>
            </a:r>
          </a:p>
        </p:txBody>
      </p:sp>
      <p:sp>
        <p:nvSpPr>
          <p:cNvPr id="55" name="Rectangle 16"/>
          <p:cNvSpPr>
            <a:spLocks noChangeArrowheads="1"/>
          </p:cNvSpPr>
          <p:nvPr/>
        </p:nvSpPr>
        <p:spPr bwMode="auto">
          <a:xfrm>
            <a:off x="8570618" y="4699451"/>
            <a:ext cx="757819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Block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11201" y="806304"/>
            <a:ext cx="441691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>
                <a:latin typeface="Calibri" pitchFamily="34" charset="0"/>
              </a:rPr>
              <a:t>Same total size and block size as before.</a:t>
            </a:r>
          </a:p>
          <a:p>
            <a:r>
              <a:rPr lang="en-US" sz="1900" dirty="0">
                <a:latin typeface="Calibri" pitchFamily="34" charset="0"/>
              </a:rPr>
              <a:t>Associativity (and thus # of sets) changed.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6AEA620-8915-4B50-A2BD-ACF8064AE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FB74ADE-767A-B849-B391-6B5425E020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749853"/>
              </p:ext>
            </p:extLst>
          </p:nvPr>
        </p:nvGraphicFramePr>
        <p:xfrm>
          <a:off x="6972179" y="2743200"/>
          <a:ext cx="302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008">
                  <a:extLst>
                    <a:ext uri="{9D8B030D-6E8A-4147-A177-3AD203B41FA5}">
                      <a16:colId xmlns:a16="http://schemas.microsoft.com/office/drawing/2014/main" val="1974772448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22755577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3133216353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101282440"/>
                    </a:ext>
                  </a:extLst>
                </a:gridCol>
                <a:gridCol w="601814">
                  <a:extLst>
                    <a:ext uri="{9D8B030D-6E8A-4147-A177-3AD203B41FA5}">
                      <a16:colId xmlns:a16="http://schemas.microsoft.com/office/drawing/2014/main" val="703659578"/>
                    </a:ext>
                  </a:extLst>
                </a:gridCol>
              </a:tblGrid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offset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095108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80258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305659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23236"/>
                  </a:ext>
                </a:extLst>
              </a:tr>
              <a:tr h="194038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0xC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3427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8D85242-2869-9623-3845-7A33C48CE6CE}"/>
              </a:ext>
            </a:extLst>
          </p:cNvPr>
          <p:cNvSpPr txBox="1"/>
          <p:nvPr/>
        </p:nvSpPr>
        <p:spPr>
          <a:xfrm>
            <a:off x="6972179" y="2435423"/>
            <a:ext cx="122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Memory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8CB2F3-C321-1F70-4220-C49AE9FA2425}"/>
              </a:ext>
            </a:extLst>
          </p:cNvPr>
          <p:cNvSpPr txBox="1"/>
          <p:nvPr/>
        </p:nvSpPr>
        <p:spPr>
          <a:xfrm>
            <a:off x="4000071" y="4585006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01EE969-2C00-3B85-2AE4-BD4485A3543D}"/>
              </a:ext>
            </a:extLst>
          </p:cNvPr>
          <p:cNvCxnSpPr>
            <a:cxnSpLocks/>
          </p:cNvCxnSpPr>
          <p:nvPr/>
        </p:nvCxnSpPr>
        <p:spPr>
          <a:xfrm>
            <a:off x="4360751" y="4813606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C5B077D-20FB-EEB8-5317-EFEB2B89FFFC}"/>
              </a:ext>
            </a:extLst>
          </p:cNvPr>
          <p:cNvSpPr txBox="1"/>
          <p:nvPr/>
        </p:nvSpPr>
        <p:spPr>
          <a:xfrm>
            <a:off x="8158843" y="4595203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5084DD0-8FE6-973C-0C17-F7BE44207AB7}"/>
              </a:ext>
            </a:extLst>
          </p:cNvPr>
          <p:cNvCxnSpPr>
            <a:cxnSpLocks/>
          </p:cNvCxnSpPr>
          <p:nvPr/>
        </p:nvCxnSpPr>
        <p:spPr>
          <a:xfrm>
            <a:off x="8519523" y="4823803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79" grpId="0"/>
      <p:bldP spid="202784" grpId="0"/>
      <p:bldP spid="202785" grpId="0"/>
      <p:bldP spid="202790" grpId="0"/>
      <p:bldP spid="20279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DBF00-42F1-EFCC-12E1-A37A49647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802" name="Rectangle 50">
            <a:extLst>
              <a:ext uri="{FF2B5EF4-FFF2-40B4-BE49-F238E27FC236}">
                <a16:creationId xmlns:a16="http://schemas.microsoft.com/office/drawing/2014/main" id="{B24CAF95-16A4-1891-2750-4D40D1347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5443" y="5195219"/>
            <a:ext cx="2662237" cy="397545"/>
          </a:xfrm>
          <a:prstGeom prst="rect">
            <a:avLst/>
          </a:prstGeom>
          <a:solidFill>
            <a:srgbClr val="DEDFF5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 anchor="ctr">
            <a:prstTxWarp prst="textNoShape">
              <a:avLst/>
            </a:prstTxWarp>
            <a:spAutoFit/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801" name="Rectangle 49">
            <a:extLst>
              <a:ext uri="{FF2B5EF4-FFF2-40B4-BE49-F238E27FC236}">
                <a16:creationId xmlns:a16="http://schemas.microsoft.com/office/drawing/2014/main" id="{65A5C0B6-01EF-6B61-F5B0-71DD8E04D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9610" y="5181764"/>
            <a:ext cx="2662237" cy="397545"/>
          </a:xfrm>
          <a:prstGeom prst="rect">
            <a:avLst/>
          </a:prstGeom>
          <a:solidFill>
            <a:srgbClr val="DEDFF5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 anchor="ctr">
            <a:prstTxWarp prst="textNoShape">
              <a:avLst/>
            </a:prstTxWarp>
            <a:spAutoFit/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54" name="Rectangle 2">
            <a:extLst>
              <a:ext uri="{FF2B5EF4-FFF2-40B4-BE49-F238E27FC236}">
                <a16:creationId xmlns:a16="http://schemas.microsoft.com/office/drawing/2014/main" id="{34F748EA-E9BB-8A20-B1B4-1BC2E88DD3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2-way set-associative cache simulation</a:t>
            </a:r>
          </a:p>
        </p:txBody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9573FA8B-169C-EBDF-BD69-644256E24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749" y="2327929"/>
            <a:ext cx="4572000" cy="19364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Address </a:t>
            </a:r>
            <a:r>
              <a:rPr lang="en-US" sz="2000" dirty="0">
                <a:latin typeface="Calibri"/>
                <a:cs typeface="Calibri"/>
              </a:rPr>
              <a:t>trace (reads, one byte per read):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0	[00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0   </a:t>
            </a:r>
            <a:r>
              <a:rPr lang="en-US" sz="2000" dirty="0">
                <a:latin typeface="Calibri"/>
                <a:cs typeface="Calibri"/>
              </a:rPr>
              <a:t>0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 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1	[00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0   </a:t>
            </a:r>
            <a:r>
              <a:rPr lang="en-US" sz="2000" dirty="0">
                <a:latin typeface="Calibri"/>
                <a:cs typeface="Calibri"/>
              </a:rPr>
              <a:t>1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  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7	[01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1   </a:t>
            </a:r>
            <a:r>
              <a:rPr lang="en-US" sz="2000" dirty="0">
                <a:latin typeface="Calibri"/>
                <a:cs typeface="Calibri"/>
              </a:rPr>
              <a:t>1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  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8	[10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0   </a:t>
            </a:r>
            <a:r>
              <a:rPr lang="en-US" sz="2000" dirty="0">
                <a:latin typeface="Calibri"/>
                <a:cs typeface="Calibri"/>
              </a:rPr>
              <a:t>0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  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	0	[00   </a:t>
            </a: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0   </a:t>
            </a:r>
            <a:r>
              <a:rPr lang="en-US" sz="2000" dirty="0">
                <a:latin typeface="Calibri"/>
                <a:cs typeface="Calibri"/>
              </a:rPr>
              <a:t>0</a:t>
            </a:r>
            <a:r>
              <a:rPr lang="en-US" sz="2000" baseline="-25000" dirty="0">
                <a:latin typeface="Calibri"/>
                <a:cs typeface="Calibri"/>
              </a:rPr>
              <a:t>2</a:t>
            </a:r>
            <a:r>
              <a:rPr lang="en-US" sz="2000" dirty="0">
                <a:latin typeface="Calibri"/>
                <a:cs typeface="Calibri"/>
              </a:rPr>
              <a:t>]</a:t>
            </a:r>
          </a:p>
        </p:txBody>
      </p:sp>
      <p:sp>
        <p:nvSpPr>
          <p:cNvPr id="202756" name="Rectangle 4">
            <a:extLst>
              <a:ext uri="{FF2B5EF4-FFF2-40B4-BE49-F238E27FC236}">
                <a16:creationId xmlns:a16="http://schemas.microsoft.com/office/drawing/2014/main" id="{84A15295-D4BD-D2E7-FE38-4875F685E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4912" y="1935589"/>
            <a:ext cx="703262" cy="2857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xx</a:t>
            </a:r>
          </a:p>
        </p:txBody>
      </p:sp>
      <p:sp>
        <p:nvSpPr>
          <p:cNvPr id="202757" name="Rectangle 5">
            <a:extLst>
              <a:ext uri="{FF2B5EF4-FFF2-40B4-BE49-F238E27FC236}">
                <a16:creationId xmlns:a16="http://schemas.microsoft.com/office/drawing/2014/main" id="{1B628271-3962-C487-52C2-0C9B02CD6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975" y="1601545"/>
            <a:ext cx="526385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t=2</a:t>
            </a:r>
          </a:p>
        </p:txBody>
      </p:sp>
      <p:sp>
        <p:nvSpPr>
          <p:cNvPr id="202758" name="Rectangle 6">
            <a:extLst>
              <a:ext uri="{FF2B5EF4-FFF2-40B4-BE49-F238E27FC236}">
                <a16:creationId xmlns:a16="http://schemas.microsoft.com/office/drawing/2014/main" id="{22C574BA-288B-CD3F-73C3-2BA3872C3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2625" y="1601545"/>
            <a:ext cx="553937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s=1</a:t>
            </a:r>
          </a:p>
        </p:txBody>
      </p:sp>
      <p:sp>
        <p:nvSpPr>
          <p:cNvPr id="202759" name="Rectangle 7">
            <a:extLst>
              <a:ext uri="{FF2B5EF4-FFF2-40B4-BE49-F238E27FC236}">
                <a16:creationId xmlns:a16="http://schemas.microsoft.com/office/drawing/2014/main" id="{9AF6394A-891A-CEAE-A9EA-7515B9176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399" y="1601545"/>
            <a:ext cx="58123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b=1</a:t>
            </a:r>
          </a:p>
        </p:txBody>
      </p:sp>
      <p:sp>
        <p:nvSpPr>
          <p:cNvPr id="202760" name="Rectangle 8">
            <a:extLst>
              <a:ext uri="{FF2B5EF4-FFF2-40B4-BE49-F238E27FC236}">
                <a16:creationId xmlns:a16="http://schemas.microsoft.com/office/drawing/2014/main" id="{FF600099-ED95-5E15-9BC0-F11D02D11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2462" y="1935589"/>
            <a:ext cx="703262" cy="2857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x</a:t>
            </a:r>
          </a:p>
        </p:txBody>
      </p:sp>
      <p:sp>
        <p:nvSpPr>
          <p:cNvPr id="202761" name="Rectangle 9">
            <a:extLst>
              <a:ext uri="{FF2B5EF4-FFF2-40B4-BE49-F238E27FC236}">
                <a16:creationId xmlns:a16="http://schemas.microsoft.com/office/drawing/2014/main" id="{C197C905-B2D4-E7CF-D7B5-E203E82A4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8425" y="1935589"/>
            <a:ext cx="703263" cy="2857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>
                <a:latin typeface="Calibri"/>
                <a:cs typeface="Calibri"/>
              </a:rPr>
              <a:t>x</a:t>
            </a: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3491109F-2BB8-1778-9D4A-1469C6A98912}"/>
              </a:ext>
            </a:extLst>
          </p:cNvPr>
          <p:cNvGrpSpPr>
            <a:grpSpLocks/>
          </p:cNvGrpSpPr>
          <p:nvPr/>
        </p:nvGrpSpPr>
        <p:grpSpPr bwMode="auto">
          <a:xfrm>
            <a:off x="2935443" y="5089192"/>
            <a:ext cx="2662237" cy="306387"/>
            <a:chOff x="2027" y="3244"/>
            <a:chExt cx="1677" cy="193"/>
          </a:xfrm>
          <a:solidFill>
            <a:srgbClr val="DEDFF5"/>
          </a:solidFill>
        </p:grpSpPr>
        <p:sp>
          <p:nvSpPr>
            <p:cNvPr id="202763" name="Rectangle 11">
              <a:extLst>
                <a:ext uri="{FF2B5EF4-FFF2-40B4-BE49-F238E27FC236}">
                  <a16:creationId xmlns:a16="http://schemas.microsoft.com/office/drawing/2014/main" id="{725681FF-F5B3-085C-C0DD-A3A732C05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" y="3244"/>
              <a:ext cx="35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0</a:t>
              </a:r>
            </a:p>
          </p:txBody>
        </p:sp>
        <p:sp>
          <p:nvSpPr>
            <p:cNvPr id="202764" name="Rectangle 12">
              <a:extLst>
                <a:ext uri="{FF2B5EF4-FFF2-40B4-BE49-F238E27FC236}">
                  <a16:creationId xmlns:a16="http://schemas.microsoft.com/office/drawing/2014/main" id="{B5FF7811-E1E7-F645-19C2-3F2D8E89F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9" y="3244"/>
              <a:ext cx="41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?</a:t>
              </a:r>
            </a:p>
          </p:txBody>
        </p:sp>
        <p:sp>
          <p:nvSpPr>
            <p:cNvPr id="202765" name="Rectangle 13">
              <a:extLst>
                <a:ext uri="{FF2B5EF4-FFF2-40B4-BE49-F238E27FC236}">
                  <a16:creationId xmlns:a16="http://schemas.microsoft.com/office/drawing/2014/main" id="{F4F25654-26F5-784E-861B-C7EA1BA82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0" y="3244"/>
              <a:ext cx="894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?</a:t>
              </a:r>
            </a:p>
          </p:txBody>
        </p:sp>
      </p:grpSp>
      <p:sp>
        <p:nvSpPr>
          <p:cNvPr id="202766" name="Rectangle 14">
            <a:extLst>
              <a:ext uri="{FF2B5EF4-FFF2-40B4-BE49-F238E27FC236}">
                <a16:creationId xmlns:a16="http://schemas.microsoft.com/office/drawing/2014/main" id="{6C4A6073-8674-A046-0484-2E1267D60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4667" y="4706604"/>
            <a:ext cx="29815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v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202767" name="Rectangle 15">
            <a:extLst>
              <a:ext uri="{FF2B5EF4-FFF2-40B4-BE49-F238E27FC236}">
                <a16:creationId xmlns:a16="http://schemas.microsoft.com/office/drawing/2014/main" id="{5247EF13-0E74-E75A-9B63-2C1E6F78C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2505" y="4706604"/>
            <a:ext cx="538533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Tag</a:t>
            </a:r>
          </a:p>
        </p:txBody>
      </p:sp>
      <p:sp>
        <p:nvSpPr>
          <p:cNvPr id="202768" name="Rectangle 16">
            <a:extLst>
              <a:ext uri="{FF2B5EF4-FFF2-40B4-BE49-F238E27FC236}">
                <a16:creationId xmlns:a16="http://schemas.microsoft.com/office/drawing/2014/main" id="{521DF779-195E-FCC0-3296-E327F18BC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930" y="4706604"/>
            <a:ext cx="757819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Block</a:t>
            </a:r>
          </a:p>
        </p:txBody>
      </p:sp>
      <p:sp>
        <p:nvSpPr>
          <p:cNvPr id="202769" name="Rectangle 17">
            <a:extLst>
              <a:ext uri="{FF2B5EF4-FFF2-40B4-BE49-F238E27FC236}">
                <a16:creationId xmlns:a16="http://schemas.microsoft.com/office/drawing/2014/main" id="{0FCA0D1F-A852-096A-6FE5-D72C9536A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5442" y="5398753"/>
            <a:ext cx="55721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>
                <a:latin typeface="Calibri"/>
                <a:cs typeface="Calibri"/>
              </a:rPr>
              <a:t>0</a:t>
            </a:r>
          </a:p>
        </p:txBody>
      </p:sp>
      <p:sp>
        <p:nvSpPr>
          <p:cNvPr id="202770" name="Rectangle 18">
            <a:extLst>
              <a:ext uri="{FF2B5EF4-FFF2-40B4-BE49-F238E27FC236}">
                <a16:creationId xmlns:a16="http://schemas.microsoft.com/office/drawing/2014/main" id="{4038F875-6A07-0412-3BEF-5FFDE6520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0117" y="5398753"/>
            <a:ext cx="65246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1" name="Rectangle 19">
            <a:extLst>
              <a:ext uri="{FF2B5EF4-FFF2-40B4-BE49-F238E27FC236}">
                <a16:creationId xmlns:a16="http://schemas.microsoft.com/office/drawing/2014/main" id="{23626858-379E-7496-3017-72AFE3519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455" y="5398753"/>
            <a:ext cx="1419225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2" name="Rectangle 20">
            <a:extLst>
              <a:ext uri="{FF2B5EF4-FFF2-40B4-BE49-F238E27FC236}">
                <a16:creationId xmlns:a16="http://schemas.microsoft.com/office/drawing/2014/main" id="{9E909554-47C1-FAAB-9D86-F6A553A10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9609" y="5075736"/>
            <a:ext cx="55721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>
                <a:latin typeface="Calibri"/>
                <a:cs typeface="Calibri"/>
              </a:rPr>
              <a:t>0</a:t>
            </a:r>
          </a:p>
        </p:txBody>
      </p:sp>
      <p:sp>
        <p:nvSpPr>
          <p:cNvPr id="202773" name="Rectangle 21">
            <a:extLst>
              <a:ext uri="{FF2B5EF4-FFF2-40B4-BE49-F238E27FC236}">
                <a16:creationId xmlns:a16="http://schemas.microsoft.com/office/drawing/2014/main" id="{DF2009A7-0339-243C-B6E9-6FEF19A5D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4284" y="5075736"/>
            <a:ext cx="65246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4" name="Rectangle 22">
            <a:extLst>
              <a:ext uri="{FF2B5EF4-FFF2-40B4-BE49-F238E27FC236}">
                <a16:creationId xmlns:a16="http://schemas.microsoft.com/office/drawing/2014/main" id="{F379B660-4FB0-9D4D-6887-0B321FCE1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2622" y="5075736"/>
            <a:ext cx="1419225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5" name="Rectangle 23">
            <a:extLst>
              <a:ext uri="{FF2B5EF4-FFF2-40B4-BE49-F238E27FC236}">
                <a16:creationId xmlns:a16="http://schemas.microsoft.com/office/drawing/2014/main" id="{38CE708A-F077-2E33-C044-05536A6B1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9609" y="5399586"/>
            <a:ext cx="55721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>
                <a:latin typeface="Calibri"/>
                <a:cs typeface="Calibri"/>
              </a:rPr>
              <a:t>0</a:t>
            </a:r>
          </a:p>
        </p:txBody>
      </p:sp>
      <p:sp>
        <p:nvSpPr>
          <p:cNvPr id="202776" name="Rectangle 24">
            <a:extLst>
              <a:ext uri="{FF2B5EF4-FFF2-40B4-BE49-F238E27FC236}">
                <a16:creationId xmlns:a16="http://schemas.microsoft.com/office/drawing/2014/main" id="{59B079CE-7466-CD94-3E16-3F459BEE4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4284" y="5399586"/>
            <a:ext cx="652462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7" name="Rectangle 25">
            <a:extLst>
              <a:ext uri="{FF2B5EF4-FFF2-40B4-BE49-F238E27FC236}">
                <a16:creationId xmlns:a16="http://schemas.microsoft.com/office/drawing/2014/main" id="{8D2B96C0-4C09-8D96-3AD1-BDCF0FF51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2622" y="5399586"/>
            <a:ext cx="1419225" cy="3048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sz="2000">
              <a:latin typeface="Calibri"/>
              <a:cs typeface="Calibri"/>
            </a:endParaRPr>
          </a:p>
        </p:txBody>
      </p:sp>
      <p:sp>
        <p:nvSpPr>
          <p:cNvPr id="202779" name="Text Box 27">
            <a:extLst>
              <a:ext uri="{FF2B5EF4-FFF2-40B4-BE49-F238E27FC236}">
                <a16:creationId xmlns:a16="http://schemas.microsoft.com/office/drawing/2014/main" id="{130CFA69-C7B4-B242-F619-B00B83E8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955" y="2699441"/>
            <a:ext cx="658834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miss</a:t>
            </a:r>
          </a:p>
        </p:txBody>
      </p:sp>
      <p:grpSp>
        <p:nvGrpSpPr>
          <p:cNvPr id="3" name="Group 28">
            <a:extLst>
              <a:ext uri="{FF2B5EF4-FFF2-40B4-BE49-F238E27FC236}">
                <a16:creationId xmlns:a16="http://schemas.microsoft.com/office/drawing/2014/main" id="{AD7C407E-16AE-985B-F34E-C8C28375CEE8}"/>
              </a:ext>
            </a:extLst>
          </p:cNvPr>
          <p:cNvGrpSpPr>
            <a:grpSpLocks/>
          </p:cNvGrpSpPr>
          <p:nvPr/>
        </p:nvGrpSpPr>
        <p:grpSpPr bwMode="auto">
          <a:xfrm>
            <a:off x="2935443" y="5092367"/>
            <a:ext cx="2662237" cy="306387"/>
            <a:chOff x="2027" y="3244"/>
            <a:chExt cx="1677" cy="193"/>
          </a:xfrm>
          <a:solidFill>
            <a:srgbClr val="DEDFF5"/>
          </a:solidFill>
        </p:grpSpPr>
        <p:sp>
          <p:nvSpPr>
            <p:cNvPr id="202781" name="Rectangle 29">
              <a:extLst>
                <a:ext uri="{FF2B5EF4-FFF2-40B4-BE49-F238E27FC236}">
                  <a16:creationId xmlns:a16="http://schemas.microsoft.com/office/drawing/2014/main" id="{57851F11-9DEF-3A53-715E-158379AAD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" y="3244"/>
              <a:ext cx="35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1</a:t>
              </a:r>
            </a:p>
          </p:txBody>
        </p:sp>
        <p:sp>
          <p:nvSpPr>
            <p:cNvPr id="202782" name="Rectangle 30">
              <a:extLst>
                <a:ext uri="{FF2B5EF4-FFF2-40B4-BE49-F238E27FC236}">
                  <a16:creationId xmlns:a16="http://schemas.microsoft.com/office/drawing/2014/main" id="{F36F1A08-E36D-FA22-E409-EB13CB502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9" y="3244"/>
              <a:ext cx="41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00</a:t>
              </a:r>
            </a:p>
          </p:txBody>
        </p:sp>
        <p:sp>
          <p:nvSpPr>
            <p:cNvPr id="202783" name="Rectangle 31">
              <a:extLst>
                <a:ext uri="{FF2B5EF4-FFF2-40B4-BE49-F238E27FC236}">
                  <a16:creationId xmlns:a16="http://schemas.microsoft.com/office/drawing/2014/main" id="{B72C9F84-5476-7E89-B153-A8F08E64D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0" y="3244"/>
              <a:ext cx="894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00	11</a:t>
              </a:r>
            </a:p>
          </p:txBody>
        </p:sp>
      </p:grpSp>
      <p:sp>
        <p:nvSpPr>
          <p:cNvPr id="202784" name="Text Box 32">
            <a:extLst>
              <a:ext uri="{FF2B5EF4-FFF2-40B4-BE49-F238E27FC236}">
                <a16:creationId xmlns:a16="http://schemas.microsoft.com/office/drawing/2014/main" id="{F76904DD-2288-9F4C-E211-D7F6A0CE5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6443" y="2991343"/>
            <a:ext cx="471282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hit</a:t>
            </a:r>
          </a:p>
        </p:txBody>
      </p:sp>
      <p:sp>
        <p:nvSpPr>
          <p:cNvPr id="202785" name="Text Box 33">
            <a:extLst>
              <a:ext uri="{FF2B5EF4-FFF2-40B4-BE49-F238E27FC236}">
                <a16:creationId xmlns:a16="http://schemas.microsoft.com/office/drawing/2014/main" id="{2FDCADDB-92DD-7F81-E733-D0CD58776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955" y="3296143"/>
            <a:ext cx="658834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miss</a:t>
            </a:r>
          </a:p>
        </p:txBody>
      </p:sp>
      <p:grpSp>
        <p:nvGrpSpPr>
          <p:cNvPr id="4" name="Group 34">
            <a:extLst>
              <a:ext uri="{FF2B5EF4-FFF2-40B4-BE49-F238E27FC236}">
                <a16:creationId xmlns:a16="http://schemas.microsoft.com/office/drawing/2014/main" id="{453B3E21-6B6A-9C4B-C97A-C952B6BFFDF6}"/>
              </a:ext>
            </a:extLst>
          </p:cNvPr>
          <p:cNvGrpSpPr>
            <a:grpSpLocks/>
          </p:cNvGrpSpPr>
          <p:nvPr/>
        </p:nvGrpSpPr>
        <p:grpSpPr bwMode="auto">
          <a:xfrm>
            <a:off x="7059610" y="5072562"/>
            <a:ext cx="2662237" cy="306387"/>
            <a:chOff x="2027" y="3244"/>
            <a:chExt cx="1677" cy="193"/>
          </a:xfrm>
          <a:solidFill>
            <a:srgbClr val="DEDFF5"/>
          </a:solidFill>
        </p:grpSpPr>
        <p:sp>
          <p:nvSpPr>
            <p:cNvPr id="202787" name="Rectangle 35">
              <a:extLst>
                <a:ext uri="{FF2B5EF4-FFF2-40B4-BE49-F238E27FC236}">
                  <a16:creationId xmlns:a16="http://schemas.microsoft.com/office/drawing/2014/main" id="{B4AF3064-91CB-CF57-FA5B-B1E5021602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" y="3244"/>
              <a:ext cx="35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1</a:t>
              </a:r>
            </a:p>
          </p:txBody>
        </p:sp>
        <p:sp>
          <p:nvSpPr>
            <p:cNvPr id="202788" name="Rectangle 36">
              <a:extLst>
                <a:ext uri="{FF2B5EF4-FFF2-40B4-BE49-F238E27FC236}">
                  <a16:creationId xmlns:a16="http://schemas.microsoft.com/office/drawing/2014/main" id="{8223CAAD-46CA-6B85-2907-DF1855DB2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9" y="3244"/>
              <a:ext cx="41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01</a:t>
              </a:r>
            </a:p>
          </p:txBody>
        </p:sp>
        <p:sp>
          <p:nvSpPr>
            <p:cNvPr id="202789" name="Rectangle 37">
              <a:extLst>
                <a:ext uri="{FF2B5EF4-FFF2-40B4-BE49-F238E27FC236}">
                  <a16:creationId xmlns:a16="http://schemas.microsoft.com/office/drawing/2014/main" id="{A819E822-0F49-67A7-2772-63DCFE669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0" y="3244"/>
              <a:ext cx="894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66	77</a:t>
              </a:r>
            </a:p>
          </p:txBody>
        </p:sp>
      </p:grpSp>
      <p:sp>
        <p:nvSpPr>
          <p:cNvPr id="202790" name="Text Box 38">
            <a:extLst>
              <a:ext uri="{FF2B5EF4-FFF2-40B4-BE49-F238E27FC236}">
                <a16:creationId xmlns:a16="http://schemas.microsoft.com/office/drawing/2014/main" id="{685B2426-0548-B048-9F34-EA19DDD71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955" y="3600943"/>
            <a:ext cx="658834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miss</a:t>
            </a:r>
          </a:p>
        </p:txBody>
      </p:sp>
      <p:grpSp>
        <p:nvGrpSpPr>
          <p:cNvPr id="5" name="Group 39">
            <a:extLst>
              <a:ext uri="{FF2B5EF4-FFF2-40B4-BE49-F238E27FC236}">
                <a16:creationId xmlns:a16="http://schemas.microsoft.com/office/drawing/2014/main" id="{2C11F564-EE31-772E-CFCC-1893047C74C3}"/>
              </a:ext>
            </a:extLst>
          </p:cNvPr>
          <p:cNvGrpSpPr>
            <a:grpSpLocks/>
          </p:cNvGrpSpPr>
          <p:nvPr/>
        </p:nvGrpSpPr>
        <p:grpSpPr bwMode="auto">
          <a:xfrm>
            <a:off x="2935443" y="5395578"/>
            <a:ext cx="2662237" cy="306388"/>
            <a:chOff x="2027" y="3244"/>
            <a:chExt cx="1677" cy="193"/>
          </a:xfrm>
          <a:solidFill>
            <a:srgbClr val="DEDFF5"/>
          </a:solidFill>
        </p:grpSpPr>
        <p:sp>
          <p:nvSpPr>
            <p:cNvPr id="202792" name="Rectangle 40">
              <a:extLst>
                <a:ext uri="{FF2B5EF4-FFF2-40B4-BE49-F238E27FC236}">
                  <a16:creationId xmlns:a16="http://schemas.microsoft.com/office/drawing/2014/main" id="{931FE189-527C-2901-AB35-A368CCF1B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" y="3244"/>
              <a:ext cx="35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1</a:t>
              </a:r>
            </a:p>
          </p:txBody>
        </p:sp>
        <p:sp>
          <p:nvSpPr>
            <p:cNvPr id="202793" name="Rectangle 41">
              <a:extLst>
                <a:ext uri="{FF2B5EF4-FFF2-40B4-BE49-F238E27FC236}">
                  <a16:creationId xmlns:a16="http://schemas.microsoft.com/office/drawing/2014/main" id="{BB7BC979-062B-7E44-560D-7EC2470F4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9" y="3244"/>
              <a:ext cx="411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>
                  <a:latin typeface="Calibri"/>
                  <a:cs typeface="Calibri"/>
                </a:rPr>
                <a:t>10</a:t>
              </a:r>
            </a:p>
          </p:txBody>
        </p:sp>
        <p:sp>
          <p:nvSpPr>
            <p:cNvPr id="202794" name="Rectangle 42">
              <a:extLst>
                <a:ext uri="{FF2B5EF4-FFF2-40B4-BE49-F238E27FC236}">
                  <a16:creationId xmlns:a16="http://schemas.microsoft.com/office/drawing/2014/main" id="{33B19B9D-7A9A-827A-09BC-5E8C7D79A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0" y="3244"/>
              <a:ext cx="894" cy="193"/>
            </a:xfrm>
            <a:prstGeom prst="rect">
              <a:avLst/>
            </a:prstGeom>
            <a:grp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88	99</a:t>
              </a:r>
            </a:p>
          </p:txBody>
        </p:sp>
      </p:grpSp>
      <p:sp>
        <p:nvSpPr>
          <p:cNvPr id="202795" name="Text Box 43">
            <a:extLst>
              <a:ext uri="{FF2B5EF4-FFF2-40B4-BE49-F238E27FC236}">
                <a16:creationId xmlns:a16="http://schemas.microsoft.com/office/drawing/2014/main" id="{239E617E-6D92-0626-1127-812DA2C69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6443" y="3905743"/>
            <a:ext cx="471282" cy="3075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sz="2000" dirty="0">
                <a:latin typeface="Calibri"/>
                <a:cs typeface="Calibri"/>
              </a:rPr>
              <a:t>hit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DB1D576-E569-39C4-5ADA-00DA93FC2B55}"/>
              </a:ext>
            </a:extLst>
          </p:cNvPr>
          <p:cNvSpPr txBox="1"/>
          <p:nvPr/>
        </p:nvSpPr>
        <p:spPr>
          <a:xfrm>
            <a:off x="1524000" y="5416550"/>
            <a:ext cx="858838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07A8798-33DD-F643-1D3A-A9AE982F6920}"/>
              </a:ext>
            </a:extLst>
          </p:cNvPr>
          <p:cNvSpPr txBox="1"/>
          <p:nvPr/>
        </p:nvSpPr>
        <p:spPr>
          <a:xfrm>
            <a:off x="2239775" y="5163803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0B7DF31-1FE7-830F-773B-D03440191553}"/>
              </a:ext>
            </a:extLst>
          </p:cNvPr>
          <p:cNvSpPr txBox="1"/>
          <p:nvPr/>
        </p:nvSpPr>
        <p:spPr>
          <a:xfrm>
            <a:off x="6363942" y="5182654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Set 1</a:t>
            </a:r>
          </a:p>
        </p:txBody>
      </p:sp>
      <p:sp>
        <p:nvSpPr>
          <p:cNvPr id="50" name="Rectangle 3">
            <a:extLst>
              <a:ext uri="{FF2B5EF4-FFF2-40B4-BE49-F238E27FC236}">
                <a16:creationId xmlns:a16="http://schemas.microsoft.com/office/drawing/2014/main" id="{725E2A18-E3BA-785F-A0E4-815D7E7C5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8588" y="1999088"/>
            <a:ext cx="4122643" cy="22442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The same address sequence in the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direct mapped cache resulted in: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miss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hit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miss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miss</a:t>
            </a:r>
          </a:p>
          <a:p>
            <a:pPr algn="l">
              <a:lnSpc>
                <a:spcPct val="100000"/>
              </a:lnSpc>
            </a:pP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miss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231FEF-795A-275D-9719-1D95CE454332}"/>
              </a:ext>
            </a:extLst>
          </p:cNvPr>
          <p:cNvSpPr txBox="1"/>
          <p:nvPr/>
        </p:nvSpPr>
        <p:spPr>
          <a:xfrm>
            <a:off x="1646488" y="805692"/>
            <a:ext cx="437331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>
                <a:latin typeface="Calibri"/>
                <a:cs typeface="Calibri"/>
              </a:rPr>
              <a:t>M=16 addresses, byte-addressable,</a:t>
            </a:r>
          </a:p>
          <a:p>
            <a:r>
              <a:rPr lang="en-US" sz="1900" dirty="0">
                <a:latin typeface="Calibri"/>
                <a:cs typeface="Calibri"/>
              </a:rPr>
              <a:t>B=2 bytes/block, K=2 sets, A=2 blocks/set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E41E9E-CDD0-823E-21DA-697966B0D679}"/>
              </a:ext>
            </a:extLst>
          </p:cNvPr>
          <p:cNvSpPr txBox="1"/>
          <p:nvPr/>
        </p:nvSpPr>
        <p:spPr>
          <a:xfrm>
            <a:off x="7766649" y="2855159"/>
            <a:ext cx="28984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Higher associativity =</a:t>
            </a:r>
          </a:p>
          <a:p>
            <a:r>
              <a:rPr lang="en-US" dirty="0">
                <a:latin typeface="Calibri" pitchFamily="34" charset="0"/>
              </a:rPr>
              <a:t>Less likely to have to evict!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Temporal locality: want data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in cache to </a:t>
            </a:r>
            <a:r>
              <a:rPr lang="en-US" i="1" dirty="0">
                <a:latin typeface="Calibri" pitchFamily="34" charset="0"/>
              </a:rPr>
              <a:t>stay</a:t>
            </a:r>
            <a:r>
              <a:rPr lang="en-US" dirty="0">
                <a:latin typeface="Calibri" pitchFamily="34" charset="0"/>
              </a:rPr>
              <a:t> in cache!</a:t>
            </a:r>
          </a:p>
        </p:txBody>
      </p:sp>
      <p:sp>
        <p:nvSpPr>
          <p:cNvPr id="53" name="Rectangle 14">
            <a:extLst>
              <a:ext uri="{FF2B5EF4-FFF2-40B4-BE49-F238E27FC236}">
                <a16:creationId xmlns:a16="http://schemas.microsoft.com/office/drawing/2014/main" id="{FEFE8BE4-A90E-4DF3-7DD3-7D0AA9C24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2355" y="4699451"/>
            <a:ext cx="29815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v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54" name="Rectangle 15">
            <a:extLst>
              <a:ext uri="{FF2B5EF4-FFF2-40B4-BE49-F238E27FC236}">
                <a16:creationId xmlns:a16="http://schemas.microsoft.com/office/drawing/2014/main" id="{958CC044-2D7A-C738-3713-D7B47A926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0193" y="4699451"/>
            <a:ext cx="538533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Tag</a:t>
            </a:r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668DC0B8-8BE2-E3A2-24A8-1355AA0FA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0618" y="4699451"/>
            <a:ext cx="757819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Block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87BF05-63E5-603A-14F1-026D201C7116}"/>
              </a:ext>
            </a:extLst>
          </p:cNvPr>
          <p:cNvSpPr txBox="1"/>
          <p:nvPr/>
        </p:nvSpPr>
        <p:spPr>
          <a:xfrm>
            <a:off x="6111201" y="806304"/>
            <a:ext cx="441691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>
                <a:latin typeface="Calibri" pitchFamily="34" charset="0"/>
              </a:rPr>
              <a:t>Same total size and block size as before.</a:t>
            </a:r>
          </a:p>
          <a:p>
            <a:r>
              <a:rPr lang="en-US" sz="1900" dirty="0">
                <a:latin typeface="Calibri" pitchFamily="34" charset="0"/>
              </a:rPr>
              <a:t>Associativity (and thus # of sets) changed.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5C1413-72C6-E086-1F97-1E8C68FB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50664A-6C56-FB83-4DE8-99B3339F3E56}"/>
              </a:ext>
            </a:extLst>
          </p:cNvPr>
          <p:cNvSpPr/>
          <p:nvPr/>
        </p:nvSpPr>
        <p:spPr>
          <a:xfrm>
            <a:off x="6551812" y="1935589"/>
            <a:ext cx="4260671" cy="2396898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111462-73EC-DE19-70F0-382E6EF970AA}"/>
              </a:ext>
            </a:extLst>
          </p:cNvPr>
          <p:cNvSpPr txBox="1"/>
          <p:nvPr/>
        </p:nvSpPr>
        <p:spPr>
          <a:xfrm>
            <a:off x="4000071" y="4585006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5B79E72-263B-E86B-CA5F-0CBDCE5C397F}"/>
              </a:ext>
            </a:extLst>
          </p:cNvPr>
          <p:cNvCxnSpPr>
            <a:cxnSpLocks/>
          </p:cNvCxnSpPr>
          <p:nvPr/>
        </p:nvCxnSpPr>
        <p:spPr>
          <a:xfrm>
            <a:off x="4360751" y="4813606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E02734C-BAB5-D5BD-EF46-E0C7DAFEBC1A}"/>
              </a:ext>
            </a:extLst>
          </p:cNvPr>
          <p:cNvSpPr txBox="1"/>
          <p:nvPr/>
        </p:nvSpPr>
        <p:spPr>
          <a:xfrm>
            <a:off x="8158843" y="4595203"/>
            <a:ext cx="721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Offset 0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08836ED-95E6-6909-3857-0EAF8377483A}"/>
              </a:ext>
            </a:extLst>
          </p:cNvPr>
          <p:cNvCxnSpPr>
            <a:cxnSpLocks/>
          </p:cNvCxnSpPr>
          <p:nvPr/>
        </p:nvCxnSpPr>
        <p:spPr>
          <a:xfrm>
            <a:off x="8519523" y="4823803"/>
            <a:ext cx="0" cy="205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5255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9" grpId="0"/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Pause for questions on set-associative caches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80BFC-25DA-46DE-B804-DC2D1F1EC1F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143000"/>
            <a:ext cx="10972800" cy="50292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6547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Fully-associative caches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80BFC-25DA-46DE-B804-DC2D1F1EC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changes with fully-associative caches?</a:t>
            </a:r>
          </a:p>
          <a:p>
            <a:pPr lvl="1"/>
            <a:r>
              <a:rPr lang="en-US" dirty="0"/>
              <a:t>Anything can go anywhere</a:t>
            </a:r>
          </a:p>
          <a:p>
            <a:pPr lvl="1"/>
            <a:r>
              <a:rPr lang="en-US" dirty="0"/>
              <a:t>Only one set (s = 0 bits)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Otherwise, same steps as for a set-associative cache</a:t>
            </a:r>
          </a:p>
          <a:p>
            <a:pPr lvl="1"/>
            <a:r>
              <a:rPr lang="en-US" dirty="0"/>
              <a:t>Compare tag against all blocks in the set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28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526" name="Rectangle 38"/>
          <p:cNvSpPr>
            <a:spLocks noChangeAspect="1" noChangeArrowheads="1"/>
          </p:cNvSpPr>
          <p:nvPr/>
        </p:nvSpPr>
        <p:spPr bwMode="auto">
          <a:xfrm>
            <a:off x="2902630" y="1571475"/>
            <a:ext cx="549275" cy="244475"/>
          </a:xfrm>
          <a:prstGeom prst="rect">
            <a:avLst/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 dirty="0">
                <a:latin typeface="Calibri"/>
                <a:cs typeface="Calibri"/>
              </a:rPr>
              <a:t>12</a:t>
            </a:r>
          </a:p>
        </p:txBody>
      </p:sp>
      <p:sp>
        <p:nvSpPr>
          <p:cNvPr id="703492" name="Text Box 4"/>
          <p:cNvSpPr txBox="1">
            <a:spLocks noChangeArrowheads="1"/>
          </p:cNvSpPr>
          <p:nvPr/>
        </p:nvSpPr>
        <p:spPr bwMode="auto">
          <a:xfrm>
            <a:off x="3588251" y="1466714"/>
            <a:ext cx="964367" cy="65146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b="1" dirty="0">
                <a:latin typeface="Calibri"/>
                <a:cs typeface="Calibri"/>
              </a:rPr>
              <a:t>Request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 sz="2000" b="1" dirty="0">
                <a:latin typeface="Calibri"/>
                <a:cs typeface="Calibri"/>
              </a:rPr>
              <a:t>12</a:t>
            </a:r>
          </a:p>
        </p:txBody>
      </p:sp>
      <p:sp>
        <p:nvSpPr>
          <p:cNvPr id="703490" name="Rectangle 2"/>
          <p:cNvSpPr>
            <a:spLocks noChangeAspect="1" noChangeArrowheads="1"/>
          </p:cNvSpPr>
          <p:nvPr/>
        </p:nvSpPr>
        <p:spPr bwMode="auto">
          <a:xfrm>
            <a:off x="2157496" y="2263776"/>
            <a:ext cx="2862263" cy="487363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3200">
              <a:latin typeface="Calibri"/>
              <a:cs typeface="Calibri"/>
            </a:endParaRPr>
          </a:p>
        </p:txBody>
      </p:sp>
      <p:sp>
        <p:nvSpPr>
          <p:cNvPr id="4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caching concepts</a:t>
            </a:r>
          </a:p>
        </p:txBody>
      </p:sp>
      <p:sp>
        <p:nvSpPr>
          <p:cNvPr id="703494" name="Rectangle 6"/>
          <p:cNvSpPr>
            <a:spLocks noGrp="1" noChangeArrowheads="1"/>
          </p:cNvSpPr>
          <p:nvPr>
            <p:ph idx="1"/>
          </p:nvPr>
        </p:nvSpPr>
        <p:spPr>
          <a:xfrm>
            <a:off x="5681947" y="1143000"/>
            <a:ext cx="5898447" cy="5029200"/>
          </a:xfrm>
        </p:spPr>
        <p:txBody>
          <a:bodyPr/>
          <a:lstStyle/>
          <a:p>
            <a:r>
              <a:rPr lang="en-US" sz="2000" dirty="0"/>
              <a:t>Program needs object </a:t>
            </a:r>
            <a:r>
              <a:rPr lang="en-US" sz="2000" b="1" dirty="0"/>
              <a:t>d</a:t>
            </a:r>
            <a:r>
              <a:rPr lang="en-US" sz="2000" dirty="0"/>
              <a:t>, which is stored in some block </a:t>
            </a:r>
            <a:r>
              <a:rPr lang="en-US" sz="2000" b="1" dirty="0"/>
              <a:t>b</a:t>
            </a:r>
          </a:p>
          <a:p>
            <a:r>
              <a:rPr lang="en-US" sz="2000" b="1" dirty="0"/>
              <a:t>Cache hit</a:t>
            </a:r>
          </a:p>
          <a:p>
            <a:pPr lvl="1"/>
            <a:r>
              <a:rPr lang="en-US" sz="1800" dirty="0"/>
              <a:t>Program finds </a:t>
            </a:r>
            <a:r>
              <a:rPr lang="en-US" sz="1800" b="1" dirty="0"/>
              <a:t>b</a:t>
            </a:r>
            <a:r>
              <a:rPr lang="en-US" sz="1800" dirty="0"/>
              <a:t> in the cache at level </a:t>
            </a:r>
            <a:r>
              <a:rPr lang="en-US" sz="1800" b="1" dirty="0"/>
              <a:t>k</a:t>
            </a:r>
            <a:br>
              <a:rPr lang="en-US" sz="1800" b="1" dirty="0"/>
            </a:br>
            <a:r>
              <a:rPr lang="en-US" sz="1800" dirty="0"/>
              <a:t>e.g.,  block 14</a:t>
            </a:r>
          </a:p>
          <a:p>
            <a:r>
              <a:rPr lang="en-US" sz="2000" b="1" dirty="0"/>
              <a:t>Cache miss</a:t>
            </a:r>
          </a:p>
          <a:p>
            <a:pPr lvl="1"/>
            <a:r>
              <a:rPr lang="en-US" sz="1800" b="1" dirty="0"/>
              <a:t>b</a:t>
            </a:r>
            <a:r>
              <a:rPr lang="en-US" sz="1800" dirty="0"/>
              <a:t> is not at level </a:t>
            </a:r>
            <a:r>
              <a:rPr lang="en-US" sz="1800" b="1" dirty="0"/>
              <a:t>k</a:t>
            </a:r>
            <a:r>
              <a:rPr lang="en-US" sz="1800" dirty="0"/>
              <a:t>, so the level </a:t>
            </a:r>
            <a:r>
              <a:rPr lang="en-US" sz="1800" b="1" dirty="0"/>
              <a:t>k</a:t>
            </a:r>
            <a:r>
              <a:rPr lang="en-US" sz="1800" dirty="0"/>
              <a:t> cache must fetch it from level </a:t>
            </a:r>
            <a:r>
              <a:rPr lang="en-US" sz="1800" b="1" dirty="0"/>
              <a:t>k+1</a:t>
            </a:r>
            <a:r>
              <a:rPr lang="en-US" sz="1800" dirty="0"/>
              <a:t>, </a:t>
            </a:r>
            <a:br>
              <a:rPr lang="en-US" sz="1800" dirty="0"/>
            </a:br>
            <a:r>
              <a:rPr lang="en-US" sz="1800" dirty="0"/>
              <a:t>e.g.,  block 12</a:t>
            </a:r>
            <a:br>
              <a:rPr lang="en-US" sz="1800" dirty="0"/>
            </a:br>
            <a:endParaRPr lang="en-US" sz="1800" dirty="0"/>
          </a:p>
          <a:p>
            <a:pPr lvl="1"/>
            <a:r>
              <a:rPr lang="en-US" sz="1800" dirty="0"/>
              <a:t>If the level-k cache is full, then some current block must be replaced (</a:t>
            </a:r>
            <a:r>
              <a:rPr lang="en-US" sz="1800" b="1" dirty="0"/>
              <a:t>evicted</a:t>
            </a:r>
            <a:r>
              <a:rPr lang="en-US" sz="1800" dirty="0"/>
              <a:t>). Which one is the “victim”? </a:t>
            </a:r>
          </a:p>
          <a:p>
            <a:pPr lvl="2"/>
            <a:r>
              <a:rPr lang="en-US" sz="1600" dirty="0"/>
              <a:t>Here, we pick 4; same column as 12</a:t>
            </a:r>
          </a:p>
          <a:p>
            <a:pPr lvl="2"/>
            <a:r>
              <a:rPr lang="en-US" sz="1600" dirty="0"/>
              <a:t>4 is “dirty”, need to write back to k+1</a:t>
            </a:r>
          </a:p>
          <a:p>
            <a:pPr lvl="2"/>
            <a:r>
              <a:rPr lang="en-US" sz="1600" dirty="0"/>
              <a:t>More on this next lecture</a:t>
            </a:r>
          </a:p>
        </p:txBody>
      </p:sp>
      <p:sp>
        <p:nvSpPr>
          <p:cNvPr id="703495" name="Rectangle 7"/>
          <p:cNvSpPr>
            <a:spLocks noChangeAspect="1" noChangeArrowheads="1"/>
          </p:cNvSpPr>
          <p:nvPr/>
        </p:nvSpPr>
        <p:spPr bwMode="auto">
          <a:xfrm>
            <a:off x="2917909" y="2376489"/>
            <a:ext cx="547687" cy="2428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9</a:t>
            </a:r>
          </a:p>
        </p:txBody>
      </p:sp>
      <p:sp>
        <p:nvSpPr>
          <p:cNvPr id="703496" name="Rectangle 8"/>
          <p:cNvSpPr>
            <a:spLocks noChangeAspect="1" noChangeArrowheads="1"/>
          </p:cNvSpPr>
          <p:nvPr/>
        </p:nvSpPr>
        <p:spPr bwMode="auto">
          <a:xfrm>
            <a:off x="4257759" y="2376489"/>
            <a:ext cx="547687" cy="2428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3</a:t>
            </a:r>
          </a:p>
        </p:txBody>
      </p:sp>
      <p:sp>
        <p:nvSpPr>
          <p:cNvPr id="703497" name="Rectangle 9"/>
          <p:cNvSpPr>
            <a:spLocks noChangeAspect="1" noChangeArrowheads="1"/>
          </p:cNvSpPr>
          <p:nvPr/>
        </p:nvSpPr>
        <p:spPr bwMode="auto">
          <a:xfrm>
            <a:off x="1882858" y="4030664"/>
            <a:ext cx="3409950" cy="182562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3200">
              <a:latin typeface="Calibri"/>
              <a:cs typeface="Calibri"/>
            </a:endParaRPr>
          </a:p>
        </p:txBody>
      </p:sp>
      <p:sp>
        <p:nvSpPr>
          <p:cNvPr id="703498" name="Rectangle 10"/>
          <p:cNvSpPr>
            <a:spLocks noChangeAspect="1" noChangeArrowheads="1"/>
          </p:cNvSpPr>
          <p:nvPr/>
        </p:nvSpPr>
        <p:spPr bwMode="auto">
          <a:xfrm>
            <a:off x="2308309" y="4273550"/>
            <a:ext cx="549275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0</a:t>
            </a:r>
          </a:p>
        </p:txBody>
      </p:sp>
      <p:sp>
        <p:nvSpPr>
          <p:cNvPr id="703499" name="Rectangle 11"/>
          <p:cNvSpPr>
            <a:spLocks noChangeAspect="1" noChangeArrowheads="1"/>
          </p:cNvSpPr>
          <p:nvPr/>
        </p:nvSpPr>
        <p:spPr bwMode="auto">
          <a:xfrm>
            <a:off x="2978234" y="4273550"/>
            <a:ext cx="549275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</a:t>
            </a:r>
          </a:p>
        </p:txBody>
      </p:sp>
      <p:sp>
        <p:nvSpPr>
          <p:cNvPr id="703500" name="Rectangle 12"/>
          <p:cNvSpPr>
            <a:spLocks noChangeAspect="1" noChangeArrowheads="1"/>
          </p:cNvSpPr>
          <p:nvPr/>
        </p:nvSpPr>
        <p:spPr bwMode="auto">
          <a:xfrm>
            <a:off x="3648159" y="4273550"/>
            <a:ext cx="547687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2</a:t>
            </a:r>
          </a:p>
        </p:txBody>
      </p:sp>
      <p:sp>
        <p:nvSpPr>
          <p:cNvPr id="703501" name="Rectangle 13"/>
          <p:cNvSpPr>
            <a:spLocks noChangeAspect="1" noChangeArrowheads="1"/>
          </p:cNvSpPr>
          <p:nvPr/>
        </p:nvSpPr>
        <p:spPr bwMode="auto">
          <a:xfrm>
            <a:off x="4318084" y="4273550"/>
            <a:ext cx="547687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3</a:t>
            </a:r>
          </a:p>
        </p:txBody>
      </p:sp>
      <p:sp>
        <p:nvSpPr>
          <p:cNvPr id="703502" name="Rectangle 14"/>
          <p:cNvSpPr>
            <a:spLocks noChangeAspect="1" noChangeArrowheads="1"/>
          </p:cNvSpPr>
          <p:nvPr/>
        </p:nvSpPr>
        <p:spPr bwMode="auto">
          <a:xfrm>
            <a:off x="2308309" y="4638675"/>
            <a:ext cx="549275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4</a:t>
            </a:r>
          </a:p>
        </p:txBody>
      </p:sp>
      <p:sp>
        <p:nvSpPr>
          <p:cNvPr id="703503" name="Rectangle 15"/>
          <p:cNvSpPr>
            <a:spLocks noChangeAspect="1" noChangeArrowheads="1"/>
          </p:cNvSpPr>
          <p:nvPr/>
        </p:nvSpPr>
        <p:spPr bwMode="auto">
          <a:xfrm>
            <a:off x="2978234" y="4638675"/>
            <a:ext cx="549275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5</a:t>
            </a:r>
          </a:p>
        </p:txBody>
      </p:sp>
      <p:sp>
        <p:nvSpPr>
          <p:cNvPr id="703504" name="Rectangle 16"/>
          <p:cNvSpPr>
            <a:spLocks noChangeAspect="1" noChangeArrowheads="1"/>
          </p:cNvSpPr>
          <p:nvPr/>
        </p:nvSpPr>
        <p:spPr bwMode="auto">
          <a:xfrm>
            <a:off x="3648159" y="4638675"/>
            <a:ext cx="547687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6</a:t>
            </a:r>
          </a:p>
        </p:txBody>
      </p:sp>
      <p:sp>
        <p:nvSpPr>
          <p:cNvPr id="703505" name="Rectangle 17"/>
          <p:cNvSpPr>
            <a:spLocks noChangeAspect="1" noChangeArrowheads="1"/>
          </p:cNvSpPr>
          <p:nvPr/>
        </p:nvSpPr>
        <p:spPr bwMode="auto">
          <a:xfrm>
            <a:off x="4318084" y="4638675"/>
            <a:ext cx="547687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7</a:t>
            </a:r>
          </a:p>
        </p:txBody>
      </p:sp>
      <p:sp>
        <p:nvSpPr>
          <p:cNvPr id="703506" name="Rectangle 18"/>
          <p:cNvSpPr>
            <a:spLocks noChangeAspect="1" noChangeArrowheads="1"/>
          </p:cNvSpPr>
          <p:nvPr/>
        </p:nvSpPr>
        <p:spPr bwMode="auto">
          <a:xfrm>
            <a:off x="2308309" y="5003801"/>
            <a:ext cx="549275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8</a:t>
            </a:r>
          </a:p>
        </p:txBody>
      </p:sp>
      <p:sp>
        <p:nvSpPr>
          <p:cNvPr id="703507" name="Rectangle 19"/>
          <p:cNvSpPr>
            <a:spLocks noChangeAspect="1" noChangeArrowheads="1"/>
          </p:cNvSpPr>
          <p:nvPr/>
        </p:nvSpPr>
        <p:spPr bwMode="auto">
          <a:xfrm>
            <a:off x="2978234" y="5003801"/>
            <a:ext cx="549275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9</a:t>
            </a:r>
          </a:p>
        </p:txBody>
      </p:sp>
      <p:sp>
        <p:nvSpPr>
          <p:cNvPr id="703508" name="Rectangle 20"/>
          <p:cNvSpPr>
            <a:spLocks noChangeAspect="1" noChangeArrowheads="1"/>
          </p:cNvSpPr>
          <p:nvPr/>
        </p:nvSpPr>
        <p:spPr bwMode="auto">
          <a:xfrm>
            <a:off x="3648159" y="5003801"/>
            <a:ext cx="547687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10</a:t>
            </a:r>
          </a:p>
        </p:txBody>
      </p:sp>
      <p:sp>
        <p:nvSpPr>
          <p:cNvPr id="703509" name="Rectangle 21"/>
          <p:cNvSpPr>
            <a:spLocks noChangeAspect="1" noChangeArrowheads="1"/>
          </p:cNvSpPr>
          <p:nvPr/>
        </p:nvSpPr>
        <p:spPr bwMode="auto">
          <a:xfrm>
            <a:off x="4318084" y="5003801"/>
            <a:ext cx="547687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11</a:t>
            </a:r>
          </a:p>
        </p:txBody>
      </p:sp>
      <p:sp>
        <p:nvSpPr>
          <p:cNvPr id="703510" name="Rectangle 22"/>
          <p:cNvSpPr>
            <a:spLocks noChangeAspect="1" noChangeArrowheads="1"/>
          </p:cNvSpPr>
          <p:nvPr/>
        </p:nvSpPr>
        <p:spPr bwMode="auto">
          <a:xfrm>
            <a:off x="2308309" y="5368926"/>
            <a:ext cx="549275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12</a:t>
            </a:r>
          </a:p>
        </p:txBody>
      </p:sp>
      <p:sp>
        <p:nvSpPr>
          <p:cNvPr id="703511" name="Rectangle 23"/>
          <p:cNvSpPr>
            <a:spLocks noChangeAspect="1" noChangeArrowheads="1"/>
          </p:cNvSpPr>
          <p:nvPr/>
        </p:nvSpPr>
        <p:spPr bwMode="auto">
          <a:xfrm>
            <a:off x="2978234" y="5368926"/>
            <a:ext cx="549275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13</a:t>
            </a:r>
          </a:p>
        </p:txBody>
      </p:sp>
      <p:sp>
        <p:nvSpPr>
          <p:cNvPr id="703512" name="Rectangle 24"/>
          <p:cNvSpPr>
            <a:spLocks noChangeAspect="1" noChangeArrowheads="1"/>
          </p:cNvSpPr>
          <p:nvPr/>
        </p:nvSpPr>
        <p:spPr bwMode="auto">
          <a:xfrm>
            <a:off x="3648159" y="5368926"/>
            <a:ext cx="547687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14</a:t>
            </a:r>
          </a:p>
        </p:txBody>
      </p:sp>
      <p:sp>
        <p:nvSpPr>
          <p:cNvPr id="703513" name="Rectangle 25"/>
          <p:cNvSpPr>
            <a:spLocks noChangeAspect="1" noChangeArrowheads="1"/>
          </p:cNvSpPr>
          <p:nvPr/>
        </p:nvSpPr>
        <p:spPr bwMode="auto">
          <a:xfrm>
            <a:off x="4318084" y="5368926"/>
            <a:ext cx="547687" cy="244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15</a:t>
            </a:r>
          </a:p>
        </p:txBody>
      </p:sp>
      <p:sp>
        <p:nvSpPr>
          <p:cNvPr id="703514" name="Line 26"/>
          <p:cNvSpPr>
            <a:spLocks noChangeAspect="1" noChangeShapeType="1"/>
          </p:cNvSpPr>
          <p:nvPr/>
        </p:nvSpPr>
        <p:spPr bwMode="auto">
          <a:xfrm>
            <a:off x="3587833" y="2751138"/>
            <a:ext cx="0" cy="12176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 sz="3200">
              <a:latin typeface="Calibri"/>
              <a:cs typeface="Calibri"/>
            </a:endParaRPr>
          </a:p>
        </p:txBody>
      </p:sp>
      <p:sp>
        <p:nvSpPr>
          <p:cNvPr id="703516" name="Text Box 28"/>
          <p:cNvSpPr txBox="1">
            <a:spLocks noChangeAspect="1" noChangeArrowheads="1"/>
          </p:cNvSpPr>
          <p:nvPr/>
        </p:nvSpPr>
        <p:spPr bwMode="auto">
          <a:xfrm>
            <a:off x="1395153" y="2159071"/>
            <a:ext cx="735698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Level</a:t>
            </a:r>
          </a:p>
          <a:p>
            <a:pPr algn="ctr" eaLnBrk="0" hangingPunct="0"/>
            <a:r>
              <a:rPr lang="en-US" sz="2000" b="1">
                <a:latin typeface="Calibri"/>
                <a:cs typeface="Calibri"/>
              </a:rPr>
              <a:t> k:</a:t>
            </a:r>
          </a:p>
        </p:txBody>
      </p:sp>
      <p:sp>
        <p:nvSpPr>
          <p:cNvPr id="703517" name="Text Box 29"/>
          <p:cNvSpPr txBox="1">
            <a:spLocks noChangeAspect="1" noChangeArrowheads="1"/>
          </p:cNvSpPr>
          <p:nvPr/>
        </p:nvSpPr>
        <p:spPr bwMode="auto">
          <a:xfrm>
            <a:off x="1127414" y="4573659"/>
            <a:ext cx="791755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Level </a:t>
            </a:r>
          </a:p>
          <a:p>
            <a:pPr algn="ctr" eaLnBrk="0" hangingPunct="0"/>
            <a:r>
              <a:rPr lang="en-US" sz="2000" b="1">
                <a:latin typeface="Calibri"/>
                <a:cs typeface="Calibri"/>
              </a:rPr>
              <a:t>k+1:</a:t>
            </a:r>
          </a:p>
        </p:txBody>
      </p:sp>
      <p:sp>
        <p:nvSpPr>
          <p:cNvPr id="703518" name="Rectangle 30"/>
          <p:cNvSpPr>
            <a:spLocks noChangeAspect="1" noChangeArrowheads="1"/>
          </p:cNvSpPr>
          <p:nvPr/>
        </p:nvSpPr>
        <p:spPr bwMode="auto">
          <a:xfrm>
            <a:off x="3587834" y="2376489"/>
            <a:ext cx="547687" cy="2428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14</a:t>
            </a:r>
          </a:p>
        </p:txBody>
      </p:sp>
      <p:sp>
        <p:nvSpPr>
          <p:cNvPr id="703520" name="Rectangle 32"/>
          <p:cNvSpPr>
            <a:spLocks noChangeAspect="1" noChangeArrowheads="1"/>
          </p:cNvSpPr>
          <p:nvPr/>
        </p:nvSpPr>
        <p:spPr bwMode="auto">
          <a:xfrm>
            <a:off x="2309896" y="5370514"/>
            <a:ext cx="549275" cy="244475"/>
          </a:xfrm>
          <a:prstGeom prst="rect">
            <a:avLst/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12</a:t>
            </a:r>
          </a:p>
        </p:txBody>
      </p:sp>
      <p:sp>
        <p:nvSpPr>
          <p:cNvPr id="703521" name="Line 33"/>
          <p:cNvSpPr>
            <a:spLocks noChangeShapeType="1"/>
          </p:cNvSpPr>
          <p:nvPr/>
        </p:nvSpPr>
        <p:spPr bwMode="auto">
          <a:xfrm flipH="1" flipV="1">
            <a:off x="3565609" y="1285875"/>
            <a:ext cx="3175" cy="98583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triangle" w="med" len="med"/>
            <a:tailEnd type="triangle" w="med" len="med"/>
          </a:ln>
          <a:effectLst/>
        </p:spPr>
        <p:txBody>
          <a:bodyPr lIns="45720" rIns="45720" anchor="ctr">
            <a:spAutoFit/>
          </a:bodyPr>
          <a:lstStyle/>
          <a:p>
            <a:endParaRPr lang="en-US" sz="3200">
              <a:latin typeface="Calibri"/>
              <a:cs typeface="Calibri"/>
            </a:endParaRPr>
          </a:p>
        </p:txBody>
      </p:sp>
      <p:sp>
        <p:nvSpPr>
          <p:cNvPr id="703523" name="Rectangle 35"/>
          <p:cNvSpPr>
            <a:spLocks noChangeAspect="1" noChangeArrowheads="1"/>
          </p:cNvSpPr>
          <p:nvPr/>
        </p:nvSpPr>
        <p:spPr bwMode="auto">
          <a:xfrm>
            <a:off x="2309895" y="4641850"/>
            <a:ext cx="547688" cy="242888"/>
          </a:xfrm>
          <a:prstGeom prst="rect">
            <a:avLst/>
          </a:prstGeom>
          <a:solidFill>
            <a:srgbClr val="00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 dirty="0">
                <a:latin typeface="Calibri"/>
                <a:cs typeface="Calibri"/>
              </a:rPr>
              <a:t>4*</a:t>
            </a:r>
          </a:p>
        </p:txBody>
      </p:sp>
      <p:sp>
        <p:nvSpPr>
          <p:cNvPr id="703532" name="Text Box 44"/>
          <p:cNvSpPr txBox="1">
            <a:spLocks noChangeArrowheads="1"/>
          </p:cNvSpPr>
          <p:nvPr/>
        </p:nvSpPr>
        <p:spPr bwMode="auto">
          <a:xfrm>
            <a:off x="3607301" y="3067050"/>
            <a:ext cx="964367" cy="65146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20" rIns="45720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b="1" dirty="0">
                <a:latin typeface="Calibri"/>
                <a:cs typeface="Calibri"/>
              </a:rPr>
              <a:t>Request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 sz="2000" b="1" dirty="0">
                <a:latin typeface="Calibri"/>
                <a:cs typeface="Calibri"/>
              </a:rPr>
              <a:t>12</a:t>
            </a:r>
          </a:p>
        </p:txBody>
      </p:sp>
      <p:sp>
        <p:nvSpPr>
          <p:cNvPr id="703533" name="Rectangle 45"/>
          <p:cNvSpPr>
            <a:spLocks noChangeAspect="1" noChangeArrowheads="1"/>
          </p:cNvSpPr>
          <p:nvPr/>
        </p:nvSpPr>
        <p:spPr bwMode="auto">
          <a:xfrm>
            <a:off x="2278145" y="2384425"/>
            <a:ext cx="547688" cy="2428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4*</a:t>
            </a:r>
          </a:p>
        </p:txBody>
      </p:sp>
      <p:sp>
        <p:nvSpPr>
          <p:cNvPr id="703534" name="Rectangle 46"/>
          <p:cNvSpPr>
            <a:spLocks noChangeAspect="1" noChangeArrowheads="1"/>
          </p:cNvSpPr>
          <p:nvPr/>
        </p:nvSpPr>
        <p:spPr bwMode="auto">
          <a:xfrm>
            <a:off x="2277550" y="2381646"/>
            <a:ext cx="547687" cy="242887"/>
          </a:xfrm>
          <a:prstGeom prst="rect">
            <a:avLst/>
          </a:prstGeom>
          <a:solidFill>
            <a:srgbClr val="00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>
                <a:latin typeface="Calibri"/>
                <a:cs typeface="Calibri"/>
              </a:rPr>
              <a:t>4*</a:t>
            </a:r>
          </a:p>
        </p:txBody>
      </p:sp>
      <p:sp>
        <p:nvSpPr>
          <p:cNvPr id="703535" name="Rectangle 47"/>
          <p:cNvSpPr>
            <a:spLocks noChangeAspect="1" noChangeArrowheads="1"/>
          </p:cNvSpPr>
          <p:nvPr/>
        </p:nvSpPr>
        <p:spPr bwMode="auto">
          <a:xfrm>
            <a:off x="2278146" y="2385097"/>
            <a:ext cx="549275" cy="244475"/>
          </a:xfrm>
          <a:prstGeom prst="rect">
            <a:avLst/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 dirty="0">
                <a:latin typeface="Calibri"/>
                <a:cs typeface="Calibri"/>
              </a:rPr>
              <a:t>12</a:t>
            </a:r>
          </a:p>
        </p:txBody>
      </p:sp>
      <p:sp>
        <p:nvSpPr>
          <p:cNvPr id="44" name="Rectangle 47"/>
          <p:cNvSpPr>
            <a:spLocks noChangeAspect="1" noChangeArrowheads="1"/>
          </p:cNvSpPr>
          <p:nvPr/>
        </p:nvSpPr>
        <p:spPr bwMode="auto">
          <a:xfrm>
            <a:off x="2646321" y="2670401"/>
            <a:ext cx="549275" cy="244475"/>
          </a:xfrm>
          <a:prstGeom prst="rect">
            <a:avLst/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000" b="1" dirty="0">
                <a:latin typeface="Calibri"/>
                <a:cs typeface="Calibri"/>
              </a:rPr>
              <a:t>12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82858" y="5930972"/>
            <a:ext cx="3084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“ * ” means the block is </a:t>
            </a:r>
            <a:r>
              <a:rPr lang="en-US" i="1" dirty="0">
                <a:latin typeface="Calibri" pitchFamily="34" charset="0"/>
              </a:rPr>
              <a:t>dirty</a:t>
            </a:r>
            <a:r>
              <a:rPr lang="en-US" dirty="0">
                <a:latin typeface="Calibri" pitchFamily="34" charset="0"/>
              </a:rPr>
              <a:t> (i.e., it has been modified)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2AE825-C063-4DE7-83EF-E17CE0343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47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3526" grpId="0" animBg="1"/>
      <p:bldP spid="703520" grpId="0" animBg="1"/>
      <p:bldP spid="703523" grpId="0" animBg="1"/>
      <p:bldP spid="703532" grpId="0"/>
      <p:bldP spid="703534" grpId="0" animBg="1"/>
      <p:bldP spid="703535" grpId="0" animBg="1"/>
      <p:bldP spid="44" grpId="0" animBg="1"/>
      <p:bldP spid="44" grpId="1" animBg="1"/>
      <p:bldP spid="44" grpId="2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Fully-Associative Cache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Fully-associative cache on a 16-bit system</a:t>
            </a:r>
          </a:p>
          <a:p>
            <a:pPr lvl="1"/>
            <a:r>
              <a:rPr lang="en-US" dirty="0"/>
              <a:t>One set (fully associative!)</a:t>
            </a:r>
          </a:p>
          <a:p>
            <a:pPr lvl="1"/>
            <a:r>
              <a:rPr lang="en-US" dirty="0"/>
              <a:t>Eight, 64-byte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878F416-94F1-45F4-3FEA-A042F42DB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5401" y="1854512"/>
            <a:ext cx="1267995" cy="2920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??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9F91F37E-E1B3-2484-1B00-C55BEEB66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6679" y="1520469"/>
            <a:ext cx="63478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t=??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63FEB0FB-DE76-3DFF-4AF5-B42225180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9164" y="1520469"/>
            <a:ext cx="541814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s=0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FDD909E7-3F00-6E64-B8BE-E95B04494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626" y="1520469"/>
            <a:ext cx="68287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b=??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8BD50D6F-26D9-BACB-5F68-D474F1179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7684" y="1854512"/>
            <a:ext cx="104775" cy="2921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A53887BA-4B8B-619D-2BDA-AA913DE32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685" y="1855523"/>
            <a:ext cx="911704" cy="2910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15651273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Fully-Associative Cache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Fully-associative cache on a 16-bit system</a:t>
            </a:r>
          </a:p>
          <a:p>
            <a:pPr lvl="1"/>
            <a:r>
              <a:rPr lang="en-US" dirty="0"/>
              <a:t>One set (fully associative!)</a:t>
            </a:r>
          </a:p>
          <a:p>
            <a:pPr lvl="1"/>
            <a:r>
              <a:rPr lang="en-US" dirty="0"/>
              <a:t>Eight, 64-byte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878F416-94F1-45F4-3FEA-A042F42DB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5401" y="1854512"/>
            <a:ext cx="1267995" cy="292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xxxxxxxxxx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9F91F37E-E1B3-2484-1B00-C55BEEB66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6679" y="1520469"/>
            <a:ext cx="65723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t=10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63FEB0FB-DE76-3DFF-4AF5-B42225180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9164" y="1520469"/>
            <a:ext cx="541814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s=0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FDD909E7-3F00-6E64-B8BE-E95B04494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626" y="1520469"/>
            <a:ext cx="57547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b=6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8BD50D6F-26D9-BACB-5F68-D474F1179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7684" y="1854512"/>
            <a:ext cx="104775" cy="2921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A53887BA-4B8B-619D-2BDA-AA913DE32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685" y="1855523"/>
            <a:ext cx="911704" cy="2910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83360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Fully-Associative Cache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Fully-associative cache on a 16-bit system</a:t>
            </a:r>
          </a:p>
          <a:p>
            <a:pPr lvl="1"/>
            <a:r>
              <a:rPr lang="en-US" dirty="0"/>
              <a:t>One set (fully associative!)</a:t>
            </a:r>
          </a:p>
          <a:p>
            <a:pPr lvl="1"/>
            <a:r>
              <a:rPr lang="en-US" dirty="0"/>
              <a:t>Eight, 64-byte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Are the following addresses in the cache?</a:t>
            </a:r>
          </a:p>
          <a:p>
            <a:pPr lvl="1"/>
            <a:r>
              <a:rPr lang="en-US" dirty="0"/>
              <a:t>0x0400</a:t>
            </a:r>
          </a:p>
          <a:p>
            <a:pPr lvl="1"/>
            <a:r>
              <a:rPr lang="en-US" dirty="0"/>
              <a:t>0x0410</a:t>
            </a:r>
          </a:p>
          <a:p>
            <a:pPr lvl="1"/>
            <a:r>
              <a:rPr lang="en-US" dirty="0"/>
              <a:t>0xC002</a:t>
            </a:r>
          </a:p>
          <a:p>
            <a:pPr lvl="1"/>
            <a:r>
              <a:rPr lang="en-US" dirty="0"/>
              <a:t>0xC048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C483E-EFBC-4C69-9D55-4652F0EFE539}"/>
              </a:ext>
            </a:extLst>
          </p:cNvPr>
          <p:cNvSpPr/>
          <p:nvPr/>
        </p:nvSpPr>
        <p:spPr bwMode="auto">
          <a:xfrm>
            <a:off x="607595" y="2517732"/>
            <a:ext cx="10972800" cy="911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FE6A55-65D4-4F5C-9DC1-BC5D7B9D4DE8}"/>
              </a:ext>
            </a:extLst>
          </p:cNvPr>
          <p:cNvSpPr/>
          <p:nvPr/>
        </p:nvSpPr>
        <p:spPr bwMode="auto">
          <a:xfrm>
            <a:off x="344249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7B50C5-7B58-473B-A208-0893B622C988}"/>
              </a:ext>
            </a:extLst>
          </p:cNvPr>
          <p:cNvSpPr/>
          <p:nvPr/>
        </p:nvSpPr>
        <p:spPr bwMode="auto">
          <a:xfrm>
            <a:off x="4796938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D28797-AF8E-46AC-A276-7EB607AA0E67}"/>
              </a:ext>
            </a:extLst>
          </p:cNvPr>
          <p:cNvSpPr/>
          <p:nvPr/>
        </p:nvSpPr>
        <p:spPr bwMode="auto">
          <a:xfrm>
            <a:off x="73467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8DBC9A-1935-4882-AB51-B839D8F1146A}"/>
              </a:ext>
            </a:extLst>
          </p:cNvPr>
          <p:cNvSpPr/>
          <p:nvPr/>
        </p:nvSpPr>
        <p:spPr bwMode="auto">
          <a:xfrm>
            <a:off x="2089112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0x1FF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DBD1C7-46FB-485A-B9B5-57BFB3BE0B33}"/>
              </a:ext>
            </a:extLst>
          </p:cNvPr>
          <p:cNvSpPr/>
          <p:nvPr/>
        </p:nvSpPr>
        <p:spPr bwMode="auto">
          <a:xfrm>
            <a:off x="8859205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D1425C-2AEC-4E35-BE4A-E38A2E7176DB}"/>
              </a:ext>
            </a:extLst>
          </p:cNvPr>
          <p:cNvSpPr/>
          <p:nvPr/>
        </p:nvSpPr>
        <p:spPr bwMode="auto">
          <a:xfrm>
            <a:off x="1021364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0x300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B39D31-8B15-4C64-8E9F-B0E8BF4C6C7C}"/>
              </a:ext>
            </a:extLst>
          </p:cNvPr>
          <p:cNvSpPr/>
          <p:nvPr/>
        </p:nvSpPr>
        <p:spPr bwMode="auto">
          <a:xfrm>
            <a:off x="6151380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CAF153-10BF-4616-8390-6A5D2B9CC1E8}"/>
              </a:ext>
            </a:extLst>
          </p:cNvPr>
          <p:cNvSpPr/>
          <p:nvPr/>
        </p:nvSpPr>
        <p:spPr bwMode="auto">
          <a:xfrm>
            <a:off x="750582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0x051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878F416-94F1-45F4-3FEA-A042F42DB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5401" y="1854512"/>
            <a:ext cx="1267995" cy="292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xxxxxxxxxx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9F91F37E-E1B3-2484-1B00-C55BEEB66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6679" y="1520469"/>
            <a:ext cx="65723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t=10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63FEB0FB-DE76-3DFF-4AF5-B42225180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9164" y="1520469"/>
            <a:ext cx="541814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s=0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FDD909E7-3F00-6E64-B8BE-E95B04494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626" y="1520469"/>
            <a:ext cx="57547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b=6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8BD50D6F-26D9-BACB-5F68-D474F1179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7684" y="1854512"/>
            <a:ext cx="104775" cy="2921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A53887BA-4B8B-619D-2BDA-AA913DE32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685" y="1855523"/>
            <a:ext cx="911704" cy="2910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56169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E239F-6F5F-4E80-56AA-6B53D6B0D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CBE26-AE4A-33BA-8FDD-2F0485176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Fully-Associative Cache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AAC32-59A0-77D8-1B64-7181B3DBD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Fully-associative cache on a 16-bit system</a:t>
            </a:r>
          </a:p>
          <a:p>
            <a:pPr lvl="1"/>
            <a:r>
              <a:rPr lang="en-US" dirty="0"/>
              <a:t>One set (fully associative!)</a:t>
            </a:r>
          </a:p>
          <a:p>
            <a:pPr lvl="1"/>
            <a:r>
              <a:rPr lang="en-US" dirty="0"/>
              <a:t>Eight, 64-byte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Are the following addresses in the cache?</a:t>
            </a:r>
          </a:p>
          <a:p>
            <a:pPr lvl="1"/>
            <a:r>
              <a:rPr lang="en-US" dirty="0"/>
              <a:t>0x0400⇨0b0000 0100 0000 0000</a:t>
            </a:r>
            <a:endParaRPr lang="en-US" b="1" dirty="0"/>
          </a:p>
          <a:p>
            <a:pPr lvl="1"/>
            <a:r>
              <a:rPr lang="en-US" dirty="0"/>
              <a:t>0x0410⇨0b0000 0100 0001 0000</a:t>
            </a:r>
          </a:p>
          <a:p>
            <a:pPr lvl="1"/>
            <a:r>
              <a:rPr lang="en-US" dirty="0"/>
              <a:t>0xC002⇨0b1100 0000 0000 0010</a:t>
            </a:r>
          </a:p>
          <a:p>
            <a:pPr lvl="1"/>
            <a:r>
              <a:rPr lang="en-US" dirty="0"/>
              <a:t>0xC048⇨0b1100 0000 0100 1000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46D75-9267-D190-8230-CCD59F779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BC5168-AA78-FA35-B209-59E2BE0C97E1}"/>
              </a:ext>
            </a:extLst>
          </p:cNvPr>
          <p:cNvSpPr/>
          <p:nvPr/>
        </p:nvSpPr>
        <p:spPr bwMode="auto">
          <a:xfrm>
            <a:off x="607595" y="2517732"/>
            <a:ext cx="10972800" cy="911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A84393-0EF5-7902-0FDE-9E5EDFC3CFEA}"/>
              </a:ext>
            </a:extLst>
          </p:cNvPr>
          <p:cNvSpPr/>
          <p:nvPr/>
        </p:nvSpPr>
        <p:spPr bwMode="auto">
          <a:xfrm>
            <a:off x="344249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760FE1-32AC-2624-3C0E-2FFAE4D5901D}"/>
              </a:ext>
            </a:extLst>
          </p:cNvPr>
          <p:cNvSpPr/>
          <p:nvPr/>
        </p:nvSpPr>
        <p:spPr bwMode="auto">
          <a:xfrm>
            <a:off x="4796938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69B4C3-47B0-7A11-1CD3-42CF431BB791}"/>
              </a:ext>
            </a:extLst>
          </p:cNvPr>
          <p:cNvSpPr/>
          <p:nvPr/>
        </p:nvSpPr>
        <p:spPr bwMode="auto">
          <a:xfrm>
            <a:off x="73467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31B7FC-C594-9272-0314-9D3DA8C916B5}"/>
              </a:ext>
            </a:extLst>
          </p:cNvPr>
          <p:cNvSpPr/>
          <p:nvPr/>
        </p:nvSpPr>
        <p:spPr bwMode="auto">
          <a:xfrm>
            <a:off x="2089112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0x1FF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87BB9C-FFEF-51AB-F1C2-06DC313ACB40}"/>
              </a:ext>
            </a:extLst>
          </p:cNvPr>
          <p:cNvSpPr/>
          <p:nvPr/>
        </p:nvSpPr>
        <p:spPr bwMode="auto">
          <a:xfrm>
            <a:off x="8859205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63FAEA-2AC3-9B13-9092-260D660DAE76}"/>
              </a:ext>
            </a:extLst>
          </p:cNvPr>
          <p:cNvSpPr/>
          <p:nvPr/>
        </p:nvSpPr>
        <p:spPr bwMode="auto">
          <a:xfrm>
            <a:off x="1021364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0x300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00D314-2C3C-F0E2-DEBD-CAE6D13EF4FA}"/>
              </a:ext>
            </a:extLst>
          </p:cNvPr>
          <p:cNvSpPr/>
          <p:nvPr/>
        </p:nvSpPr>
        <p:spPr bwMode="auto">
          <a:xfrm>
            <a:off x="6151380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F9CA46-459C-4912-F76C-71397ACEF9B9}"/>
              </a:ext>
            </a:extLst>
          </p:cNvPr>
          <p:cNvSpPr/>
          <p:nvPr/>
        </p:nvSpPr>
        <p:spPr bwMode="auto">
          <a:xfrm>
            <a:off x="750582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0x051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59628CE-709B-A399-BE0C-40B978EBA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5401" y="1854512"/>
            <a:ext cx="1267995" cy="2920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xxxxxxxxxx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94AC4F76-7485-49BB-F9EE-724397661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6679" y="1520469"/>
            <a:ext cx="65723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t=10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791FC1EB-8335-CEBF-BD40-93C5917DF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9164" y="1520469"/>
            <a:ext cx="541814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s=0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22EC2FF1-9FE5-BC63-E330-EE59C48C4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626" y="1520469"/>
            <a:ext cx="57547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b=6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476D6D59-B774-E39F-96E6-6F6F2C1CD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7684" y="1854512"/>
            <a:ext cx="104775" cy="2921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D423C391-4F13-C633-7D6C-BB24A9FE6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685" y="1855523"/>
            <a:ext cx="911704" cy="2910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54294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AF4B303-284C-FD20-C6AB-09DCA5B6C6E1}"/>
              </a:ext>
            </a:extLst>
          </p:cNvPr>
          <p:cNvSpPr/>
          <p:nvPr/>
        </p:nvSpPr>
        <p:spPr>
          <a:xfrm>
            <a:off x="4822522" y="4158641"/>
            <a:ext cx="1130946" cy="1515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6DC6E3-26E1-DB85-3B63-914361902257}"/>
              </a:ext>
            </a:extLst>
          </p:cNvPr>
          <p:cNvSpPr/>
          <p:nvPr/>
        </p:nvSpPr>
        <p:spPr>
          <a:xfrm>
            <a:off x="2968668" y="4158641"/>
            <a:ext cx="1853854" cy="15156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Fully-Associative Cache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Fully-associative cache on a 16-bit system</a:t>
            </a:r>
          </a:p>
          <a:p>
            <a:pPr lvl="1"/>
            <a:r>
              <a:rPr lang="en-US" dirty="0"/>
              <a:t>One set (fully associative!)</a:t>
            </a:r>
          </a:p>
          <a:p>
            <a:pPr lvl="1"/>
            <a:r>
              <a:rPr lang="en-US" dirty="0"/>
              <a:t>Eight, 64-byte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Are the following addresses in the cache?</a:t>
            </a:r>
          </a:p>
          <a:p>
            <a:pPr lvl="1"/>
            <a:r>
              <a:rPr lang="en-US" dirty="0"/>
              <a:t>0x0400⇨0b0000 0100 0000 0000</a:t>
            </a:r>
            <a:endParaRPr lang="en-US" b="1" dirty="0"/>
          </a:p>
          <a:p>
            <a:pPr lvl="1"/>
            <a:r>
              <a:rPr lang="en-US" dirty="0"/>
              <a:t>0x0410⇨0b0000 0100 0001 0000</a:t>
            </a:r>
          </a:p>
          <a:p>
            <a:pPr lvl="1"/>
            <a:r>
              <a:rPr lang="en-US" dirty="0"/>
              <a:t>0xC002⇨0b1100 0000 0000 0010</a:t>
            </a:r>
          </a:p>
          <a:p>
            <a:pPr lvl="1"/>
            <a:r>
              <a:rPr lang="en-US" dirty="0"/>
              <a:t>0xC048⇨0b1100 0000 0100 1000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C483E-EFBC-4C69-9D55-4652F0EFE539}"/>
              </a:ext>
            </a:extLst>
          </p:cNvPr>
          <p:cNvSpPr/>
          <p:nvPr/>
        </p:nvSpPr>
        <p:spPr bwMode="auto">
          <a:xfrm>
            <a:off x="607595" y="2517732"/>
            <a:ext cx="10972800" cy="911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FE6A55-65D4-4F5C-9DC1-BC5D7B9D4DE8}"/>
              </a:ext>
            </a:extLst>
          </p:cNvPr>
          <p:cNvSpPr/>
          <p:nvPr/>
        </p:nvSpPr>
        <p:spPr bwMode="auto">
          <a:xfrm>
            <a:off x="344249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7B50C5-7B58-473B-A208-0893B622C988}"/>
              </a:ext>
            </a:extLst>
          </p:cNvPr>
          <p:cNvSpPr/>
          <p:nvPr/>
        </p:nvSpPr>
        <p:spPr bwMode="auto">
          <a:xfrm>
            <a:off x="4796938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D28797-AF8E-46AC-A276-7EB607AA0E67}"/>
              </a:ext>
            </a:extLst>
          </p:cNvPr>
          <p:cNvSpPr/>
          <p:nvPr/>
        </p:nvSpPr>
        <p:spPr bwMode="auto">
          <a:xfrm>
            <a:off x="73467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8DBC9A-1935-4882-AB51-B839D8F1146A}"/>
              </a:ext>
            </a:extLst>
          </p:cNvPr>
          <p:cNvSpPr/>
          <p:nvPr/>
        </p:nvSpPr>
        <p:spPr bwMode="auto">
          <a:xfrm>
            <a:off x="2089112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0x1FF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DBD1C7-46FB-485A-B9B5-57BFB3BE0B33}"/>
              </a:ext>
            </a:extLst>
          </p:cNvPr>
          <p:cNvSpPr/>
          <p:nvPr/>
        </p:nvSpPr>
        <p:spPr bwMode="auto">
          <a:xfrm>
            <a:off x="8859205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D1425C-2AEC-4E35-BE4A-E38A2E7176DB}"/>
              </a:ext>
            </a:extLst>
          </p:cNvPr>
          <p:cNvSpPr/>
          <p:nvPr/>
        </p:nvSpPr>
        <p:spPr bwMode="auto">
          <a:xfrm>
            <a:off x="1021364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0x300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B39D31-8B15-4C64-8E9F-B0E8BF4C6C7C}"/>
              </a:ext>
            </a:extLst>
          </p:cNvPr>
          <p:cNvSpPr/>
          <p:nvPr/>
        </p:nvSpPr>
        <p:spPr bwMode="auto">
          <a:xfrm>
            <a:off x="6151380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CAF153-10BF-4616-8390-6A5D2B9CC1E8}"/>
              </a:ext>
            </a:extLst>
          </p:cNvPr>
          <p:cNvSpPr/>
          <p:nvPr/>
        </p:nvSpPr>
        <p:spPr bwMode="auto">
          <a:xfrm>
            <a:off x="750582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0x051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AEE244C-F8DF-EE71-356E-B4DB71ED5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5401" y="1854512"/>
            <a:ext cx="1267995" cy="2920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xxxxxxxxxx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8716B38D-8650-EC75-1C07-88A60D106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6679" y="1520469"/>
            <a:ext cx="65723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t=10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3104A346-C337-81C5-E5E9-7033E0426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9164" y="1520469"/>
            <a:ext cx="541814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s=0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05570ACA-D4AB-A0AB-79F9-18111F88D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626" y="1520469"/>
            <a:ext cx="57547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b=6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B0D5C019-6DAB-81E5-5925-5AD0F02FE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7684" y="1854512"/>
            <a:ext cx="104775" cy="2921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DD08720B-133C-2DF0-42ED-2CBFFBBB7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685" y="1855523"/>
            <a:ext cx="911704" cy="2910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403296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5E616-37EE-F797-A1EC-7C64F332F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7D0CE95-7438-B578-0C15-67481C24516F}"/>
              </a:ext>
            </a:extLst>
          </p:cNvPr>
          <p:cNvSpPr/>
          <p:nvPr/>
        </p:nvSpPr>
        <p:spPr>
          <a:xfrm>
            <a:off x="4822522" y="4158641"/>
            <a:ext cx="1130946" cy="1515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C6923E-0F06-E1D7-7678-CB0ECF193EF0}"/>
              </a:ext>
            </a:extLst>
          </p:cNvPr>
          <p:cNvSpPr/>
          <p:nvPr/>
        </p:nvSpPr>
        <p:spPr>
          <a:xfrm>
            <a:off x="2968668" y="4158641"/>
            <a:ext cx="1853854" cy="15156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3187D8-4AC9-33E0-D69B-C0F902ED8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6D461-413B-4BBF-BA04-E1867A8EB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Fully-associative cache on a 16-bit system</a:t>
            </a:r>
          </a:p>
          <a:p>
            <a:pPr lvl="1"/>
            <a:r>
              <a:rPr lang="en-US" dirty="0"/>
              <a:t>One set (fully associative!)</a:t>
            </a:r>
          </a:p>
          <a:p>
            <a:pPr lvl="1"/>
            <a:r>
              <a:rPr lang="en-US" dirty="0"/>
              <a:t>Eight, 64-byte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Are the following addresses in the cache?</a:t>
            </a:r>
          </a:p>
          <a:p>
            <a:pPr lvl="1"/>
            <a:r>
              <a:rPr lang="en-US" dirty="0"/>
              <a:t>0x0400⇨0b0000 0100 0000 0000</a:t>
            </a:r>
            <a:endParaRPr lang="en-US" b="1" dirty="0"/>
          </a:p>
          <a:p>
            <a:pPr lvl="1"/>
            <a:r>
              <a:rPr lang="en-US" dirty="0"/>
              <a:t>0x0410⇨0b0000 0100 0001 0000</a:t>
            </a:r>
          </a:p>
          <a:p>
            <a:pPr lvl="1"/>
            <a:r>
              <a:rPr lang="en-US" dirty="0"/>
              <a:t>0xC002⇨0b1100 0000 0000 0010</a:t>
            </a:r>
          </a:p>
          <a:p>
            <a:pPr lvl="1"/>
            <a:r>
              <a:rPr lang="en-US" dirty="0"/>
              <a:t>0xC048⇨0b1100 0000 0100 1000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039E3-6A10-B662-E153-B749A257D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B35B2-09F5-C113-5437-5B74104E8C18}"/>
              </a:ext>
            </a:extLst>
          </p:cNvPr>
          <p:cNvSpPr/>
          <p:nvPr/>
        </p:nvSpPr>
        <p:spPr bwMode="auto">
          <a:xfrm>
            <a:off x="607595" y="2517732"/>
            <a:ext cx="10972800" cy="911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083C7D-07D5-81E0-54D9-3E57317AC848}"/>
              </a:ext>
            </a:extLst>
          </p:cNvPr>
          <p:cNvSpPr/>
          <p:nvPr/>
        </p:nvSpPr>
        <p:spPr bwMode="auto">
          <a:xfrm>
            <a:off x="344249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38E630-DB48-9476-3345-05F1751F45AA}"/>
              </a:ext>
            </a:extLst>
          </p:cNvPr>
          <p:cNvSpPr/>
          <p:nvPr/>
        </p:nvSpPr>
        <p:spPr bwMode="auto">
          <a:xfrm>
            <a:off x="4796938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702C72-7AF5-D9F1-AD4C-F0331D03BEDB}"/>
              </a:ext>
            </a:extLst>
          </p:cNvPr>
          <p:cNvSpPr/>
          <p:nvPr/>
        </p:nvSpPr>
        <p:spPr bwMode="auto">
          <a:xfrm>
            <a:off x="73467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A82909-9F1D-1686-9F1C-D55E6BC3B029}"/>
              </a:ext>
            </a:extLst>
          </p:cNvPr>
          <p:cNvSpPr/>
          <p:nvPr/>
        </p:nvSpPr>
        <p:spPr bwMode="auto">
          <a:xfrm>
            <a:off x="2089112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0x1FF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C404FE-18DD-BEFE-D0E2-86D65D8713DE}"/>
              </a:ext>
            </a:extLst>
          </p:cNvPr>
          <p:cNvSpPr/>
          <p:nvPr/>
        </p:nvSpPr>
        <p:spPr bwMode="auto">
          <a:xfrm>
            <a:off x="8859205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228008-7089-8EAD-1B02-0C32F7CBB9FD}"/>
              </a:ext>
            </a:extLst>
          </p:cNvPr>
          <p:cNvSpPr/>
          <p:nvPr/>
        </p:nvSpPr>
        <p:spPr bwMode="auto">
          <a:xfrm>
            <a:off x="1021364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0x300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483859-CECE-B63C-0E05-3AB96FB2838F}"/>
              </a:ext>
            </a:extLst>
          </p:cNvPr>
          <p:cNvSpPr/>
          <p:nvPr/>
        </p:nvSpPr>
        <p:spPr bwMode="auto">
          <a:xfrm>
            <a:off x="6151380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67D7C3-532D-EF1C-B90C-BE5404D7DAEF}"/>
              </a:ext>
            </a:extLst>
          </p:cNvPr>
          <p:cNvSpPr/>
          <p:nvPr/>
        </p:nvSpPr>
        <p:spPr bwMode="auto">
          <a:xfrm>
            <a:off x="750582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0x051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C8A5CC9-83B8-8B4E-61B6-556CA9E67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5401" y="1854512"/>
            <a:ext cx="1267995" cy="2920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xxxxxxxxxx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8063318F-DD32-82BF-D62A-3659E5126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6679" y="1520469"/>
            <a:ext cx="65723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t=10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01718BC7-5AB4-9310-6E00-A58344F08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9164" y="1520469"/>
            <a:ext cx="541814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s=0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3B92D7F5-24C3-CC1B-699B-FE003AD1E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626" y="1520469"/>
            <a:ext cx="57547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b=6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57C18859-4ACD-CC55-C7F5-9C004609F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7684" y="1854512"/>
            <a:ext cx="104775" cy="2921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B628E1C8-745B-5FC5-560F-6CFBDC706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685" y="1855523"/>
            <a:ext cx="911704" cy="2910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114F99-63BC-FA79-4595-82206AB55F1C}"/>
              </a:ext>
            </a:extLst>
          </p:cNvPr>
          <p:cNvSpPr txBox="1"/>
          <p:nvPr/>
        </p:nvSpPr>
        <p:spPr>
          <a:xfrm>
            <a:off x="7183595" y="4367196"/>
            <a:ext cx="37694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You figure out the rest!</a:t>
            </a:r>
          </a:p>
        </p:txBody>
      </p:sp>
    </p:spTree>
    <p:extLst>
      <p:ext uri="{BB962C8B-B14F-4D97-AF65-F5344CB8AC3E}">
        <p14:creationId xmlns:p14="http://schemas.microsoft.com/office/powerpoint/2010/main" val="1882415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1DB3925-75A6-8BC3-0674-FD3AE8F3B60C}"/>
              </a:ext>
            </a:extLst>
          </p:cNvPr>
          <p:cNvSpPr/>
          <p:nvPr/>
        </p:nvSpPr>
        <p:spPr>
          <a:xfrm>
            <a:off x="4822522" y="4158641"/>
            <a:ext cx="1130946" cy="1515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2A3612-5394-425D-977D-0271D06C187B}"/>
              </a:ext>
            </a:extLst>
          </p:cNvPr>
          <p:cNvSpPr/>
          <p:nvPr/>
        </p:nvSpPr>
        <p:spPr>
          <a:xfrm>
            <a:off x="2968668" y="4158641"/>
            <a:ext cx="1853854" cy="15156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4657" cy="5029200"/>
          </a:xfrm>
        </p:spPr>
        <p:txBody>
          <a:bodyPr/>
          <a:lstStyle/>
          <a:p>
            <a:r>
              <a:rPr lang="en-US" dirty="0"/>
              <a:t>Fully-associative cache on a 16-bit system</a:t>
            </a:r>
          </a:p>
          <a:p>
            <a:pPr lvl="1"/>
            <a:r>
              <a:rPr lang="en-US" dirty="0"/>
              <a:t>One set (fully associative!)</a:t>
            </a:r>
          </a:p>
          <a:p>
            <a:pPr lvl="1"/>
            <a:r>
              <a:rPr lang="en-US" dirty="0"/>
              <a:t>Eight, 64-byte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Are the following addresses in the cache?</a:t>
            </a:r>
          </a:p>
          <a:p>
            <a:pPr lvl="1"/>
            <a:r>
              <a:rPr lang="en-US" dirty="0"/>
              <a:t>0x0400⇨0b</a:t>
            </a:r>
            <a:r>
              <a:rPr lang="en-US" u="sng" dirty="0"/>
              <a:t>0000 0100 00</a:t>
            </a:r>
            <a:r>
              <a:rPr lang="en-US" dirty="0"/>
              <a:t>00 0000 → Tag 0x010				</a:t>
            </a:r>
            <a:r>
              <a:rPr lang="en-US" b="1" dirty="0"/>
              <a:t>HIT</a:t>
            </a:r>
          </a:p>
          <a:p>
            <a:pPr lvl="1"/>
            <a:r>
              <a:rPr lang="en-US" dirty="0"/>
              <a:t>0x0410⇨0b</a:t>
            </a:r>
            <a:r>
              <a:rPr lang="en-US" u="sng" dirty="0"/>
              <a:t>0000 0100 00</a:t>
            </a:r>
            <a:r>
              <a:rPr lang="en-US" dirty="0"/>
              <a:t>01 0000 → Tag 0x010 (same block!)		</a:t>
            </a:r>
            <a:r>
              <a:rPr lang="en-US" b="1" dirty="0"/>
              <a:t>HIT</a:t>
            </a:r>
          </a:p>
          <a:p>
            <a:pPr lvl="1"/>
            <a:r>
              <a:rPr lang="en-US" dirty="0"/>
              <a:t>0xC002⇨0b</a:t>
            </a:r>
            <a:r>
              <a:rPr lang="en-US" u="sng" dirty="0"/>
              <a:t>1100 0000 00</a:t>
            </a:r>
            <a:r>
              <a:rPr lang="en-US" dirty="0"/>
              <a:t>00 0010</a:t>
            </a:r>
          </a:p>
          <a:p>
            <a:pPr lvl="1"/>
            <a:r>
              <a:rPr lang="en-US" dirty="0"/>
              <a:t>0xC048⇨0b</a:t>
            </a:r>
            <a:r>
              <a:rPr lang="en-US" u="sng" dirty="0"/>
              <a:t>1100 0000 01</a:t>
            </a:r>
            <a:r>
              <a:rPr lang="en-US" dirty="0"/>
              <a:t>00 1000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C483E-EFBC-4C69-9D55-4652F0EFE539}"/>
              </a:ext>
            </a:extLst>
          </p:cNvPr>
          <p:cNvSpPr/>
          <p:nvPr/>
        </p:nvSpPr>
        <p:spPr bwMode="auto">
          <a:xfrm>
            <a:off x="607595" y="2517732"/>
            <a:ext cx="10972800" cy="911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FE6A55-65D4-4F5C-9DC1-BC5D7B9D4DE8}"/>
              </a:ext>
            </a:extLst>
          </p:cNvPr>
          <p:cNvSpPr/>
          <p:nvPr/>
        </p:nvSpPr>
        <p:spPr bwMode="auto">
          <a:xfrm>
            <a:off x="344249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7B50C5-7B58-473B-A208-0893B622C988}"/>
              </a:ext>
            </a:extLst>
          </p:cNvPr>
          <p:cNvSpPr/>
          <p:nvPr/>
        </p:nvSpPr>
        <p:spPr bwMode="auto">
          <a:xfrm>
            <a:off x="4796938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D28797-AF8E-46AC-A276-7EB607AA0E67}"/>
              </a:ext>
            </a:extLst>
          </p:cNvPr>
          <p:cNvSpPr/>
          <p:nvPr/>
        </p:nvSpPr>
        <p:spPr bwMode="auto">
          <a:xfrm>
            <a:off x="73467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8DBC9A-1935-4882-AB51-B839D8F1146A}"/>
              </a:ext>
            </a:extLst>
          </p:cNvPr>
          <p:cNvSpPr/>
          <p:nvPr/>
        </p:nvSpPr>
        <p:spPr bwMode="auto">
          <a:xfrm>
            <a:off x="2089112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0x1FF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DBD1C7-46FB-485A-B9B5-57BFB3BE0B33}"/>
              </a:ext>
            </a:extLst>
          </p:cNvPr>
          <p:cNvSpPr/>
          <p:nvPr/>
        </p:nvSpPr>
        <p:spPr bwMode="auto">
          <a:xfrm>
            <a:off x="8859205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D1425C-2AEC-4E35-BE4A-E38A2E7176DB}"/>
              </a:ext>
            </a:extLst>
          </p:cNvPr>
          <p:cNvSpPr/>
          <p:nvPr/>
        </p:nvSpPr>
        <p:spPr bwMode="auto">
          <a:xfrm>
            <a:off x="1021364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0x300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B39D31-8B15-4C64-8E9F-B0E8BF4C6C7C}"/>
              </a:ext>
            </a:extLst>
          </p:cNvPr>
          <p:cNvSpPr/>
          <p:nvPr/>
        </p:nvSpPr>
        <p:spPr bwMode="auto">
          <a:xfrm>
            <a:off x="6151380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CAF153-10BF-4616-8390-6A5D2B9CC1E8}"/>
              </a:ext>
            </a:extLst>
          </p:cNvPr>
          <p:cNvSpPr/>
          <p:nvPr/>
        </p:nvSpPr>
        <p:spPr bwMode="auto">
          <a:xfrm>
            <a:off x="750582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0x051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D58BF7AA-BE55-12C1-DB15-1F163FC3C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5401" y="1854512"/>
            <a:ext cx="1267995" cy="2920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xxxxxxxxxx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5CE15A0E-921E-D40E-D20A-2FFC194BF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6679" y="1520469"/>
            <a:ext cx="65723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t=10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79D5D52D-697F-FE29-AC85-6C8904BC9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9164" y="1520469"/>
            <a:ext cx="541814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s=0</a:t>
            </a: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D207F397-AD4E-A59B-6DB9-FDC12AC06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626" y="1520469"/>
            <a:ext cx="57547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b=6</a:t>
            </a: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E41A37D-683E-87E5-6936-FC9A9EA0B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7684" y="1854512"/>
            <a:ext cx="104775" cy="2921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E2953687-6A9F-A308-AC3A-11A926996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685" y="1855523"/>
            <a:ext cx="911704" cy="2910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94200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E2C8C56-B93B-309E-F291-40A5FC4FCC46}"/>
              </a:ext>
            </a:extLst>
          </p:cNvPr>
          <p:cNvSpPr/>
          <p:nvPr/>
        </p:nvSpPr>
        <p:spPr>
          <a:xfrm>
            <a:off x="4822522" y="4158641"/>
            <a:ext cx="1130946" cy="1515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A07653-01A2-4854-BD84-4D5E8025DBA4}"/>
              </a:ext>
            </a:extLst>
          </p:cNvPr>
          <p:cNvSpPr/>
          <p:nvPr/>
        </p:nvSpPr>
        <p:spPr>
          <a:xfrm>
            <a:off x="2968668" y="4158641"/>
            <a:ext cx="1853854" cy="15156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4657" cy="5029200"/>
          </a:xfrm>
        </p:spPr>
        <p:txBody>
          <a:bodyPr/>
          <a:lstStyle/>
          <a:p>
            <a:r>
              <a:rPr lang="en-US" dirty="0"/>
              <a:t>Fully-associative cache on a 16-bit system</a:t>
            </a:r>
          </a:p>
          <a:p>
            <a:pPr lvl="1"/>
            <a:r>
              <a:rPr lang="en-US" dirty="0"/>
              <a:t>One set (fully associative!)</a:t>
            </a:r>
          </a:p>
          <a:p>
            <a:pPr lvl="1"/>
            <a:r>
              <a:rPr lang="en-US" dirty="0"/>
              <a:t>Eight, 64-byte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Are the following addresses in the cache?</a:t>
            </a:r>
          </a:p>
          <a:p>
            <a:pPr lvl="1"/>
            <a:r>
              <a:rPr lang="en-US" dirty="0"/>
              <a:t>0x0400⇨0b</a:t>
            </a:r>
            <a:r>
              <a:rPr lang="en-US" u="sng" dirty="0"/>
              <a:t>0000 0100 00</a:t>
            </a:r>
            <a:r>
              <a:rPr lang="en-US" dirty="0"/>
              <a:t>00 0000 → Tag 0x010				</a:t>
            </a:r>
            <a:r>
              <a:rPr lang="en-US" b="1" dirty="0"/>
              <a:t>HIT</a:t>
            </a:r>
          </a:p>
          <a:p>
            <a:pPr lvl="1"/>
            <a:r>
              <a:rPr lang="en-US" dirty="0"/>
              <a:t>0x0410⇨0b</a:t>
            </a:r>
            <a:r>
              <a:rPr lang="en-US" u="sng" dirty="0"/>
              <a:t>0000 0100 00</a:t>
            </a:r>
            <a:r>
              <a:rPr lang="en-US" dirty="0"/>
              <a:t>01 0000 → Tag 0x010 (same block!)		</a:t>
            </a:r>
            <a:r>
              <a:rPr lang="en-US" b="1" dirty="0"/>
              <a:t>HIT</a:t>
            </a:r>
          </a:p>
          <a:p>
            <a:pPr lvl="1"/>
            <a:r>
              <a:rPr lang="en-US" dirty="0"/>
              <a:t>0xC002⇨0b</a:t>
            </a:r>
            <a:r>
              <a:rPr lang="en-US" u="sng" dirty="0"/>
              <a:t>1100 0000 00</a:t>
            </a:r>
            <a:r>
              <a:rPr lang="en-US" dirty="0"/>
              <a:t>00 0010 → Tag 0x300				</a:t>
            </a:r>
            <a:r>
              <a:rPr lang="en-US" b="1" dirty="0"/>
              <a:t>HIT</a:t>
            </a:r>
          </a:p>
          <a:p>
            <a:pPr lvl="1"/>
            <a:r>
              <a:rPr lang="en-US" dirty="0"/>
              <a:t>0xC048⇨0b</a:t>
            </a:r>
            <a:r>
              <a:rPr lang="en-US" u="sng" dirty="0"/>
              <a:t>1100 0000 01</a:t>
            </a:r>
            <a:r>
              <a:rPr lang="en-US" dirty="0"/>
              <a:t>00 1000 → Tag 0x301 (different block!)	</a:t>
            </a:r>
            <a:r>
              <a:rPr lang="en-US" b="1" dirty="0"/>
              <a:t>MISS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C483E-EFBC-4C69-9D55-4652F0EFE539}"/>
              </a:ext>
            </a:extLst>
          </p:cNvPr>
          <p:cNvSpPr/>
          <p:nvPr/>
        </p:nvSpPr>
        <p:spPr bwMode="auto">
          <a:xfrm>
            <a:off x="607595" y="2517732"/>
            <a:ext cx="10972800" cy="911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FE6A55-65D4-4F5C-9DC1-BC5D7B9D4DE8}"/>
              </a:ext>
            </a:extLst>
          </p:cNvPr>
          <p:cNvSpPr/>
          <p:nvPr/>
        </p:nvSpPr>
        <p:spPr bwMode="auto">
          <a:xfrm>
            <a:off x="344249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7B50C5-7B58-473B-A208-0893B622C988}"/>
              </a:ext>
            </a:extLst>
          </p:cNvPr>
          <p:cNvSpPr/>
          <p:nvPr/>
        </p:nvSpPr>
        <p:spPr bwMode="auto">
          <a:xfrm>
            <a:off x="4796938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0x011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D28797-AF8E-46AC-A276-7EB607AA0E67}"/>
              </a:ext>
            </a:extLst>
          </p:cNvPr>
          <p:cNvSpPr/>
          <p:nvPr/>
        </p:nvSpPr>
        <p:spPr bwMode="auto">
          <a:xfrm>
            <a:off x="73467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8DBC9A-1935-4882-AB51-B839D8F1146A}"/>
              </a:ext>
            </a:extLst>
          </p:cNvPr>
          <p:cNvSpPr/>
          <p:nvPr/>
        </p:nvSpPr>
        <p:spPr bwMode="auto">
          <a:xfrm>
            <a:off x="2089112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0x1FF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DBD1C7-46FB-485A-B9B5-57BFB3BE0B33}"/>
              </a:ext>
            </a:extLst>
          </p:cNvPr>
          <p:cNvSpPr/>
          <p:nvPr/>
        </p:nvSpPr>
        <p:spPr bwMode="auto">
          <a:xfrm>
            <a:off x="8859205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D1425C-2AEC-4E35-BE4A-E38A2E7176DB}"/>
              </a:ext>
            </a:extLst>
          </p:cNvPr>
          <p:cNvSpPr/>
          <p:nvPr/>
        </p:nvSpPr>
        <p:spPr bwMode="auto">
          <a:xfrm>
            <a:off x="10213647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0x300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B39D31-8B15-4C64-8E9F-B0E8BF4C6C7C}"/>
              </a:ext>
            </a:extLst>
          </p:cNvPr>
          <p:cNvSpPr/>
          <p:nvPr/>
        </p:nvSpPr>
        <p:spPr bwMode="auto">
          <a:xfrm>
            <a:off x="6151380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CAF153-10BF-4616-8390-6A5D2B9CC1E8}"/>
              </a:ext>
            </a:extLst>
          </p:cNvPr>
          <p:cNvSpPr/>
          <p:nvPr/>
        </p:nvSpPr>
        <p:spPr bwMode="auto">
          <a:xfrm>
            <a:off x="7505821" y="2694472"/>
            <a:ext cx="1272737" cy="5779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libri" pitchFamily="34" charset="0"/>
              </a:rPr>
              <a:t>Tag: 0x051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254CBEC-2A9D-9F26-6A27-286FBC3C0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5401" y="1854512"/>
            <a:ext cx="1267995" cy="2920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xxxxxxxxxx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9A18B415-A93F-1609-52FE-DC1226140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6679" y="1520469"/>
            <a:ext cx="657230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t=10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CF7C7C99-F17F-D282-E1B0-DA06D7674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9164" y="1520469"/>
            <a:ext cx="541814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s=0</a:t>
            </a: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AFA0F567-6FF3-0994-269B-C10246E59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7626" y="1520469"/>
            <a:ext cx="575478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dirty="0">
                <a:latin typeface="Calibri"/>
                <a:cs typeface="Calibri"/>
              </a:rPr>
              <a:t>b=6</a:t>
            </a: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3DC02F4D-4EDA-9DE5-CF3C-7F1F3C6C7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7684" y="1854512"/>
            <a:ext cx="104775" cy="2921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D9110925-ECF0-5453-D4D1-25213B92E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2685" y="1855523"/>
            <a:ext cx="911704" cy="2910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en-US" sz="2000" dirty="0" err="1">
                <a:latin typeface="Calibri"/>
                <a:cs typeface="Calibri"/>
              </a:rPr>
              <a:t>xxxxxx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43372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Associativity Pros and Cons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Direct-mapped</a:t>
            </a:r>
          </a:p>
          <a:p>
            <a:pPr lvl="1"/>
            <a:r>
              <a:rPr lang="en-US" dirty="0"/>
              <a:t>Simplest to implement: look-up compares tag with 1 cache block</a:t>
            </a:r>
            <a:br>
              <a:rPr lang="en-US" dirty="0"/>
            </a:br>
            <a:r>
              <a:rPr lang="is-IS" dirty="0"/>
              <a:t>→ requires fewer transistors, which can be used elsewhere on the chip</a:t>
            </a:r>
          </a:p>
          <a:p>
            <a:pPr lvl="1"/>
            <a:r>
              <a:rPr lang="is-IS" dirty="0"/>
              <a:t>Conflicts can easily lead to </a:t>
            </a:r>
            <a:r>
              <a:rPr lang="is-IS" i="1" dirty="0"/>
              <a:t>thrashing</a:t>
            </a:r>
          </a:p>
          <a:p>
            <a:pPr lvl="2"/>
            <a:r>
              <a:rPr lang="is-IS" dirty="0"/>
              <a:t>Two cache blocks map to the same set, program needs both, and they keep kicking each other out of the cache. Lots of misses. Bad times.</a:t>
            </a:r>
          </a:p>
          <a:p>
            <a:pPr lvl="2"/>
            <a:endParaRPr lang="is-IS" dirty="0"/>
          </a:p>
          <a:p>
            <a:r>
              <a:rPr lang="is-IS" dirty="0"/>
              <a:t>Set-associative</a:t>
            </a:r>
          </a:p>
          <a:p>
            <a:pPr lvl="1"/>
            <a:r>
              <a:rPr lang="is-IS" dirty="0"/>
              <a:t>More complex implementation: requires more (HW) tag comparators</a:t>
            </a:r>
          </a:p>
          <a:p>
            <a:pPr lvl="1"/>
            <a:r>
              <a:rPr lang="is-IS" dirty="0"/>
              <a:t>Lower miss rate than direct-mapped caches (fewer conflict misses)</a:t>
            </a:r>
          </a:p>
          <a:p>
            <a:pPr lvl="2"/>
            <a:r>
              <a:rPr lang="is-IS" dirty="0"/>
              <a:t>2-way is a significant improvement over direct-mapped</a:t>
            </a:r>
          </a:p>
          <a:p>
            <a:pPr lvl="2"/>
            <a:r>
              <a:rPr lang="is-IS" dirty="0"/>
              <a:t>4-way is a more modest improvement over 2-way, and so on</a:t>
            </a:r>
          </a:p>
          <a:p>
            <a:pPr lvl="2"/>
            <a:endParaRPr lang="is-IS" dirty="0"/>
          </a:p>
          <a:p>
            <a:r>
              <a:rPr lang="is-IS" dirty="0"/>
              <a:t>Fully-associative</a:t>
            </a:r>
          </a:p>
          <a:p>
            <a:pPr lvl="1"/>
            <a:r>
              <a:rPr lang="is-IS" dirty="0"/>
              <a:t>One comparator per cache block in the cache means a LOT of hardware. Ouch.</a:t>
            </a:r>
          </a:p>
          <a:p>
            <a:pPr lvl="2"/>
            <a:r>
              <a:rPr lang="is-IS" dirty="0"/>
              <a:t>Often a deal-breaker for hardware</a:t>
            </a:r>
          </a:p>
          <a:p>
            <a:pPr lvl="1"/>
            <a:r>
              <a:rPr lang="is-IS" dirty="0"/>
              <a:t>Very low miss rate!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45DD2-D1E8-4965-B61E-D237C1A77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2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425"/>
          <p:cNvSpPr>
            <a:spLocks noChangeArrowheads="1"/>
          </p:cNvSpPr>
          <p:nvPr/>
        </p:nvSpPr>
        <p:spPr bwMode="auto">
          <a:xfrm>
            <a:off x="975986" y="1349375"/>
            <a:ext cx="6172200" cy="3886200"/>
          </a:xfrm>
          <a:prstGeom prst="rect">
            <a:avLst/>
          </a:prstGeom>
          <a:solidFill>
            <a:srgbClr val="D5F1CF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404"/>
          <p:cNvSpPr>
            <a:spLocks noChangeArrowheads="1"/>
          </p:cNvSpPr>
          <p:nvPr/>
        </p:nvSpPr>
        <p:spPr bwMode="auto">
          <a:xfrm>
            <a:off x="1128386" y="1654175"/>
            <a:ext cx="2122488" cy="243840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413"/>
          <p:cNvSpPr>
            <a:spLocks noChangeArrowheads="1"/>
          </p:cNvSpPr>
          <p:nvPr/>
        </p:nvSpPr>
        <p:spPr bwMode="auto">
          <a:xfrm>
            <a:off x="4862186" y="1654175"/>
            <a:ext cx="2122488" cy="243840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/>
              <a:t>Intel Core i7 Cache Hierarchy</a:t>
            </a:r>
          </a:p>
        </p:txBody>
      </p:sp>
      <p:sp>
        <p:nvSpPr>
          <p:cNvPr id="4" name="Rectangle 396"/>
          <p:cNvSpPr>
            <a:spLocks noChangeArrowheads="1"/>
          </p:cNvSpPr>
          <p:nvPr/>
        </p:nvSpPr>
        <p:spPr bwMode="auto">
          <a:xfrm>
            <a:off x="1293486" y="1806575"/>
            <a:ext cx="9779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/>
              <a:t>Regs</a:t>
            </a:r>
            <a:endParaRPr lang="en-US" dirty="0"/>
          </a:p>
        </p:txBody>
      </p:sp>
      <p:sp>
        <p:nvSpPr>
          <p:cNvPr id="5" name="Rectangle 397"/>
          <p:cNvSpPr>
            <a:spLocks noChangeArrowheads="1"/>
          </p:cNvSpPr>
          <p:nvPr/>
        </p:nvSpPr>
        <p:spPr bwMode="auto">
          <a:xfrm>
            <a:off x="1336350" y="2454275"/>
            <a:ext cx="782637" cy="5715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700"/>
              <a:t>L1 </a:t>
            </a:r>
          </a:p>
          <a:p>
            <a:pPr algn="ctr"/>
            <a:r>
              <a:rPr lang="en-US" sz="1700"/>
              <a:t>d-cache</a:t>
            </a:r>
          </a:p>
        </p:txBody>
      </p:sp>
      <p:sp>
        <p:nvSpPr>
          <p:cNvPr id="6" name="Rectangle 399"/>
          <p:cNvSpPr>
            <a:spLocks noChangeArrowheads="1"/>
          </p:cNvSpPr>
          <p:nvPr/>
        </p:nvSpPr>
        <p:spPr bwMode="auto">
          <a:xfrm>
            <a:off x="2271386" y="2454275"/>
            <a:ext cx="795338" cy="5715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700" dirty="0"/>
              <a:t>L1 </a:t>
            </a:r>
          </a:p>
          <a:p>
            <a:pPr algn="ctr"/>
            <a:r>
              <a:rPr lang="en-US" sz="1700" dirty="0" err="1"/>
              <a:t>i</a:t>
            </a:r>
            <a:r>
              <a:rPr lang="en-US" sz="1700" dirty="0"/>
              <a:t>-cache</a:t>
            </a:r>
          </a:p>
        </p:txBody>
      </p:sp>
      <p:sp>
        <p:nvSpPr>
          <p:cNvPr id="7" name="Rectangle 400"/>
          <p:cNvSpPr>
            <a:spLocks noChangeArrowheads="1"/>
          </p:cNvSpPr>
          <p:nvPr/>
        </p:nvSpPr>
        <p:spPr bwMode="auto">
          <a:xfrm>
            <a:off x="1356986" y="3368675"/>
            <a:ext cx="1709738" cy="5715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L2 unified cache</a:t>
            </a:r>
          </a:p>
        </p:txBody>
      </p:sp>
      <p:sp>
        <p:nvSpPr>
          <p:cNvPr id="8" name="Line 401"/>
          <p:cNvSpPr>
            <a:spLocks noChangeShapeType="1"/>
          </p:cNvSpPr>
          <p:nvPr/>
        </p:nvSpPr>
        <p:spPr bwMode="auto">
          <a:xfrm>
            <a:off x="1814186" y="2111375"/>
            <a:ext cx="0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402"/>
          <p:cNvSpPr>
            <a:spLocks noChangeShapeType="1"/>
          </p:cNvSpPr>
          <p:nvPr/>
        </p:nvSpPr>
        <p:spPr bwMode="auto">
          <a:xfrm>
            <a:off x="1814186" y="3025775"/>
            <a:ext cx="0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403"/>
          <p:cNvSpPr>
            <a:spLocks noChangeShapeType="1"/>
          </p:cNvSpPr>
          <p:nvPr/>
        </p:nvSpPr>
        <p:spPr bwMode="auto">
          <a:xfrm>
            <a:off x="2652386" y="3025775"/>
            <a:ext cx="0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Box 405"/>
          <p:cNvSpPr txBox="1">
            <a:spLocks noChangeArrowheads="1"/>
          </p:cNvSpPr>
          <p:nvPr/>
        </p:nvSpPr>
        <p:spPr bwMode="auto">
          <a:xfrm>
            <a:off x="1052187" y="1349375"/>
            <a:ext cx="850361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Core 0</a:t>
            </a:r>
          </a:p>
        </p:txBody>
      </p:sp>
      <p:sp>
        <p:nvSpPr>
          <p:cNvPr id="13" name="Rectangle 406"/>
          <p:cNvSpPr>
            <a:spLocks noChangeArrowheads="1"/>
          </p:cNvSpPr>
          <p:nvPr/>
        </p:nvSpPr>
        <p:spPr bwMode="auto">
          <a:xfrm>
            <a:off x="5027286" y="1806575"/>
            <a:ext cx="9779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Regs</a:t>
            </a:r>
          </a:p>
        </p:txBody>
      </p:sp>
      <p:sp>
        <p:nvSpPr>
          <p:cNvPr id="14" name="Rectangle 407"/>
          <p:cNvSpPr>
            <a:spLocks noChangeArrowheads="1"/>
          </p:cNvSpPr>
          <p:nvPr/>
        </p:nvSpPr>
        <p:spPr bwMode="auto">
          <a:xfrm>
            <a:off x="5070150" y="2454275"/>
            <a:ext cx="782637" cy="5715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700" dirty="0"/>
              <a:t>L1 </a:t>
            </a:r>
          </a:p>
          <a:p>
            <a:pPr algn="ctr"/>
            <a:r>
              <a:rPr lang="en-US" sz="1700" dirty="0" err="1"/>
              <a:t>d</a:t>
            </a:r>
            <a:r>
              <a:rPr lang="en-US" sz="1700" dirty="0"/>
              <a:t>-cache</a:t>
            </a:r>
          </a:p>
        </p:txBody>
      </p:sp>
      <p:sp>
        <p:nvSpPr>
          <p:cNvPr id="15" name="Rectangle 408"/>
          <p:cNvSpPr>
            <a:spLocks noChangeArrowheads="1"/>
          </p:cNvSpPr>
          <p:nvPr/>
        </p:nvSpPr>
        <p:spPr bwMode="auto">
          <a:xfrm>
            <a:off x="6005186" y="2454275"/>
            <a:ext cx="795338" cy="5715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700" dirty="0"/>
              <a:t>L1 </a:t>
            </a:r>
          </a:p>
          <a:p>
            <a:pPr algn="ctr"/>
            <a:r>
              <a:rPr lang="en-US" sz="1700" dirty="0" err="1"/>
              <a:t>i</a:t>
            </a:r>
            <a:r>
              <a:rPr lang="en-US" sz="1700" dirty="0"/>
              <a:t>-cache</a:t>
            </a:r>
          </a:p>
        </p:txBody>
      </p:sp>
      <p:sp>
        <p:nvSpPr>
          <p:cNvPr id="16" name="Rectangle 409"/>
          <p:cNvSpPr>
            <a:spLocks noChangeArrowheads="1"/>
          </p:cNvSpPr>
          <p:nvPr/>
        </p:nvSpPr>
        <p:spPr bwMode="auto">
          <a:xfrm>
            <a:off x="5090786" y="3368675"/>
            <a:ext cx="1709738" cy="5715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L2 unified cache</a:t>
            </a:r>
          </a:p>
        </p:txBody>
      </p:sp>
      <p:sp>
        <p:nvSpPr>
          <p:cNvPr id="17" name="Line 410"/>
          <p:cNvSpPr>
            <a:spLocks noChangeShapeType="1"/>
          </p:cNvSpPr>
          <p:nvPr/>
        </p:nvSpPr>
        <p:spPr bwMode="auto">
          <a:xfrm>
            <a:off x="5547986" y="2111375"/>
            <a:ext cx="0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411"/>
          <p:cNvSpPr>
            <a:spLocks noChangeShapeType="1"/>
          </p:cNvSpPr>
          <p:nvPr/>
        </p:nvSpPr>
        <p:spPr bwMode="auto">
          <a:xfrm>
            <a:off x="5547986" y="3025775"/>
            <a:ext cx="0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412"/>
          <p:cNvSpPr>
            <a:spLocks noChangeShapeType="1"/>
          </p:cNvSpPr>
          <p:nvPr/>
        </p:nvSpPr>
        <p:spPr bwMode="auto">
          <a:xfrm>
            <a:off x="6386186" y="3025775"/>
            <a:ext cx="0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 Box 414"/>
          <p:cNvSpPr txBox="1">
            <a:spLocks noChangeArrowheads="1"/>
          </p:cNvSpPr>
          <p:nvPr/>
        </p:nvSpPr>
        <p:spPr bwMode="auto">
          <a:xfrm>
            <a:off x="4785987" y="1349375"/>
            <a:ext cx="850361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Core 4</a:t>
            </a:r>
          </a:p>
        </p:txBody>
      </p:sp>
      <p:sp>
        <p:nvSpPr>
          <p:cNvPr id="22" name="Text Box 415"/>
          <p:cNvSpPr txBox="1">
            <a:spLocks noChangeArrowheads="1"/>
          </p:cNvSpPr>
          <p:nvPr/>
        </p:nvSpPr>
        <p:spPr bwMode="auto">
          <a:xfrm>
            <a:off x="3719186" y="2656444"/>
            <a:ext cx="723900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/>
              <a:t>…</a:t>
            </a:r>
          </a:p>
        </p:txBody>
      </p:sp>
      <p:sp>
        <p:nvSpPr>
          <p:cNvPr id="23" name="Line 417"/>
          <p:cNvSpPr>
            <a:spLocks noChangeShapeType="1"/>
          </p:cNvSpPr>
          <p:nvPr/>
        </p:nvSpPr>
        <p:spPr bwMode="auto">
          <a:xfrm>
            <a:off x="2195186" y="3940175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418"/>
          <p:cNvSpPr>
            <a:spLocks noChangeShapeType="1"/>
          </p:cNvSpPr>
          <p:nvPr/>
        </p:nvSpPr>
        <p:spPr bwMode="auto">
          <a:xfrm>
            <a:off x="5928986" y="3940175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419"/>
          <p:cNvSpPr>
            <a:spLocks noChangeArrowheads="1"/>
          </p:cNvSpPr>
          <p:nvPr/>
        </p:nvSpPr>
        <p:spPr bwMode="auto">
          <a:xfrm>
            <a:off x="1845936" y="4473575"/>
            <a:ext cx="4387850" cy="571500"/>
          </a:xfrm>
          <a:prstGeom prst="rect">
            <a:avLst/>
          </a:prstGeom>
          <a:solidFill>
            <a:srgbClr val="DEDFF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L3 unified cache</a:t>
            </a:r>
          </a:p>
          <a:p>
            <a:pPr algn="ctr"/>
            <a:r>
              <a:rPr lang="en-US"/>
              <a:t>(shared by all cores)</a:t>
            </a:r>
          </a:p>
        </p:txBody>
      </p:sp>
      <p:sp>
        <p:nvSpPr>
          <p:cNvPr id="26" name="Rectangle 420"/>
          <p:cNvSpPr>
            <a:spLocks noChangeArrowheads="1"/>
          </p:cNvSpPr>
          <p:nvPr/>
        </p:nvSpPr>
        <p:spPr bwMode="auto">
          <a:xfrm>
            <a:off x="975986" y="5443796"/>
            <a:ext cx="6172200" cy="5715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Main memory</a:t>
            </a:r>
          </a:p>
        </p:txBody>
      </p:sp>
      <p:sp>
        <p:nvSpPr>
          <p:cNvPr id="27" name="Line 421"/>
          <p:cNvSpPr>
            <a:spLocks noChangeShapeType="1"/>
          </p:cNvSpPr>
          <p:nvPr/>
        </p:nvSpPr>
        <p:spPr bwMode="auto">
          <a:xfrm>
            <a:off x="4119236" y="5045075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Text Box 426"/>
          <p:cNvSpPr txBox="1">
            <a:spLocks noChangeArrowheads="1"/>
          </p:cNvSpPr>
          <p:nvPr/>
        </p:nvSpPr>
        <p:spPr bwMode="auto">
          <a:xfrm>
            <a:off x="899787" y="968375"/>
            <a:ext cx="2075055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Processor package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21205" y="612844"/>
            <a:ext cx="44433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L1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-cache and d-cache:</a:t>
            </a:r>
          </a:p>
          <a:p>
            <a:pPr lvl="1"/>
            <a:r>
              <a:rPr lang="en-US" dirty="0">
                <a:latin typeface="Calibri" pitchFamily="34" charset="0"/>
              </a:rPr>
              <a:t>32 (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) / 48 KB (d),  12-way, </a:t>
            </a:r>
          </a:p>
          <a:p>
            <a:pPr lvl="1"/>
            <a:r>
              <a:rPr lang="en-US" dirty="0">
                <a:latin typeface="Calibri" pitchFamily="34" charset="0"/>
              </a:rPr>
              <a:t>Access: 5 cycles</a:t>
            </a:r>
          </a:p>
          <a:p>
            <a:r>
              <a:rPr lang="en-US" dirty="0">
                <a:latin typeface="Calibri" pitchFamily="34" charset="0"/>
              </a:rPr>
              <a:t>Keep separate caches for instructions and data. Don’t want them to step on each other’s toes!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L2 unified cache:</a:t>
            </a:r>
          </a:p>
          <a:p>
            <a:pPr lvl="1"/>
            <a:r>
              <a:rPr lang="en-US" dirty="0">
                <a:latin typeface="Calibri" pitchFamily="34" charset="0"/>
              </a:rPr>
              <a:t> 512 KB, 8-way, </a:t>
            </a:r>
          </a:p>
          <a:p>
            <a:pPr lvl="1"/>
            <a:r>
              <a:rPr lang="en-US" dirty="0">
                <a:latin typeface="Calibri" pitchFamily="34" charset="0"/>
              </a:rPr>
              <a:t>Access: 13 cycles</a:t>
            </a:r>
          </a:p>
          <a:p>
            <a:pPr lvl="1"/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L3 unified cache:</a:t>
            </a:r>
          </a:p>
          <a:p>
            <a:pPr lvl="1"/>
            <a:r>
              <a:rPr lang="en-US" dirty="0">
                <a:latin typeface="Calibri" pitchFamily="34" charset="0"/>
              </a:rPr>
              <a:t>8 MB, 16-way,</a:t>
            </a:r>
          </a:p>
          <a:p>
            <a:pPr lvl="1"/>
            <a:r>
              <a:rPr lang="en-US" dirty="0">
                <a:latin typeface="Calibri" pitchFamily="34" charset="0"/>
              </a:rPr>
              <a:t>Access: 42 cycles</a:t>
            </a:r>
            <a:br>
              <a:rPr lang="en-US" dirty="0">
                <a:latin typeface="Calibri" pitchFamily="34" charset="0"/>
              </a:rPr>
            </a:br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Last resort before going to main memory (slow!) So want this large and highly-associative, to have very few misses.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Block size: 64 bytes for all caches. </a:t>
            </a:r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CC39AF6D-AF9E-4C45-A054-7A5FAA222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3A14895-E3C3-B804-33AB-3994A7FDDD27}"/>
              </a:ext>
            </a:extLst>
          </p:cNvPr>
          <p:cNvSpPr txBox="1"/>
          <p:nvPr/>
        </p:nvSpPr>
        <p:spPr>
          <a:xfrm>
            <a:off x="886902" y="6242309"/>
            <a:ext cx="60977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https://www.7-cpu.com/cpu/Ice_Lake.html</a:t>
            </a:r>
            <a:r>
              <a:rPr lang="en-US" sz="1400" dirty="0"/>
              <a:t> - Intel Ice Lake (2019)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Locality of Reference</a:t>
            </a:r>
          </a:p>
          <a:p>
            <a:endParaRPr lang="en-US" dirty="0"/>
          </a:p>
          <a:p>
            <a:r>
              <a:rPr lang="en-US" dirty="0"/>
              <a:t>Cache Organization</a:t>
            </a:r>
          </a:p>
          <a:p>
            <a:endParaRPr lang="en-US" dirty="0"/>
          </a:p>
          <a:p>
            <a:r>
              <a:rPr lang="en-US" dirty="0"/>
              <a:t>Associativity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674072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Locality of Reference</a:t>
            </a:r>
          </a:p>
          <a:p>
            <a:endParaRPr lang="en-US" dirty="0"/>
          </a:p>
          <a:p>
            <a:r>
              <a:rPr lang="en-US" dirty="0"/>
              <a:t>Cache Organization</a:t>
            </a:r>
          </a:p>
          <a:p>
            <a:endParaRPr lang="en-US" dirty="0"/>
          </a:p>
          <a:p>
            <a:r>
              <a:rPr lang="en-US" dirty="0"/>
              <a:t>Associativity</a:t>
            </a:r>
          </a:p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42820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speeds up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Cache: smaller, faster storage device that keeps copies of a subset of the data in a larger, slower device</a:t>
            </a:r>
          </a:p>
          <a:p>
            <a:pPr lvl="1"/>
            <a:r>
              <a:rPr lang="en-US" dirty="0"/>
              <a:t>If the data we access is already in the cache, we win!</a:t>
            </a:r>
          </a:p>
          <a:p>
            <a:pPr lvl="1"/>
            <a:r>
              <a:rPr lang="en-US" dirty="0"/>
              <a:t>Can get access time of faster memory, with overall capacity of larger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But how do we decide which data to keep in the cache?</a:t>
            </a:r>
          </a:p>
          <a:p>
            <a:pPr lvl="1"/>
            <a:r>
              <a:rPr lang="en-US" dirty="0"/>
              <a:t>Can we predict which data is likely to be necessary in the future?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FC553-DB59-4804-A561-802BA1602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9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Locality</a:t>
            </a:r>
          </a:p>
        </p:txBody>
      </p:sp>
      <p:sp>
        <p:nvSpPr>
          <p:cNvPr id="6952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5000"/>
              </a:lnSpc>
            </a:pPr>
            <a:r>
              <a:rPr lang="en-US" dirty="0"/>
              <a:t>Goal: predict which data the CPU will want to access</a:t>
            </a:r>
          </a:p>
          <a:p>
            <a:pPr lvl="1">
              <a:lnSpc>
                <a:spcPct val="85000"/>
              </a:lnSpc>
            </a:pPr>
            <a:r>
              <a:rPr lang="en-US" dirty="0"/>
              <a:t>So we can bring it to (and keep it in!) fast memory</a:t>
            </a:r>
          </a:p>
          <a:p>
            <a:pPr lvl="1">
              <a:lnSpc>
                <a:spcPct val="85000"/>
              </a:lnSpc>
            </a:pPr>
            <a:r>
              <a:rPr lang="en-US" dirty="0"/>
              <a:t>Problem: memory is huge! (billions of bytes) how do you decide which to save?</a:t>
            </a:r>
          </a:p>
          <a:p>
            <a:pPr lvl="1">
              <a:lnSpc>
                <a:spcPct val="85000"/>
              </a:lnSpc>
            </a:pPr>
            <a:endParaRPr lang="en-US" dirty="0"/>
          </a:p>
          <a:p>
            <a:pPr>
              <a:lnSpc>
                <a:spcPct val="85000"/>
              </a:lnSpc>
            </a:pPr>
            <a:r>
              <a:rPr lang="en-US" dirty="0"/>
              <a:t>Principle of Locality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Programs tend to access data in predictable ways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Temporal locality</a:t>
            </a:r>
          </a:p>
          <a:p>
            <a:pPr lvl="1"/>
            <a:r>
              <a:rPr lang="en-US" dirty="0"/>
              <a:t>Recently referenced items are likely to be referenced in the near future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Spatial locality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Items with nearby addresses tend to be referenced close together in time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971609-9453-42CF-8934-1C0167EE7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4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847</TotalTime>
  <Words>6411</Words>
  <Application>Microsoft Office PowerPoint</Application>
  <PresentationFormat>Widescreen</PresentationFormat>
  <Paragraphs>2017</Paragraphs>
  <Slides>70</Slides>
  <Notes>37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6" baseType="lpstr">
      <vt:lpstr>Arial</vt:lpstr>
      <vt:lpstr>Calibri</vt:lpstr>
      <vt:lpstr>Courier New</vt:lpstr>
      <vt:lpstr>Helvetica</vt:lpstr>
      <vt:lpstr>Tahoma</vt:lpstr>
      <vt:lpstr>Class Slides</vt:lpstr>
      <vt:lpstr>Lecture 12 Cache Memories</vt:lpstr>
      <vt:lpstr>Administrivia</vt:lpstr>
      <vt:lpstr>Today’s Goals</vt:lpstr>
      <vt:lpstr>Caching in a memory hierarchy</vt:lpstr>
      <vt:lpstr>General caching concepts</vt:lpstr>
      <vt:lpstr>General caching concepts</vt:lpstr>
      <vt:lpstr>Outline</vt:lpstr>
      <vt:lpstr>Caching speeds up code</vt:lpstr>
      <vt:lpstr>Locality</vt:lpstr>
      <vt:lpstr>Types of locality practice</vt:lpstr>
      <vt:lpstr>Locality example</vt:lpstr>
      <vt:lpstr>Locality example</vt:lpstr>
      <vt:lpstr>Locality to the Rescue!</vt:lpstr>
      <vt:lpstr>Cache misses will still happen</vt:lpstr>
      <vt:lpstr>What causes a cache miss?</vt:lpstr>
      <vt:lpstr>Break + Question</vt:lpstr>
      <vt:lpstr>Break + Question</vt:lpstr>
      <vt:lpstr>Outline</vt:lpstr>
      <vt:lpstr>Cache memories</vt:lpstr>
      <vt:lpstr>Physical cache layout</vt:lpstr>
      <vt:lpstr>How You Probably Thought a Memory Access Worked</vt:lpstr>
      <vt:lpstr>How a Memory Access Actually Works</vt:lpstr>
      <vt:lpstr>General Cache Organization (S, A, B)</vt:lpstr>
      <vt:lpstr>Cache Access</vt:lpstr>
      <vt:lpstr>Cache Read (1): Locate Set</vt:lpstr>
      <vt:lpstr>Cache Read (2): Tag Match + Valid</vt:lpstr>
      <vt:lpstr>Cache Read (3): Block Offset</vt:lpstr>
      <vt:lpstr>Example: 128 sets, 64 bytes per block</vt:lpstr>
      <vt:lpstr>Cache access overview</vt:lpstr>
      <vt:lpstr>Break + Question</vt:lpstr>
      <vt:lpstr>Break + Question</vt:lpstr>
      <vt:lpstr>What about writes?</vt:lpstr>
      <vt:lpstr>Write configurations</vt:lpstr>
      <vt:lpstr>Outline</vt:lpstr>
      <vt:lpstr>Cache memory associativity</vt:lpstr>
      <vt:lpstr>Associativity choices</vt:lpstr>
      <vt:lpstr>Direct-mapped cache (associativity = 1)</vt:lpstr>
      <vt:lpstr>Direct-mapped cache (associativity = 1)</vt:lpstr>
      <vt:lpstr>Direct-mapped cache (associativity = 1)</vt:lpstr>
      <vt:lpstr>Direct-mapped cache (associativity = 1)</vt:lpstr>
      <vt:lpstr>Direct-mapped cache simulation</vt:lpstr>
      <vt:lpstr>Direct-mapped cache simulation</vt:lpstr>
      <vt:lpstr>Direct-mapped cache simulation</vt:lpstr>
      <vt:lpstr>Direct-mapped cache simulation</vt:lpstr>
      <vt:lpstr>Direct-mapped cache simulation</vt:lpstr>
      <vt:lpstr>Direct-mapped cache simulation</vt:lpstr>
      <vt:lpstr>Direct-mapped cache simulation</vt:lpstr>
      <vt:lpstr>Direct-mapped cache simulation</vt:lpstr>
      <vt:lpstr>Direct-mapped cache simulation</vt:lpstr>
      <vt:lpstr>What are the types of each miss here?</vt:lpstr>
      <vt:lpstr>Pause for questions on direct-mapped caches</vt:lpstr>
      <vt:lpstr>Associativity choices</vt:lpstr>
      <vt:lpstr>2-way set-associative cache (associativity = 2)</vt:lpstr>
      <vt:lpstr>2-way set-associative cache (associativity = 2)</vt:lpstr>
      <vt:lpstr>2-way set-associative cache (associativity = 2)</vt:lpstr>
      <vt:lpstr>2-way set-associative cache simulation</vt:lpstr>
      <vt:lpstr>2-way set-associative cache simulation</vt:lpstr>
      <vt:lpstr>Pause for questions on set-associative caches</vt:lpstr>
      <vt:lpstr>Fully-associative caches</vt:lpstr>
      <vt:lpstr>Fully-Associative Cache Practice</vt:lpstr>
      <vt:lpstr>Fully-Associative Cache Practice</vt:lpstr>
      <vt:lpstr>Fully-Associative Cache Practice</vt:lpstr>
      <vt:lpstr>Fully-Associative Cache Practice</vt:lpstr>
      <vt:lpstr>Fully-Associative Cache Practice</vt:lpstr>
      <vt:lpstr>Break + Question</vt:lpstr>
      <vt:lpstr>Break + Question</vt:lpstr>
      <vt:lpstr>Break + Question</vt:lpstr>
      <vt:lpstr>Associativity Pros and Cons</vt:lpstr>
      <vt:lpstr>Intel Core i7 Cache Hierarchy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13 Cache Memories</dc:title>
  <dc:creator>Branden Ghena</dc:creator>
  <cp:lastModifiedBy>Branden Ghena</cp:lastModifiedBy>
  <cp:revision>67</cp:revision>
  <dcterms:created xsi:type="dcterms:W3CDTF">2021-05-18T14:05:21Z</dcterms:created>
  <dcterms:modified xsi:type="dcterms:W3CDTF">2026-02-19T21:48:26Z</dcterms:modified>
</cp:coreProperties>
</file>