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101"/>
  </p:notesMasterIdLst>
  <p:sldIdLst>
    <p:sldId id="256" r:id="rId2"/>
    <p:sldId id="264" r:id="rId3"/>
    <p:sldId id="348" r:id="rId4"/>
    <p:sldId id="383" r:id="rId5"/>
    <p:sldId id="749" r:id="rId6"/>
    <p:sldId id="750" r:id="rId7"/>
    <p:sldId id="752" r:id="rId8"/>
    <p:sldId id="753" r:id="rId9"/>
    <p:sldId id="754" r:id="rId10"/>
    <p:sldId id="755" r:id="rId11"/>
    <p:sldId id="756" r:id="rId12"/>
    <p:sldId id="757" r:id="rId13"/>
    <p:sldId id="758" r:id="rId14"/>
    <p:sldId id="759" r:id="rId15"/>
    <p:sldId id="760" r:id="rId16"/>
    <p:sldId id="722" r:id="rId17"/>
    <p:sldId id="2307" r:id="rId18"/>
    <p:sldId id="2308" r:id="rId19"/>
    <p:sldId id="736" r:id="rId20"/>
    <p:sldId id="446" r:id="rId21"/>
    <p:sldId id="2309" r:id="rId22"/>
    <p:sldId id="2310" r:id="rId23"/>
    <p:sldId id="459" r:id="rId24"/>
    <p:sldId id="448" r:id="rId25"/>
    <p:sldId id="2311" r:id="rId26"/>
    <p:sldId id="2312" r:id="rId27"/>
    <p:sldId id="451" r:id="rId28"/>
    <p:sldId id="452" r:id="rId29"/>
    <p:sldId id="456" r:id="rId30"/>
    <p:sldId id="453" r:id="rId31"/>
    <p:sldId id="487" r:id="rId32"/>
    <p:sldId id="457" r:id="rId33"/>
    <p:sldId id="735" r:id="rId34"/>
    <p:sldId id="734" r:id="rId35"/>
    <p:sldId id="737" r:id="rId36"/>
    <p:sldId id="295" r:id="rId37"/>
    <p:sldId id="725" r:id="rId38"/>
    <p:sldId id="296" r:id="rId39"/>
    <p:sldId id="298" r:id="rId40"/>
    <p:sldId id="336" r:id="rId41"/>
    <p:sldId id="337" r:id="rId42"/>
    <p:sldId id="338" r:id="rId43"/>
    <p:sldId id="339" r:id="rId44"/>
    <p:sldId id="340" r:id="rId45"/>
    <p:sldId id="341" r:id="rId46"/>
    <p:sldId id="342" r:id="rId47"/>
    <p:sldId id="343" r:id="rId48"/>
    <p:sldId id="344" r:id="rId49"/>
    <p:sldId id="345" r:id="rId50"/>
    <p:sldId id="763" r:id="rId51"/>
    <p:sldId id="309" r:id="rId52"/>
    <p:sldId id="462" r:id="rId53"/>
    <p:sldId id="463" r:id="rId54"/>
    <p:sldId id="761" r:id="rId55"/>
    <p:sldId id="464" r:id="rId56"/>
    <p:sldId id="488" r:id="rId57"/>
    <p:sldId id="468" r:id="rId58"/>
    <p:sldId id="465" r:id="rId59"/>
    <p:sldId id="466" r:id="rId60"/>
    <p:sldId id="2313" r:id="rId61"/>
    <p:sldId id="467" r:id="rId62"/>
    <p:sldId id="732" r:id="rId63"/>
    <p:sldId id="733" r:id="rId64"/>
    <p:sldId id="738" r:id="rId65"/>
    <p:sldId id="325" r:id="rId66"/>
    <p:sldId id="719" r:id="rId67"/>
    <p:sldId id="728" r:id="rId68"/>
    <p:sldId id="729" r:id="rId69"/>
    <p:sldId id="731" r:id="rId70"/>
    <p:sldId id="2306" r:id="rId71"/>
    <p:sldId id="470" r:id="rId72"/>
    <p:sldId id="472" r:id="rId73"/>
    <p:sldId id="404" r:id="rId74"/>
    <p:sldId id="718" r:id="rId75"/>
    <p:sldId id="473" r:id="rId76"/>
    <p:sldId id="762" r:id="rId77"/>
    <p:sldId id="474" r:id="rId78"/>
    <p:sldId id="739" r:id="rId79"/>
    <p:sldId id="477" r:id="rId80"/>
    <p:sldId id="478" r:id="rId81"/>
    <p:sldId id="479" r:id="rId82"/>
    <p:sldId id="480" r:id="rId83"/>
    <p:sldId id="481" r:id="rId84"/>
    <p:sldId id="482" r:id="rId85"/>
    <p:sldId id="483" r:id="rId86"/>
    <p:sldId id="721" r:id="rId87"/>
    <p:sldId id="764" r:id="rId88"/>
    <p:sldId id="765" r:id="rId89"/>
    <p:sldId id="766" r:id="rId90"/>
    <p:sldId id="485" r:id="rId91"/>
    <p:sldId id="740" r:id="rId92"/>
    <p:sldId id="724" r:id="rId93"/>
    <p:sldId id="496" r:id="rId94"/>
    <p:sldId id="497" r:id="rId95"/>
    <p:sldId id="498" r:id="rId96"/>
    <p:sldId id="499" r:id="rId97"/>
    <p:sldId id="500" r:id="rId98"/>
    <p:sldId id="501" r:id="rId99"/>
    <p:sldId id="502" r:id="rId10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64"/>
          </p14:sldIdLst>
        </p14:section>
        <p14:section name="C Code Layout" id="{B55B8E8C-5EAB-4A1E-A4E9-AE5E896E46FA}">
          <p14:sldIdLst>
            <p14:sldId id="348"/>
            <p14:sldId id="383"/>
            <p14:sldId id="749"/>
            <p14:sldId id="750"/>
            <p14:sldId id="752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22"/>
            <p14:sldId id="2307"/>
            <p14:sldId id="2308"/>
          </p14:sldIdLst>
        </p14:section>
        <p14:section name="Calling Convention" id="{6AE6DE60-87F6-41CF-8A84-3A0FE5EAA3CD}">
          <p14:sldIdLst>
            <p14:sldId id="736"/>
            <p14:sldId id="446"/>
            <p14:sldId id="2309"/>
            <p14:sldId id="2310"/>
            <p14:sldId id="459"/>
            <p14:sldId id="448"/>
            <p14:sldId id="2311"/>
            <p14:sldId id="2312"/>
            <p14:sldId id="451"/>
            <p14:sldId id="452"/>
            <p14:sldId id="456"/>
            <p14:sldId id="453"/>
            <p14:sldId id="487"/>
            <p14:sldId id="457"/>
            <p14:sldId id="735"/>
            <p14:sldId id="734"/>
          </p14:sldIdLst>
        </p14:section>
        <p14:section name="Managing Local Data" id="{D69B3C25-C1E6-4281-8729-E3340FBB7D2A}">
          <p14:sldIdLst>
            <p14:sldId id="737"/>
            <p14:sldId id="295"/>
            <p14:sldId id="725"/>
            <p14:sldId id="296"/>
            <p14:sldId id="298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763"/>
            <p14:sldId id="309"/>
            <p14:sldId id="462"/>
            <p14:sldId id="463"/>
            <p14:sldId id="761"/>
            <p14:sldId id="464"/>
            <p14:sldId id="488"/>
            <p14:sldId id="468"/>
            <p14:sldId id="465"/>
            <p14:sldId id="466"/>
            <p14:sldId id="2313"/>
            <p14:sldId id="467"/>
            <p14:sldId id="732"/>
            <p14:sldId id="733"/>
          </p14:sldIdLst>
        </p14:section>
        <p14:section name="Register Saving" id="{18400412-D6F8-4F16-9250-7F799A692C5A}">
          <p14:sldIdLst>
            <p14:sldId id="738"/>
            <p14:sldId id="325"/>
            <p14:sldId id="719"/>
            <p14:sldId id="728"/>
            <p14:sldId id="729"/>
            <p14:sldId id="731"/>
            <p14:sldId id="2306"/>
            <p14:sldId id="470"/>
            <p14:sldId id="472"/>
            <p14:sldId id="404"/>
            <p14:sldId id="718"/>
            <p14:sldId id="473"/>
            <p14:sldId id="762"/>
            <p14:sldId id="474"/>
          </p14:sldIdLst>
        </p14:section>
        <p14:section name="Recursive Register Saving" id="{9A6BAF42-BD6A-4F12-AC92-FDC5969670B7}">
          <p14:sldIdLst>
            <p14:sldId id="739"/>
            <p14:sldId id="477"/>
            <p14:sldId id="478"/>
            <p14:sldId id="479"/>
            <p14:sldId id="480"/>
            <p14:sldId id="481"/>
            <p14:sldId id="482"/>
            <p14:sldId id="483"/>
            <p14:sldId id="721"/>
            <p14:sldId id="764"/>
            <p14:sldId id="765"/>
            <p14:sldId id="766"/>
          </p14:sldIdLst>
        </p14:section>
        <p14:section name="Wrapup" id="{29A7F866-9DA9-446B-8359-CE426CB89C7A}">
          <p14:sldIdLst>
            <p14:sldId id="485"/>
            <p14:sldId id="740"/>
          </p14:sldIdLst>
        </p14:section>
        <p14:section name="Bonus: Stack Frame" id="{18BEF2C6-6A97-4F35-BCC5-ACBAE4BF382F}">
          <p14:sldIdLst>
            <p14:sldId id="724"/>
            <p14:sldId id="496"/>
            <p14:sldId id="497"/>
            <p14:sldId id="498"/>
            <p14:sldId id="499"/>
            <p14:sldId id="500"/>
            <p14:sldId id="501"/>
            <p14:sldId id="5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2" d="100"/>
          <a:sy n="72" d="100"/>
        </p:scale>
        <p:origin x="90" y="20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485A2-FA6A-46DD-B3E5-15C95E45F6C6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80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37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72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798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485A2-FA6A-46DD-B3E5-15C95E45F6C6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18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30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F7AF-B742-4471-8EA4-BE86D002D326}" type="slidenum">
              <a:rPr lang="en-US"/>
              <a:pPr/>
              <a:t>74</a:t>
            </a:fld>
            <a:endParaRPr lang="en-US"/>
          </a:p>
        </p:txBody>
      </p:sp>
      <p:sp>
        <p:nvSpPr>
          <p:cNvPr id="71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16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ＭＳ Ｐゴシック" pitchFamily="-96" charset="-128"/>
                <a:cs typeface="ＭＳ Ｐゴシック" pitchFamily="-96" charset="-128"/>
              </a:rPr>
              <a:t>we see that the procedure ends with the instruction combination rep; ret, rather than simply ret. Looking at the Intel and AMD documentation for the rep instruction, we see that it is normally used to implement a repeating string operation [3, 6]. It seems completely inappropriate here. The answer to this puzzle can be seen in AMD’s guidelines to compiler writers [1]. They recommend this particular combination to avoid making the ret instruction be the target of a conditional jump instruction. This is the case here, because it is preceded by a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Times New Roman" pitchFamily="18" charset="0"/>
                <a:ea typeface="ＭＳ Ｐゴシック" pitchFamily="-96" charset="-128"/>
                <a:cs typeface="ＭＳ Ｐゴシック" pitchFamily="-96" charset="-128"/>
              </a:rPr>
              <a:t>jg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ＭＳ Ｐゴシック" pitchFamily="-96" charset="-128"/>
                <a:cs typeface="ＭＳ Ｐゴシック" pitchFamily="-96" charset="-128"/>
              </a:rPr>
              <a:t> instruction, and in the event the jump condition does not hold, the program “falls through” to the return. According to AMD, the processor does a better job predicting the outcome of the branch if it does not have a ret instruction as a target. This rep instruction will have no effect, since it is not followed by a string manipulation instruction. Its only purpose is to serve as a branch target. End Aside.</a:t>
            </a:r>
            <a:endParaRPr lang="en-US" dirty="0">
              <a:latin typeface="Times New Roman" pitchFamily="-96" charset="0"/>
            </a:endParaRPr>
          </a:p>
          <a:p>
            <a:endParaRPr lang="en-US" dirty="0">
              <a:latin typeface="Times New Roman" pitchFamily="-96" charset="0"/>
            </a:endParaRPr>
          </a:p>
          <a:p>
            <a:r>
              <a:rPr lang="en-US" dirty="0">
                <a:latin typeface="Times New Roman" pitchFamily="-96" charset="0"/>
              </a:rPr>
              <a:t>rep; </a:t>
            </a:r>
            <a:r>
              <a:rPr lang="en-US" dirty="0" err="1">
                <a:latin typeface="Times New Roman" pitchFamily="-96" charset="0"/>
              </a:rPr>
              <a:t>nop</a:t>
            </a:r>
            <a:r>
              <a:rPr lang="en-US" dirty="0">
                <a:latin typeface="Times New Roman" pitchFamily="-96" charset="0"/>
              </a:rPr>
              <a:t> is indeed the same as the pause instruction (</a:t>
            </a:r>
            <a:r>
              <a:rPr lang="en-US" dirty="0" err="1">
                <a:latin typeface="Times New Roman" pitchFamily="-96" charset="0"/>
              </a:rPr>
              <a:t>opcode</a:t>
            </a:r>
            <a:r>
              <a:rPr lang="en-US" dirty="0">
                <a:latin typeface="Times New Roman" pitchFamily="-96" charset="0"/>
              </a:rPr>
              <a:t> F390). It might be used for assemblers which don't support the pause instruction yet. On previous processors, this was simply did nothing, just like </a:t>
            </a:r>
            <a:r>
              <a:rPr lang="en-US" dirty="0" err="1">
                <a:latin typeface="Times New Roman" pitchFamily="-96" charset="0"/>
              </a:rPr>
              <a:t>nop</a:t>
            </a:r>
            <a:r>
              <a:rPr lang="en-US" dirty="0">
                <a:latin typeface="Times New Roman" pitchFamily="-96" charset="0"/>
              </a:rPr>
              <a:t> but in two bytes. On new processors which support </a:t>
            </a:r>
            <a:r>
              <a:rPr lang="en-US" dirty="0" err="1">
                <a:latin typeface="Times New Roman" pitchFamily="-96" charset="0"/>
              </a:rPr>
              <a:t>hyperthreading</a:t>
            </a:r>
            <a:r>
              <a:rPr lang="en-US" dirty="0">
                <a:latin typeface="Times New Roman" pitchFamily="-96" charset="0"/>
              </a:rPr>
              <a:t>, it is used as a hint to the processor that you are executing a </a:t>
            </a:r>
            <a:r>
              <a:rPr lang="en-US" dirty="0" err="1">
                <a:latin typeface="Times New Roman" pitchFamily="-96" charset="0"/>
              </a:rPr>
              <a:t>spinloop</a:t>
            </a:r>
            <a:r>
              <a:rPr lang="en-US" dirty="0">
                <a:latin typeface="Times New Roman" pitchFamily="-96" charset="0"/>
              </a:rPr>
              <a:t> to increase performance. From Intel's instruction reference: Improves the performance of spin-wait loops. When executing a “spin-wait loop,” a Pentium 4 or Intel Xeon processor suffers a severe performance penalty when exiting the loop because it detects a possible memory order violation. The PAUSE instruction provides a hint to the processor that the code sequence is a spin-wait loop. The processor uses this hint to avoid the memory order violation in most situations, which greatly improves processor performance. For this reason, it is recommended that a PAUSE instruction be placed in all spin-wait loops.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485A2-FA6A-46DD-B3E5-15C95E45F6C6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2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628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261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88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8313" y="725488"/>
            <a:ext cx="6365875" cy="3581400"/>
          </a:xfrm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6225" cy="4313237"/>
          </a:xfrm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13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46113AB7-8AB3-4640-8B94-CECD760AABC7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50D8F-38E6-4D35-A7F7-F5213678859A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3659C-6AB3-46C1-B775-65DC41A391BE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9C8E1-63E5-4B46-BF3D-D8E9D6A5C1DA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368E1-1B34-4BA9-BC78-EF026C264AD2}" type="datetime1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AC402B-6065-4E36-8B7C-AE80BFDE155A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504276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45F81-E698-4D11-86E1-6A104CFD7AD9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08</a:t>
            </a:r>
            <a:br>
              <a:rPr lang="en-US" dirty="0"/>
            </a:br>
            <a:r>
              <a:rPr lang="en-US" dirty="0"/>
              <a:t>Procedures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6187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1447800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A7041C-29FE-4354-B45C-E497F9EC2C7E}"/>
              </a:ext>
            </a:extLst>
          </p:cNvPr>
          <p:cNvSpPr/>
          <p:nvPr/>
        </p:nvSpPr>
        <p:spPr>
          <a:xfrm>
            <a:off x="3378200" y="3156576"/>
            <a:ext cx="1447800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20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6568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1447800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A7041C-29FE-4354-B45C-E497F9EC2C7E}"/>
              </a:ext>
            </a:extLst>
          </p:cNvPr>
          <p:cNvSpPr/>
          <p:nvPr/>
        </p:nvSpPr>
        <p:spPr>
          <a:xfrm>
            <a:off x="3378200" y="3156576"/>
            <a:ext cx="1447800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AA7A6B-044A-4FAE-8565-F22F5508F0C8}"/>
              </a:ext>
            </a:extLst>
          </p:cNvPr>
          <p:cNvSpPr/>
          <p:nvPr/>
        </p:nvSpPr>
        <p:spPr>
          <a:xfrm>
            <a:off x="3188834" y="3651250"/>
            <a:ext cx="3736183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194620-BA11-4BB0-A3C3-1C2733A138BC}"/>
              </a:ext>
            </a:extLst>
          </p:cNvPr>
          <p:cNvSpPr/>
          <p:nvPr/>
        </p:nvSpPr>
        <p:spPr>
          <a:xfrm>
            <a:off x="1551668" y="3651250"/>
            <a:ext cx="1297783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02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790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1447800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A7041C-29FE-4354-B45C-E497F9EC2C7E}"/>
              </a:ext>
            </a:extLst>
          </p:cNvPr>
          <p:cNvSpPr/>
          <p:nvPr/>
        </p:nvSpPr>
        <p:spPr>
          <a:xfrm>
            <a:off x="3378200" y="3156576"/>
            <a:ext cx="1447800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AA7A6B-044A-4FAE-8565-F22F5508F0C8}"/>
              </a:ext>
            </a:extLst>
          </p:cNvPr>
          <p:cNvSpPr/>
          <p:nvPr/>
        </p:nvSpPr>
        <p:spPr>
          <a:xfrm>
            <a:off x="3188834" y="3670926"/>
            <a:ext cx="3736183" cy="475624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081547-508D-4D59-ADFE-8C47B8A719D5}"/>
              </a:ext>
            </a:extLst>
          </p:cNvPr>
          <p:cNvSpPr/>
          <p:nvPr/>
        </p:nvSpPr>
        <p:spPr>
          <a:xfrm>
            <a:off x="1551668" y="3678528"/>
            <a:ext cx="122963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464EC7-10E8-4679-99D7-1E9FA6ADA3AB}"/>
              </a:ext>
            </a:extLst>
          </p:cNvPr>
          <p:cNvSpPr/>
          <p:nvPr/>
        </p:nvSpPr>
        <p:spPr>
          <a:xfrm>
            <a:off x="2870679" y="4647484"/>
            <a:ext cx="2857021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88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790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1447800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A7041C-29FE-4354-B45C-E497F9EC2C7E}"/>
              </a:ext>
            </a:extLst>
          </p:cNvPr>
          <p:cNvSpPr/>
          <p:nvPr/>
        </p:nvSpPr>
        <p:spPr>
          <a:xfrm>
            <a:off x="3378200" y="3156576"/>
            <a:ext cx="1447800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AA7A6B-044A-4FAE-8565-F22F5508F0C8}"/>
              </a:ext>
            </a:extLst>
          </p:cNvPr>
          <p:cNvSpPr/>
          <p:nvPr/>
        </p:nvSpPr>
        <p:spPr>
          <a:xfrm>
            <a:off x="3188834" y="3670926"/>
            <a:ext cx="3736183" cy="475624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081547-508D-4D59-ADFE-8C47B8A719D5}"/>
              </a:ext>
            </a:extLst>
          </p:cNvPr>
          <p:cNvSpPr/>
          <p:nvPr/>
        </p:nvSpPr>
        <p:spPr>
          <a:xfrm>
            <a:off x="1551668" y="3678528"/>
            <a:ext cx="122963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464EC7-10E8-4679-99D7-1E9FA6ADA3AB}"/>
              </a:ext>
            </a:extLst>
          </p:cNvPr>
          <p:cNvSpPr/>
          <p:nvPr/>
        </p:nvSpPr>
        <p:spPr>
          <a:xfrm>
            <a:off x="2870679" y="4647484"/>
            <a:ext cx="2857021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8D6A6E-00A7-4DD3-BAED-36C95C82B2AD}"/>
              </a:ext>
            </a:extLst>
          </p:cNvPr>
          <p:cNvSpPr/>
          <p:nvPr/>
        </p:nvSpPr>
        <p:spPr>
          <a:xfrm>
            <a:off x="1551669" y="4642476"/>
            <a:ext cx="1229632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2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790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1447800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A7041C-29FE-4354-B45C-E497F9EC2C7E}"/>
              </a:ext>
            </a:extLst>
          </p:cNvPr>
          <p:cNvSpPr/>
          <p:nvPr/>
        </p:nvSpPr>
        <p:spPr>
          <a:xfrm>
            <a:off x="3378200" y="3156576"/>
            <a:ext cx="1447800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AA7A6B-044A-4FAE-8565-F22F5508F0C8}"/>
              </a:ext>
            </a:extLst>
          </p:cNvPr>
          <p:cNvSpPr/>
          <p:nvPr/>
        </p:nvSpPr>
        <p:spPr>
          <a:xfrm>
            <a:off x="3188834" y="3670926"/>
            <a:ext cx="3736183" cy="475624"/>
          </a:xfrm>
          <a:prstGeom prst="rect">
            <a:avLst/>
          </a:prstGeom>
          <a:noFill/>
          <a:ln w="7620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081547-508D-4D59-ADFE-8C47B8A719D5}"/>
              </a:ext>
            </a:extLst>
          </p:cNvPr>
          <p:cNvSpPr/>
          <p:nvPr/>
        </p:nvSpPr>
        <p:spPr>
          <a:xfrm>
            <a:off x="1551668" y="3678528"/>
            <a:ext cx="122963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464EC7-10E8-4679-99D7-1E9FA6ADA3AB}"/>
              </a:ext>
            </a:extLst>
          </p:cNvPr>
          <p:cNvSpPr/>
          <p:nvPr/>
        </p:nvSpPr>
        <p:spPr>
          <a:xfrm>
            <a:off x="2870679" y="4647484"/>
            <a:ext cx="2857021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8D6A6E-00A7-4DD3-BAED-36C95C82B2AD}"/>
              </a:ext>
            </a:extLst>
          </p:cNvPr>
          <p:cNvSpPr/>
          <p:nvPr/>
        </p:nvSpPr>
        <p:spPr>
          <a:xfrm>
            <a:off x="1551669" y="4642476"/>
            <a:ext cx="1229632" cy="475624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01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ECD43A-76E1-45C5-B15D-632883AC90BA}"/>
              </a:ext>
            </a:extLst>
          </p:cNvPr>
          <p:cNvSpPr/>
          <p:nvPr/>
        </p:nvSpPr>
        <p:spPr>
          <a:xfrm>
            <a:off x="607594" y="1619875"/>
            <a:ext cx="6326606" cy="4079183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409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319EDA1-5399-46E0-BF4E-3AFD83ABC444}"/>
              </a:ext>
            </a:extLst>
          </p:cNvPr>
          <p:cNvSpPr txBox="1"/>
          <p:nvPr/>
        </p:nvSpPr>
        <p:spPr>
          <a:xfrm>
            <a:off x="883096" y="5756701"/>
            <a:ext cx="5723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Assembly code goes in the Text section</a:t>
            </a:r>
          </a:p>
        </p:txBody>
      </p:sp>
    </p:spTree>
    <p:extLst>
      <p:ext uri="{BB962C8B-B14F-4D97-AF65-F5344CB8AC3E}">
        <p14:creationId xmlns:p14="http://schemas.microsoft.com/office/powerpoint/2010/main" val="109692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data sections in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Stack</a:t>
            </a:r>
          </a:p>
          <a:p>
            <a:pPr lvl="1"/>
            <a:r>
              <a:rPr lang="en-US" dirty="0"/>
              <a:t>Stack pointer is saved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and can be moved as needed</a:t>
            </a:r>
          </a:p>
          <a:p>
            <a:pPr lvl="1"/>
            <a:r>
              <a:rPr lang="en-US" dirty="0"/>
              <a:t>We’ll discuss this today</a:t>
            </a:r>
          </a:p>
          <a:p>
            <a:pPr lvl="1"/>
            <a:endParaRPr lang="en-US" dirty="0"/>
          </a:p>
          <a:p>
            <a:r>
              <a:rPr lang="en-US" dirty="0"/>
              <a:t>Heap</a:t>
            </a:r>
          </a:p>
          <a:p>
            <a:pPr lvl="1"/>
            <a:r>
              <a:rPr lang="en-US" dirty="0"/>
              <a:t>C library (malloc) handles this above the machine level</a:t>
            </a:r>
          </a:p>
          <a:p>
            <a:pPr lvl="1"/>
            <a:r>
              <a:rPr lang="en-US" dirty="0"/>
              <a:t>i.e. from the machine point of view, there is no heap</a:t>
            </a:r>
          </a:p>
          <a:p>
            <a:pPr lvl="1"/>
            <a:endParaRPr lang="en-US" dirty="0"/>
          </a:p>
          <a:p>
            <a:r>
              <a:rPr lang="en-US" dirty="0"/>
              <a:t>Static</a:t>
            </a:r>
          </a:p>
          <a:p>
            <a:pPr lvl="1"/>
            <a:r>
              <a:rPr lang="en-US" dirty="0"/>
              <a:t>Arbitrary pointers to memory can be created and used</a:t>
            </a:r>
          </a:p>
          <a:p>
            <a:pPr lvl="2"/>
            <a:r>
              <a:rPr lang="en-US" dirty="0"/>
              <a:t>With memory addressing instructions</a:t>
            </a:r>
          </a:p>
          <a:p>
            <a:pPr lvl="2"/>
            <a:r>
              <a:rPr lang="en-US" dirty="0"/>
              <a:t>Might references global values</a:t>
            </a:r>
          </a:p>
          <a:p>
            <a:pPr lvl="2"/>
            <a:endParaRPr lang="en-US" dirty="0"/>
          </a:p>
          <a:p>
            <a:r>
              <a:rPr lang="en-US" dirty="0"/>
              <a:t>Text</a:t>
            </a:r>
          </a:p>
          <a:p>
            <a:pPr lvl="1"/>
            <a:r>
              <a:rPr lang="en-US" dirty="0"/>
              <a:t>Assembly code is placed here automatically</a:t>
            </a:r>
          </a:p>
          <a:p>
            <a:pPr lvl="1"/>
            <a:r>
              <a:rPr lang="en-US" dirty="0"/>
              <a:t>Labels are just addresses within the Text section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06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A6F9D-E9DA-9344-AF12-7DA6D9B0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DDEE9-9E25-7F6B-37F2-002CEE7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sections are absolutely required, and which aren’t?</a:t>
            </a:r>
          </a:p>
          <a:p>
            <a:endParaRPr lang="en-US" dirty="0"/>
          </a:p>
          <a:p>
            <a:r>
              <a:rPr lang="en-US" dirty="0"/>
              <a:t>Text</a:t>
            </a:r>
          </a:p>
          <a:p>
            <a:pPr lvl="1"/>
            <a:endParaRPr lang="en-US" dirty="0"/>
          </a:p>
          <a:p>
            <a:r>
              <a:rPr lang="en-US" dirty="0"/>
              <a:t>Static</a:t>
            </a:r>
          </a:p>
          <a:p>
            <a:pPr lvl="1"/>
            <a:endParaRPr lang="en-US" dirty="0"/>
          </a:p>
          <a:p>
            <a:r>
              <a:rPr lang="en-US" dirty="0"/>
              <a:t>Heap</a:t>
            </a:r>
          </a:p>
          <a:p>
            <a:pPr lvl="1"/>
            <a:endParaRPr lang="en-US" dirty="0"/>
          </a:p>
          <a:p>
            <a:r>
              <a:rPr lang="en-US" dirty="0"/>
              <a:t>Stack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1ECC7-8C3B-FB65-952A-82B3AF828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63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A6F9D-E9DA-9344-AF12-7DA6D9B09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DDEE9-9E25-7F6B-37F2-002CEE7B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sections are absolutely required, and which aren’t?</a:t>
            </a:r>
          </a:p>
          <a:p>
            <a:endParaRPr lang="en-US" dirty="0"/>
          </a:p>
          <a:p>
            <a:r>
              <a:rPr lang="en-US" dirty="0"/>
              <a:t>Text: necessary since it holds the code</a:t>
            </a:r>
          </a:p>
          <a:p>
            <a:pPr lvl="1"/>
            <a:endParaRPr lang="en-US" dirty="0"/>
          </a:p>
          <a:p>
            <a:r>
              <a:rPr lang="en-US" dirty="0"/>
              <a:t>Static: only necessary if you use </a:t>
            </a:r>
            <a:r>
              <a:rPr lang="en-US" dirty="0" err="1"/>
              <a:t>globals</a:t>
            </a:r>
            <a:r>
              <a:rPr lang="en-US" dirty="0"/>
              <a:t> or strings</a:t>
            </a:r>
          </a:p>
          <a:p>
            <a:pPr lvl="1"/>
            <a:endParaRPr lang="en-US" dirty="0"/>
          </a:p>
          <a:p>
            <a:r>
              <a:rPr lang="en-US" dirty="0"/>
              <a:t>Heap: only necessary if you heap-allocate</a:t>
            </a:r>
            <a:br>
              <a:rPr lang="en-US" dirty="0"/>
            </a:br>
            <a:r>
              <a:rPr lang="en-US" dirty="0"/>
              <a:t>	(with malloc or automatically in other languages)</a:t>
            </a:r>
          </a:p>
          <a:p>
            <a:r>
              <a:rPr lang="en-US" dirty="0"/>
              <a:t>Stack: necessary if you use variables or call functions</a:t>
            </a:r>
            <a:br>
              <a:rPr lang="en-US" dirty="0"/>
            </a:br>
            <a:r>
              <a:rPr lang="en-US" dirty="0"/>
              <a:t>	(so probably always necessary unless you write in assembly)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1ECC7-8C3B-FB65-952A-82B3AF828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2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 Code Layout</a:t>
            </a:r>
          </a:p>
          <a:p>
            <a:pPr lvl="1"/>
            <a:endParaRPr lang="en-US" dirty="0"/>
          </a:p>
          <a:p>
            <a:r>
              <a:rPr lang="en-US" b="1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dirty="0"/>
              <a:t>Managing Local Data</a:t>
            </a:r>
          </a:p>
          <a:p>
            <a:pPr lvl="1"/>
            <a:endParaRPr lang="en-US" dirty="0"/>
          </a:p>
          <a:p>
            <a:r>
              <a:rPr lang="en-US" dirty="0"/>
              <a:t>Register Saving</a:t>
            </a:r>
          </a:p>
          <a:p>
            <a:pPr lvl="1"/>
            <a:r>
              <a:rPr lang="en-US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147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Describe C memory layout</a:t>
            </a:r>
          </a:p>
          <a:p>
            <a:endParaRPr lang="en-US" dirty="0"/>
          </a:p>
          <a:p>
            <a:r>
              <a:rPr lang="en-US" dirty="0"/>
              <a:t>Explore functions in assembly</a:t>
            </a:r>
          </a:p>
          <a:p>
            <a:pPr lvl="1"/>
            <a:r>
              <a:rPr lang="en-US" dirty="0"/>
              <a:t>How do we call them and return from them?</a:t>
            </a:r>
          </a:p>
          <a:p>
            <a:pPr lvl="1"/>
            <a:r>
              <a:rPr lang="en-US" dirty="0"/>
              <a:t>How do we create local variables?</a:t>
            </a:r>
          </a:p>
          <a:p>
            <a:pPr lvl="1"/>
            <a:endParaRPr lang="en-US" dirty="0"/>
          </a:p>
          <a:p>
            <a:r>
              <a:rPr lang="en-US" dirty="0"/>
              <a:t>Understand how we manage register use between functions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Mechanisms in Procedures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Passing control</a:t>
            </a:r>
          </a:p>
          <a:p>
            <a:pPr lvl="1"/>
            <a:r>
              <a:rPr lang="en-US" dirty="0"/>
              <a:t>To beginning of procedure code</a:t>
            </a:r>
          </a:p>
          <a:p>
            <a:pPr lvl="1"/>
            <a:r>
              <a:rPr lang="en-US" dirty="0"/>
              <a:t>Back to return point</a:t>
            </a:r>
          </a:p>
          <a:p>
            <a:r>
              <a:rPr lang="en-US" dirty="0"/>
              <a:t>Passing data</a:t>
            </a:r>
          </a:p>
          <a:p>
            <a:pPr lvl="1"/>
            <a:r>
              <a:rPr lang="en-US" dirty="0"/>
              <a:t>Procedure arguments</a:t>
            </a:r>
          </a:p>
          <a:p>
            <a:pPr lvl="1"/>
            <a:r>
              <a:rPr lang="en-US" dirty="0"/>
              <a:t>Return value</a:t>
            </a:r>
          </a:p>
          <a:p>
            <a:r>
              <a:rPr lang="en-US" dirty="0"/>
              <a:t>Local memory management</a:t>
            </a:r>
          </a:p>
          <a:p>
            <a:pPr lvl="1"/>
            <a:r>
              <a:rPr lang="en-US" dirty="0"/>
              <a:t>Allocate during procedure execution</a:t>
            </a:r>
          </a:p>
          <a:p>
            <a:pPr lvl="1"/>
            <a:r>
              <a:rPr lang="en-US" dirty="0"/>
              <a:t>Deallocate upon return</a:t>
            </a:r>
          </a:p>
          <a:p>
            <a:pPr lvl="1"/>
            <a:endParaRPr lang="en-US" dirty="0"/>
          </a:p>
          <a:p>
            <a:r>
              <a:rPr lang="en-US" dirty="0"/>
              <a:t>No one instruction does all that</a:t>
            </a:r>
          </a:p>
          <a:p>
            <a:pPr lvl="1"/>
            <a:r>
              <a:rPr lang="en-US" dirty="0"/>
              <a:t>Need instructions for each</a:t>
            </a:r>
          </a:p>
          <a:p>
            <a:r>
              <a:rPr lang="en-US" dirty="0"/>
              <a:t>The stack is the key to all 3 of these!</a:t>
            </a:r>
          </a:p>
        </p:txBody>
      </p:sp>
      <p:sp>
        <p:nvSpPr>
          <p:cNvPr id="8" name="Rectangle 4"/>
          <p:cNvSpPr>
            <a:spLocks/>
          </p:cNvSpPr>
          <p:nvPr/>
        </p:nvSpPr>
        <p:spPr bwMode="auto">
          <a:xfrm>
            <a:off x="8422783" y="1066800"/>
            <a:ext cx="21336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P(…)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y = foo(x);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z = y+1;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9" name="Rectangle 5"/>
          <p:cNvSpPr>
            <a:spLocks/>
          </p:cNvSpPr>
          <p:nvPr/>
        </p:nvSpPr>
        <p:spPr bwMode="auto">
          <a:xfrm>
            <a:off x="8422783" y="3657600"/>
            <a:ext cx="2133600" cy="23622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foo(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t = 3*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 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v[10];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v[t];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766659" y="2133600"/>
            <a:ext cx="3551724" cy="3352799"/>
            <a:chOff x="5135076" y="2057400"/>
            <a:chExt cx="3551724" cy="3352799"/>
          </a:xfrm>
        </p:grpSpPr>
        <p:sp>
          <p:nvSpPr>
            <p:cNvPr id="10" name="Arc 9"/>
            <p:cNvSpPr/>
            <p:nvPr/>
          </p:nvSpPr>
          <p:spPr bwMode="auto">
            <a:xfrm>
              <a:off x="6477000" y="2057400"/>
              <a:ext cx="2209800" cy="2286000"/>
            </a:xfrm>
            <a:prstGeom prst="arc">
              <a:avLst>
                <a:gd name="adj1" fmla="val 16200000"/>
                <a:gd name="adj2" fmla="val 4768750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1" name="Arc 10"/>
            <p:cNvSpPr/>
            <p:nvPr/>
          </p:nvSpPr>
          <p:spPr bwMode="auto">
            <a:xfrm rot="10800000">
              <a:off x="5135076" y="2275034"/>
              <a:ext cx="2065824" cy="3135165"/>
            </a:xfrm>
            <a:prstGeom prst="arc">
              <a:avLst>
                <a:gd name="adj1" fmla="val 16378838"/>
                <a:gd name="adj2" fmla="val 5221169"/>
              </a:avLst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803783" y="2209800"/>
            <a:ext cx="1066800" cy="3200400"/>
            <a:chOff x="6248400" y="2133600"/>
            <a:chExt cx="1066800" cy="3200400"/>
          </a:xfrm>
        </p:grpSpPr>
        <p:cxnSp>
          <p:nvCxnSpPr>
            <p:cNvPr id="13" name="Straight Arrow Connector 12"/>
            <p:cNvCxnSpPr/>
            <p:nvPr/>
          </p:nvCxnSpPr>
          <p:spPr bwMode="auto">
            <a:xfrm flipH="1">
              <a:off x="7239000" y="2133600"/>
              <a:ext cx="76200" cy="15240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6248400" y="2133600"/>
              <a:ext cx="914400" cy="320040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0" name="Rectangle 19"/>
          <p:cNvSpPr/>
          <p:nvPr/>
        </p:nvSpPr>
        <p:spPr bwMode="auto">
          <a:xfrm>
            <a:off x="8651383" y="4495800"/>
            <a:ext cx="1447800" cy="304800"/>
          </a:xfrm>
          <a:prstGeom prst="rect">
            <a:avLst/>
          </a:prstGeom>
          <a:solidFill>
            <a:schemeClr val="accent1">
              <a:alpha val="23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5B2CE7-EEC5-4E0B-88E9-E9A7369C4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2">
            <a:extLst>
              <a:ext uri="{FF2B5EF4-FFF2-40B4-BE49-F238E27FC236}">
                <a16:creationId xmlns:a16="http://schemas.microsoft.com/office/drawing/2014/main" id="{5EC44BE0-F9DA-8802-3038-E55C166FACA2}"/>
              </a:ext>
            </a:extLst>
          </p:cNvPr>
          <p:cNvSpPr>
            <a:spLocks/>
          </p:cNvSpPr>
          <p:nvPr/>
        </p:nvSpPr>
        <p:spPr bwMode="auto">
          <a:xfrm>
            <a:off x="8448030" y="4135891"/>
            <a:ext cx="1324030" cy="8382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ctr"/>
            <a:r>
              <a:rPr lang="en-US" dirty="0">
                <a:cs typeface="Courier New Bold" charset="0"/>
                <a:sym typeface="Courier New Bold" charset="0"/>
              </a:rPr>
              <a:t>grows</a:t>
            </a:r>
            <a:br>
              <a:rPr lang="en-US" dirty="0">
                <a:cs typeface="Courier New Bold" charset="0"/>
                <a:sym typeface="Courier New Bold" charset="0"/>
              </a:rPr>
            </a:br>
            <a:r>
              <a:rPr lang="en-US" dirty="0">
                <a:cs typeface="Courier New Bold" charset="0"/>
                <a:sym typeface="Courier New Bold" charset="0"/>
              </a:rPr>
              <a:t>downwards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CC88F-BA85-F9D4-F2DA-9CE8016EF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Stack in Assembly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C28CB-4466-921E-86BD-F393014AF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Chunk of memory that code can use</a:t>
            </a:r>
          </a:p>
          <a:p>
            <a:pPr lvl="1"/>
            <a:r>
              <a:rPr lang="en-US" dirty="0"/>
              <a:t>Think of it like scratch paper for taking notes</a:t>
            </a:r>
          </a:p>
          <a:p>
            <a:pPr lvl="1"/>
            <a:endParaRPr lang="en-US" dirty="0"/>
          </a:p>
          <a:p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r>
              <a:rPr lang="en-US" dirty="0"/>
              <a:t> points at most recently used position</a:t>
            </a:r>
          </a:p>
          <a:p>
            <a:pPr lvl="1"/>
            <a:endParaRPr lang="en-US" dirty="0"/>
          </a:p>
          <a:p>
            <a:r>
              <a:rPr lang="en-US" dirty="0"/>
              <a:t>Stack grows downward</a:t>
            </a:r>
          </a:p>
          <a:p>
            <a:pPr lvl="1"/>
            <a:r>
              <a:rPr lang="en-US" dirty="0"/>
              <a:t>Subtract from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r>
              <a:rPr lang="en-US" dirty="0"/>
              <a:t> to claim stack memory</a:t>
            </a:r>
          </a:p>
          <a:p>
            <a:pPr lvl="1"/>
            <a:r>
              <a:rPr lang="en-US" dirty="0"/>
              <a:t>Add to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r>
              <a:rPr lang="en-US" dirty="0"/>
              <a:t> to release previously used memory</a:t>
            </a:r>
          </a:p>
          <a:p>
            <a:pPr lvl="1"/>
            <a:endParaRPr lang="en-US" dirty="0"/>
          </a:p>
          <a:p>
            <a:r>
              <a:rPr lang="en-US" dirty="0"/>
              <a:t>Stack is used for multiple purposes</a:t>
            </a:r>
          </a:p>
          <a:p>
            <a:pPr lvl="1"/>
            <a:r>
              <a:rPr lang="en-US" dirty="0"/>
              <a:t>Scratch space if not enough registers</a:t>
            </a:r>
          </a:p>
          <a:p>
            <a:pPr lvl="1"/>
            <a:r>
              <a:rPr lang="en-US" dirty="0"/>
              <a:t>Function calls (extra arguments, return addresses)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C1926-588D-1F30-AA73-E93DE9D2B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9716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FF81E74-12A3-2DEF-F0DC-158B57D55E0C}"/>
              </a:ext>
            </a:extLst>
          </p:cNvPr>
          <p:cNvSpPr>
            <a:spLocks/>
          </p:cNvSpPr>
          <p:nvPr/>
        </p:nvSpPr>
        <p:spPr bwMode="auto">
          <a:xfrm>
            <a:off x="10118284" y="133013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83205E6C-6B9B-3DBA-E16C-C16227DBD0E8}"/>
              </a:ext>
            </a:extLst>
          </p:cNvPr>
          <p:cNvSpPr>
            <a:spLocks/>
          </p:cNvSpPr>
          <p:nvPr/>
        </p:nvSpPr>
        <p:spPr bwMode="auto">
          <a:xfrm>
            <a:off x="9098961" y="2857500"/>
            <a:ext cx="1346200" cy="1143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data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A9EAF300-F56F-C785-FFDE-88DA42B360D5}"/>
              </a:ext>
            </a:extLst>
          </p:cNvPr>
          <p:cNvSpPr/>
          <p:nvPr/>
        </p:nvSpPr>
        <p:spPr bwMode="auto">
          <a:xfrm flipV="1">
            <a:off x="9539418" y="-215241"/>
            <a:ext cx="1676400" cy="4074444"/>
          </a:xfrm>
          <a:prstGeom prst="arc">
            <a:avLst>
              <a:gd name="adj1" fmla="val 16415144"/>
              <a:gd name="adj2" fmla="val 440549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675EB0A-F11B-4EB6-CCD2-02035631EE1B}"/>
              </a:ext>
            </a:extLst>
          </p:cNvPr>
          <p:cNvSpPr>
            <a:spLocks/>
          </p:cNvSpPr>
          <p:nvPr/>
        </p:nvSpPr>
        <p:spPr bwMode="auto">
          <a:xfrm>
            <a:off x="9341997" y="1330134"/>
            <a:ext cx="638175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5FE507A8-FE91-5D8C-D154-E0891A7740AE}"/>
              </a:ext>
            </a:extLst>
          </p:cNvPr>
          <p:cNvSpPr>
            <a:spLocks/>
          </p:cNvSpPr>
          <p:nvPr/>
        </p:nvSpPr>
        <p:spPr bwMode="auto">
          <a:xfrm>
            <a:off x="8184562" y="3616134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EC8EA609-41A4-23AD-0E94-EDB06996BB75}"/>
              </a:ext>
            </a:extLst>
          </p:cNvPr>
          <p:cNvSpPr>
            <a:spLocks/>
          </p:cNvSpPr>
          <p:nvPr/>
        </p:nvSpPr>
        <p:spPr bwMode="auto">
          <a:xfrm>
            <a:off x="8184562" y="3235134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0x128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825D05BD-3225-4342-56D4-AE10166E77CE}"/>
              </a:ext>
            </a:extLst>
          </p:cNvPr>
          <p:cNvSpPr>
            <a:spLocks/>
          </p:cNvSpPr>
          <p:nvPr/>
        </p:nvSpPr>
        <p:spPr bwMode="auto">
          <a:xfrm>
            <a:off x="8184562" y="2854134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0x130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7606A5C-7EB2-D5B7-2C6E-8816F4FF0ACB}"/>
              </a:ext>
            </a:extLst>
          </p:cNvPr>
          <p:cNvCxnSpPr>
            <a:cxnSpLocks/>
          </p:cNvCxnSpPr>
          <p:nvPr/>
        </p:nvCxnSpPr>
        <p:spPr>
          <a:xfrm>
            <a:off x="8607380" y="4000500"/>
            <a:ext cx="0" cy="5473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2">
            <a:extLst>
              <a:ext uri="{FF2B5EF4-FFF2-40B4-BE49-F238E27FC236}">
                <a16:creationId xmlns:a16="http://schemas.microsoft.com/office/drawing/2014/main" id="{0B644211-E52F-0589-923F-CECC0671ACEC}"/>
              </a:ext>
            </a:extLst>
          </p:cNvPr>
          <p:cNvSpPr>
            <a:spLocks/>
          </p:cNvSpPr>
          <p:nvPr/>
        </p:nvSpPr>
        <p:spPr bwMode="auto">
          <a:xfrm>
            <a:off x="9383917" y="24384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ctr"/>
            <a:r>
              <a:rPr lang="en-US" dirty="0">
                <a:cs typeface="Courier New Bold" charset="0"/>
                <a:sym typeface="Courier New Bold" charset="0"/>
              </a:rPr>
              <a:t>Stack</a:t>
            </a:r>
          </a:p>
        </p:txBody>
      </p:sp>
    </p:spTree>
    <p:extLst>
      <p:ext uri="{BB962C8B-B14F-4D97-AF65-F5344CB8AC3E}">
        <p14:creationId xmlns:p14="http://schemas.microsoft.com/office/powerpoint/2010/main" val="348754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7EC2B-C405-3E9C-21E7-52EAB5AEE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3670-2CE4-952C-5A1A-F69628558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1"/>
            <a:ext cx="10972800" cy="36881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Two assembly instructions call functions and return from them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callq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</a:p>
          <a:p>
            <a:pPr lvl="2"/>
            <a:r>
              <a:rPr lang="en-US" dirty="0"/>
              <a:t>Subtracts 8 from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r>
              <a:rPr lang="en-US" dirty="0"/>
              <a:t> (allocates 8 bytes on the stack)</a:t>
            </a:r>
          </a:p>
          <a:p>
            <a:pPr lvl="2"/>
            <a:r>
              <a:rPr lang="en-US" dirty="0"/>
              <a:t>Saves the address of the </a:t>
            </a:r>
            <a:r>
              <a:rPr lang="en-US" i="1" dirty="0"/>
              <a:t>next</a:t>
            </a:r>
            <a:r>
              <a:rPr lang="en-US" dirty="0"/>
              <a:t> instruction to the stack at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endParaRPr lang="en-US" dirty="0">
              <a:latin typeface="Consolas" panose="020B0609020204030204" pitchFamily="49" charset="0"/>
            </a:endParaRPr>
          </a:p>
          <a:p>
            <a:pPr lvl="2"/>
            <a:r>
              <a:rPr lang="en-US" dirty="0"/>
              <a:t>Jumps to label</a:t>
            </a:r>
          </a:p>
          <a:p>
            <a:pPr lvl="1"/>
            <a:endParaRPr lang="en-US" dirty="0"/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retq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/>
              <a:t>Loads an address from the stack at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endParaRPr lang="en-US" dirty="0">
              <a:latin typeface="Consolas" panose="020B0609020204030204" pitchFamily="49" charset="0"/>
            </a:endParaRPr>
          </a:p>
          <a:p>
            <a:pPr lvl="2"/>
            <a:r>
              <a:rPr lang="en-US" dirty="0"/>
              <a:t>Adds 8 to </a:t>
            </a:r>
            <a:r>
              <a:rPr lang="en-US" dirty="0">
                <a:latin typeface="Consolas" panose="020B0609020204030204" pitchFamily="49" charset="0"/>
              </a:rPr>
              <a:t>%</a:t>
            </a:r>
            <a:r>
              <a:rPr lang="en-US" dirty="0" err="1">
                <a:latin typeface="Consolas" panose="020B0609020204030204" pitchFamily="49" charset="0"/>
              </a:rPr>
              <a:t>rsp</a:t>
            </a:r>
            <a:r>
              <a:rPr lang="en-US" dirty="0"/>
              <a:t> (frees 8 bytes on the stack)</a:t>
            </a:r>
          </a:p>
          <a:p>
            <a:pPr lvl="2"/>
            <a:r>
              <a:rPr lang="en-US" dirty="0"/>
              <a:t>Jumps to loaded address</a:t>
            </a:r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90D38-8D12-0772-BE5D-8A5747633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9987F1-7C21-03FA-509D-C8827F78A8B1}"/>
              </a:ext>
            </a:extLst>
          </p:cNvPr>
          <p:cNvSpPr txBox="1"/>
          <p:nvPr/>
        </p:nvSpPr>
        <p:spPr>
          <a:xfrm>
            <a:off x="6610812" y="5113540"/>
            <a:ext cx="4622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Just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call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</a:t>
            </a:r>
            <a:r>
              <a:rPr lang="en-US" dirty="0"/>
              <a:t> are fine by the way,</a:t>
            </a:r>
            <a:br>
              <a:rPr lang="en-US" dirty="0"/>
            </a:b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q</a:t>
            </a:r>
            <a:r>
              <a:rPr lang="en-US" dirty="0"/>
              <a:t> is assumed (there is no other option)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5E8608-FA6C-F79A-E862-34966D0545B8}"/>
              </a:ext>
            </a:extLst>
          </p:cNvPr>
          <p:cNvSpPr/>
          <p:nvPr/>
        </p:nvSpPr>
        <p:spPr>
          <a:xfrm>
            <a:off x="1239592" y="5083994"/>
            <a:ext cx="5105400" cy="584776"/>
          </a:xfrm>
          <a:prstGeom prst="rect">
            <a:avLst/>
          </a:prstGeom>
          <a:solidFill>
            <a:srgbClr val="F7F5BE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marL="560388" lvl="1" indent="-222250">
              <a:tabLst>
                <a:tab pos="977900" algn="l"/>
                <a:tab pos="1892300" algn="l"/>
                <a:tab pos="2286000" algn="l"/>
                <a:tab pos="4064000" algn="l"/>
              </a:tabLst>
            </a:pPr>
            <a:r>
              <a:rPr lang="en-US" sz="1600" b="1" dirty="0">
                <a:latin typeface="Courier New" pitchFamily="49" charset="0"/>
              </a:rPr>
              <a:t>	400544: call  400550 &lt;mult2&gt;	</a:t>
            </a:r>
          </a:p>
          <a:p>
            <a:pPr marL="560388" lvl="1" indent="-222250">
              <a:tabLst>
                <a:tab pos="977900" algn="l"/>
                <a:tab pos="1892300" algn="l"/>
                <a:tab pos="2286000" algn="l"/>
                <a:tab pos="4064000" algn="l"/>
              </a:tabLst>
            </a:pPr>
            <a:r>
              <a:rPr lang="en-US" sz="1600" b="1" dirty="0">
                <a:latin typeface="Courier New" pitchFamily="49" charset="0"/>
              </a:rPr>
              <a:t>	400549: </a:t>
            </a:r>
            <a:r>
              <a:rPr lang="en-US" sz="1600" b="1" dirty="0" err="1">
                <a:latin typeface="Courier New" pitchFamily="49" charset="0"/>
              </a:rPr>
              <a:t>mov</a:t>
            </a:r>
            <a:r>
              <a:rPr lang="en-US" sz="1600" b="1" dirty="0">
                <a:latin typeface="Courier New" pitchFamily="49" charset="0"/>
              </a:rPr>
              <a:t>    %</a:t>
            </a:r>
            <a:r>
              <a:rPr lang="en-US" sz="1600" b="1" dirty="0" err="1">
                <a:latin typeface="Courier New" pitchFamily="49" charset="0"/>
              </a:rPr>
              <a:t>rax</a:t>
            </a:r>
            <a:r>
              <a:rPr lang="en-US" sz="1600" b="1" dirty="0">
                <a:latin typeface="Courier New" pitchFamily="49" charset="0"/>
              </a:rPr>
              <a:t>,(%</a:t>
            </a:r>
            <a:r>
              <a:rPr lang="en-US" sz="1600" b="1" dirty="0" err="1">
                <a:latin typeface="Courier New" pitchFamily="49" charset="0"/>
              </a:rPr>
              <a:t>rbx</a:t>
            </a:r>
            <a:r>
              <a:rPr lang="en-US" sz="1600" b="1" dirty="0">
                <a:latin typeface="Courier New" pitchFamily="49" charset="0"/>
              </a:rPr>
              <a:t>)		</a:t>
            </a:r>
          </a:p>
        </p:txBody>
      </p:sp>
      <p:sp>
        <p:nvSpPr>
          <p:cNvPr id="7" name="Line Callout 1 6">
            <a:extLst>
              <a:ext uri="{FF2B5EF4-FFF2-40B4-BE49-F238E27FC236}">
                <a16:creationId xmlns:a16="http://schemas.microsoft.com/office/drawing/2014/main" id="{494CDDE6-5573-3DF9-BBC3-84CBE94E466B}"/>
              </a:ext>
            </a:extLst>
          </p:cNvPr>
          <p:cNvSpPr/>
          <p:nvPr/>
        </p:nvSpPr>
        <p:spPr bwMode="auto">
          <a:xfrm>
            <a:off x="2915992" y="5845994"/>
            <a:ext cx="3505200" cy="457200"/>
          </a:xfrm>
          <a:prstGeom prst="borderCallout1">
            <a:avLst>
              <a:gd name="adj1" fmla="val 45207"/>
              <a:gd name="adj2" fmla="val -1924"/>
              <a:gd name="adj3" fmla="val -54707"/>
              <a:gd name="adj4" fmla="val -14273"/>
            </a:avLst>
          </a:prstGeom>
          <a:solidFill>
            <a:srgbClr val="CCECFF"/>
          </a:solidFill>
          <a:ln w="38100">
            <a:solidFill>
              <a:schemeClr val="accent2"/>
            </a:solidFill>
            <a:headEnd type="none" w="sm" len="sm"/>
            <a:tailEnd type="triangle" w="lg" len="lg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Return address: </a:t>
            </a:r>
            <a:r>
              <a:rPr lang="en-US" sz="2000" b="1" dirty="0">
                <a:latin typeface="Courier New" pitchFamily="49" charset="0"/>
              </a:rPr>
              <a:t>0x400549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56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Function data flow in x86-64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7594" y="1143000"/>
            <a:ext cx="4175543" cy="5029200"/>
          </a:xfrm>
        </p:spPr>
        <p:txBody>
          <a:bodyPr>
            <a:normAutofit/>
          </a:bodyPr>
          <a:lstStyle/>
          <a:p>
            <a:r>
              <a:rPr lang="en-US" dirty="0"/>
              <a:t>First 6 arguments are in registers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is first argument</a:t>
            </a:r>
          </a:p>
          <a:p>
            <a:endParaRPr lang="en-US" dirty="0"/>
          </a:p>
          <a:p>
            <a:r>
              <a:rPr lang="en-US" dirty="0"/>
              <a:t>Next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 arguments are on the stack</a:t>
            </a:r>
          </a:p>
          <a:p>
            <a:pPr lvl="1"/>
            <a:r>
              <a:rPr lang="en-US" dirty="0"/>
              <a:t>Too many arguments hurts performance</a:t>
            </a:r>
          </a:p>
          <a:p>
            <a:endParaRPr lang="en-US" dirty="0"/>
          </a:p>
          <a:p>
            <a:r>
              <a:rPr lang="en-US" dirty="0"/>
              <a:t>Return value is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731650" y="1173512"/>
            <a:ext cx="4040188" cy="639763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dirty="0"/>
              <a:t>Registers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8662913" y="1181389"/>
            <a:ext cx="1601550" cy="6397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Stack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8877966" y="4836704"/>
            <a:ext cx="2338567" cy="761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(Only allocate stack space when needed)</a:t>
            </a:r>
          </a:p>
        </p:txBody>
      </p:sp>
      <p:sp>
        <p:nvSpPr>
          <p:cNvPr id="9" name="Rectangle 9"/>
          <p:cNvSpPr>
            <a:spLocks/>
          </p:cNvSpPr>
          <p:nvPr/>
        </p:nvSpPr>
        <p:spPr bwMode="auto">
          <a:xfrm>
            <a:off x="5731650" y="1782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0" name="Rectangle 9"/>
          <p:cNvSpPr>
            <a:spLocks/>
          </p:cNvSpPr>
          <p:nvPr/>
        </p:nvSpPr>
        <p:spPr bwMode="auto">
          <a:xfrm>
            <a:off x="5731650" y="2163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1" name="Rectangle 10"/>
          <p:cNvSpPr>
            <a:spLocks/>
          </p:cNvSpPr>
          <p:nvPr/>
        </p:nvSpPr>
        <p:spPr bwMode="auto">
          <a:xfrm>
            <a:off x="5731650" y="2544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 bwMode="auto">
          <a:xfrm>
            <a:off x="5731650" y="2925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3" name="Rectangle 12"/>
          <p:cNvSpPr>
            <a:spLocks/>
          </p:cNvSpPr>
          <p:nvPr/>
        </p:nvSpPr>
        <p:spPr bwMode="auto">
          <a:xfrm>
            <a:off x="5731650" y="3306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14" name="Rectangle 13"/>
          <p:cNvSpPr>
            <a:spLocks/>
          </p:cNvSpPr>
          <p:nvPr/>
        </p:nvSpPr>
        <p:spPr bwMode="auto">
          <a:xfrm>
            <a:off x="5731650" y="36877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15" name="Rectangle 14"/>
          <p:cNvSpPr>
            <a:spLocks/>
          </p:cNvSpPr>
          <p:nvPr/>
        </p:nvSpPr>
        <p:spPr bwMode="auto">
          <a:xfrm>
            <a:off x="5731650" y="4754564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701050" y="1782764"/>
            <a:ext cx="1346200" cy="2667000"/>
            <a:chOff x="5943600" y="2057400"/>
            <a:chExt cx="1346200" cy="2667000"/>
          </a:xfrm>
        </p:grpSpPr>
        <p:sp>
          <p:nvSpPr>
            <p:cNvPr id="16" name="Rectangle 14"/>
            <p:cNvSpPr>
              <a:spLocks/>
            </p:cNvSpPr>
            <p:nvPr/>
          </p:nvSpPr>
          <p:spPr bwMode="auto">
            <a:xfrm>
              <a:off x="5943600" y="4343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2400" dirty="0" err="1">
                  <a:cs typeface="Courier New Bold" charset="0"/>
                  <a:sym typeface="Courier New Bold" charset="0"/>
                </a:rPr>
                <a:t>Arg</a:t>
              </a:r>
              <a:r>
                <a:rPr lang="en-US" sz="2400" dirty="0">
                  <a:cs typeface="Courier New Bold" charset="0"/>
                  <a:sym typeface="Courier New Bold" charset="0"/>
                </a:rPr>
                <a:t> </a:t>
              </a:r>
              <a:r>
                <a:rPr lang="en-US" sz="2400" dirty="0">
                  <a:latin typeface="Courier New Bold" charset="0"/>
                  <a:cs typeface="Courier New Bold" charset="0"/>
                  <a:sym typeface="Courier New Bold" charset="0"/>
                </a:rPr>
                <a:t>7</a:t>
              </a:r>
            </a:p>
          </p:txBody>
        </p:sp>
        <p:sp>
          <p:nvSpPr>
            <p:cNvPr id="17" name="Rectangle 15"/>
            <p:cNvSpPr>
              <a:spLocks/>
            </p:cNvSpPr>
            <p:nvPr/>
          </p:nvSpPr>
          <p:spPr bwMode="auto">
            <a:xfrm>
              <a:off x="5943600" y="3200400"/>
              <a:ext cx="1346200" cy="762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r>
                <a:rPr lang="en-US" sz="2400" dirty="0"/>
                <a:t>• • •</a:t>
              </a:r>
            </a:p>
          </p:txBody>
        </p:sp>
        <p:sp>
          <p:nvSpPr>
            <p:cNvPr id="18" name="Rectangle 14"/>
            <p:cNvSpPr>
              <a:spLocks/>
            </p:cNvSpPr>
            <p:nvPr/>
          </p:nvSpPr>
          <p:spPr bwMode="auto">
            <a:xfrm>
              <a:off x="5943600" y="3962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2400" dirty="0" err="1">
                  <a:cs typeface="Courier New Bold" charset="0"/>
                  <a:sym typeface="Courier New Bold" charset="0"/>
                </a:rPr>
                <a:t>Arg</a:t>
              </a:r>
              <a:r>
                <a:rPr lang="en-US" sz="2400" dirty="0">
                  <a:cs typeface="Courier New Bold" charset="0"/>
                  <a:sym typeface="Courier New Bold" charset="0"/>
                </a:rPr>
                <a:t> </a:t>
              </a:r>
              <a:r>
                <a:rPr lang="en-US" sz="2400" dirty="0">
                  <a:latin typeface="Courier New Bold" charset="0"/>
                  <a:cs typeface="Courier New Bold" charset="0"/>
                  <a:sym typeface="Courier New Bold" charset="0"/>
                </a:rPr>
                <a:t>8</a:t>
              </a:r>
            </a:p>
          </p:txBody>
        </p:sp>
        <p:sp>
          <p:nvSpPr>
            <p:cNvPr id="19" name="Rectangle 14"/>
            <p:cNvSpPr>
              <a:spLocks/>
            </p:cNvSpPr>
            <p:nvPr/>
          </p:nvSpPr>
          <p:spPr bwMode="auto">
            <a:xfrm>
              <a:off x="5943600" y="2819400"/>
              <a:ext cx="1346200" cy="381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r>
                <a:rPr lang="en-US" sz="2400" dirty="0" err="1">
                  <a:cs typeface="Courier New Bold" charset="0"/>
                  <a:sym typeface="Courier New Bold" charset="0"/>
                </a:rPr>
                <a:t>Arg</a:t>
              </a:r>
              <a:r>
                <a:rPr lang="en-US" sz="2400" dirty="0">
                  <a:cs typeface="Courier New Bold" charset="0"/>
                  <a:sym typeface="Courier New Bold" charset="0"/>
                </a:rPr>
                <a:t> </a:t>
              </a:r>
              <a:r>
                <a:rPr lang="en-US" sz="2400" i="1" dirty="0">
                  <a:cs typeface="Courier New Bold" charset="0"/>
                  <a:sym typeface="Courier New Bold" charset="0"/>
                </a:rPr>
                <a:t>n</a:t>
              </a:r>
            </a:p>
          </p:txBody>
        </p:sp>
        <p:sp>
          <p:nvSpPr>
            <p:cNvPr id="20" name="Rectangle 15"/>
            <p:cNvSpPr>
              <a:spLocks/>
            </p:cNvSpPr>
            <p:nvPr/>
          </p:nvSpPr>
          <p:spPr bwMode="auto">
            <a:xfrm>
              <a:off x="5943600" y="2057400"/>
              <a:ext cx="1346200" cy="762000"/>
            </a:xfrm>
            <a:prstGeom prst="rect">
              <a:avLst/>
            </a:prstGeom>
            <a:solidFill>
              <a:srgbClr val="D6D6F4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/>
            <a:lstStyle/>
            <a:p>
              <a:r>
                <a:rPr lang="en-US" sz="2400" dirty="0"/>
                <a:t>• • •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F717628-4593-4747-9FE4-9A7863BD3443}"/>
              </a:ext>
            </a:extLst>
          </p:cNvPr>
          <p:cNvSpPr txBox="1"/>
          <p:nvPr/>
        </p:nvSpPr>
        <p:spPr>
          <a:xfrm>
            <a:off x="10656921" y="4193350"/>
            <a:ext cx="788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rsp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65461AE-6301-2940-AC97-850E264D3B5C}"/>
              </a:ext>
            </a:extLst>
          </p:cNvPr>
          <p:cNvCxnSpPr>
            <a:cxnSpLocks/>
          </p:cNvCxnSpPr>
          <p:nvPr/>
        </p:nvCxnSpPr>
        <p:spPr bwMode="auto">
          <a:xfrm flipH="1">
            <a:off x="10047251" y="4449764"/>
            <a:ext cx="636549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1C14-707E-4F7B-98B0-43A997859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74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Example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88F99-4724-491C-A6F2-A5CD5759B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39D888-5BEB-109A-B2B8-4982B7864063}"/>
              </a:ext>
            </a:extLst>
          </p:cNvPr>
          <p:cNvSpPr>
            <a:spLocks/>
          </p:cNvSpPr>
          <p:nvPr/>
        </p:nvSpPr>
        <p:spPr bwMode="auto">
          <a:xfrm>
            <a:off x="450762" y="4420762"/>
            <a:ext cx="4224269" cy="1284026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mult2 (long a, long b){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s = a * b;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s;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83345-56F3-D3D5-5811-EF6D20B899FC}"/>
              </a:ext>
            </a:extLst>
          </p:cNvPr>
          <p:cNvSpPr>
            <a:spLocks/>
          </p:cNvSpPr>
          <p:nvPr/>
        </p:nvSpPr>
        <p:spPr bwMode="auto">
          <a:xfrm>
            <a:off x="450761" y="1947383"/>
            <a:ext cx="4224270" cy="149330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void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multstore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y,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    long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t = mult2(x, y);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20520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0AEBC-D1EC-5B69-47CB-DCF1B150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0532-423D-C9D0-B130-67F6E064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registers hold arguments?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A613D-E988-BBF9-1AD3-DD390246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B92B32-2C66-2B10-2A61-A90A260764F0}"/>
              </a:ext>
            </a:extLst>
          </p:cNvPr>
          <p:cNvSpPr>
            <a:spLocks/>
          </p:cNvSpPr>
          <p:nvPr/>
        </p:nvSpPr>
        <p:spPr bwMode="auto">
          <a:xfrm>
            <a:off x="450762" y="4420762"/>
            <a:ext cx="4224269" cy="1284026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mult2 (long a, long b){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s = a * b;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s;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5C9273-2A96-02F9-B2E8-318C116DFC08}"/>
              </a:ext>
            </a:extLst>
          </p:cNvPr>
          <p:cNvSpPr>
            <a:spLocks/>
          </p:cNvSpPr>
          <p:nvPr/>
        </p:nvSpPr>
        <p:spPr bwMode="auto">
          <a:xfrm>
            <a:off x="450761" y="1947383"/>
            <a:ext cx="4224270" cy="149330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void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multstore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y,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    long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t = mult2(x, y);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A52FD90-0E6C-F453-ED46-6013CB7F3CC7}"/>
              </a:ext>
            </a:extLst>
          </p:cNvPr>
          <p:cNvSpPr>
            <a:spLocks/>
          </p:cNvSpPr>
          <p:nvPr/>
        </p:nvSpPr>
        <p:spPr bwMode="auto">
          <a:xfrm>
            <a:off x="4835876" y="4420762"/>
            <a:ext cx="6905362" cy="1284026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	# a 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400553:  imul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%rsi,%rax	# a * b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	# Return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C4AF67-4070-8486-1EE9-07EC71518C54}"/>
              </a:ext>
            </a:extLst>
          </p:cNvPr>
          <p:cNvSpPr>
            <a:spLocks/>
          </p:cNvSpPr>
          <p:nvPr/>
        </p:nvSpPr>
        <p:spPr bwMode="auto">
          <a:xfrm>
            <a:off x="4835876" y="1947383"/>
            <a:ext cx="6905363" cy="1481618"/>
          </a:xfrm>
          <a:prstGeom prst="rect">
            <a:avLst/>
          </a:prstGeom>
          <a:solidFill>
            <a:srgbClr val="F7F5BE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400544: callq  400550 &lt;mult2&gt;	# mult2(x,y)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	# Store at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*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40054d: retq			# Return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0E9CDD-7DA6-CE9F-EE36-53B2B08B3626}"/>
              </a:ext>
            </a:extLst>
          </p:cNvPr>
          <p:cNvSpPr txBox="1"/>
          <p:nvPr/>
        </p:nvSpPr>
        <p:spPr>
          <a:xfrm>
            <a:off x="2272748" y="1179916"/>
            <a:ext cx="2736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1"/>
                </a:solidFill>
                <a:latin typeface="Consolas" panose="020B0609020204030204" pitchFamily="49" charset="0"/>
              </a:rPr>
              <a:t>rdi</a:t>
            </a:r>
            <a:r>
              <a:rPr lang="en-US" sz="2400" b="1" dirty="0">
                <a:latin typeface="Consolas" panose="020B0609020204030204" pitchFamily="49" charset="0"/>
              </a:rPr>
              <a:t>	</a:t>
            </a:r>
            <a:r>
              <a:rPr lang="en-US" sz="2400" b="1" dirty="0">
                <a:solidFill>
                  <a:schemeClr val="accent2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2"/>
                </a:solidFill>
                <a:latin typeface="Consolas" panose="020B0609020204030204" pitchFamily="49" charset="0"/>
              </a:rPr>
              <a:t>rsi</a:t>
            </a:r>
            <a:r>
              <a:rPr lang="en-US" sz="2400" b="1" dirty="0">
                <a:latin typeface="Consolas" panose="020B0609020204030204" pitchFamily="49" charset="0"/>
              </a:rPr>
              <a:t>	</a:t>
            </a:r>
            <a:r>
              <a:rPr lang="en-US" sz="2400" b="1" dirty="0">
                <a:solidFill>
                  <a:schemeClr val="accent4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4"/>
                </a:solidFill>
                <a:latin typeface="Consolas" panose="020B0609020204030204" pitchFamily="49" charset="0"/>
              </a:rPr>
              <a:t>rdx</a:t>
            </a:r>
            <a:endParaRPr lang="en-US" sz="2400" b="1" dirty="0">
              <a:solidFill>
                <a:schemeClr val="accent4"/>
              </a:solidFill>
              <a:latin typeface="Consolas" panose="020B0609020204030204" pitchFamily="49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48EFDBE-E9CB-070B-1D3B-C0488DFFD84C}"/>
              </a:ext>
            </a:extLst>
          </p:cNvPr>
          <p:cNvCxnSpPr>
            <a:cxnSpLocks/>
          </p:cNvCxnSpPr>
          <p:nvPr/>
        </p:nvCxnSpPr>
        <p:spPr>
          <a:xfrm>
            <a:off x="2782957" y="1642012"/>
            <a:ext cx="318052" cy="3988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F931CC8-E29B-3678-B1E1-11DD3AFC3A0F}"/>
              </a:ext>
            </a:extLst>
          </p:cNvPr>
          <p:cNvCxnSpPr>
            <a:cxnSpLocks/>
          </p:cNvCxnSpPr>
          <p:nvPr/>
        </p:nvCxnSpPr>
        <p:spPr>
          <a:xfrm>
            <a:off x="3551583" y="1603513"/>
            <a:ext cx="609600" cy="43732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6D43119-E9B5-20B4-ED0B-3669267B7052}"/>
              </a:ext>
            </a:extLst>
          </p:cNvPr>
          <p:cNvSpPr/>
          <p:nvPr/>
        </p:nvSpPr>
        <p:spPr>
          <a:xfrm>
            <a:off x="4028662" y="1616765"/>
            <a:ext cx="781877" cy="808383"/>
          </a:xfrm>
          <a:custGeom>
            <a:avLst/>
            <a:gdLst>
              <a:gd name="csX0" fmla="*/ 424070 w 666753"/>
              <a:gd name="csY0" fmla="*/ 0 h 808383"/>
              <a:gd name="csX1" fmla="*/ 636105 w 666753"/>
              <a:gd name="csY1" fmla="*/ 331305 h 808383"/>
              <a:gd name="csX2" fmla="*/ 596348 w 666753"/>
              <a:gd name="csY2" fmla="*/ 702365 h 808383"/>
              <a:gd name="csX3" fmla="*/ 0 w 666753"/>
              <a:gd name="csY3" fmla="*/ 808383 h 8083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66753" h="808383">
                <a:moveTo>
                  <a:pt x="424070" y="0"/>
                </a:moveTo>
                <a:cubicBezTo>
                  <a:pt x="515731" y="107122"/>
                  <a:pt x="607392" y="214244"/>
                  <a:pt x="636105" y="331305"/>
                </a:cubicBezTo>
                <a:cubicBezTo>
                  <a:pt x="664818" y="448366"/>
                  <a:pt x="702365" y="622852"/>
                  <a:pt x="596348" y="702365"/>
                </a:cubicBezTo>
                <a:cubicBezTo>
                  <a:pt x="490331" y="781878"/>
                  <a:pt x="245165" y="795130"/>
                  <a:pt x="0" y="808383"/>
                </a:cubicBezTo>
              </a:path>
            </a:pathLst>
          </a:custGeom>
          <a:noFill/>
          <a:ln w="571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39A22D-1164-60BD-3B1E-2F3C02F02CFA}"/>
              </a:ext>
            </a:extLst>
          </p:cNvPr>
          <p:cNvSpPr txBox="1"/>
          <p:nvPr/>
        </p:nvSpPr>
        <p:spPr>
          <a:xfrm>
            <a:off x="1938458" y="3612754"/>
            <a:ext cx="2736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1"/>
                </a:solidFill>
                <a:latin typeface="Consolas" panose="020B0609020204030204" pitchFamily="49" charset="0"/>
              </a:rPr>
              <a:t>rdi</a:t>
            </a:r>
            <a:r>
              <a:rPr lang="en-US" sz="2400" b="1" dirty="0">
                <a:latin typeface="Consolas" panose="020B0609020204030204" pitchFamily="49" charset="0"/>
              </a:rPr>
              <a:t>	</a:t>
            </a:r>
            <a:r>
              <a:rPr lang="en-US" sz="2400" b="1" dirty="0">
                <a:solidFill>
                  <a:schemeClr val="accent2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2"/>
                </a:solidFill>
                <a:latin typeface="Consolas" panose="020B0609020204030204" pitchFamily="49" charset="0"/>
              </a:rPr>
              <a:t>rsi</a:t>
            </a:r>
            <a:endParaRPr lang="en-US" sz="2400" b="1" dirty="0">
              <a:solidFill>
                <a:schemeClr val="accent4"/>
              </a:solidFill>
              <a:latin typeface="Consolas" panose="020B0609020204030204" pitchFamily="49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D178E53-B912-9EDD-225F-27B7547FAFAA}"/>
              </a:ext>
            </a:extLst>
          </p:cNvPr>
          <p:cNvCxnSpPr>
            <a:cxnSpLocks/>
          </p:cNvCxnSpPr>
          <p:nvPr/>
        </p:nvCxnSpPr>
        <p:spPr>
          <a:xfrm>
            <a:off x="2448667" y="4074850"/>
            <a:ext cx="318052" cy="3988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A83FFDF-C20B-0AC6-997D-425E3893D817}"/>
              </a:ext>
            </a:extLst>
          </p:cNvPr>
          <p:cNvCxnSpPr>
            <a:cxnSpLocks/>
          </p:cNvCxnSpPr>
          <p:nvPr/>
        </p:nvCxnSpPr>
        <p:spPr>
          <a:xfrm>
            <a:off x="3217293" y="4036351"/>
            <a:ext cx="609600" cy="437322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AE7ACAE-EA8F-1C91-43CE-323021643A2F}"/>
              </a:ext>
            </a:extLst>
          </p:cNvPr>
          <p:cNvSpPr txBox="1"/>
          <p:nvPr/>
        </p:nvSpPr>
        <p:spPr>
          <a:xfrm>
            <a:off x="722900" y="3612754"/>
            <a:ext cx="99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/>
                </a:solidFill>
                <a:latin typeface="Consolas" panose="020B0609020204030204" pitchFamily="49" charset="0"/>
              </a:rPr>
              <a:t>%</a:t>
            </a:r>
            <a:r>
              <a:rPr lang="en-US" sz="2400" b="1" dirty="0" err="1">
                <a:solidFill>
                  <a:schemeClr val="accent5"/>
                </a:solidFill>
                <a:latin typeface="Consolas" panose="020B0609020204030204" pitchFamily="49" charset="0"/>
              </a:rPr>
              <a:t>rax</a:t>
            </a:r>
            <a:endParaRPr lang="en-US" sz="2400" b="1" dirty="0">
              <a:solidFill>
                <a:schemeClr val="accent5"/>
              </a:solidFill>
              <a:latin typeface="Consolas" panose="020B0609020204030204" pitchFamily="49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59DB826-9DA4-7266-02CC-D97008EF3D04}"/>
              </a:ext>
            </a:extLst>
          </p:cNvPr>
          <p:cNvCxnSpPr>
            <a:cxnSpLocks/>
          </p:cNvCxnSpPr>
          <p:nvPr/>
        </p:nvCxnSpPr>
        <p:spPr>
          <a:xfrm flipH="1">
            <a:off x="801178" y="4074419"/>
            <a:ext cx="289142" cy="417807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C4D37F4-4B24-39EF-DDFD-8F61588293E9}"/>
              </a:ext>
            </a:extLst>
          </p:cNvPr>
          <p:cNvSpPr txBox="1"/>
          <p:nvPr/>
        </p:nvSpPr>
        <p:spPr>
          <a:xfrm>
            <a:off x="459115" y="1239825"/>
            <a:ext cx="1262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</a:rPr>
              <a:t>No return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4F14A42-1C4F-FB14-34EE-27F4888EF17B}"/>
              </a:ext>
            </a:extLst>
          </p:cNvPr>
          <p:cNvCxnSpPr>
            <a:cxnSpLocks/>
          </p:cNvCxnSpPr>
          <p:nvPr/>
        </p:nvCxnSpPr>
        <p:spPr>
          <a:xfrm flipH="1">
            <a:off x="721644" y="1585487"/>
            <a:ext cx="289142" cy="417807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972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8831F-2EA6-F398-144D-31F0DBEE6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10B6E-8C37-AC6D-B8C7-04D2A20F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flow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0E12B-BA87-EDF8-BA70-E92A72961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D58B366-D1A5-DF3E-9F7E-C7EA085AC0B5}"/>
              </a:ext>
            </a:extLst>
          </p:cNvPr>
          <p:cNvSpPr>
            <a:spLocks/>
          </p:cNvSpPr>
          <p:nvPr/>
        </p:nvSpPr>
        <p:spPr bwMode="auto">
          <a:xfrm>
            <a:off x="450762" y="4420762"/>
            <a:ext cx="4224269" cy="1284026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mult2 (long a, long b){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long s = a * b;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s;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F4646E-76D8-E7DD-CE81-0289DD7A3773}"/>
              </a:ext>
            </a:extLst>
          </p:cNvPr>
          <p:cNvSpPr>
            <a:spLocks/>
          </p:cNvSpPr>
          <p:nvPr/>
        </p:nvSpPr>
        <p:spPr bwMode="auto">
          <a:xfrm>
            <a:off x="450761" y="1947383"/>
            <a:ext cx="4224270" cy="1493307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void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multstore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x, long y,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    long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t = mult2(x, y);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*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= t;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B6461B29-3438-4449-EE9A-8FB4486F4FD0}"/>
              </a:ext>
            </a:extLst>
          </p:cNvPr>
          <p:cNvSpPr>
            <a:spLocks/>
          </p:cNvSpPr>
          <p:nvPr/>
        </p:nvSpPr>
        <p:spPr bwMode="auto">
          <a:xfrm>
            <a:off x="4835876" y="4420762"/>
            <a:ext cx="6905362" cy="1284026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	# a 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400553:  imul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%rsi,%rax	# a * b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	# Return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187722-A19D-3140-4BFD-ECBE4EC6A865}"/>
              </a:ext>
            </a:extLst>
          </p:cNvPr>
          <p:cNvSpPr>
            <a:spLocks/>
          </p:cNvSpPr>
          <p:nvPr/>
        </p:nvSpPr>
        <p:spPr bwMode="auto">
          <a:xfrm>
            <a:off x="4835876" y="1947382"/>
            <a:ext cx="6905363" cy="1493307"/>
          </a:xfrm>
          <a:prstGeom prst="rect">
            <a:avLst/>
          </a:prstGeom>
          <a:solidFill>
            <a:srgbClr val="F7F5BE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400544: callq  400550 &lt;mult2&gt;	# mult2(x,y)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	# Store at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*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dest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40054d: retq			# Return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019D61-E072-B2FC-8ACA-CEAAE86F1F18}"/>
              </a:ext>
            </a:extLst>
          </p:cNvPr>
          <p:cNvSpPr/>
          <p:nvPr/>
        </p:nvSpPr>
        <p:spPr>
          <a:xfrm>
            <a:off x="5102087" y="2226369"/>
            <a:ext cx="4161183" cy="33130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003EA7-17A6-A26A-BF5F-6E26183D5223}"/>
              </a:ext>
            </a:extLst>
          </p:cNvPr>
          <p:cNvSpPr/>
          <p:nvPr/>
        </p:nvSpPr>
        <p:spPr>
          <a:xfrm>
            <a:off x="5102086" y="2797087"/>
            <a:ext cx="1855305" cy="33130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859E17-EC85-7A05-5E8B-9C97578AD34B}"/>
              </a:ext>
            </a:extLst>
          </p:cNvPr>
          <p:cNvSpPr/>
          <p:nvPr/>
        </p:nvSpPr>
        <p:spPr>
          <a:xfrm>
            <a:off x="5102085" y="5249339"/>
            <a:ext cx="1855305" cy="33130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23616F-8910-2170-7D25-EE90FB5DA873}"/>
              </a:ext>
            </a:extLst>
          </p:cNvPr>
          <p:cNvSpPr txBox="1"/>
          <p:nvPr/>
        </p:nvSpPr>
        <p:spPr>
          <a:xfrm>
            <a:off x="6957390" y="1091079"/>
            <a:ext cx="3021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Calls the mult2 function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689555B-39B6-5E13-4F29-2BD8703B61EE}"/>
              </a:ext>
            </a:extLst>
          </p:cNvPr>
          <p:cNvCxnSpPr>
            <a:cxnSpLocks/>
          </p:cNvCxnSpPr>
          <p:nvPr/>
        </p:nvCxnSpPr>
        <p:spPr>
          <a:xfrm>
            <a:off x="8945218" y="1454207"/>
            <a:ext cx="92765" cy="72552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6A5CC19-FD92-BADA-ED7B-D730BC871F26}"/>
              </a:ext>
            </a:extLst>
          </p:cNvPr>
          <p:cNvSpPr txBox="1"/>
          <p:nvPr/>
        </p:nvSpPr>
        <p:spPr>
          <a:xfrm>
            <a:off x="5102085" y="3808646"/>
            <a:ext cx="3021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Return instructions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A7C47F-6952-82D1-6DB0-A6E3D44E5322}"/>
              </a:ext>
            </a:extLst>
          </p:cNvPr>
          <p:cNvCxnSpPr>
            <a:cxnSpLocks/>
          </p:cNvCxnSpPr>
          <p:nvPr/>
        </p:nvCxnSpPr>
        <p:spPr>
          <a:xfrm flipH="1" flipV="1">
            <a:off x="5974724" y="3128391"/>
            <a:ext cx="119270" cy="68025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F94FD6D-7747-75F1-CF2E-2CF7B1737E19}"/>
              </a:ext>
            </a:extLst>
          </p:cNvPr>
          <p:cNvCxnSpPr>
            <a:cxnSpLocks/>
          </p:cNvCxnSpPr>
          <p:nvPr/>
        </p:nvCxnSpPr>
        <p:spPr>
          <a:xfrm>
            <a:off x="6093994" y="4208756"/>
            <a:ext cx="152400" cy="980073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78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/>
              <a:t>about to execute </a:t>
            </a:r>
            <a:r>
              <a:rPr lang="en-US" dirty="0" err="1">
                <a:latin typeface="Courier New"/>
                <a:cs typeface="Courier New"/>
              </a:rPr>
              <a:t>callq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74058-9060-4813-BC29-3831456C5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0x400544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18" name="Rectangle 15"/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algn="ctr"/>
            <a:r>
              <a:rPr lang="en-US" sz="2000" dirty="0"/>
              <a:t>some data</a:t>
            </a:r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133600"/>
            <a:ext cx="1676400" cy="990600"/>
          </a:xfrm>
          <a:prstGeom prst="arc">
            <a:avLst>
              <a:gd name="adj1" fmla="val 17108922"/>
              <a:gd name="adj2" fmla="val 476875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4" name="Rectangle 3"/>
          <p:cNvSpPr>
            <a:spLocks/>
          </p:cNvSpPr>
          <p:nvPr/>
        </p:nvSpPr>
        <p:spPr bwMode="auto">
          <a:xfrm>
            <a:off x="6996113" y="2895600"/>
            <a:ext cx="638175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5" name="Rectangle 10"/>
          <p:cNvSpPr>
            <a:spLocks/>
          </p:cNvSpPr>
          <p:nvPr/>
        </p:nvSpPr>
        <p:spPr bwMode="auto">
          <a:xfrm>
            <a:off x="6858001" y="1905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26" name="Rectangle 11"/>
          <p:cNvSpPr>
            <a:spLocks/>
          </p:cNvSpPr>
          <p:nvPr/>
        </p:nvSpPr>
        <p:spPr bwMode="auto">
          <a:xfrm>
            <a:off x="6858001" y="1524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0x128</a:t>
            </a:r>
          </a:p>
        </p:txBody>
      </p:sp>
      <p:sp>
        <p:nvSpPr>
          <p:cNvPr id="27" name="Rectangle 12"/>
          <p:cNvSpPr>
            <a:spLocks/>
          </p:cNvSpPr>
          <p:nvPr/>
        </p:nvSpPr>
        <p:spPr bwMode="auto">
          <a:xfrm>
            <a:off x="6858001" y="1143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0x130</a:t>
            </a:r>
          </a:p>
        </p:txBody>
      </p:sp>
      <p:sp>
        <p:nvSpPr>
          <p:cNvPr id="29" name="Rectangle 4"/>
          <p:cNvSpPr>
            <a:spLocks/>
          </p:cNvSpPr>
          <p:nvPr/>
        </p:nvSpPr>
        <p:spPr bwMode="auto">
          <a:xfrm>
            <a:off x="6996113" y="3505200"/>
            <a:ext cx="638175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%rip</a:t>
            </a:r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 bwMode="auto">
          <a:xfrm flipH="1" flipV="1">
            <a:off x="6096000" y="2362200"/>
            <a:ext cx="1676400" cy="13335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DBF9D1A-2252-8DE5-61CE-9AC8B1128979}"/>
              </a:ext>
            </a:extLst>
          </p:cNvPr>
          <p:cNvSpPr txBox="1"/>
          <p:nvPr/>
        </p:nvSpPr>
        <p:spPr>
          <a:xfrm>
            <a:off x="9829800" y="3447393"/>
            <a:ext cx="2018288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%rip</a:t>
            </a:r>
            <a:r>
              <a:rPr lang="en-US" dirty="0"/>
              <a:t>: instruction pointer</a:t>
            </a:r>
          </a:p>
          <a:p>
            <a:endParaRPr lang="en-US" dirty="0"/>
          </a:p>
          <a:p>
            <a:r>
              <a:rPr lang="en-US" dirty="0"/>
              <a:t>Can’t be directly modified</a:t>
            </a:r>
          </a:p>
        </p:txBody>
      </p:sp>
    </p:spTree>
    <p:extLst>
      <p:ext uri="{BB962C8B-B14F-4D97-AF65-F5344CB8AC3E}">
        <p14:creationId xmlns:p14="http://schemas.microsoft.com/office/powerpoint/2010/main" val="1918335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0x118</a:t>
            </a:r>
          </a:p>
        </p:txBody>
      </p:sp>
      <p:sp>
        <p:nvSpPr>
          <p:cNvPr id="17" name="Rectangle 14"/>
          <p:cNvSpPr>
            <a:spLocks/>
          </p:cNvSpPr>
          <p:nvPr/>
        </p:nvSpPr>
        <p:spPr bwMode="auto">
          <a:xfrm>
            <a:off x="7772400" y="2286000"/>
            <a:ext cx="13462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18" name="Rectangle 15"/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ctr"/>
            <a:r>
              <a:rPr lang="en-US" sz="2000" dirty="0"/>
              <a:t>some data</a:t>
            </a:r>
          </a:p>
          <a:p>
            <a:endParaRPr lang="en-US" sz="2400" dirty="0"/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438400"/>
            <a:ext cx="1676400" cy="685800"/>
          </a:xfrm>
          <a:prstGeom prst="arc">
            <a:avLst>
              <a:gd name="adj1" fmla="val 17108922"/>
              <a:gd name="adj2" fmla="val 4394693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858001" y="1143000"/>
            <a:ext cx="776287" cy="2743200"/>
            <a:chOff x="5334000" y="1143000"/>
            <a:chExt cx="776287" cy="2743200"/>
          </a:xfrm>
        </p:grpSpPr>
        <p:sp>
          <p:nvSpPr>
            <p:cNvPr id="7" name="Rectangle 3"/>
            <p:cNvSpPr>
              <a:spLocks/>
            </p:cNvSpPr>
            <p:nvPr/>
          </p:nvSpPr>
          <p:spPr bwMode="auto">
            <a:xfrm>
              <a:off x="5472112" y="28956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5334000" y="1905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0x120</a:t>
              </a:r>
            </a:p>
          </p:txBody>
        </p:sp>
        <p:sp>
          <p:nvSpPr>
            <p:cNvPr id="14" name="Rectangle 11"/>
            <p:cNvSpPr>
              <a:spLocks/>
            </p:cNvSpPr>
            <p:nvPr/>
          </p:nvSpPr>
          <p:spPr bwMode="auto">
            <a:xfrm>
              <a:off x="5334000" y="1524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0x128</a:t>
              </a:r>
            </a:p>
          </p:txBody>
        </p:sp>
        <p:sp>
          <p:nvSpPr>
            <p:cNvPr id="15" name="Rectangle 12"/>
            <p:cNvSpPr>
              <a:spLocks/>
            </p:cNvSpPr>
            <p:nvPr/>
          </p:nvSpPr>
          <p:spPr bwMode="auto">
            <a:xfrm>
              <a:off x="5334000" y="1143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0x130</a:t>
              </a:r>
            </a:p>
          </p:txBody>
        </p:sp>
        <p:sp>
          <p:nvSpPr>
            <p:cNvPr id="21" name="Rectangle 11"/>
            <p:cNvSpPr>
              <a:spLocks/>
            </p:cNvSpPr>
            <p:nvPr/>
          </p:nvSpPr>
          <p:spPr bwMode="auto">
            <a:xfrm>
              <a:off x="5334000" y="2286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0x118</a:t>
              </a:r>
            </a:p>
          </p:txBody>
        </p:sp>
        <p:sp>
          <p:nvSpPr>
            <p:cNvPr id="9" name="Rectangle 4"/>
            <p:cNvSpPr>
              <a:spLocks/>
            </p:cNvSpPr>
            <p:nvPr/>
          </p:nvSpPr>
          <p:spPr bwMode="auto">
            <a:xfrm>
              <a:off x="5472112" y="35052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%rip</a:t>
              </a:r>
            </a:p>
          </p:txBody>
        </p:sp>
      </p:grpSp>
      <p:sp>
        <p:nvSpPr>
          <p:cNvPr id="23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0x400544</a:t>
            </a: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 bwMode="auto">
          <a:xfrm flipH="1" flipV="1">
            <a:off x="6096000" y="2362200"/>
            <a:ext cx="1676400" cy="13335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 err="1">
                <a:latin typeface="Courier New"/>
                <a:cs typeface="Courier New"/>
              </a:rPr>
              <a:t>callq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/>
              <a:t>step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869D0-B98E-4429-972F-30C0386FE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2775260" y="2577002"/>
            <a:ext cx="5397224" cy="486432"/>
          </a:xfrm>
          <a:custGeom>
            <a:avLst/>
            <a:gdLst>
              <a:gd name="connsiteX0" fmla="*/ 5397224 w 5397224"/>
              <a:gd name="connsiteY0" fmla="*/ 0 h 486432"/>
              <a:gd name="connsiteX1" fmla="*/ 2353115 w 5397224"/>
              <a:gd name="connsiteY1" fmla="*/ 485522 h 486432"/>
              <a:gd name="connsiteX2" fmla="*/ 0 w 5397224"/>
              <a:gd name="connsiteY2" fmla="*/ 130718 h 48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224" h="486432">
                <a:moveTo>
                  <a:pt x="5397224" y="0"/>
                </a:moveTo>
                <a:cubicBezTo>
                  <a:pt x="4324938" y="231868"/>
                  <a:pt x="3252652" y="463736"/>
                  <a:pt x="2353115" y="485522"/>
                </a:cubicBezTo>
                <a:cubicBezTo>
                  <a:pt x="1453578" y="507308"/>
                  <a:pt x="0" y="130718"/>
                  <a:pt x="0" y="130718"/>
                </a:cubicBezTo>
              </a:path>
            </a:pathLst>
          </a:custGeom>
          <a:noFill/>
          <a:ln w="25400">
            <a:solidFill>
              <a:schemeClr val="accent5"/>
            </a:solidFill>
            <a:tailEnd type="arrow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22" name="Straight Arrow Connector 21"/>
          <p:cNvCxnSpPr>
            <a:stCxn id="22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19691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0x400550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0x118</a:t>
            </a:r>
          </a:p>
        </p:txBody>
      </p:sp>
      <p:sp>
        <p:nvSpPr>
          <p:cNvPr id="17" name="Rectangle 14"/>
          <p:cNvSpPr>
            <a:spLocks/>
          </p:cNvSpPr>
          <p:nvPr/>
        </p:nvSpPr>
        <p:spPr bwMode="auto">
          <a:xfrm>
            <a:off x="7772400" y="2286000"/>
            <a:ext cx="13462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438400"/>
            <a:ext cx="1676400" cy="685800"/>
          </a:xfrm>
          <a:prstGeom prst="arc">
            <a:avLst>
              <a:gd name="adj1" fmla="val 17108922"/>
              <a:gd name="adj2" fmla="val 4394693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858001" y="1143000"/>
            <a:ext cx="776287" cy="2743200"/>
            <a:chOff x="5334000" y="1143000"/>
            <a:chExt cx="776287" cy="2743200"/>
          </a:xfrm>
        </p:grpSpPr>
        <p:sp>
          <p:nvSpPr>
            <p:cNvPr id="9" name="Rectangle 4"/>
            <p:cNvSpPr>
              <a:spLocks/>
            </p:cNvSpPr>
            <p:nvPr/>
          </p:nvSpPr>
          <p:spPr bwMode="auto">
            <a:xfrm>
              <a:off x="5472112" y="35052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%rip</a:t>
              </a:r>
            </a:p>
          </p:txBody>
        </p:sp>
        <p:sp>
          <p:nvSpPr>
            <p:cNvPr id="7" name="Rectangle 3"/>
            <p:cNvSpPr>
              <a:spLocks/>
            </p:cNvSpPr>
            <p:nvPr/>
          </p:nvSpPr>
          <p:spPr bwMode="auto">
            <a:xfrm>
              <a:off x="5472112" y="28956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5334000" y="1905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0x120</a:t>
              </a:r>
            </a:p>
          </p:txBody>
        </p:sp>
        <p:sp>
          <p:nvSpPr>
            <p:cNvPr id="14" name="Rectangle 11"/>
            <p:cNvSpPr>
              <a:spLocks/>
            </p:cNvSpPr>
            <p:nvPr/>
          </p:nvSpPr>
          <p:spPr bwMode="auto">
            <a:xfrm>
              <a:off x="5334000" y="1524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0x128</a:t>
              </a:r>
            </a:p>
          </p:txBody>
        </p:sp>
        <p:sp>
          <p:nvSpPr>
            <p:cNvPr id="15" name="Rectangle 12"/>
            <p:cNvSpPr>
              <a:spLocks/>
            </p:cNvSpPr>
            <p:nvPr/>
          </p:nvSpPr>
          <p:spPr bwMode="auto">
            <a:xfrm>
              <a:off x="5334000" y="1143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0x130</a:t>
              </a:r>
            </a:p>
          </p:txBody>
        </p:sp>
        <p:sp>
          <p:nvSpPr>
            <p:cNvPr id="21" name="Rectangle 11"/>
            <p:cNvSpPr>
              <a:spLocks/>
            </p:cNvSpPr>
            <p:nvPr/>
          </p:nvSpPr>
          <p:spPr bwMode="auto">
            <a:xfrm>
              <a:off x="5334000" y="2286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0x118</a:t>
              </a:r>
            </a:p>
          </p:txBody>
        </p:sp>
      </p:grpSp>
      <p:sp>
        <p:nvSpPr>
          <p:cNvPr id="2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 err="1">
                <a:latin typeface="Courier New"/>
                <a:cs typeface="Courier New"/>
              </a:rPr>
              <a:t>callq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/>
              <a:t>step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9C48AC-2025-4631-8B81-5859BE1DD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775260" y="2577002"/>
            <a:ext cx="5397224" cy="486432"/>
          </a:xfrm>
          <a:custGeom>
            <a:avLst/>
            <a:gdLst>
              <a:gd name="connsiteX0" fmla="*/ 5397224 w 5397224"/>
              <a:gd name="connsiteY0" fmla="*/ 0 h 486432"/>
              <a:gd name="connsiteX1" fmla="*/ 2353115 w 5397224"/>
              <a:gd name="connsiteY1" fmla="*/ 485522 h 486432"/>
              <a:gd name="connsiteX2" fmla="*/ 0 w 5397224"/>
              <a:gd name="connsiteY2" fmla="*/ 130718 h 48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224" h="486432">
                <a:moveTo>
                  <a:pt x="5397224" y="0"/>
                </a:moveTo>
                <a:cubicBezTo>
                  <a:pt x="4324938" y="231868"/>
                  <a:pt x="3252652" y="463736"/>
                  <a:pt x="2353115" y="485522"/>
                </a:cubicBezTo>
                <a:cubicBezTo>
                  <a:pt x="1453578" y="507308"/>
                  <a:pt x="0" y="130718"/>
                  <a:pt x="0" y="130718"/>
                </a:cubicBezTo>
              </a:path>
            </a:pathLst>
          </a:custGeom>
          <a:noFill/>
          <a:ln w="25400">
            <a:solidFill>
              <a:schemeClr val="accent5"/>
            </a:solidFill>
            <a:tailEnd type="arrow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 bwMode="auto">
          <a:xfrm flipH="1">
            <a:off x="5562600" y="3695700"/>
            <a:ext cx="2209800" cy="723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25" name="Straight Arrow Connector 24"/>
          <p:cNvCxnSpPr>
            <a:stCxn id="25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5">
            <a:extLst>
              <a:ext uri="{FF2B5EF4-FFF2-40B4-BE49-F238E27FC236}">
                <a16:creationId xmlns:a16="http://schemas.microsoft.com/office/drawing/2014/main" id="{DF861887-1C83-D874-8292-3AFA5F9DC856}"/>
              </a:ext>
            </a:extLst>
          </p:cNvPr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ctr"/>
            <a:r>
              <a:rPr lang="en-US" sz="2000" dirty="0"/>
              <a:t>some data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5486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C Code Layout</a:t>
            </a:r>
          </a:p>
          <a:p>
            <a:pPr lvl="1"/>
            <a:endParaRPr lang="en-US" dirty="0"/>
          </a:p>
          <a:p>
            <a:r>
              <a:rPr lang="en-US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dirty="0"/>
              <a:t>Managing Local Data</a:t>
            </a:r>
          </a:p>
          <a:p>
            <a:pPr lvl="1"/>
            <a:endParaRPr lang="en-US" dirty="0"/>
          </a:p>
          <a:p>
            <a:r>
              <a:rPr lang="en-US" dirty="0"/>
              <a:t>Register Saving</a:t>
            </a:r>
          </a:p>
          <a:p>
            <a:pPr lvl="1"/>
            <a:r>
              <a:rPr lang="en-US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0x400557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0x118</a:t>
            </a:r>
          </a:p>
        </p:txBody>
      </p:sp>
      <p:sp>
        <p:nvSpPr>
          <p:cNvPr id="17" name="Rectangle 14"/>
          <p:cNvSpPr>
            <a:spLocks/>
          </p:cNvSpPr>
          <p:nvPr/>
        </p:nvSpPr>
        <p:spPr bwMode="auto">
          <a:xfrm>
            <a:off x="7772400" y="2286000"/>
            <a:ext cx="13462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438400"/>
            <a:ext cx="1676400" cy="685800"/>
          </a:xfrm>
          <a:prstGeom prst="arc">
            <a:avLst>
              <a:gd name="adj1" fmla="val 17108922"/>
              <a:gd name="adj2" fmla="val 4394693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858001" y="1143000"/>
            <a:ext cx="776287" cy="2743200"/>
            <a:chOff x="5334000" y="1143000"/>
            <a:chExt cx="776287" cy="2743200"/>
          </a:xfrm>
        </p:grpSpPr>
        <p:sp>
          <p:nvSpPr>
            <p:cNvPr id="23" name="Rectangle 3"/>
            <p:cNvSpPr>
              <a:spLocks/>
            </p:cNvSpPr>
            <p:nvPr/>
          </p:nvSpPr>
          <p:spPr bwMode="auto">
            <a:xfrm>
              <a:off x="5472112" y="28956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4" name="Rectangle 10"/>
            <p:cNvSpPr>
              <a:spLocks/>
            </p:cNvSpPr>
            <p:nvPr/>
          </p:nvSpPr>
          <p:spPr bwMode="auto">
            <a:xfrm>
              <a:off x="5334000" y="1905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0x120</a:t>
              </a:r>
            </a:p>
          </p:txBody>
        </p:sp>
        <p:sp>
          <p:nvSpPr>
            <p:cNvPr id="25" name="Rectangle 11"/>
            <p:cNvSpPr>
              <a:spLocks/>
            </p:cNvSpPr>
            <p:nvPr/>
          </p:nvSpPr>
          <p:spPr bwMode="auto">
            <a:xfrm>
              <a:off x="5334000" y="1524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0x128</a:t>
              </a:r>
            </a:p>
          </p:txBody>
        </p:sp>
        <p:sp>
          <p:nvSpPr>
            <p:cNvPr id="26" name="Rectangle 12"/>
            <p:cNvSpPr>
              <a:spLocks/>
            </p:cNvSpPr>
            <p:nvPr/>
          </p:nvSpPr>
          <p:spPr bwMode="auto">
            <a:xfrm>
              <a:off x="5334000" y="1143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0x130</a:t>
              </a:r>
            </a:p>
          </p:txBody>
        </p:sp>
        <p:sp>
          <p:nvSpPr>
            <p:cNvPr id="27" name="Rectangle 11"/>
            <p:cNvSpPr>
              <a:spLocks/>
            </p:cNvSpPr>
            <p:nvPr/>
          </p:nvSpPr>
          <p:spPr bwMode="auto">
            <a:xfrm>
              <a:off x="5334000" y="2286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0x118</a:t>
              </a:r>
            </a:p>
          </p:txBody>
        </p:sp>
        <p:sp>
          <p:nvSpPr>
            <p:cNvPr id="28" name="Rectangle 4"/>
            <p:cNvSpPr>
              <a:spLocks/>
            </p:cNvSpPr>
            <p:nvPr/>
          </p:nvSpPr>
          <p:spPr bwMode="auto">
            <a:xfrm>
              <a:off x="5472112" y="35052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%rip</a:t>
              </a:r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/>
              <a:t>about to execute </a:t>
            </a:r>
            <a:r>
              <a:rPr lang="en-US" dirty="0" err="1">
                <a:latin typeface="Courier New"/>
                <a:cs typeface="Courier New"/>
              </a:rPr>
              <a:t>retq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6877E4-1DA2-4F62-880F-7C9CAACDE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775260" y="2577002"/>
            <a:ext cx="5397224" cy="486432"/>
          </a:xfrm>
          <a:custGeom>
            <a:avLst/>
            <a:gdLst>
              <a:gd name="connsiteX0" fmla="*/ 5397224 w 5397224"/>
              <a:gd name="connsiteY0" fmla="*/ 0 h 486432"/>
              <a:gd name="connsiteX1" fmla="*/ 2353115 w 5397224"/>
              <a:gd name="connsiteY1" fmla="*/ 485522 h 486432"/>
              <a:gd name="connsiteX2" fmla="*/ 0 w 5397224"/>
              <a:gd name="connsiteY2" fmla="*/ 130718 h 48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224" h="486432">
                <a:moveTo>
                  <a:pt x="5397224" y="0"/>
                </a:moveTo>
                <a:cubicBezTo>
                  <a:pt x="4324938" y="231868"/>
                  <a:pt x="3252652" y="463736"/>
                  <a:pt x="2353115" y="485522"/>
                </a:cubicBezTo>
                <a:cubicBezTo>
                  <a:pt x="1453578" y="507308"/>
                  <a:pt x="0" y="130718"/>
                  <a:pt x="0" y="130718"/>
                </a:cubicBezTo>
              </a:path>
            </a:pathLst>
          </a:custGeom>
          <a:noFill/>
          <a:ln w="25400">
            <a:solidFill>
              <a:schemeClr val="accent5"/>
            </a:solidFill>
            <a:tailEnd type="arrow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 bwMode="auto">
          <a:xfrm flipH="1">
            <a:off x="3886200" y="3695700"/>
            <a:ext cx="3886200" cy="15621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31" name="Straight Arrow Connector 30"/>
          <p:cNvCxnSpPr>
            <a:stCxn id="31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B2F8A10-E863-154A-AED3-E560C37CAA32}"/>
              </a:ext>
            </a:extLst>
          </p:cNvPr>
          <p:cNvSpPr txBox="1"/>
          <p:nvPr/>
        </p:nvSpPr>
        <p:spPr>
          <a:xfrm>
            <a:off x="7009150" y="5424726"/>
            <a:ext cx="3317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charset="0"/>
                <a:ea typeface="Calibri" charset="0"/>
                <a:cs typeface="Calibri" charset="0"/>
              </a:rPr>
              <a:t>QUIZ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: What is the address of the instruction we execute after </a:t>
            </a:r>
            <a:r>
              <a:rPr lang="en-US" sz="2000" b="1" dirty="0" err="1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retq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?</a:t>
            </a:r>
          </a:p>
        </p:txBody>
      </p:sp>
      <p:sp>
        <p:nvSpPr>
          <p:cNvPr id="2" name="Rectangle 15">
            <a:extLst>
              <a:ext uri="{FF2B5EF4-FFF2-40B4-BE49-F238E27FC236}">
                <a16:creationId xmlns:a16="http://schemas.microsoft.com/office/drawing/2014/main" id="{1EBE2C3A-BB10-6B24-A5B6-3585460000CA}"/>
              </a:ext>
            </a:extLst>
          </p:cNvPr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ctr"/>
            <a:r>
              <a:rPr lang="en-US" sz="2000" dirty="0"/>
              <a:t>some data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1543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0x118</a:t>
            </a:r>
          </a:p>
        </p:txBody>
      </p:sp>
      <p:sp>
        <p:nvSpPr>
          <p:cNvPr id="17" name="Rectangle 14"/>
          <p:cNvSpPr>
            <a:spLocks/>
          </p:cNvSpPr>
          <p:nvPr/>
        </p:nvSpPr>
        <p:spPr bwMode="auto">
          <a:xfrm>
            <a:off x="7772400" y="2286000"/>
            <a:ext cx="13462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438400"/>
            <a:ext cx="1676400" cy="685800"/>
          </a:xfrm>
          <a:prstGeom prst="arc">
            <a:avLst>
              <a:gd name="adj1" fmla="val 17108922"/>
              <a:gd name="adj2" fmla="val 4394693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858001" y="1143000"/>
            <a:ext cx="776287" cy="2743200"/>
            <a:chOff x="5334000" y="1143000"/>
            <a:chExt cx="776287" cy="2743200"/>
          </a:xfrm>
        </p:grpSpPr>
        <p:sp>
          <p:nvSpPr>
            <p:cNvPr id="23" name="Rectangle 3"/>
            <p:cNvSpPr>
              <a:spLocks/>
            </p:cNvSpPr>
            <p:nvPr/>
          </p:nvSpPr>
          <p:spPr bwMode="auto">
            <a:xfrm>
              <a:off x="5472112" y="28956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  <p:sp>
          <p:nvSpPr>
            <p:cNvPr id="24" name="Rectangle 10"/>
            <p:cNvSpPr>
              <a:spLocks/>
            </p:cNvSpPr>
            <p:nvPr/>
          </p:nvSpPr>
          <p:spPr bwMode="auto">
            <a:xfrm>
              <a:off x="5334000" y="1905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0x120</a:t>
              </a:r>
            </a:p>
          </p:txBody>
        </p:sp>
        <p:sp>
          <p:nvSpPr>
            <p:cNvPr id="25" name="Rectangle 11"/>
            <p:cNvSpPr>
              <a:spLocks/>
            </p:cNvSpPr>
            <p:nvPr/>
          </p:nvSpPr>
          <p:spPr bwMode="auto">
            <a:xfrm>
              <a:off x="5334000" y="1524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0x128</a:t>
              </a:r>
            </a:p>
          </p:txBody>
        </p:sp>
        <p:sp>
          <p:nvSpPr>
            <p:cNvPr id="26" name="Rectangle 12"/>
            <p:cNvSpPr>
              <a:spLocks/>
            </p:cNvSpPr>
            <p:nvPr/>
          </p:nvSpPr>
          <p:spPr bwMode="auto">
            <a:xfrm>
              <a:off x="5334000" y="1143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0x130</a:t>
              </a:r>
            </a:p>
          </p:txBody>
        </p:sp>
        <p:sp>
          <p:nvSpPr>
            <p:cNvPr id="27" name="Rectangle 11"/>
            <p:cNvSpPr>
              <a:spLocks/>
            </p:cNvSpPr>
            <p:nvPr/>
          </p:nvSpPr>
          <p:spPr bwMode="auto">
            <a:xfrm>
              <a:off x="5334000" y="2286000"/>
              <a:ext cx="776287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0x118</a:t>
              </a:r>
            </a:p>
          </p:txBody>
        </p:sp>
        <p:sp>
          <p:nvSpPr>
            <p:cNvPr id="28" name="Rectangle 4"/>
            <p:cNvSpPr>
              <a:spLocks/>
            </p:cNvSpPr>
            <p:nvPr/>
          </p:nvSpPr>
          <p:spPr bwMode="auto">
            <a:xfrm>
              <a:off x="5472112" y="3505200"/>
              <a:ext cx="638175" cy="381000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38100" tIns="38100" rIns="38100" bIns="38100" anchor="ctr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%rip</a:t>
              </a:r>
            </a:p>
          </p:txBody>
        </p:sp>
      </p:grpSp>
      <p:sp>
        <p:nvSpPr>
          <p:cNvPr id="2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 err="1">
                <a:latin typeface="Courier New"/>
                <a:cs typeface="Courier New"/>
              </a:rPr>
              <a:t>retq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/>
              <a:t>step 1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26CF8D-4A9D-478E-BE15-ECCC929D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2775260" y="2577002"/>
            <a:ext cx="5397224" cy="486432"/>
          </a:xfrm>
          <a:custGeom>
            <a:avLst/>
            <a:gdLst>
              <a:gd name="connsiteX0" fmla="*/ 5397224 w 5397224"/>
              <a:gd name="connsiteY0" fmla="*/ 0 h 486432"/>
              <a:gd name="connsiteX1" fmla="*/ 2353115 w 5397224"/>
              <a:gd name="connsiteY1" fmla="*/ 485522 h 486432"/>
              <a:gd name="connsiteX2" fmla="*/ 0 w 5397224"/>
              <a:gd name="connsiteY2" fmla="*/ 130718 h 486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7224" h="486432">
                <a:moveTo>
                  <a:pt x="5397224" y="0"/>
                </a:moveTo>
                <a:cubicBezTo>
                  <a:pt x="4324938" y="231868"/>
                  <a:pt x="3252652" y="463736"/>
                  <a:pt x="2353115" y="485522"/>
                </a:cubicBezTo>
                <a:cubicBezTo>
                  <a:pt x="1453578" y="507308"/>
                  <a:pt x="0" y="130718"/>
                  <a:pt x="0" y="130718"/>
                </a:cubicBezTo>
              </a:path>
            </a:pathLst>
          </a:custGeom>
          <a:noFill/>
          <a:ln w="25400">
            <a:solidFill>
              <a:schemeClr val="accent5"/>
            </a:solidFill>
            <a:tailEnd type="arrow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 dirty="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 flipV="1">
            <a:off x="5638800" y="2590800"/>
            <a:ext cx="2133600" cy="1104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32" name="Straight Arrow Connector 31"/>
          <p:cNvCxnSpPr>
            <a:stCxn id="32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5">
            <a:extLst>
              <a:ext uri="{FF2B5EF4-FFF2-40B4-BE49-F238E27FC236}">
                <a16:creationId xmlns:a16="http://schemas.microsoft.com/office/drawing/2014/main" id="{F9C5D2B2-75CE-C7D8-C608-E8DE257540C7}"/>
              </a:ext>
            </a:extLst>
          </p:cNvPr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ctr"/>
            <a:r>
              <a:rPr lang="en-US" sz="2000" dirty="0"/>
              <a:t>some data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5333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/>
          </p:cNvSpPr>
          <p:nvPr/>
        </p:nvSpPr>
        <p:spPr bwMode="auto">
          <a:xfrm>
            <a:off x="1752600" y="3962400"/>
            <a:ext cx="4495800" cy="1524000"/>
          </a:xfrm>
          <a:prstGeom prst="rect">
            <a:avLst/>
          </a:prstGeom>
          <a:solidFill>
            <a:srgbClr val="CC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0000000000400550 &lt;mult2&gt;: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400550: 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%rdi,%rax</a:t>
            </a: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  <a:endParaRPr lang="ro-RO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ro-RO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400557:  retq		</a:t>
            </a:r>
          </a:p>
        </p:txBody>
      </p:sp>
      <p:sp>
        <p:nvSpPr>
          <p:cNvPr id="8" name="Rectangle 7"/>
          <p:cNvSpPr>
            <a:spLocks/>
          </p:cNvSpPr>
          <p:nvPr/>
        </p:nvSpPr>
        <p:spPr bwMode="auto">
          <a:xfrm>
            <a:off x="1752600" y="1295400"/>
            <a:ext cx="4495800" cy="20574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0000000000400540 &lt;multstore&gt;: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400544: callq  400550 &lt;mult2&gt;</a:t>
            </a:r>
          </a:p>
          <a:p>
            <a:pPr algn="l"/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400549: mov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q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%rax,(%r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d</a:t>
            </a:r>
            <a:r>
              <a:rPr lang="sk-SK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</p:txBody>
      </p:sp>
      <p:sp>
        <p:nvSpPr>
          <p:cNvPr id="11" name="Rectangle 8"/>
          <p:cNvSpPr>
            <a:spLocks/>
          </p:cNvSpPr>
          <p:nvPr/>
        </p:nvSpPr>
        <p:spPr bwMode="auto">
          <a:xfrm>
            <a:off x="7772400" y="3505200"/>
            <a:ext cx="1346200" cy="381000"/>
          </a:xfrm>
          <a:prstGeom prst="rect">
            <a:avLst/>
          </a:prstGeom>
          <a:solidFill>
            <a:srgbClr val="FFCC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0x400549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7772400" y="2895600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20" name="Arc 19"/>
          <p:cNvSpPr/>
          <p:nvPr/>
        </p:nvSpPr>
        <p:spPr bwMode="auto">
          <a:xfrm flipV="1">
            <a:off x="8153400" y="2133600"/>
            <a:ext cx="1676400" cy="990600"/>
          </a:xfrm>
          <a:prstGeom prst="arc">
            <a:avLst>
              <a:gd name="adj1" fmla="val 17108922"/>
              <a:gd name="adj2" fmla="val 4768750"/>
            </a:avLst>
          </a:prstGeom>
          <a:noFill/>
          <a:ln w="254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1" name="Rectangle 3"/>
          <p:cNvSpPr>
            <a:spLocks/>
          </p:cNvSpPr>
          <p:nvPr/>
        </p:nvSpPr>
        <p:spPr bwMode="auto">
          <a:xfrm>
            <a:off x="6996113" y="2895600"/>
            <a:ext cx="638175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3" name="Rectangle 10"/>
          <p:cNvSpPr>
            <a:spLocks/>
          </p:cNvSpPr>
          <p:nvPr/>
        </p:nvSpPr>
        <p:spPr bwMode="auto">
          <a:xfrm>
            <a:off x="6858001" y="1905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0x120</a:t>
            </a:r>
          </a:p>
        </p:txBody>
      </p:sp>
      <p:sp>
        <p:nvSpPr>
          <p:cNvPr id="24" name="Rectangle 11"/>
          <p:cNvSpPr>
            <a:spLocks/>
          </p:cNvSpPr>
          <p:nvPr/>
        </p:nvSpPr>
        <p:spPr bwMode="auto">
          <a:xfrm>
            <a:off x="6858001" y="1524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0x128</a:t>
            </a:r>
          </a:p>
        </p:txBody>
      </p:sp>
      <p:sp>
        <p:nvSpPr>
          <p:cNvPr id="25" name="Rectangle 12"/>
          <p:cNvSpPr>
            <a:spLocks/>
          </p:cNvSpPr>
          <p:nvPr/>
        </p:nvSpPr>
        <p:spPr bwMode="auto">
          <a:xfrm>
            <a:off x="6858001" y="1143000"/>
            <a:ext cx="776287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0x130</a:t>
            </a:r>
          </a:p>
        </p:txBody>
      </p:sp>
      <p:sp>
        <p:nvSpPr>
          <p:cNvPr id="27" name="Rectangle 4"/>
          <p:cNvSpPr>
            <a:spLocks/>
          </p:cNvSpPr>
          <p:nvPr/>
        </p:nvSpPr>
        <p:spPr bwMode="auto">
          <a:xfrm>
            <a:off x="6996113" y="3505200"/>
            <a:ext cx="638175" cy="381000"/>
          </a:xfrm>
          <a:prstGeom prst="rect">
            <a:avLst/>
          </a:prstGeom>
          <a:solidFill>
            <a:srgbClr val="FFFFFF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 anchor="ctr"/>
          <a:lstStyle/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%rip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Control Flow Example</a:t>
            </a:r>
            <a:br>
              <a:rPr lang="en-US" dirty="0"/>
            </a:br>
            <a:r>
              <a:rPr lang="en-US" dirty="0" err="1">
                <a:latin typeface="Courier New"/>
                <a:cs typeface="Courier New"/>
              </a:rPr>
              <a:t>retq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/>
              <a:t>step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42C0C3-0CCF-4B2B-A693-B674C09E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 bwMode="auto">
          <a:xfrm flipH="1" flipV="1">
            <a:off x="5638800" y="2590800"/>
            <a:ext cx="2133600" cy="11049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500144" y="4370457"/>
            <a:ext cx="1890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Next instruction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to execute</a:t>
            </a:r>
          </a:p>
        </p:txBody>
      </p:sp>
      <p:cxnSp>
        <p:nvCxnSpPr>
          <p:cNvPr id="17" name="Straight Arrow Connector 16"/>
          <p:cNvCxnSpPr>
            <a:stCxn id="17" idx="0"/>
          </p:cNvCxnSpPr>
          <p:nvPr/>
        </p:nvCxnSpPr>
        <p:spPr bwMode="auto">
          <a:xfrm flipH="1" flipV="1">
            <a:off x="8445500" y="3962401"/>
            <a:ext cx="1" cy="40805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5">
            <a:extLst>
              <a:ext uri="{FF2B5EF4-FFF2-40B4-BE49-F238E27FC236}">
                <a16:creationId xmlns:a16="http://schemas.microsoft.com/office/drawing/2014/main" id="{CC2AD0F4-B944-82B4-3786-B9BBD18D77F5}"/>
              </a:ext>
            </a:extLst>
          </p:cNvPr>
          <p:cNvSpPr>
            <a:spLocks/>
          </p:cNvSpPr>
          <p:nvPr/>
        </p:nvSpPr>
        <p:spPr bwMode="auto">
          <a:xfrm>
            <a:off x="7772400" y="381000"/>
            <a:ext cx="1346200" cy="1905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algn="ctr"/>
            <a:r>
              <a:rPr lang="en-US" sz="2000" dirty="0"/>
              <a:t>some data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25048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B12C-057F-462B-8B68-ED8FF778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1CE5E-0CD6-40F8-A46A-12A2E93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56856" cy="5029200"/>
          </a:xfrm>
        </p:spPr>
        <p:txBody>
          <a:bodyPr>
            <a:noAutofit/>
          </a:bodyPr>
          <a:lstStyle/>
          <a:p>
            <a:r>
              <a:rPr lang="en-US" sz="2400" dirty="0"/>
              <a:t>How did we decide how many registers to use for arguments and return values?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r>
              <a:rPr lang="en-US" sz="2400" dirty="0"/>
              <a:t>Do all functions have to use this same convention?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428D5-09EE-4A2E-91D7-F1B04063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64FAA4C-A062-4ECF-9998-50283493135A}"/>
              </a:ext>
            </a:extLst>
          </p:cNvPr>
          <p:cNvSpPr>
            <a:spLocks/>
          </p:cNvSpPr>
          <p:nvPr/>
        </p:nvSpPr>
        <p:spPr bwMode="auto">
          <a:xfrm>
            <a:off x="9533205" y="1847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C17E1-275E-412E-A832-92C1D13B8DCC}"/>
              </a:ext>
            </a:extLst>
          </p:cNvPr>
          <p:cNvSpPr>
            <a:spLocks/>
          </p:cNvSpPr>
          <p:nvPr/>
        </p:nvSpPr>
        <p:spPr bwMode="auto">
          <a:xfrm>
            <a:off x="9533205" y="2228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E8A6F5-A26D-4592-B128-EC10966E84D2}"/>
              </a:ext>
            </a:extLst>
          </p:cNvPr>
          <p:cNvSpPr>
            <a:spLocks/>
          </p:cNvSpPr>
          <p:nvPr/>
        </p:nvSpPr>
        <p:spPr bwMode="auto">
          <a:xfrm>
            <a:off x="9533205" y="2609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232F36-52BF-4E47-9564-8A3B174EFB10}"/>
              </a:ext>
            </a:extLst>
          </p:cNvPr>
          <p:cNvSpPr>
            <a:spLocks/>
          </p:cNvSpPr>
          <p:nvPr/>
        </p:nvSpPr>
        <p:spPr bwMode="auto">
          <a:xfrm>
            <a:off x="9533205" y="2990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E68ED1-652B-46D0-ADAE-64E2A67B8DB2}"/>
              </a:ext>
            </a:extLst>
          </p:cNvPr>
          <p:cNvSpPr>
            <a:spLocks/>
          </p:cNvSpPr>
          <p:nvPr/>
        </p:nvSpPr>
        <p:spPr bwMode="auto">
          <a:xfrm>
            <a:off x="9533205" y="3371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4FE512-9A20-459C-975D-4854867A9BF4}"/>
              </a:ext>
            </a:extLst>
          </p:cNvPr>
          <p:cNvSpPr>
            <a:spLocks/>
          </p:cNvSpPr>
          <p:nvPr/>
        </p:nvSpPr>
        <p:spPr bwMode="auto">
          <a:xfrm>
            <a:off x="9533205" y="3752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C5592F-F079-4FB3-BF99-C1F49E1F31C2}"/>
              </a:ext>
            </a:extLst>
          </p:cNvPr>
          <p:cNvSpPr>
            <a:spLocks/>
          </p:cNvSpPr>
          <p:nvPr/>
        </p:nvSpPr>
        <p:spPr bwMode="auto">
          <a:xfrm>
            <a:off x="9533205" y="48189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64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B12C-057F-462B-8B68-ED8FF778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1CE5E-0CD6-40F8-A46A-12A2E93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56856" cy="5029200"/>
          </a:xfrm>
        </p:spPr>
        <p:txBody>
          <a:bodyPr>
            <a:noAutofit/>
          </a:bodyPr>
          <a:lstStyle/>
          <a:p>
            <a:r>
              <a:rPr lang="en-US" sz="2400" dirty="0"/>
              <a:t>How did we decide how many registers to use for arguments and return values?</a:t>
            </a:r>
          </a:p>
          <a:p>
            <a:pPr lvl="1"/>
            <a:r>
              <a:rPr lang="en-US" sz="2000" dirty="0"/>
              <a:t>Testing lots of real-world programs</a:t>
            </a:r>
          </a:p>
          <a:p>
            <a:pPr lvl="1"/>
            <a:r>
              <a:rPr lang="en-US" sz="2000" dirty="0"/>
              <a:t>Many style guides suggest you use four or less arguments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x86 (32-bit) only had four arguments</a:t>
            </a:r>
          </a:p>
          <a:p>
            <a:pPr lvl="2"/>
            <a:r>
              <a:rPr lang="en-US" sz="2000" dirty="0"/>
              <a:t>x86-64 added two more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C only has one return result, so one register is fine</a:t>
            </a:r>
          </a:p>
          <a:p>
            <a:pPr lvl="1"/>
            <a:endParaRPr lang="en-US" sz="2000" dirty="0"/>
          </a:p>
          <a:p>
            <a:r>
              <a:rPr lang="en-US" sz="2400" dirty="0"/>
              <a:t>Do all functions have to use this same convention?</a:t>
            </a:r>
          </a:p>
          <a:p>
            <a:pPr lvl="1"/>
            <a:r>
              <a:rPr lang="en-US" sz="2000" dirty="0"/>
              <a:t>All functions within a program must, or they won’t work</a:t>
            </a:r>
          </a:p>
          <a:p>
            <a:pPr lvl="1"/>
            <a:r>
              <a:rPr lang="en-US" sz="2000" dirty="0"/>
              <a:t>Different programs, or different OSes, could choose different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428D5-09EE-4A2E-91D7-F1B04063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64FAA4C-A062-4ECF-9998-50283493135A}"/>
              </a:ext>
            </a:extLst>
          </p:cNvPr>
          <p:cNvSpPr>
            <a:spLocks/>
          </p:cNvSpPr>
          <p:nvPr/>
        </p:nvSpPr>
        <p:spPr bwMode="auto">
          <a:xfrm>
            <a:off x="9533205" y="1847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5C17E1-275E-412E-A832-92C1D13B8DCC}"/>
              </a:ext>
            </a:extLst>
          </p:cNvPr>
          <p:cNvSpPr>
            <a:spLocks/>
          </p:cNvSpPr>
          <p:nvPr/>
        </p:nvSpPr>
        <p:spPr bwMode="auto">
          <a:xfrm>
            <a:off x="9533205" y="2228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E8A6F5-A26D-4592-B128-EC10966E84D2}"/>
              </a:ext>
            </a:extLst>
          </p:cNvPr>
          <p:cNvSpPr>
            <a:spLocks/>
          </p:cNvSpPr>
          <p:nvPr/>
        </p:nvSpPr>
        <p:spPr bwMode="auto">
          <a:xfrm>
            <a:off x="9533205" y="2609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232F36-52BF-4E47-9564-8A3B174EFB10}"/>
              </a:ext>
            </a:extLst>
          </p:cNvPr>
          <p:cNvSpPr>
            <a:spLocks/>
          </p:cNvSpPr>
          <p:nvPr/>
        </p:nvSpPr>
        <p:spPr bwMode="auto">
          <a:xfrm>
            <a:off x="9533205" y="2990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E68ED1-652B-46D0-ADAE-64E2A67B8DB2}"/>
              </a:ext>
            </a:extLst>
          </p:cNvPr>
          <p:cNvSpPr>
            <a:spLocks/>
          </p:cNvSpPr>
          <p:nvPr/>
        </p:nvSpPr>
        <p:spPr bwMode="auto">
          <a:xfrm>
            <a:off x="9533205" y="3371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4FE512-9A20-459C-975D-4854867A9BF4}"/>
              </a:ext>
            </a:extLst>
          </p:cNvPr>
          <p:cNvSpPr>
            <a:spLocks/>
          </p:cNvSpPr>
          <p:nvPr/>
        </p:nvSpPr>
        <p:spPr bwMode="auto">
          <a:xfrm>
            <a:off x="9533205" y="37521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C5592F-F079-4FB3-BF99-C1F49E1F31C2}"/>
              </a:ext>
            </a:extLst>
          </p:cNvPr>
          <p:cNvSpPr>
            <a:spLocks/>
          </p:cNvSpPr>
          <p:nvPr/>
        </p:nvSpPr>
        <p:spPr bwMode="auto">
          <a:xfrm>
            <a:off x="9533205" y="4818958"/>
            <a:ext cx="13462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62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 Code Layout</a:t>
            </a:r>
          </a:p>
          <a:p>
            <a:pPr lvl="1"/>
            <a:endParaRPr lang="en-US" dirty="0"/>
          </a:p>
          <a:p>
            <a:r>
              <a:rPr lang="en-US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b="1" dirty="0"/>
              <a:t>Managing Local Data</a:t>
            </a:r>
          </a:p>
          <a:p>
            <a:pPr lvl="1"/>
            <a:endParaRPr lang="en-US" dirty="0"/>
          </a:p>
          <a:p>
            <a:r>
              <a:rPr lang="en-US" dirty="0"/>
              <a:t>Register Saving</a:t>
            </a:r>
          </a:p>
          <a:p>
            <a:pPr lvl="1"/>
            <a:r>
              <a:rPr lang="en-US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318020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Call-Local State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/>
              <a:t>Need some place to store state for each call</a:t>
            </a:r>
          </a:p>
          <a:p>
            <a:pPr marL="552450" lvl="1"/>
            <a:r>
              <a:rPr lang="en-US" dirty="0"/>
              <a:t>Return address</a:t>
            </a:r>
          </a:p>
          <a:p>
            <a:pPr marL="552450" lvl="1"/>
            <a:r>
              <a:rPr lang="en-US" dirty="0"/>
              <a:t>Arguments</a:t>
            </a:r>
          </a:p>
          <a:p>
            <a:pPr marL="552450" lvl="1"/>
            <a:r>
              <a:rPr lang="en-US" dirty="0"/>
              <a:t>Local variables</a:t>
            </a:r>
          </a:p>
          <a:p>
            <a:pPr marL="552450" lvl="1"/>
            <a:r>
              <a:rPr lang="en-US" dirty="0"/>
              <a:t>Temporary space (if needed)</a:t>
            </a:r>
          </a:p>
          <a:p>
            <a:pPr marL="552450" lvl="1"/>
            <a:endParaRPr lang="en-US" dirty="0"/>
          </a:p>
          <a:p>
            <a:pPr marL="95250"/>
            <a:r>
              <a:rPr lang="en-US" dirty="0"/>
              <a:t>Note: these are separate for each call, not each function</a:t>
            </a:r>
          </a:p>
          <a:p>
            <a:pPr marL="552450" lvl="1"/>
            <a:r>
              <a:rPr lang="en-US" dirty="0"/>
              <a:t>Function could be called recursively, but each call needs its own local variables</a:t>
            </a:r>
          </a:p>
          <a:p>
            <a:pPr marL="552450" lvl="1"/>
            <a:endParaRPr lang="en-US" dirty="0"/>
          </a:p>
          <a:p>
            <a:pPr marL="95250"/>
            <a:r>
              <a:rPr lang="en-US" dirty="0"/>
              <a:t>State only needs to exist until the function returns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4E680-B078-4DB4-82A4-0E8916B8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Using the Stack for Call-Local State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 lnSpcReduction="10000"/>
          </a:bodyPr>
          <a:lstStyle/>
          <a:p>
            <a:r>
              <a:rPr lang="en-US" dirty="0"/>
              <a:t>Place local state on the stack</a:t>
            </a:r>
          </a:p>
          <a:p>
            <a:pPr lvl="1"/>
            <a:endParaRPr lang="en-US" dirty="0"/>
          </a:p>
          <a:p>
            <a:r>
              <a:rPr lang="en-US" dirty="0"/>
              <a:t>Stack allocated in </a:t>
            </a:r>
            <a:r>
              <a:rPr lang="en-US" b="1" dirty="0">
                <a:ea typeface="Calibri Bold Italic" charset="0"/>
                <a:cs typeface="Calibri Bold Italic" charset="0"/>
                <a:sym typeface="Calibri Bold Italic" charset="0"/>
              </a:rPr>
              <a:t>Frames</a:t>
            </a:r>
            <a:endParaRPr lang="en-US" b="1" dirty="0"/>
          </a:p>
          <a:p>
            <a:pPr marL="552450" lvl="1"/>
            <a:r>
              <a:rPr lang="en-US" dirty="0"/>
              <a:t>Frame = State for a single procedure invocation</a:t>
            </a:r>
          </a:p>
          <a:p>
            <a:pPr marL="552450" lvl="1"/>
            <a:r>
              <a:rPr lang="en-US" dirty="0"/>
              <a:t>Allocated by “setup” code at the start of function</a:t>
            </a:r>
          </a:p>
          <a:p>
            <a:pPr marL="552450" lvl="1"/>
            <a:r>
              <a:rPr lang="en-US" dirty="0"/>
              <a:t>Deallocated by “teardown” code before returning</a:t>
            </a:r>
          </a:p>
          <a:p>
            <a:pPr marL="552450" lvl="1"/>
            <a:endParaRPr lang="en-US" dirty="0"/>
          </a:p>
          <a:p>
            <a:pPr marL="95250"/>
            <a:r>
              <a:rPr lang="en-US" dirty="0"/>
              <a:t>Caller functions runs the Callee function</a:t>
            </a:r>
          </a:p>
          <a:p>
            <a:pPr marL="552450" lvl="1"/>
            <a:r>
              <a:rPr lang="en-US" b="1" dirty="0"/>
              <a:t>Caller</a:t>
            </a:r>
            <a:r>
              <a:rPr lang="en-US" dirty="0"/>
              <a:t> – function that called this function</a:t>
            </a:r>
          </a:p>
          <a:p>
            <a:pPr marL="1009650" lvl="2"/>
            <a:r>
              <a:rPr lang="en-US" dirty="0"/>
              <a:t>Its state is in the “previous frame”</a:t>
            </a:r>
          </a:p>
          <a:p>
            <a:pPr marL="552450" lvl="1"/>
            <a:r>
              <a:rPr lang="en-US" b="1" dirty="0"/>
              <a:t>Callee</a:t>
            </a:r>
            <a:r>
              <a:rPr lang="en-US" dirty="0"/>
              <a:t> – the currently running function</a:t>
            </a:r>
          </a:p>
          <a:p>
            <a:pPr marL="1009650" lvl="2"/>
            <a:r>
              <a:rPr lang="en-US" dirty="0"/>
              <a:t>Its state is in the “current frame”</a:t>
            </a:r>
          </a:p>
          <a:p>
            <a:pPr marL="552450" lvl="1"/>
            <a:endParaRPr lang="en-US" dirty="0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60C84ED8-A308-5F45-87DD-E0F3819A28A9}"/>
              </a:ext>
            </a:extLst>
          </p:cNvPr>
          <p:cNvSpPr>
            <a:spLocks noChangeShapeType="1"/>
          </p:cNvSpPr>
          <p:nvPr/>
        </p:nvSpPr>
        <p:spPr bwMode="auto">
          <a:xfrm>
            <a:off x="9555163" y="4632325"/>
            <a:ext cx="404812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8EA7BDAF-650C-9948-9C52-5485A9EAF0A7}"/>
              </a:ext>
            </a:extLst>
          </p:cNvPr>
          <p:cNvSpPr>
            <a:spLocks/>
          </p:cNvSpPr>
          <p:nvPr/>
        </p:nvSpPr>
        <p:spPr bwMode="auto">
          <a:xfrm>
            <a:off x="7116763" y="4443414"/>
            <a:ext cx="2438400" cy="221669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b="1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39CEE0C-838F-AC4D-84DD-61235C244494}"/>
              </a:ext>
            </a:extLst>
          </p:cNvPr>
          <p:cNvSpPr>
            <a:spLocks/>
          </p:cNvSpPr>
          <p:nvPr/>
        </p:nvSpPr>
        <p:spPr bwMode="auto">
          <a:xfrm>
            <a:off x="9902825" y="5270500"/>
            <a:ext cx="1557338" cy="4445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 dirty="0">
                <a:solidFill>
                  <a:srgbClr val="262699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“Top”</a:t>
            </a:r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BF7A6B35-638C-BD40-93F3-F1E225CD9BF2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10369550" y="4892675"/>
            <a:ext cx="609600" cy="230306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0" y="10800"/>
                </a:moveTo>
                <a:lnTo>
                  <a:pt x="5400" y="10800"/>
                </a:lnTo>
                <a:lnTo>
                  <a:pt x="5400" y="0"/>
                </a:lnTo>
                <a:lnTo>
                  <a:pt x="16200" y="0"/>
                </a:lnTo>
                <a:lnTo>
                  <a:pt x="16200" y="10800"/>
                </a:lnTo>
                <a:lnTo>
                  <a:pt x="21600" y="10800"/>
                </a:lnTo>
                <a:lnTo>
                  <a:pt x="10800" y="21600"/>
                </a:lnTo>
                <a:close/>
                <a:moveTo>
                  <a:pt x="0" y="10800"/>
                </a:moveTo>
              </a:path>
            </a:pathLst>
          </a:custGeom>
          <a:solidFill>
            <a:srgbClr val="980002"/>
          </a:solidFill>
          <a:ln w="25400" cap="flat">
            <a:noFill/>
            <a:round/>
            <a:headEnd type="none" w="med" len="med"/>
            <a:tailEnd type="triangl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graphicFrame>
        <p:nvGraphicFramePr>
          <p:cNvPr id="9" name="Group 11">
            <a:extLst>
              <a:ext uri="{FF2B5EF4-FFF2-40B4-BE49-F238E27FC236}">
                <a16:creationId xmlns:a16="http://schemas.microsoft.com/office/drawing/2014/main" id="{E14CBE3C-3C49-A64E-AAA4-5F36543B2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5011"/>
              </p:ext>
            </p:extLst>
          </p:nvPr>
        </p:nvGraphicFramePr>
        <p:xfrm>
          <a:off x="10007600" y="2538413"/>
          <a:ext cx="1320800" cy="2057400"/>
        </p:xfrm>
        <a:graphic>
          <a:graphicData uri="http://schemas.openxmlformats.org/drawingml/2006/table">
            <a:tbl>
              <a:tblPr/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Previous Frame</a:t>
                      </a: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Bold" charset="0"/>
                          <a:ea typeface="ヒラギノ角ゴ ProN W6" charset="0"/>
                          <a:cs typeface="ヒラギノ角ゴ ProN W6" charset="0"/>
                          <a:sym typeface="Calibri Bold" charset="0"/>
                        </a:rPr>
                        <a:t>Current Frame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Bold" panose="020F0702030404030204" pitchFamily="34" charset="0"/>
                        <a:cs typeface="Calibri Bold" panose="020F0702030404030204" pitchFamily="34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4E680-B078-4DB4-82A4-0E8916B8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320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Call Chain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1B04AB-4F9E-474D-B7F5-B41492CBB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49156" name="Rectangle 4"/>
          <p:cNvSpPr>
            <a:spLocks/>
          </p:cNvSpPr>
          <p:nvPr/>
        </p:nvSpPr>
        <p:spPr bwMode="auto">
          <a:xfrm>
            <a:off x="19812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49157" name="Rectangle 5"/>
          <p:cNvSpPr>
            <a:spLocks/>
          </p:cNvSpPr>
          <p:nvPr/>
        </p:nvSpPr>
        <p:spPr bwMode="auto">
          <a:xfrm>
            <a:off x="3810000" y="23622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(2);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(0);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49158" name="Rectangle 6"/>
          <p:cNvSpPr>
            <a:spLocks/>
          </p:cNvSpPr>
          <p:nvPr/>
        </p:nvSpPr>
        <p:spPr bwMode="auto">
          <a:xfrm>
            <a:off x="5715000" y="3276600"/>
            <a:ext cx="1662114" cy="2590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if(x)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49159" name="Rectangle 7"/>
          <p:cNvSpPr>
            <a:spLocks/>
          </p:cNvSpPr>
          <p:nvPr/>
        </p:nvSpPr>
        <p:spPr bwMode="auto">
          <a:xfrm>
            <a:off x="8407400" y="1676400"/>
            <a:ext cx="2260600" cy="3581400"/>
          </a:xfrm>
          <a:prstGeom prst="rect">
            <a:avLst/>
          </a:prstGeom>
          <a:solidFill>
            <a:srgbClr val="D8D8D8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60" name="Rectangle 8"/>
          <p:cNvSpPr>
            <a:spLocks/>
          </p:cNvSpPr>
          <p:nvPr/>
        </p:nvSpPr>
        <p:spPr bwMode="auto">
          <a:xfrm>
            <a:off x="8620125" y="19050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49161" name="Rectangle 9"/>
          <p:cNvSpPr>
            <a:spLocks/>
          </p:cNvSpPr>
          <p:nvPr/>
        </p:nvSpPr>
        <p:spPr bwMode="auto">
          <a:xfrm>
            <a:off x="8620125" y="25908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49162" name="Rectangle 10"/>
          <p:cNvSpPr>
            <a:spLocks/>
          </p:cNvSpPr>
          <p:nvPr/>
        </p:nvSpPr>
        <p:spPr bwMode="auto">
          <a:xfrm>
            <a:off x="8609013" y="3265488"/>
            <a:ext cx="9779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(2)</a:t>
            </a:r>
          </a:p>
        </p:txBody>
      </p:sp>
      <p:sp>
        <p:nvSpPr>
          <p:cNvPr id="49163" name="Rectangle 11"/>
          <p:cNvSpPr>
            <a:spLocks/>
          </p:cNvSpPr>
          <p:nvPr/>
        </p:nvSpPr>
        <p:spPr bwMode="auto">
          <a:xfrm>
            <a:off x="8620124" y="3962400"/>
            <a:ext cx="9779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(1)</a:t>
            </a:r>
          </a:p>
        </p:txBody>
      </p:sp>
      <p:sp>
        <p:nvSpPr>
          <p:cNvPr id="49164" name="Rectangle 12"/>
          <p:cNvSpPr>
            <a:spLocks/>
          </p:cNvSpPr>
          <p:nvPr/>
        </p:nvSpPr>
        <p:spPr bwMode="auto">
          <a:xfrm>
            <a:off x="8620124" y="4724400"/>
            <a:ext cx="966787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(0)</a:t>
            </a:r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>
            <a:off x="8926513" y="22098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8926513" y="2895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>
            <a:off x="8926513" y="3581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>
            <a:off x="8926513" y="4343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69" name="Rectangle 17"/>
          <p:cNvSpPr>
            <a:spLocks/>
          </p:cNvSpPr>
          <p:nvPr/>
        </p:nvSpPr>
        <p:spPr bwMode="auto">
          <a:xfrm>
            <a:off x="8372476" y="1066800"/>
            <a:ext cx="102076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Example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l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 Chain</a:t>
            </a:r>
          </a:p>
        </p:txBody>
      </p:sp>
      <p:sp>
        <p:nvSpPr>
          <p:cNvPr id="49170" name="Rectangle 18"/>
          <p:cNvSpPr>
            <a:spLocks/>
          </p:cNvSpPr>
          <p:nvPr/>
        </p:nvSpPr>
        <p:spPr bwMode="auto">
          <a:xfrm>
            <a:off x="9691687" y="3251200"/>
            <a:ext cx="976313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(0)</a:t>
            </a:r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>
            <a:off x="9067801" y="2895600"/>
            <a:ext cx="622288" cy="4064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9172" name="Rectangle 20"/>
          <p:cNvSpPr>
            <a:spLocks/>
          </p:cNvSpPr>
          <p:nvPr/>
        </p:nvSpPr>
        <p:spPr bwMode="auto">
          <a:xfrm>
            <a:off x="5091907" y="6019801"/>
            <a:ext cx="2914196" cy="353943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Procedure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()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is recursive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34BBE-2815-417C-924A-1BBDCF58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sp>
        <p:nvSpPr>
          <p:cNvPr id="51204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1205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1206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1207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1208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1209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1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3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1214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15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1216" name="Group 16"/>
          <p:cNvGrpSpPr>
            <a:grpSpLocks/>
          </p:cNvGrpSpPr>
          <p:nvPr/>
        </p:nvGrpSpPr>
        <p:grpSpPr bwMode="auto">
          <a:xfrm>
            <a:off x="6921500" y="2190751"/>
            <a:ext cx="1492250" cy="330200"/>
            <a:chOff x="0" y="377"/>
            <a:chExt cx="940" cy="208"/>
          </a:xfrm>
        </p:grpSpPr>
        <p:sp>
          <p:nvSpPr>
            <p:cNvPr id="51219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1220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1221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1222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1223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4643532" y="914400"/>
            <a:ext cx="1724831" cy="4591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algn="ctr" eaLnBrk="0" hangingPunct="0"/>
            <a:r>
              <a:rPr lang="en-US" sz="2400" b="1" dirty="0"/>
              <a:t>Call Chain</a:t>
            </a:r>
          </a:p>
        </p:txBody>
      </p:sp>
      <p:sp>
        <p:nvSpPr>
          <p:cNvPr id="33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1254" name="AutoShape 54"/>
          <p:cNvSpPr>
            <a:spLocks/>
          </p:cNvSpPr>
          <p:nvPr/>
        </p:nvSpPr>
        <p:spPr bwMode="auto">
          <a:xfrm>
            <a:off x="1600200" y="2032000"/>
            <a:ext cx="5334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180A8-BAE7-E7C8-09E1-971E8B863B9B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837BE-7360-759E-BE26-65AF6AA5BCB6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2FD2AE4-B700-90F7-9686-7343A52437B1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94092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Stack Section</a:t>
            </a:r>
          </a:p>
          <a:p>
            <a:pPr lvl="1"/>
            <a:r>
              <a:rPr lang="en-US" dirty="0"/>
              <a:t>Local variables (that aren’t in registers)</a:t>
            </a:r>
          </a:p>
          <a:p>
            <a:pPr lvl="1"/>
            <a:r>
              <a:rPr lang="en-US" dirty="0"/>
              <a:t>Function arguments</a:t>
            </a:r>
          </a:p>
          <a:p>
            <a:pPr lvl="1"/>
            <a:endParaRPr lang="en-US" dirty="0"/>
          </a:p>
          <a:p>
            <a:r>
              <a:rPr lang="en-US" dirty="0"/>
              <a:t>Heap Section</a:t>
            </a:r>
          </a:p>
          <a:p>
            <a:pPr lvl="1"/>
            <a:r>
              <a:rPr lang="en-US" dirty="0"/>
              <a:t>Memory granted through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malloc()</a:t>
            </a:r>
          </a:p>
          <a:p>
            <a:pPr lvl="1"/>
            <a:endParaRPr lang="en-US" dirty="0"/>
          </a:p>
          <a:p>
            <a:r>
              <a:rPr lang="en-US" dirty="0"/>
              <a:t>Static Section (a.k.a. Data Section)</a:t>
            </a:r>
          </a:p>
          <a:p>
            <a:pPr lvl="1"/>
            <a:r>
              <a:rPr lang="en-US" dirty="0"/>
              <a:t>Global variables</a:t>
            </a:r>
          </a:p>
          <a:p>
            <a:pPr lvl="1"/>
            <a:r>
              <a:rPr lang="en-US" dirty="0"/>
              <a:t>Static function variables</a:t>
            </a:r>
          </a:p>
          <a:p>
            <a:pPr lvl="1"/>
            <a:endParaRPr lang="en-US" dirty="0"/>
          </a:p>
          <a:p>
            <a:r>
              <a:rPr lang="en-US" dirty="0"/>
              <a:t>Text Section (</a:t>
            </a:r>
            <a:r>
              <a:rPr lang="en-US" dirty="0" err="1"/>
              <a:t>a.k.a</a:t>
            </a:r>
            <a:r>
              <a:rPr lang="en-US" dirty="0"/>
              <a:t> Code Section)</a:t>
            </a:r>
          </a:p>
          <a:p>
            <a:pPr lvl="1"/>
            <a:r>
              <a:rPr lang="en-US" dirty="0"/>
              <a:t>Program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34BD14-55A9-479B-8FE6-6837852EA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498194"/>
              </p:ext>
            </p:extLst>
          </p:nvPr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1B27D2-4D61-4E83-9327-3252046F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2228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2229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2230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2231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2232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37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39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2240" name="Group 16"/>
          <p:cNvGrpSpPr>
            <a:grpSpLocks/>
          </p:cNvGrpSpPr>
          <p:nvPr/>
        </p:nvGrpSpPr>
        <p:grpSpPr bwMode="auto">
          <a:xfrm>
            <a:off x="6915150" y="2978151"/>
            <a:ext cx="1493836" cy="330200"/>
            <a:chOff x="0" y="377"/>
            <a:chExt cx="940" cy="208"/>
          </a:xfrm>
        </p:grpSpPr>
        <p:sp>
          <p:nvSpPr>
            <p:cNvPr id="52243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2244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2245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2246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2247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1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32" name="Rectangle 5"/>
          <p:cNvSpPr>
            <a:spLocks/>
          </p:cNvSpPr>
          <p:nvPr/>
        </p:nvSpPr>
        <p:spPr bwMode="auto">
          <a:xfrm>
            <a:off x="2133600" y="1676400"/>
            <a:ext cx="1612900" cy="24384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(2);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(0);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52279" name="AutoShape 55"/>
          <p:cNvSpPr>
            <a:spLocks/>
          </p:cNvSpPr>
          <p:nvPr/>
        </p:nvSpPr>
        <p:spPr bwMode="auto">
          <a:xfrm>
            <a:off x="1676400" y="2209800"/>
            <a:ext cx="7620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7A2140-72B4-61DA-8A24-D8F8CEF53753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D35F90-667D-22CB-E9A4-12005D689A7F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F866978-3690-133A-46AF-5E18E617DF0C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045AEC-4468-408A-B47E-E13AE4618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53252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3253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3254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3255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3256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61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63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3269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3270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3271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9" name="Rectangle 5"/>
          <p:cNvSpPr>
            <a:spLocks/>
          </p:cNvSpPr>
          <p:nvPr/>
        </p:nvSpPr>
        <p:spPr bwMode="auto">
          <a:xfrm>
            <a:off x="2133600" y="1676400"/>
            <a:ext cx="1612900" cy="24384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30" name="Rectangle 6"/>
          <p:cNvSpPr>
            <a:spLocks/>
          </p:cNvSpPr>
          <p:nvPr/>
        </p:nvSpPr>
        <p:spPr bwMode="auto">
          <a:xfrm>
            <a:off x="2438400" y="2133600"/>
            <a:ext cx="1804986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53304" name="AutoShape 56"/>
          <p:cNvSpPr>
            <a:spLocks/>
          </p:cNvSpPr>
          <p:nvPr/>
        </p:nvSpPr>
        <p:spPr bwMode="auto">
          <a:xfrm>
            <a:off x="1600200" y="2667000"/>
            <a:ext cx="10668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31" name="Group 16"/>
          <p:cNvGrpSpPr>
            <a:grpSpLocks/>
          </p:cNvGrpSpPr>
          <p:nvPr/>
        </p:nvGrpSpPr>
        <p:grpSpPr bwMode="auto">
          <a:xfrm>
            <a:off x="6915150" y="3810000"/>
            <a:ext cx="1493836" cy="330200"/>
            <a:chOff x="0" y="377"/>
            <a:chExt cx="940" cy="208"/>
          </a:xfrm>
        </p:grpSpPr>
        <p:sp>
          <p:nvSpPr>
            <p:cNvPr id="32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3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FC4F27E-9380-A2CF-2A9E-E937225D1A05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4797EC-BA1A-DA2E-0755-6378ED67D87B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7AC92D5-F627-F3FB-58EA-E2B1896176D2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289CF0-9ED4-4C85-9935-FF9AFCDC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4276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4277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4278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4279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4280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85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87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4288" name="Group 16"/>
          <p:cNvGrpSpPr>
            <a:grpSpLocks/>
          </p:cNvGrpSpPr>
          <p:nvPr/>
        </p:nvGrpSpPr>
        <p:grpSpPr bwMode="auto">
          <a:xfrm>
            <a:off x="6915150" y="4654551"/>
            <a:ext cx="1493836" cy="330200"/>
            <a:chOff x="0" y="377"/>
            <a:chExt cx="940" cy="208"/>
          </a:xfrm>
        </p:grpSpPr>
        <p:sp>
          <p:nvSpPr>
            <p:cNvPr id="54291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4292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4293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4294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4295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9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60" name="Rectangle 5"/>
          <p:cNvSpPr>
            <a:spLocks/>
          </p:cNvSpPr>
          <p:nvPr/>
        </p:nvSpPr>
        <p:spPr bwMode="auto">
          <a:xfrm>
            <a:off x="2133600" y="16764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2" name="Rectangle 6"/>
          <p:cNvSpPr>
            <a:spLocks/>
          </p:cNvSpPr>
          <p:nvPr/>
        </p:nvSpPr>
        <p:spPr bwMode="auto">
          <a:xfrm>
            <a:off x="2438400" y="2133600"/>
            <a:ext cx="15367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" name="Rectangle 6"/>
          <p:cNvSpPr>
            <a:spLocks/>
          </p:cNvSpPr>
          <p:nvPr/>
        </p:nvSpPr>
        <p:spPr bwMode="auto">
          <a:xfrm>
            <a:off x="2882900" y="2590800"/>
            <a:ext cx="1616824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" name="AutoShape 56"/>
          <p:cNvSpPr>
            <a:spLocks/>
          </p:cNvSpPr>
          <p:nvPr/>
        </p:nvSpPr>
        <p:spPr bwMode="auto">
          <a:xfrm>
            <a:off x="1600200" y="3124200"/>
            <a:ext cx="16002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043EF0-1435-592F-1B2E-E77B0CD6D33C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A08DFE-47D0-58EB-193B-7BE179C582F0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9644C3-572A-C3D7-AC78-EDBFC89E1BF8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F65725-91C3-4601-8353-B5AC5CA0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5301" name="Rectangle 5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5302" name="Rectangle 6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5303" name="Rectangle 7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5304" name="Rectangle 8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5305" name="Rectangle 9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08" name="Line 12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10" name="Rectangle 14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12" name="Rectangle 16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5313" name="Group 17"/>
          <p:cNvGrpSpPr>
            <a:grpSpLocks/>
          </p:cNvGrpSpPr>
          <p:nvPr/>
        </p:nvGrpSpPr>
        <p:grpSpPr bwMode="auto">
          <a:xfrm>
            <a:off x="6915150" y="5518151"/>
            <a:ext cx="1493836" cy="330200"/>
            <a:chOff x="0" y="377"/>
            <a:chExt cx="940" cy="208"/>
          </a:xfrm>
        </p:grpSpPr>
        <p:sp>
          <p:nvSpPr>
            <p:cNvPr id="55316" name="Line 20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5317" name="Rectangle 21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5318" name="Rectangle 22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5319" name="Rectangle 23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5320" name="Group 24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0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61" name="Rectangle 5"/>
          <p:cNvSpPr>
            <a:spLocks/>
          </p:cNvSpPr>
          <p:nvPr/>
        </p:nvSpPr>
        <p:spPr bwMode="auto">
          <a:xfrm>
            <a:off x="2133600" y="1676400"/>
            <a:ext cx="1612900" cy="24384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2" name="Rectangle 6"/>
          <p:cNvSpPr>
            <a:spLocks/>
          </p:cNvSpPr>
          <p:nvPr/>
        </p:nvSpPr>
        <p:spPr bwMode="auto">
          <a:xfrm>
            <a:off x="2438400" y="2133600"/>
            <a:ext cx="15367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" name="Rectangle 6"/>
          <p:cNvSpPr>
            <a:spLocks/>
          </p:cNvSpPr>
          <p:nvPr/>
        </p:nvSpPr>
        <p:spPr bwMode="auto">
          <a:xfrm>
            <a:off x="2882900" y="2590800"/>
            <a:ext cx="15367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5" name="Rectangle 6"/>
          <p:cNvSpPr>
            <a:spLocks/>
          </p:cNvSpPr>
          <p:nvPr/>
        </p:nvSpPr>
        <p:spPr bwMode="auto">
          <a:xfrm>
            <a:off x="3340100" y="3048000"/>
            <a:ext cx="1612151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30" name="AutoShape 56"/>
          <p:cNvSpPr>
            <a:spLocks/>
          </p:cNvSpPr>
          <p:nvPr/>
        </p:nvSpPr>
        <p:spPr bwMode="auto">
          <a:xfrm>
            <a:off x="1905000" y="3657600"/>
            <a:ext cx="17526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37892F-5089-58B8-1AD2-FD01E5328E8E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CB4871-1AA0-6B39-F6C2-DB7D389E4071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33ABFC3-15C2-7ED8-3636-22991A256AAD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E25891-C364-40D7-896F-75975259B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56324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6325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6326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6327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6328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33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35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6336" name="Group 16"/>
          <p:cNvGrpSpPr>
            <a:grpSpLocks/>
          </p:cNvGrpSpPr>
          <p:nvPr/>
        </p:nvGrpSpPr>
        <p:grpSpPr bwMode="auto">
          <a:xfrm>
            <a:off x="6915150" y="4654551"/>
            <a:ext cx="1493836" cy="330200"/>
            <a:chOff x="0" y="377"/>
            <a:chExt cx="940" cy="208"/>
          </a:xfrm>
        </p:grpSpPr>
        <p:sp>
          <p:nvSpPr>
            <p:cNvPr id="56339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6340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6341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6342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6343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9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60" name="Rectangle 5"/>
          <p:cNvSpPr>
            <a:spLocks/>
          </p:cNvSpPr>
          <p:nvPr/>
        </p:nvSpPr>
        <p:spPr bwMode="auto">
          <a:xfrm>
            <a:off x="2133600" y="16764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1" name="Rectangle 6"/>
          <p:cNvSpPr>
            <a:spLocks/>
          </p:cNvSpPr>
          <p:nvPr/>
        </p:nvSpPr>
        <p:spPr bwMode="auto">
          <a:xfrm>
            <a:off x="2438400" y="2133600"/>
            <a:ext cx="15367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2" name="Rectangle 6"/>
          <p:cNvSpPr>
            <a:spLocks/>
          </p:cNvSpPr>
          <p:nvPr/>
        </p:nvSpPr>
        <p:spPr bwMode="auto">
          <a:xfrm>
            <a:off x="2882900" y="2590800"/>
            <a:ext cx="1616824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 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" name="AutoShape 56"/>
          <p:cNvSpPr>
            <a:spLocks/>
          </p:cNvSpPr>
          <p:nvPr/>
        </p:nvSpPr>
        <p:spPr bwMode="auto">
          <a:xfrm>
            <a:off x="1600200" y="3962400"/>
            <a:ext cx="16002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37A97F-78FE-929D-9C6B-2E4506B932F4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185F0-42E8-FF11-D3F6-29DD8D510DD3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0D041B0-55BF-DF14-47E5-ADA3626BCFC4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A4A16E-2C48-4D6D-9F7D-CAD8002A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7348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7349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7350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7351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7352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57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59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7360" name="Group 16"/>
          <p:cNvGrpSpPr>
            <a:grpSpLocks/>
          </p:cNvGrpSpPr>
          <p:nvPr/>
        </p:nvGrpSpPr>
        <p:grpSpPr bwMode="auto">
          <a:xfrm>
            <a:off x="6921500" y="3824287"/>
            <a:ext cx="1492250" cy="330200"/>
            <a:chOff x="0" y="377"/>
            <a:chExt cx="940" cy="208"/>
          </a:xfrm>
        </p:grpSpPr>
        <p:sp>
          <p:nvSpPr>
            <p:cNvPr id="57363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7364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7365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7366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7367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9" name="Rectangle 5"/>
          <p:cNvSpPr>
            <a:spLocks/>
          </p:cNvSpPr>
          <p:nvPr/>
        </p:nvSpPr>
        <p:spPr bwMode="auto">
          <a:xfrm>
            <a:off x="2133600" y="16764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0" name="Rectangle 6"/>
          <p:cNvSpPr>
            <a:spLocks/>
          </p:cNvSpPr>
          <p:nvPr/>
        </p:nvSpPr>
        <p:spPr bwMode="auto">
          <a:xfrm>
            <a:off x="2438400" y="2133600"/>
            <a:ext cx="1614488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AutoShape 56"/>
          <p:cNvSpPr>
            <a:spLocks/>
          </p:cNvSpPr>
          <p:nvPr/>
        </p:nvSpPr>
        <p:spPr bwMode="auto">
          <a:xfrm>
            <a:off x="1676400" y="3454400"/>
            <a:ext cx="100733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9600A7-6A4F-FD74-6CFF-818764D361E0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5DFAB3-9279-95FB-027C-890A968CD4FD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BCB48BA-2A2F-48DA-111D-8376D92D884C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844D0-DBA9-48FD-AD5F-7E073173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8372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8373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8374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8375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8376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81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83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8384" name="Group 16"/>
          <p:cNvGrpSpPr>
            <a:grpSpLocks/>
          </p:cNvGrpSpPr>
          <p:nvPr/>
        </p:nvGrpSpPr>
        <p:grpSpPr bwMode="auto">
          <a:xfrm>
            <a:off x="6915150" y="2978151"/>
            <a:ext cx="1493836" cy="330200"/>
            <a:chOff x="0" y="377"/>
            <a:chExt cx="940" cy="208"/>
          </a:xfrm>
        </p:grpSpPr>
        <p:sp>
          <p:nvSpPr>
            <p:cNvPr id="58387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8388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8389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8390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8391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7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8" name="Rectangle 5"/>
          <p:cNvSpPr>
            <a:spLocks/>
          </p:cNvSpPr>
          <p:nvPr/>
        </p:nvSpPr>
        <p:spPr bwMode="auto">
          <a:xfrm>
            <a:off x="2133600" y="16764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(2);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(0);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7" name="AutoShape 56"/>
          <p:cNvSpPr>
            <a:spLocks/>
          </p:cNvSpPr>
          <p:nvPr/>
        </p:nvSpPr>
        <p:spPr bwMode="auto">
          <a:xfrm>
            <a:off x="1676400" y="2743200"/>
            <a:ext cx="7620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BA5930-1076-8111-D354-BC99CBF208F5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0ED0B-4D36-8181-FE39-DADD3E316B44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77FBE6-2B7E-B920-8C0D-740D7E29B840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B925D5-D385-4F61-98BF-45C2E379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59396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59397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59398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6A6A6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9399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9400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6A6A6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5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59406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07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59408" name="Group 16"/>
          <p:cNvGrpSpPr>
            <a:grpSpLocks/>
          </p:cNvGrpSpPr>
          <p:nvPr/>
        </p:nvGrpSpPr>
        <p:grpSpPr bwMode="auto">
          <a:xfrm>
            <a:off x="6921500" y="3824287"/>
            <a:ext cx="1492250" cy="330200"/>
            <a:chOff x="0" y="377"/>
            <a:chExt cx="940" cy="208"/>
          </a:xfrm>
        </p:grpSpPr>
        <p:sp>
          <p:nvSpPr>
            <p:cNvPr id="59411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9412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59413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9414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59415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amI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8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9" name="Rectangle 5"/>
          <p:cNvSpPr>
            <a:spLocks/>
          </p:cNvSpPr>
          <p:nvPr/>
        </p:nvSpPr>
        <p:spPr bwMode="auto">
          <a:xfrm>
            <a:off x="2133600" y="1676400"/>
            <a:ext cx="1612900" cy="22860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0" name="Rectangle 6"/>
          <p:cNvSpPr>
            <a:spLocks/>
          </p:cNvSpPr>
          <p:nvPr/>
        </p:nvSpPr>
        <p:spPr bwMode="auto">
          <a:xfrm>
            <a:off x="2438400" y="2133600"/>
            <a:ext cx="1662112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if(x)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(x-1);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8" name="AutoShape 56"/>
          <p:cNvSpPr>
            <a:spLocks/>
          </p:cNvSpPr>
          <p:nvPr/>
        </p:nvSpPr>
        <p:spPr bwMode="auto">
          <a:xfrm>
            <a:off x="1600200" y="3581400"/>
            <a:ext cx="11430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D68548-EA57-9A99-B6E9-0987453FB71E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5BFBEB-BE67-6FE1-AACA-49457A5944DB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C72B58-4BA8-FDE5-F0B8-5009097248F3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222ADC-A4BB-43B6-BB61-3051D198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60420" name="Rectangle 4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0421" name="Rectangle 5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60422" name="Rectangle 6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0423" name="Rectangle 7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0424" name="Rectangle 8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29" name="Rectangle 13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31" name="Rectangle 15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60432" name="Group 16"/>
          <p:cNvGrpSpPr>
            <a:grpSpLocks/>
          </p:cNvGrpSpPr>
          <p:nvPr/>
        </p:nvGrpSpPr>
        <p:grpSpPr bwMode="auto">
          <a:xfrm>
            <a:off x="6915150" y="2978151"/>
            <a:ext cx="1493836" cy="330200"/>
            <a:chOff x="0" y="377"/>
            <a:chExt cx="940" cy="208"/>
          </a:xfrm>
        </p:grpSpPr>
        <p:sp>
          <p:nvSpPr>
            <p:cNvPr id="60435" name="Line 19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0436" name="Rectangle 20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60437" name="Rectangle 21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0438" name="Rectangle 22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60439" name="Group 23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28" name="Rectangle 5"/>
          <p:cNvSpPr>
            <a:spLocks/>
          </p:cNvSpPr>
          <p:nvPr/>
        </p:nvSpPr>
        <p:spPr bwMode="auto">
          <a:xfrm>
            <a:off x="2133600" y="1676400"/>
            <a:ext cx="1612900" cy="24384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(2);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amI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(0);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 •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0" name="AutoShape 56"/>
          <p:cNvSpPr>
            <a:spLocks/>
          </p:cNvSpPr>
          <p:nvPr/>
        </p:nvSpPr>
        <p:spPr bwMode="auto">
          <a:xfrm>
            <a:off x="1600200" y="3276600"/>
            <a:ext cx="9144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F8D123-C383-8147-2AFD-3EAB8C469A76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F8CA06-A57F-2743-4709-876FB81206A2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89BB845-A421-333D-8412-47D85EA9CB36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41F0F5-A911-42FD-AC58-DC09AEB5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61445" name="Rectangle 5"/>
          <p:cNvSpPr>
            <a:spLocks/>
          </p:cNvSpPr>
          <p:nvPr/>
        </p:nvSpPr>
        <p:spPr bwMode="auto">
          <a:xfrm>
            <a:off x="5038725" y="1446214"/>
            <a:ext cx="622300" cy="33178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1446" name="Rectangle 6"/>
          <p:cNvSpPr>
            <a:spLocks/>
          </p:cNvSpPr>
          <p:nvPr/>
        </p:nvSpPr>
        <p:spPr bwMode="auto">
          <a:xfrm>
            <a:off x="5038725" y="21336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who</a:t>
            </a:r>
          </a:p>
        </p:txBody>
      </p:sp>
      <p:sp>
        <p:nvSpPr>
          <p:cNvPr id="61447" name="Rectangle 7"/>
          <p:cNvSpPr>
            <a:spLocks/>
          </p:cNvSpPr>
          <p:nvPr/>
        </p:nvSpPr>
        <p:spPr bwMode="auto">
          <a:xfrm>
            <a:off x="5027613" y="28082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1448" name="Rectangle 8"/>
          <p:cNvSpPr>
            <a:spLocks/>
          </p:cNvSpPr>
          <p:nvPr/>
        </p:nvSpPr>
        <p:spPr bwMode="auto">
          <a:xfrm>
            <a:off x="5038725" y="3505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1449" name="Rectangle 9"/>
          <p:cNvSpPr>
            <a:spLocks/>
          </p:cNvSpPr>
          <p:nvPr/>
        </p:nvSpPr>
        <p:spPr bwMode="auto">
          <a:xfrm>
            <a:off x="5038725" y="4267200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>
            <a:off x="5345113" y="17526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>
            <a:off x="5345113" y="24384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>
            <a:off x="5345113" y="3124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>
            <a:off x="5345113" y="3886200"/>
            <a:ext cx="0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54" name="Rectangle 14"/>
          <p:cNvSpPr>
            <a:spLocks/>
          </p:cNvSpPr>
          <p:nvPr/>
        </p:nvSpPr>
        <p:spPr bwMode="auto">
          <a:xfrm>
            <a:off x="5705475" y="2795588"/>
            <a:ext cx="622300" cy="3302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r>
              <a:rPr lang="en-US">
                <a:solidFill>
                  <a:srgbClr val="A5A5A5"/>
                </a:solidFill>
                <a:latin typeface="Courier New Bold" charset="0"/>
                <a:cs typeface="Courier New Bold" charset="0"/>
                <a:sym typeface="Courier New Bold" charset="0"/>
              </a:rPr>
              <a:t>amI</a:t>
            </a:r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>
            <a:off x="5486401" y="2438400"/>
            <a:ext cx="536575" cy="431800"/>
          </a:xfrm>
          <a:prstGeom prst="line">
            <a:avLst/>
          </a:prstGeom>
          <a:noFill/>
          <a:ln w="25400" cap="flat">
            <a:solidFill>
              <a:srgbClr val="A5A5A5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56" name="Rectangle 16"/>
          <p:cNvSpPr>
            <a:spLocks/>
          </p:cNvSpPr>
          <p:nvPr/>
        </p:nvSpPr>
        <p:spPr bwMode="auto">
          <a:xfrm>
            <a:off x="8456613" y="1641475"/>
            <a:ext cx="1308100" cy="609600"/>
          </a:xfrm>
          <a:prstGeom prst="rect">
            <a:avLst/>
          </a:prstGeom>
          <a:solidFill>
            <a:srgbClr val="F6F5BD"/>
          </a:solidFill>
          <a:ln w="1905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endParaRPr lang="en-US" dirty="0">
              <a:latin typeface="Courier New Bold" charset="0"/>
              <a:ea typeface="Monaco" charset="0"/>
              <a:cs typeface="Monaco" charset="0"/>
              <a:sym typeface="Courier New Bold" charset="0"/>
            </a:endParaRPr>
          </a:p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yoo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6921500" y="2190751"/>
            <a:ext cx="1492250" cy="330200"/>
            <a:chOff x="0" y="377"/>
            <a:chExt cx="940" cy="208"/>
          </a:xfrm>
        </p:grpSpPr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1461" name="Rectangle 21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61462" name="Rectangle 22"/>
          <p:cNvSpPr>
            <a:spLocks/>
          </p:cNvSpPr>
          <p:nvPr/>
        </p:nvSpPr>
        <p:spPr bwMode="auto">
          <a:xfrm>
            <a:off x="8456613" y="1022350"/>
            <a:ext cx="1308100" cy="444500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1463" name="Rectangle 23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61465" name="Group 25"/>
          <p:cNvGraphicFramePr>
            <a:graphicFrameLocks noGrp="1"/>
          </p:cNvGraphicFramePr>
          <p:nvPr/>
        </p:nvGraphicFramePr>
        <p:xfrm>
          <a:off x="8458200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yo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" name="Rectangle 4"/>
          <p:cNvSpPr>
            <a:spLocks/>
          </p:cNvSpPr>
          <p:nvPr/>
        </p:nvSpPr>
        <p:spPr bwMode="auto">
          <a:xfrm>
            <a:off x="1816100" y="1447800"/>
            <a:ext cx="1536700" cy="2286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(…)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who();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•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  </a:t>
            </a:r>
          </a:p>
        </p:txBody>
      </p:sp>
      <p:sp>
        <p:nvSpPr>
          <p:cNvPr id="58" name="AutoShape 56"/>
          <p:cNvSpPr>
            <a:spLocks/>
          </p:cNvSpPr>
          <p:nvPr/>
        </p:nvSpPr>
        <p:spPr bwMode="auto">
          <a:xfrm>
            <a:off x="1600200" y="3048000"/>
            <a:ext cx="533400" cy="431800"/>
          </a:xfrm>
          <a:prstGeom prst="rightArrow">
            <a:avLst>
              <a:gd name="adj1" fmla="val 41185"/>
              <a:gd name="adj2" fmla="val 76471"/>
            </a:avLst>
          </a:prstGeom>
          <a:solidFill>
            <a:srgbClr val="C00000"/>
          </a:solidFill>
          <a:ln w="25400" cap="flat">
            <a:noFill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A1451F-4FC9-8989-B7F5-EECBB2273941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286AF6-3607-49FE-DC23-3D2DB91D3F82}"/>
              </a:ext>
            </a:extLst>
          </p:cNvPr>
          <p:cNvSpPr txBox="1"/>
          <p:nvPr/>
        </p:nvSpPr>
        <p:spPr>
          <a:xfrm>
            <a:off x="10027227" y="2520951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D2D2A2E-662B-0B08-D458-22BB7D415A9A}"/>
              </a:ext>
            </a:extLst>
          </p:cNvPr>
          <p:cNvCxnSpPr>
            <a:cxnSpLocks/>
          </p:cNvCxnSpPr>
          <p:nvPr/>
        </p:nvCxnSpPr>
        <p:spPr>
          <a:xfrm>
            <a:off x="10027227" y="2538265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4409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95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Returning to original stack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41F0F5-A911-42FD-AC58-DC09AEB5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6873876" y="1466850"/>
            <a:ext cx="1492250" cy="330200"/>
            <a:chOff x="0" y="377"/>
            <a:chExt cx="940" cy="208"/>
          </a:xfrm>
        </p:grpSpPr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>
              <a:off x="488" y="499"/>
              <a:ext cx="452" cy="0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1461" name="Rectangle 21"/>
            <p:cNvSpPr>
              <a:spLocks/>
            </p:cNvSpPr>
            <p:nvPr/>
          </p:nvSpPr>
          <p:spPr bwMode="auto">
            <a:xfrm>
              <a:off x="0" y="377"/>
              <a:ext cx="496" cy="208"/>
            </a:xfrm>
            <a:prstGeom prst="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/>
            <a:lstStyle/>
            <a:p>
              <a:pPr algn="r"/>
              <a:r>
                <a:rPr lang="en-US" dirty="0">
                  <a:latin typeface="Courier New Bold" charset="0"/>
                  <a:cs typeface="Courier New Bold" charset="0"/>
                  <a:sym typeface="Courier New Bold" charset="0"/>
                </a:rPr>
                <a:t>%</a:t>
              </a:r>
              <a:r>
                <a:rPr lang="en-US" dirty="0" err="1">
                  <a:latin typeface="Courier New Bold" charset="0"/>
                  <a:cs typeface="Courier New Bold" charset="0"/>
                  <a:sym typeface="Courier New Bold" charset="0"/>
                </a:rPr>
                <a:t>rsp</a:t>
              </a:r>
              <a:endParaRPr lang="en-US" dirty="0">
                <a:latin typeface="Courier New Bold" charset="0"/>
                <a:cs typeface="Courier New Bold" charset="0"/>
                <a:sym typeface="Courier New Bold" charset="0"/>
              </a:endParaRPr>
            </a:p>
          </p:txBody>
        </p:sp>
      </p:grpSp>
      <p:sp>
        <p:nvSpPr>
          <p:cNvPr id="61463" name="Rectangle 23"/>
          <p:cNvSpPr>
            <a:spLocks/>
          </p:cNvSpPr>
          <p:nvPr/>
        </p:nvSpPr>
        <p:spPr bwMode="auto">
          <a:xfrm>
            <a:off x="8718551" y="381000"/>
            <a:ext cx="760413" cy="444500"/>
          </a:xfrm>
          <a:prstGeom prst="rect">
            <a:avLst/>
          </a:prstGeom>
          <a:noFill/>
          <a:ln w="12700" cap="rnd">
            <a:noFill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40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</a:t>
            </a:r>
          </a:p>
        </p:txBody>
      </p:sp>
      <p:graphicFrame>
        <p:nvGraphicFramePr>
          <p:cNvPr id="2" name="Group 25">
            <a:extLst>
              <a:ext uri="{FF2B5EF4-FFF2-40B4-BE49-F238E27FC236}">
                <a16:creationId xmlns:a16="http://schemas.microsoft.com/office/drawing/2014/main" id="{32004B5C-694E-299B-D755-CD85DC7EC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229773"/>
              </p:ext>
            </p:extLst>
          </p:nvPr>
        </p:nvGraphicFramePr>
        <p:xfrm>
          <a:off x="8426668" y="838200"/>
          <a:ext cx="1397000" cy="57785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cs typeface="Courier New Bold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A5355-3EB0-E0B4-0D46-B8185F904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543174"/>
            <a:ext cx="10972800" cy="3629025"/>
          </a:xfrm>
        </p:spPr>
        <p:txBody>
          <a:bodyPr/>
          <a:lstStyle/>
          <a:p>
            <a:r>
              <a:rPr lang="en-US" dirty="0"/>
              <a:t>Stack always eventually returns to its default state</a:t>
            </a:r>
          </a:p>
          <a:p>
            <a:pPr lvl="1"/>
            <a:r>
              <a:rPr lang="en-US" dirty="0"/>
              <a:t>Happens automatically in higher-level languages like C</a:t>
            </a:r>
          </a:p>
          <a:p>
            <a:pPr lvl="1"/>
            <a:r>
              <a:rPr lang="en-US" dirty="0"/>
              <a:t>Need to manage that ourselves if writing assembly</a:t>
            </a:r>
          </a:p>
          <a:p>
            <a:endParaRPr lang="en-US" dirty="0"/>
          </a:p>
          <a:p>
            <a:r>
              <a:rPr lang="en-US" dirty="0"/>
              <a:t>Or the program can exit early from anywhere</a:t>
            </a:r>
          </a:p>
          <a:p>
            <a:pPr lvl="1"/>
            <a:r>
              <a:rPr lang="en-US" dirty="0"/>
              <a:t>Entire stack is deallocated when the program ends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AC3D4D-EB11-6363-43CA-CB8467B510E2}"/>
              </a:ext>
            </a:extLst>
          </p:cNvPr>
          <p:cNvSpPr txBox="1"/>
          <p:nvPr/>
        </p:nvSpPr>
        <p:spPr>
          <a:xfrm>
            <a:off x="10027227" y="737755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C8DB2D-CA44-7546-1501-364798F29FFE}"/>
              </a:ext>
            </a:extLst>
          </p:cNvPr>
          <p:cNvSpPr txBox="1"/>
          <p:nvPr/>
        </p:nvSpPr>
        <p:spPr>
          <a:xfrm>
            <a:off x="10027227" y="1541697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D76D525-107F-C46E-B3FC-E6D88D62C928}"/>
              </a:ext>
            </a:extLst>
          </p:cNvPr>
          <p:cNvCxnSpPr>
            <a:cxnSpLocks/>
          </p:cNvCxnSpPr>
          <p:nvPr/>
        </p:nvCxnSpPr>
        <p:spPr>
          <a:xfrm>
            <a:off x="10027227" y="1559011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15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x86-64/Linux Stack Frame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 fontScale="85000" lnSpcReduction="20000"/>
          </a:bodyPr>
          <a:lstStyle/>
          <a:p>
            <a:r>
              <a:rPr lang="en-US" dirty="0"/>
              <a:t>Walking from %</a:t>
            </a:r>
            <a:r>
              <a:rPr lang="en-US" dirty="0" err="1"/>
              <a:t>rsp</a:t>
            </a:r>
            <a:r>
              <a:rPr lang="en-US" dirty="0"/>
              <a:t> backwards through the stack</a:t>
            </a:r>
            <a:br>
              <a:rPr lang="en-US" dirty="0"/>
            </a:br>
            <a:endParaRPr lang="en-US" dirty="0"/>
          </a:p>
          <a:p>
            <a:r>
              <a:rPr lang="en-US" dirty="0"/>
              <a:t>Current (Callee) Stack Frame</a:t>
            </a:r>
          </a:p>
          <a:p>
            <a:pPr marL="552450" lvl="1"/>
            <a:r>
              <a:rPr lang="en-US" dirty="0"/>
              <a:t>“Argument build”:</a:t>
            </a:r>
            <a:br>
              <a:rPr lang="en-US" dirty="0"/>
            </a:br>
            <a:r>
              <a:rPr lang="en-US" dirty="0"/>
              <a:t>Arguments for function we’re about to call</a:t>
            </a:r>
            <a:br>
              <a:rPr lang="en-US" dirty="0"/>
            </a:br>
            <a:r>
              <a:rPr lang="en-US" dirty="0"/>
              <a:t>If there are 7+ and they need to be on the stack</a:t>
            </a:r>
            <a:br>
              <a:rPr lang="en-US" dirty="0"/>
            </a:br>
            <a:endParaRPr lang="en-US" dirty="0"/>
          </a:p>
          <a:p>
            <a:pPr marL="552450" lvl="1"/>
            <a:r>
              <a:rPr lang="en-US" dirty="0"/>
              <a:t>Local variables</a:t>
            </a:r>
            <a:br>
              <a:rPr lang="en-US" dirty="0"/>
            </a:br>
            <a:r>
              <a:rPr lang="en-US" dirty="0"/>
              <a:t>If we can’t keep them in registers</a:t>
            </a:r>
            <a:br>
              <a:rPr lang="en-US" dirty="0"/>
            </a:br>
            <a:endParaRPr lang="en-US" dirty="0"/>
          </a:p>
          <a:p>
            <a:pPr marL="552450" lvl="1"/>
            <a:r>
              <a:rPr lang="en-US" dirty="0"/>
              <a:t>Saved register context (we’ll get to that soon)</a:t>
            </a:r>
          </a:p>
          <a:p>
            <a:endParaRPr lang="en-US" dirty="0"/>
          </a:p>
          <a:p>
            <a:r>
              <a:rPr lang="en-US" dirty="0"/>
              <a:t>Previous (Caller) Stack Frame</a:t>
            </a:r>
          </a:p>
          <a:p>
            <a:pPr marL="552450" lvl="1"/>
            <a:r>
              <a:rPr lang="en-US" dirty="0"/>
              <a:t>Return address</a:t>
            </a:r>
          </a:p>
          <a:p>
            <a:pPr marL="838200" lvl="2"/>
            <a:r>
              <a:rPr lang="en-US" dirty="0"/>
              <a:t>Pushed by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call</a:t>
            </a:r>
            <a:r>
              <a:rPr lang="en-US" dirty="0"/>
              <a:t> instruction</a:t>
            </a:r>
            <a:br>
              <a:rPr lang="en-US" dirty="0"/>
            </a:br>
            <a:endParaRPr lang="en-US" dirty="0"/>
          </a:p>
          <a:p>
            <a:pPr marL="552450" lvl="1"/>
            <a:r>
              <a:rPr lang="en-US" dirty="0"/>
              <a:t>Arguments for callee (current function)</a:t>
            </a:r>
          </a:p>
        </p:txBody>
      </p:sp>
      <p:sp>
        <p:nvSpPr>
          <p:cNvPr id="62469" name="Rectangle 5"/>
          <p:cNvSpPr>
            <a:spLocks/>
          </p:cNvSpPr>
          <p:nvPr/>
        </p:nvSpPr>
        <p:spPr bwMode="auto">
          <a:xfrm>
            <a:off x="8890000" y="2949575"/>
            <a:ext cx="1778000" cy="3048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2470" name="Rectangle 6"/>
          <p:cNvSpPr>
            <a:spLocks/>
          </p:cNvSpPr>
          <p:nvPr/>
        </p:nvSpPr>
        <p:spPr bwMode="auto">
          <a:xfrm>
            <a:off x="8890000" y="3254375"/>
            <a:ext cx="1778000" cy="21209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62471" name="Rectangle 7"/>
          <p:cNvSpPr>
            <a:spLocks/>
          </p:cNvSpPr>
          <p:nvPr/>
        </p:nvSpPr>
        <p:spPr bwMode="auto">
          <a:xfrm>
            <a:off x="8890000" y="5372100"/>
            <a:ext cx="1778000" cy="7366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</p:txBody>
      </p:sp>
      <p:sp>
        <p:nvSpPr>
          <p:cNvPr id="62472" name="Rectangle 8"/>
          <p:cNvSpPr>
            <a:spLocks/>
          </p:cNvSpPr>
          <p:nvPr/>
        </p:nvSpPr>
        <p:spPr bwMode="auto">
          <a:xfrm>
            <a:off x="8890000" y="968375"/>
            <a:ext cx="1778000" cy="1371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/>
          <a:lstStyle/>
          <a:p>
            <a:endParaRPr lang="en-US"/>
          </a:p>
        </p:txBody>
      </p:sp>
      <p:sp>
        <p:nvSpPr>
          <p:cNvPr id="62474" name="Rectangle 10"/>
          <p:cNvSpPr>
            <a:spLocks/>
          </p:cNvSpPr>
          <p:nvPr/>
        </p:nvSpPr>
        <p:spPr bwMode="auto">
          <a:xfrm>
            <a:off x="8890000" y="2339975"/>
            <a:ext cx="1778000" cy="609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 7+</a:t>
            </a:r>
          </a:p>
        </p:txBody>
      </p:sp>
      <p:sp>
        <p:nvSpPr>
          <p:cNvPr id="62475" name="Rectangle 11"/>
          <p:cNvSpPr>
            <a:spLocks/>
          </p:cNvSpPr>
          <p:nvPr/>
        </p:nvSpPr>
        <p:spPr bwMode="auto">
          <a:xfrm>
            <a:off x="7546744" y="1798638"/>
            <a:ext cx="897170" cy="90794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Previous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(Caller)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62476" name="AutoShape 12"/>
          <p:cNvSpPr>
            <a:spLocks/>
          </p:cNvSpPr>
          <p:nvPr/>
        </p:nvSpPr>
        <p:spPr bwMode="auto">
          <a:xfrm>
            <a:off x="8505825" y="968375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>
            <a:off x="8084345" y="6172200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2480" name="Rectangle 16"/>
          <p:cNvSpPr>
            <a:spLocks/>
          </p:cNvSpPr>
          <p:nvPr/>
        </p:nvSpPr>
        <p:spPr bwMode="auto">
          <a:xfrm>
            <a:off x="6491705" y="5734050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BC7451-698B-43E0-BCCD-E7463B97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4C805065-A855-4A2B-B448-0E1B813D7E15}"/>
              </a:ext>
            </a:extLst>
          </p:cNvPr>
          <p:cNvSpPr>
            <a:spLocks/>
          </p:cNvSpPr>
          <p:nvPr/>
        </p:nvSpPr>
        <p:spPr bwMode="auto">
          <a:xfrm>
            <a:off x="7405353" y="4124326"/>
            <a:ext cx="1038562" cy="90794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Current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(Callee)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A5DB563C-D120-4F68-963F-5D979AD92FE7}"/>
              </a:ext>
            </a:extLst>
          </p:cNvPr>
          <p:cNvSpPr>
            <a:spLocks/>
          </p:cNvSpPr>
          <p:nvPr/>
        </p:nvSpPr>
        <p:spPr bwMode="auto">
          <a:xfrm>
            <a:off x="8505825" y="3294062"/>
            <a:ext cx="228600" cy="2814637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8221D9-CBE7-E89F-A85E-D10FBDEAF4AE}"/>
              </a:ext>
            </a:extLst>
          </p:cNvPr>
          <p:cNvSpPr txBox="1"/>
          <p:nvPr/>
        </p:nvSpPr>
        <p:spPr>
          <a:xfrm>
            <a:off x="10278308" y="625962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highest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771F9D-EACD-04F9-FCD6-8F813F714163}"/>
              </a:ext>
            </a:extLst>
          </p:cNvPr>
          <p:cNvSpPr txBox="1"/>
          <p:nvPr/>
        </p:nvSpPr>
        <p:spPr>
          <a:xfrm>
            <a:off x="10278308" y="6193469"/>
            <a:ext cx="1825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grows downward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F0DCBFF-9C00-58EC-4306-7100C114F4CC}"/>
              </a:ext>
            </a:extLst>
          </p:cNvPr>
          <p:cNvCxnSpPr>
            <a:cxnSpLocks/>
          </p:cNvCxnSpPr>
          <p:nvPr/>
        </p:nvCxnSpPr>
        <p:spPr>
          <a:xfrm>
            <a:off x="10278308" y="6210783"/>
            <a:ext cx="0" cy="2860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E0383-6A5F-4308-BCA9-ABC70DF05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914400"/>
            <a:ext cx="4876800" cy="1828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(long* p, 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x = *p;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y = x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*p = y;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x;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4" name="Rectangle 6"/>
          <p:cNvSpPr>
            <a:spLocks/>
          </p:cNvSpPr>
          <p:nvPr/>
        </p:nvSpPr>
        <p:spPr bwMode="auto">
          <a:xfrm>
            <a:off x="1905000" y="2971800"/>
            <a:ext cx="4876800" cy="1524000"/>
          </a:xfrm>
          <a:prstGeom prst="rect">
            <a:avLst/>
          </a:prstGeom>
          <a:solidFill>
            <a:srgbClr val="CDF1C5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# x = *p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# y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x+val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 # *p = y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129206"/>
              </p:ext>
            </p:extLst>
          </p:nvPr>
        </p:nvGraphicFramePr>
        <p:xfrm>
          <a:off x="7086599" y="2987040"/>
          <a:ext cx="3847563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val</a:t>
                      </a:r>
                      <a:r>
                        <a:rPr lang="en-US" dirty="0">
                          <a:latin typeface="Calibri"/>
                          <a:cs typeface="Calibri"/>
                        </a:rPr>
                        <a:t>, also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  <a:r>
                        <a:rPr lang="en-US" dirty="0">
                          <a:latin typeface="Calibri"/>
                          <a:cs typeface="Calibri"/>
                        </a:rPr>
                        <a:t>, 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>
            <a:spLocks/>
          </p:cNvSpPr>
          <p:nvPr/>
        </p:nvSpPr>
        <p:spPr bwMode="auto">
          <a:xfrm>
            <a:off x="3505200" y="5638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x</a:t>
            </a:r>
          </a:p>
        </p:txBody>
      </p:sp>
      <p:sp>
        <p:nvSpPr>
          <p:cNvPr id="9" name="Rectangle 9"/>
          <p:cNvSpPr>
            <a:spLocks/>
          </p:cNvSpPr>
          <p:nvPr/>
        </p:nvSpPr>
        <p:spPr bwMode="auto">
          <a:xfrm>
            <a:off x="3505200" y="601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12" name="Rectangle 12"/>
          <p:cNvSpPr>
            <a:spLocks/>
          </p:cNvSpPr>
          <p:nvPr/>
        </p:nvSpPr>
        <p:spPr bwMode="auto">
          <a:xfrm>
            <a:off x="2209800" y="5105401"/>
            <a:ext cx="99181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Memory</a:t>
            </a:r>
          </a:p>
        </p:txBody>
      </p:sp>
      <p:sp>
        <p:nvSpPr>
          <p:cNvPr id="14" name="Rectangle 9"/>
          <p:cNvSpPr>
            <a:spLocks/>
          </p:cNvSpPr>
          <p:nvPr/>
        </p:nvSpPr>
        <p:spPr bwMode="auto">
          <a:xfrm>
            <a:off x="3505200" y="5257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4800600" y="5410200"/>
            <a:ext cx="457200" cy="457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Rectangle 11"/>
          <p:cNvSpPr>
            <a:spLocks/>
          </p:cNvSpPr>
          <p:nvPr/>
        </p:nvSpPr>
        <p:spPr bwMode="auto">
          <a:xfrm>
            <a:off x="5257800" y="5105401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8" name="Rectangle 17"/>
          <p:cNvSpPr>
            <a:spLocks/>
          </p:cNvSpPr>
          <p:nvPr/>
        </p:nvSpPr>
        <p:spPr bwMode="auto">
          <a:xfrm>
            <a:off x="6988968" y="5638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x+val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9" name="Rectangle 9"/>
          <p:cNvSpPr>
            <a:spLocks/>
          </p:cNvSpPr>
          <p:nvPr/>
        </p:nvSpPr>
        <p:spPr bwMode="auto">
          <a:xfrm>
            <a:off x="6988968" y="601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20" name="Rectangle 9"/>
          <p:cNvSpPr>
            <a:spLocks/>
          </p:cNvSpPr>
          <p:nvPr/>
        </p:nvSpPr>
        <p:spPr bwMode="auto">
          <a:xfrm>
            <a:off x="6988968" y="5257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21" name="Line 10"/>
          <p:cNvSpPr>
            <a:spLocks noChangeShapeType="1"/>
          </p:cNvSpPr>
          <p:nvPr/>
        </p:nvSpPr>
        <p:spPr bwMode="auto">
          <a:xfrm flipH="1">
            <a:off x="8284368" y="5410200"/>
            <a:ext cx="457200" cy="457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Rectangle 11"/>
          <p:cNvSpPr>
            <a:spLocks/>
          </p:cNvSpPr>
          <p:nvPr/>
        </p:nvSpPr>
        <p:spPr bwMode="auto">
          <a:xfrm>
            <a:off x="8741568" y="5105401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5562600" y="5715000"/>
            <a:ext cx="838200" cy="457200"/>
          </a:xfrm>
          <a:prstGeom prst="rightArrow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21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#1 (local variables)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03904-F5D3-454E-814B-46C244D6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8382000" y="2743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8888414" y="25844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7848600" y="1066801"/>
            <a:ext cx="235744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Initial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7086600" y="1600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7086600" y="25146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447384" y="5242773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953798" y="5014174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913984" y="3581401"/>
            <a:ext cx="273196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7151984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7151984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</p:spTree>
    <p:extLst>
      <p:ext uri="{BB962C8B-B14F-4D97-AF65-F5344CB8AC3E}">
        <p14:creationId xmlns:p14="http://schemas.microsoft.com/office/powerpoint/2010/main" val="29679277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#1 (local variables)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03904-F5D3-454E-814B-46C244D6E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8382000" y="2743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8888414" y="25844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7848600" y="1066801"/>
            <a:ext cx="235744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Initial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7086600" y="1600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7086600" y="25146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7151984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7151984" y="5791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474371" y="60261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980785" y="57975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913984" y="3581401"/>
            <a:ext cx="273196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7151984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7151984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447384" y="56388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953797" y="54102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7401" y="3076545"/>
            <a:ext cx="427288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Stack pointer must be multiple of 16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657600" y="3505200"/>
            <a:ext cx="609600" cy="3810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1905000" y="838200"/>
            <a:ext cx="49530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We take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v1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’s address, so must be in memory</a:t>
            </a:r>
          </a:p>
        </p:txBody>
      </p:sp>
      <p:cxnSp>
        <p:nvCxnSpPr>
          <p:cNvPr id="25" name="Straight Arrow Connector 24"/>
          <p:cNvCxnSpPr>
            <a:cxnSpLocks/>
          </p:cNvCxnSpPr>
          <p:nvPr/>
        </p:nvCxnSpPr>
        <p:spPr bwMode="auto">
          <a:xfrm flipH="1">
            <a:off x="4724400" y="1259160"/>
            <a:ext cx="228600" cy="72204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1676400" y="18288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1676400" y="408432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1676400" y="43434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8965203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#2 (argument build)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66C36-D424-4E8D-8A19-20AB3F1BE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v2 =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7162800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7162800" y="5791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485187" y="60261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991601" y="57975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924801" y="3581401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7162800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7162800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458200" y="56388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964613" y="54102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7086600" y="1828800"/>
          <a:ext cx="33528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&amp;v1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5" name="Straight Arrow Connector 14"/>
          <p:cNvCxnSpPr/>
          <p:nvPr/>
        </p:nvCxnSpPr>
        <p:spPr bwMode="auto">
          <a:xfrm>
            <a:off x="1676400" y="45720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1676400" y="48768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1676400" y="21336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535983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#3 (control transfer)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CE15D4-07E5-4BD8-88CB-ABD89E38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long v2 =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7162800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7162800" y="5791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458200" y="60261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964613" y="579755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924801" y="3581401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7162800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7162800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458200" y="56388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964613" y="5410201"/>
            <a:ext cx="1046598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%rsp+16</a:t>
            </a:r>
          </a:p>
        </p:txBody>
      </p:sp>
      <p:sp>
        <p:nvSpPr>
          <p:cNvPr id="15" name="Rectangle 9"/>
          <p:cNvSpPr>
            <a:spLocks/>
          </p:cNvSpPr>
          <p:nvPr/>
        </p:nvSpPr>
        <p:spPr bwMode="auto">
          <a:xfrm>
            <a:off x="7162800" y="6172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RetAddr</a:t>
            </a:r>
            <a:endParaRPr lang="en-US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>
            <a:off x="8458200" y="6351657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" name="Rectangle 11"/>
          <p:cNvSpPr>
            <a:spLocks/>
          </p:cNvSpPr>
          <p:nvPr/>
        </p:nvSpPr>
        <p:spPr bwMode="auto">
          <a:xfrm>
            <a:off x="8964614" y="6123058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086600" y="1828800"/>
          <a:ext cx="33528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&amp;v1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4" name="Straight Arrow Connector 23"/>
          <p:cNvCxnSpPr/>
          <p:nvPr/>
        </p:nvCxnSpPr>
        <p:spPr bwMode="auto">
          <a:xfrm>
            <a:off x="1676400" y="21336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1676400" y="51054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561007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executing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BB827-9FBA-4328-9734-2187A1CA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914400"/>
            <a:ext cx="4267200" cy="1828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(long *p, 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x = *p;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y = x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*p = y;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x;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4" name="Rectangle 6"/>
          <p:cNvSpPr>
            <a:spLocks/>
          </p:cNvSpPr>
          <p:nvPr/>
        </p:nvSpPr>
        <p:spPr bwMode="auto">
          <a:xfrm>
            <a:off x="1905000" y="2971800"/>
            <a:ext cx="4279900" cy="1524000"/>
          </a:xfrm>
          <a:prstGeom prst="rect">
            <a:avLst/>
          </a:prstGeom>
          <a:solidFill>
            <a:srgbClr val="CDF1C5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477000" y="777240"/>
          <a:ext cx="381000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val</a:t>
                      </a:r>
                      <a:r>
                        <a:rPr lang="en-US" b="0" i="0" baseline="0" dirty="0">
                          <a:latin typeface="Calibri"/>
                          <a:cs typeface="Calibri"/>
                        </a:rPr>
                        <a:t> (3000)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Rectangle 7"/>
          <p:cNvSpPr>
            <a:spLocks/>
          </p:cNvSpPr>
          <p:nvPr/>
        </p:nvSpPr>
        <p:spPr bwMode="auto">
          <a:xfrm>
            <a:off x="3505200" y="5638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9" name="Rectangle 9"/>
          <p:cNvSpPr>
            <a:spLocks/>
          </p:cNvSpPr>
          <p:nvPr/>
        </p:nvSpPr>
        <p:spPr bwMode="auto">
          <a:xfrm>
            <a:off x="3505200" y="601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12" name="Rectangle 12"/>
          <p:cNvSpPr>
            <a:spLocks/>
          </p:cNvSpPr>
          <p:nvPr/>
        </p:nvSpPr>
        <p:spPr bwMode="auto">
          <a:xfrm>
            <a:off x="2209800" y="5105401"/>
            <a:ext cx="99181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Memory</a:t>
            </a:r>
          </a:p>
        </p:txBody>
      </p:sp>
      <p:sp>
        <p:nvSpPr>
          <p:cNvPr id="14" name="Rectangle 9"/>
          <p:cNvSpPr>
            <a:spLocks/>
          </p:cNvSpPr>
          <p:nvPr/>
        </p:nvSpPr>
        <p:spPr bwMode="auto">
          <a:xfrm>
            <a:off x="3505200" y="5257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4800600" y="5410200"/>
            <a:ext cx="457200" cy="457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Rectangle 11"/>
          <p:cNvSpPr>
            <a:spLocks/>
          </p:cNvSpPr>
          <p:nvPr/>
        </p:nvSpPr>
        <p:spPr bwMode="auto">
          <a:xfrm>
            <a:off x="5257800" y="5105401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8" name="Rectangle 17"/>
          <p:cNvSpPr>
            <a:spLocks/>
          </p:cNvSpPr>
          <p:nvPr/>
        </p:nvSpPr>
        <p:spPr bwMode="auto">
          <a:xfrm>
            <a:off x="6988968" y="5638800"/>
            <a:ext cx="1926432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18213</a:t>
            </a:r>
          </a:p>
        </p:txBody>
      </p:sp>
      <p:sp>
        <p:nvSpPr>
          <p:cNvPr id="19" name="Rectangle 9"/>
          <p:cNvSpPr>
            <a:spLocks/>
          </p:cNvSpPr>
          <p:nvPr/>
        </p:nvSpPr>
        <p:spPr bwMode="auto">
          <a:xfrm>
            <a:off x="6988968" y="6019800"/>
            <a:ext cx="1926432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20" name="Rectangle 9"/>
          <p:cNvSpPr>
            <a:spLocks/>
          </p:cNvSpPr>
          <p:nvPr/>
        </p:nvSpPr>
        <p:spPr bwMode="auto">
          <a:xfrm>
            <a:off x="6988968" y="5257800"/>
            <a:ext cx="1926432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...</a:t>
            </a:r>
          </a:p>
        </p:txBody>
      </p:sp>
      <p:sp>
        <p:nvSpPr>
          <p:cNvPr id="21" name="Line 10"/>
          <p:cNvSpPr>
            <a:spLocks noChangeShapeType="1"/>
          </p:cNvSpPr>
          <p:nvPr/>
        </p:nvSpPr>
        <p:spPr bwMode="auto">
          <a:xfrm flipH="1">
            <a:off x="9122568" y="5410200"/>
            <a:ext cx="457200" cy="4572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Rectangle 11"/>
          <p:cNvSpPr>
            <a:spLocks/>
          </p:cNvSpPr>
          <p:nvPr/>
        </p:nvSpPr>
        <p:spPr bwMode="auto">
          <a:xfrm>
            <a:off x="9579768" y="5105401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5562600" y="5715000"/>
            <a:ext cx="838200" cy="457200"/>
          </a:xfrm>
          <a:prstGeom prst="rightArrow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994844"/>
              </p:ext>
            </p:extLst>
          </p:nvPr>
        </p:nvGraphicFramePr>
        <p:xfrm>
          <a:off x="6553200" y="3352800"/>
          <a:ext cx="5027194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18213 (overwritten, that’s fine)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15213 (return value)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" name="Right Arrow 24"/>
          <p:cNvSpPr/>
          <p:nvPr/>
        </p:nvSpPr>
        <p:spPr bwMode="auto">
          <a:xfrm rot="5400000">
            <a:off x="8077200" y="2552700"/>
            <a:ext cx="838200" cy="457200"/>
          </a:xfrm>
          <a:prstGeom prst="rightArrow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2043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right after executing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D1C127-AED3-4F25-AAD6-98D80C82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6705600" y="2590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b="1" dirty="0">
                <a:solidFill>
                  <a:srgbClr val="FF0000"/>
                </a:solidFill>
                <a:latin typeface="Courier New Bold" charset="0"/>
                <a:cs typeface="Courier New Bold" charset="0"/>
                <a:sym typeface="Courier New Bold" charset="0"/>
              </a:rPr>
              <a:t>18213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6705600" y="2971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027987" y="32067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534401" y="29781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467601" y="762001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05600" y="12954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05600" y="220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001000" y="28194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507413" y="25908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781800" y="3733800"/>
          <a:ext cx="335280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&amp;v1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18213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15213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Rectangle 12">
            <a:extLst>
              <a:ext uri="{FF2B5EF4-FFF2-40B4-BE49-F238E27FC236}">
                <a16:creationId xmlns:a16="http://schemas.microsoft.com/office/drawing/2014/main" id="{E30BF391-87AA-B449-B4B9-DF7027379A7C}"/>
              </a:ext>
            </a:extLst>
          </p:cNvPr>
          <p:cNvSpPr>
            <a:spLocks/>
          </p:cNvSpPr>
          <p:nvPr/>
        </p:nvSpPr>
        <p:spPr bwMode="auto">
          <a:xfrm>
            <a:off x="7086600" y="5687944"/>
            <a:ext cx="2864182" cy="69249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b="1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QUIZ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: where do we find</a:t>
            </a:r>
          </a:p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the return value of </a:t>
            </a:r>
            <a:r>
              <a:rPr lang="en-US" sz="2000" b="1" dirty="0" err="1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incr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?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07C0D05-12FD-D6BB-875E-067120A4ED97}"/>
              </a:ext>
            </a:extLst>
          </p:cNvPr>
          <p:cNvCxnSpPr/>
          <p:nvPr/>
        </p:nvCxnSpPr>
        <p:spPr bwMode="auto">
          <a:xfrm>
            <a:off x="1487216" y="524256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656403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#4 (do the addition)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9E6213-B199-4172-979E-1FEF90702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6705600" y="2590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b="1" dirty="0">
                <a:latin typeface="Courier New Bold" charset="0"/>
                <a:cs typeface="Courier New Bold" charset="0"/>
                <a:sym typeface="Courier New Bold" charset="0"/>
              </a:rPr>
              <a:t>18213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6705600" y="2971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027987" y="32067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534401" y="29781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467600" y="762001"/>
            <a:ext cx="2642134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Previous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05600" y="12954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05600" y="220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001000" y="28194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507413" y="25908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781800" y="3733800"/>
          <a:ext cx="3352800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25" name="Straight Arrow Connector 24"/>
          <p:cNvCxnSpPr/>
          <p:nvPr/>
        </p:nvCxnSpPr>
        <p:spPr bwMode="auto">
          <a:xfrm>
            <a:off x="1676400" y="54102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>
            <a:off x="1676400" y="23622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37260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5806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030310"/>
            <a:ext cx="4650205" cy="59242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014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4A947-8D6B-670B-96C5-74C432D7D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>
            <a:extLst>
              <a:ext uri="{FF2B5EF4-FFF2-40B4-BE49-F238E27FC236}">
                <a16:creationId xmlns:a16="http://schemas.microsoft.com/office/drawing/2014/main" id="{98E4F0AA-592B-068D-FCA3-EA3C7D43A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#5 (cleanup)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22F875-E2F5-37C7-B090-CE86BA9ED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43AAAA43-CFD6-D728-75F2-E87DF570C17D}"/>
              </a:ext>
            </a:extLst>
          </p:cNvPr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ret</a:t>
            </a:r>
          </a:p>
        </p:txBody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54816F8F-FCBF-751E-90AF-18731BC7608D}"/>
              </a:ext>
            </a:extLst>
          </p:cNvPr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60F05BFD-3A67-9307-A66C-A213885465DA}"/>
              </a:ext>
            </a:extLst>
          </p:cNvPr>
          <p:cNvSpPr>
            <a:spLocks/>
          </p:cNvSpPr>
          <p:nvPr/>
        </p:nvSpPr>
        <p:spPr bwMode="auto">
          <a:xfrm>
            <a:off x="6705600" y="2590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b="1" dirty="0">
                <a:latin typeface="Courier New Bold" charset="0"/>
                <a:cs typeface="Courier New Bold" charset="0"/>
                <a:sym typeface="Courier New Bold" charset="0"/>
              </a:rPr>
              <a:t>18213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C09F722B-4B52-8882-B81D-4CA3C077CB0F}"/>
              </a:ext>
            </a:extLst>
          </p:cNvPr>
          <p:cNvSpPr>
            <a:spLocks/>
          </p:cNvSpPr>
          <p:nvPr/>
        </p:nvSpPr>
        <p:spPr bwMode="auto">
          <a:xfrm>
            <a:off x="6705600" y="2971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>
            <a:extLst>
              <a:ext uri="{FF2B5EF4-FFF2-40B4-BE49-F238E27FC236}">
                <a16:creationId xmlns:a16="http://schemas.microsoft.com/office/drawing/2014/main" id="{1B065F91-E5DE-4563-4ACF-17B342D865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27987" y="32067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71CADC2A-F8C4-5849-8273-39BB302EC750}"/>
              </a:ext>
            </a:extLst>
          </p:cNvPr>
          <p:cNvSpPr>
            <a:spLocks/>
          </p:cNvSpPr>
          <p:nvPr/>
        </p:nvSpPr>
        <p:spPr bwMode="auto">
          <a:xfrm>
            <a:off x="8534401" y="29781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B9C4CD69-F7AC-5B12-A9FD-D62874BBC85B}"/>
              </a:ext>
            </a:extLst>
          </p:cNvPr>
          <p:cNvSpPr>
            <a:spLocks/>
          </p:cNvSpPr>
          <p:nvPr/>
        </p:nvSpPr>
        <p:spPr bwMode="auto">
          <a:xfrm>
            <a:off x="7467600" y="762001"/>
            <a:ext cx="2642134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Previous stack Structure</a:t>
            </a: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FDE6116A-692B-E5EE-8B0F-E2E167BAAF7F}"/>
              </a:ext>
            </a:extLst>
          </p:cNvPr>
          <p:cNvSpPr>
            <a:spLocks/>
          </p:cNvSpPr>
          <p:nvPr/>
        </p:nvSpPr>
        <p:spPr bwMode="auto">
          <a:xfrm>
            <a:off x="6705600" y="12954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C12D4B73-42C5-4BCD-1560-9D2632D8F24B}"/>
              </a:ext>
            </a:extLst>
          </p:cNvPr>
          <p:cNvSpPr>
            <a:spLocks/>
          </p:cNvSpPr>
          <p:nvPr/>
        </p:nvSpPr>
        <p:spPr bwMode="auto">
          <a:xfrm>
            <a:off x="6705600" y="220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>
            <a:extLst>
              <a:ext uri="{FF2B5EF4-FFF2-40B4-BE49-F238E27FC236}">
                <a16:creationId xmlns:a16="http://schemas.microsoft.com/office/drawing/2014/main" id="{BA6CB477-5F38-0C02-5C29-BCC36D365C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28194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BE8F569C-D008-9C1F-B199-9CD7676F386C}"/>
              </a:ext>
            </a:extLst>
          </p:cNvPr>
          <p:cNvSpPr>
            <a:spLocks/>
          </p:cNvSpPr>
          <p:nvPr/>
        </p:nvSpPr>
        <p:spPr bwMode="auto">
          <a:xfrm>
            <a:off x="8507413" y="25908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B8FFBAA-A2A2-9154-E08F-B87CB0DA0D01}"/>
              </a:ext>
            </a:extLst>
          </p:cNvPr>
          <p:cNvGraphicFramePr>
            <a:graphicFrameLocks noGrp="1"/>
          </p:cNvGraphicFramePr>
          <p:nvPr/>
        </p:nvGraphicFramePr>
        <p:xfrm>
          <a:off x="6781800" y="3733800"/>
          <a:ext cx="3352800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Line 10">
            <a:extLst>
              <a:ext uri="{FF2B5EF4-FFF2-40B4-BE49-F238E27FC236}">
                <a16:creationId xmlns:a16="http://schemas.microsoft.com/office/drawing/2014/main" id="{F200ABCB-24B1-350D-66A4-B73E2C65171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6324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30C188C5-110A-26A3-1624-EACC47E335C2}"/>
              </a:ext>
            </a:extLst>
          </p:cNvPr>
          <p:cNvSpPr>
            <a:spLocks/>
          </p:cNvSpPr>
          <p:nvPr/>
        </p:nvSpPr>
        <p:spPr bwMode="auto">
          <a:xfrm>
            <a:off x="8507414" y="60960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9203F284-42D2-09AE-296A-7769C267DC54}"/>
              </a:ext>
            </a:extLst>
          </p:cNvPr>
          <p:cNvSpPr>
            <a:spLocks/>
          </p:cNvSpPr>
          <p:nvPr/>
        </p:nvSpPr>
        <p:spPr bwMode="auto">
          <a:xfrm>
            <a:off x="7467600" y="4648201"/>
            <a:ext cx="2667718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Updated Stack Structure</a:t>
            </a:r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41FFB330-F893-B6B9-4B91-38632C92B52B}"/>
              </a:ext>
            </a:extLst>
          </p:cNvPr>
          <p:cNvSpPr>
            <a:spLocks/>
          </p:cNvSpPr>
          <p:nvPr/>
        </p:nvSpPr>
        <p:spPr bwMode="auto">
          <a:xfrm>
            <a:off x="6705600" y="5181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37268A7-A67B-7C98-FF9C-0E8D059E7DC3}"/>
              </a:ext>
            </a:extLst>
          </p:cNvPr>
          <p:cNvSpPr>
            <a:spLocks/>
          </p:cNvSpPr>
          <p:nvPr/>
        </p:nvSpPr>
        <p:spPr bwMode="auto">
          <a:xfrm>
            <a:off x="6705600" y="6096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ED5E545-1E8B-38D4-9905-355AE2AF3EF2}"/>
              </a:ext>
            </a:extLst>
          </p:cNvPr>
          <p:cNvCxnSpPr/>
          <p:nvPr/>
        </p:nvCxnSpPr>
        <p:spPr bwMode="auto">
          <a:xfrm>
            <a:off x="1676400" y="57150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F8B4C9B-13CB-E130-8986-D246F9DBB90C}"/>
              </a:ext>
            </a:extLst>
          </p:cNvPr>
          <p:cNvCxnSpPr/>
          <p:nvPr/>
        </p:nvCxnSpPr>
        <p:spPr bwMode="auto">
          <a:xfrm>
            <a:off x="1676400" y="23622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145503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#6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0D6815-FA3E-49BC-A60C-A141958B9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581400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return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781800" y="3733800"/>
          <a:ext cx="3352800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Return value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Line 10"/>
          <p:cNvSpPr>
            <a:spLocks noChangeShapeType="1"/>
          </p:cNvSpPr>
          <p:nvPr/>
        </p:nvSpPr>
        <p:spPr bwMode="auto">
          <a:xfrm flipH="1">
            <a:off x="8001000" y="24384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Rectangle 11"/>
          <p:cNvSpPr>
            <a:spLocks/>
          </p:cNvSpPr>
          <p:nvPr/>
        </p:nvSpPr>
        <p:spPr bwMode="auto">
          <a:xfrm>
            <a:off x="8507414" y="22098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31" name="Rectangle 12"/>
          <p:cNvSpPr>
            <a:spLocks/>
          </p:cNvSpPr>
          <p:nvPr/>
        </p:nvSpPr>
        <p:spPr bwMode="auto">
          <a:xfrm>
            <a:off x="7467600" y="762001"/>
            <a:ext cx="2667718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Updated Stack Structure</a:t>
            </a:r>
          </a:p>
        </p:txBody>
      </p:sp>
      <p:sp>
        <p:nvSpPr>
          <p:cNvPr id="32" name="Rectangle 13"/>
          <p:cNvSpPr>
            <a:spLocks/>
          </p:cNvSpPr>
          <p:nvPr/>
        </p:nvSpPr>
        <p:spPr bwMode="auto">
          <a:xfrm>
            <a:off x="6705600" y="12954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36" name="Rectangle 9"/>
          <p:cNvSpPr>
            <a:spLocks/>
          </p:cNvSpPr>
          <p:nvPr/>
        </p:nvSpPr>
        <p:spPr bwMode="auto">
          <a:xfrm>
            <a:off x="6705600" y="22098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5" name="Line 10"/>
          <p:cNvSpPr>
            <a:spLocks noChangeShapeType="1"/>
          </p:cNvSpPr>
          <p:nvPr/>
        </p:nvSpPr>
        <p:spPr bwMode="auto">
          <a:xfrm flipH="1">
            <a:off x="8001000" y="5943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" name="Rectangle 11"/>
          <p:cNvSpPr>
            <a:spLocks/>
          </p:cNvSpPr>
          <p:nvPr/>
        </p:nvSpPr>
        <p:spPr bwMode="auto">
          <a:xfrm>
            <a:off x="8507414" y="57150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33" name="Rectangle 12"/>
          <p:cNvSpPr>
            <a:spLocks/>
          </p:cNvSpPr>
          <p:nvPr/>
        </p:nvSpPr>
        <p:spPr bwMode="auto">
          <a:xfrm>
            <a:off x="7467600" y="4648201"/>
            <a:ext cx="2254848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Final Stack Structure</a:t>
            </a:r>
          </a:p>
        </p:txBody>
      </p:sp>
      <p:sp>
        <p:nvSpPr>
          <p:cNvPr id="34" name="Rectangle 13"/>
          <p:cNvSpPr>
            <a:spLocks/>
          </p:cNvSpPr>
          <p:nvPr/>
        </p:nvSpPr>
        <p:spPr bwMode="auto">
          <a:xfrm>
            <a:off x="6705600" y="5181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1676400" y="23622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1676400" y="59436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8413090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B12C-057F-462B-8B68-ED8FF778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1CE5E-0CD6-40F8-A46A-12A2E93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10152" cy="5029200"/>
          </a:xfrm>
        </p:spPr>
        <p:txBody>
          <a:bodyPr/>
          <a:lstStyle/>
          <a:p>
            <a:r>
              <a:rPr lang="en-US" dirty="0"/>
              <a:t>What are the initial values of variables created on the stack?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Is there a limit to how many local variables a function can have?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428D5-09EE-4A2E-91D7-F1B04063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FB42F0-620E-41CD-A34D-DE4FBD4D6C68}"/>
              </a:ext>
            </a:extLst>
          </p:cNvPr>
          <p:cNvSpPr>
            <a:spLocks/>
          </p:cNvSpPr>
          <p:nvPr/>
        </p:nvSpPr>
        <p:spPr bwMode="auto">
          <a:xfrm>
            <a:off x="9802394" y="3079750"/>
            <a:ext cx="1778000" cy="3048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2EA146-B015-406A-AE7D-56619E3E312F}"/>
              </a:ext>
            </a:extLst>
          </p:cNvPr>
          <p:cNvSpPr>
            <a:spLocks/>
          </p:cNvSpPr>
          <p:nvPr/>
        </p:nvSpPr>
        <p:spPr bwMode="auto">
          <a:xfrm>
            <a:off x="9802394" y="3384550"/>
            <a:ext cx="1778000" cy="21209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47D28A8-0F64-479A-9A51-1F66ED702EF7}"/>
              </a:ext>
            </a:extLst>
          </p:cNvPr>
          <p:cNvSpPr>
            <a:spLocks/>
          </p:cNvSpPr>
          <p:nvPr/>
        </p:nvSpPr>
        <p:spPr bwMode="auto">
          <a:xfrm>
            <a:off x="9802394" y="5502275"/>
            <a:ext cx="1778000" cy="7366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91E5B34-D499-42FC-9AEF-E355E94BB4E8}"/>
              </a:ext>
            </a:extLst>
          </p:cNvPr>
          <p:cNvSpPr>
            <a:spLocks/>
          </p:cNvSpPr>
          <p:nvPr/>
        </p:nvSpPr>
        <p:spPr bwMode="auto">
          <a:xfrm>
            <a:off x="9802394" y="1098550"/>
            <a:ext cx="1778000" cy="1371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/>
          <a:lstStyle/>
          <a:p>
            <a:endParaRPr 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611743D-9A64-432D-8BF7-A0169860E826}"/>
              </a:ext>
            </a:extLst>
          </p:cNvPr>
          <p:cNvSpPr>
            <a:spLocks/>
          </p:cNvSpPr>
          <p:nvPr/>
        </p:nvSpPr>
        <p:spPr bwMode="auto">
          <a:xfrm>
            <a:off x="9802394" y="2470150"/>
            <a:ext cx="1778000" cy="609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 7+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8E3CDD97-42EA-4E6B-BD4E-C60939A22994}"/>
              </a:ext>
            </a:extLst>
          </p:cNvPr>
          <p:cNvSpPr>
            <a:spLocks/>
          </p:cNvSpPr>
          <p:nvPr/>
        </p:nvSpPr>
        <p:spPr bwMode="auto">
          <a:xfrm>
            <a:off x="8672095" y="1928813"/>
            <a:ext cx="68421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EF3A33FD-B2CD-4731-9B5A-1F59885E04C8}"/>
              </a:ext>
            </a:extLst>
          </p:cNvPr>
          <p:cNvSpPr>
            <a:spLocks/>
          </p:cNvSpPr>
          <p:nvPr/>
        </p:nvSpPr>
        <p:spPr bwMode="auto">
          <a:xfrm>
            <a:off x="9418219" y="1098550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02CFF1B9-9354-48CD-8C42-02AD0EB93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6739" y="6302375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AAC6EF62-0A35-4E4E-A382-E73A1B916FC5}"/>
              </a:ext>
            </a:extLst>
          </p:cNvPr>
          <p:cNvSpPr>
            <a:spLocks/>
          </p:cNvSpPr>
          <p:nvPr/>
        </p:nvSpPr>
        <p:spPr bwMode="auto">
          <a:xfrm>
            <a:off x="7404099" y="5864225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E47C2BB-6E9A-4B00-AF05-61E1CF5FAEEF}"/>
              </a:ext>
            </a:extLst>
          </p:cNvPr>
          <p:cNvSpPr>
            <a:spLocks/>
          </p:cNvSpPr>
          <p:nvPr/>
        </p:nvSpPr>
        <p:spPr bwMode="auto">
          <a:xfrm>
            <a:off x="8317747" y="4254501"/>
            <a:ext cx="1038562" cy="90794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Current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(Callee)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457E15F3-5B75-4005-A0E5-0F79352C5D1F}"/>
              </a:ext>
            </a:extLst>
          </p:cNvPr>
          <p:cNvSpPr>
            <a:spLocks/>
          </p:cNvSpPr>
          <p:nvPr/>
        </p:nvSpPr>
        <p:spPr bwMode="auto">
          <a:xfrm>
            <a:off x="9418219" y="3424237"/>
            <a:ext cx="228600" cy="2814637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8752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3B12C-057F-462B-8B68-ED8FF778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1CE5E-0CD6-40F8-A46A-12A2E93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710152" cy="5029200"/>
          </a:xfrm>
        </p:spPr>
        <p:txBody>
          <a:bodyPr/>
          <a:lstStyle/>
          <a:p>
            <a:r>
              <a:rPr lang="en-US" dirty="0"/>
              <a:t>What are the initial values of variables created on the stack?</a:t>
            </a:r>
          </a:p>
          <a:p>
            <a:pPr lvl="1"/>
            <a:r>
              <a:rPr lang="en-US" dirty="0"/>
              <a:t>Undefined behavior in C</a:t>
            </a:r>
          </a:p>
          <a:p>
            <a:pPr lvl="1"/>
            <a:r>
              <a:rPr lang="en-US" dirty="0"/>
              <a:t>Machine just creates a variable in the stack</a:t>
            </a:r>
          </a:p>
          <a:p>
            <a:pPr lvl="2"/>
            <a:r>
              <a:rPr lang="en-US" dirty="0"/>
              <a:t>Initial value is whatever was there before</a:t>
            </a:r>
          </a:p>
          <a:p>
            <a:pPr lvl="1"/>
            <a:endParaRPr lang="en-US" dirty="0"/>
          </a:p>
          <a:p>
            <a:r>
              <a:rPr lang="en-US" dirty="0"/>
              <a:t>Is there a limit to how many local variables a function can have?</a:t>
            </a:r>
          </a:p>
          <a:p>
            <a:pPr lvl="1"/>
            <a:r>
              <a:rPr lang="en-US" dirty="0"/>
              <a:t>Based on memory limit of the process</a:t>
            </a:r>
          </a:p>
          <a:p>
            <a:pPr lvl="1"/>
            <a:r>
              <a:rPr lang="en-US" dirty="0"/>
              <a:t>Stack keeps growing until it runs out of space</a:t>
            </a:r>
          </a:p>
          <a:p>
            <a:pPr lvl="2"/>
            <a:r>
              <a:rPr lang="en-US" dirty="0"/>
              <a:t>OS can do lots of tricks to give it more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428D5-09EE-4A2E-91D7-F1B04063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FB42F0-620E-41CD-A34D-DE4FBD4D6C68}"/>
              </a:ext>
            </a:extLst>
          </p:cNvPr>
          <p:cNvSpPr>
            <a:spLocks/>
          </p:cNvSpPr>
          <p:nvPr/>
        </p:nvSpPr>
        <p:spPr bwMode="auto">
          <a:xfrm>
            <a:off x="9802394" y="3079750"/>
            <a:ext cx="1778000" cy="3048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32EA146-B015-406A-AE7D-56619E3E312F}"/>
              </a:ext>
            </a:extLst>
          </p:cNvPr>
          <p:cNvSpPr>
            <a:spLocks/>
          </p:cNvSpPr>
          <p:nvPr/>
        </p:nvSpPr>
        <p:spPr bwMode="auto">
          <a:xfrm>
            <a:off x="9802394" y="3384550"/>
            <a:ext cx="1778000" cy="21209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47D28A8-0F64-479A-9A51-1F66ED702EF7}"/>
              </a:ext>
            </a:extLst>
          </p:cNvPr>
          <p:cNvSpPr>
            <a:spLocks/>
          </p:cNvSpPr>
          <p:nvPr/>
        </p:nvSpPr>
        <p:spPr bwMode="auto">
          <a:xfrm>
            <a:off x="9802394" y="5502275"/>
            <a:ext cx="1778000" cy="7366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91E5B34-D499-42FC-9AEF-E355E94BB4E8}"/>
              </a:ext>
            </a:extLst>
          </p:cNvPr>
          <p:cNvSpPr>
            <a:spLocks/>
          </p:cNvSpPr>
          <p:nvPr/>
        </p:nvSpPr>
        <p:spPr bwMode="auto">
          <a:xfrm>
            <a:off x="9802394" y="1098550"/>
            <a:ext cx="1778000" cy="1371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/>
          <a:lstStyle/>
          <a:p>
            <a:endParaRPr lang="en-US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2611743D-9A64-432D-8BF7-A0169860E826}"/>
              </a:ext>
            </a:extLst>
          </p:cNvPr>
          <p:cNvSpPr>
            <a:spLocks/>
          </p:cNvSpPr>
          <p:nvPr/>
        </p:nvSpPr>
        <p:spPr bwMode="auto">
          <a:xfrm>
            <a:off x="9802394" y="2470150"/>
            <a:ext cx="1778000" cy="609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 7+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8E3CDD97-42EA-4E6B-BD4E-C60939A22994}"/>
              </a:ext>
            </a:extLst>
          </p:cNvPr>
          <p:cNvSpPr>
            <a:spLocks/>
          </p:cNvSpPr>
          <p:nvPr/>
        </p:nvSpPr>
        <p:spPr bwMode="auto">
          <a:xfrm>
            <a:off x="8672095" y="1928813"/>
            <a:ext cx="68421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EF3A33FD-B2CD-4731-9B5A-1F59885E04C8}"/>
              </a:ext>
            </a:extLst>
          </p:cNvPr>
          <p:cNvSpPr>
            <a:spLocks/>
          </p:cNvSpPr>
          <p:nvPr/>
        </p:nvSpPr>
        <p:spPr bwMode="auto">
          <a:xfrm>
            <a:off x="9418219" y="1098550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02CFF1B9-9354-48CD-8C42-02AD0EB93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96739" y="6302375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AAC6EF62-0A35-4E4E-A382-E73A1B916FC5}"/>
              </a:ext>
            </a:extLst>
          </p:cNvPr>
          <p:cNvSpPr>
            <a:spLocks/>
          </p:cNvSpPr>
          <p:nvPr/>
        </p:nvSpPr>
        <p:spPr bwMode="auto">
          <a:xfrm>
            <a:off x="7404099" y="5864225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E47C2BB-6E9A-4B00-AF05-61E1CF5FAEEF}"/>
              </a:ext>
            </a:extLst>
          </p:cNvPr>
          <p:cNvSpPr>
            <a:spLocks/>
          </p:cNvSpPr>
          <p:nvPr/>
        </p:nvSpPr>
        <p:spPr bwMode="auto">
          <a:xfrm>
            <a:off x="8317747" y="4254501"/>
            <a:ext cx="1038562" cy="90794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Current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(Callee)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457E15F3-5B75-4005-A0E5-0F79352C5D1F}"/>
              </a:ext>
            </a:extLst>
          </p:cNvPr>
          <p:cNvSpPr>
            <a:spLocks/>
          </p:cNvSpPr>
          <p:nvPr/>
        </p:nvSpPr>
        <p:spPr bwMode="auto">
          <a:xfrm>
            <a:off x="9418219" y="3424237"/>
            <a:ext cx="228600" cy="2814637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3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 Code Layout</a:t>
            </a:r>
          </a:p>
          <a:p>
            <a:pPr lvl="1"/>
            <a:endParaRPr lang="en-US" dirty="0"/>
          </a:p>
          <a:p>
            <a:r>
              <a:rPr lang="en-US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dirty="0"/>
              <a:t>Managing Local Data</a:t>
            </a:r>
          </a:p>
          <a:p>
            <a:pPr lvl="1"/>
            <a:endParaRPr lang="en-US" dirty="0"/>
          </a:p>
          <a:p>
            <a:r>
              <a:rPr lang="en-US" b="1" dirty="0"/>
              <a:t>Register Saving</a:t>
            </a:r>
          </a:p>
          <a:p>
            <a:pPr lvl="1"/>
            <a:r>
              <a:rPr lang="en-US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5927007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Register Saving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Can a function use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%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rdx</a:t>
            </a:r>
            <a:r>
              <a:rPr lang="en-US" dirty="0"/>
              <a:t> for temporary storage?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552450" lvl="1"/>
            <a:r>
              <a:rPr lang="en-US" dirty="0"/>
              <a:t>Contents of register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r>
              <a:rPr lang="en-US" dirty="0"/>
              <a:t> overwritten by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who</a:t>
            </a:r>
            <a:r>
              <a:rPr lang="en-US" b="1" dirty="0">
                <a:ea typeface="Calibri" charset="0"/>
                <a:cs typeface="Calibri" charset="0"/>
                <a:sym typeface="Courier New Bold" charset="0"/>
              </a:rPr>
              <a:t>!</a:t>
            </a:r>
          </a:p>
          <a:p>
            <a:pPr marL="552450" lvl="1"/>
            <a:r>
              <a:rPr lang="en-US" dirty="0">
                <a:ea typeface="Zapf Dingbats" charset="0"/>
                <a:cs typeface="Zapf Dingbats" charset="0"/>
              </a:rPr>
              <a:t>This could be trouble </a:t>
            </a:r>
            <a:r>
              <a:rPr lang="is-IS" dirty="0">
                <a:ea typeface="Zapf Dingbats" charset="0"/>
                <a:cs typeface="Zapf Dingbats" charset="0"/>
              </a:rPr>
              <a:t>→</a:t>
            </a:r>
            <a:r>
              <a:rPr lang="en-US" dirty="0">
                <a:ea typeface="Zapf Dingbats" charset="0"/>
                <a:cs typeface="Zapf Dingbats" charset="0"/>
              </a:rPr>
              <a:t> something should be done!</a:t>
            </a:r>
            <a:endParaRPr lang="en-US" sz="1800" dirty="0"/>
          </a:p>
          <a:p>
            <a:pPr marL="838200" lvl="2"/>
            <a:r>
              <a:rPr lang="en-US" dirty="0"/>
              <a:t>Need some coordination</a:t>
            </a:r>
          </a:p>
        </p:txBody>
      </p:sp>
      <p:sp>
        <p:nvSpPr>
          <p:cNvPr id="74757" name="Rectangle 5"/>
          <p:cNvSpPr>
            <a:spLocks/>
          </p:cNvSpPr>
          <p:nvPr/>
        </p:nvSpPr>
        <p:spPr bwMode="auto">
          <a:xfrm>
            <a:off x="1949562" y="2529625"/>
            <a:ext cx="3797300" cy="1976438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yo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$15213,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endParaRPr lang="en-US" sz="2400" b="1" dirty="0">
              <a:solidFill>
                <a:srgbClr val="C00000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call who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</a:t>
            </a:r>
          </a:p>
        </p:txBody>
      </p:sp>
      <p:sp>
        <p:nvSpPr>
          <p:cNvPr id="74758" name="Rectangle 6"/>
          <p:cNvSpPr>
            <a:spLocks/>
          </p:cNvSpPr>
          <p:nvPr/>
        </p:nvSpPr>
        <p:spPr bwMode="auto">
          <a:xfrm>
            <a:off x="5940537" y="2529625"/>
            <a:ext cx="3797300" cy="1981200"/>
          </a:xfrm>
          <a:prstGeom prst="rect">
            <a:avLst/>
          </a:prstGeom>
          <a:solidFill>
            <a:srgbClr val="D5F1C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who: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$18213, </a:t>
            </a: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rdx</a:t>
            </a:r>
            <a:endParaRPr lang="en-US" sz="2400" b="1" dirty="0">
              <a:solidFill>
                <a:srgbClr val="C00000"/>
              </a:solidFill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• • •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 Bold" charset="0"/>
            </a:endParaRPr>
          </a:p>
          <a:p>
            <a:pPr>
              <a:tabLst>
                <a:tab pos="457200" algn="l"/>
                <a:tab pos="457200" algn="l"/>
                <a:tab pos="457200" algn="l"/>
                <a:tab pos="457200" algn="l"/>
                <a:tab pos="457200" algn="l"/>
                <a:tab pos="4572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4237149" y="3063025"/>
            <a:ext cx="685800" cy="381000"/>
          </a:xfrm>
          <a:prstGeom prst="ellips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209973" y="3626905"/>
            <a:ext cx="685800" cy="381000"/>
          </a:xfrm>
          <a:prstGeom prst="ellips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8275749" y="3063025"/>
            <a:ext cx="685800" cy="381000"/>
          </a:xfrm>
          <a:prstGeom prst="ellips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F1EA5E-9916-4FFB-A019-B0608CFF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597AF-0F62-40D9-AB55-D316B228EA73}"/>
              </a:ext>
            </a:extLst>
          </p:cNvPr>
          <p:cNvSpPr txBox="1"/>
          <p:nvPr/>
        </p:nvSpPr>
        <p:spPr>
          <a:xfrm>
            <a:off x="1949562" y="2112135"/>
            <a:ext cx="365274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Caller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6B8C99-8195-4315-9075-DE88EB80B235}"/>
              </a:ext>
            </a:extLst>
          </p:cNvPr>
          <p:cNvSpPr txBox="1"/>
          <p:nvPr/>
        </p:nvSpPr>
        <p:spPr>
          <a:xfrm>
            <a:off x="5907110" y="2112135"/>
            <a:ext cx="365274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Callee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Reusing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425379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Problem: registers are shared between functions</a:t>
            </a:r>
          </a:p>
          <a:p>
            <a:pPr lvl="1"/>
            <a:r>
              <a:rPr lang="en-US" dirty="0"/>
              <a:t>Callee could overwrite caller’s registers by accident</a:t>
            </a:r>
          </a:p>
          <a:p>
            <a:endParaRPr lang="en-US" dirty="0"/>
          </a:p>
          <a:p>
            <a:r>
              <a:rPr lang="en-US" dirty="0"/>
              <a:t>How does each function know which registers are safe to use?</a:t>
            </a:r>
          </a:p>
          <a:p>
            <a:endParaRPr lang="en-US" dirty="0"/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Save original register value to stack</a:t>
            </a:r>
          </a:p>
          <a:p>
            <a:pPr lvl="1"/>
            <a:r>
              <a:rPr lang="en-US" dirty="0"/>
              <a:t>Use register as needed</a:t>
            </a:r>
          </a:p>
          <a:p>
            <a:pPr lvl="1"/>
            <a:r>
              <a:rPr lang="en-US" dirty="0"/>
              <a:t>Restore original register value from stack</a:t>
            </a:r>
          </a:p>
          <a:p>
            <a:pPr lvl="1"/>
            <a:endParaRPr lang="en-US" dirty="0"/>
          </a:p>
          <a:p>
            <a:r>
              <a:rPr lang="en-US" sz="2700" dirty="0"/>
              <a:t>New question: </a:t>
            </a:r>
            <a:r>
              <a:rPr lang="en-US" sz="2700" i="1" dirty="0"/>
              <a:t>when</a:t>
            </a:r>
            <a:r>
              <a:rPr lang="en-US" sz="2700" dirty="0"/>
              <a:t> should the saving happen? In advance or on demand?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35DED0-F5D0-FB05-6E83-2D5BBFB333BA}"/>
              </a:ext>
            </a:extLst>
          </p:cNvPr>
          <p:cNvSpPr txBox="1"/>
          <p:nvPr/>
        </p:nvSpPr>
        <p:spPr>
          <a:xfrm>
            <a:off x="5115339" y="1953111"/>
            <a:ext cx="35515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(code that’s calling the function)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8C3A24-BD39-3CDA-B88B-88B9974638FB}"/>
              </a:ext>
            </a:extLst>
          </p:cNvPr>
          <p:cNvSpPr txBox="1"/>
          <p:nvPr/>
        </p:nvSpPr>
        <p:spPr>
          <a:xfrm>
            <a:off x="1855304" y="1953111"/>
            <a:ext cx="2239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(function that’s run)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7F55AA-074A-1775-022F-7E0EBCABA09A}"/>
              </a:ext>
            </a:extLst>
          </p:cNvPr>
          <p:cNvCxnSpPr>
            <a:cxnSpLocks/>
          </p:cNvCxnSpPr>
          <p:nvPr/>
        </p:nvCxnSpPr>
        <p:spPr>
          <a:xfrm flipH="1" flipV="1">
            <a:off x="1722782" y="1881809"/>
            <a:ext cx="145774" cy="2252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333EFA-1818-902B-99DF-7158D5887A80}"/>
              </a:ext>
            </a:extLst>
          </p:cNvPr>
          <p:cNvCxnSpPr>
            <a:cxnSpLocks/>
          </p:cNvCxnSpPr>
          <p:nvPr/>
        </p:nvCxnSpPr>
        <p:spPr>
          <a:xfrm flipH="1" flipV="1">
            <a:off x="4969565" y="1868557"/>
            <a:ext cx="145774" cy="2252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58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C84F-E85B-4EC2-ACDB-55F8DFBA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registers in advance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5136-29AD-4AB7-8AD0-63B61F6E2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question: who should save the registers, Caller or Callee?</a:t>
            </a:r>
          </a:p>
          <a:p>
            <a:endParaRPr lang="en-US" dirty="0"/>
          </a:p>
          <a:p>
            <a:r>
              <a:rPr lang="en-US" dirty="0"/>
              <a:t>Attempt 1: Save everything in advance</a:t>
            </a:r>
          </a:p>
          <a:p>
            <a:pPr lvl="1"/>
            <a:r>
              <a:rPr lang="en-US" dirty="0"/>
              <a:t>Caller knows which registers it is using</a:t>
            </a:r>
          </a:p>
          <a:p>
            <a:pPr lvl="1"/>
            <a:r>
              <a:rPr lang="en-US" dirty="0"/>
              <a:t>Before calling a function, save all registers it is going to need after the call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Downside: Caller doesn’t know what Callee needs</a:t>
            </a:r>
          </a:p>
          <a:p>
            <a:pPr lvl="2"/>
            <a:r>
              <a:rPr lang="en-US" dirty="0"/>
              <a:t>Wasted stores to memory if Callee doesn’t need those registers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Example: which registers does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need to use?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87F7D-ED47-4D93-BB18-99A2601E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445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C84F-E85B-4EC2-ACDB-55F8DFBA1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Saving registers on 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5136-29AD-4AB7-8AD0-63B61F6E2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question: who should save the registers, Caller or Callee?</a:t>
            </a:r>
          </a:p>
          <a:p>
            <a:endParaRPr lang="en-US" dirty="0"/>
          </a:p>
          <a:p>
            <a:r>
              <a:rPr lang="en-US" dirty="0"/>
              <a:t>Attempt 2: Save everything on demand</a:t>
            </a:r>
          </a:p>
          <a:p>
            <a:pPr lvl="1"/>
            <a:r>
              <a:rPr lang="en-US" dirty="0"/>
              <a:t>Callee knows which registers it is using</a:t>
            </a:r>
          </a:p>
          <a:p>
            <a:pPr lvl="1"/>
            <a:r>
              <a:rPr lang="en-US" dirty="0"/>
              <a:t>At the start of a function, save all registers it is going to use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Downside: Callee doesn’t know what Caller was using</a:t>
            </a:r>
          </a:p>
          <a:p>
            <a:pPr lvl="2"/>
            <a:r>
              <a:rPr lang="en-US" dirty="0"/>
              <a:t>Wasted stores to memory if Caller wasn’t using those registers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Example: which registers does code that calls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use?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87F7D-ED47-4D93-BB18-99A2601EC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1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247C-1549-4A73-8E0E-B07E5E7A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Compromise: some registers in advance, some on 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1BFFE-FB6F-484A-98BA-8882342F2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40968" cy="5029200"/>
          </a:xfrm>
        </p:spPr>
        <p:txBody>
          <a:bodyPr/>
          <a:lstStyle/>
          <a:p>
            <a:r>
              <a:rPr lang="en-US" dirty="0"/>
              <a:t>Neither the Caller nor the Callee has perfect knowledge of</a:t>
            </a:r>
            <a:br>
              <a:rPr lang="en-US" dirty="0"/>
            </a:br>
            <a:r>
              <a:rPr lang="en-US" dirty="0"/>
              <a:t>register usage/availability</a:t>
            </a:r>
          </a:p>
          <a:p>
            <a:endParaRPr lang="en-US" dirty="0"/>
          </a:p>
          <a:p>
            <a:r>
              <a:rPr lang="en-US" dirty="0"/>
              <a:t>Designate certain registers are saved in certain way</a:t>
            </a:r>
          </a:p>
          <a:p>
            <a:pPr lvl="1"/>
            <a:r>
              <a:rPr lang="en-US" dirty="0"/>
              <a:t>Some are saved in advance: Caller saved</a:t>
            </a:r>
          </a:p>
          <a:p>
            <a:pPr lvl="1"/>
            <a:r>
              <a:rPr lang="en-US" dirty="0"/>
              <a:t>Some are saved on demand: Callee saved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Remember: Caller and Callee are just designations for one call event</a:t>
            </a:r>
          </a:p>
          <a:p>
            <a:pPr lvl="1"/>
            <a:r>
              <a:rPr lang="en-US" dirty="0"/>
              <a:t>Functions can and do act as both at different times</a:t>
            </a:r>
          </a:p>
          <a:p>
            <a:pPr lvl="1"/>
            <a:r>
              <a:rPr lang="en-US" dirty="0"/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A()</a:t>
            </a:r>
            <a:r>
              <a:rPr lang="en-US" dirty="0"/>
              <a:t> calls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B()</a:t>
            </a:r>
            <a:r>
              <a:rPr lang="en-US" dirty="0"/>
              <a:t> calls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C()</a:t>
            </a:r>
            <a:r>
              <a:rPr lang="en-US" dirty="0"/>
              <a:t>, then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B()</a:t>
            </a:r>
            <a:r>
              <a:rPr lang="en-US" dirty="0"/>
              <a:t> is both Callee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/>
              <a:t> and Caller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5FA16-AC86-43A5-A167-7585794A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50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5806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965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15FD2-592B-E1B2-167D-7E77FBD5D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Rules for Register Saving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C21DC-084F-784E-7585-8B3117AD7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Does the function use any callee-saved (on-demand) registers?</a:t>
            </a:r>
          </a:p>
          <a:p>
            <a:pPr lvl="1"/>
            <a:r>
              <a:rPr lang="en-US" dirty="0"/>
              <a:t>They MUST be saved before use and restored before returning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Does the code call any functions?</a:t>
            </a:r>
          </a:p>
          <a:p>
            <a:pPr lvl="1"/>
            <a:r>
              <a:rPr lang="en-US" dirty="0"/>
              <a:t>If no, you’re done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If yes: do any caller-saved (in-advance) registers need to keep their original value after the function call returns?</a:t>
            </a:r>
          </a:p>
          <a:p>
            <a:pPr lvl="2"/>
            <a:r>
              <a:rPr lang="en-US" dirty="0"/>
              <a:t>If no, you’re done (if we don’t need the registers we don’t save them)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If yes, save them before the function call and restore them after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35426-D2F5-A83C-9848-C2AF2A2E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1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x86-64 Linux Register Usage #1 (caller-saved, in advance)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sz="2400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sz="2000" dirty="0"/>
              <a:t>Return value</a:t>
            </a:r>
          </a:p>
          <a:p>
            <a:pPr marL="552450" lvl="1"/>
            <a:r>
              <a:rPr lang="en-US" sz="2000" dirty="0"/>
              <a:t>Caller-saved</a:t>
            </a:r>
          </a:p>
          <a:p>
            <a:pPr marL="552450" lvl="1"/>
            <a:r>
              <a:rPr lang="en-US" sz="2000" b="1" dirty="0"/>
              <a:t>Will</a:t>
            </a:r>
            <a:r>
              <a:rPr lang="en-US" sz="2000" dirty="0"/>
              <a:t> be modified by function we’re about to call</a:t>
            </a:r>
            <a:br>
              <a:rPr lang="en-US" sz="2000" dirty="0"/>
            </a:br>
            <a:endParaRPr lang="en-US" sz="2000" dirty="0"/>
          </a:p>
          <a:p>
            <a:pPr marL="292100"/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r>
              <a:rPr lang="en-US" sz="2400" b="0" dirty="0">
                <a:cs typeface="Courier New Bold" charset="0"/>
                <a:sym typeface="Courier New Bold" charset="0"/>
              </a:rPr>
              <a:t>, ..., </a:t>
            </a:r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  <a:endParaRPr lang="en-US" sz="2400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sz="2000" dirty="0"/>
              <a:t>Arguments</a:t>
            </a:r>
          </a:p>
          <a:p>
            <a:pPr marL="552450" lvl="1"/>
            <a:r>
              <a:rPr lang="en-US" sz="2000" dirty="0"/>
              <a:t>Caller-saved</a:t>
            </a:r>
          </a:p>
          <a:p>
            <a:pPr marL="552450" lvl="1"/>
            <a:r>
              <a:rPr lang="en-US" sz="2000" dirty="0"/>
              <a:t>Could be modified by function we’re about to call</a:t>
            </a:r>
            <a:br>
              <a:rPr lang="en-US" sz="2000" dirty="0"/>
            </a:br>
            <a:endParaRPr lang="en-US" sz="2000" dirty="0"/>
          </a:p>
          <a:p>
            <a:pPr marL="292100"/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%r10</a:t>
            </a:r>
            <a:r>
              <a:rPr lang="en-US" sz="2400" b="0" dirty="0">
                <a:cs typeface="Courier New Bold" charset="0"/>
                <a:sym typeface="Courier New Bold" charset="0"/>
              </a:rPr>
              <a:t>, </a:t>
            </a:r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%r11</a:t>
            </a:r>
            <a:endParaRPr lang="en-US" sz="2400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sz="2000" dirty="0"/>
              <a:t>Caller-saved</a:t>
            </a:r>
          </a:p>
          <a:p>
            <a:pPr marL="552450" lvl="1"/>
            <a:r>
              <a:rPr lang="en-US" sz="2000" dirty="0"/>
              <a:t>Could be modified by function we’re about to call</a:t>
            </a:r>
          </a:p>
          <a:p>
            <a:pPr marL="323850" lvl="1" indent="0">
              <a:buNone/>
            </a:pPr>
            <a:endParaRPr lang="en-US" sz="2000" dirty="0"/>
          </a:p>
        </p:txBody>
      </p:sp>
      <p:sp>
        <p:nvSpPr>
          <p:cNvPr id="76805" name="Rectangle 5"/>
          <p:cNvSpPr>
            <a:spLocks/>
          </p:cNvSpPr>
          <p:nvPr/>
        </p:nvSpPr>
        <p:spPr bwMode="auto">
          <a:xfrm>
            <a:off x="9033452" y="1600200"/>
            <a:ext cx="25400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rax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06" name="Rectangle 6"/>
          <p:cNvSpPr>
            <a:spLocks/>
          </p:cNvSpPr>
          <p:nvPr/>
        </p:nvSpPr>
        <p:spPr bwMode="auto">
          <a:xfrm>
            <a:off x="9033452" y="29718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rdx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07" name="Rectangle 7"/>
          <p:cNvSpPr>
            <a:spLocks/>
          </p:cNvSpPr>
          <p:nvPr/>
        </p:nvSpPr>
        <p:spPr bwMode="auto">
          <a:xfrm>
            <a:off x="9033452" y="34290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rcx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3" name="AutoShape 13"/>
          <p:cNvSpPr>
            <a:spLocks/>
          </p:cNvSpPr>
          <p:nvPr/>
        </p:nvSpPr>
        <p:spPr bwMode="auto">
          <a:xfrm>
            <a:off x="8576252" y="2057400"/>
            <a:ext cx="304800" cy="26670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6" name="Rectangle 16"/>
          <p:cNvSpPr>
            <a:spLocks/>
          </p:cNvSpPr>
          <p:nvPr/>
        </p:nvSpPr>
        <p:spPr bwMode="auto">
          <a:xfrm>
            <a:off x="7222868" y="1475229"/>
            <a:ext cx="1353384" cy="63094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value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(caller-saved)</a:t>
            </a:r>
          </a:p>
        </p:txBody>
      </p:sp>
      <p:sp>
        <p:nvSpPr>
          <p:cNvPr id="20" name="Rectangle 7"/>
          <p:cNvSpPr>
            <a:spLocks/>
          </p:cNvSpPr>
          <p:nvPr/>
        </p:nvSpPr>
        <p:spPr bwMode="auto">
          <a:xfrm>
            <a:off x="9033452" y="38862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%r8</a:t>
            </a:r>
          </a:p>
        </p:txBody>
      </p:sp>
      <p:sp>
        <p:nvSpPr>
          <p:cNvPr id="21" name="Rectangle 7"/>
          <p:cNvSpPr>
            <a:spLocks/>
          </p:cNvSpPr>
          <p:nvPr/>
        </p:nvSpPr>
        <p:spPr bwMode="auto">
          <a:xfrm>
            <a:off x="9033452" y="43434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%r9</a:t>
            </a:r>
          </a:p>
        </p:txBody>
      </p:sp>
      <p:sp>
        <p:nvSpPr>
          <p:cNvPr id="22" name="Rectangle 7"/>
          <p:cNvSpPr>
            <a:spLocks/>
          </p:cNvSpPr>
          <p:nvPr/>
        </p:nvSpPr>
        <p:spPr bwMode="auto">
          <a:xfrm>
            <a:off x="9033452" y="4800600"/>
            <a:ext cx="25400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%r10</a:t>
            </a:r>
          </a:p>
        </p:txBody>
      </p:sp>
      <p:sp>
        <p:nvSpPr>
          <p:cNvPr id="23" name="Rectangle 7"/>
          <p:cNvSpPr>
            <a:spLocks/>
          </p:cNvSpPr>
          <p:nvPr/>
        </p:nvSpPr>
        <p:spPr bwMode="auto">
          <a:xfrm>
            <a:off x="9033452" y="5257800"/>
            <a:ext cx="25400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%r11</a:t>
            </a:r>
          </a:p>
        </p:txBody>
      </p:sp>
      <p:sp>
        <p:nvSpPr>
          <p:cNvPr id="24" name="Rectangle 5"/>
          <p:cNvSpPr>
            <a:spLocks/>
          </p:cNvSpPr>
          <p:nvPr/>
        </p:nvSpPr>
        <p:spPr bwMode="auto">
          <a:xfrm>
            <a:off x="9033452" y="20574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rdi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5" name="Rectangle 5"/>
          <p:cNvSpPr>
            <a:spLocks/>
          </p:cNvSpPr>
          <p:nvPr/>
        </p:nvSpPr>
        <p:spPr bwMode="auto">
          <a:xfrm>
            <a:off x="9033452" y="2514600"/>
            <a:ext cx="2540000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rsi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6" name="Rectangle 16"/>
          <p:cNvSpPr>
            <a:spLocks/>
          </p:cNvSpPr>
          <p:nvPr/>
        </p:nvSpPr>
        <p:spPr bwMode="auto">
          <a:xfrm>
            <a:off x="7154166" y="3076954"/>
            <a:ext cx="1353384" cy="63094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(caller-saved)</a:t>
            </a:r>
          </a:p>
        </p:txBody>
      </p:sp>
      <p:sp>
        <p:nvSpPr>
          <p:cNvPr id="27" name="Rectangle 16"/>
          <p:cNvSpPr>
            <a:spLocks/>
          </p:cNvSpPr>
          <p:nvPr/>
        </p:nvSpPr>
        <p:spPr bwMode="auto">
          <a:xfrm>
            <a:off x="7195624" y="5029200"/>
            <a:ext cx="1270468" cy="630942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Caller-saved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temporaries</a:t>
            </a:r>
          </a:p>
        </p:txBody>
      </p:sp>
      <p:sp>
        <p:nvSpPr>
          <p:cNvPr id="28" name="AutoShape 13"/>
          <p:cNvSpPr>
            <a:spLocks/>
          </p:cNvSpPr>
          <p:nvPr/>
        </p:nvSpPr>
        <p:spPr bwMode="auto">
          <a:xfrm>
            <a:off x="8576252" y="4800600"/>
            <a:ext cx="304800" cy="8382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8F3224-20AA-4A47-AEC0-ED4DD2C7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576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x86-64 Linux Register Usage #2 (callee-saved, on demand)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rbx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,</a:t>
            </a:r>
            <a:r>
              <a:rPr lang="en-US" dirty="0"/>
              <a:t>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%r12-%r15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 err="1"/>
              <a:t>Callee</a:t>
            </a:r>
            <a:r>
              <a:rPr lang="en-US" dirty="0"/>
              <a:t>-saved</a:t>
            </a:r>
          </a:p>
          <a:p>
            <a:pPr marL="552450" lvl="1"/>
            <a:r>
              <a:rPr lang="en-US" dirty="0"/>
              <a:t>Every function must save/restore</a:t>
            </a:r>
            <a:br>
              <a:rPr lang="en-US" dirty="0"/>
            </a:br>
            <a:r>
              <a:rPr lang="en-US" dirty="0"/>
              <a:t>the original values if it wants to</a:t>
            </a:r>
            <a:br>
              <a:rPr lang="en-US" dirty="0"/>
            </a:br>
            <a:r>
              <a:rPr lang="en-US" dirty="0"/>
              <a:t>use these registers</a:t>
            </a:r>
          </a:p>
          <a:p>
            <a:pPr marL="552450" lvl="1"/>
            <a:endParaRPr lang="en-US" dirty="0"/>
          </a:p>
          <a:p>
            <a:pPr marL="95250"/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sym typeface="Courier New Bold" charset="0"/>
            </a:endParaRPr>
          </a:p>
          <a:p>
            <a:pPr marL="552450" lvl="1"/>
            <a:r>
              <a:rPr lang="en-US" dirty="0"/>
              <a:t>Special form of </a:t>
            </a:r>
            <a:r>
              <a:rPr lang="en-US" dirty="0" err="1"/>
              <a:t>callee</a:t>
            </a:r>
            <a:r>
              <a:rPr lang="en-US" dirty="0"/>
              <a:t>-saved</a:t>
            </a:r>
          </a:p>
          <a:p>
            <a:pPr marL="552450" lvl="1"/>
            <a:r>
              <a:rPr lang="en-US" dirty="0"/>
              <a:t>Always restored to original value upon exit from procedure</a:t>
            </a:r>
          </a:p>
          <a:p>
            <a:pPr marL="1009650" lvl="2"/>
            <a:r>
              <a:rPr lang="en-US" dirty="0"/>
              <a:t>The current stack frame is removed before returning</a:t>
            </a:r>
          </a:p>
        </p:txBody>
      </p:sp>
      <p:sp>
        <p:nvSpPr>
          <p:cNvPr id="76808" name="Rectangle 8"/>
          <p:cNvSpPr>
            <a:spLocks/>
          </p:cNvSpPr>
          <p:nvPr/>
        </p:nvSpPr>
        <p:spPr bwMode="auto">
          <a:xfrm>
            <a:off x="7924800" y="13716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rbx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1" name="Rectangle 11"/>
          <p:cNvSpPr>
            <a:spLocks/>
          </p:cNvSpPr>
          <p:nvPr/>
        </p:nvSpPr>
        <p:spPr bwMode="auto">
          <a:xfrm>
            <a:off x="7924800" y="4114800"/>
            <a:ext cx="2540000" cy="381000"/>
          </a:xfrm>
          <a:prstGeom prst="rect">
            <a:avLst/>
          </a:prstGeom>
          <a:solidFill>
            <a:srgbClr val="F1C7C7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76814" name="AutoShape 14"/>
          <p:cNvSpPr>
            <a:spLocks/>
          </p:cNvSpPr>
          <p:nvPr/>
        </p:nvSpPr>
        <p:spPr bwMode="auto">
          <a:xfrm>
            <a:off x="7467600" y="1371600"/>
            <a:ext cx="312738" cy="31242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40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5" name="AutoShape 15"/>
          <p:cNvSpPr>
            <a:spLocks/>
          </p:cNvSpPr>
          <p:nvPr/>
        </p:nvSpPr>
        <p:spPr bwMode="auto">
          <a:xfrm>
            <a:off x="7239000" y="4038600"/>
            <a:ext cx="312738" cy="4572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1139"/>
                  <a:pt x="10800" y="20571"/>
                </a:cubicBezTo>
                <a:lnTo>
                  <a:pt x="10800" y="11829"/>
                </a:lnTo>
                <a:cubicBezTo>
                  <a:pt x="10800" y="11261"/>
                  <a:pt x="5965" y="10800"/>
                  <a:pt x="0" y="10800"/>
                </a:cubicBezTo>
                <a:cubicBezTo>
                  <a:pt x="5965" y="10800"/>
                  <a:pt x="10800" y="10339"/>
                  <a:pt x="10800" y="9771"/>
                </a:cubicBezTo>
                <a:lnTo>
                  <a:pt x="10800" y="1029"/>
                </a:lnTo>
                <a:cubicBezTo>
                  <a:pt x="10800" y="461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6817" name="Rectangle 17"/>
          <p:cNvSpPr>
            <a:spLocks/>
          </p:cNvSpPr>
          <p:nvPr/>
        </p:nvSpPr>
        <p:spPr bwMode="auto">
          <a:xfrm>
            <a:off x="6096000" y="1981200"/>
            <a:ext cx="1262062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Callee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-saved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Temporaries</a:t>
            </a:r>
          </a:p>
        </p:txBody>
      </p:sp>
      <p:sp>
        <p:nvSpPr>
          <p:cNvPr id="76818" name="Rectangle 18"/>
          <p:cNvSpPr>
            <a:spLocks/>
          </p:cNvSpPr>
          <p:nvPr/>
        </p:nvSpPr>
        <p:spPr bwMode="auto">
          <a:xfrm>
            <a:off x="6457950" y="4064000"/>
            <a:ext cx="755650" cy="355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Special</a:t>
            </a:r>
          </a:p>
        </p:txBody>
      </p:sp>
      <p:sp>
        <p:nvSpPr>
          <p:cNvPr id="24" name="Rectangle 8"/>
          <p:cNvSpPr>
            <a:spLocks/>
          </p:cNvSpPr>
          <p:nvPr/>
        </p:nvSpPr>
        <p:spPr bwMode="auto">
          <a:xfrm>
            <a:off x="7924800" y="3657600"/>
            <a:ext cx="2540000" cy="381000"/>
          </a:xfrm>
          <a:prstGeom prst="rect">
            <a:avLst/>
          </a:prstGeom>
          <a:solidFill>
            <a:srgbClr val="CCFFCC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sz="2400" dirty="0" err="1">
                <a:latin typeface="Courier New Bold" charset="0"/>
                <a:cs typeface="Courier New Bold" charset="0"/>
                <a:sym typeface="Courier New Bold" charset="0"/>
              </a:rPr>
              <a:t>rbp</a:t>
            </a:r>
            <a:endParaRPr lang="en-US" sz="2400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5" name="Rectangle 8"/>
          <p:cNvSpPr>
            <a:spLocks/>
          </p:cNvSpPr>
          <p:nvPr/>
        </p:nvSpPr>
        <p:spPr bwMode="auto">
          <a:xfrm>
            <a:off x="7924800" y="18288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%r12</a:t>
            </a:r>
          </a:p>
        </p:txBody>
      </p:sp>
      <p:sp>
        <p:nvSpPr>
          <p:cNvPr id="26" name="Rectangle 8"/>
          <p:cNvSpPr>
            <a:spLocks/>
          </p:cNvSpPr>
          <p:nvPr/>
        </p:nvSpPr>
        <p:spPr bwMode="auto">
          <a:xfrm>
            <a:off x="7924800" y="22860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%r13</a:t>
            </a:r>
          </a:p>
        </p:txBody>
      </p:sp>
      <p:sp>
        <p:nvSpPr>
          <p:cNvPr id="27" name="Rectangle 8"/>
          <p:cNvSpPr>
            <a:spLocks/>
          </p:cNvSpPr>
          <p:nvPr/>
        </p:nvSpPr>
        <p:spPr bwMode="auto">
          <a:xfrm>
            <a:off x="7924800" y="27432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%r14</a:t>
            </a: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CA6D6BCD-CA19-1B47-9A08-AEEAA98FD9F2}"/>
              </a:ext>
            </a:extLst>
          </p:cNvPr>
          <p:cNvSpPr>
            <a:spLocks/>
          </p:cNvSpPr>
          <p:nvPr/>
        </p:nvSpPr>
        <p:spPr bwMode="auto">
          <a:xfrm>
            <a:off x="7924800" y="3200400"/>
            <a:ext cx="254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 sz="2400" dirty="0">
                <a:latin typeface="Courier New Bold" charset="0"/>
                <a:cs typeface="Courier New Bold" charset="0"/>
                <a:sym typeface="Courier New Bold" charset="0"/>
              </a:rPr>
              <a:t>%r15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8E52ED-CC3F-4B55-8951-3C3D9AE89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668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ChangeArrowheads="1"/>
          </p:cNvSpPr>
          <p:nvPr/>
        </p:nvSpPr>
        <p:spPr bwMode="auto">
          <a:xfrm>
            <a:off x="2286000" y="16764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 dirty="0">
                <a:latin typeface="Courier New" pitchFamily="-96" charset="0"/>
              </a:rPr>
              <a:t>%</a:t>
            </a:r>
            <a:r>
              <a:rPr lang="en-US" sz="2400" b="1" dirty="0" err="1">
                <a:latin typeface="Courier New" pitchFamily="-96" charset="0"/>
              </a:rPr>
              <a:t>rax</a:t>
            </a:r>
            <a:endParaRPr lang="en-US" sz="2400" b="1" dirty="0">
              <a:latin typeface="Courier New" pitchFamily="-96" charset="0"/>
            </a:endParaRPr>
          </a:p>
        </p:txBody>
      </p:sp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2286000" y="22860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 dirty="0">
                <a:latin typeface="Courier New" pitchFamily="-96" charset="0"/>
              </a:rPr>
              <a:t>%</a:t>
            </a:r>
            <a:r>
              <a:rPr lang="en-US" sz="2400" b="1" dirty="0" err="1">
                <a:latin typeface="Courier New" pitchFamily="-96" charset="0"/>
              </a:rPr>
              <a:t>rbx</a:t>
            </a:r>
            <a:endParaRPr lang="en-US" sz="2400" b="1" dirty="0">
              <a:latin typeface="Courier New" pitchFamily="-96" charset="0"/>
            </a:endParaRPr>
          </a:p>
        </p:txBody>
      </p:sp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2286000" y="28956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%rcx</a:t>
            </a: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2286000" y="35052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%rdx</a:t>
            </a: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2286000" y="41148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%rsi</a:t>
            </a:r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2286000" y="47244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%rdi</a:t>
            </a:r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2286000" y="5334000"/>
            <a:ext cx="3505200" cy="533400"/>
          </a:xfrm>
          <a:prstGeom prst="rect">
            <a:avLst/>
          </a:prstGeom>
          <a:solidFill>
            <a:srgbClr val="EFBFB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%rsp</a:t>
            </a:r>
          </a:p>
        </p:txBody>
      </p:sp>
      <p:sp>
        <p:nvSpPr>
          <p:cNvPr id="27656" name="Rectangle 9"/>
          <p:cNvSpPr>
            <a:spLocks noChangeArrowheads="1"/>
          </p:cNvSpPr>
          <p:nvPr/>
        </p:nvSpPr>
        <p:spPr bwMode="auto">
          <a:xfrm>
            <a:off x="2286000" y="59436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 dirty="0">
                <a:latin typeface="Courier New" pitchFamily="-96" charset="0"/>
              </a:rPr>
              <a:t>%</a:t>
            </a:r>
            <a:r>
              <a:rPr lang="en-US" sz="2400" b="1" dirty="0" err="1">
                <a:latin typeface="Courier New" pitchFamily="-96" charset="0"/>
              </a:rPr>
              <a:t>rbp</a:t>
            </a:r>
            <a:endParaRPr lang="en-US" sz="2400" b="1" dirty="0">
              <a:latin typeface="Courier New" pitchFamily="-96" charset="0"/>
            </a:endParaRPr>
          </a:p>
        </p:txBody>
      </p:sp>
      <p:sp>
        <p:nvSpPr>
          <p:cNvPr id="27657" name="Rectangl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Calibri" pitchFamily="-96" charset="0"/>
              </a:rPr>
              <a:t>x86-64 Integer Registers: </a:t>
            </a:r>
            <a:br>
              <a:rPr lang="en-US" dirty="0">
                <a:latin typeface="Calibri" pitchFamily="-96" charset="0"/>
              </a:rPr>
            </a:br>
            <a:r>
              <a:rPr lang="en-US" dirty="0">
                <a:latin typeface="Calibri" pitchFamily="-96" charset="0"/>
              </a:rPr>
              <a:t>Usage Conventions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60088-8D84-40D0-AF6B-0431AB576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  <p:sp>
        <p:nvSpPr>
          <p:cNvPr id="27658" name="Rectangle 20"/>
          <p:cNvSpPr>
            <a:spLocks noChangeArrowheads="1"/>
          </p:cNvSpPr>
          <p:nvPr/>
        </p:nvSpPr>
        <p:spPr bwMode="auto">
          <a:xfrm>
            <a:off x="6248400" y="16764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 dirty="0">
                <a:latin typeface="Courier New" pitchFamily="-96" charset="0"/>
              </a:rPr>
              <a:t>%r8</a:t>
            </a:r>
          </a:p>
        </p:txBody>
      </p:sp>
      <p:sp>
        <p:nvSpPr>
          <p:cNvPr id="27659" name="Rectangle 21"/>
          <p:cNvSpPr>
            <a:spLocks noChangeArrowheads="1"/>
          </p:cNvSpPr>
          <p:nvPr/>
        </p:nvSpPr>
        <p:spPr bwMode="auto">
          <a:xfrm>
            <a:off x="6248400" y="22860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%r9</a:t>
            </a:r>
          </a:p>
        </p:txBody>
      </p:sp>
      <p:sp>
        <p:nvSpPr>
          <p:cNvPr id="27660" name="Rectangle 22"/>
          <p:cNvSpPr>
            <a:spLocks noChangeArrowheads="1"/>
          </p:cNvSpPr>
          <p:nvPr/>
        </p:nvSpPr>
        <p:spPr bwMode="auto">
          <a:xfrm>
            <a:off x="6248400" y="28956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%r10</a:t>
            </a:r>
          </a:p>
        </p:txBody>
      </p:sp>
      <p:sp>
        <p:nvSpPr>
          <p:cNvPr id="27661" name="Rectangle 23"/>
          <p:cNvSpPr>
            <a:spLocks noChangeArrowheads="1"/>
          </p:cNvSpPr>
          <p:nvPr/>
        </p:nvSpPr>
        <p:spPr bwMode="auto">
          <a:xfrm>
            <a:off x="6248400" y="3505200"/>
            <a:ext cx="35052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%r11</a:t>
            </a:r>
          </a:p>
        </p:txBody>
      </p:sp>
      <p:sp>
        <p:nvSpPr>
          <p:cNvPr id="27662" name="Rectangle 24"/>
          <p:cNvSpPr>
            <a:spLocks noChangeArrowheads="1"/>
          </p:cNvSpPr>
          <p:nvPr/>
        </p:nvSpPr>
        <p:spPr bwMode="auto">
          <a:xfrm>
            <a:off x="6248400" y="41148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%r12</a:t>
            </a:r>
          </a:p>
        </p:txBody>
      </p:sp>
      <p:sp>
        <p:nvSpPr>
          <p:cNvPr id="27663" name="Rectangle 25"/>
          <p:cNvSpPr>
            <a:spLocks noChangeArrowheads="1"/>
          </p:cNvSpPr>
          <p:nvPr/>
        </p:nvSpPr>
        <p:spPr bwMode="auto">
          <a:xfrm>
            <a:off x="6248400" y="47244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%r13</a:t>
            </a:r>
          </a:p>
        </p:txBody>
      </p:sp>
      <p:sp>
        <p:nvSpPr>
          <p:cNvPr id="27664" name="Rectangle 26"/>
          <p:cNvSpPr>
            <a:spLocks noChangeArrowheads="1"/>
          </p:cNvSpPr>
          <p:nvPr/>
        </p:nvSpPr>
        <p:spPr bwMode="auto">
          <a:xfrm>
            <a:off x="6248400" y="53340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%r14</a:t>
            </a:r>
          </a:p>
        </p:txBody>
      </p:sp>
      <p:sp>
        <p:nvSpPr>
          <p:cNvPr id="27665" name="Rectangle 27"/>
          <p:cNvSpPr>
            <a:spLocks noChangeArrowheads="1"/>
          </p:cNvSpPr>
          <p:nvPr/>
        </p:nvSpPr>
        <p:spPr bwMode="auto">
          <a:xfrm>
            <a:off x="6248400" y="5943600"/>
            <a:ext cx="35052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r>
              <a:rPr lang="en-US" sz="2400" b="1">
                <a:latin typeface="Courier New" pitchFamily="-96" charset="0"/>
              </a:rPr>
              <a:t>%r15</a:t>
            </a:r>
          </a:p>
        </p:txBody>
      </p:sp>
      <p:sp>
        <p:nvSpPr>
          <p:cNvPr id="27666" name="TextBox 36"/>
          <p:cNvSpPr txBox="1">
            <a:spLocks noChangeArrowheads="1"/>
          </p:cNvSpPr>
          <p:nvPr/>
        </p:nvSpPr>
        <p:spPr bwMode="auto">
          <a:xfrm>
            <a:off x="4427539" y="6030913"/>
            <a:ext cx="136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67" name="TextBox 37"/>
          <p:cNvSpPr txBox="1">
            <a:spLocks noChangeArrowheads="1"/>
          </p:cNvSpPr>
          <p:nvPr/>
        </p:nvSpPr>
        <p:spPr bwMode="auto">
          <a:xfrm>
            <a:off x="8389939" y="6019801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68" name="TextBox 38"/>
          <p:cNvSpPr txBox="1">
            <a:spLocks noChangeArrowheads="1"/>
          </p:cNvSpPr>
          <p:nvPr/>
        </p:nvSpPr>
        <p:spPr bwMode="auto">
          <a:xfrm>
            <a:off x="8382001" y="5410201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69" name="TextBox 39"/>
          <p:cNvSpPr txBox="1">
            <a:spLocks noChangeArrowheads="1"/>
          </p:cNvSpPr>
          <p:nvPr/>
        </p:nvSpPr>
        <p:spPr bwMode="auto">
          <a:xfrm>
            <a:off x="8382001" y="4800601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70" name="TextBox 40"/>
          <p:cNvSpPr txBox="1">
            <a:spLocks noChangeArrowheads="1"/>
          </p:cNvSpPr>
          <p:nvPr/>
        </p:nvSpPr>
        <p:spPr bwMode="auto">
          <a:xfrm>
            <a:off x="8375438" y="4191000"/>
            <a:ext cx="1363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71" name="TextBox 41"/>
          <p:cNvSpPr txBox="1">
            <a:spLocks noChangeArrowheads="1"/>
          </p:cNvSpPr>
          <p:nvPr/>
        </p:nvSpPr>
        <p:spPr bwMode="auto">
          <a:xfrm>
            <a:off x="8435383" y="2971800"/>
            <a:ext cx="13086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Caller saved</a:t>
            </a:r>
          </a:p>
        </p:txBody>
      </p:sp>
      <p:sp>
        <p:nvSpPr>
          <p:cNvPr id="27672" name="TextBox 42"/>
          <p:cNvSpPr txBox="1">
            <a:spLocks noChangeArrowheads="1"/>
          </p:cNvSpPr>
          <p:nvPr/>
        </p:nvSpPr>
        <p:spPr bwMode="auto">
          <a:xfrm>
            <a:off x="4419601" y="2362201"/>
            <a:ext cx="136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27673" name="TextBox 43"/>
          <p:cNvSpPr txBox="1">
            <a:spLocks noChangeArrowheads="1"/>
          </p:cNvSpPr>
          <p:nvPr/>
        </p:nvSpPr>
        <p:spPr bwMode="auto">
          <a:xfrm>
            <a:off x="4346575" y="5410201"/>
            <a:ext cx="144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Stack pointer</a:t>
            </a:r>
          </a:p>
        </p:txBody>
      </p:sp>
      <p:sp>
        <p:nvSpPr>
          <p:cNvPr id="27674" name="TextBox 44"/>
          <p:cNvSpPr txBox="1">
            <a:spLocks noChangeArrowheads="1"/>
          </p:cNvSpPr>
          <p:nvPr/>
        </p:nvSpPr>
        <p:spPr bwMode="auto">
          <a:xfrm>
            <a:off x="8427296" y="3581400"/>
            <a:ext cx="13247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Caller Saved</a:t>
            </a:r>
          </a:p>
        </p:txBody>
      </p:sp>
      <p:sp>
        <p:nvSpPr>
          <p:cNvPr id="27675" name="TextBox 45"/>
          <p:cNvSpPr txBox="1">
            <a:spLocks noChangeArrowheads="1"/>
          </p:cNvSpPr>
          <p:nvPr/>
        </p:nvSpPr>
        <p:spPr bwMode="auto">
          <a:xfrm>
            <a:off x="4391026" y="1752601"/>
            <a:ext cx="1400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Return value</a:t>
            </a:r>
          </a:p>
        </p:txBody>
      </p:sp>
      <p:sp>
        <p:nvSpPr>
          <p:cNvPr id="27676" name="TextBox 46"/>
          <p:cNvSpPr txBox="1">
            <a:spLocks noChangeArrowheads="1"/>
          </p:cNvSpPr>
          <p:nvPr/>
        </p:nvSpPr>
        <p:spPr bwMode="auto">
          <a:xfrm>
            <a:off x="4365626" y="2982913"/>
            <a:ext cx="1419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Argument #4</a:t>
            </a:r>
          </a:p>
        </p:txBody>
      </p:sp>
      <p:sp>
        <p:nvSpPr>
          <p:cNvPr id="27677" name="TextBox 47"/>
          <p:cNvSpPr txBox="1">
            <a:spLocks noChangeArrowheads="1"/>
          </p:cNvSpPr>
          <p:nvPr/>
        </p:nvSpPr>
        <p:spPr bwMode="auto">
          <a:xfrm>
            <a:off x="4365626" y="4800601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Argument #1</a:t>
            </a:r>
          </a:p>
        </p:txBody>
      </p:sp>
      <p:sp>
        <p:nvSpPr>
          <p:cNvPr id="27678" name="TextBox 48"/>
          <p:cNvSpPr txBox="1">
            <a:spLocks noChangeArrowheads="1"/>
          </p:cNvSpPr>
          <p:nvPr/>
        </p:nvSpPr>
        <p:spPr bwMode="auto">
          <a:xfrm>
            <a:off x="4365626" y="3592513"/>
            <a:ext cx="1419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Argument #3</a:t>
            </a:r>
          </a:p>
        </p:txBody>
      </p:sp>
      <p:sp>
        <p:nvSpPr>
          <p:cNvPr id="27679" name="TextBox 49"/>
          <p:cNvSpPr txBox="1">
            <a:spLocks noChangeArrowheads="1"/>
          </p:cNvSpPr>
          <p:nvPr/>
        </p:nvSpPr>
        <p:spPr bwMode="auto">
          <a:xfrm>
            <a:off x="4365626" y="4202113"/>
            <a:ext cx="1419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Argument #2</a:t>
            </a:r>
          </a:p>
        </p:txBody>
      </p:sp>
      <p:sp>
        <p:nvSpPr>
          <p:cNvPr id="27680" name="TextBox 50"/>
          <p:cNvSpPr txBox="1">
            <a:spLocks noChangeArrowheads="1"/>
          </p:cNvSpPr>
          <p:nvPr/>
        </p:nvSpPr>
        <p:spPr bwMode="auto">
          <a:xfrm>
            <a:off x="8328026" y="2362201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>
                <a:latin typeface="Calibri" pitchFamily="-96" charset="0"/>
              </a:rPr>
              <a:t>Argument #6</a:t>
            </a:r>
          </a:p>
        </p:txBody>
      </p:sp>
      <p:sp>
        <p:nvSpPr>
          <p:cNvPr id="27681" name="TextBox 51"/>
          <p:cNvSpPr txBox="1">
            <a:spLocks noChangeArrowheads="1"/>
          </p:cNvSpPr>
          <p:nvPr/>
        </p:nvSpPr>
        <p:spPr bwMode="auto">
          <a:xfrm>
            <a:off x="8328026" y="1752601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>
                <a:latin typeface="Calibri" pitchFamily="-96" charset="0"/>
              </a:rPr>
              <a:t>Argument #5</a:t>
            </a: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8305800" y="152400"/>
            <a:ext cx="1447800" cy="533400"/>
          </a:xfrm>
          <a:prstGeom prst="rect">
            <a:avLst/>
          </a:prstGeom>
          <a:solidFill>
            <a:srgbClr val="F6F5BD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endParaRPr lang="en-US" sz="2400" b="1" dirty="0">
              <a:latin typeface="Courier New" pitchFamily="-96" charset="0"/>
            </a:endParaRPr>
          </a:p>
        </p:txBody>
      </p:sp>
      <p:sp>
        <p:nvSpPr>
          <p:cNvPr id="36" name="Rectangle 24"/>
          <p:cNvSpPr>
            <a:spLocks noChangeArrowheads="1"/>
          </p:cNvSpPr>
          <p:nvPr/>
        </p:nvSpPr>
        <p:spPr bwMode="auto">
          <a:xfrm>
            <a:off x="8305800" y="762000"/>
            <a:ext cx="1447800" cy="533400"/>
          </a:xfrm>
          <a:prstGeom prst="rect">
            <a:avLst/>
          </a:prstGeom>
          <a:solidFill>
            <a:srgbClr val="CDF1C5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l" eaLnBrk="0" hangingPunct="0"/>
            <a:endParaRPr lang="en-US" sz="2400" b="1" dirty="0">
              <a:latin typeface="Courier New" pitchFamily="-96" charset="0"/>
            </a:endParaRPr>
          </a:p>
        </p:txBody>
      </p:sp>
      <p:sp>
        <p:nvSpPr>
          <p:cNvPr id="37" name="TextBox 40"/>
          <p:cNvSpPr txBox="1">
            <a:spLocks noChangeArrowheads="1"/>
          </p:cNvSpPr>
          <p:nvPr/>
        </p:nvSpPr>
        <p:spPr bwMode="auto">
          <a:xfrm>
            <a:off x="8375438" y="838200"/>
            <a:ext cx="1363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Callee saved</a:t>
            </a:r>
          </a:p>
        </p:txBody>
      </p:sp>
      <p:sp>
        <p:nvSpPr>
          <p:cNvPr id="38" name="TextBox 44"/>
          <p:cNvSpPr txBox="1">
            <a:spLocks noChangeArrowheads="1"/>
          </p:cNvSpPr>
          <p:nvPr/>
        </p:nvSpPr>
        <p:spPr bwMode="auto">
          <a:xfrm>
            <a:off x="8427296" y="228600"/>
            <a:ext cx="13247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alibri" pitchFamily="-96" charset="0"/>
              </a:rPr>
              <a:t>Caller Saved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94A969-C677-4FA4-94C6-9720FF2B8C68}"/>
              </a:ext>
            </a:extLst>
          </p:cNvPr>
          <p:cNvSpPr txBox="1"/>
          <p:nvPr/>
        </p:nvSpPr>
        <p:spPr>
          <a:xfrm>
            <a:off x="9878096" y="228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advance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37513DE-B6E8-4535-BC4C-30EBEF18E43C}"/>
              </a:ext>
            </a:extLst>
          </p:cNvPr>
          <p:cNvSpPr txBox="1"/>
          <p:nvPr/>
        </p:nvSpPr>
        <p:spPr>
          <a:xfrm>
            <a:off x="9878096" y="838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demand</a:t>
            </a:r>
          </a:p>
        </p:txBody>
      </p:sp>
    </p:spTree>
    <p:extLst>
      <p:ext uri="{BB962C8B-B14F-4D97-AF65-F5344CB8AC3E}">
        <p14:creationId xmlns:p14="http://schemas.microsoft.com/office/powerpoint/2010/main" val="10514564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77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 and Pop instructions</a:t>
            </a:r>
          </a:p>
        </p:txBody>
      </p:sp>
      <p:sp>
        <p:nvSpPr>
          <p:cNvPr id="676878" name="Rectangle 14"/>
          <p:cNvSpPr>
            <a:spLocks noGrp="1" noChangeArrowheads="1"/>
          </p:cNvSpPr>
          <p:nvPr>
            <p:ph idx="1"/>
          </p:nvPr>
        </p:nvSpPr>
        <p:spPr>
          <a:xfrm>
            <a:off x="607595" y="1142999"/>
            <a:ext cx="10972800" cy="5360831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Example:</a:t>
            </a:r>
            <a:endParaRPr lang="en-US" sz="2000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1800" b="1" dirty="0">
                <a:latin typeface="Courier New" pitchFamily="49" charset="0"/>
              </a:rPr>
              <a:t>%</a:t>
            </a:r>
            <a:r>
              <a:rPr lang="en-US" sz="1800" b="1" dirty="0" err="1">
                <a:latin typeface="Courier New" pitchFamily="49" charset="0"/>
              </a:rPr>
              <a:t>rax</a:t>
            </a:r>
            <a:r>
              <a:rPr lang="en-US" sz="1800" dirty="0">
                <a:latin typeface="Courier New" pitchFamily="49" charset="0"/>
              </a:rPr>
              <a:t> = </a:t>
            </a:r>
            <a:r>
              <a:rPr lang="en-US" sz="1800" b="1" dirty="0">
                <a:latin typeface="Courier New" pitchFamily="49" charset="0"/>
              </a:rPr>
              <a:t>0x123, %</a:t>
            </a:r>
            <a:r>
              <a:rPr lang="en-US" sz="1800" b="1" dirty="0" err="1">
                <a:latin typeface="Courier New" pitchFamily="49" charset="0"/>
              </a:rPr>
              <a:t>rdx</a:t>
            </a:r>
            <a:r>
              <a:rPr lang="en-US" sz="1800" b="1" dirty="0">
                <a:latin typeface="Courier New" pitchFamily="49" charset="0"/>
              </a:rPr>
              <a:t> = 0x0, %</a:t>
            </a:r>
            <a:r>
              <a:rPr lang="en-US" sz="1800" b="1" dirty="0" err="1">
                <a:latin typeface="Courier New" pitchFamily="49" charset="0"/>
              </a:rPr>
              <a:t>rsp</a:t>
            </a:r>
            <a:r>
              <a:rPr lang="en-US" sz="1800" b="1" dirty="0">
                <a:latin typeface="Courier New" pitchFamily="49" charset="0"/>
              </a:rPr>
              <a:t> = 0x108</a:t>
            </a:r>
          </a:p>
          <a:p>
            <a:pPr lvl="1">
              <a:buFontTx/>
              <a:buNone/>
            </a:pPr>
            <a:endParaRPr lang="en-US" sz="1800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1800" b="1" dirty="0" err="1">
                <a:latin typeface="Courier New" pitchFamily="49" charset="0"/>
              </a:rPr>
              <a:t>pushq</a:t>
            </a:r>
            <a:r>
              <a:rPr lang="en-US" sz="1800" b="1" dirty="0">
                <a:latin typeface="Courier New" pitchFamily="49" charset="0"/>
              </a:rPr>
              <a:t> %</a:t>
            </a:r>
            <a:r>
              <a:rPr lang="en-US" sz="1800" b="1" dirty="0" err="1">
                <a:latin typeface="Courier New" pitchFamily="49" charset="0"/>
              </a:rPr>
              <a:t>rax</a:t>
            </a:r>
            <a:endParaRPr lang="en-US" sz="1800" b="1" dirty="0">
              <a:latin typeface="Courier New" pitchFamily="49" charset="0"/>
            </a:endParaRPr>
          </a:p>
          <a:p>
            <a:pPr lvl="1">
              <a:buFontTx/>
              <a:buNone/>
            </a:pPr>
            <a:r>
              <a:rPr lang="en-US" sz="1800" b="1" dirty="0" err="1">
                <a:latin typeface="Courier New" pitchFamily="49" charset="0"/>
              </a:rPr>
              <a:t>popq</a:t>
            </a:r>
            <a:r>
              <a:rPr lang="en-US" sz="1800" b="1" dirty="0">
                <a:latin typeface="Courier New" pitchFamily="49" charset="0"/>
              </a:rPr>
              <a:t> %</a:t>
            </a:r>
            <a:r>
              <a:rPr lang="en-US" sz="1800" b="1" dirty="0" err="1">
                <a:latin typeface="Courier New" pitchFamily="49" charset="0"/>
              </a:rPr>
              <a:t>rdx</a:t>
            </a:r>
            <a:endParaRPr lang="en-US" sz="1800" b="1" dirty="0">
              <a:latin typeface="Courier New" pitchFamily="49" charset="0"/>
            </a:endParaRPr>
          </a:p>
          <a:p>
            <a:pPr lvl="1">
              <a:buFontTx/>
              <a:buNone/>
            </a:pPr>
            <a:endParaRPr lang="en-US" sz="1800" b="1" dirty="0">
              <a:latin typeface="Courier New" pitchFamily="49" charset="0"/>
            </a:endParaRPr>
          </a:p>
          <a:p>
            <a:r>
              <a:rPr lang="en-US" dirty="0"/>
              <a:t>Remember, stack is just memory</a:t>
            </a:r>
          </a:p>
          <a:p>
            <a:pPr lvl="1"/>
            <a:r>
              <a:rPr lang="en-US" dirty="0"/>
              <a:t>Can also use memory moves and modify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dirty="0"/>
              <a:t> manually!</a:t>
            </a:r>
            <a:endParaRPr lang="en-US" sz="1800" b="1" dirty="0">
              <a:latin typeface="Courier New" pitchFamily="49" charset="0"/>
            </a:endParaRPr>
          </a:p>
          <a:p>
            <a:pPr lvl="1"/>
            <a:r>
              <a:rPr lang="en-US" dirty="0"/>
              <a:t>Functions often mix the two, push some registers and allocate extra space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1407" y="4602079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Stack “top”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757394" y="3535279"/>
            <a:ext cx="1190016" cy="1066800"/>
          </a:xfrm>
          <a:prstGeom prst="rect">
            <a:avLst/>
          </a:prstGeom>
          <a:solidFill>
            <a:srgbClr val="3366FF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4000"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96279" y="3185801"/>
            <a:ext cx="1715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Stack “bottom”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35608" y="4328801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0x108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8035607" y="4609019"/>
            <a:ext cx="2006996" cy="710382"/>
            <a:chOff x="3742435" y="4419600"/>
            <a:chExt cx="2006996" cy="710382"/>
          </a:xfrm>
        </p:grpSpPr>
        <p:sp>
          <p:nvSpPr>
            <p:cNvPr id="10" name="Rectangle 9"/>
            <p:cNvSpPr/>
            <p:nvPr/>
          </p:nvSpPr>
          <p:spPr bwMode="auto">
            <a:xfrm>
              <a:off x="4464221" y="4419600"/>
              <a:ext cx="1190017" cy="362392"/>
            </a:xfrm>
            <a:prstGeom prst="rect">
              <a:avLst/>
            </a:prstGeom>
            <a:solidFill>
              <a:schemeClr val="accent3">
                <a:lumMod val="95000"/>
              </a:schemeClr>
            </a:solidFill>
            <a:ln w="12700" cap="sq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428235" y="4760650"/>
              <a:ext cx="1321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Stack “top”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42435" y="4444182"/>
              <a:ext cx="805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0x100</a:t>
              </a: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391336" y="4537547"/>
            <a:ext cx="2031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i="1" dirty="0" err="1">
                <a:latin typeface="Courier New" pitchFamily="49" charset="0"/>
                <a:cs typeface="Courier New" pitchFamily="49" charset="0"/>
              </a:rPr>
              <a:t>rdx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 = 0x123;</a:t>
            </a:r>
            <a:endParaRPr lang="en-US" i="1" dirty="0"/>
          </a:p>
        </p:txBody>
      </p:sp>
      <p:sp>
        <p:nvSpPr>
          <p:cNvPr id="17" name="Rectangle 16"/>
          <p:cNvSpPr/>
          <p:nvPr/>
        </p:nvSpPr>
        <p:spPr>
          <a:xfrm>
            <a:off x="3407505" y="4232747"/>
            <a:ext cx="1893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i="1" dirty="0" err="1">
                <a:latin typeface="Courier New" pitchFamily="49" charset="0"/>
                <a:cs typeface="Courier New" pitchFamily="49" charset="0"/>
              </a:rPr>
              <a:t>rsp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 = 0x100</a:t>
            </a:r>
            <a:endParaRPr lang="en-US" i="1" dirty="0"/>
          </a:p>
        </p:txBody>
      </p:sp>
      <p:sp>
        <p:nvSpPr>
          <p:cNvPr id="18" name="Rectangle 17"/>
          <p:cNvSpPr/>
          <p:nvPr/>
        </p:nvSpPr>
        <p:spPr>
          <a:xfrm>
            <a:off x="5317087" y="4537547"/>
            <a:ext cx="1893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latin typeface="Courier New" pitchFamily="49" charset="0"/>
                <a:cs typeface="Courier New" pitchFamily="49" charset="0"/>
              </a:rPr>
              <a:t>%</a:t>
            </a:r>
            <a:r>
              <a:rPr lang="en-US" i="1" dirty="0" err="1">
                <a:latin typeface="Courier New" pitchFamily="49" charset="0"/>
                <a:cs typeface="Courier New" pitchFamily="49" charset="0"/>
              </a:rPr>
              <a:t>rsp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 = 0x108</a:t>
            </a:r>
            <a:endParaRPr lang="en-US" i="1" dirty="0"/>
          </a:p>
        </p:txBody>
      </p:sp>
      <p:cxnSp>
        <p:nvCxnSpPr>
          <p:cNvPr id="3" name="Straight Arrow Connector 2"/>
          <p:cNvCxnSpPr>
            <a:cxnSpLocks/>
          </p:cNvCxnSpPr>
          <p:nvPr/>
        </p:nvCxnSpPr>
        <p:spPr bwMode="auto">
          <a:xfrm>
            <a:off x="10378239" y="3819169"/>
            <a:ext cx="9986" cy="999098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 rot="16200000">
            <a:off x="9346902" y="3876604"/>
            <a:ext cx="2432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Stack grows downwards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8757833" y="4619549"/>
            <a:ext cx="1190017" cy="362392"/>
          </a:xfrm>
          <a:prstGeom prst="rect">
            <a:avLst/>
          </a:prstGeom>
          <a:solidFill>
            <a:schemeClr val="accent3">
              <a:lumMod val="95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0x123</a:t>
            </a: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42265E12-983D-FE4F-8F5C-79FA9126948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9947411" y="4619550"/>
            <a:ext cx="132897" cy="518877"/>
          </a:xfrm>
          <a:prstGeom prst="curvedConnector4">
            <a:avLst>
              <a:gd name="adj1" fmla="val -91740"/>
              <a:gd name="adj2" fmla="val 98027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3CF6D86-DD68-B44D-820C-40C5517EEC5B}"/>
              </a:ext>
            </a:extLst>
          </p:cNvPr>
          <p:cNvCxnSpPr>
            <a:cxnSpLocks/>
            <a:endCxn id="12" idx="3"/>
          </p:cNvCxnSpPr>
          <p:nvPr/>
        </p:nvCxnSpPr>
        <p:spPr bwMode="auto">
          <a:xfrm flipH="1" flipV="1">
            <a:off x="10042603" y="5134735"/>
            <a:ext cx="37704" cy="3692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1" name="Group 105">
            <a:extLst>
              <a:ext uri="{FF2B5EF4-FFF2-40B4-BE49-F238E27FC236}">
                <a16:creationId xmlns:a16="http://schemas.microsoft.com/office/drawing/2014/main" id="{AFDD8BA9-0D5E-A044-94D7-F711377DB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995523"/>
              </p:ext>
            </p:extLst>
          </p:nvPr>
        </p:nvGraphicFramePr>
        <p:xfrm>
          <a:off x="847870" y="1077664"/>
          <a:ext cx="8437798" cy="198581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tblPr>
              <a:tblGrid>
                <a:gridCol w="2438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3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4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2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Instruction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Effect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D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pushq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ourier New"/>
                        </a:rPr>
                        <a:t>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 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]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R 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] – 8;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 [ R[%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] ] ← 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Store S onto the stack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2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popq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/>
                          <a:cs typeface="Courier New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Courier New"/>
                        </a:rPr>
                        <a:t>D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D ←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 [ R[%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] ]</a:t>
                      </a:r>
                      <a:b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 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]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← R [%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rsp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] + 8;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Retrieve D from the stack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0471DB-7BED-495F-B187-A87E7170A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5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78" grpId="0" uiExpand="1" build="p"/>
      <p:bldP spid="16" grpId="0"/>
      <p:bldP spid="17" grpId="0"/>
      <p:bldP spid="18" grpId="0"/>
      <p:bldP spid="2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Saving a register to the stack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F61CF-B50D-418D-8D33-5B2963F2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200400"/>
            <a:ext cx="44196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call_incr2: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</a:t>
            </a:r>
            <a:r>
              <a:rPr lang="en-US" b="1" dirty="0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%</a:t>
            </a:r>
            <a:r>
              <a:rPr lang="en-US" b="1" dirty="0" err="1">
                <a:solidFill>
                  <a:srgbClr val="3366FF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3366FF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9144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call_incr2(long x)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8001000" y="2743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8507414" y="25844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7467600" y="1066801"/>
            <a:ext cx="235744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Initial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6705600" y="1600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6705600" y="25146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467600" y="3581401"/>
            <a:ext cx="273196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05600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05600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4" name="Rectangle 9"/>
          <p:cNvSpPr>
            <a:spLocks/>
          </p:cNvSpPr>
          <p:nvPr/>
        </p:nvSpPr>
        <p:spPr bwMode="auto">
          <a:xfrm>
            <a:off x="6705600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1676400" y="36576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4038600" y="4038600"/>
            <a:ext cx="762000" cy="320040"/>
          </a:xfrm>
          <a:prstGeom prst="ellips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599" y="4394538"/>
            <a:ext cx="273196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%</a:t>
            </a:r>
            <a:r>
              <a:rPr lang="en-US" sz="2000" dirty="0" err="1">
                <a:latin typeface="Calibri" charset="0"/>
                <a:ea typeface="Calibri" charset="0"/>
                <a:cs typeface="Calibri" charset="0"/>
              </a:rPr>
              <a:t>rbx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 is callee-saved and we use it -&gt; Save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%</a:t>
            </a:r>
            <a:r>
              <a:rPr lang="en-US" sz="2000" b="1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endParaRPr lang="en-US" sz="2000" b="1" dirty="0">
              <a:latin typeface="Courier New" charset="0"/>
              <a:ea typeface="Courier New" charset="0"/>
              <a:cs typeface="Courier New" charset="0"/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 flipV="1">
            <a:off x="3505200" y="2057400"/>
            <a:ext cx="0" cy="3810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3550419" y="2119555"/>
            <a:ext cx="260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Still need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x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after the call! </a:t>
            </a: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5979C764-2934-5C44-A90C-DA06C0D71105}"/>
              </a:ext>
            </a:extLst>
          </p:cNvPr>
          <p:cNvSpPr>
            <a:spLocks/>
          </p:cNvSpPr>
          <p:nvPr/>
        </p:nvSpPr>
        <p:spPr bwMode="auto">
          <a:xfrm>
            <a:off x="1745852" y="2748895"/>
            <a:ext cx="3573607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b="1" dirty="0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%</a:t>
            </a:r>
            <a:r>
              <a:rPr lang="en-US" sz="2000" b="1" dirty="0" err="1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rbx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is callee-save (on demand)</a:t>
            </a:r>
          </a:p>
        </p:txBody>
      </p:sp>
    </p:spTree>
    <p:extLst>
      <p:ext uri="{BB962C8B-B14F-4D97-AF65-F5344CB8AC3E}">
        <p14:creationId xmlns:p14="http://schemas.microsoft.com/office/powerpoint/2010/main" val="5792549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>
                <a:latin typeface="+mn-lt"/>
                <a:sym typeface="Courier New Bold" charset="0"/>
              </a:rPr>
              <a:t>Manually allocating stack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F61CF-B50D-418D-8D33-5B2963F2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200400"/>
            <a:ext cx="4419600" cy="3505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call_incr2: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9144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call_incr2(long x)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8001000" y="2743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8507414" y="25844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7467600" y="1066801"/>
            <a:ext cx="2357440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Initial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6705600" y="1600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6705600" y="25146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6705600" y="5791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6705600" y="6172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027987" y="64071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534401" y="61785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467600" y="3581401"/>
            <a:ext cx="273196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05600" y="41148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05600" y="5029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001000" y="60198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507413" y="57912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4" name="Rectangle 9"/>
          <p:cNvSpPr>
            <a:spLocks/>
          </p:cNvSpPr>
          <p:nvPr/>
        </p:nvSpPr>
        <p:spPr bwMode="auto">
          <a:xfrm>
            <a:off x="6705600" y="54102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1676400" y="3914606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662448" y="4467519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V="1">
            <a:off x="3505200" y="2057400"/>
            <a:ext cx="0" cy="3810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3550419" y="2119555"/>
            <a:ext cx="260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Still need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x</a:t>
            </a:r>
            <a:r>
              <a:rPr lang="en-US" dirty="0">
                <a:latin typeface="Calibri" charset="0"/>
                <a:ea typeface="Calibri" charset="0"/>
                <a:cs typeface="Calibri" charset="0"/>
              </a:rPr>
              <a:t> after the call! </a:t>
            </a: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5979C764-2934-5C44-A90C-DA06C0D71105}"/>
              </a:ext>
            </a:extLst>
          </p:cNvPr>
          <p:cNvSpPr>
            <a:spLocks/>
          </p:cNvSpPr>
          <p:nvPr/>
        </p:nvSpPr>
        <p:spPr bwMode="auto">
          <a:xfrm>
            <a:off x="1745852" y="2748895"/>
            <a:ext cx="3573607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b="1" dirty="0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%</a:t>
            </a:r>
            <a:r>
              <a:rPr lang="en-US" sz="2000" b="1" dirty="0" err="1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rbx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is callee-save (on demand)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264EA7-9015-51AD-68DB-6E6DB2779A5B}"/>
              </a:ext>
            </a:extLst>
          </p:cNvPr>
          <p:cNvSpPr txBox="1"/>
          <p:nvPr/>
        </p:nvSpPr>
        <p:spPr>
          <a:xfrm>
            <a:off x="9602066" y="4114800"/>
            <a:ext cx="2285133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FYI: Stack moves in multiples of 16 whenever possible.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This accommodates alignment for any 128-byte values on the stack.</a:t>
            </a:r>
          </a:p>
        </p:txBody>
      </p:sp>
    </p:spTree>
    <p:extLst>
      <p:ext uri="{BB962C8B-B14F-4D97-AF65-F5344CB8AC3E}">
        <p14:creationId xmlns:p14="http://schemas.microsoft.com/office/powerpoint/2010/main" val="23315717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Restoring the stack and register before a return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4A7992-2F83-4F1B-B0EF-154594A9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3200400"/>
            <a:ext cx="4419600" cy="34290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call_incr2: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905000" y="9144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call_incr2(long x)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(&amp;v1,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x+v2;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8" name="Line 10"/>
          <p:cNvSpPr>
            <a:spLocks noChangeShapeType="1"/>
          </p:cNvSpPr>
          <p:nvPr/>
        </p:nvSpPr>
        <p:spPr bwMode="auto">
          <a:xfrm flipH="1">
            <a:off x="8001000" y="5943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3499" name="Rectangle 11"/>
          <p:cNvSpPr>
            <a:spLocks/>
          </p:cNvSpPr>
          <p:nvPr/>
        </p:nvSpPr>
        <p:spPr bwMode="auto">
          <a:xfrm>
            <a:off x="8507414" y="57848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63500" name="Rectangle 12"/>
          <p:cNvSpPr>
            <a:spLocks/>
          </p:cNvSpPr>
          <p:nvPr/>
        </p:nvSpPr>
        <p:spPr bwMode="auto">
          <a:xfrm>
            <a:off x="7467600" y="4267201"/>
            <a:ext cx="2853282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Pre-return Stack Structure</a:t>
            </a:r>
          </a:p>
        </p:txBody>
      </p:sp>
      <p:sp>
        <p:nvSpPr>
          <p:cNvPr id="63501" name="Rectangle 13"/>
          <p:cNvSpPr>
            <a:spLocks/>
          </p:cNvSpPr>
          <p:nvPr/>
        </p:nvSpPr>
        <p:spPr bwMode="auto">
          <a:xfrm>
            <a:off x="6705600" y="4800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6705600" y="5715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6705600" y="3048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6705600" y="3429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8027987" y="366395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8534401" y="343535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7467600" y="838201"/>
            <a:ext cx="2731966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Resulting Stack Structure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05600" y="13716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05600" y="2286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8001000" y="32766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8507413" y="3048001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%rsp+8</a:t>
            </a:r>
          </a:p>
        </p:txBody>
      </p:sp>
      <p:sp>
        <p:nvSpPr>
          <p:cNvPr id="24" name="Rectangle 9"/>
          <p:cNvSpPr>
            <a:spLocks/>
          </p:cNvSpPr>
          <p:nvPr/>
        </p:nvSpPr>
        <p:spPr bwMode="auto">
          <a:xfrm>
            <a:off x="6705600" y="2667000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1676400" y="58674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>
            <a:off x="1676400" y="6172200"/>
            <a:ext cx="4572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8396026" y="1439839"/>
            <a:ext cx="174939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Our caller can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expect its own</a:t>
            </a: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value in </a:t>
            </a:r>
            <a:r>
              <a:rPr lang="en-US" sz="2000" b="1" dirty="0">
                <a:latin typeface="Courier New" charset="0"/>
                <a:ea typeface="Courier New" charset="0"/>
                <a:cs typeface="Courier New" charset="0"/>
              </a:rPr>
              <a:t>%</a:t>
            </a:r>
            <a:r>
              <a:rPr lang="en-US" sz="2000" b="1" dirty="0" err="1">
                <a:latin typeface="Courier New" charset="0"/>
                <a:ea typeface="Courier New" charset="0"/>
                <a:cs typeface="Courier New" charset="0"/>
              </a:rPr>
              <a:t>rbx</a:t>
            </a:r>
            <a:endParaRPr lang="en-US" sz="2000" b="1" dirty="0">
              <a:latin typeface="Courier New" charset="0"/>
              <a:ea typeface="Courier New" charset="0"/>
              <a:cs typeface="Courier New" charset="0"/>
            </a:endParaRPr>
          </a:p>
          <a:p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Restore it!</a:t>
            </a:r>
          </a:p>
        </p:txBody>
      </p:sp>
      <p:sp>
        <p:nvSpPr>
          <p:cNvPr id="31" name="Rectangle 12">
            <a:extLst>
              <a:ext uri="{FF2B5EF4-FFF2-40B4-BE49-F238E27FC236}">
                <a16:creationId xmlns:a16="http://schemas.microsoft.com/office/drawing/2014/main" id="{91AD793E-B570-194A-BD21-50E719C9A241}"/>
              </a:ext>
            </a:extLst>
          </p:cNvPr>
          <p:cNvSpPr>
            <a:spLocks/>
          </p:cNvSpPr>
          <p:nvPr/>
        </p:nvSpPr>
        <p:spPr bwMode="auto">
          <a:xfrm>
            <a:off x="1745852" y="2748895"/>
            <a:ext cx="3573607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b="1" dirty="0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%</a:t>
            </a:r>
            <a:r>
              <a:rPr lang="en-US" sz="2000" b="1" dirty="0" err="1">
                <a:latin typeface="Courier New" panose="02070309020205020404" pitchFamily="49" charset="0"/>
                <a:ea typeface="Calibri Bold" charset="0"/>
                <a:cs typeface="Courier New" panose="02070309020205020404" pitchFamily="49" charset="0"/>
                <a:sym typeface="Calibri Bold" charset="0"/>
              </a:rPr>
              <a:t>rbx</a:t>
            </a:r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is callee-save (on demand)</a:t>
            </a:r>
          </a:p>
        </p:txBody>
      </p:sp>
    </p:spTree>
    <p:extLst>
      <p:ext uri="{BB962C8B-B14F-4D97-AF65-F5344CB8AC3E}">
        <p14:creationId xmlns:p14="http://schemas.microsoft.com/office/powerpoint/2010/main" val="36021075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 Code Layout</a:t>
            </a:r>
          </a:p>
          <a:p>
            <a:pPr lvl="1"/>
            <a:endParaRPr lang="en-US" dirty="0"/>
          </a:p>
          <a:p>
            <a:r>
              <a:rPr lang="en-US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dirty="0"/>
              <a:t>Managing Local Data</a:t>
            </a:r>
          </a:p>
          <a:p>
            <a:pPr lvl="1"/>
            <a:endParaRPr lang="en-US" dirty="0"/>
          </a:p>
          <a:p>
            <a:r>
              <a:rPr lang="en-US" b="1" dirty="0"/>
              <a:t>Register Saving</a:t>
            </a:r>
          </a:p>
          <a:p>
            <a:pPr lvl="1"/>
            <a:r>
              <a:rPr lang="en-US" b="1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840288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 &gt;&gt; 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762000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sp>
        <p:nvSpPr>
          <p:cNvPr id="5" name="Rectangle 4"/>
          <p:cNvSpPr/>
          <p:nvPr/>
        </p:nvSpPr>
        <p:spPr>
          <a:xfrm>
            <a:off x="6705600" y="4876800"/>
            <a:ext cx="3752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cs typeface="Courier New" pitchFamily="49" charset="0"/>
              </a:rPr>
              <a:t>Note: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rep</a:t>
            </a:r>
            <a:r>
              <a:rPr lang="en-US" sz="2000" dirty="0"/>
              <a:t> instruction inserted as no-op. You can ignore it.</a:t>
            </a:r>
            <a:br>
              <a:rPr lang="en-US" sz="2000" dirty="0">
                <a:latin typeface="Calibri" pitchFamily="-96" charset="0"/>
              </a:rPr>
            </a:br>
            <a:endParaRPr lang="en-US" sz="1600" dirty="0">
              <a:latin typeface="Calibri" pitchFamily="-96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9DB8EA-1204-4518-A4F5-AA21042D5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55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7330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7576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7165848" y="4617720"/>
            <a:ext cx="3124200" cy="30480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162800" y="1600200"/>
            <a:ext cx="3124200" cy="83820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if (x == 0)</a:t>
            </a:r>
          </a:p>
          <a:p>
            <a:pPr algn="l"/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 &gt;&gt; 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Base Case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1295400"/>
            <a:ext cx="3581400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752601" y="4724400"/>
          <a:ext cx="5181601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+mn-lt"/>
                          <a:cs typeface="Courier New"/>
                        </a:rPr>
                        <a:t>Argument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+mn-lt"/>
                          <a:cs typeface="Courier New"/>
                        </a:rPr>
                        <a:t>Return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+mn-lt"/>
                          <a:cs typeface="Courier New"/>
                        </a:rPr>
                        <a:t>Return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3" name="Straight Arrow Connector 2"/>
          <p:cNvCxnSpPr/>
          <p:nvPr/>
        </p:nvCxnSpPr>
        <p:spPr bwMode="auto">
          <a:xfrm>
            <a:off x="1600200" y="1981200"/>
            <a:ext cx="3810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1600200" y="2286000"/>
            <a:ext cx="3810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C4A04-216E-4472-8D82-E13FF0934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89A87-1832-B2FE-EA61-D0DB30E1B0F5}"/>
              </a:ext>
            </a:extLst>
          </p:cNvPr>
          <p:cNvSpPr txBox="1"/>
          <p:nvPr/>
        </p:nvSpPr>
        <p:spPr>
          <a:xfrm>
            <a:off x="10439400" y="1849903"/>
            <a:ext cx="1608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Checks 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/>
              <a:t> is zero</a:t>
            </a:r>
          </a:p>
        </p:txBody>
      </p:sp>
    </p:spTree>
    <p:extLst>
      <p:ext uri="{BB962C8B-B14F-4D97-AF65-F5344CB8AC3E}">
        <p14:creationId xmlns:p14="http://schemas.microsoft.com/office/powerpoint/2010/main" val="20522480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7162800" y="2498629"/>
            <a:ext cx="3124200" cy="283464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 &gt;&gt; 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Register Save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1376965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890560"/>
              </p:ext>
            </p:extLst>
          </p:nvPr>
        </p:nvGraphicFramePr>
        <p:xfrm>
          <a:off x="1752601" y="4724400"/>
          <a:ext cx="5181601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+mn-lt"/>
                          <a:cs typeface="Courier New"/>
                        </a:rPr>
                        <a:t>Argument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10762606" y="6090635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Rectangle 11"/>
          <p:cNvSpPr>
            <a:spLocks/>
          </p:cNvSpPr>
          <p:nvPr/>
        </p:nvSpPr>
        <p:spPr bwMode="auto">
          <a:xfrm>
            <a:off x="11269020" y="5862036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9467206" y="4566635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3" name="Rectangle 9"/>
          <p:cNvSpPr>
            <a:spLocks/>
          </p:cNvSpPr>
          <p:nvPr/>
        </p:nvSpPr>
        <p:spPr bwMode="auto">
          <a:xfrm>
            <a:off x="9467206" y="5481035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6" name="Rectangle 9"/>
          <p:cNvSpPr>
            <a:spLocks/>
          </p:cNvSpPr>
          <p:nvPr/>
        </p:nvSpPr>
        <p:spPr bwMode="auto">
          <a:xfrm>
            <a:off x="9467206" y="5862035"/>
            <a:ext cx="12954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617CB0-2EA9-4A5B-A337-AAF0356A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3341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7162800" y="2715768"/>
            <a:ext cx="3124200" cy="813816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 &amp; 1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x &gt;&gt; 1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Call Setup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1295400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752601" y="4724400"/>
          <a:ext cx="5181601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x &gt;&gt;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+mn-lt"/>
                          <a:cs typeface="Courier New"/>
                        </a:rPr>
                        <a:t>Rec. argument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rbx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x &amp; 1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 err="1">
                          <a:latin typeface="+mn-lt"/>
                          <a:cs typeface="Courier New"/>
                        </a:rPr>
                        <a:t>Callee</a:t>
                      </a:r>
                      <a:r>
                        <a:rPr lang="en-US" b="0" i="0" dirty="0">
                          <a:latin typeface="+mn-lt"/>
                          <a:cs typeface="Courier New"/>
                        </a:rPr>
                        <a:t>-saved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 flipH="1">
            <a:off x="4308144" y="2819401"/>
            <a:ext cx="492457" cy="2707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>
            <a:off x="5181600" y="2506218"/>
            <a:ext cx="0" cy="4191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39BEE-DF3B-4A6C-B9C2-7952BB64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3930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(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x &gt;&gt; 1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Call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1295400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752601" y="4724400"/>
          <a:ext cx="5181601" cy="138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rbx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x &amp; 1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 err="1">
                          <a:latin typeface="+mn-lt"/>
                          <a:cs typeface="Courier New"/>
                        </a:rPr>
                        <a:t>Callee</a:t>
                      </a:r>
                      <a:r>
                        <a:rPr lang="en-US" b="0" i="0" dirty="0">
                          <a:latin typeface="+mn-lt"/>
                          <a:cs typeface="Courier New"/>
                        </a:rPr>
                        <a:t>-saved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+mn-lt"/>
                          <a:cs typeface="Courier New"/>
                        </a:rPr>
                        <a:t>Recursive</a:t>
                      </a:r>
                      <a:r>
                        <a:rPr lang="en-US" b="0" i="0" baseline="0" dirty="0">
                          <a:latin typeface="+mn-lt"/>
                          <a:cs typeface="Courier New"/>
                        </a:rPr>
                        <a:t> call return value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7162800" y="3505200"/>
            <a:ext cx="3124200" cy="30480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4038600" y="3276600"/>
            <a:ext cx="0" cy="60960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3B5BFD-5A36-41C4-8EA2-36E804D4E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8832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+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 &gt;&gt; 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Result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1295400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752601" y="4724400"/>
          <a:ext cx="5181601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rbx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x &amp; 1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 err="1">
                          <a:latin typeface="+mn-lt"/>
                          <a:cs typeface="Courier New"/>
                        </a:rPr>
                        <a:t>Callee</a:t>
                      </a:r>
                      <a:r>
                        <a:rPr lang="en-US" b="0" i="0" dirty="0">
                          <a:latin typeface="+mn-lt"/>
                          <a:cs typeface="Courier New"/>
                        </a:rPr>
                        <a:t>-saved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+mn-lt"/>
                          <a:cs typeface="Courier New"/>
                        </a:rPr>
                        <a:t>R</a:t>
                      </a:r>
                      <a:r>
                        <a:rPr lang="en-US" b="0" i="0" baseline="0" dirty="0">
                          <a:latin typeface="+mn-lt"/>
                          <a:cs typeface="Courier New"/>
                        </a:rPr>
                        <a:t>eturn value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 bwMode="auto">
          <a:xfrm>
            <a:off x="7162800" y="3803904"/>
            <a:ext cx="3124200" cy="283464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3352800" y="3290316"/>
            <a:ext cx="0" cy="734568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A0995A-B774-488E-AC15-10D1EA1EC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6912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5" name="Rectangle 11"/>
          <p:cNvSpPr>
            <a:spLocks/>
          </p:cNvSpPr>
          <p:nvPr/>
        </p:nvSpPr>
        <p:spPr bwMode="auto">
          <a:xfrm>
            <a:off x="1752600" y="1295400"/>
            <a:ext cx="4953000" cy="2362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/* Recursive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popcount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*/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(unsigned long x) {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if (x == 0)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0;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else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return (x &amp; 1) 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     +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(x &gt;&gt; 1);</a:t>
            </a:r>
          </a:p>
          <a:p>
            <a:pPr algn="l"/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Recursive Function Completion</a:t>
            </a:r>
          </a:p>
        </p:txBody>
      </p:sp>
      <p:sp>
        <p:nvSpPr>
          <p:cNvPr id="77838" name="Rectangle 14"/>
          <p:cNvSpPr>
            <a:spLocks/>
          </p:cNvSpPr>
          <p:nvPr/>
        </p:nvSpPr>
        <p:spPr bwMode="auto">
          <a:xfrm>
            <a:off x="7010400" y="990600"/>
            <a:ext cx="3447406" cy="403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$0,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testq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je      .L6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pushq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andq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$1,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shrq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# (by 1)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callq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pcount_r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b="1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rax</a:t>
            </a:r>
            <a:endParaRPr lang="en-US" b="1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popq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rbx</a:t>
            </a:r>
            <a:endParaRPr lang="en-US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.L6:</a:t>
            </a:r>
          </a:p>
          <a:p>
            <a:pPr>
              <a:tabLst>
                <a:tab pos="520700" algn="l"/>
                <a:tab pos="5207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520700" algn="l"/>
                <a:tab pos="1079500" algn="l"/>
                <a:tab pos="1371600" algn="l"/>
              </a:tabLst>
            </a:pPr>
            <a:r>
              <a:rPr lang="en-US" b="1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  <a:sym typeface="Courier New Bold" charset="0"/>
              </a:rPr>
              <a:t>rep; ret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752601" y="4724400"/>
          <a:ext cx="5181601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latin typeface="+mn-lt"/>
                          <a:cs typeface="Courier New"/>
                        </a:rPr>
                        <a:t>Return</a:t>
                      </a:r>
                      <a:r>
                        <a:rPr lang="en-US" b="0" i="0" baseline="0" dirty="0">
                          <a:latin typeface="+mn-lt"/>
                          <a:cs typeface="Courier New"/>
                        </a:rPr>
                        <a:t> value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latin typeface="+mn-lt"/>
                          <a:cs typeface="Courier New"/>
                        </a:rPr>
                        <a:t>Return</a:t>
                      </a:r>
                      <a:r>
                        <a:rPr lang="en-US" b="0" i="0" baseline="0" dirty="0">
                          <a:latin typeface="+mn-lt"/>
                          <a:cs typeface="Courier New"/>
                        </a:rPr>
                        <a:t> value</a:t>
                      </a:r>
                      <a:endParaRPr lang="en-US" b="0" i="0" dirty="0">
                        <a:latin typeface="+mn-lt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8610600" y="579120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" name="Rectangle 11"/>
          <p:cNvSpPr>
            <a:spLocks/>
          </p:cNvSpPr>
          <p:nvPr/>
        </p:nvSpPr>
        <p:spPr bwMode="auto">
          <a:xfrm>
            <a:off x="9117014" y="55626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7315200" y="5029200"/>
            <a:ext cx="1295400" cy="9144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162800" y="3767328"/>
            <a:ext cx="3124200" cy="265176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162800" y="4325112"/>
            <a:ext cx="3124200" cy="265176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32081F-3CF4-4297-9D71-EA893E1C1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629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three recursions 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EF30BD6-05E8-473F-BCE6-096246FF70F7}"/>
              </a:ext>
            </a:extLst>
          </p:cNvPr>
          <p:cNvSpPr>
            <a:spLocks/>
          </p:cNvSpPr>
          <p:nvPr/>
        </p:nvSpPr>
        <p:spPr bwMode="auto">
          <a:xfrm>
            <a:off x="8995657" y="1411311"/>
            <a:ext cx="1295400" cy="9144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CFA0F31F-CEBC-4642-8240-4D5DE16650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45603" y="2377338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90B504CB-5914-4154-814D-2F14E43564C1}"/>
              </a:ext>
            </a:extLst>
          </p:cNvPr>
          <p:cNvSpPr>
            <a:spLocks/>
          </p:cNvSpPr>
          <p:nvPr/>
        </p:nvSpPr>
        <p:spPr bwMode="auto">
          <a:xfrm>
            <a:off x="10952017" y="2148739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FC4FE0-30D7-41F7-9727-B7B3B64C120F}"/>
              </a:ext>
            </a:extLst>
          </p:cNvPr>
          <p:cNvSpPr/>
          <p:nvPr/>
        </p:nvSpPr>
        <p:spPr>
          <a:xfrm>
            <a:off x="1107583" y="1700011"/>
            <a:ext cx="1295400" cy="625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main()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5FCD59-AFE8-6F7E-BB43-03120614FE28}"/>
              </a:ext>
            </a:extLst>
          </p:cNvPr>
          <p:cNvSpPr>
            <a:spLocks/>
          </p:cNvSpPr>
          <p:nvPr/>
        </p:nvSpPr>
        <p:spPr bwMode="auto">
          <a:xfrm>
            <a:off x="8829066" y="963528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</p:spTree>
    <p:extLst>
      <p:ext uri="{BB962C8B-B14F-4D97-AF65-F5344CB8AC3E}">
        <p14:creationId xmlns:p14="http://schemas.microsoft.com/office/powerpoint/2010/main" val="147273714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three recursions 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EF30BD6-05E8-473F-BCE6-096246FF70F7}"/>
              </a:ext>
            </a:extLst>
          </p:cNvPr>
          <p:cNvSpPr>
            <a:spLocks/>
          </p:cNvSpPr>
          <p:nvPr/>
        </p:nvSpPr>
        <p:spPr bwMode="auto">
          <a:xfrm>
            <a:off x="8995657" y="1411311"/>
            <a:ext cx="1295400" cy="9144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2E5B8D0-179C-4C67-9E02-2471F4ED3582}"/>
              </a:ext>
            </a:extLst>
          </p:cNvPr>
          <p:cNvSpPr>
            <a:spLocks/>
          </p:cNvSpPr>
          <p:nvPr/>
        </p:nvSpPr>
        <p:spPr bwMode="auto">
          <a:xfrm>
            <a:off x="8995657" y="2325711"/>
            <a:ext cx="1295400" cy="3810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0C689E3-69AE-4AE1-ABBB-EF7FB75B3FB2}"/>
              </a:ext>
            </a:extLst>
          </p:cNvPr>
          <p:cNvSpPr>
            <a:spLocks/>
          </p:cNvSpPr>
          <p:nvPr/>
        </p:nvSpPr>
        <p:spPr bwMode="auto">
          <a:xfrm>
            <a:off x="8995657" y="2706711"/>
            <a:ext cx="1295400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FC4FE0-30D7-41F7-9727-B7B3B64C120F}"/>
              </a:ext>
            </a:extLst>
          </p:cNvPr>
          <p:cNvSpPr/>
          <p:nvPr/>
        </p:nvSpPr>
        <p:spPr>
          <a:xfrm>
            <a:off x="1107583" y="1700011"/>
            <a:ext cx="1295400" cy="625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main()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7D590C-82A2-4935-8472-C05CCF357323}"/>
              </a:ext>
            </a:extLst>
          </p:cNvPr>
          <p:cNvSpPr/>
          <p:nvPr/>
        </p:nvSpPr>
        <p:spPr>
          <a:xfrm>
            <a:off x="1755283" y="2524794"/>
            <a:ext cx="1295400" cy="6257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A04A7A0-32D4-4CDC-B00E-B336B24DB1EC}"/>
              </a:ext>
            </a:extLst>
          </p:cNvPr>
          <p:cNvSpPr/>
          <p:nvPr/>
        </p:nvSpPr>
        <p:spPr>
          <a:xfrm>
            <a:off x="1197735" y="1923244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5FCD59-AFE8-6F7E-BB43-03120614FE28}"/>
              </a:ext>
            </a:extLst>
          </p:cNvPr>
          <p:cNvSpPr>
            <a:spLocks/>
          </p:cNvSpPr>
          <p:nvPr/>
        </p:nvSpPr>
        <p:spPr bwMode="auto">
          <a:xfrm>
            <a:off x="8829066" y="963528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BA92CA6E-D03D-617A-1E45-8F7E779273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45603" y="3102556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DD4AFD5C-6ED0-2388-7688-A0A72E56610C}"/>
              </a:ext>
            </a:extLst>
          </p:cNvPr>
          <p:cNvSpPr>
            <a:spLocks/>
          </p:cNvSpPr>
          <p:nvPr/>
        </p:nvSpPr>
        <p:spPr bwMode="auto">
          <a:xfrm>
            <a:off x="10952017" y="2873957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33355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three recursions 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EF30BD6-05E8-473F-BCE6-096246FF70F7}"/>
              </a:ext>
            </a:extLst>
          </p:cNvPr>
          <p:cNvSpPr>
            <a:spLocks/>
          </p:cNvSpPr>
          <p:nvPr/>
        </p:nvSpPr>
        <p:spPr bwMode="auto">
          <a:xfrm>
            <a:off x="8995657" y="1411311"/>
            <a:ext cx="1295400" cy="9144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2E5B8D0-179C-4C67-9E02-2471F4ED3582}"/>
              </a:ext>
            </a:extLst>
          </p:cNvPr>
          <p:cNvSpPr>
            <a:spLocks/>
          </p:cNvSpPr>
          <p:nvPr/>
        </p:nvSpPr>
        <p:spPr bwMode="auto">
          <a:xfrm>
            <a:off x="8995657" y="2325711"/>
            <a:ext cx="1295400" cy="3810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0C689E3-69AE-4AE1-ABBB-EF7FB75B3FB2}"/>
              </a:ext>
            </a:extLst>
          </p:cNvPr>
          <p:cNvSpPr>
            <a:spLocks/>
          </p:cNvSpPr>
          <p:nvPr/>
        </p:nvSpPr>
        <p:spPr bwMode="auto">
          <a:xfrm>
            <a:off x="8995657" y="2706711"/>
            <a:ext cx="1295400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B6FB306-247D-4F93-A8EA-CF98E4CECE00}"/>
              </a:ext>
            </a:extLst>
          </p:cNvPr>
          <p:cNvSpPr>
            <a:spLocks/>
          </p:cNvSpPr>
          <p:nvPr/>
        </p:nvSpPr>
        <p:spPr bwMode="auto">
          <a:xfrm>
            <a:off x="8995657" y="3093927"/>
            <a:ext cx="1295400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71C798E-9832-471A-BCDA-C4F9CE7A29FA}"/>
              </a:ext>
            </a:extLst>
          </p:cNvPr>
          <p:cNvSpPr>
            <a:spLocks/>
          </p:cNvSpPr>
          <p:nvPr/>
        </p:nvSpPr>
        <p:spPr bwMode="auto">
          <a:xfrm>
            <a:off x="8995657" y="3474927"/>
            <a:ext cx="1295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FC4FE0-30D7-41F7-9727-B7B3B64C120F}"/>
              </a:ext>
            </a:extLst>
          </p:cNvPr>
          <p:cNvSpPr/>
          <p:nvPr/>
        </p:nvSpPr>
        <p:spPr>
          <a:xfrm>
            <a:off x="1107583" y="1700011"/>
            <a:ext cx="1295400" cy="625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main()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7D590C-82A2-4935-8472-C05CCF357323}"/>
              </a:ext>
            </a:extLst>
          </p:cNvPr>
          <p:cNvSpPr/>
          <p:nvPr/>
        </p:nvSpPr>
        <p:spPr>
          <a:xfrm>
            <a:off x="1755283" y="2524794"/>
            <a:ext cx="1295400" cy="6257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CDA2F9-EE28-4DF2-8D69-D7128F2F8F63}"/>
              </a:ext>
            </a:extLst>
          </p:cNvPr>
          <p:cNvSpPr/>
          <p:nvPr/>
        </p:nvSpPr>
        <p:spPr>
          <a:xfrm>
            <a:off x="2402983" y="3344750"/>
            <a:ext cx="1295400" cy="6257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A04A7A0-32D4-4CDC-B00E-B336B24DB1EC}"/>
              </a:ext>
            </a:extLst>
          </p:cNvPr>
          <p:cNvSpPr/>
          <p:nvPr/>
        </p:nvSpPr>
        <p:spPr>
          <a:xfrm>
            <a:off x="1197735" y="1923244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480FF09A-5228-450F-B348-5003AFCCBAC2}"/>
              </a:ext>
            </a:extLst>
          </p:cNvPr>
          <p:cNvSpPr/>
          <p:nvPr/>
        </p:nvSpPr>
        <p:spPr>
          <a:xfrm>
            <a:off x="1800359" y="2790420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5FCD59-AFE8-6F7E-BB43-03120614FE28}"/>
              </a:ext>
            </a:extLst>
          </p:cNvPr>
          <p:cNvSpPr>
            <a:spLocks/>
          </p:cNvSpPr>
          <p:nvPr/>
        </p:nvSpPr>
        <p:spPr bwMode="auto">
          <a:xfrm>
            <a:off x="8829066" y="963528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  <p:sp>
        <p:nvSpPr>
          <p:cNvPr id="5" name="Line 10">
            <a:extLst>
              <a:ext uri="{FF2B5EF4-FFF2-40B4-BE49-F238E27FC236}">
                <a16:creationId xmlns:a16="http://schemas.microsoft.com/office/drawing/2014/main" id="{BAA7BF4C-9A64-A4A4-0F1C-394D233E75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45603" y="3859310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760E22F-480C-636A-0122-F8D83AE7BBEF}"/>
              </a:ext>
            </a:extLst>
          </p:cNvPr>
          <p:cNvSpPr>
            <a:spLocks/>
          </p:cNvSpPr>
          <p:nvPr/>
        </p:nvSpPr>
        <p:spPr bwMode="auto">
          <a:xfrm>
            <a:off x="10952017" y="363071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9034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three recursions 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89</a:t>
            </a:fld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EF30BD6-05E8-473F-BCE6-096246FF70F7}"/>
              </a:ext>
            </a:extLst>
          </p:cNvPr>
          <p:cNvSpPr>
            <a:spLocks/>
          </p:cNvSpPr>
          <p:nvPr/>
        </p:nvSpPr>
        <p:spPr bwMode="auto">
          <a:xfrm>
            <a:off x="8995657" y="1411311"/>
            <a:ext cx="1295400" cy="9144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2E5B8D0-179C-4C67-9E02-2471F4ED3582}"/>
              </a:ext>
            </a:extLst>
          </p:cNvPr>
          <p:cNvSpPr>
            <a:spLocks/>
          </p:cNvSpPr>
          <p:nvPr/>
        </p:nvSpPr>
        <p:spPr bwMode="auto">
          <a:xfrm>
            <a:off x="8995657" y="2325711"/>
            <a:ext cx="1295400" cy="381000"/>
          </a:xfrm>
          <a:prstGeom prst="rect">
            <a:avLst/>
          </a:prstGeom>
          <a:solidFill>
            <a:srgbClr val="0070C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0C689E3-69AE-4AE1-ABBB-EF7FB75B3FB2}"/>
              </a:ext>
            </a:extLst>
          </p:cNvPr>
          <p:cNvSpPr>
            <a:spLocks/>
          </p:cNvSpPr>
          <p:nvPr/>
        </p:nvSpPr>
        <p:spPr bwMode="auto">
          <a:xfrm>
            <a:off x="8995657" y="2706711"/>
            <a:ext cx="1295400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7B6FB306-247D-4F93-A8EA-CF98E4CECE00}"/>
              </a:ext>
            </a:extLst>
          </p:cNvPr>
          <p:cNvSpPr>
            <a:spLocks/>
          </p:cNvSpPr>
          <p:nvPr/>
        </p:nvSpPr>
        <p:spPr bwMode="auto">
          <a:xfrm>
            <a:off x="8995657" y="3093927"/>
            <a:ext cx="1295400" cy="381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771C798E-9832-471A-BCDA-C4F9CE7A29FA}"/>
              </a:ext>
            </a:extLst>
          </p:cNvPr>
          <p:cNvSpPr>
            <a:spLocks/>
          </p:cNvSpPr>
          <p:nvPr/>
        </p:nvSpPr>
        <p:spPr bwMode="auto">
          <a:xfrm>
            <a:off x="8995657" y="3474927"/>
            <a:ext cx="1295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14" name="Line 10">
            <a:extLst>
              <a:ext uri="{FF2B5EF4-FFF2-40B4-BE49-F238E27FC236}">
                <a16:creationId xmlns:a16="http://schemas.microsoft.com/office/drawing/2014/main" id="{CFA0F31F-CEBC-4642-8240-4D5DE16650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291057" y="4592828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90B504CB-5914-4154-814D-2F14E43564C1}"/>
              </a:ext>
            </a:extLst>
          </p:cNvPr>
          <p:cNvSpPr>
            <a:spLocks/>
          </p:cNvSpPr>
          <p:nvPr/>
        </p:nvSpPr>
        <p:spPr bwMode="auto">
          <a:xfrm>
            <a:off x="10797471" y="4364229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704A2BF-BF38-47DD-BDB5-F77E61E602C2}"/>
              </a:ext>
            </a:extLst>
          </p:cNvPr>
          <p:cNvSpPr>
            <a:spLocks/>
          </p:cNvSpPr>
          <p:nvPr/>
        </p:nvSpPr>
        <p:spPr bwMode="auto">
          <a:xfrm>
            <a:off x="8995657" y="3839179"/>
            <a:ext cx="1295400" cy="381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 err="1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48E12F2-7890-4248-87D2-F0CB0F1CEEE4}"/>
              </a:ext>
            </a:extLst>
          </p:cNvPr>
          <p:cNvSpPr>
            <a:spLocks/>
          </p:cNvSpPr>
          <p:nvPr/>
        </p:nvSpPr>
        <p:spPr bwMode="auto">
          <a:xfrm>
            <a:off x="8995657" y="4220179"/>
            <a:ext cx="1295400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r>
              <a:rPr lang="en-US" dirty="0">
                <a:solidFill>
                  <a:schemeClr val="bg1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 </a:t>
            </a:r>
            <a:r>
              <a:rPr lang="en-US" b="1" dirty="0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%</a:t>
            </a:r>
            <a:r>
              <a:rPr lang="en-US" b="1" dirty="0" err="1">
                <a:solidFill>
                  <a:schemeClr val="bg1"/>
                </a:solidFill>
                <a:latin typeface="Courier New"/>
                <a:ea typeface="Calibri Bold" charset="0"/>
                <a:cs typeface="Courier New"/>
                <a:sym typeface="Calibri Bold" charset="0"/>
              </a:rPr>
              <a:t>rbx</a:t>
            </a:r>
            <a:endParaRPr lang="en-US" b="1" dirty="0">
              <a:solidFill>
                <a:schemeClr val="bg1"/>
              </a:solidFill>
              <a:latin typeface="Courier New"/>
              <a:ea typeface="Calibri Bold" charset="0"/>
              <a:cs typeface="Courier New"/>
              <a:sym typeface="Calibri Bold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FC4FE0-30D7-41F7-9727-B7B3B64C120F}"/>
              </a:ext>
            </a:extLst>
          </p:cNvPr>
          <p:cNvSpPr/>
          <p:nvPr/>
        </p:nvSpPr>
        <p:spPr>
          <a:xfrm>
            <a:off x="1107583" y="1700011"/>
            <a:ext cx="1295400" cy="625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main()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7D590C-82A2-4935-8472-C05CCF357323}"/>
              </a:ext>
            </a:extLst>
          </p:cNvPr>
          <p:cNvSpPr/>
          <p:nvPr/>
        </p:nvSpPr>
        <p:spPr>
          <a:xfrm>
            <a:off x="1755283" y="2524794"/>
            <a:ext cx="1295400" cy="6257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CDA2F9-EE28-4DF2-8D69-D7128F2F8F63}"/>
              </a:ext>
            </a:extLst>
          </p:cNvPr>
          <p:cNvSpPr/>
          <p:nvPr/>
        </p:nvSpPr>
        <p:spPr>
          <a:xfrm>
            <a:off x="2402983" y="3344750"/>
            <a:ext cx="1295400" cy="6257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442D797-49E1-4E00-B9F8-0B6126E5D02B}"/>
              </a:ext>
            </a:extLst>
          </p:cNvPr>
          <p:cNvSpPr/>
          <p:nvPr/>
        </p:nvSpPr>
        <p:spPr>
          <a:xfrm>
            <a:off x="3050683" y="4164706"/>
            <a:ext cx="1295400" cy="6257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pcount_r</a:t>
            </a:r>
            <a:r>
              <a:rPr lang="en-US" dirty="0"/>
              <a:t>()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A04A7A0-32D4-4CDC-B00E-B336B24DB1EC}"/>
              </a:ext>
            </a:extLst>
          </p:cNvPr>
          <p:cNvSpPr/>
          <p:nvPr/>
        </p:nvSpPr>
        <p:spPr>
          <a:xfrm>
            <a:off x="1197735" y="1923244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480FF09A-5228-450F-B348-5003AFCCBAC2}"/>
              </a:ext>
            </a:extLst>
          </p:cNvPr>
          <p:cNvSpPr/>
          <p:nvPr/>
        </p:nvSpPr>
        <p:spPr>
          <a:xfrm>
            <a:off x="1800359" y="2790420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115295DB-E6A8-4A9A-BD0D-AB8B459DFE37}"/>
              </a:ext>
            </a:extLst>
          </p:cNvPr>
          <p:cNvSpPr/>
          <p:nvPr/>
        </p:nvSpPr>
        <p:spPr>
          <a:xfrm>
            <a:off x="2476118" y="3572479"/>
            <a:ext cx="914400" cy="914400"/>
          </a:xfrm>
          <a:prstGeom prst="arc">
            <a:avLst>
              <a:gd name="adj1" fmla="val 4829478"/>
              <a:gd name="adj2" fmla="val 10697422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ABA007-345E-46EC-B45B-DE7210015A1F}"/>
              </a:ext>
            </a:extLst>
          </p:cNvPr>
          <p:cNvSpPr txBox="1"/>
          <p:nvPr/>
        </p:nvSpPr>
        <p:spPr>
          <a:xfrm>
            <a:off x="4623515" y="4790406"/>
            <a:ext cx="300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Executing, but has not yet called </a:t>
            </a:r>
            <a:r>
              <a:rPr lang="en-US" dirty="0" err="1"/>
              <a:t>pcount_r</a:t>
            </a:r>
            <a:r>
              <a:rPr lang="en-US" dirty="0"/>
              <a:t>() again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885FCD59-AFE8-6F7E-BB43-03120614FE28}"/>
              </a:ext>
            </a:extLst>
          </p:cNvPr>
          <p:cNvSpPr>
            <a:spLocks/>
          </p:cNvSpPr>
          <p:nvPr/>
        </p:nvSpPr>
        <p:spPr bwMode="auto">
          <a:xfrm>
            <a:off x="8829066" y="963528"/>
            <a:ext cx="1690591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2000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Structure</a:t>
            </a:r>
          </a:p>
        </p:txBody>
      </p:sp>
    </p:spTree>
    <p:extLst>
      <p:ext uri="{BB962C8B-B14F-4D97-AF65-F5344CB8AC3E}">
        <p14:creationId xmlns:p14="http://schemas.microsoft.com/office/powerpoint/2010/main" val="138080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59330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glob_str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[80] = {0};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(short b, int* f) 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static int c = 3;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char* d = “Test”;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int* e = malloc(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CS213\n”);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32F9C86-8E5A-4E0F-A910-6D86438257AD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28A79DBB-576B-4554-B3B1-D15064D826D8}"/>
              </a:ext>
            </a:extLst>
          </p:cNvPr>
          <p:cNvSpPr/>
          <p:nvPr/>
        </p:nvSpPr>
        <p:spPr>
          <a:xfrm>
            <a:off x="607594" y="1104900"/>
            <a:ext cx="4650205" cy="482600"/>
          </a:xfrm>
          <a:prstGeom prst="rect">
            <a:avLst/>
          </a:prstGeom>
          <a:noFill/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E7E3D-384D-4344-9EF3-76481755238D}"/>
              </a:ext>
            </a:extLst>
          </p:cNvPr>
          <p:cNvSpPr/>
          <p:nvPr/>
        </p:nvSpPr>
        <p:spPr>
          <a:xfrm>
            <a:off x="2453368" y="1607176"/>
            <a:ext cx="3002982" cy="47562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5B969-516B-4EBE-A0C4-A1C6CDC194B3}"/>
              </a:ext>
            </a:extLst>
          </p:cNvPr>
          <p:cNvSpPr/>
          <p:nvPr/>
        </p:nvSpPr>
        <p:spPr>
          <a:xfrm>
            <a:off x="1551668" y="2120900"/>
            <a:ext cx="3274332" cy="475624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06B7F9-AC74-4B74-8874-3398FA950687}"/>
              </a:ext>
            </a:extLst>
          </p:cNvPr>
          <p:cNvSpPr/>
          <p:nvPr/>
        </p:nvSpPr>
        <p:spPr>
          <a:xfrm>
            <a:off x="1551668" y="3137526"/>
            <a:ext cx="3274332" cy="47562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5691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x86-64 Procedure Summary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607595" y="1143000"/>
            <a:ext cx="7641318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Important Points</a:t>
            </a:r>
          </a:p>
          <a:p>
            <a:pPr lvl="1"/>
            <a:r>
              <a:rPr lang="en-US" dirty="0"/>
              <a:t>The stack holds local function data</a:t>
            </a:r>
          </a:p>
          <a:p>
            <a:pPr lvl="1"/>
            <a:r>
              <a:rPr lang="en-US" dirty="0"/>
              <a:t>Builds and cleans like a stack data structure</a:t>
            </a:r>
          </a:p>
          <a:p>
            <a:pPr lvl="1"/>
            <a:r>
              <a:rPr lang="en-US" dirty="0"/>
              <a:t>The stack makes recursion work</a:t>
            </a:r>
          </a:p>
          <a:p>
            <a:pPr lvl="1"/>
            <a:endParaRPr lang="en-US" dirty="0"/>
          </a:p>
          <a:p>
            <a:r>
              <a:rPr lang="en-US" dirty="0"/>
              <a:t>Calling convention</a:t>
            </a:r>
          </a:p>
          <a:p>
            <a:pPr lvl="1"/>
            <a:r>
              <a:rPr lang="en-US" dirty="0"/>
              <a:t>Caller-saved registers saved </a:t>
            </a:r>
            <a:r>
              <a:rPr lang="en-US" b="1" dirty="0"/>
              <a:t>in advance </a:t>
            </a:r>
            <a:r>
              <a:rPr lang="en-US" dirty="0"/>
              <a:t>before call</a:t>
            </a:r>
          </a:p>
          <a:p>
            <a:pPr lvl="1"/>
            <a:r>
              <a:rPr lang="en-US" dirty="0"/>
              <a:t>Put arguments in registers (1-6)</a:t>
            </a:r>
          </a:p>
          <a:p>
            <a:pPr lvl="1"/>
            <a:r>
              <a:rPr lang="en-US" dirty="0"/>
              <a:t>Put further arguments on top of stack (7+)</a:t>
            </a:r>
          </a:p>
          <a:p>
            <a:pPr lvl="1"/>
            <a:r>
              <a:rPr lang="en-US" dirty="0"/>
              <a:t>Put return address on top of stack</a:t>
            </a:r>
          </a:p>
          <a:p>
            <a:pPr lvl="1"/>
            <a:r>
              <a:rPr lang="en-US" dirty="0"/>
              <a:t>Callee can safely store values in local stack frame </a:t>
            </a:r>
            <a:br>
              <a:rPr lang="en-US" dirty="0"/>
            </a:br>
            <a:r>
              <a:rPr lang="en-US" dirty="0"/>
              <a:t>and in callee-saved registers (after saving them)</a:t>
            </a:r>
          </a:p>
          <a:p>
            <a:pPr lvl="1"/>
            <a:r>
              <a:rPr lang="en-US" dirty="0"/>
              <a:t>Result return in </a:t>
            </a:r>
            <a:r>
              <a:rPr lang="en-US" dirty="0">
                <a:latin typeface="Courier New Bold"/>
              </a:rPr>
              <a:t>%</a:t>
            </a:r>
            <a:r>
              <a:rPr lang="en-US" dirty="0" err="1">
                <a:latin typeface="Courier New Bold"/>
              </a:rPr>
              <a:t>rax</a:t>
            </a:r>
            <a:r>
              <a:rPr lang="en-US" dirty="0">
                <a:latin typeface="Courier New Bold"/>
              </a:rPr>
              <a:t> </a:t>
            </a:r>
            <a:r>
              <a:rPr lang="en-US" dirty="0"/>
              <a:t>and restore callee-saved registers before returning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B0BE9C1-4407-4E8A-802E-01D73DF3C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90</a:t>
            </a:fld>
            <a:endParaRPr lang="en-US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C0BC61DC-08C6-4050-9CFF-1EFB3A593442}"/>
              </a:ext>
            </a:extLst>
          </p:cNvPr>
          <p:cNvSpPr>
            <a:spLocks/>
          </p:cNvSpPr>
          <p:nvPr/>
        </p:nvSpPr>
        <p:spPr bwMode="auto">
          <a:xfrm>
            <a:off x="9907431" y="2667000"/>
            <a:ext cx="1778000" cy="3048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Return </a:t>
            </a:r>
            <a:r>
              <a:rPr lang="en-US" dirty="0" err="1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Addr</a:t>
            </a:r>
            <a:endParaRPr lang="en-US" dirty="0">
              <a:latin typeface="Calibri Bold" charset="0"/>
              <a:ea typeface="Calibri Bold" charset="0"/>
              <a:cs typeface="Calibri Bold" charset="0"/>
              <a:sym typeface="Calibri Bold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8E653DE0-6559-4BF9-9FCE-AB942EA1EE09}"/>
              </a:ext>
            </a:extLst>
          </p:cNvPr>
          <p:cNvSpPr>
            <a:spLocks/>
          </p:cNvSpPr>
          <p:nvPr/>
        </p:nvSpPr>
        <p:spPr bwMode="auto">
          <a:xfrm>
            <a:off x="9907431" y="2971800"/>
            <a:ext cx="1778000" cy="21209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Saved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Registers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+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Local</a:t>
            </a:r>
          </a:p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Variables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3862D10E-9671-4A25-84C3-52AB74022FBA}"/>
              </a:ext>
            </a:extLst>
          </p:cNvPr>
          <p:cNvSpPr>
            <a:spLocks/>
          </p:cNvSpPr>
          <p:nvPr/>
        </p:nvSpPr>
        <p:spPr bwMode="auto">
          <a:xfrm>
            <a:off x="9907431" y="5089525"/>
            <a:ext cx="1778000" cy="7366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</a:t>
            </a:r>
          </a:p>
          <a:p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Build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D3B8EB00-8E45-4AC9-9BB7-9D2B4B5EBE99}"/>
              </a:ext>
            </a:extLst>
          </p:cNvPr>
          <p:cNvSpPr>
            <a:spLocks/>
          </p:cNvSpPr>
          <p:nvPr/>
        </p:nvSpPr>
        <p:spPr bwMode="auto">
          <a:xfrm>
            <a:off x="9907431" y="685800"/>
            <a:ext cx="1778000" cy="1371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/>
          <a:lstStyle/>
          <a:p>
            <a:endParaRPr lang="en-US"/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75BB9CAD-5E4F-40C8-8370-F17B88ED565D}"/>
              </a:ext>
            </a:extLst>
          </p:cNvPr>
          <p:cNvSpPr>
            <a:spLocks/>
          </p:cNvSpPr>
          <p:nvPr/>
        </p:nvSpPr>
        <p:spPr bwMode="auto">
          <a:xfrm>
            <a:off x="9907431" y="2057400"/>
            <a:ext cx="1778000" cy="609600"/>
          </a:xfrm>
          <a:prstGeom prst="rect">
            <a:avLst/>
          </a:prstGeom>
          <a:solidFill>
            <a:srgbClr val="FFB8B8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91440" tIns="0" rIns="91440" bIns="0" anchor="ctr"/>
          <a:lstStyle/>
          <a:p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Arguments 7+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F5925DBA-DA6C-4559-98FF-AAE024CC6492}"/>
              </a:ext>
            </a:extLst>
          </p:cNvPr>
          <p:cNvSpPr>
            <a:spLocks/>
          </p:cNvSpPr>
          <p:nvPr/>
        </p:nvSpPr>
        <p:spPr bwMode="auto">
          <a:xfrm>
            <a:off x="8777132" y="1516063"/>
            <a:ext cx="684213" cy="6350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Caller</a:t>
            </a:r>
            <a:endParaRPr lang="en-US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21" name="AutoShape 12">
            <a:extLst>
              <a:ext uri="{FF2B5EF4-FFF2-40B4-BE49-F238E27FC236}">
                <a16:creationId xmlns:a16="http://schemas.microsoft.com/office/drawing/2014/main" id="{6937A9F6-EA8F-4EF9-A446-B9D081C92E77}"/>
              </a:ext>
            </a:extLst>
          </p:cNvPr>
          <p:cNvSpPr>
            <a:spLocks/>
          </p:cNvSpPr>
          <p:nvPr/>
        </p:nvSpPr>
        <p:spPr bwMode="auto">
          <a:xfrm>
            <a:off x="9523256" y="685800"/>
            <a:ext cx="228600" cy="2260600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Line 15">
            <a:extLst>
              <a:ext uri="{FF2B5EF4-FFF2-40B4-BE49-F238E27FC236}">
                <a16:creationId xmlns:a16="http://schemas.microsoft.com/office/drawing/2014/main" id="{87F25E60-6762-4D9E-A62B-008989401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01776" y="5889625"/>
            <a:ext cx="719137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67E02737-D403-481D-A5F1-3DF3378ADBC6}"/>
              </a:ext>
            </a:extLst>
          </p:cNvPr>
          <p:cNvSpPr>
            <a:spLocks/>
          </p:cNvSpPr>
          <p:nvPr/>
        </p:nvSpPr>
        <p:spPr bwMode="auto">
          <a:xfrm>
            <a:off x="7509136" y="5451475"/>
            <a:ext cx="1485900" cy="6096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Stack pointer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latin typeface="Courier New Bold" charset="0"/>
              <a:cs typeface="Courier New Bold" charset="0"/>
              <a:sym typeface="Courier New Bold" charset="0"/>
            </a:endParaRP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0DB2263C-ADEB-4C21-A464-B2F54D2414ED}"/>
              </a:ext>
            </a:extLst>
          </p:cNvPr>
          <p:cNvSpPr>
            <a:spLocks/>
          </p:cNvSpPr>
          <p:nvPr/>
        </p:nvSpPr>
        <p:spPr bwMode="auto">
          <a:xfrm>
            <a:off x="8422784" y="3841751"/>
            <a:ext cx="1038562" cy="90794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square" lIns="38100" tIns="38100" rIns="38100" bIns="38100">
            <a:spAutoFit/>
          </a:bodyPr>
          <a:lstStyle/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Current</a:t>
            </a: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(Callee)</a:t>
            </a:r>
            <a:endParaRPr lang="en-US" dirty="0">
              <a:latin typeface="Arial Narrow Bold" charset="0"/>
              <a:ea typeface="Lucida Grande" charset="0"/>
              <a:cs typeface="Lucida Grande" charset="0"/>
              <a:sym typeface="Arial Narrow Bold" charset="0"/>
            </a:endParaRPr>
          </a:p>
          <a:p>
            <a:pPr algn="r"/>
            <a:r>
              <a:rPr lang="en-US" dirty="0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Frame</a:t>
            </a:r>
          </a:p>
        </p:txBody>
      </p:sp>
      <p:sp>
        <p:nvSpPr>
          <p:cNvPr id="25" name="AutoShape 12">
            <a:extLst>
              <a:ext uri="{FF2B5EF4-FFF2-40B4-BE49-F238E27FC236}">
                <a16:creationId xmlns:a16="http://schemas.microsoft.com/office/drawing/2014/main" id="{22C6773C-8112-4C1E-A46F-529F3EC3675C}"/>
              </a:ext>
            </a:extLst>
          </p:cNvPr>
          <p:cNvSpPr>
            <a:spLocks/>
          </p:cNvSpPr>
          <p:nvPr/>
        </p:nvSpPr>
        <p:spPr bwMode="auto">
          <a:xfrm>
            <a:off x="9523256" y="3011487"/>
            <a:ext cx="228600" cy="2814637"/>
          </a:xfrm>
          <a:custGeom>
            <a:avLst/>
            <a:gdLst>
              <a:gd name="T0" fmla="*/ 10800 w 21600"/>
              <a:gd name="T1" fmla="*/ 10800 h 21600"/>
            </a:gdLst>
            <a:ahLst/>
            <a:cxnLst>
              <a:cxn ang="0">
                <a:pos x="T0" y="T1"/>
              </a:cxn>
            </a:cxnLst>
            <a:rect l="0" t="0" r="r" b="b"/>
            <a:pathLst>
              <a:path w="21600" h="21600">
                <a:moveTo>
                  <a:pt x="21600" y="21600"/>
                </a:moveTo>
                <a:cubicBezTo>
                  <a:pt x="15635" y="21600"/>
                  <a:pt x="10800" y="20875"/>
                  <a:pt x="10800" y="19980"/>
                </a:cubicBezTo>
                <a:lnTo>
                  <a:pt x="10800" y="12420"/>
                </a:lnTo>
                <a:cubicBezTo>
                  <a:pt x="10800" y="11525"/>
                  <a:pt x="5965" y="10800"/>
                  <a:pt x="0" y="10800"/>
                </a:cubicBezTo>
                <a:cubicBezTo>
                  <a:pt x="5965" y="10800"/>
                  <a:pt x="10800" y="10075"/>
                  <a:pt x="10800" y="9180"/>
                </a:cubicBezTo>
                <a:lnTo>
                  <a:pt x="10800" y="1620"/>
                </a:lnTo>
                <a:cubicBezTo>
                  <a:pt x="10800" y="725"/>
                  <a:pt x="15635" y="0"/>
                  <a:pt x="21600" y="0"/>
                </a:cubicBezTo>
              </a:path>
            </a:pathLst>
          </a:cu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613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 Code Layout</a:t>
            </a:r>
          </a:p>
          <a:p>
            <a:pPr lvl="1"/>
            <a:endParaRPr lang="en-US" dirty="0"/>
          </a:p>
          <a:p>
            <a:r>
              <a:rPr lang="en-US" dirty="0"/>
              <a:t>x86-64 Calling Convention</a:t>
            </a:r>
          </a:p>
          <a:p>
            <a:pPr lvl="1"/>
            <a:endParaRPr lang="en-US" dirty="0"/>
          </a:p>
          <a:p>
            <a:r>
              <a:rPr lang="en-US" dirty="0"/>
              <a:t>Managing Local Data</a:t>
            </a:r>
          </a:p>
          <a:p>
            <a:pPr lvl="1"/>
            <a:endParaRPr lang="en-US" dirty="0"/>
          </a:p>
          <a:p>
            <a:r>
              <a:rPr lang="en-US" dirty="0"/>
              <a:t>Register Saving</a:t>
            </a:r>
          </a:p>
          <a:p>
            <a:pPr lvl="1"/>
            <a:r>
              <a:rPr lang="en-US" dirty="0"/>
              <a:t>Recursion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1615460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96C7776-1AD3-4FC0-BBFE-5FF7AA5545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Bonus: Stack Frame Example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3A8636-0440-4ECF-9F92-BE7962839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5286755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x86-64 Stack Frame Example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9124" y="4114800"/>
            <a:ext cx="3774828" cy="2410544"/>
          </a:xfrm>
        </p:spPr>
        <p:txBody>
          <a:bodyPr/>
          <a:lstStyle/>
          <a:p>
            <a:r>
              <a:rPr lang="en-US" sz="2000" dirty="0">
                <a:latin typeface="Calibri" pitchFamily="-96" charset="0"/>
              </a:rPr>
              <a:t>Keeps values of </a:t>
            </a:r>
            <a:r>
              <a:rPr lang="en-US" sz="2000" dirty="0">
                <a:latin typeface="Courier New" pitchFamily="-96" charset="0"/>
              </a:rPr>
              <a:t>&amp;a[</a:t>
            </a:r>
            <a:r>
              <a:rPr lang="en-US" sz="2000" dirty="0" err="1">
                <a:latin typeface="Courier New" pitchFamily="-96" charset="0"/>
              </a:rPr>
              <a:t>i</a:t>
            </a:r>
            <a:r>
              <a:rPr lang="en-US" sz="2000" dirty="0">
                <a:latin typeface="Courier New" pitchFamily="-96" charset="0"/>
              </a:rPr>
              <a:t>]</a:t>
            </a:r>
            <a:r>
              <a:rPr lang="en-US" sz="2000" dirty="0">
                <a:latin typeface="Calibri" pitchFamily="-96" charset="0"/>
              </a:rPr>
              <a:t> and </a:t>
            </a:r>
            <a:r>
              <a:rPr lang="en-US" sz="2000" dirty="0">
                <a:latin typeface="Courier New" pitchFamily="-96" charset="0"/>
              </a:rPr>
              <a:t>&amp;a[i+1]</a:t>
            </a:r>
            <a:r>
              <a:rPr lang="en-US" sz="2000" dirty="0">
                <a:latin typeface="Calibri" pitchFamily="-96" charset="0"/>
              </a:rPr>
              <a:t> in </a:t>
            </a:r>
            <a:r>
              <a:rPr lang="en-US" sz="2000" dirty="0" err="1">
                <a:latin typeface="Calibri" pitchFamily="-96" charset="0"/>
              </a:rPr>
              <a:t>callee</a:t>
            </a:r>
            <a:r>
              <a:rPr lang="en-US" sz="2000" dirty="0">
                <a:latin typeface="Calibri" pitchFamily="-96" charset="0"/>
              </a:rPr>
              <a:t>-save registers</a:t>
            </a:r>
          </a:p>
          <a:p>
            <a:endParaRPr lang="en-US" sz="2000" dirty="0">
              <a:latin typeface="Calibri" pitchFamily="-96" charset="0"/>
            </a:endParaRPr>
          </a:p>
          <a:p>
            <a:r>
              <a:rPr lang="en-US" sz="2000" dirty="0">
                <a:latin typeface="Calibri" pitchFamily="-96" charset="0"/>
              </a:rPr>
              <a:t>Must set up stack frame to save these registers</a:t>
            </a:r>
          </a:p>
        </p:txBody>
      </p:sp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1847528" y="1447800"/>
            <a:ext cx="4038600" cy="2305760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long sum = 0;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/* Swap 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 &amp; a[i+1] */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void</a:t>
            </a:r>
            <a:br>
              <a:rPr lang="en-US" b="1" dirty="0">
                <a:latin typeface="Courier New" pitchFamily="-96" charset="0"/>
              </a:rPr>
            </a:br>
            <a:r>
              <a:rPr lang="en-US" b="1" dirty="0" err="1">
                <a:latin typeface="Courier New" pitchFamily="-96" charset="0"/>
              </a:rPr>
              <a:t>swap_ele_su</a:t>
            </a:r>
            <a:r>
              <a:rPr lang="en-US" b="1" dirty="0">
                <a:latin typeface="Courier New" pitchFamily="-96" charset="0"/>
              </a:rPr>
              <a:t>(long a[], </a:t>
            </a:r>
            <a:r>
              <a:rPr lang="en-US" b="1" dirty="0" err="1">
                <a:latin typeface="Courier New" pitchFamily="-96" charset="0"/>
              </a:rPr>
              <a:t>int</a:t>
            </a:r>
            <a:r>
              <a:rPr lang="en-US" b="1" dirty="0">
                <a:latin typeface="Courier New" pitchFamily="-96" charset="0"/>
              </a:rPr>
              <a:t> 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)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{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    swap(&amp;a[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], &amp;a[i+1]);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    sum += (a[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]*a[i+1]);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}</a:t>
            </a: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6019800" y="1317625"/>
            <a:ext cx="4648200" cy="479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 err="1">
                <a:latin typeface="Courier New" pitchFamily="-96" charset="0"/>
              </a:rPr>
              <a:t>swap_ele_su</a:t>
            </a:r>
            <a:r>
              <a:rPr lang="en-US" b="1" dirty="0">
                <a:latin typeface="Courier New" pitchFamily="-96" charset="0"/>
              </a:rPr>
              <a:t>: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 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-16(%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, -8(%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subq</a:t>
            </a:r>
            <a:r>
              <a:rPr lang="en-US" b="1" dirty="0">
                <a:latin typeface="Courier New" pitchFamily="-96" charset="0"/>
              </a:rPr>
              <a:t>	$16, %</a:t>
            </a:r>
            <a:r>
              <a:rPr lang="en-US" b="1" dirty="0" err="1">
                <a:latin typeface="Courier New" pitchFamily="-96" charset="0"/>
              </a:rPr>
              <a:t>rsp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movslq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esi,%rax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leaq</a:t>
            </a:r>
            <a:r>
              <a:rPr lang="en-US" b="1" dirty="0">
                <a:latin typeface="Courier New" pitchFamily="-96" charset="0"/>
              </a:rPr>
              <a:t>	8(%rdi,%rax,8),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leaq</a:t>
            </a:r>
            <a:r>
              <a:rPr lang="en-US" b="1" dirty="0">
                <a:latin typeface="Courier New" pitchFamily="-96" charset="0"/>
              </a:rPr>
              <a:t>	(%rdi,%rax,8),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%</a:t>
            </a:r>
            <a:r>
              <a:rPr lang="en-US" b="1" dirty="0" err="1">
                <a:latin typeface="Courier New" pitchFamily="-96" charset="0"/>
              </a:rPr>
              <a:t>rsi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, %</a:t>
            </a:r>
            <a:r>
              <a:rPr lang="en-US" b="1" dirty="0" err="1">
                <a:latin typeface="Courier New" pitchFamily="-96" charset="0"/>
              </a:rPr>
              <a:t>rdi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call	swap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(%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rax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imulq</a:t>
            </a:r>
            <a:r>
              <a:rPr lang="en-US" b="1" dirty="0">
                <a:latin typeface="Courier New" pitchFamily="-96" charset="0"/>
              </a:rPr>
              <a:t>	(%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rax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addq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b="1" dirty="0">
                <a:latin typeface="Courier New" pitchFamily="-96" charset="0"/>
              </a:rPr>
              <a:t>, sum(%rip)</a:t>
            </a: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8(%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addq</a:t>
            </a:r>
            <a:r>
              <a:rPr lang="en-US" b="1" dirty="0">
                <a:latin typeface="Courier New" pitchFamily="-96" charset="0"/>
              </a:rPr>
              <a:t>	$16, %</a:t>
            </a:r>
            <a:r>
              <a:rPr lang="en-US" b="1" dirty="0" err="1">
                <a:latin typeface="Courier New" pitchFamily="-96" charset="0"/>
              </a:rPr>
              <a:t>rsp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</a:tabLst>
            </a:pPr>
            <a:r>
              <a:rPr lang="en-US" b="1" dirty="0">
                <a:latin typeface="Courier New" pitchFamily="-96" charset="0"/>
              </a:rPr>
              <a:t>	ret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9A559C-F0FF-40DF-AA90-E0436B94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55365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4798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 err="1">
                <a:latin typeface="Courier New" pitchFamily="-96" charset="0"/>
              </a:rPr>
              <a:t>swap_ele_su</a:t>
            </a:r>
            <a:r>
              <a:rPr lang="en-US" b="1" dirty="0">
                <a:latin typeface="Courier New" pitchFamily="-96" charset="0"/>
              </a:rPr>
              <a:t>: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, -16(%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</a:t>
            </a:r>
            <a:r>
              <a:rPr lang="en-US" b="1" dirty="0">
                <a:latin typeface="Courier New" pitchFamily="-96" charset="0"/>
              </a:rPr>
              <a:t>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, -8(%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</a:t>
            </a:r>
            <a:r>
              <a:rPr lang="en-US" b="1" dirty="0">
                <a:latin typeface="Courier New" pitchFamily="-96" charset="0"/>
              </a:rPr>
              <a:t>	# Save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subq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movslq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esi,%rax</a:t>
            </a:r>
            <a:r>
              <a:rPr lang="en-US" b="1" dirty="0">
                <a:latin typeface="Courier New" pitchFamily="-96" charset="0"/>
              </a:rPr>
              <a:t>	# Extend </a:t>
            </a:r>
            <a:r>
              <a:rPr lang="en-US" b="1" dirty="0" err="1">
                <a:latin typeface="Courier New" pitchFamily="-96" charset="0"/>
              </a:rPr>
              <a:t>i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leaq</a:t>
            </a:r>
            <a:r>
              <a:rPr lang="en-US" b="1" dirty="0">
                <a:latin typeface="Courier New" pitchFamily="-96" charset="0"/>
              </a:rPr>
              <a:t>	8(%rdi,%rax,8), </a:t>
            </a:r>
            <a:r>
              <a:rPr lang="en-US" b="1" dirty="0">
                <a:solidFill>
                  <a:srgbClr val="3366FF"/>
                </a:solidFill>
                <a:latin typeface="Courier New" pitchFamily="-96" charset="0"/>
              </a:rPr>
              <a:t>%</a:t>
            </a:r>
            <a:r>
              <a:rPr lang="en-US" b="1" dirty="0" err="1">
                <a:solidFill>
                  <a:srgbClr val="3366FF"/>
                </a:solidFill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	# &amp;a[i+1] (</a:t>
            </a:r>
            <a:r>
              <a:rPr lang="en-US" b="1" dirty="0" err="1">
                <a:latin typeface="Courier New" pitchFamily="-96" charset="0"/>
              </a:rPr>
              <a:t>callee</a:t>
            </a:r>
            <a:r>
              <a:rPr lang="en-US" b="1" dirty="0">
                <a:latin typeface="Courier New" pitchFamily="-96" charset="0"/>
              </a:rPr>
              <a:t> save)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leaq</a:t>
            </a:r>
            <a:r>
              <a:rPr lang="en-US" b="1" dirty="0">
                <a:latin typeface="Courier New" pitchFamily="-96" charset="0"/>
              </a:rPr>
              <a:t>	(%rdi,%rax,8), </a:t>
            </a:r>
            <a:r>
              <a:rPr lang="en-US" b="1" dirty="0">
                <a:solidFill>
                  <a:srgbClr val="3366FF"/>
                </a:solidFill>
                <a:latin typeface="Courier New" pitchFamily="-96" charset="0"/>
              </a:rPr>
              <a:t>%</a:t>
            </a:r>
            <a:r>
              <a:rPr lang="en-US" b="1" dirty="0" err="1">
                <a:solidFill>
                  <a:srgbClr val="3366FF"/>
                </a:solidFill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	# &amp;a[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   (</a:t>
            </a:r>
            <a:r>
              <a:rPr lang="en-US" b="1" dirty="0" err="1">
                <a:latin typeface="Courier New" pitchFamily="-96" charset="0"/>
              </a:rPr>
              <a:t>callee</a:t>
            </a:r>
            <a:r>
              <a:rPr lang="en-US" b="1" dirty="0">
                <a:latin typeface="Courier New" pitchFamily="-96" charset="0"/>
              </a:rPr>
              <a:t> save)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%</a:t>
            </a:r>
            <a:r>
              <a:rPr lang="en-US" b="1" dirty="0" err="1">
                <a:latin typeface="Courier New" pitchFamily="-96" charset="0"/>
              </a:rPr>
              <a:t>rsi</a:t>
            </a:r>
            <a:r>
              <a:rPr lang="en-US" b="1" dirty="0">
                <a:latin typeface="Courier New" pitchFamily="-96" charset="0"/>
              </a:rPr>
              <a:t>	# 2</a:t>
            </a:r>
            <a:r>
              <a:rPr lang="en-US" b="1" baseline="30000" dirty="0">
                <a:latin typeface="Courier New" pitchFamily="-96" charset="0"/>
              </a:rPr>
              <a:t>nd</a:t>
            </a:r>
            <a:r>
              <a:rPr lang="en-US" b="1" dirty="0">
                <a:latin typeface="Courier New" pitchFamily="-96" charset="0"/>
              </a:rPr>
              <a:t> argument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, %</a:t>
            </a:r>
            <a:r>
              <a:rPr lang="en-US" b="1" dirty="0" err="1">
                <a:latin typeface="Courier New" pitchFamily="-96" charset="0"/>
              </a:rPr>
              <a:t>rdi</a:t>
            </a:r>
            <a:r>
              <a:rPr lang="en-US" b="1" dirty="0">
                <a:latin typeface="Courier New" pitchFamily="-96" charset="0"/>
              </a:rPr>
              <a:t>	# 1</a:t>
            </a:r>
            <a:r>
              <a:rPr lang="en-US" b="1" baseline="30000" dirty="0">
                <a:latin typeface="Courier New" pitchFamily="-96" charset="0"/>
              </a:rPr>
              <a:t>st</a:t>
            </a:r>
            <a:r>
              <a:rPr lang="en-US" b="1" dirty="0">
                <a:latin typeface="Courier New" pitchFamily="-96" charset="0"/>
              </a:rPr>
              <a:t> argument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call	swap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(%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b="1" dirty="0">
                <a:latin typeface="Courier New" pitchFamily="-96" charset="0"/>
              </a:rPr>
              <a:t>	# Get a[i+1]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imulq</a:t>
            </a:r>
            <a:r>
              <a:rPr lang="en-US" b="1" dirty="0">
                <a:latin typeface="Courier New" pitchFamily="-96" charset="0"/>
              </a:rPr>
              <a:t>	(%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), 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b="1" dirty="0">
                <a:latin typeface="Courier New" pitchFamily="-96" charset="0"/>
              </a:rPr>
              <a:t>	# Multiply by a[</a:t>
            </a:r>
            <a:r>
              <a:rPr lang="en-US" b="1" dirty="0" err="1">
                <a:latin typeface="Courier New" pitchFamily="-96" charset="0"/>
              </a:rPr>
              <a:t>i</a:t>
            </a:r>
            <a:r>
              <a:rPr lang="en-US" b="1" dirty="0">
                <a:latin typeface="Courier New" pitchFamily="-96" charset="0"/>
              </a:rPr>
              <a:t>]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addq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b="1" dirty="0">
                <a:latin typeface="Courier New" pitchFamily="-96" charset="0"/>
              </a:rPr>
              <a:t>, sum(%rip)	# Add to sum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	# Restore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	# Restore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ret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5486400" y="2590800"/>
            <a:ext cx="914400" cy="838200"/>
          </a:xfrm>
          <a:prstGeom prst="ellips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362200" y="1600200"/>
            <a:ext cx="4038600" cy="86868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362200" y="4901184"/>
            <a:ext cx="4038600" cy="859536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F9E085-6320-4880-8B24-C9413F5B5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45705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, -16(%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</a:t>
            </a:r>
            <a:r>
              <a:rPr lang="en-US" b="1" dirty="0">
                <a:latin typeface="Courier New" pitchFamily="-96" charset="0"/>
              </a:rPr>
              <a:t>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, -8(%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	# Save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</p:txBody>
      </p:sp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175656" y="1295400"/>
            <a:ext cx="2278062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dirty="0">
              <a:latin typeface="Calibri" pitchFamily="34" charset="0"/>
            </a:endParaRPr>
          </a:p>
        </p:txBody>
      </p:sp>
      <p:grpSp>
        <p:nvGrpSpPr>
          <p:cNvPr id="46084" name="Group 4"/>
          <p:cNvGrpSpPr>
            <a:grpSpLocks/>
          </p:cNvGrpSpPr>
          <p:nvPr/>
        </p:nvGrpSpPr>
        <p:grpSpPr bwMode="auto">
          <a:xfrm>
            <a:off x="8179625" y="1436684"/>
            <a:ext cx="2049462" cy="338137"/>
            <a:chOff x="917" y="3344"/>
            <a:chExt cx="1291" cy="213"/>
          </a:xfrm>
        </p:grpSpPr>
        <p:sp>
          <p:nvSpPr>
            <p:cNvPr id="46093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46095" name="Line 7"/>
            <p:cNvSpPr>
              <a:spLocks noChangeShapeType="1"/>
            </p:cNvSpPr>
            <p:nvPr/>
          </p:nvSpPr>
          <p:spPr bwMode="auto">
            <a:xfrm>
              <a:off x="1344" y="3450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46096" name="Text Box 8"/>
            <p:cNvSpPr txBox="1">
              <a:spLocks noChangeArrowheads="1"/>
            </p:cNvSpPr>
            <p:nvPr/>
          </p:nvSpPr>
          <p:spPr bwMode="auto">
            <a:xfrm>
              <a:off x="917" y="3344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>
                  <a:latin typeface="Courier New" pitchFamily="-96" charset="0"/>
                </a:rPr>
                <a:t>%rsp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452663" y="350073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itchFamily="-96" charset="0"/>
                <a:sym typeface="Wingdings"/>
              </a:rPr>
              <a:t>  </a:t>
            </a:r>
            <a:endParaRPr 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1881188" y="5013177"/>
            <a:ext cx="86106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DC88F8-D0A7-4928-9A6E-FA8AAF4C6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7878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, -16(%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</a:t>
            </a:r>
            <a:r>
              <a:rPr lang="en-US" b="1" dirty="0">
                <a:latin typeface="Courier New" pitchFamily="-96" charset="0"/>
              </a:rPr>
              <a:t>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, -8(%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	# Save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</p:txBody>
      </p:sp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175656" y="1295400"/>
            <a:ext cx="2278062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dirty="0">
              <a:latin typeface="Calibri" pitchFamily="34" charset="0"/>
            </a:endParaRPr>
          </a:p>
        </p:txBody>
      </p:sp>
      <p:grpSp>
        <p:nvGrpSpPr>
          <p:cNvPr id="46084" name="Group 4"/>
          <p:cNvGrpSpPr>
            <a:grpSpLocks/>
          </p:cNvGrpSpPr>
          <p:nvPr/>
        </p:nvGrpSpPr>
        <p:grpSpPr bwMode="auto">
          <a:xfrm>
            <a:off x="8179625" y="1436689"/>
            <a:ext cx="2049462" cy="979487"/>
            <a:chOff x="917" y="3344"/>
            <a:chExt cx="1291" cy="617"/>
          </a:xfrm>
        </p:grpSpPr>
        <p:sp>
          <p:nvSpPr>
            <p:cNvPr id="46093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46095" name="Line 7"/>
            <p:cNvSpPr>
              <a:spLocks noChangeShapeType="1"/>
            </p:cNvSpPr>
            <p:nvPr/>
          </p:nvSpPr>
          <p:spPr bwMode="auto">
            <a:xfrm>
              <a:off x="1344" y="3450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46096" name="Text Box 8"/>
            <p:cNvSpPr txBox="1">
              <a:spLocks noChangeArrowheads="1"/>
            </p:cNvSpPr>
            <p:nvPr/>
          </p:nvSpPr>
          <p:spPr bwMode="auto">
            <a:xfrm>
              <a:off x="917" y="3344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latin typeface="Courier New" pitchFamily="-96" charset="0"/>
                </a:rPr>
                <a:t>%</a:t>
              </a:r>
              <a:r>
                <a:rPr lang="en-US" sz="1600" b="1" dirty="0" err="1">
                  <a:latin typeface="Courier New" pitchFamily="-96" charset="0"/>
                </a:rPr>
                <a:t>rsp</a:t>
              </a:r>
              <a:endParaRPr lang="en-US" sz="1600" b="1" dirty="0">
                <a:latin typeface="Courier New" pitchFamily="-96" charset="0"/>
              </a:endParaRPr>
            </a:p>
          </p:txBody>
        </p:sp>
        <p:sp>
          <p:nvSpPr>
            <p:cNvPr id="46097" name="Text Box 9"/>
            <p:cNvSpPr txBox="1">
              <a:spLocks noChangeArrowheads="1"/>
            </p:cNvSpPr>
            <p:nvPr/>
          </p:nvSpPr>
          <p:spPr bwMode="auto">
            <a:xfrm>
              <a:off x="1152" y="3547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latin typeface="Calibri" pitchFamily="-96" charset="0"/>
                </a:rPr>
                <a:t>8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latin typeface="Courier New" pitchFamily="49" charset="0"/>
                </a:rPr>
                <a:t>%rbx</a:t>
              </a:r>
            </a:p>
          </p:txBody>
        </p:sp>
        <p:sp>
          <p:nvSpPr>
            <p:cNvPr id="46099" name="Text Box 11"/>
            <p:cNvSpPr txBox="1">
              <a:spLocks noChangeArrowheads="1"/>
            </p:cNvSpPr>
            <p:nvPr/>
          </p:nvSpPr>
          <p:spPr bwMode="auto">
            <a:xfrm>
              <a:off x="1152" y="3749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latin typeface="Calibri" pitchFamily="-96" charset="0"/>
                </a:rPr>
                <a:t>16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452663" y="350073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itchFamily="-96" charset="0"/>
                <a:sym typeface="Wingdings"/>
              </a:rPr>
              <a:t>  </a:t>
            </a:r>
            <a:endParaRPr lang="en-US" dirty="0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881188" y="5013177"/>
            <a:ext cx="86106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1676400" y="14478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FC1A13-1C20-4808-8A05-68B9AC5BB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4426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175656" y="1295400"/>
            <a:ext cx="2278062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46084" name="Group 4"/>
          <p:cNvGrpSpPr>
            <a:grpSpLocks/>
          </p:cNvGrpSpPr>
          <p:nvPr/>
        </p:nvGrpSpPr>
        <p:grpSpPr bwMode="auto">
          <a:xfrm>
            <a:off x="8179625" y="1436689"/>
            <a:ext cx="2049462" cy="979487"/>
            <a:chOff x="917" y="3344"/>
            <a:chExt cx="1291" cy="617"/>
          </a:xfrm>
        </p:grpSpPr>
        <p:sp>
          <p:nvSpPr>
            <p:cNvPr id="46093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 dirty="0">
                  <a:latin typeface="Courier New" pitchFamily="49" charset="0"/>
                </a:rPr>
                <a:t>%</a:t>
              </a:r>
              <a:r>
                <a:rPr lang="en-US" sz="1600" b="1" dirty="0" err="1">
                  <a:latin typeface="Courier New" pitchFamily="49" charset="0"/>
                </a:rPr>
                <a:t>rbp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46095" name="Line 7"/>
            <p:cNvSpPr>
              <a:spLocks noChangeShapeType="1"/>
            </p:cNvSpPr>
            <p:nvPr/>
          </p:nvSpPr>
          <p:spPr bwMode="auto">
            <a:xfrm>
              <a:off x="1344" y="3450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46096" name="Text Box 8"/>
            <p:cNvSpPr txBox="1">
              <a:spLocks noChangeArrowheads="1"/>
            </p:cNvSpPr>
            <p:nvPr/>
          </p:nvSpPr>
          <p:spPr bwMode="auto">
            <a:xfrm>
              <a:off x="917" y="3344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>
                  <a:latin typeface="Courier New" pitchFamily="-96" charset="0"/>
                </a:rPr>
                <a:t>%rsp</a:t>
              </a:r>
            </a:p>
          </p:txBody>
        </p:sp>
        <p:sp>
          <p:nvSpPr>
            <p:cNvPr id="46097" name="Text Box 9"/>
            <p:cNvSpPr txBox="1">
              <a:spLocks noChangeArrowheads="1"/>
            </p:cNvSpPr>
            <p:nvPr/>
          </p:nvSpPr>
          <p:spPr bwMode="auto">
            <a:xfrm>
              <a:off x="1152" y="3547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latin typeface="Calibri" pitchFamily="-96" charset="0"/>
                </a:rPr>
                <a:t>8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latin typeface="Courier New" pitchFamily="49" charset="0"/>
                </a:rPr>
                <a:t>%rbx</a:t>
              </a:r>
            </a:p>
          </p:txBody>
        </p:sp>
        <p:sp>
          <p:nvSpPr>
            <p:cNvPr id="46099" name="Text Box 11"/>
            <p:cNvSpPr txBox="1">
              <a:spLocks noChangeArrowheads="1"/>
            </p:cNvSpPr>
            <p:nvPr/>
          </p:nvSpPr>
          <p:spPr bwMode="auto">
            <a:xfrm>
              <a:off x="1152" y="3749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latin typeface="Calibri" pitchFamily="-96" charset="0"/>
                </a:rPr>
                <a:t>16</a:t>
              </a:r>
            </a:p>
          </p:txBody>
        </p:sp>
      </p:grp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-16(%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, -8(%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</a:t>
            </a:r>
            <a:r>
              <a:rPr lang="en-US" b="1" dirty="0">
                <a:latin typeface="Courier New" pitchFamily="-96" charset="0"/>
              </a:rPr>
              <a:t>	# Save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endParaRPr lang="en-US" b="1" dirty="0">
              <a:solidFill>
                <a:srgbClr val="C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subq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452663" y="350073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urier New" pitchFamily="-96" charset="0"/>
                <a:sym typeface="Wingdings"/>
              </a:rPr>
              <a:t>  </a:t>
            </a:r>
            <a:endParaRPr 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1881188" y="5013177"/>
            <a:ext cx="86106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1676400" y="17526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08934A-4930-4A22-A9F8-B79EA665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4875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-16(%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, -8(%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	# Save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endParaRPr lang="en-US" b="1" dirty="0">
              <a:solidFill>
                <a:srgbClr val="C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subq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</p:txBody>
      </p:sp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54461" y="350073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ourier New" pitchFamily="-96" charset="0"/>
                <a:sym typeface="Wingdings"/>
              </a:rPr>
              <a:t>  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8229601" y="3429000"/>
            <a:ext cx="2278063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28" name="Group 4"/>
          <p:cNvGrpSpPr>
            <a:grpSpLocks/>
          </p:cNvGrpSpPr>
          <p:nvPr/>
        </p:nvGrpSpPr>
        <p:grpSpPr bwMode="auto">
          <a:xfrm>
            <a:off x="8229601" y="3635378"/>
            <a:ext cx="2049463" cy="936626"/>
            <a:chOff x="917" y="3351"/>
            <a:chExt cx="1291" cy="590"/>
          </a:xfrm>
        </p:grpSpPr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 dirty="0">
                  <a:latin typeface="Courier New" pitchFamily="49" charset="0"/>
                </a:rPr>
                <a:t>%</a:t>
              </a:r>
              <a:r>
                <a:rPr lang="en-US" sz="1600" b="1" dirty="0" err="1">
                  <a:latin typeface="Courier New" pitchFamily="49" charset="0"/>
                </a:rPr>
                <a:t>rbp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>
              <a:off x="1344" y="3834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917" y="3728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>
                  <a:latin typeface="Courier New" pitchFamily="-96" charset="0"/>
                </a:rPr>
                <a:t>%rsp</a:t>
              </a:r>
            </a:p>
          </p:txBody>
        </p: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1152" y="3536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+</a:t>
              </a:r>
              <a:r>
                <a:rPr lang="en-US" sz="1600" b="1">
                  <a:latin typeface="Calibri" pitchFamily="-96" charset="0"/>
                </a:rPr>
                <a:t>8</a:t>
              </a: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latin typeface="Courier New" pitchFamily="49" charset="0"/>
                </a:rPr>
                <a:t>%rbx</a:t>
              </a:r>
            </a:p>
          </p:txBody>
        </p:sp>
      </p:grpSp>
      <p:sp>
        <p:nvSpPr>
          <p:cNvPr id="36" name="Rectangle 35"/>
          <p:cNvSpPr/>
          <p:nvPr/>
        </p:nvSpPr>
        <p:spPr bwMode="auto">
          <a:xfrm>
            <a:off x="8175656" y="1295400"/>
            <a:ext cx="2278062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37" name="Group 4"/>
          <p:cNvGrpSpPr>
            <a:grpSpLocks/>
          </p:cNvGrpSpPr>
          <p:nvPr/>
        </p:nvGrpSpPr>
        <p:grpSpPr bwMode="auto">
          <a:xfrm>
            <a:off x="8179625" y="1436689"/>
            <a:ext cx="2049462" cy="979487"/>
            <a:chOff x="917" y="3344"/>
            <a:chExt cx="1291" cy="617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7F7F7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solidFill>
                    <a:srgbClr val="7F7F7F"/>
                  </a:solidFill>
                  <a:latin typeface="Calibri" pitchFamily="-96" charset="0"/>
                </a:rPr>
                <a:t>rtn</a:t>
              </a:r>
              <a:r>
                <a:rPr lang="en-US" sz="1600" b="1" dirty="0">
                  <a:solidFill>
                    <a:srgbClr val="7F7F7F"/>
                  </a:solidFill>
                  <a:latin typeface="Calibri" pitchFamily="-96" charset="0"/>
                </a:rPr>
                <a:t> </a:t>
              </a:r>
              <a:r>
                <a:rPr lang="en-US" sz="1600" b="1" dirty="0" err="1">
                  <a:solidFill>
                    <a:srgbClr val="7F7F7F"/>
                  </a:solidFill>
                  <a:latin typeface="Calibri" pitchFamily="-96" charset="0"/>
                </a:rPr>
                <a:t>addr</a:t>
              </a:r>
              <a:endParaRPr lang="en-US" sz="1600" b="1" dirty="0">
                <a:solidFill>
                  <a:srgbClr val="7F7F7F"/>
                </a:solidFill>
                <a:latin typeface="Calibri" pitchFamily="-96" charset="0"/>
              </a:endParaRPr>
            </a:p>
          </p:txBody>
        </p:sp>
        <p:sp>
          <p:nvSpPr>
            <p:cNvPr id="39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rgbClr val="7F7F7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 dirty="0">
                  <a:solidFill>
                    <a:srgbClr val="7F7F7F"/>
                  </a:solidFill>
                  <a:latin typeface="Courier New" pitchFamily="49" charset="0"/>
                </a:rPr>
                <a:t>%</a:t>
              </a:r>
              <a:r>
                <a:rPr lang="en-US" sz="1600" b="1" dirty="0" err="1">
                  <a:solidFill>
                    <a:srgbClr val="7F7F7F"/>
                  </a:solidFill>
                  <a:latin typeface="Courier New" pitchFamily="49" charset="0"/>
                </a:rPr>
                <a:t>rbp</a:t>
              </a:r>
              <a:endParaRPr lang="en-US" sz="1600" b="1" dirty="0">
                <a:solidFill>
                  <a:srgbClr val="7F7F7F"/>
                </a:solidFill>
                <a:latin typeface="Courier New" pitchFamily="49" charset="0"/>
              </a:endParaRPr>
            </a:p>
          </p:txBody>
        </p:sp>
        <p:sp>
          <p:nvSpPr>
            <p:cNvPr id="40" name="Line 7"/>
            <p:cNvSpPr>
              <a:spLocks noChangeShapeType="1"/>
            </p:cNvSpPr>
            <p:nvPr/>
          </p:nvSpPr>
          <p:spPr bwMode="auto">
            <a:xfrm>
              <a:off x="1344" y="3450"/>
              <a:ext cx="288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1" name="Text Box 8"/>
            <p:cNvSpPr txBox="1">
              <a:spLocks noChangeArrowheads="1"/>
            </p:cNvSpPr>
            <p:nvPr/>
          </p:nvSpPr>
          <p:spPr bwMode="auto">
            <a:xfrm>
              <a:off x="917" y="3344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solidFill>
                    <a:schemeClr val="bg1">
                      <a:lumMod val="50000"/>
                    </a:schemeClr>
                  </a:solidFill>
                  <a:latin typeface="Courier New" pitchFamily="-96" charset="0"/>
                </a:rPr>
                <a:t>%</a:t>
              </a:r>
              <a:r>
                <a:rPr lang="en-US" sz="1600" b="1" dirty="0" err="1">
                  <a:solidFill>
                    <a:schemeClr val="bg1">
                      <a:lumMod val="50000"/>
                    </a:schemeClr>
                  </a:solidFill>
                  <a:latin typeface="Courier New" pitchFamily="-96" charset="0"/>
                </a:rPr>
                <a:t>rsp</a:t>
              </a:r>
              <a:endParaRPr lang="en-US" sz="1600" b="1" dirty="0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endParaRPr>
            </a:p>
          </p:txBody>
        </p:sp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1152" y="3547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Calibri" pitchFamily="-96" charset="0"/>
                </a:rPr>
                <a:t>8</a:t>
              </a:r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rgbClr val="7F7F7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solidFill>
                    <a:srgbClr val="7F7F7F"/>
                  </a:solidFill>
                  <a:latin typeface="Courier New" pitchFamily="49" charset="0"/>
                </a:rPr>
                <a:t>%rbx</a:t>
              </a:r>
            </a:p>
          </p:txBody>
        </p:sp>
        <p:sp>
          <p:nvSpPr>
            <p:cNvPr id="44" name="Text Box 11"/>
            <p:cNvSpPr txBox="1">
              <a:spLocks noChangeArrowheads="1"/>
            </p:cNvSpPr>
            <p:nvPr/>
          </p:nvSpPr>
          <p:spPr bwMode="auto">
            <a:xfrm>
              <a:off x="1152" y="3749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Calibri" pitchFamily="-96" charset="0"/>
                </a:rPr>
                <a:t>16</a:t>
              </a:r>
            </a:p>
          </p:txBody>
        </p:sp>
      </p:grpSp>
      <p:sp>
        <p:nvSpPr>
          <p:cNvPr id="4" name="Down Arrow 3"/>
          <p:cNvSpPr/>
          <p:nvPr/>
        </p:nvSpPr>
        <p:spPr bwMode="auto">
          <a:xfrm>
            <a:off x="9912424" y="2564904"/>
            <a:ext cx="541294" cy="864096"/>
          </a:xfrm>
          <a:prstGeom prst="downArrow">
            <a:avLst/>
          </a:prstGeom>
          <a:gradFill flip="none" rotWithShape="1">
            <a:gsLst>
              <a:gs pos="30000">
                <a:srgbClr val="000000"/>
              </a:gs>
              <a:gs pos="100000">
                <a:srgbClr val="FFFFFF"/>
              </a:gs>
            </a:gsLst>
            <a:lin ang="16200000" scaled="0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itchFamily="34" charset="0"/>
            </a:endParaRPr>
          </a:p>
        </p:txBody>
      </p: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1881188" y="5013177"/>
            <a:ext cx="86106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1676400" y="2895600"/>
            <a:ext cx="685800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2CED07-BA14-499C-A5ED-4DF66E6F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9716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905000" y="1295400"/>
            <a:ext cx="8610600" cy="1751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rbx</a:t>
            </a:r>
            <a:r>
              <a:rPr lang="en-US" b="1" dirty="0">
                <a:latin typeface="Courier New" pitchFamily="-96" charset="0"/>
              </a:rPr>
              <a:t>, -16(%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	# Save %</a:t>
            </a:r>
            <a:r>
              <a:rPr lang="en-US" b="1" dirty="0" err="1">
                <a:latin typeface="Courier New" pitchFamily="-96" charset="0"/>
              </a:rPr>
              <a:t>rbx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movq</a:t>
            </a:r>
            <a:r>
              <a:rPr lang="en-US" b="1" dirty="0">
                <a:latin typeface="Courier New" pitchFamily="-96" charset="0"/>
              </a:rPr>
              <a:t>	%</a:t>
            </a:r>
            <a:r>
              <a:rPr lang="en-US" b="1" dirty="0" err="1">
                <a:latin typeface="Courier New" pitchFamily="-96" charset="0"/>
              </a:rPr>
              <a:t>rbp</a:t>
            </a:r>
            <a:r>
              <a:rPr lang="en-US" b="1" dirty="0">
                <a:latin typeface="Courier New" pitchFamily="-96" charset="0"/>
              </a:rPr>
              <a:t>, -8(%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)	# Save %</a:t>
            </a:r>
            <a:r>
              <a:rPr lang="en-US" b="1" dirty="0" err="1">
                <a:latin typeface="Courier New" pitchFamily="-96" charset="0"/>
              </a:rPr>
              <a:t>rbp</a:t>
            </a: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endParaRPr lang="en-US" b="1" dirty="0"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latin typeface="Courier New" pitchFamily="-96" charset="0"/>
              </a:rPr>
              <a:t>subq</a:t>
            </a:r>
            <a:r>
              <a:rPr lang="en-US" b="1" dirty="0">
                <a:latin typeface="Courier New" pitchFamily="-96" charset="0"/>
              </a:rPr>
              <a:t>	$16, %</a:t>
            </a:r>
            <a:r>
              <a:rPr lang="en-US" b="1" dirty="0" err="1"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Allocate stack frame</a:t>
            </a:r>
          </a:p>
        </p:txBody>
      </p:sp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881189" y="188640"/>
            <a:ext cx="7591425" cy="762000"/>
          </a:xfrm>
        </p:spPr>
        <p:txBody>
          <a:bodyPr/>
          <a:lstStyle/>
          <a:p>
            <a:r>
              <a:rPr lang="en-US" dirty="0">
                <a:latin typeface="Calibri" pitchFamily="-96" charset="0"/>
              </a:rPr>
              <a:t>Understanding x86-64 Stack Frame</a:t>
            </a: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1881188" y="5013177"/>
            <a:ext cx="8610600" cy="9207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rbx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rbx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movq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8(%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),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rbp</a:t>
            </a: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# Restore %</a:t>
            </a:r>
            <a:r>
              <a:rPr lang="en-US" b="1" dirty="0" err="1">
                <a:solidFill>
                  <a:srgbClr val="000000"/>
                </a:solidFill>
                <a:latin typeface="Courier New" pitchFamily="-96" charset="0"/>
              </a:rPr>
              <a:t>rbp</a:t>
            </a:r>
            <a:endParaRPr lang="en-US" b="1" dirty="0">
              <a:solidFill>
                <a:srgbClr val="000000"/>
              </a:solidFill>
              <a:latin typeface="Courier New" pitchFamily="-96" charset="0"/>
            </a:endParaRPr>
          </a:p>
          <a:p>
            <a:pPr eaLnBrk="0" hangingPunct="0">
              <a:tabLst>
                <a:tab pos="457200" algn="l"/>
                <a:tab pos="1485900" algn="l"/>
                <a:tab pos="4572000" algn="l"/>
              </a:tabLst>
            </a:pPr>
            <a:r>
              <a:rPr lang="en-US" b="1" dirty="0">
                <a:solidFill>
                  <a:srgbClr val="000000"/>
                </a:solidFill>
                <a:latin typeface="Courier New" pitchFamily="-96" charset="0"/>
              </a:rPr>
              <a:t>	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addq</a:t>
            </a:r>
            <a:r>
              <a:rPr lang="en-US" b="1" dirty="0">
                <a:solidFill>
                  <a:srgbClr val="C00000"/>
                </a:solidFill>
                <a:latin typeface="Courier New" pitchFamily="-96" charset="0"/>
              </a:rPr>
              <a:t>	$16, %</a:t>
            </a:r>
            <a:r>
              <a:rPr lang="en-US" b="1" dirty="0" err="1">
                <a:solidFill>
                  <a:srgbClr val="C00000"/>
                </a:solidFill>
                <a:latin typeface="Courier New" pitchFamily="-96" charset="0"/>
              </a:rPr>
              <a:t>rsp</a:t>
            </a:r>
            <a:r>
              <a:rPr lang="en-US" b="1" dirty="0">
                <a:latin typeface="Courier New" pitchFamily="-96" charset="0"/>
              </a:rPr>
              <a:t>	# </a:t>
            </a:r>
            <a:r>
              <a:rPr lang="en-US" b="1" dirty="0" err="1">
                <a:latin typeface="Courier New" pitchFamily="-96" charset="0"/>
              </a:rPr>
              <a:t>Deallocate</a:t>
            </a:r>
            <a:r>
              <a:rPr lang="en-US" b="1" dirty="0">
                <a:latin typeface="Courier New" pitchFamily="-96" charset="0"/>
              </a:rPr>
              <a:t> frame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054461" y="3500735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ourier New" pitchFamily="-96" charset="0"/>
                <a:sym typeface="Wingdings"/>
              </a:rPr>
              <a:t>  </a:t>
            </a:r>
            <a:endParaRPr lang="en-US" b="1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8229601" y="3429000"/>
            <a:ext cx="2278063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28" name="Group 4"/>
          <p:cNvGrpSpPr>
            <a:grpSpLocks/>
          </p:cNvGrpSpPr>
          <p:nvPr/>
        </p:nvGrpSpPr>
        <p:grpSpPr bwMode="auto">
          <a:xfrm>
            <a:off x="8229601" y="3635378"/>
            <a:ext cx="2049463" cy="936626"/>
            <a:chOff x="917" y="3351"/>
            <a:chExt cx="1291" cy="590"/>
          </a:xfrm>
        </p:grpSpPr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 dirty="0">
                  <a:latin typeface="Courier New" pitchFamily="49" charset="0"/>
                </a:rPr>
                <a:t>%</a:t>
              </a:r>
              <a:r>
                <a:rPr lang="en-US" sz="1600" b="1" dirty="0" err="1">
                  <a:latin typeface="Courier New" pitchFamily="49" charset="0"/>
                </a:rPr>
                <a:t>rbp</a:t>
              </a:r>
              <a:endParaRPr lang="en-US" sz="1600" b="1" dirty="0">
                <a:latin typeface="Courier New" pitchFamily="49" charset="0"/>
              </a:endParaRPr>
            </a:p>
          </p:txBody>
        </p:sp>
        <p:sp>
          <p:nvSpPr>
            <p:cNvPr id="32" name="Line 7"/>
            <p:cNvSpPr>
              <a:spLocks noChangeShapeType="1"/>
            </p:cNvSpPr>
            <p:nvPr/>
          </p:nvSpPr>
          <p:spPr bwMode="auto">
            <a:xfrm>
              <a:off x="1344" y="3834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33" name="Text Box 8"/>
            <p:cNvSpPr txBox="1">
              <a:spLocks noChangeArrowheads="1"/>
            </p:cNvSpPr>
            <p:nvPr/>
          </p:nvSpPr>
          <p:spPr bwMode="auto">
            <a:xfrm>
              <a:off x="917" y="3728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>
                  <a:latin typeface="Courier New" pitchFamily="-96" charset="0"/>
                </a:rPr>
                <a:t>%rsp</a:t>
              </a:r>
            </a:p>
          </p:txBody>
        </p: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1152" y="3536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latin typeface="Arial" pitchFamily="-96" charset="0"/>
                  <a:ea typeface="Arial" pitchFamily="-96" charset="0"/>
                  <a:cs typeface="Arial" pitchFamily="-96" charset="0"/>
                </a:rPr>
                <a:t>+</a:t>
              </a:r>
              <a:r>
                <a:rPr lang="en-US" sz="1600" b="1">
                  <a:latin typeface="Calibri" pitchFamily="-96" charset="0"/>
                </a:rPr>
                <a:t>8</a:t>
              </a: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latin typeface="Courier New" pitchFamily="49" charset="0"/>
                </a:rPr>
                <a:t>%rbx</a:t>
              </a:r>
            </a:p>
          </p:txBody>
        </p:sp>
      </p:grpSp>
      <p:sp>
        <p:nvSpPr>
          <p:cNvPr id="36" name="Rectangle 35"/>
          <p:cNvSpPr/>
          <p:nvPr/>
        </p:nvSpPr>
        <p:spPr bwMode="auto">
          <a:xfrm>
            <a:off x="8175656" y="1295400"/>
            <a:ext cx="2278062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37" name="Group 4"/>
          <p:cNvGrpSpPr>
            <a:grpSpLocks/>
          </p:cNvGrpSpPr>
          <p:nvPr/>
        </p:nvGrpSpPr>
        <p:grpSpPr bwMode="auto">
          <a:xfrm>
            <a:off x="8179625" y="1436689"/>
            <a:ext cx="2049462" cy="979487"/>
            <a:chOff x="917" y="3344"/>
            <a:chExt cx="1291" cy="617"/>
          </a:xfrm>
        </p:grpSpPr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1632" y="3351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7F7F7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solidFill>
                    <a:srgbClr val="7F7F7F"/>
                  </a:solidFill>
                  <a:latin typeface="Calibri" pitchFamily="-96" charset="0"/>
                </a:rPr>
                <a:t>rtn</a:t>
              </a:r>
              <a:r>
                <a:rPr lang="en-US" sz="1600" b="1" dirty="0">
                  <a:solidFill>
                    <a:srgbClr val="7F7F7F"/>
                  </a:solidFill>
                  <a:latin typeface="Calibri" pitchFamily="-96" charset="0"/>
                </a:rPr>
                <a:t> </a:t>
              </a:r>
              <a:r>
                <a:rPr lang="en-US" sz="1600" b="1" dirty="0" err="1">
                  <a:solidFill>
                    <a:srgbClr val="7F7F7F"/>
                  </a:solidFill>
                  <a:latin typeface="Calibri" pitchFamily="-96" charset="0"/>
                </a:rPr>
                <a:t>addr</a:t>
              </a:r>
              <a:endParaRPr lang="en-US" sz="1600" b="1" dirty="0">
                <a:solidFill>
                  <a:srgbClr val="7F7F7F"/>
                </a:solidFill>
                <a:latin typeface="Calibri" pitchFamily="-96" charset="0"/>
              </a:endParaRPr>
            </a:p>
          </p:txBody>
        </p:sp>
        <p:sp>
          <p:nvSpPr>
            <p:cNvPr id="39" name="Rectangle 6"/>
            <p:cNvSpPr>
              <a:spLocks noChangeArrowheads="1"/>
            </p:cNvSpPr>
            <p:nvPr/>
          </p:nvSpPr>
          <p:spPr bwMode="auto">
            <a:xfrm>
              <a:off x="1632" y="3543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rgbClr val="7F7F7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 dirty="0">
                  <a:solidFill>
                    <a:srgbClr val="7F7F7F"/>
                  </a:solidFill>
                  <a:latin typeface="Courier New" pitchFamily="49" charset="0"/>
                </a:rPr>
                <a:t>%</a:t>
              </a:r>
              <a:r>
                <a:rPr lang="en-US" sz="1600" b="1" dirty="0" err="1">
                  <a:solidFill>
                    <a:srgbClr val="7F7F7F"/>
                  </a:solidFill>
                  <a:latin typeface="Courier New" pitchFamily="49" charset="0"/>
                </a:rPr>
                <a:t>rbp</a:t>
              </a:r>
              <a:endParaRPr lang="en-US" sz="1600" b="1" dirty="0">
                <a:solidFill>
                  <a:srgbClr val="7F7F7F"/>
                </a:solidFill>
                <a:latin typeface="Courier New" pitchFamily="49" charset="0"/>
              </a:endParaRPr>
            </a:p>
          </p:txBody>
        </p:sp>
        <p:sp>
          <p:nvSpPr>
            <p:cNvPr id="40" name="Line 7"/>
            <p:cNvSpPr>
              <a:spLocks noChangeShapeType="1"/>
            </p:cNvSpPr>
            <p:nvPr/>
          </p:nvSpPr>
          <p:spPr bwMode="auto">
            <a:xfrm>
              <a:off x="1344" y="3450"/>
              <a:ext cx="288" cy="0"/>
            </a:xfrm>
            <a:prstGeom prst="line">
              <a:avLst/>
            </a:prstGeom>
            <a:noFill/>
            <a:ln w="25400">
              <a:solidFill>
                <a:schemeClr val="bg1">
                  <a:lumMod val="50000"/>
                </a:schemeClr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1" name="Text Box 8"/>
            <p:cNvSpPr txBox="1">
              <a:spLocks noChangeArrowheads="1"/>
            </p:cNvSpPr>
            <p:nvPr/>
          </p:nvSpPr>
          <p:spPr bwMode="auto">
            <a:xfrm>
              <a:off x="917" y="3344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solidFill>
                    <a:schemeClr val="bg1">
                      <a:lumMod val="50000"/>
                    </a:schemeClr>
                  </a:solidFill>
                  <a:latin typeface="Courier New" pitchFamily="-96" charset="0"/>
                </a:rPr>
                <a:t>%</a:t>
              </a:r>
              <a:r>
                <a:rPr lang="en-US" sz="1600" b="1" dirty="0" err="1">
                  <a:solidFill>
                    <a:schemeClr val="bg1">
                      <a:lumMod val="50000"/>
                    </a:schemeClr>
                  </a:solidFill>
                  <a:latin typeface="Courier New" pitchFamily="-96" charset="0"/>
                </a:rPr>
                <a:t>rsp</a:t>
              </a:r>
              <a:endParaRPr lang="en-US" sz="1600" b="1" dirty="0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endParaRPr>
            </a:p>
          </p:txBody>
        </p:sp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1152" y="3547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Calibri" pitchFamily="-96" charset="0"/>
                </a:rPr>
                <a:t>8</a:t>
              </a:r>
            </a:p>
          </p:txBody>
        </p:sp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1632" y="3730"/>
              <a:ext cx="576" cy="2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rgbClr val="7F7F7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600" b="1">
                  <a:solidFill>
                    <a:srgbClr val="7F7F7F"/>
                  </a:solidFill>
                  <a:latin typeface="Courier New" pitchFamily="49" charset="0"/>
                </a:rPr>
                <a:t>%rbx</a:t>
              </a:r>
            </a:p>
          </p:txBody>
        </p:sp>
        <p:sp>
          <p:nvSpPr>
            <p:cNvPr id="44" name="Text Box 11"/>
            <p:cNvSpPr txBox="1">
              <a:spLocks noChangeArrowheads="1"/>
            </p:cNvSpPr>
            <p:nvPr/>
          </p:nvSpPr>
          <p:spPr bwMode="auto">
            <a:xfrm>
              <a:off x="1152" y="3749"/>
              <a:ext cx="461" cy="21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 type="none" w="sm" len="sm"/>
            </a:ln>
          </p:spPr>
          <p:txBody>
            <a:bodyPr lIns="45720" rIns="45720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Arial" pitchFamily="-96" charset="0"/>
                  <a:ea typeface="Arial" pitchFamily="-96" charset="0"/>
                  <a:cs typeface="Arial" pitchFamily="-96" charset="0"/>
                </a:rPr>
                <a:t>−</a:t>
              </a:r>
              <a:r>
                <a:rPr lang="en-US" sz="1600" b="1">
                  <a:solidFill>
                    <a:schemeClr val="bg1">
                      <a:lumMod val="50000"/>
                    </a:schemeClr>
                  </a:solidFill>
                  <a:latin typeface="Calibri" pitchFamily="-96" charset="0"/>
                </a:rPr>
                <a:t>16</a:t>
              </a:r>
            </a:p>
          </p:txBody>
        </p:sp>
      </p:grpSp>
      <p:sp>
        <p:nvSpPr>
          <p:cNvPr id="4" name="Down Arrow 3"/>
          <p:cNvSpPr/>
          <p:nvPr/>
        </p:nvSpPr>
        <p:spPr bwMode="auto">
          <a:xfrm>
            <a:off x="9912424" y="2564904"/>
            <a:ext cx="541294" cy="864096"/>
          </a:xfrm>
          <a:prstGeom prst="downArrow">
            <a:avLst/>
          </a:prstGeom>
          <a:gradFill flip="none" rotWithShape="1">
            <a:gsLst>
              <a:gs pos="30000">
                <a:srgbClr val="000000"/>
              </a:gs>
              <a:gs pos="100000">
                <a:srgbClr val="FFFFFF"/>
              </a:gs>
            </a:gsLst>
            <a:lin ang="16200000" scaled="0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210426" y="5877272"/>
            <a:ext cx="2278063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anchor="ctr" anchorCtr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US" sz="1600" b="1" dirty="0">
              <a:latin typeface="Calibri" pitchFamily="34" charset="0"/>
            </a:endParaRPr>
          </a:p>
        </p:txBody>
      </p:sp>
      <p:grpSp>
        <p:nvGrpSpPr>
          <p:cNvPr id="29" name="Group 4"/>
          <p:cNvGrpSpPr>
            <a:grpSpLocks/>
          </p:cNvGrpSpPr>
          <p:nvPr/>
        </p:nvGrpSpPr>
        <p:grpSpPr bwMode="auto">
          <a:xfrm>
            <a:off x="8210426" y="6107788"/>
            <a:ext cx="2049463" cy="347663"/>
            <a:chOff x="917" y="3593"/>
            <a:chExt cx="1291" cy="219"/>
          </a:xfrm>
        </p:grpSpPr>
        <p:sp>
          <p:nvSpPr>
            <p:cNvPr id="45" name="Rectangle 5"/>
            <p:cNvSpPr>
              <a:spLocks noChangeArrowheads="1"/>
            </p:cNvSpPr>
            <p:nvPr/>
          </p:nvSpPr>
          <p:spPr bwMode="auto">
            <a:xfrm>
              <a:off x="1632" y="3593"/>
              <a:ext cx="576" cy="20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 b="1" dirty="0" err="1">
                  <a:latin typeface="Calibri" pitchFamily="-96" charset="0"/>
                </a:rPr>
                <a:t>rtn</a:t>
              </a:r>
              <a:r>
                <a:rPr lang="en-US" sz="1600" b="1" dirty="0">
                  <a:latin typeface="Calibri" pitchFamily="-96" charset="0"/>
                </a:rPr>
                <a:t> </a:t>
              </a:r>
              <a:r>
                <a:rPr lang="en-US" sz="1600" b="1" dirty="0" err="1">
                  <a:latin typeface="Calibri" pitchFamily="-96" charset="0"/>
                </a:rPr>
                <a:t>addr</a:t>
              </a:r>
              <a:endParaRPr lang="en-US" sz="1600" b="1" dirty="0">
                <a:latin typeface="Calibri" pitchFamily="-96" charset="0"/>
              </a:endParaRPr>
            </a:p>
          </p:txBody>
        </p:sp>
        <p:sp>
          <p:nvSpPr>
            <p:cNvPr id="47" name="Line 7"/>
            <p:cNvSpPr>
              <a:spLocks noChangeShapeType="1"/>
            </p:cNvSpPr>
            <p:nvPr/>
          </p:nvSpPr>
          <p:spPr bwMode="auto">
            <a:xfrm>
              <a:off x="1344" y="3705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48" name="Text Box 8"/>
            <p:cNvSpPr txBox="1">
              <a:spLocks noChangeArrowheads="1"/>
            </p:cNvSpPr>
            <p:nvPr/>
          </p:nvSpPr>
          <p:spPr bwMode="auto">
            <a:xfrm>
              <a:off x="917" y="3599"/>
              <a:ext cx="427" cy="2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1600" b="1" dirty="0">
                  <a:latin typeface="Courier New" pitchFamily="-96" charset="0"/>
                </a:rPr>
                <a:t>%</a:t>
              </a:r>
              <a:r>
                <a:rPr lang="en-US" sz="1600" b="1" dirty="0" err="1">
                  <a:latin typeface="Courier New" pitchFamily="-96" charset="0"/>
                </a:rPr>
                <a:t>rsp</a:t>
              </a:r>
              <a:endParaRPr lang="en-US" sz="1600" b="1" dirty="0">
                <a:latin typeface="Courier New" pitchFamily="-96" charset="0"/>
              </a:endParaRPr>
            </a:p>
          </p:txBody>
        </p:sp>
      </p:grpSp>
      <p:sp>
        <p:nvSpPr>
          <p:cNvPr id="51" name="Down Arrow 50"/>
          <p:cNvSpPr/>
          <p:nvPr/>
        </p:nvSpPr>
        <p:spPr bwMode="auto">
          <a:xfrm>
            <a:off x="9893249" y="4653136"/>
            <a:ext cx="541294" cy="1224136"/>
          </a:xfrm>
          <a:prstGeom prst="downArrow">
            <a:avLst/>
          </a:prstGeom>
          <a:gradFill flip="none" rotWithShape="1">
            <a:gsLst>
              <a:gs pos="30000">
                <a:srgbClr val="000000"/>
              </a:gs>
              <a:gs pos="100000">
                <a:srgbClr val="FFFFFF"/>
              </a:gs>
            </a:gsLst>
            <a:lin ang="16200000" scaled="0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itchFamily="34" charset="0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2209800" y="5074920"/>
            <a:ext cx="3200400" cy="86868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0CA1D2-B148-4B3D-B43B-2657210F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89546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1046</TotalTime>
  <Words>9089</Words>
  <Application>Microsoft Office PowerPoint</Application>
  <PresentationFormat>Widescreen</PresentationFormat>
  <Paragraphs>2331</Paragraphs>
  <Slides>99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14" baseType="lpstr">
      <vt:lpstr>Arial</vt:lpstr>
      <vt:lpstr>Arial Narrow Bold</vt:lpstr>
      <vt:lpstr>Calibri</vt:lpstr>
      <vt:lpstr>Calibri Bold</vt:lpstr>
      <vt:lpstr>Calibri Bold Italic</vt:lpstr>
      <vt:lpstr>Consolas</vt:lpstr>
      <vt:lpstr>Courier New</vt:lpstr>
      <vt:lpstr>Courier New Bold</vt:lpstr>
      <vt:lpstr>Gill Sans</vt:lpstr>
      <vt:lpstr>Tahoma</vt:lpstr>
      <vt:lpstr>Times New Roman</vt:lpstr>
      <vt:lpstr>Wingdings</vt:lpstr>
      <vt:lpstr>Wingdings 2</vt:lpstr>
      <vt:lpstr>Zapf Dingbats</vt:lpstr>
      <vt:lpstr>Class Slides</vt:lpstr>
      <vt:lpstr>Lecture 08 Procedures</vt:lpstr>
      <vt:lpstr>Today’s Goals</vt:lpstr>
      <vt:lpstr>Outline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C memory layout</vt:lpstr>
      <vt:lpstr>Interacting with data sections in assembly</vt:lpstr>
      <vt:lpstr>Break + Open Question </vt:lpstr>
      <vt:lpstr>Break + Open Question </vt:lpstr>
      <vt:lpstr>Outline</vt:lpstr>
      <vt:lpstr>Mechanisms in Procedures</vt:lpstr>
      <vt:lpstr>The Stack in Assembly</vt:lpstr>
      <vt:lpstr>Function control flow</vt:lpstr>
      <vt:lpstr>Function data flow in x86-64</vt:lpstr>
      <vt:lpstr>Code Example</vt:lpstr>
      <vt:lpstr>Which registers hold arguments?</vt:lpstr>
      <vt:lpstr>Control flow</vt:lpstr>
      <vt:lpstr>Control Flow Example about to execute callq</vt:lpstr>
      <vt:lpstr>Control Flow Example callq step 1</vt:lpstr>
      <vt:lpstr>Control Flow Example callq step 2</vt:lpstr>
      <vt:lpstr>Control Flow Example about to execute retq</vt:lpstr>
      <vt:lpstr>Control Flow Example retq step 1</vt:lpstr>
      <vt:lpstr>Control Flow Example retq step 2</vt:lpstr>
      <vt:lpstr>Break + Open Question</vt:lpstr>
      <vt:lpstr>Break + Open Question</vt:lpstr>
      <vt:lpstr>Outline</vt:lpstr>
      <vt:lpstr>Call-Local State</vt:lpstr>
      <vt:lpstr>Using the Stack for Call-Local State</vt:lpstr>
      <vt:lpstr>Call Chain 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Returning to original stack</vt:lpstr>
      <vt:lpstr>x86-64/Linux Stack Frame</vt:lpstr>
      <vt:lpstr>Example: incr</vt:lpstr>
      <vt:lpstr>Example: Calling incr #1 (local variables)</vt:lpstr>
      <vt:lpstr>Example: Calling incr #1 (local variables)</vt:lpstr>
      <vt:lpstr>Example: Calling incr #2 (argument build)</vt:lpstr>
      <vt:lpstr>Example: Calling incr #3 (control transfer)</vt:lpstr>
      <vt:lpstr>Example: executing incr</vt:lpstr>
      <vt:lpstr>Example: right after executing incr</vt:lpstr>
      <vt:lpstr>Example: Calling incr #4 (do the addition)</vt:lpstr>
      <vt:lpstr>Example: Calling incr #5 (cleanup)</vt:lpstr>
      <vt:lpstr>Example: Calling incr #6</vt:lpstr>
      <vt:lpstr>Break + Open Questions</vt:lpstr>
      <vt:lpstr>Break + Open Questions</vt:lpstr>
      <vt:lpstr>Outline</vt:lpstr>
      <vt:lpstr>Register Saving</vt:lpstr>
      <vt:lpstr>Reusing registers</vt:lpstr>
      <vt:lpstr>Saving registers in advance</vt:lpstr>
      <vt:lpstr>Saving registers on demand</vt:lpstr>
      <vt:lpstr>Compromise: some registers in advance, some on demand</vt:lpstr>
      <vt:lpstr>Full Rules for Register Saving</vt:lpstr>
      <vt:lpstr>x86-64 Linux Register Usage #1 (caller-saved, in advance)</vt:lpstr>
      <vt:lpstr>x86-64 Linux Register Usage #2 (callee-saved, on demand)</vt:lpstr>
      <vt:lpstr>x86-64 Integer Registers:  Usage Conventions</vt:lpstr>
      <vt:lpstr>Push and Pop instructions</vt:lpstr>
      <vt:lpstr>Saving a register to the stack</vt:lpstr>
      <vt:lpstr>Manually allocating stack space</vt:lpstr>
      <vt:lpstr>Restoring the stack and register before a return</vt:lpstr>
      <vt:lpstr>Outline</vt:lpstr>
      <vt:lpstr>Recursive Function</vt:lpstr>
      <vt:lpstr>Recursive Function Base Case</vt:lpstr>
      <vt:lpstr>Recursive Function Register Save</vt:lpstr>
      <vt:lpstr>Recursive Function Call Setup</vt:lpstr>
      <vt:lpstr>Recursive Function Call</vt:lpstr>
      <vt:lpstr>Recursive Function Result</vt:lpstr>
      <vt:lpstr>Recursive Function Completion</vt:lpstr>
      <vt:lpstr>Example three recursions in</vt:lpstr>
      <vt:lpstr>Example three recursions in</vt:lpstr>
      <vt:lpstr>Example three recursions in</vt:lpstr>
      <vt:lpstr>Example three recursions in</vt:lpstr>
      <vt:lpstr>x86-64 Procedure Summary</vt:lpstr>
      <vt:lpstr>Outline</vt:lpstr>
      <vt:lpstr>Outline</vt:lpstr>
      <vt:lpstr>x86-64 Stack Frame Example</vt:lpstr>
      <vt:lpstr>Understanding x86-64 Stack Frame</vt:lpstr>
      <vt:lpstr>Understanding x86-64 Stack Frame</vt:lpstr>
      <vt:lpstr>Understanding x86-64 Stack Frame</vt:lpstr>
      <vt:lpstr>Understanding x86-64 Stack Frame</vt:lpstr>
      <vt:lpstr>Understanding x86-64 Stack Frame</vt:lpstr>
      <vt:lpstr>Understanding x86-64 Stack Frame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08 Procedures</dc:title>
  <dc:creator>Branden Ghena</dc:creator>
  <cp:lastModifiedBy>Branden Ghena</cp:lastModifiedBy>
  <cp:revision>80</cp:revision>
  <dcterms:created xsi:type="dcterms:W3CDTF">2021-04-27T14:15:38Z</dcterms:created>
  <dcterms:modified xsi:type="dcterms:W3CDTF">2026-02-03T19:10:01Z</dcterms:modified>
</cp:coreProperties>
</file>