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83"/>
  </p:notesMasterIdLst>
  <p:sldIdLst>
    <p:sldId id="256" r:id="rId2"/>
    <p:sldId id="2310" r:id="rId3"/>
    <p:sldId id="800" r:id="rId4"/>
    <p:sldId id="264" r:id="rId5"/>
    <p:sldId id="2277" r:id="rId6"/>
    <p:sldId id="2297" r:id="rId7"/>
    <p:sldId id="742" r:id="rId8"/>
    <p:sldId id="699" r:id="rId9"/>
    <p:sldId id="2299" r:id="rId10"/>
    <p:sldId id="2273" r:id="rId11"/>
    <p:sldId id="2292" r:id="rId12"/>
    <p:sldId id="2294" r:id="rId13"/>
    <p:sldId id="2295" r:id="rId14"/>
    <p:sldId id="2302" r:id="rId15"/>
    <p:sldId id="734" r:id="rId16"/>
    <p:sldId id="749" r:id="rId17"/>
    <p:sldId id="772" r:id="rId18"/>
    <p:sldId id="790" r:id="rId19"/>
    <p:sldId id="791" r:id="rId20"/>
    <p:sldId id="717" r:id="rId21"/>
    <p:sldId id="752" r:id="rId22"/>
    <p:sldId id="753" r:id="rId23"/>
    <p:sldId id="754" r:id="rId24"/>
    <p:sldId id="755" r:id="rId25"/>
    <p:sldId id="756" r:id="rId26"/>
    <p:sldId id="778" r:id="rId27"/>
    <p:sldId id="718" r:id="rId28"/>
    <p:sldId id="792" r:id="rId29"/>
    <p:sldId id="2290" r:id="rId30"/>
    <p:sldId id="802" r:id="rId31"/>
    <p:sldId id="803" r:id="rId32"/>
    <p:sldId id="804" r:id="rId33"/>
    <p:sldId id="801" r:id="rId34"/>
    <p:sldId id="807" r:id="rId35"/>
    <p:sldId id="808" r:id="rId36"/>
    <p:sldId id="2289" r:id="rId37"/>
    <p:sldId id="2303" r:id="rId38"/>
    <p:sldId id="720" r:id="rId39"/>
    <p:sldId id="2309" r:id="rId40"/>
    <p:sldId id="702" r:id="rId41"/>
    <p:sldId id="793" r:id="rId42"/>
    <p:sldId id="2291" r:id="rId43"/>
    <p:sldId id="794" r:id="rId44"/>
    <p:sldId id="795" r:id="rId45"/>
    <p:sldId id="704" r:id="rId46"/>
    <p:sldId id="759" r:id="rId47"/>
    <p:sldId id="760" r:id="rId48"/>
    <p:sldId id="796" r:id="rId49"/>
    <p:sldId id="706" r:id="rId50"/>
    <p:sldId id="705" r:id="rId51"/>
    <p:sldId id="797" r:id="rId52"/>
    <p:sldId id="708" r:id="rId53"/>
    <p:sldId id="723" r:id="rId54"/>
    <p:sldId id="711" r:id="rId55"/>
    <p:sldId id="2306" r:id="rId56"/>
    <p:sldId id="387" r:id="rId57"/>
    <p:sldId id="819" r:id="rId58"/>
    <p:sldId id="816" r:id="rId59"/>
    <p:sldId id="813" r:id="rId60"/>
    <p:sldId id="815" r:id="rId61"/>
    <p:sldId id="817" r:id="rId62"/>
    <p:sldId id="818" r:id="rId63"/>
    <p:sldId id="2304" r:id="rId64"/>
    <p:sldId id="779" r:id="rId65"/>
    <p:sldId id="697" r:id="rId66"/>
    <p:sldId id="757" r:id="rId67"/>
    <p:sldId id="700" r:id="rId68"/>
    <p:sldId id="806" r:id="rId69"/>
    <p:sldId id="2305" r:id="rId70"/>
    <p:sldId id="799" r:id="rId71"/>
    <p:sldId id="724" r:id="rId72"/>
    <p:sldId id="730" r:id="rId73"/>
    <p:sldId id="725" r:id="rId74"/>
    <p:sldId id="729" r:id="rId75"/>
    <p:sldId id="727" r:id="rId76"/>
    <p:sldId id="777" r:id="rId77"/>
    <p:sldId id="731" r:id="rId78"/>
    <p:sldId id="765" r:id="rId79"/>
    <p:sldId id="766" r:id="rId80"/>
    <p:sldId id="770" r:id="rId81"/>
    <p:sldId id="771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310"/>
            <p14:sldId id="800"/>
            <p14:sldId id="264"/>
          </p14:sldIdLst>
        </p14:section>
        <p14:section name="Condition Codes" id="{69B36979-6472-47CD-A93F-522FF1918FCE}">
          <p14:sldIdLst>
            <p14:sldId id="2277"/>
            <p14:sldId id="2297"/>
            <p14:sldId id="742"/>
            <p14:sldId id="699"/>
            <p14:sldId id="2299"/>
            <p14:sldId id="2273"/>
            <p14:sldId id="2292"/>
            <p14:sldId id="2294"/>
            <p14:sldId id="2295"/>
          </p14:sldIdLst>
        </p14:section>
        <p14:section name="Branching" id="{B55B8E8C-5EAB-4A1E-A4E9-AE5E896E46FA}">
          <p14:sldIdLst>
            <p14:sldId id="2302"/>
            <p14:sldId id="734"/>
            <p14:sldId id="749"/>
            <p14:sldId id="772"/>
            <p14:sldId id="790"/>
            <p14:sldId id="791"/>
            <p14:sldId id="717"/>
            <p14:sldId id="752"/>
            <p14:sldId id="753"/>
            <p14:sldId id="754"/>
            <p14:sldId id="755"/>
            <p14:sldId id="756"/>
            <p14:sldId id="778"/>
            <p14:sldId id="718"/>
            <p14:sldId id="792"/>
            <p14:sldId id="2290"/>
            <p14:sldId id="802"/>
            <p14:sldId id="803"/>
            <p14:sldId id="804"/>
            <p14:sldId id="801"/>
            <p14:sldId id="807"/>
            <p14:sldId id="808"/>
            <p14:sldId id="2289"/>
          </p14:sldIdLst>
        </p14:section>
        <p14:section name="Loops" id="{37E8911B-1CAF-420B-9C11-575C2028C085}">
          <p14:sldIdLst>
            <p14:sldId id="2303"/>
            <p14:sldId id="720"/>
            <p14:sldId id="2309"/>
            <p14:sldId id="702"/>
            <p14:sldId id="793"/>
            <p14:sldId id="2291"/>
            <p14:sldId id="794"/>
            <p14:sldId id="795"/>
            <p14:sldId id="704"/>
            <p14:sldId id="759"/>
            <p14:sldId id="760"/>
            <p14:sldId id="796"/>
            <p14:sldId id="706"/>
            <p14:sldId id="705"/>
            <p14:sldId id="797"/>
            <p14:sldId id="708"/>
            <p14:sldId id="723"/>
            <p14:sldId id="711"/>
            <p14:sldId id="2306"/>
            <p14:sldId id="387"/>
            <p14:sldId id="819"/>
            <p14:sldId id="816"/>
            <p14:sldId id="813"/>
            <p14:sldId id="815"/>
            <p14:sldId id="817"/>
            <p14:sldId id="818"/>
          </p14:sldIdLst>
        </p14:section>
        <p14:section name="Conditional Moves" id="{49ED9939-6E29-4A62-A043-6FA9F5D414B5}">
          <p14:sldIdLst>
            <p14:sldId id="2304"/>
            <p14:sldId id="779"/>
            <p14:sldId id="697"/>
            <p14:sldId id="757"/>
            <p14:sldId id="700"/>
            <p14:sldId id="806"/>
          </p14:sldIdLst>
        </p14:section>
        <p14:section name="Wrapup" id="{29A7F866-9DA9-446B-8359-CE426CB89C7A}">
          <p14:sldIdLst>
            <p14:sldId id="2305"/>
          </p14:sldIdLst>
        </p14:section>
        <p14:section name="Bonus: Switch Statements" id="{FD7A0B81-CF9A-4FD4-A68E-06A4198765CD}">
          <p14:sldIdLst>
            <p14:sldId id="799"/>
            <p14:sldId id="724"/>
            <p14:sldId id="730"/>
            <p14:sldId id="725"/>
            <p14:sldId id="729"/>
            <p14:sldId id="727"/>
            <p14:sldId id="777"/>
            <p14:sldId id="731"/>
            <p14:sldId id="765"/>
            <p14:sldId id="766"/>
            <p14:sldId id="770"/>
            <p14:sldId id="7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77" d="100"/>
          <a:sy n="77" d="100"/>
        </p:scale>
        <p:origin x="120" y="19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BFC245-4E88-4D12-96E3-26613A969D00}" type="slidenum">
              <a:rPr lang="en-US"/>
              <a:pPr/>
              <a:t>16</a:t>
            </a:fld>
            <a:endParaRPr lang="en-US"/>
          </a:p>
        </p:txBody>
      </p:sp>
      <p:sp>
        <p:nvSpPr>
          <p:cNvPr id="70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32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6E4AB2-E893-41BF-8887-085F62A0B3A3}" type="slidenum">
              <a:rPr lang="en-US"/>
              <a:pPr/>
              <a:t>71</a:t>
            </a:fld>
            <a:endParaRPr lang="en-US"/>
          </a:p>
        </p:txBody>
      </p:sp>
      <p:sp>
        <p:nvSpPr>
          <p:cNvPr id="71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1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6A66A4-591F-4047-8979-B87178E5A20B}" type="slidenum">
              <a:rPr lang="en-US"/>
              <a:pPr/>
              <a:t>72</a:t>
            </a:fld>
            <a:endParaRPr lang="en-US"/>
          </a:p>
        </p:txBody>
      </p:sp>
      <p:sp>
        <p:nvSpPr>
          <p:cNvPr id="72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795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65FED7-DF9A-4526-80CC-A982B92AF296}" type="slidenum">
              <a:rPr lang="en-US"/>
              <a:pPr/>
              <a:t>73</a:t>
            </a:fld>
            <a:endParaRPr lang="en-US"/>
          </a:p>
        </p:txBody>
      </p:sp>
      <p:sp>
        <p:nvSpPr>
          <p:cNvPr id="71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241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6A66A4-591F-4047-8979-B87178E5A20B}" type="slidenum">
              <a:rPr lang="en-US"/>
              <a:pPr/>
              <a:t>74</a:t>
            </a:fld>
            <a:endParaRPr lang="en-US"/>
          </a:p>
        </p:txBody>
      </p:sp>
      <p:sp>
        <p:nvSpPr>
          <p:cNvPr id="72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9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67AFDF-7FDB-48BF-94D0-49280B35A77C}" type="slidenum">
              <a:rPr lang="en-US"/>
              <a:pPr/>
              <a:t>75</a:t>
            </a:fld>
            <a:endParaRPr lang="en-US"/>
          </a:p>
        </p:txBody>
      </p:sp>
      <p:sp>
        <p:nvSpPr>
          <p:cNvPr id="71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94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98B4D1-843D-42E7-9E37-4438A0B9CF6A}" type="slidenum">
              <a:rPr lang="en-US"/>
              <a:pPr/>
              <a:t>77</a:t>
            </a:fld>
            <a:endParaRPr lang="en-US"/>
          </a:p>
        </p:txBody>
      </p:sp>
      <p:sp>
        <p:nvSpPr>
          <p:cNvPr id="72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0469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85E7AF-E57F-4912-8EA2-30991E05106C}" type="slidenum">
              <a:rPr lang="en-US"/>
              <a:pPr/>
              <a:t>78</a:t>
            </a:fld>
            <a:endParaRPr lang="en-US"/>
          </a:p>
        </p:txBody>
      </p:sp>
      <p:sp>
        <p:nvSpPr>
          <p:cNvPr id="72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29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E77115-92DE-48B4-A37C-9CB3DC84176F}" type="slidenum">
              <a:rPr lang="en-US"/>
              <a:pPr/>
              <a:t>79</a:t>
            </a:fld>
            <a:endParaRPr lang="en-US"/>
          </a:p>
        </p:txBody>
      </p:sp>
      <p:sp>
        <p:nvSpPr>
          <p:cNvPr id="72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63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E77115-92DE-48B4-A37C-9CB3DC84176F}" type="slidenum">
              <a:rPr lang="en-US"/>
              <a:pPr/>
              <a:t>80</a:t>
            </a:fld>
            <a:endParaRPr lang="en-US"/>
          </a:p>
        </p:txBody>
      </p:sp>
      <p:sp>
        <p:nvSpPr>
          <p:cNvPr id="72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63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1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09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19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42D53A-349F-4116-A8CE-D2D83016D5B6}" type="slidenum">
              <a:rPr lang="en-US"/>
              <a:pPr/>
              <a:t>27</a:t>
            </a:fld>
            <a:endParaRPr lang="en-US"/>
          </a:p>
        </p:txBody>
      </p:sp>
      <p:sp>
        <p:nvSpPr>
          <p:cNvPr id="70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</a:t>
            </a:r>
            <a:r>
              <a:rPr lang="en-US" baseline="0" dirty="0"/>
              <a:t> the way the assembly code typically looks for the genera if-else form; there are other forms, look at problem 3.17</a:t>
            </a:r>
          </a:p>
        </p:txBody>
      </p:sp>
    </p:spTree>
    <p:extLst>
      <p:ext uri="{BB962C8B-B14F-4D97-AF65-F5344CB8AC3E}">
        <p14:creationId xmlns:p14="http://schemas.microsoft.com/office/powerpoint/2010/main" val="726049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E6E557-B2DB-42E9-A2CB-947E06658F68}" type="slidenum">
              <a:rPr lang="en-US"/>
              <a:pPr/>
              <a:t>38</a:t>
            </a:fld>
            <a:endParaRPr lang="en-US"/>
          </a:p>
        </p:txBody>
      </p:sp>
      <p:sp>
        <p:nvSpPr>
          <p:cNvPr id="69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182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569E2F-5052-49F1-AEEA-57CF69CC9E02}" type="slidenum">
              <a:rPr lang="en-US"/>
              <a:pPr/>
              <a:t>53</a:t>
            </a:fld>
            <a:endParaRPr lang="en-US"/>
          </a:p>
        </p:txBody>
      </p:sp>
      <p:sp>
        <p:nvSpPr>
          <p:cNvPr id="71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87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54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Also, if one</a:t>
            </a:r>
            <a:r>
              <a:rPr lang="en-US" baseline="0" dirty="0"/>
              <a:t> of the two expressions could possibly generate an error condition, e.g. “p ? *p : 0” problem here is that dereferencing </a:t>
            </a:r>
            <a:r>
              <a:rPr lang="en-US" baseline="0" dirty="0" err="1"/>
              <a:t>xp</a:t>
            </a:r>
            <a:r>
              <a:rPr lang="en-US" baseline="0" dirty="0"/>
              <a:t> (*</a:t>
            </a:r>
            <a:r>
              <a:rPr lang="en-US" baseline="0" dirty="0" err="1"/>
              <a:t>xp</a:t>
            </a:r>
            <a:r>
              <a:rPr lang="en-US" baseline="0" dirty="0"/>
              <a:t>) will be done even if the test fails causing a null pointer dereferencing error!</a:t>
            </a:r>
          </a:p>
          <a:p>
            <a:endParaRPr lang="en-US" baseline="0" dirty="0"/>
          </a:p>
          <a:p>
            <a:r>
              <a:rPr lang="en-US" baseline="0" dirty="0"/>
              <a:t>Results of wrong use – compilation using branching code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15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DEF7C704-F835-43C2-A143-2837B0D6F0CA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8D1D2-52ED-47FC-BAF8-80DA8819C4F0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7FBEF-43C7-4797-A0A7-47152754031C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C45C6-6316-4838-B8EB-E96A156820B5}" type="datetime1">
              <a:rPr lang="en-US" smtClean="0"/>
              <a:t>1/29/2026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78766-F864-4EEA-AEB5-F09128653F8E}" type="datetime1">
              <a:rPr lang="en-US" smtClean="0"/>
              <a:t>1/29/2026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C83115-F5B6-4F46-9176-80760AC96831}" type="datetime1">
              <a:rPr lang="en-US" smtClean="0"/>
              <a:t>1/29/2026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582872-A656-46C2-B042-73DD171BD6B8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books.org/wiki/X86_Assembly/Control_Flo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07</a:t>
            </a:r>
            <a:br>
              <a:rPr lang="en-US" dirty="0"/>
            </a:br>
            <a:r>
              <a:rPr lang="en-US" dirty="0"/>
              <a:t>Control Flow Instructions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Condition codes combinations</a:t>
            </a:r>
          </a:p>
        </p:txBody>
      </p:sp>
      <p:graphicFrame>
        <p:nvGraphicFramePr>
          <p:cNvPr id="37893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803005"/>
              </p:ext>
            </p:extLst>
          </p:nvPr>
        </p:nvGraphicFramePr>
        <p:xfrm>
          <a:off x="954043" y="1869440"/>
          <a:ext cx="5562600" cy="3576320"/>
        </p:xfrm>
        <a:graphic>
          <a:graphicData uri="http://schemas.openxmlformats.org/drawingml/2006/table">
            <a:tbl>
              <a:tblPr/>
              <a:tblGrid>
                <a:gridCol w="1113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0006">
                  <a:extLst>
                    <a:ext uri="{9D8B030D-6E8A-4147-A177-3AD203B41FA5}">
                      <a16:colId xmlns:a16="http://schemas.microsoft.com/office/drawing/2014/main" val="302886880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Suffix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Description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Condition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Equal /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ne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Not Equal / Not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ns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Nonnegative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~SF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g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~(SF^OF)&amp;~ZF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ge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l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le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(SF^OF)|ZF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Above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~CF&amp;~ZF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b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Below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CF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904246" y="1869440"/>
            <a:ext cx="349012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Note: suffixes do not</a:t>
            </a:r>
          </a:p>
          <a:p>
            <a:pPr marL="0" lvl="1"/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indicate operand sizes,</a:t>
            </a:r>
          </a:p>
          <a:p>
            <a:pPr marL="0" lvl="1"/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but rather conditions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C723E-FF8C-CC49-9CEC-5B9923646ADE}"/>
              </a:ext>
            </a:extLst>
          </p:cNvPr>
          <p:cNvSpPr txBox="1"/>
          <p:nvPr/>
        </p:nvSpPr>
        <p:spPr>
          <a:xfrm>
            <a:off x="6904245" y="3629878"/>
            <a:ext cx="431893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These same suffixes</a:t>
            </a:r>
          </a:p>
          <a:p>
            <a:pPr marL="0" lvl="1"/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will come back when</a:t>
            </a:r>
            <a:br>
              <a:rPr lang="en-US" sz="2800" dirty="0">
                <a:latin typeface="Calibri" charset="0"/>
                <a:ea typeface="Calibri" charset="0"/>
                <a:cs typeface="Calibri" charset="0"/>
              </a:rPr>
            </a:b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we see other instructions</a:t>
            </a:r>
          </a:p>
          <a:p>
            <a:pPr marL="0" lvl="1"/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that read condition codes.</a:t>
            </a:r>
          </a:p>
          <a:p>
            <a:pPr marL="0" lvl="1"/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Expect to be run after a </a:t>
            </a:r>
            <a:r>
              <a:rPr lang="en-US" sz="2800" b="1" dirty="0" err="1">
                <a:latin typeface="Courier New" panose="02070309020205020404" pitchFamily="49" charset="0"/>
                <a:ea typeface="Calibri" charset="0"/>
                <a:cs typeface="Courier New" panose="02070309020205020404" pitchFamily="49" charset="0"/>
              </a:rPr>
              <a:t>cmp</a:t>
            </a:r>
            <a:endParaRPr lang="en-US" sz="2800" b="1" dirty="0">
              <a:latin typeface="Courier New" panose="02070309020205020404" pitchFamily="49" charset="0"/>
              <a:ea typeface="Calibri" charset="0"/>
              <a:cs typeface="Courier New" panose="020703090202050204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7F4501-E3FB-4CC2-B258-64F37CC5F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5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2DAF-241B-562A-881F-B38594373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need to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6EE89-5365-62C4-438A-0B092B2E0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90%+ of the time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dirty="0"/>
              <a:t> instruction followed by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setX</a:t>
            </a:r>
            <a:r>
              <a:rPr lang="en-US" dirty="0"/>
              <a:t> instruction (or a branch, next lecture)</a:t>
            </a:r>
          </a:p>
          <a:p>
            <a:pPr lvl="1"/>
            <a:r>
              <a:rPr lang="en-US" dirty="0"/>
              <a:t>Don’t have to think about condition codes at all!</a:t>
            </a:r>
          </a:p>
          <a:p>
            <a:pPr lvl="1"/>
            <a:r>
              <a:rPr lang="en-US" dirty="0"/>
              <a:t>Think of as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>
                <a:cs typeface="Courier New" panose="02070309020205020404" pitchFamily="49" charset="0"/>
              </a:rPr>
              <a:t>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dirty="0">
                <a:cs typeface="Courier New" panose="02070309020205020404" pitchFamily="49" charset="0"/>
              </a:rPr>
              <a:t>etc.</a:t>
            </a:r>
          </a:p>
          <a:p>
            <a:pPr lvl="2"/>
            <a:endParaRPr lang="en-US" dirty="0"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10% or less of the time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Arbitrary arithmetic instruction sets the condition codes</a:t>
            </a:r>
          </a:p>
          <a:p>
            <a:pPr lvl="2"/>
            <a:r>
              <a:rPr lang="en-US" dirty="0">
                <a:cs typeface="Courier New" panose="02070309020205020404" pitchFamily="49" charset="0"/>
              </a:rPr>
              <a:t>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testq</a:t>
            </a:r>
            <a:r>
              <a:rPr lang="en-US" dirty="0">
                <a:cs typeface="Courier New" panose="02070309020205020404" pitchFamily="49" charset="0"/>
              </a:rPr>
              <a:t> sets the condition codes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Followed by 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setX</a:t>
            </a:r>
            <a:r>
              <a:rPr lang="en-US" dirty="0">
                <a:cs typeface="Courier New" panose="02070309020205020404" pitchFamily="49" charset="0"/>
              </a:rPr>
              <a:t> or branch (next section)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And you actually have to think about which condition codes are set to figure out what the assembly is doing, which can be challenging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047B4-602F-CA91-EDB3-99CCBBD0F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2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32615-39CF-A930-957D-E21CEBF22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3618A-0329-25F2-A8D6-97CC62ECE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79605" cy="5029200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 asks the question: “Is destination </a:t>
            </a:r>
            <a:r>
              <a:rPr lang="en-US" b="1" dirty="0"/>
              <a:t>X</a:t>
            </a:r>
            <a:r>
              <a:rPr lang="en-US" dirty="0"/>
              <a:t> source?”</a:t>
            </a:r>
          </a:p>
          <a:p>
            <a:pPr lvl="1"/>
            <a:r>
              <a:rPr lang="en-US" dirty="0"/>
              <a:t>Usually condition codes from “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source, destination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Don’t have to care about the exact values of the condition codes though</a:t>
            </a:r>
          </a:p>
          <a:p>
            <a:pPr lvl="2"/>
            <a:r>
              <a:rPr lang="en-US" dirty="0"/>
              <a:t>Just understand the logic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sil</a:t>
            </a:r>
            <a:r>
              <a:rPr lang="en-US" dirty="0"/>
              <a:t> =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0x01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dil</a:t>
            </a:r>
            <a:r>
              <a:rPr lang="en-US" dirty="0"/>
              <a:t> =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0xF0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sil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dil</a:t>
            </a: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seta  %al</a:t>
            </a:r>
            <a:endParaRPr lang="en-US" sz="2800" dirty="0"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sete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%al</a:t>
            </a:r>
            <a:endParaRPr lang="en-US" sz="2800" dirty="0"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setge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%al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4EDFF-34B6-3844-91E3-C49B732A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AF7FE7-D68B-BD48-E007-154634E16614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Group 5">
            <a:extLst>
              <a:ext uri="{FF2B5EF4-FFF2-40B4-BE49-F238E27FC236}">
                <a16:creationId xmlns:a16="http://schemas.microsoft.com/office/drawing/2014/main" id="{3AF7F68F-8A27-B690-8EC2-DB6ECD8A27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66723"/>
              </p:ext>
            </p:extLst>
          </p:nvPr>
        </p:nvGraphicFramePr>
        <p:xfrm>
          <a:off x="7708808" y="2687955"/>
          <a:ext cx="3733800" cy="3576320"/>
        </p:xfrm>
        <a:graphic>
          <a:graphicData uri="http://schemas.openxmlformats.org/drawingml/2006/table">
            <a:tbl>
              <a:tblPr/>
              <a:tblGrid>
                <a:gridCol w="1113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0006">
                  <a:extLst>
                    <a:ext uri="{9D8B030D-6E8A-4147-A177-3AD203B41FA5}">
                      <a16:colId xmlns:a16="http://schemas.microsoft.com/office/drawing/2014/main" val="3028868806"/>
                    </a:ext>
                  </a:extLst>
                </a:gridCol>
              </a:tblGrid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SetX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Bold" charset="0"/>
                        <a:ea typeface="ヒラギノ角ゴ ProN W6" charset="0"/>
                        <a:cs typeface="ヒラギノ角ゴ ProN W6" charset="0"/>
                        <a:sym typeface="Calibri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Description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Equal /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ne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Not Equal / Not Zero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ns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Nonnegative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ge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l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le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or Equal (Signed)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Above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set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b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Below (unsigned)</a:t>
                      </a:r>
                    </a:p>
                  </a:txBody>
                  <a:tcPr marL="25400" marR="25400" marT="25400" marB="254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957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32615-39CF-A930-957D-E21CEBF22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3618A-0329-25F2-A8D6-97CC62ECE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79605" cy="5029200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 asks the question: “Is destination </a:t>
            </a:r>
            <a:r>
              <a:rPr lang="en-US" b="1" dirty="0"/>
              <a:t>X</a:t>
            </a:r>
            <a:r>
              <a:rPr lang="en-US" dirty="0"/>
              <a:t> source?”</a:t>
            </a:r>
          </a:p>
          <a:p>
            <a:pPr lvl="1"/>
            <a:r>
              <a:rPr lang="en-US" dirty="0"/>
              <a:t>Usually condition codes from “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source, destination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Don’t have to care about the exact values of the condition codes though</a:t>
            </a:r>
          </a:p>
          <a:p>
            <a:pPr lvl="2"/>
            <a:r>
              <a:rPr lang="en-US" dirty="0"/>
              <a:t>Just understand the logic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sil</a:t>
            </a:r>
            <a:r>
              <a:rPr lang="en-US" dirty="0"/>
              <a:t> =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0x01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dil</a:t>
            </a:r>
            <a:r>
              <a:rPr lang="en-US" dirty="0"/>
              <a:t> =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0xF0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sil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dil</a:t>
            </a: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seta  %al</a:t>
            </a:r>
            <a:endParaRPr lang="en-US" sz="2800" dirty="0"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sete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%al</a:t>
            </a:r>
            <a:endParaRPr lang="en-US" sz="2800" dirty="0"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setge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%al</a:t>
            </a:r>
            <a:endParaRPr lang="en-US" sz="2800" dirty="0">
              <a:cs typeface="Courier New" panose="02070309020205020404" pitchFamily="49" charset="0"/>
            </a:endParaRPr>
          </a:p>
          <a:p>
            <a:pPr lvl="1"/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4EDFF-34B6-3844-91E3-C49B732A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AF7FE7-D68B-BD48-E007-154634E16614}"/>
              </a:ext>
            </a:extLst>
          </p:cNvPr>
          <p:cNvSpPr/>
          <p:nvPr/>
        </p:nvSpPr>
        <p:spPr>
          <a:xfrm>
            <a:off x="9287956" y="365125"/>
            <a:ext cx="2292438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op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src</a:t>
            </a:r>
            <a:r>
              <a:rPr lang="en-US" sz="2400" dirty="0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ourier New"/>
                <a:ea typeface="Courier New"/>
                <a:cs typeface="Courier New"/>
                <a:sym typeface="Courier New"/>
              </a:rPr>
              <a:t>dst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A3E706-DE74-F708-CD52-2F64AD4DD031}"/>
              </a:ext>
            </a:extLst>
          </p:cNvPr>
          <p:cNvSpPr txBox="1"/>
          <p:nvPr/>
        </p:nvSpPr>
        <p:spPr>
          <a:xfrm>
            <a:off x="116911" y="4749627"/>
            <a:ext cx="14029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6CFEA0-7C50-EF67-E3F4-3399FA5E75AF}"/>
              </a:ext>
            </a:extLst>
          </p:cNvPr>
          <p:cNvSpPr txBox="1"/>
          <p:nvPr/>
        </p:nvSpPr>
        <p:spPr>
          <a:xfrm>
            <a:off x="2943615" y="4731699"/>
            <a:ext cx="9056399" cy="1660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#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Courier New" panose="02070309020205020404" pitchFamily="49" charset="0"/>
              </a:rPr>
              <a:t> is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%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dil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Courier New" panose="02070309020205020404" pitchFamily="49" charset="0"/>
              </a:rPr>
              <a:t> ABOVE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%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sil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Courier New" panose="02070309020205020404" pitchFamily="49" charset="0"/>
              </a:rPr>
              <a:t> (unsigned)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#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Courier New" panose="02070309020205020404" pitchFamily="49" charset="0"/>
              </a:rPr>
              <a:t> is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%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dil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Courier New" panose="02070309020205020404" pitchFamily="49" charset="0"/>
              </a:rPr>
              <a:t> EQUAL to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%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sil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Courier New" panose="02070309020205020404" pitchFamily="49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#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Courier New" panose="02070309020205020404" pitchFamily="49" charset="0"/>
              </a:rPr>
              <a:t> is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%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dil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Courier New" panose="02070309020205020404" pitchFamily="49" charset="0"/>
              </a:rPr>
              <a:t> GREATER or EQUAL to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%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sil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Courier New" panose="02070309020205020404" pitchFamily="49" charset="0"/>
              </a:rPr>
              <a:t> (signed)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21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Condition Codes</a:t>
            </a:r>
          </a:p>
          <a:p>
            <a:pPr lvl="1"/>
            <a:endParaRPr lang="en-US" dirty="0"/>
          </a:p>
          <a:p>
            <a:r>
              <a:rPr lang="en-US" b="1" dirty="0"/>
              <a:t>Branching (If/Else)</a:t>
            </a:r>
          </a:p>
          <a:p>
            <a:pPr lvl="1"/>
            <a:endParaRPr lang="en-US" dirty="0"/>
          </a:p>
          <a:p>
            <a:r>
              <a:rPr lang="en-US" dirty="0"/>
              <a:t>Loops (Do While, While, For)</a:t>
            </a:r>
          </a:p>
          <a:p>
            <a:pPr lvl="1"/>
            <a:endParaRPr lang="en-US" dirty="0"/>
          </a:p>
          <a:p>
            <a:r>
              <a:rPr lang="en-US" dirty="0"/>
              <a:t>Conditional Move</a:t>
            </a:r>
          </a:p>
          <a:p>
            <a:endParaRPr lang="en-US" b="1" dirty="0"/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36042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C5A87-CB25-094D-BF69-A7F6D39F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instructions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D46FB-DC68-F143-B442-906D26400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Move data: ✓</a:t>
            </a:r>
          </a:p>
          <a:p>
            <a:r>
              <a:rPr lang="en-US" dirty="0"/>
              <a:t>Arithmetic: ✓</a:t>
            </a:r>
          </a:p>
          <a:p>
            <a:pPr>
              <a:lnSpc>
                <a:spcPct val="90000"/>
              </a:lnSpc>
            </a:pPr>
            <a:r>
              <a:rPr lang="en-US" b="1" dirty="0"/>
              <a:t>Transfer control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Instead of executing next instruction, go somewhere else</a:t>
            </a:r>
          </a:p>
          <a:p>
            <a:pPr lvl="1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Sometimes we want to go from the red code to the green code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But the blue code is what’s next!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Need to transfer control! Execute an instruction that is not the next one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And </a:t>
            </a:r>
            <a:r>
              <a:rPr lang="en-US" b="1" i="1" dirty="0"/>
              <a:t>conditionally</a:t>
            </a:r>
            <a:r>
              <a:rPr lang="en-US" dirty="0"/>
              <a:t>, too! (i.e., based on a condition)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713DF7-73F6-234E-8DD1-11487C4E8D2E}"/>
              </a:ext>
            </a:extLst>
          </p:cNvPr>
          <p:cNvSpPr>
            <a:spLocks/>
          </p:cNvSpPr>
          <p:nvPr/>
        </p:nvSpPr>
        <p:spPr bwMode="auto">
          <a:xfrm>
            <a:off x="2479109" y="2967626"/>
            <a:ext cx="2438400" cy="1260475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if (x &gt; y)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else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y-x;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039BF9-B7FC-794C-BF6B-09B20751EA86}"/>
              </a:ext>
            </a:extLst>
          </p:cNvPr>
          <p:cNvSpPr>
            <a:spLocks/>
          </p:cNvSpPr>
          <p:nvPr/>
        </p:nvSpPr>
        <p:spPr bwMode="auto">
          <a:xfrm>
            <a:off x="5641411" y="2967625"/>
            <a:ext cx="2514600" cy="965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while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(x &gt; y)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  <a:endParaRPr lang="en-US" b="1" dirty="0">
              <a:solidFill>
                <a:srgbClr val="00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return result;</a:t>
            </a:r>
            <a:endParaRPr lang="en-US" b="1" dirty="0">
              <a:solidFill>
                <a:srgbClr val="00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8CBEC-F05F-4785-9209-ADADF479E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4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707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Breaking with sequential execution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“Normal” execution follows instructions in listed (sequential) order</a:t>
            </a:r>
          </a:p>
          <a:p>
            <a:r>
              <a:rPr lang="en-US" sz="2400" dirty="0"/>
              <a:t>To move to a different location – jump</a:t>
            </a:r>
          </a:p>
          <a:p>
            <a:pPr lvl="1"/>
            <a:r>
              <a:rPr lang="en-US" sz="2000" dirty="0"/>
              <a:t>Jump to different part of code depending on condition codes</a:t>
            </a:r>
          </a:p>
          <a:p>
            <a:pPr lvl="1"/>
            <a:r>
              <a:rPr lang="en-US" sz="2000" dirty="0"/>
              <a:t>Destination of a jump – a label: particular address at which we find code</a:t>
            </a:r>
          </a:p>
          <a:p>
            <a:pPr lvl="1"/>
            <a:r>
              <a:rPr lang="en-US" sz="2000" dirty="0"/>
              <a:t>Label addresses are determined when generating the object code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5105400" y="3561642"/>
            <a:ext cx="4572001" cy="202876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 err="1">
                <a:latin typeface="Courier New" pitchFamily="49" charset="0"/>
              </a:rPr>
              <a:t>movq</a:t>
            </a:r>
            <a:r>
              <a:rPr lang="en-US" b="1" dirty="0">
                <a:latin typeface="Courier New" pitchFamily="49" charset="0"/>
              </a:rPr>
              <a:t> 8(%</a:t>
            </a:r>
            <a:r>
              <a:rPr lang="en-US" b="1" dirty="0" err="1">
                <a:latin typeface="Courier New" pitchFamily="49" charset="0"/>
              </a:rPr>
              <a:t>rsp</a:t>
            </a:r>
            <a:r>
              <a:rPr lang="en-US" b="1" dirty="0">
                <a:latin typeface="Courier New" pitchFamily="49" charset="0"/>
              </a:rPr>
              <a:t>),%</a:t>
            </a:r>
            <a:r>
              <a:rPr lang="en-US" b="1" dirty="0" err="1">
                <a:latin typeface="Courier New" pitchFamily="49" charset="0"/>
              </a:rPr>
              <a:t>rdx</a:t>
            </a:r>
            <a:endParaRPr lang="en-US" b="1" dirty="0">
              <a:latin typeface="Courier New" pitchFamily="49" charset="0"/>
            </a:endParaRPr>
          </a:p>
          <a:p>
            <a:pPr eaLnBrk="0" hangingPunct="0"/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 err="1">
                <a:latin typeface="Courier New" pitchFamily="49" charset="0"/>
              </a:rPr>
              <a:t>movq</a:t>
            </a:r>
            <a:r>
              <a:rPr lang="en-US" b="1" dirty="0">
                <a:latin typeface="Courier New" pitchFamily="49" charset="0"/>
              </a:rPr>
              <a:t> 16(%</a:t>
            </a:r>
            <a:r>
              <a:rPr lang="en-US" b="1" dirty="0" err="1">
                <a:latin typeface="Courier New" pitchFamily="49" charset="0"/>
              </a:rPr>
              <a:t>rsp</a:t>
            </a:r>
            <a:r>
              <a:rPr lang="en-US" b="1" dirty="0">
                <a:latin typeface="Courier New" pitchFamily="49" charset="0"/>
              </a:rPr>
              <a:t>),%</a:t>
            </a:r>
            <a:r>
              <a:rPr lang="en-US" b="1" dirty="0" err="1">
                <a:latin typeface="Courier New" pitchFamily="49" charset="0"/>
              </a:rPr>
              <a:t>rax</a:t>
            </a:r>
            <a:endParaRPr lang="en-US" b="1" dirty="0">
              <a:latin typeface="Courier New" pitchFamily="49" charset="0"/>
            </a:endParaRPr>
          </a:p>
          <a:p>
            <a:pPr eaLnBrk="0" hangingPunct="0"/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 err="1">
                <a:latin typeface="Courier New" pitchFamily="49" charset="0"/>
              </a:rPr>
              <a:t>cmpq</a:t>
            </a:r>
            <a:r>
              <a:rPr lang="en-US" b="1" dirty="0">
                <a:latin typeface="Courier New" pitchFamily="49" charset="0"/>
              </a:rPr>
              <a:t> %</a:t>
            </a:r>
            <a:r>
              <a:rPr lang="en-US" b="1" dirty="0" err="1">
                <a:latin typeface="Courier New" pitchFamily="49" charset="0"/>
              </a:rPr>
              <a:t>rax</a:t>
            </a:r>
            <a:r>
              <a:rPr lang="en-US" b="1" dirty="0">
                <a:latin typeface="Courier New" pitchFamily="49" charset="0"/>
              </a:rPr>
              <a:t>,%</a:t>
            </a:r>
            <a:r>
              <a:rPr lang="en-US" b="1" dirty="0" err="1">
                <a:latin typeface="Courier New" pitchFamily="49" charset="0"/>
              </a:rPr>
              <a:t>rdx</a:t>
            </a:r>
            <a:endParaRPr lang="en-US" b="1" dirty="0">
              <a:latin typeface="Courier New" pitchFamily="49" charset="0"/>
            </a:endParaRPr>
          </a:p>
          <a:p>
            <a:pPr eaLnBrk="0" hangingPunct="0"/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 err="1">
                <a:latin typeface="Courier New" pitchFamily="49" charset="0"/>
              </a:rPr>
              <a:t>jle</a:t>
            </a:r>
            <a:r>
              <a:rPr lang="en-US" b="1" dirty="0">
                <a:latin typeface="Courier New" pitchFamily="49" charset="0"/>
              </a:rPr>
              <a:t> .L9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	</a:t>
            </a:r>
            <a:r>
              <a:rPr lang="en-US" b="1" dirty="0" err="1">
                <a:latin typeface="Courier New" pitchFamily="49" charset="0"/>
              </a:rPr>
              <a:t>movl</a:t>
            </a:r>
            <a:r>
              <a:rPr lang="en-US" b="1" dirty="0">
                <a:latin typeface="Courier New" pitchFamily="49" charset="0"/>
              </a:rPr>
              <a:t> %</a:t>
            </a:r>
            <a:r>
              <a:rPr lang="en-US" dirty="0" err="1">
                <a:latin typeface="Courier New" pitchFamily="49" charset="0"/>
              </a:rPr>
              <a:t>r</a:t>
            </a:r>
            <a:r>
              <a:rPr lang="en-US" b="1" dirty="0" err="1">
                <a:latin typeface="Courier New" pitchFamily="49" charset="0"/>
              </a:rPr>
              <a:t>dx</a:t>
            </a:r>
            <a:r>
              <a:rPr lang="en-US" b="1" dirty="0">
                <a:latin typeface="Courier New" pitchFamily="49" charset="0"/>
              </a:rPr>
              <a:t>,%</a:t>
            </a:r>
            <a:r>
              <a:rPr lang="en-US" dirty="0" err="1">
                <a:latin typeface="Courier New" pitchFamily="49" charset="0"/>
              </a:rPr>
              <a:t>r</a:t>
            </a:r>
            <a:r>
              <a:rPr lang="en-US" b="1" dirty="0" err="1">
                <a:latin typeface="Courier New" pitchFamily="49" charset="0"/>
              </a:rPr>
              <a:t>ax</a:t>
            </a:r>
            <a:endParaRPr lang="en-US" b="1" dirty="0">
              <a:latin typeface="Courier New" pitchFamily="49" charset="0"/>
            </a:endParaRPr>
          </a:p>
          <a:p>
            <a:pPr eaLnBrk="0" hangingPunct="0"/>
            <a:r>
              <a:rPr lang="en-US" b="1" dirty="0">
                <a:latin typeface="Courier New" pitchFamily="49" charset="0"/>
              </a:rPr>
              <a:t>.L9: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	</a:t>
            </a:r>
            <a:r>
              <a:rPr lang="is-IS" dirty="0">
                <a:latin typeface="Courier New" pitchFamily="49" charset="0"/>
              </a:rPr>
              <a:t>...</a:t>
            </a:r>
            <a:r>
              <a:rPr lang="is-IS" b="1" dirty="0">
                <a:latin typeface="Courier New" pitchFamily="49" charset="0"/>
              </a:rPr>
              <a:t>other instructions...</a:t>
            </a:r>
            <a:endParaRPr lang="en-US" b="1" dirty="0">
              <a:latin typeface="Courier New" pitchFamily="49" charset="0"/>
            </a:endParaRPr>
          </a:p>
        </p:txBody>
      </p:sp>
      <p:sp>
        <p:nvSpPr>
          <p:cNvPr id="15" name="Line Callout 1 14"/>
          <p:cNvSpPr/>
          <p:nvPr/>
        </p:nvSpPr>
        <p:spPr bwMode="auto">
          <a:xfrm flipH="1">
            <a:off x="8684795" y="4347422"/>
            <a:ext cx="2209800" cy="457200"/>
          </a:xfrm>
          <a:prstGeom prst="borderCallout1">
            <a:avLst>
              <a:gd name="adj1" fmla="val 50035"/>
              <a:gd name="adj2" fmla="val 101067"/>
              <a:gd name="adj3" fmla="val 52226"/>
              <a:gd name="adj4" fmla="val 169130"/>
            </a:avLst>
          </a:prstGeom>
          <a:solidFill>
            <a:srgbClr val="D6E0F5"/>
          </a:solidFill>
          <a:ln w="25400" cap="sq" cmpd="sng" algn="ctr">
            <a:solidFill>
              <a:schemeClr val="tx1"/>
            </a:solidFill>
            <a:prstDash val="solid"/>
            <a:round/>
            <a:headEnd type="none" w="sm" len="sm"/>
            <a:tailEnd type="triangle" w="lg" len="lg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/>
              <a:t>Jump if </a:t>
            </a:r>
            <a:r>
              <a:rPr lang="en-US" sz="2000" dirty="0" err="1"/>
              <a:t>rdx</a:t>
            </a:r>
            <a:r>
              <a:rPr lang="en-US" sz="2000" dirty="0"/>
              <a:t> &lt;= </a:t>
            </a:r>
            <a:r>
              <a:rPr lang="en-US" sz="2000" dirty="0" err="1"/>
              <a:t>rax</a:t>
            </a:r>
            <a:endParaRPr lang="en-US" sz="2000" dirty="0"/>
          </a:p>
        </p:txBody>
      </p:sp>
      <p:sp>
        <p:nvSpPr>
          <p:cNvPr id="16" name="Line Callout 1 15"/>
          <p:cNvSpPr/>
          <p:nvPr/>
        </p:nvSpPr>
        <p:spPr bwMode="auto">
          <a:xfrm flipH="1">
            <a:off x="1981200" y="4704641"/>
            <a:ext cx="2286000" cy="457200"/>
          </a:xfrm>
          <a:prstGeom prst="borderCallout1">
            <a:avLst>
              <a:gd name="adj1" fmla="val 55515"/>
              <a:gd name="adj2" fmla="val -662"/>
              <a:gd name="adj3" fmla="val 78125"/>
              <a:gd name="adj4" fmla="val -38958"/>
            </a:avLst>
          </a:prstGeom>
          <a:solidFill>
            <a:srgbClr val="D6E0F5"/>
          </a:solidFill>
          <a:ln w="25400" cap="sq" cmpd="sng" algn="ctr">
            <a:solidFill>
              <a:schemeClr val="tx1"/>
            </a:solidFill>
            <a:prstDash val="solid"/>
            <a:round/>
            <a:headEnd type="none" w="sm" len="sm"/>
            <a:tailEnd type="triangle" w="lg" len="lg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/>
              <a:t>Label for the jump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C154F3-7BA1-4E9A-B765-DB534F01F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3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Jumping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idx="1"/>
          </p:nvPr>
        </p:nvSpPr>
        <p:spPr>
          <a:xfrm>
            <a:off x="607596" y="1143000"/>
            <a:ext cx="4615758" cy="5029200"/>
          </a:xfrm>
          <a:ln/>
        </p:spPr>
        <p:txBody>
          <a:bodyPr>
            <a:normAutofit lnSpcReduction="10000"/>
          </a:bodyPr>
          <a:lstStyle/>
          <a:p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jX</a:t>
            </a:r>
            <a:r>
              <a:rPr lang="en-US" dirty="0"/>
              <a:t> Instructions</a:t>
            </a:r>
          </a:p>
          <a:p>
            <a:pPr marL="552450" lvl="1"/>
            <a:r>
              <a:rPr lang="en-US" dirty="0"/>
              <a:t>Jump to different part of code depending on condition codes</a:t>
            </a:r>
            <a:br>
              <a:rPr lang="en-US" dirty="0"/>
            </a:br>
            <a:endParaRPr lang="en-US" dirty="0"/>
          </a:p>
          <a:p>
            <a:pPr marL="552450" lvl="1"/>
            <a:r>
              <a:rPr lang="en-US" b="1" dirty="0" err="1">
                <a:latin typeface="Courier New" pitchFamily="49" charset="0"/>
                <a:cs typeface="Courier New" pitchFamily="49" charset="0"/>
              </a:rPr>
              <a:t>jmp</a:t>
            </a:r>
            <a:r>
              <a:rPr lang="en-US" dirty="0"/>
              <a:t> has two options</a:t>
            </a:r>
          </a:p>
          <a:p>
            <a:pPr marL="1009650" lvl="2"/>
            <a:r>
              <a:rPr lang="en-US" b="1" dirty="0"/>
              <a:t>Direct</a:t>
            </a:r>
            <a:r>
              <a:rPr lang="en-US" dirty="0"/>
              <a:t>: to a label</a:t>
            </a:r>
            <a:br>
              <a:rPr lang="en-US" dirty="0"/>
            </a:br>
            <a:r>
              <a:rPr lang="en-US" dirty="0"/>
              <a:t>(literal address)</a:t>
            </a:r>
            <a:br>
              <a:rPr lang="en-US" dirty="0"/>
            </a:br>
            <a:endParaRPr lang="en-US" dirty="0"/>
          </a:p>
          <a:p>
            <a:pPr marL="1009650" lvl="2"/>
            <a:r>
              <a:rPr lang="en-US" b="1" dirty="0"/>
              <a:t>Indirect</a:t>
            </a:r>
            <a:r>
              <a:rPr lang="en-US" dirty="0"/>
              <a:t>: based on a register</a:t>
            </a:r>
          </a:p>
          <a:p>
            <a:pPr marL="1009650" lvl="2"/>
            <a:endParaRPr lang="en-US" dirty="0"/>
          </a:p>
          <a:p>
            <a:pPr marL="1009650" lvl="2"/>
            <a:r>
              <a:rPr lang="en-US" dirty="0"/>
              <a:t>Direct is by far the most common</a:t>
            </a:r>
          </a:p>
        </p:txBody>
      </p:sp>
      <p:graphicFrame>
        <p:nvGraphicFramePr>
          <p:cNvPr id="40965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224292"/>
              </p:ext>
            </p:extLst>
          </p:nvPr>
        </p:nvGraphicFramePr>
        <p:xfrm>
          <a:off x="5484394" y="1143000"/>
          <a:ext cx="6096000" cy="4446594"/>
        </p:xfrm>
        <a:graphic>
          <a:graphicData uri="http://schemas.openxmlformats.org/drawingml/2006/table">
            <a:tbl>
              <a:tblPr/>
              <a:tblGrid>
                <a:gridCol w="1109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jX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Bold" charset="0"/>
                        <a:ea typeface="ヒラギノ角ゴ ProN W6" charset="0"/>
                        <a:cs typeface="ヒラギノ角ゴ ProN W6" charset="0"/>
                        <a:sym typeface="Calibri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Condition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Description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jmp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5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1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5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Unconditional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5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12900" algn="l"/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Equal / Zero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jne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Not Equal / Not Zero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js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SF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Negative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jns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~SF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Nonnegative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jg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~(SF^OF)&amp;~ZF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(Signed)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jge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~(SF^OF)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Greater or Equal (Signed)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jl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(Signed)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jle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(SF^OF)|ZF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Less or Equal (Signed)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ja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~CF&amp;~ZF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Above (unsigned)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jae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~CF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Above or Equal (unsigned)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jb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CF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Below (unsigned)</a:t>
                      </a: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mr-I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...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mr-I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...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mr-I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...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Bold" charset="0"/>
                        <a:ea typeface="ヒラギノ角ゴ ProN W6" charset="0"/>
                        <a:cs typeface="ヒラギノ角ゴ ProN W6" charset="0"/>
                        <a:sym typeface="Calibri Bold" charset="0"/>
                      </a:endParaRPr>
                    </a:p>
                  </a:txBody>
                  <a:tcPr marL="38100" marR="38100" marT="38100" marB="381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CD87CF-5734-4880-99FB-082D7E46B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4ECA0-8E2D-445B-88AE-3AADC32B9C46}"/>
              </a:ext>
            </a:extLst>
          </p:cNvPr>
          <p:cNvSpPr txBox="1"/>
          <p:nvPr/>
        </p:nvSpPr>
        <p:spPr>
          <a:xfrm>
            <a:off x="661873" y="6169580"/>
            <a:ext cx="101930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Documentation on all jump instructions: </a:t>
            </a:r>
            <a:r>
              <a:rPr lang="en-US" dirty="0">
                <a:hlinkClick r:id="rId3"/>
              </a:rPr>
              <a:t>https://en.wikibooks.org/wiki/X86_Assembly/Control_Flow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979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C84A2-B26B-454E-B024-5B3DCB033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idea: building C constructs with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C4536-BF00-4EF5-9362-D19AF402F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Jump will let us build the flow control statements in C</a:t>
            </a:r>
          </a:p>
          <a:p>
            <a:pPr lvl="1"/>
            <a:r>
              <a:rPr lang="en-US" dirty="0"/>
              <a:t>If, While, For, Switch, etc.</a:t>
            </a:r>
          </a:p>
          <a:p>
            <a:pPr lvl="1"/>
            <a:endParaRPr lang="en-US" dirty="0"/>
          </a:p>
          <a:p>
            <a:r>
              <a:rPr lang="en-US" dirty="0"/>
              <a:t>But the translation isn’t always obvious</a:t>
            </a:r>
          </a:p>
          <a:p>
            <a:pPr lvl="1"/>
            <a:r>
              <a:rPr lang="en-US" dirty="0"/>
              <a:t>Might switch ordering, or negate the logical condition</a:t>
            </a:r>
          </a:p>
          <a:p>
            <a:pPr lvl="1"/>
            <a:r>
              <a:rPr lang="en-US" dirty="0"/>
              <a:t>Maintains the same result when it runs, but easier for assembly</a:t>
            </a:r>
          </a:p>
          <a:p>
            <a:endParaRPr lang="en-US" dirty="0"/>
          </a:p>
          <a:p>
            <a:r>
              <a:rPr lang="en-US" dirty="0"/>
              <a:t>Steps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Transform C into something simpler (closer to assembly)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Transform simpler C into assembly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FB2E8-F647-4D94-88FE-C4B39E7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65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FC6F4-3060-4F05-BB9F-681B5DE97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“something simpler” is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B5528-108F-4E9D-9922-7E6C739A2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6" y="1143000"/>
            <a:ext cx="5279637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 allows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/>
              <a:t> as means of</a:t>
            </a:r>
            <a:br>
              <a:rPr lang="en-US" dirty="0"/>
            </a:br>
            <a:r>
              <a:rPr lang="en-US" dirty="0"/>
              <a:t>transferring control</a:t>
            </a:r>
          </a:p>
          <a:p>
            <a:pPr marL="552450" lvl="1"/>
            <a:r>
              <a:rPr lang="en-US" dirty="0"/>
              <a:t>Closer to machine-level programming style</a:t>
            </a:r>
          </a:p>
          <a:p>
            <a:pPr marL="552450" lvl="1"/>
            <a:endParaRPr lang="en-US" dirty="0"/>
          </a:p>
          <a:p>
            <a:pPr marL="552450" lvl="1"/>
            <a:r>
              <a:rPr lang="en-US" dirty="0"/>
              <a:t>Place labels wherever you want in code</a:t>
            </a:r>
          </a:p>
          <a:p>
            <a:pPr marL="552450" lvl="1"/>
            <a:r>
              <a:rPr lang="en-US" dirty="0" err="1"/>
              <a:t>Goto</a:t>
            </a:r>
            <a:r>
              <a:rPr lang="en-US" dirty="0"/>
              <a:t> “jumps” to the referenced label</a:t>
            </a:r>
          </a:p>
          <a:p>
            <a:pPr marL="552450" lvl="1"/>
            <a:endParaRPr lang="en-US" dirty="0"/>
          </a:p>
          <a:p>
            <a:r>
              <a:rPr lang="en-US" dirty="0"/>
              <a:t>Generally considered bad programming style</a:t>
            </a:r>
          </a:p>
          <a:p>
            <a:pPr lvl="1"/>
            <a:r>
              <a:rPr lang="en-US" dirty="0"/>
              <a:t>Makes it really difficult to understand what code is doing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9FEDC3-0DAF-4DC8-AAB8-E35CB3020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585517-D9E4-426F-B0CB-2E62608DA90A}"/>
              </a:ext>
            </a:extLst>
          </p:cNvPr>
          <p:cNvSpPr txBox="1"/>
          <p:nvPr/>
        </p:nvSpPr>
        <p:spPr>
          <a:xfrm>
            <a:off x="6304768" y="1143000"/>
            <a:ext cx="54571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start: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3){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end; 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++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lvl="1"/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”);</a:t>
            </a: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start;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lvl="1"/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(“World!\n”);</a:t>
            </a:r>
          </a:p>
          <a:p>
            <a:pPr lvl="1"/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cs typeface="Courier New" panose="02070309020205020404" pitchFamily="49" charset="0"/>
              </a:rPr>
              <a:t>Prints: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“Hello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World!\n”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18265B07-D7E3-4126-AE48-A1FA9A55B8A3}"/>
              </a:ext>
            </a:extLst>
          </p:cNvPr>
          <p:cNvSpPr/>
          <p:nvPr/>
        </p:nvSpPr>
        <p:spPr>
          <a:xfrm>
            <a:off x="5999966" y="1741118"/>
            <a:ext cx="1434230" cy="1511806"/>
          </a:xfrm>
          <a:prstGeom prst="arc">
            <a:avLst>
              <a:gd name="adj1" fmla="val 5212675"/>
              <a:gd name="adj2" fmla="val 14498023"/>
            </a:avLst>
          </a:prstGeom>
          <a:ln w="57150">
            <a:solidFill>
              <a:schemeClr val="accent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7D572CF6-B7AB-F7E2-DA32-6F054B4C6000}"/>
              </a:ext>
            </a:extLst>
          </p:cNvPr>
          <p:cNvSpPr/>
          <p:nvPr/>
        </p:nvSpPr>
        <p:spPr>
          <a:xfrm rot="11319794">
            <a:off x="10451197" y="2137515"/>
            <a:ext cx="1342325" cy="1441976"/>
          </a:xfrm>
          <a:prstGeom prst="arc">
            <a:avLst>
              <a:gd name="adj1" fmla="val 5212675"/>
              <a:gd name="adj2" fmla="val 15612450"/>
            </a:avLst>
          </a:prstGeom>
          <a:ln w="5715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1A07BC7-9635-0292-E937-3238CFABC4D5}"/>
              </a:ext>
            </a:extLst>
          </p:cNvPr>
          <p:cNvCxnSpPr/>
          <p:nvPr/>
        </p:nvCxnSpPr>
        <p:spPr>
          <a:xfrm flipH="1">
            <a:off x="7738998" y="3568978"/>
            <a:ext cx="3409166" cy="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940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1B7A5-92EB-BC7F-73FC-F1A3FC935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on to new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D4A06-91AB-9ABA-C449-81B854843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little bit of breathing room, but not a ton</a:t>
            </a:r>
          </a:p>
          <a:p>
            <a:pPr lvl="1"/>
            <a:r>
              <a:rPr lang="en-US" dirty="0"/>
              <a:t>Nothing is due next week at least!</a:t>
            </a:r>
          </a:p>
          <a:p>
            <a:pPr lvl="1"/>
            <a:endParaRPr lang="en-US" dirty="0"/>
          </a:p>
          <a:p>
            <a:r>
              <a:rPr lang="en-US" dirty="0"/>
              <a:t>Homework 2: due Tuesday, February 10</a:t>
            </a:r>
            <a:r>
              <a:rPr lang="en-US" baseline="30000" dirty="0"/>
              <a:t>th</a:t>
            </a:r>
          </a:p>
          <a:p>
            <a:pPr lvl="1"/>
            <a:r>
              <a:rPr lang="en-US" dirty="0"/>
              <a:t>1.5 weeks from today</a:t>
            </a:r>
          </a:p>
          <a:p>
            <a:pPr lvl="1"/>
            <a:endParaRPr lang="en-US" dirty="0"/>
          </a:p>
          <a:p>
            <a:r>
              <a:rPr lang="en-US" dirty="0"/>
              <a:t>Midterm Exam 2: Thursday, February 12</a:t>
            </a:r>
            <a:r>
              <a:rPr lang="en-US" baseline="30000" dirty="0"/>
              <a:t>th</a:t>
            </a:r>
            <a:endParaRPr lang="en-US" dirty="0"/>
          </a:p>
          <a:p>
            <a:pPr lvl="1"/>
            <a:r>
              <a:rPr lang="en-US" dirty="0"/>
              <a:t>2 weeks from today</a:t>
            </a:r>
          </a:p>
          <a:p>
            <a:pPr lvl="1"/>
            <a:endParaRPr lang="en-US" dirty="0"/>
          </a:p>
          <a:p>
            <a:r>
              <a:rPr lang="en-US" dirty="0"/>
              <a:t>Bomb Lab: due Tuesday, February 17</a:t>
            </a:r>
            <a:r>
              <a:rPr lang="en-US" baseline="30000" dirty="0"/>
              <a:t>th</a:t>
            </a:r>
            <a:endParaRPr lang="en-US" dirty="0"/>
          </a:p>
          <a:p>
            <a:pPr lvl="1"/>
            <a:r>
              <a:rPr lang="en-US" dirty="0"/>
              <a:t>2.5 weeks from today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8A546-573C-1727-76D8-9251EF94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253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Conditional Branch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126E1-DF88-4CCD-B9FB-23CDFDAB7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sp>
        <p:nvSpPr>
          <p:cNvPr id="9" name="Rectangle 4"/>
          <p:cNvSpPr>
            <a:spLocks/>
          </p:cNvSpPr>
          <p:nvPr/>
        </p:nvSpPr>
        <p:spPr bwMode="auto">
          <a:xfrm>
            <a:off x="6620721" y="1155700"/>
            <a:ext cx="4267200" cy="35179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absdiff_j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(x &lt;= y);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{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Else; 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Done;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Else: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y-x;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Done:</a:t>
            </a:r>
          </a:p>
          <a:p>
            <a:pPr algn="l"/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10" name="Rectangle 4"/>
          <p:cNvSpPr>
            <a:spLocks/>
          </p:cNvSpPr>
          <p:nvPr/>
        </p:nvSpPr>
        <p:spPr bwMode="auto">
          <a:xfrm>
            <a:off x="813316" y="1155700"/>
            <a:ext cx="3962400" cy="2717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absdiff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result;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if (x &gt; y)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else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y-x;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return result;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40584BC-0825-4A4F-8ED4-A4CDB38E6D9B}"/>
              </a:ext>
            </a:extLst>
          </p:cNvPr>
          <p:cNvCxnSpPr>
            <a:cxnSpLocks/>
          </p:cNvCxnSpPr>
          <p:nvPr/>
        </p:nvCxnSpPr>
        <p:spPr>
          <a:xfrm>
            <a:off x="4775716" y="1625252"/>
            <a:ext cx="184500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0A24AF7-0012-4A2F-B9F3-342CFA8B4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46322"/>
            <a:ext cx="10280326" cy="2110025"/>
          </a:xfrm>
        </p:spPr>
        <p:txBody>
          <a:bodyPr>
            <a:normAutofit/>
          </a:bodyPr>
          <a:lstStyle/>
          <a:p>
            <a:r>
              <a:rPr lang="en-US" dirty="0"/>
              <a:t>Translate an if statement into</a:t>
            </a:r>
            <a:br>
              <a:rPr lang="en-US" dirty="0"/>
            </a:br>
            <a:r>
              <a:rPr lang="en-US" dirty="0"/>
              <a:t>a “simpler” </a:t>
            </a:r>
            <a:r>
              <a:rPr lang="en-US" dirty="0" err="1"/>
              <a:t>goto</a:t>
            </a:r>
            <a:r>
              <a:rPr lang="en-US" dirty="0"/>
              <a:t> statement</a:t>
            </a:r>
          </a:p>
          <a:p>
            <a:pPr lvl="1"/>
            <a:r>
              <a:rPr lang="en-US" dirty="0"/>
              <a:t>Makes the if statement closer to machine code because</a:t>
            </a:r>
            <a:br>
              <a:rPr lang="en-US" dirty="0"/>
            </a:br>
            <a:r>
              <a:rPr lang="en-US" dirty="0" err="1"/>
              <a:t>goto</a:t>
            </a:r>
            <a:r>
              <a:rPr lang="en-US" dirty="0"/>
              <a:t> can translate to jumps</a:t>
            </a:r>
          </a:p>
          <a:p>
            <a:pPr lvl="1"/>
            <a:r>
              <a:rPr lang="en-US" dirty="0"/>
              <a:t>Note: execution doesn’t stop at a label, it just keeps going</a:t>
            </a:r>
          </a:p>
        </p:txBody>
      </p:sp>
    </p:spTree>
    <p:extLst>
      <p:ext uri="{BB962C8B-B14F-4D97-AF65-F5344CB8AC3E}">
        <p14:creationId xmlns:p14="http://schemas.microsoft.com/office/powerpoint/2010/main" val="846397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Conditional Branch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D89221-B049-4D39-9A4F-D56F3DBE2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43013" name="Rectangle 5"/>
          <p:cNvSpPr>
            <a:spLocks/>
          </p:cNvSpPr>
          <p:nvPr/>
        </p:nvSpPr>
        <p:spPr bwMode="auto">
          <a:xfrm>
            <a:off x="5969000" y="1752600"/>
            <a:ext cx="4953696" cy="5029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x:y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.L2	   # x &lt;= 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jmp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 .L3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      				          #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target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.L3: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324600" y="50292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rdi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rsi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rax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4"/>
          <p:cNvSpPr>
            <a:spLocks/>
          </p:cNvSpPr>
          <p:nvPr/>
        </p:nvSpPr>
        <p:spPr bwMode="auto">
          <a:xfrm>
            <a:off x="1676400" y="1511300"/>
            <a:ext cx="4267200" cy="35179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absdiff_j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int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= (x &lt;= y);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if (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Else;}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result = x-y;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Done;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Else: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result = y-x;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Done: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0C8AB4C-4982-8043-8EEE-DD7F52B21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18" y="1000125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Goto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35260FE-D1F3-C64E-8DC0-97C5599D2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996950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Asm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66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>
            <a:spLocks/>
          </p:cNvSpPr>
          <p:nvPr/>
        </p:nvSpPr>
        <p:spPr bwMode="auto">
          <a:xfrm>
            <a:off x="5968999" y="1752600"/>
            <a:ext cx="5329477" cy="5029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#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x:y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.L2	   # x &lt;= 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jmp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 .L3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 				          #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target  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.L3: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Conditional Branch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BC25B-46E8-452F-9530-1C5D7AD20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791013"/>
              </p:ext>
            </p:extLst>
          </p:nvPr>
        </p:nvGraphicFramePr>
        <p:xfrm>
          <a:off x="6324600" y="50292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rdi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rsi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rax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4"/>
          <p:cNvSpPr>
            <a:spLocks/>
          </p:cNvSpPr>
          <p:nvPr/>
        </p:nvSpPr>
        <p:spPr bwMode="auto">
          <a:xfrm>
            <a:off x="1676400" y="1511300"/>
            <a:ext cx="4267200" cy="35179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absdiff_j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(x &lt;= y);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result = x-y;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Done;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Else: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result = y-x;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Done: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752600" y="25146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1752600" y="278892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6019800" y="2209800"/>
            <a:ext cx="3048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6019800" y="2514600"/>
            <a:ext cx="3048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ectangle 4">
            <a:extLst>
              <a:ext uri="{FF2B5EF4-FFF2-40B4-BE49-F238E27FC236}">
                <a16:creationId xmlns:a16="http://schemas.microsoft.com/office/drawing/2014/main" id="{D28C000C-9B2B-6D49-A764-279A80C58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18" y="1000125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Goto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42CB7BEC-B009-ED41-A017-012782321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996950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Asm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83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/>
          <p:cNvSpPr>
            <a:spLocks/>
          </p:cNvSpPr>
          <p:nvPr/>
        </p:nvSpPr>
        <p:spPr bwMode="auto">
          <a:xfrm>
            <a:off x="5969000" y="1752600"/>
            <a:ext cx="5980830" cy="5029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x:y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.L2	   # x &lt;= 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jmp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 .L3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 				          #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target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.L3: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Conditional Branch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5D1F00-550F-4C99-8DD8-4645E2E26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186849"/>
              </p:ext>
            </p:extLst>
          </p:nvPr>
        </p:nvGraphicFramePr>
        <p:xfrm>
          <a:off x="6324600" y="50292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rdi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rsi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rax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4"/>
          <p:cNvSpPr>
            <a:spLocks/>
          </p:cNvSpPr>
          <p:nvPr/>
        </p:nvSpPr>
        <p:spPr bwMode="auto">
          <a:xfrm>
            <a:off x="1676400" y="1511300"/>
            <a:ext cx="4267200" cy="35179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absdiff_j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(x &lt;= y);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Done;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Else: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result = y-x;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Done: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1752600" y="30480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6019800" y="3048000"/>
            <a:ext cx="304800" cy="0"/>
          </a:xfrm>
          <a:prstGeom prst="straightConnector1">
            <a:avLst/>
          </a:prstGeom>
          <a:noFill/>
          <a:ln w="635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6019800" y="2743200"/>
            <a:ext cx="304800" cy="0"/>
          </a:xfrm>
          <a:prstGeom prst="straightConnector1">
            <a:avLst/>
          </a:prstGeom>
          <a:noFill/>
          <a:ln w="635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Rectangle 4">
            <a:extLst>
              <a:ext uri="{FF2B5EF4-FFF2-40B4-BE49-F238E27FC236}">
                <a16:creationId xmlns:a16="http://schemas.microsoft.com/office/drawing/2014/main" id="{E7070B2C-C265-AC4A-8EA5-4B5F4DD68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18" y="1000125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Goto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3782D7E8-471A-164B-8562-40BE6FD6A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996950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Asm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788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>
            <a:spLocks/>
          </p:cNvSpPr>
          <p:nvPr/>
        </p:nvSpPr>
        <p:spPr bwMode="auto">
          <a:xfrm>
            <a:off x="5969000" y="1752600"/>
            <a:ext cx="5980830" cy="5029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x:y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.L2	   # x &lt;= 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jmp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 .L3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 				          #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target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.L3: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Conditional Branch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98ADD7-0BF6-489C-922A-E946C1AB1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088574"/>
              </p:ext>
            </p:extLst>
          </p:nvPr>
        </p:nvGraphicFramePr>
        <p:xfrm>
          <a:off x="6324600" y="50292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rdi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rsi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rax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4"/>
          <p:cNvSpPr>
            <a:spLocks/>
          </p:cNvSpPr>
          <p:nvPr/>
        </p:nvSpPr>
        <p:spPr bwMode="auto">
          <a:xfrm>
            <a:off x="1676400" y="1511300"/>
            <a:ext cx="4267200" cy="35179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absdiff_j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(x &lt;= y);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Done;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Else: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result = y-x;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Done: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1752600" y="33528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6019800" y="3276600"/>
            <a:ext cx="304800" cy="0"/>
          </a:xfrm>
          <a:prstGeom prst="straightConnector1">
            <a:avLst/>
          </a:prstGeom>
          <a:noFill/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Rectangle 4">
            <a:extLst>
              <a:ext uri="{FF2B5EF4-FFF2-40B4-BE49-F238E27FC236}">
                <a16:creationId xmlns:a16="http://schemas.microsoft.com/office/drawing/2014/main" id="{9828AAED-CD60-6A46-9310-1AE026AC2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18" y="1000125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Goto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88DDD72C-4097-1747-BE8C-AF6D08BBF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996950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Asm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954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Conditional Branch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4E6B0E-9944-4023-ABE7-B372C9D19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235818"/>
              </p:ext>
            </p:extLst>
          </p:nvPr>
        </p:nvGraphicFramePr>
        <p:xfrm>
          <a:off x="6324600" y="50292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rdi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rsi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rax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4"/>
          <p:cNvSpPr>
            <a:spLocks/>
          </p:cNvSpPr>
          <p:nvPr/>
        </p:nvSpPr>
        <p:spPr bwMode="auto">
          <a:xfrm>
            <a:off x="1676400" y="1511300"/>
            <a:ext cx="4267200" cy="35179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absdiff_j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(x &lt;= y);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Done;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Else:</a:t>
            </a:r>
          </a:p>
          <a:p>
            <a:pPr algn="l"/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result = y-x;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Done: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8" name="Rectangle 5"/>
          <p:cNvSpPr>
            <a:spLocks/>
          </p:cNvSpPr>
          <p:nvPr/>
        </p:nvSpPr>
        <p:spPr bwMode="auto">
          <a:xfrm>
            <a:off x="5969000" y="1752600"/>
            <a:ext cx="5880622" cy="5029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x:y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.L2	   # x &lt;= 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jmp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 .L3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 				          #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target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7030A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7030A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.L3: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6019800" y="3840480"/>
            <a:ext cx="304800" cy="0"/>
          </a:xfrm>
          <a:prstGeom prst="straightConnector1">
            <a:avLst/>
          </a:prstGeom>
          <a:noFill/>
          <a:ln w="6350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6019800" y="4114800"/>
            <a:ext cx="304800" cy="0"/>
          </a:xfrm>
          <a:prstGeom prst="straightConnector1">
            <a:avLst/>
          </a:prstGeom>
          <a:noFill/>
          <a:ln w="6350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1752600" y="38862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Rectangle 4">
            <a:extLst>
              <a:ext uri="{FF2B5EF4-FFF2-40B4-BE49-F238E27FC236}">
                <a16:creationId xmlns:a16="http://schemas.microsoft.com/office/drawing/2014/main" id="{2558A6DB-321E-E843-BEC0-C267CBF76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18" y="1000125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Goto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F05B0FEA-DF46-0944-AD9A-728C8D74D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996950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Asm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477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Conditional Branch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12A718-6AC5-4E94-B739-484F48844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271853"/>
              </p:ext>
            </p:extLst>
          </p:nvPr>
        </p:nvGraphicFramePr>
        <p:xfrm>
          <a:off x="6324600" y="50292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rdi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rsi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"/>
                          <a:cs typeface="Courier"/>
                        </a:rPr>
                        <a:t>%</a:t>
                      </a:r>
                      <a:r>
                        <a:rPr lang="en-US" b="1" dirty="0" err="1">
                          <a:latin typeface="Courier"/>
                          <a:cs typeface="Courier"/>
                        </a:rPr>
                        <a:t>rax</a:t>
                      </a:r>
                      <a:endParaRPr lang="en-US" b="1" i="0" dirty="0">
                        <a:latin typeface="Courier"/>
                        <a:cs typeface="Couri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4"/>
          <p:cNvSpPr>
            <a:spLocks/>
          </p:cNvSpPr>
          <p:nvPr/>
        </p:nvSpPr>
        <p:spPr bwMode="auto">
          <a:xfrm>
            <a:off x="1676400" y="1511300"/>
            <a:ext cx="4267200" cy="35179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absdiff_j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int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(x &lt;= y);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if 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ntest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Else;}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result = x-y;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Done;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Else:</a:t>
            </a:r>
          </a:p>
          <a:p>
            <a:pPr algn="l"/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result = y-x;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47C7C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Done:</a:t>
            </a:r>
          </a:p>
          <a:p>
            <a:pPr algn="l"/>
            <a:r>
              <a:rPr lang="en-US" b="1" dirty="0">
                <a:solidFill>
                  <a:srgbClr val="047C7C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8" name="Rectangle 5"/>
          <p:cNvSpPr>
            <a:spLocks/>
          </p:cNvSpPr>
          <p:nvPr/>
        </p:nvSpPr>
        <p:spPr bwMode="auto">
          <a:xfrm>
            <a:off x="5969000" y="1752600"/>
            <a:ext cx="5611394" cy="5029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x:y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 .L2	   # x &lt;= y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0000FF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00B05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jmp</a:t>
            </a:r>
            <a:r>
              <a:rPr lang="en-US" b="1" dirty="0">
                <a:solidFill>
                  <a:srgbClr val="00B05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 .L3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 				          #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jle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target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7030A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endParaRPr lang="en-US" b="1" dirty="0">
              <a:solidFill>
                <a:srgbClr val="7030A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47C7C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.L3:</a:t>
            </a:r>
          </a:p>
          <a:p>
            <a:pPr>
              <a:tabLst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  <a:tab pos="1828800" algn="l"/>
                <a:tab pos="457200" algn="l"/>
                <a:tab pos="1371600" algn="l"/>
              </a:tabLst>
            </a:pPr>
            <a:r>
              <a:rPr lang="en-US" b="1" dirty="0">
                <a:solidFill>
                  <a:srgbClr val="047C7C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ret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6019800" y="4648200"/>
            <a:ext cx="304800" cy="0"/>
          </a:xfrm>
          <a:prstGeom prst="straightConnector1">
            <a:avLst/>
          </a:prstGeom>
          <a:noFill/>
          <a:ln w="63500" cap="flat" cmpd="sng" algn="ctr">
            <a:solidFill>
              <a:srgbClr val="047C7C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1752600" y="44196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047C7C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Rectangle 4">
            <a:extLst>
              <a:ext uri="{FF2B5EF4-FFF2-40B4-BE49-F238E27FC236}">
                <a16:creationId xmlns:a16="http://schemas.microsoft.com/office/drawing/2014/main" id="{FAFE561D-76C3-E844-AB93-F315178F6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18" y="1000125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Goto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14CA2AF3-BE9E-BA4F-9DF2-47BF4B1D0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996950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Asm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3169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794" name="Rectangle 2"/>
          <p:cNvSpPr>
            <a:spLocks noChangeArrowheads="1"/>
          </p:cNvSpPr>
          <p:nvPr/>
        </p:nvSpPr>
        <p:spPr bwMode="auto">
          <a:xfrm>
            <a:off x="3232758" y="984741"/>
            <a:ext cx="26035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>
                <a:solidFill>
                  <a:schemeClr val="tx2"/>
                </a:solidFill>
                <a:latin typeface="Helvetica" pitchFamily="34" charset="0"/>
              </a:rPr>
              <a:t>C Code</a:t>
            </a:r>
          </a:p>
          <a:p>
            <a:pPr marL="223838" indent="-223838" algn="ctr" defTabSz="895350" eaLnBrk="0" hangingPunct="0"/>
            <a:endParaRPr lang="en-US" b="1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673795" name="Rectangle 3"/>
          <p:cNvSpPr>
            <a:spLocks noChangeArrowheads="1"/>
          </p:cNvSpPr>
          <p:nvPr/>
        </p:nvSpPr>
        <p:spPr bwMode="auto">
          <a:xfrm>
            <a:off x="3308958" y="1365741"/>
            <a:ext cx="2514600" cy="1197764"/>
          </a:xfrm>
          <a:prstGeom prst="rect">
            <a:avLst/>
          </a:prstGeom>
          <a:solidFill>
            <a:srgbClr val="F6F5BD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ourier New" pitchFamily="49" charset="0"/>
              </a:rPr>
              <a:t>if (</a:t>
            </a:r>
            <a:r>
              <a:rPr lang="en-US" i="1" dirty="0">
                <a:latin typeface="Helvetica" charset="0"/>
                <a:ea typeface="Helvetica" charset="0"/>
                <a:cs typeface="Helvetica" charset="0"/>
              </a:rPr>
              <a:t>test-expr</a:t>
            </a:r>
            <a:r>
              <a:rPr lang="en-US" i="1" dirty="0">
                <a:latin typeface="Courier New" pitchFamily="49" charset="0"/>
              </a:rPr>
              <a:t>)</a:t>
            </a:r>
            <a:r>
              <a:rPr lang="en-US" dirty="0">
                <a:latin typeface="Courier New" pitchFamily="49" charset="0"/>
              </a:rPr>
              <a:t> 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  </a:t>
            </a:r>
            <a:r>
              <a:rPr lang="en-US" i="1" dirty="0">
                <a:latin typeface="Helvetica" pitchFamily="34" charset="0"/>
              </a:rPr>
              <a:t>then-statement</a:t>
            </a:r>
            <a:endParaRPr lang="en-US" dirty="0">
              <a:latin typeface="Courier New" pitchFamily="49" charset="0"/>
            </a:endParaRPr>
          </a:p>
          <a:p>
            <a:pPr eaLnBrk="0" hangingPunct="0"/>
            <a:r>
              <a:rPr lang="en-US" dirty="0">
                <a:latin typeface="Courier New" pitchFamily="49" charset="0"/>
              </a:rPr>
              <a:t>else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  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else-statement</a:t>
            </a:r>
            <a:r>
              <a:rPr lang="en-US" dirty="0">
                <a:latin typeface="Courier New" pitchFamily="49" charset="0"/>
              </a:rPr>
              <a:t> </a:t>
            </a:r>
          </a:p>
        </p:txBody>
      </p:sp>
      <p:sp>
        <p:nvSpPr>
          <p:cNvPr id="673796" name="Rectangle 4"/>
          <p:cNvSpPr>
            <a:spLocks noChangeArrowheads="1"/>
          </p:cNvSpPr>
          <p:nvPr/>
        </p:nvSpPr>
        <p:spPr bwMode="auto">
          <a:xfrm>
            <a:off x="7880958" y="908541"/>
            <a:ext cx="2298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ct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b="1" dirty="0" err="1">
                <a:solidFill>
                  <a:schemeClr val="tx2"/>
                </a:solidFill>
                <a:latin typeface="Helvetica" pitchFamily="34" charset="0"/>
              </a:rPr>
              <a:t>Goto</a:t>
            </a:r>
            <a:r>
              <a:rPr lang="en-US" b="1" dirty="0">
                <a:solidFill>
                  <a:schemeClr val="tx2"/>
                </a:solidFill>
                <a:latin typeface="Helvetica" pitchFamily="34" charset="0"/>
              </a:rPr>
              <a:t> Version</a:t>
            </a:r>
          </a:p>
          <a:p>
            <a:pPr marL="223838" indent="-223838" algn="ctr" defTabSz="895350" eaLnBrk="0" hangingPunct="0"/>
            <a:endParaRPr lang="en-US" b="1" dirty="0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673797" name="Rectangle 5"/>
          <p:cNvSpPr>
            <a:spLocks noChangeArrowheads="1"/>
          </p:cNvSpPr>
          <p:nvPr/>
        </p:nvSpPr>
        <p:spPr bwMode="auto">
          <a:xfrm>
            <a:off x="7423758" y="1289541"/>
            <a:ext cx="3581400" cy="2582758"/>
          </a:xfrm>
          <a:prstGeom prst="rect">
            <a:avLst/>
          </a:prstGeom>
          <a:solidFill>
            <a:srgbClr val="CDF1C5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0" hangingPunct="0"/>
            <a:r>
              <a:rPr lang="en-US" i="1" dirty="0">
                <a:latin typeface="Courier New" pitchFamily="49" charset="0"/>
              </a:rPr>
              <a:t>  </a:t>
            </a:r>
            <a:r>
              <a:rPr lang="en-US" i="1" dirty="0" err="1">
                <a:latin typeface="Courier New" pitchFamily="49" charset="0"/>
              </a:rPr>
              <a:t>n</a:t>
            </a:r>
            <a:r>
              <a:rPr lang="en-US" dirty="0" err="1">
                <a:latin typeface="Courier New" pitchFamily="49" charset="0"/>
              </a:rPr>
              <a:t>test</a:t>
            </a:r>
            <a:r>
              <a:rPr lang="en-US" dirty="0">
                <a:latin typeface="Courier New" pitchFamily="49" charset="0"/>
              </a:rPr>
              <a:t> = !(</a:t>
            </a:r>
            <a:r>
              <a:rPr lang="en-US" i="1" dirty="0">
                <a:latin typeface="Helvetica" charset="0"/>
                <a:ea typeface="Helvetica" charset="0"/>
                <a:cs typeface="Helvetica" charset="0"/>
              </a:rPr>
              <a:t>test-</a:t>
            </a:r>
            <a:r>
              <a:rPr lang="en-US" i="1" dirty="0" err="1">
                <a:latin typeface="Helvetica" charset="0"/>
                <a:ea typeface="Helvetica" charset="0"/>
                <a:cs typeface="Helvetica" charset="0"/>
              </a:rPr>
              <a:t>expr</a:t>
            </a:r>
            <a:r>
              <a:rPr lang="en-US" i="1" dirty="0">
                <a:latin typeface="Courier New" pitchFamily="49" charset="0"/>
              </a:rPr>
              <a:t>);</a:t>
            </a:r>
          </a:p>
          <a:p>
            <a:pPr eaLnBrk="0" hangingPunct="0"/>
            <a:r>
              <a:rPr lang="en-US" i="1" dirty="0">
                <a:latin typeface="Courier New" pitchFamily="49" charset="0"/>
              </a:rPr>
              <a:t>  </a:t>
            </a:r>
            <a:r>
              <a:rPr lang="en-US" dirty="0">
                <a:latin typeface="Courier New" pitchFamily="49" charset="0"/>
              </a:rPr>
              <a:t>if (</a:t>
            </a:r>
            <a:r>
              <a:rPr lang="en-US" dirty="0" err="1">
                <a:latin typeface="Courier New" pitchFamily="49" charset="0"/>
              </a:rPr>
              <a:t>ntest</a:t>
            </a:r>
            <a:r>
              <a:rPr lang="en-US" dirty="0">
                <a:latin typeface="Courier New" pitchFamily="49" charset="0"/>
              </a:rPr>
              <a:t>){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     </a:t>
            </a:r>
            <a:r>
              <a:rPr lang="en-US" dirty="0" err="1">
                <a:latin typeface="Courier New" pitchFamily="49" charset="0"/>
              </a:rPr>
              <a:t>goto</a:t>
            </a:r>
            <a:r>
              <a:rPr lang="en-US" dirty="0">
                <a:latin typeface="Courier New" pitchFamily="49" charset="0"/>
              </a:rPr>
              <a:t> Else;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  }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  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then-statement;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  </a:t>
            </a:r>
            <a:r>
              <a:rPr lang="en-US" dirty="0" err="1">
                <a:latin typeface="Courier New" pitchFamily="49" charset="0"/>
              </a:rPr>
              <a:t>goto</a:t>
            </a:r>
            <a:r>
              <a:rPr lang="en-US" dirty="0">
                <a:latin typeface="Courier New" pitchFamily="49" charset="0"/>
              </a:rPr>
              <a:t> done;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Else: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  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else-statement;</a:t>
            </a:r>
          </a:p>
          <a:p>
            <a:r>
              <a:rPr lang="en-US" dirty="0">
                <a:latin typeface="Courier New" pitchFamily="49" charset="0"/>
              </a:rPr>
              <a:t>done:</a:t>
            </a:r>
          </a:p>
        </p:txBody>
      </p:sp>
      <p:sp>
        <p:nvSpPr>
          <p:cNvPr id="67379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“if-then-else” translation</a:t>
            </a:r>
          </a:p>
        </p:txBody>
      </p:sp>
      <p:sp>
        <p:nvSpPr>
          <p:cNvPr id="673799" name="Rectangle 7"/>
          <p:cNvSpPr>
            <a:spLocks noGrp="1" noChangeArrowheads="1"/>
          </p:cNvSpPr>
          <p:nvPr>
            <p:ph idx="1"/>
          </p:nvPr>
        </p:nvSpPr>
        <p:spPr>
          <a:xfrm>
            <a:off x="607595" y="3281819"/>
            <a:ext cx="10972800" cy="2890381"/>
          </a:xfrm>
        </p:spPr>
        <p:txBody>
          <a:bodyPr>
            <a:normAutofit lnSpcReduction="10000"/>
          </a:bodyPr>
          <a:lstStyle/>
          <a:p>
            <a:pPr marL="223838" indent="-223838" defTabSz="895350">
              <a:tabLst>
                <a:tab pos="3660775" algn="l"/>
              </a:tabLst>
            </a:pPr>
            <a:r>
              <a:rPr lang="en-US" sz="2400" i="1" dirty="0"/>
              <a:t>test-expr</a:t>
            </a:r>
            <a:r>
              <a:rPr lang="en-US" sz="2400" dirty="0"/>
              <a:t> is an expression returning integer</a:t>
            </a:r>
          </a:p>
          <a:p>
            <a:pPr marL="623888" lvl="1" indent="-223838" defTabSz="895350">
              <a:tabLst>
                <a:tab pos="3660775" algn="l"/>
              </a:tabLst>
            </a:pPr>
            <a:r>
              <a:rPr lang="en-US" sz="2000" dirty="0"/>
              <a:t>= 0 interpreted as false, </a:t>
            </a:r>
            <a:r>
              <a:rPr lang="en-US" sz="2000" dirty="0">
                <a:sym typeface="Symbol" pitchFamily="18" charset="2"/>
              </a:rPr>
              <a:t></a:t>
            </a:r>
            <a:r>
              <a:rPr lang="en-US" sz="2000" dirty="0"/>
              <a:t>0 interpreted as true</a:t>
            </a:r>
          </a:p>
          <a:p>
            <a:pPr marL="223838" indent="-223838" defTabSz="895350">
              <a:tabLst>
                <a:tab pos="3660775" algn="l"/>
              </a:tabLst>
            </a:pPr>
            <a:r>
              <a:rPr lang="en-US" sz="2400" dirty="0"/>
              <a:t> Only one of the two statements is executed</a:t>
            </a:r>
          </a:p>
          <a:p>
            <a:pPr marL="681038" lvl="1" indent="-223838" defTabSz="895350">
              <a:tabLst>
                <a:tab pos="3660775" algn="l"/>
              </a:tabLst>
            </a:pPr>
            <a:r>
              <a:rPr lang="en-US" sz="2000" dirty="0"/>
              <a:t>i.e. only one of the two </a:t>
            </a:r>
            <a:r>
              <a:rPr lang="en-US" sz="2000" i="1" dirty="0"/>
              <a:t>branches</a:t>
            </a:r>
            <a:r>
              <a:rPr lang="en-US" sz="2000" dirty="0"/>
              <a:t> of code</a:t>
            </a:r>
          </a:p>
          <a:p>
            <a:pPr marL="223838" indent="-223838" defTabSz="895350">
              <a:tabLst>
                <a:tab pos="3660775" algn="l"/>
              </a:tabLst>
            </a:pPr>
            <a:r>
              <a:rPr lang="en-US" sz="2400" dirty="0"/>
              <a:t> That’s one translation; there are others</a:t>
            </a:r>
          </a:p>
          <a:p>
            <a:pPr marL="623888" lvl="1" indent="-223838" defTabSz="895350">
              <a:tabLst>
                <a:tab pos="3660775" algn="l"/>
              </a:tabLst>
            </a:pPr>
            <a:r>
              <a:rPr lang="en-US" sz="2000" dirty="0"/>
              <a:t>E.g., flipping the order of the blocks instead of flipping the test</a:t>
            </a:r>
          </a:p>
          <a:p>
            <a:pPr marL="223838" indent="-223838" defTabSz="895350">
              <a:tabLst>
                <a:tab pos="3660775" algn="l"/>
              </a:tabLst>
            </a:pPr>
            <a:r>
              <a:rPr lang="en-US" sz="2400" dirty="0"/>
              <a:t>Conditional expressions (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x ?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y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: z</a:t>
            </a:r>
            <a:r>
              <a:rPr lang="en-US" sz="2400" dirty="0"/>
              <a:t>) can use the same translation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E3A47A-96F5-4FF5-B463-F2E41EBF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9399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statement - bigger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C3EC2B-7D16-40E9-927E-2131A11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54795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test(long a, long b){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(a &gt; b)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if (a &lt; b)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-1;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0;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588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statement - bigger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C3EC2B-7D16-40E9-927E-2131A11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54795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test(long a, long b){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(a &gt; b)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if (a &lt; b)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-1;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0;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575FC-D46E-4907-8FF8-E30A7F45B2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401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&gt;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$1, %rax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&lt;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$-1, %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$0, %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4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CB443-EC0D-4B1C-8E7A-201376B3ABFF}"/>
              </a:ext>
            </a:extLst>
          </p:cNvPr>
          <p:cNvSpPr txBox="1"/>
          <p:nvPr/>
        </p:nvSpPr>
        <p:spPr>
          <a:xfrm>
            <a:off x="6579738" y="313978"/>
            <a:ext cx="4751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55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32FF-E2F7-4539-9D47-6BED8D7A5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started on Bomb Lab right away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500E9-AF84-433F-B287-871EC0A3E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Bomb lab available now</a:t>
            </a:r>
          </a:p>
          <a:p>
            <a:pPr lvl="1"/>
            <a:r>
              <a:rPr lang="en-US" dirty="0"/>
              <a:t>What can you work on right now?</a:t>
            </a:r>
          </a:p>
          <a:p>
            <a:pPr lvl="2"/>
            <a:r>
              <a:rPr lang="en-US" dirty="0"/>
              <a:t>Phases 1-3 of Bomb Lab</a:t>
            </a:r>
          </a:p>
          <a:p>
            <a:pPr lvl="2"/>
            <a:r>
              <a:rPr lang="en-US" dirty="0"/>
              <a:t>Require today and earlier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Phases 4-6 are harder</a:t>
            </a:r>
          </a:p>
          <a:p>
            <a:pPr lvl="2"/>
            <a:r>
              <a:rPr lang="en-US" dirty="0"/>
              <a:t>Next week we’ll talk about “Procedures” and “Pointers, Arrays, and Structs” that will help with this part</a:t>
            </a:r>
          </a:p>
          <a:p>
            <a:pPr lvl="2"/>
            <a:endParaRPr lang="en-US" dirty="0"/>
          </a:p>
          <a:p>
            <a:r>
              <a:rPr lang="en-US" dirty="0"/>
              <a:t>Bomb Lab is great assembly practice for the midterm exam</a:t>
            </a:r>
          </a:p>
          <a:p>
            <a:pPr lvl="1"/>
            <a:endParaRPr lang="en-US" dirty="0"/>
          </a:p>
          <a:p>
            <a:r>
              <a:rPr lang="en-US" dirty="0"/>
              <a:t>Partner survey on Piazza</a:t>
            </a:r>
          </a:p>
          <a:p>
            <a:pPr lvl="1"/>
            <a:r>
              <a:rPr lang="en-US" dirty="0"/>
              <a:t>I’ll match people today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F12F5-B64D-4F6D-87AA-A662993E8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61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statement - bigger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C3EC2B-7D16-40E9-927E-2131A11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54795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test(long a, long b){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(a &gt; b)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if (a &lt; b)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-1;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0;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575FC-D46E-4907-8FF8-E30A7F45B2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401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&gt;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$1, %rax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&lt;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$-1, %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$0, %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4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CB443-EC0D-4B1C-8E7A-201376B3ABFF}"/>
              </a:ext>
            </a:extLst>
          </p:cNvPr>
          <p:cNvSpPr txBox="1"/>
          <p:nvPr/>
        </p:nvSpPr>
        <p:spPr>
          <a:xfrm>
            <a:off x="6579738" y="313978"/>
            <a:ext cx="4751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07E6A0-E375-4996-A63D-97D722899423}"/>
              </a:ext>
            </a:extLst>
          </p:cNvPr>
          <p:cNvSpPr/>
          <p:nvPr/>
        </p:nvSpPr>
        <p:spPr>
          <a:xfrm>
            <a:off x="6579738" y="1143000"/>
            <a:ext cx="4217698" cy="16002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8F85CA-76F5-45EB-8DAA-EDDFCB045707}"/>
              </a:ext>
            </a:extLst>
          </p:cNvPr>
          <p:cNvSpPr/>
          <p:nvPr/>
        </p:nvSpPr>
        <p:spPr>
          <a:xfrm>
            <a:off x="957639" y="1943100"/>
            <a:ext cx="4217698" cy="93788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133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statement - bigger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C3EC2B-7D16-40E9-927E-2131A11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54795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test(long a, long b){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(a &gt; b)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if (a &lt; b)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-1;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0;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575FC-D46E-4907-8FF8-E30A7F45B2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401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&gt;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$1, %rax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&lt;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$-1, %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$0, %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4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CB443-EC0D-4B1C-8E7A-201376B3ABFF}"/>
              </a:ext>
            </a:extLst>
          </p:cNvPr>
          <p:cNvSpPr txBox="1"/>
          <p:nvPr/>
        </p:nvSpPr>
        <p:spPr>
          <a:xfrm>
            <a:off x="6579738" y="313978"/>
            <a:ext cx="4751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07E6A0-E375-4996-A63D-97D722899423}"/>
              </a:ext>
            </a:extLst>
          </p:cNvPr>
          <p:cNvSpPr/>
          <p:nvPr/>
        </p:nvSpPr>
        <p:spPr>
          <a:xfrm>
            <a:off x="6629842" y="3122112"/>
            <a:ext cx="4217698" cy="162525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5F4A4A-00F1-4E0E-8DF1-42D29170C48F}"/>
              </a:ext>
            </a:extLst>
          </p:cNvPr>
          <p:cNvSpPr/>
          <p:nvPr/>
        </p:nvSpPr>
        <p:spPr>
          <a:xfrm>
            <a:off x="957639" y="2857498"/>
            <a:ext cx="4217698" cy="93788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237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statement - bigger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C3EC2B-7D16-40E9-927E-2131A11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54795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test(long a, long b){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(a &gt; b)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if (a &lt; b)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-1;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0;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575FC-D46E-4907-8FF8-E30A7F45B2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401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&gt;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$1, %rax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&lt;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$-1, %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$0, %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4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CB443-EC0D-4B1C-8E7A-201376B3ABFF}"/>
              </a:ext>
            </a:extLst>
          </p:cNvPr>
          <p:cNvSpPr txBox="1"/>
          <p:nvPr/>
        </p:nvSpPr>
        <p:spPr>
          <a:xfrm>
            <a:off x="6579738" y="313978"/>
            <a:ext cx="4751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07E6A0-E375-4996-A63D-97D722899423}"/>
              </a:ext>
            </a:extLst>
          </p:cNvPr>
          <p:cNvSpPr/>
          <p:nvPr/>
        </p:nvSpPr>
        <p:spPr>
          <a:xfrm>
            <a:off x="6579738" y="5025460"/>
            <a:ext cx="4217698" cy="57367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E3211A-1895-4BA4-AB8C-96B88EC65FD5}"/>
              </a:ext>
            </a:extLst>
          </p:cNvPr>
          <p:cNvSpPr/>
          <p:nvPr/>
        </p:nvSpPr>
        <p:spPr>
          <a:xfrm>
            <a:off x="957639" y="3784422"/>
            <a:ext cx="4217698" cy="93788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5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statement - bigger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C3EC2B-7D16-40E9-927E-2131A11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54795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test(long a, long b){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(a &gt; b)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if (a &lt; b)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-1;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0;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575FC-D46E-4907-8FF8-E30A7F45B2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401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&gt;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$1, %rax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strike="sngStrike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strike="sngStrike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strike="sngStrike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strike="sngStrike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strike="sngStrike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unnecessary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jge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!(a &lt; b)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$-1, %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$0, %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4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CB443-EC0D-4B1C-8E7A-201376B3ABFF}"/>
              </a:ext>
            </a:extLst>
          </p:cNvPr>
          <p:cNvSpPr txBox="1"/>
          <p:nvPr/>
        </p:nvSpPr>
        <p:spPr>
          <a:xfrm>
            <a:off x="6579738" y="313978"/>
            <a:ext cx="4751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BC4EEC-3C67-43A3-A035-8B7D95847A6F}"/>
              </a:ext>
            </a:extLst>
          </p:cNvPr>
          <p:cNvSpPr/>
          <p:nvPr/>
        </p:nvSpPr>
        <p:spPr>
          <a:xfrm>
            <a:off x="6579738" y="3095495"/>
            <a:ext cx="4751540" cy="46189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355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Optimization (O1)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C3EC2B-7D16-40E9-927E-2131A11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54795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test(long a, long b){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(a &gt; b)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if (a &lt; b)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-1;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0;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575FC-D46E-4907-8FF8-E30A7F45B2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401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setl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%al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movzbq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%al, %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3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neg %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3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CB443-EC0D-4B1C-8E7A-201376B3ABFF}"/>
              </a:ext>
            </a:extLst>
          </p:cNvPr>
          <p:cNvSpPr txBox="1"/>
          <p:nvPr/>
        </p:nvSpPr>
        <p:spPr>
          <a:xfrm>
            <a:off x="6579738" y="313978"/>
            <a:ext cx="4751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AC29A4-C058-4818-A4D6-EF5E6F1ECBCA}"/>
              </a:ext>
            </a:extLst>
          </p:cNvPr>
          <p:cNvSpPr txBox="1"/>
          <p:nvPr/>
        </p:nvSpPr>
        <p:spPr>
          <a:xfrm>
            <a:off x="3845491" y="4997885"/>
            <a:ext cx="7052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is the yellow code block doing above?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9EB4D8F3-DAC2-407D-92D8-D1F3C232D6F2}"/>
              </a:ext>
            </a:extLst>
          </p:cNvPr>
          <p:cNvSpPr/>
          <p:nvPr/>
        </p:nvSpPr>
        <p:spPr>
          <a:xfrm>
            <a:off x="6326608" y="2392471"/>
            <a:ext cx="298849" cy="1036529"/>
          </a:xfrm>
          <a:prstGeom prst="leftBrace">
            <a:avLst>
              <a:gd name="adj1" fmla="val 8333"/>
              <a:gd name="adj2" fmla="val 51209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003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Optimization (O1)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C3EC2B-7D16-40E9-927E-2131A11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54795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test(long a, long b){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(a &gt; b)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if (a &lt; b)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-1;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0;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575FC-D46E-4907-8FF8-E30A7F45B2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401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setl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%al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movzbq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%al, %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3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neg %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3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CB443-EC0D-4B1C-8E7A-201376B3ABFF}"/>
              </a:ext>
            </a:extLst>
          </p:cNvPr>
          <p:cNvSpPr txBox="1"/>
          <p:nvPr/>
        </p:nvSpPr>
        <p:spPr>
          <a:xfrm>
            <a:off x="6579738" y="313978"/>
            <a:ext cx="4751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AC29A4-C058-4818-A4D6-EF5E6F1ECBCA}"/>
              </a:ext>
            </a:extLst>
          </p:cNvPr>
          <p:cNvSpPr txBox="1"/>
          <p:nvPr/>
        </p:nvSpPr>
        <p:spPr>
          <a:xfrm>
            <a:off x="3845491" y="4997885"/>
            <a:ext cx="70521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is the yellow code block doing above?</a:t>
            </a:r>
          </a:p>
          <a:p>
            <a:r>
              <a:rPr lang="en-US" sz="2800" dirty="0"/>
              <a:t>	Generates 0 (not less) or -1 (less)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9EB4D8F3-DAC2-407D-92D8-D1F3C232D6F2}"/>
              </a:ext>
            </a:extLst>
          </p:cNvPr>
          <p:cNvSpPr/>
          <p:nvPr/>
        </p:nvSpPr>
        <p:spPr>
          <a:xfrm>
            <a:off x="6326608" y="2392471"/>
            <a:ext cx="298849" cy="1036529"/>
          </a:xfrm>
          <a:prstGeom prst="leftBrace">
            <a:avLst>
              <a:gd name="adj1" fmla="val 8333"/>
              <a:gd name="adj2" fmla="val 51209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1D4E6-18A5-49F6-9117-91B57F22EE6E}"/>
              </a:ext>
            </a:extLst>
          </p:cNvPr>
          <p:cNvSpPr txBox="1"/>
          <p:nvPr/>
        </p:nvSpPr>
        <p:spPr>
          <a:xfrm>
            <a:off x="9507255" y="2317315"/>
            <a:ext cx="1824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else if and else together</a:t>
            </a:r>
          </a:p>
        </p:txBody>
      </p:sp>
    </p:spTree>
    <p:extLst>
      <p:ext uri="{BB962C8B-B14F-4D97-AF65-F5344CB8AC3E}">
        <p14:creationId xmlns:p14="http://schemas.microsoft.com/office/powerpoint/2010/main" val="3439250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1299E9B-B5F0-4FF0-A131-7837D8326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jump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D4D08A7-8318-45E9-854E-82FFDF82D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jmp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*0x40000(%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8)</a:t>
            </a:r>
          </a:p>
          <a:p>
            <a:pPr lvl="1"/>
            <a:r>
              <a:rPr lang="en-US" dirty="0"/>
              <a:t>Calculate memory address: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0x40000 +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+ 8*%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Then load value from that memory address</a:t>
            </a:r>
          </a:p>
          <a:p>
            <a:pPr lvl="1"/>
            <a:r>
              <a:rPr lang="en-US" dirty="0"/>
              <a:t>Treat value as an address and jump to it</a:t>
            </a:r>
          </a:p>
          <a:p>
            <a:pPr lvl="1"/>
            <a:endParaRPr lang="en-US" dirty="0"/>
          </a:p>
          <a:p>
            <a:r>
              <a:rPr lang="en-US" dirty="0"/>
              <a:t>Indirect jumps jump to the address loaded from memory</a:t>
            </a:r>
          </a:p>
          <a:p>
            <a:pPr lvl="1"/>
            <a:r>
              <a:rPr lang="en-US" dirty="0"/>
              <a:t>Essentially a function pointer</a:t>
            </a:r>
          </a:p>
          <a:p>
            <a:pPr lvl="1"/>
            <a:r>
              <a:rPr lang="en-US" dirty="0"/>
              <a:t>Or used for a Jump Table: efficient switch statements (see bonus slides)</a:t>
            </a:r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dirty="0"/>
              <a:t> lets you know that something tricky is going on</a:t>
            </a:r>
          </a:p>
          <a:p>
            <a:pPr lvl="1"/>
            <a:r>
              <a:rPr lang="en-US" dirty="0"/>
              <a:t>Displacement could be a label rather than a value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2FB1E-9F92-47F8-8435-374A7B27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71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Condition Codes</a:t>
            </a:r>
          </a:p>
          <a:p>
            <a:pPr lvl="1"/>
            <a:endParaRPr lang="en-US" dirty="0"/>
          </a:p>
          <a:p>
            <a:r>
              <a:rPr lang="en-US" dirty="0"/>
              <a:t>Branching (If/Else)</a:t>
            </a:r>
          </a:p>
          <a:p>
            <a:pPr lvl="1"/>
            <a:endParaRPr lang="en-US" dirty="0"/>
          </a:p>
          <a:p>
            <a:r>
              <a:rPr lang="en-US" b="1" dirty="0"/>
              <a:t>Loops (Do While, While, For)</a:t>
            </a:r>
          </a:p>
          <a:p>
            <a:pPr lvl="1"/>
            <a:endParaRPr lang="en-US" dirty="0"/>
          </a:p>
          <a:p>
            <a:r>
              <a:rPr lang="en-US" dirty="0"/>
              <a:t>Conditional Move</a:t>
            </a:r>
          </a:p>
          <a:p>
            <a:endParaRPr lang="en-US" b="1" dirty="0"/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661063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Loops</a:t>
            </a:r>
          </a:p>
        </p:txBody>
      </p:sp>
      <p:sp>
        <p:nvSpPr>
          <p:cNvPr id="66458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 provides different looping constructs</a:t>
            </a:r>
          </a:p>
          <a:p>
            <a:pPr lvl="1"/>
            <a:r>
              <a:rPr lang="en-US" sz="2000" b="1" dirty="0">
                <a:latin typeface="Courier New" pitchFamily="49" charset="0"/>
              </a:rPr>
              <a:t>while</a:t>
            </a:r>
            <a:r>
              <a:rPr lang="en-US" sz="2000" dirty="0">
                <a:latin typeface="Courier New" pitchFamily="49" charset="0"/>
              </a:rPr>
              <a:t>, </a:t>
            </a:r>
            <a:r>
              <a:rPr lang="en-US" sz="2400" b="1" dirty="0">
                <a:latin typeface="Courier New" pitchFamily="49" charset="0"/>
              </a:rPr>
              <a:t>d</a:t>
            </a:r>
            <a:r>
              <a:rPr lang="en-US" sz="2000" b="1" dirty="0">
                <a:latin typeface="Courier New" pitchFamily="49" charset="0"/>
              </a:rPr>
              <a:t>o </a:t>
            </a:r>
            <a:r>
              <a:rPr lang="is-IS" sz="2000" b="1" dirty="0">
                <a:latin typeface="Courier New" pitchFamily="49" charset="0"/>
              </a:rPr>
              <a:t>… </a:t>
            </a:r>
            <a:r>
              <a:rPr lang="en-US" sz="2000" b="1" dirty="0">
                <a:latin typeface="Courier New" pitchFamily="49" charset="0"/>
              </a:rPr>
              <a:t>while, for</a:t>
            </a:r>
          </a:p>
          <a:p>
            <a:r>
              <a:rPr lang="en-US" sz="2400" dirty="0"/>
              <a:t>No corresponding instruction in machine code</a:t>
            </a:r>
          </a:p>
          <a:p>
            <a:r>
              <a:rPr lang="en-US" sz="2400" dirty="0"/>
              <a:t>Most compilers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Transform general loops into 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do </a:t>
            </a:r>
            <a:r>
              <a:rPr lang="is-IS" sz="2000" b="1" dirty="0">
                <a:latin typeface="Courier New" pitchFamily="49" charset="0"/>
                <a:cs typeface="Courier New" pitchFamily="49" charset="0"/>
              </a:rPr>
              <a:t>… 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while</a:t>
            </a:r>
          </a:p>
          <a:p>
            <a:pPr lvl="1"/>
            <a:endParaRPr lang="en-US" sz="2000" dirty="0">
              <a:cs typeface="Courier New" pitchFamily="49" charset="0"/>
            </a:endParaRPr>
          </a:p>
          <a:p>
            <a:pPr lvl="1"/>
            <a:endParaRPr lang="en-US" sz="2000" dirty="0">
              <a:cs typeface="Courier New" pitchFamily="49" charset="0"/>
            </a:endParaRPr>
          </a:p>
          <a:p>
            <a:pPr lvl="1"/>
            <a:endParaRPr lang="en-US" sz="2000" dirty="0">
              <a:cs typeface="Courier New" pitchFamily="49" charset="0"/>
            </a:endParaRPr>
          </a:p>
          <a:p>
            <a:pPr lvl="1"/>
            <a:endParaRPr lang="en-US" sz="2000" dirty="0">
              <a:cs typeface="Courier New" pitchFamily="49" charset="0"/>
            </a:endParaRPr>
          </a:p>
          <a:p>
            <a:pPr marL="914400" lvl="1" indent="-457200">
              <a:buFont typeface="+mj-lt"/>
              <a:buAutoNum type="arabicPeriod" startAt="2"/>
            </a:pPr>
            <a:r>
              <a:rPr lang="en-US" sz="2000" dirty="0">
                <a:cs typeface="Courier New" pitchFamily="49" charset="0"/>
              </a:rPr>
              <a:t>Rewrite that with </a:t>
            </a:r>
            <a:r>
              <a:rPr lang="en-US" sz="2000" dirty="0" err="1">
                <a:cs typeface="Courier New" pitchFamily="49" charset="0"/>
              </a:rPr>
              <a:t>goto</a:t>
            </a:r>
            <a:endParaRPr lang="en-US" sz="2000" dirty="0">
              <a:cs typeface="Courier New" pitchFamily="49" charset="0"/>
            </a:endParaRPr>
          </a:p>
          <a:p>
            <a:pPr marL="914400" lvl="1" indent="-457200">
              <a:buFont typeface="+mj-lt"/>
              <a:buAutoNum type="arabicPeriod" startAt="2"/>
            </a:pPr>
            <a:r>
              <a:rPr lang="en-US" sz="2000" dirty="0">
                <a:cs typeface="Courier New" pitchFamily="49" charset="0"/>
              </a:rPr>
              <a:t>Then compile result into machine code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744238" y="3429000"/>
            <a:ext cx="2743200" cy="920765"/>
          </a:xfrm>
          <a:prstGeom prst="rect">
            <a:avLst/>
          </a:prstGeom>
          <a:solidFill>
            <a:srgbClr val="D6E0F5"/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do 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</a:t>
            </a:r>
            <a:r>
              <a:rPr lang="en-US" b="1" i="1" dirty="0">
                <a:latin typeface="Helvetica" pitchFamily="34" charset="0"/>
              </a:rPr>
              <a:t>body-statement</a:t>
            </a:r>
            <a:endParaRPr lang="en-US" b="1" dirty="0">
              <a:latin typeface="Courier New" pitchFamily="49" charset="0"/>
            </a:endParaRPr>
          </a:p>
          <a:p>
            <a:pPr eaLnBrk="0" hangingPunct="0"/>
            <a:r>
              <a:rPr lang="en-US" b="1" dirty="0">
                <a:latin typeface="Courier New" pitchFamily="49" charset="0"/>
              </a:rPr>
              <a:t>  while (</a:t>
            </a:r>
            <a:r>
              <a:rPr lang="en-US" b="1" i="1" dirty="0">
                <a:latin typeface="Helvetica" pitchFamily="34" charset="0"/>
              </a:rPr>
              <a:t>test-</a:t>
            </a:r>
            <a:r>
              <a:rPr lang="en-US" b="1" i="1" dirty="0" err="1">
                <a:latin typeface="Helvetica" pitchFamily="34" charset="0"/>
              </a:rPr>
              <a:t>expr</a:t>
            </a:r>
            <a:r>
              <a:rPr lang="en-US" b="1" dirty="0">
                <a:latin typeface="Courier New" pitchFamily="49" charset="0"/>
              </a:rPr>
              <a:t>);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61B8BD-2ADF-4B83-B3E8-7D4F4186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B7061D-A567-4E38-9719-26F8E6278E83}"/>
              </a:ext>
            </a:extLst>
          </p:cNvPr>
          <p:cNvSpPr txBox="1"/>
          <p:nvPr/>
        </p:nvSpPr>
        <p:spPr>
          <a:xfrm>
            <a:off x="7290816" y="3429000"/>
            <a:ext cx="3706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Do-while:</a:t>
            </a:r>
            <a:br>
              <a:rPr lang="en-US" dirty="0"/>
            </a:br>
            <a:r>
              <a:rPr lang="en-US" dirty="0"/>
              <a:t>Same idea as a while loop, but the body always runs at least once</a:t>
            </a:r>
          </a:p>
        </p:txBody>
      </p:sp>
    </p:spTree>
    <p:extLst>
      <p:ext uri="{BB962C8B-B14F-4D97-AF65-F5344CB8AC3E}">
        <p14:creationId xmlns:p14="http://schemas.microsoft.com/office/powerpoint/2010/main" val="13463068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0345E-D7FC-07BA-CD0A-E396C7337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>
            <a:extLst>
              <a:ext uri="{FF2B5EF4-FFF2-40B4-BE49-F238E27FC236}">
                <a16:creationId xmlns:a16="http://schemas.microsoft.com/office/drawing/2014/main" id="{101813E3-5380-ED53-F397-54FA12327C0C}"/>
              </a:ext>
            </a:extLst>
          </p:cNvPr>
          <p:cNvSpPr>
            <a:spLocks/>
          </p:cNvSpPr>
          <p:nvPr/>
        </p:nvSpPr>
        <p:spPr bwMode="auto">
          <a:xfrm>
            <a:off x="1830887" y="3048001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 Code</a:t>
            </a:r>
          </a:p>
        </p:txBody>
      </p:sp>
      <p:sp>
        <p:nvSpPr>
          <p:cNvPr id="54279" name="Rectangle 7">
            <a:extLst>
              <a:ext uri="{FF2B5EF4-FFF2-40B4-BE49-F238E27FC236}">
                <a16:creationId xmlns:a16="http://schemas.microsoft.com/office/drawing/2014/main" id="{4B297735-2E5D-64DE-B857-291BEF0F97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“Do-While” Loop Example</a:t>
            </a:r>
          </a:p>
        </p:txBody>
      </p:sp>
      <p:sp>
        <p:nvSpPr>
          <p:cNvPr id="54280" name="Rectangle 8">
            <a:extLst>
              <a:ext uri="{FF2B5EF4-FFF2-40B4-BE49-F238E27FC236}">
                <a16:creationId xmlns:a16="http://schemas.microsoft.com/office/drawing/2014/main" id="{84156499-17ED-E6FC-3460-CDEC27F484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b="0" dirty="0"/>
              <a:t>Running example: count number of 1s in x (“</a:t>
            </a:r>
            <a:r>
              <a:rPr lang="en-US" b="0" dirty="0" err="1"/>
              <a:t>popcount</a:t>
            </a:r>
            <a:r>
              <a:rPr lang="en-US" b="0" dirty="0"/>
              <a:t>”)</a:t>
            </a:r>
          </a:p>
          <a:p>
            <a:pPr lvl="1"/>
            <a:r>
              <a:rPr lang="en-US" dirty="0"/>
              <a:t>We’ll write it with different kinds of loops</a:t>
            </a:r>
          </a:p>
          <a:p>
            <a:pPr lvl="1"/>
            <a:r>
              <a:rPr lang="en-US" b="0" dirty="0"/>
              <a:t>What the body of the loop does is not our focus; we’ll </a:t>
            </a:r>
            <a:r>
              <a:rPr lang="en-US" dirty="0"/>
              <a:t>just ignore it</a:t>
            </a:r>
            <a:endParaRPr lang="en-US" b="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69C343AE-422D-AF92-2A8F-8DE2C6CBEF8F}"/>
              </a:ext>
            </a:extLst>
          </p:cNvPr>
          <p:cNvSpPr>
            <a:spLocks/>
          </p:cNvSpPr>
          <p:nvPr/>
        </p:nvSpPr>
        <p:spPr bwMode="auto">
          <a:xfrm>
            <a:off x="1830887" y="3463925"/>
            <a:ext cx="3736976" cy="2936875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pcount_do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do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x &gt;&gt;= 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} while (x);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E9C9C9-33AD-8134-222C-5B3B386B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322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converting C control flow statements to assembly</a:t>
            </a:r>
          </a:p>
          <a:p>
            <a:pPr lvl="1"/>
            <a:r>
              <a:rPr lang="en-US" dirty="0"/>
              <a:t>If, If-else, While, For, etc.</a:t>
            </a:r>
          </a:p>
          <a:p>
            <a:pPr lvl="1"/>
            <a:endParaRPr lang="en-US" dirty="0"/>
          </a:p>
          <a:p>
            <a:r>
              <a:rPr lang="en-US" dirty="0"/>
              <a:t>Discuss multiple ways to represent code</a:t>
            </a:r>
          </a:p>
          <a:p>
            <a:pPr lvl="1"/>
            <a:r>
              <a:rPr lang="en-US" dirty="0"/>
              <a:t>Often an efficiency tradeoff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/>
          </p:cNvSpPr>
          <p:nvPr/>
        </p:nvSpPr>
        <p:spPr bwMode="auto">
          <a:xfrm>
            <a:off x="1830887" y="3048001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 Code</a:t>
            </a:r>
          </a:p>
        </p:txBody>
      </p:sp>
      <p:sp>
        <p:nvSpPr>
          <p:cNvPr id="54277" name="Rectangle 5"/>
          <p:cNvSpPr>
            <a:spLocks/>
          </p:cNvSpPr>
          <p:nvPr/>
        </p:nvSpPr>
        <p:spPr bwMode="auto">
          <a:xfrm>
            <a:off x="6098087" y="3048001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 Version</a:t>
            </a:r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“Do-While” Loop Compilation</a:t>
            </a:r>
          </a:p>
        </p:txBody>
      </p:sp>
      <p:sp>
        <p:nvSpPr>
          <p:cNvPr id="54280" name="Rectangle 8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b="0" dirty="0"/>
              <a:t>Step 1: translate do-while into a </a:t>
            </a:r>
            <a:r>
              <a:rPr lang="en-US" b="0" dirty="0" err="1"/>
              <a:t>goto</a:t>
            </a:r>
            <a:r>
              <a:rPr lang="en-US" dirty="0" err="1"/>
              <a:t>s</a:t>
            </a:r>
            <a:endParaRPr lang="en-US" b="0" dirty="0"/>
          </a:p>
          <a:p>
            <a:r>
              <a:rPr lang="en-US" b="0" dirty="0"/>
              <a:t>Use conditional branch to either continue looping or to exit loop</a:t>
            </a:r>
          </a:p>
        </p:txBody>
      </p:sp>
      <p:sp>
        <p:nvSpPr>
          <p:cNvPr id="9" name="Rectangle 4"/>
          <p:cNvSpPr>
            <a:spLocks/>
          </p:cNvSpPr>
          <p:nvPr/>
        </p:nvSpPr>
        <p:spPr bwMode="auto">
          <a:xfrm>
            <a:off x="1830887" y="3463925"/>
            <a:ext cx="3736976" cy="2936875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pcount_do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do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x &gt;&gt;= 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} while (x);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10" name="Rectangle 6"/>
          <p:cNvSpPr>
            <a:spLocks/>
          </p:cNvSpPr>
          <p:nvPr/>
        </p:nvSpPr>
        <p:spPr bwMode="auto">
          <a:xfrm>
            <a:off x="6098087" y="3463926"/>
            <a:ext cx="4041775" cy="2936875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pcount_goto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if (x)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5793287" y="4724401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5793287" y="5562601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313B16-D440-4AC0-8E44-E27707E4C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621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95990-F928-48FE-ACD7-96B8FE0F0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“Do-While” assembly translation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41BE3-737A-42DC-875F-264EA431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E9B2D53-1859-4E5A-9D88-993801DA6149}"/>
              </a:ext>
            </a:extLst>
          </p:cNvPr>
          <p:cNvSpPr>
            <a:spLocks/>
          </p:cNvSpPr>
          <p:nvPr/>
        </p:nvSpPr>
        <p:spPr bwMode="auto">
          <a:xfrm>
            <a:off x="875061" y="1143000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 Version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8D8A53-D24E-4E1E-AD9C-CA6AF9356217}"/>
              </a:ext>
            </a:extLst>
          </p:cNvPr>
          <p:cNvSpPr>
            <a:spLocks/>
          </p:cNvSpPr>
          <p:nvPr/>
        </p:nvSpPr>
        <p:spPr bwMode="auto">
          <a:xfrm>
            <a:off x="965549" y="1600201"/>
            <a:ext cx="4041775" cy="25908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pcount_goto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if (x)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4FDDC04-5153-4276-A43A-58EF7927D620}"/>
              </a:ext>
            </a:extLst>
          </p:cNvPr>
          <p:cNvCxnSpPr/>
          <p:nvPr/>
        </p:nvCxnSpPr>
        <p:spPr bwMode="auto">
          <a:xfrm>
            <a:off x="646461" y="25908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4227C7-72D1-4436-81D7-A6F12B4F4317}"/>
              </a:ext>
            </a:extLst>
          </p:cNvPr>
          <p:cNvCxnSpPr/>
          <p:nvPr/>
        </p:nvCxnSpPr>
        <p:spPr bwMode="auto">
          <a:xfrm>
            <a:off x="660748" y="34290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Rectangle 11">
            <a:extLst>
              <a:ext uri="{FF2B5EF4-FFF2-40B4-BE49-F238E27FC236}">
                <a16:creationId xmlns:a16="http://schemas.microsoft.com/office/drawing/2014/main" id="{547A4BFF-49CD-48E0-98B7-8F96C66512BA}"/>
              </a:ext>
            </a:extLst>
          </p:cNvPr>
          <p:cNvSpPr>
            <a:spLocks/>
          </p:cNvSpPr>
          <p:nvPr/>
        </p:nvSpPr>
        <p:spPr bwMode="auto">
          <a:xfrm>
            <a:off x="5789194" y="1752078"/>
            <a:ext cx="5791200" cy="2057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$0,%rax	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0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			#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loop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%rdi,%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andq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$1,%rdx		#  t =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&amp; 0x1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addq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+= t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shrq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	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&gt;&gt;= 1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jne     .L2		#  if (x) goto loop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rep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; ret</a:t>
            </a:r>
            <a:endParaRPr lang="en-US" b="1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B3A7BA-EE74-4141-96F5-52E54D2EFA9D}"/>
              </a:ext>
            </a:extLst>
          </p:cNvPr>
          <p:cNvCxnSpPr/>
          <p:nvPr/>
        </p:nvCxnSpPr>
        <p:spPr bwMode="auto">
          <a:xfrm>
            <a:off x="5331994" y="2209278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F216DE-91C2-4C07-96C0-CD6C356B496E}"/>
              </a:ext>
            </a:extLst>
          </p:cNvPr>
          <p:cNvCxnSpPr/>
          <p:nvPr/>
        </p:nvCxnSpPr>
        <p:spPr bwMode="auto">
          <a:xfrm>
            <a:off x="5331994" y="3580878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0DCC639-077F-4557-B53D-DBCF78263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619749"/>
              </p:ext>
            </p:extLst>
          </p:nvPr>
        </p:nvGraphicFramePr>
        <p:xfrm>
          <a:off x="7329141" y="342900"/>
          <a:ext cx="3352800" cy="1143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rdi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rax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result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43721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95990-F928-48FE-ACD7-96B8FE0F0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“Do-While” assembly translation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41BE3-737A-42DC-875F-264EA431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E9B2D53-1859-4E5A-9D88-993801DA6149}"/>
              </a:ext>
            </a:extLst>
          </p:cNvPr>
          <p:cNvSpPr>
            <a:spLocks/>
          </p:cNvSpPr>
          <p:nvPr/>
        </p:nvSpPr>
        <p:spPr bwMode="auto">
          <a:xfrm>
            <a:off x="875061" y="1143000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 Version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8D8A53-D24E-4E1E-AD9C-CA6AF9356217}"/>
              </a:ext>
            </a:extLst>
          </p:cNvPr>
          <p:cNvSpPr>
            <a:spLocks/>
          </p:cNvSpPr>
          <p:nvPr/>
        </p:nvSpPr>
        <p:spPr bwMode="auto">
          <a:xfrm>
            <a:off x="965549" y="1600201"/>
            <a:ext cx="4041775" cy="25908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pcount_goto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if (x)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4FDDC04-5153-4276-A43A-58EF7927D620}"/>
              </a:ext>
            </a:extLst>
          </p:cNvPr>
          <p:cNvCxnSpPr/>
          <p:nvPr/>
        </p:nvCxnSpPr>
        <p:spPr bwMode="auto">
          <a:xfrm>
            <a:off x="646461" y="25908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4227C7-72D1-4436-81D7-A6F12B4F4317}"/>
              </a:ext>
            </a:extLst>
          </p:cNvPr>
          <p:cNvCxnSpPr/>
          <p:nvPr/>
        </p:nvCxnSpPr>
        <p:spPr bwMode="auto">
          <a:xfrm>
            <a:off x="660748" y="34290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Rectangle 11">
            <a:extLst>
              <a:ext uri="{FF2B5EF4-FFF2-40B4-BE49-F238E27FC236}">
                <a16:creationId xmlns:a16="http://schemas.microsoft.com/office/drawing/2014/main" id="{547A4BFF-49CD-48E0-98B7-8F96C66512BA}"/>
              </a:ext>
            </a:extLst>
          </p:cNvPr>
          <p:cNvSpPr>
            <a:spLocks/>
          </p:cNvSpPr>
          <p:nvPr/>
        </p:nvSpPr>
        <p:spPr bwMode="auto">
          <a:xfrm>
            <a:off x="5789194" y="1752078"/>
            <a:ext cx="5791200" cy="2057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$0,%rax	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0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			#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loop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%rdi,%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andq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$1,%rdx		#  t =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&amp; 0x1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addq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+= t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shrq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	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&gt;&gt;= 1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jne     .L2		#  if (x) goto loop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rep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; ret</a:t>
            </a:r>
            <a:endParaRPr lang="en-US" b="1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B3A7BA-EE74-4141-96F5-52E54D2EFA9D}"/>
              </a:ext>
            </a:extLst>
          </p:cNvPr>
          <p:cNvCxnSpPr/>
          <p:nvPr/>
        </p:nvCxnSpPr>
        <p:spPr bwMode="auto">
          <a:xfrm>
            <a:off x="5331994" y="2209278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F216DE-91C2-4C07-96C0-CD6C356B496E}"/>
              </a:ext>
            </a:extLst>
          </p:cNvPr>
          <p:cNvCxnSpPr/>
          <p:nvPr/>
        </p:nvCxnSpPr>
        <p:spPr bwMode="auto">
          <a:xfrm>
            <a:off x="5331994" y="3580878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0DCC639-077F-4557-B53D-DBCF78263F9F}"/>
              </a:ext>
            </a:extLst>
          </p:cNvPr>
          <p:cNvGraphicFramePr>
            <a:graphicFrameLocks noGrp="1"/>
          </p:cNvGraphicFramePr>
          <p:nvPr/>
        </p:nvGraphicFramePr>
        <p:xfrm>
          <a:off x="7329141" y="342900"/>
          <a:ext cx="3352800" cy="1143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rdi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rax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result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7B7EF9E-7E9D-44D4-83F2-499A78ACBDBF}"/>
              </a:ext>
            </a:extLst>
          </p:cNvPr>
          <p:cNvSpPr txBox="1"/>
          <p:nvPr/>
        </p:nvSpPr>
        <p:spPr>
          <a:xfrm>
            <a:off x="2011680" y="4815840"/>
            <a:ext cx="98128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Which instruction sets the condition codes for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jne</a:t>
            </a:r>
            <a:r>
              <a:rPr lang="en-US" sz="2400" b="1" dirty="0"/>
              <a:t>?</a:t>
            </a:r>
          </a:p>
          <a:p>
            <a:endParaRPr lang="en-US" sz="2400" dirty="0"/>
          </a:p>
          <a:p>
            <a:r>
              <a:rPr lang="en-US" sz="2400" dirty="0"/>
              <a:t>Logical shift right 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shrq</a:t>
            </a:r>
            <a:r>
              <a:rPr lang="en-US" sz="2400" dirty="0"/>
              <a:t>)</a:t>
            </a:r>
          </a:p>
          <a:p>
            <a:r>
              <a:rPr lang="en-US" sz="2400" dirty="0"/>
              <a:t>	– the comparison is whether the result is 0 or not</a:t>
            </a:r>
          </a:p>
        </p:txBody>
      </p:sp>
    </p:spTree>
    <p:extLst>
      <p:ext uri="{BB962C8B-B14F-4D97-AF65-F5344CB8AC3E}">
        <p14:creationId xmlns:p14="http://schemas.microsoft.com/office/powerpoint/2010/main" val="135906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95990-F928-48FE-ACD7-96B8FE0F0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“Do-While” assembly translation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56369-5579-499D-9297-7D5348537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647156"/>
            <a:ext cx="10972800" cy="1525043"/>
          </a:xfrm>
        </p:spPr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rep</a:t>
            </a:r>
            <a:r>
              <a:rPr lang="en-US" sz="2000" dirty="0">
                <a:cs typeface="Courier New" pitchFamily="49" charset="0"/>
              </a:rPr>
              <a:t> instruction repeats string operations following it 	</a:t>
            </a:r>
            <a:r>
              <a:rPr lang="en-US" sz="2000" b="1" dirty="0">
                <a:cs typeface="Courier New" pitchFamily="49" charset="0"/>
              </a:rPr>
              <a:t>What?!!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41BE3-737A-42DC-875F-264EA431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E9B2D53-1859-4E5A-9D88-993801DA6149}"/>
              </a:ext>
            </a:extLst>
          </p:cNvPr>
          <p:cNvSpPr>
            <a:spLocks/>
          </p:cNvSpPr>
          <p:nvPr/>
        </p:nvSpPr>
        <p:spPr bwMode="auto">
          <a:xfrm>
            <a:off x="875061" y="1143000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 Version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8D8A53-D24E-4E1E-AD9C-CA6AF9356217}"/>
              </a:ext>
            </a:extLst>
          </p:cNvPr>
          <p:cNvSpPr>
            <a:spLocks/>
          </p:cNvSpPr>
          <p:nvPr/>
        </p:nvSpPr>
        <p:spPr bwMode="auto">
          <a:xfrm>
            <a:off x="965549" y="1600201"/>
            <a:ext cx="4041775" cy="25908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pcount_goto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if (x)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4FDDC04-5153-4276-A43A-58EF7927D620}"/>
              </a:ext>
            </a:extLst>
          </p:cNvPr>
          <p:cNvCxnSpPr/>
          <p:nvPr/>
        </p:nvCxnSpPr>
        <p:spPr bwMode="auto">
          <a:xfrm>
            <a:off x="646461" y="25908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4227C7-72D1-4436-81D7-A6F12B4F4317}"/>
              </a:ext>
            </a:extLst>
          </p:cNvPr>
          <p:cNvCxnSpPr/>
          <p:nvPr/>
        </p:nvCxnSpPr>
        <p:spPr bwMode="auto">
          <a:xfrm>
            <a:off x="660748" y="34290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Rectangle 11">
            <a:extLst>
              <a:ext uri="{FF2B5EF4-FFF2-40B4-BE49-F238E27FC236}">
                <a16:creationId xmlns:a16="http://schemas.microsoft.com/office/drawing/2014/main" id="{547A4BFF-49CD-48E0-98B7-8F96C66512BA}"/>
              </a:ext>
            </a:extLst>
          </p:cNvPr>
          <p:cNvSpPr>
            <a:spLocks/>
          </p:cNvSpPr>
          <p:nvPr/>
        </p:nvSpPr>
        <p:spPr bwMode="auto">
          <a:xfrm>
            <a:off x="5789194" y="1752078"/>
            <a:ext cx="5791200" cy="2057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$0,%rax	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0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			#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loop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%rdi,%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andq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$1,%rdx		#  t =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&amp; 0x1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addq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+= t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shrq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	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&gt;&gt;= 1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jne     .L2		#  if (x) goto loop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rep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; ret</a:t>
            </a:r>
            <a:endParaRPr lang="en-US" b="1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B3A7BA-EE74-4141-96F5-52E54D2EFA9D}"/>
              </a:ext>
            </a:extLst>
          </p:cNvPr>
          <p:cNvCxnSpPr/>
          <p:nvPr/>
        </p:nvCxnSpPr>
        <p:spPr bwMode="auto">
          <a:xfrm>
            <a:off x="5331994" y="2209278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F216DE-91C2-4C07-96C0-CD6C356B496E}"/>
              </a:ext>
            </a:extLst>
          </p:cNvPr>
          <p:cNvCxnSpPr/>
          <p:nvPr/>
        </p:nvCxnSpPr>
        <p:spPr bwMode="auto">
          <a:xfrm>
            <a:off x="5331994" y="3580878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0DCC639-077F-4557-B53D-DBCF78263F9F}"/>
              </a:ext>
            </a:extLst>
          </p:cNvPr>
          <p:cNvGraphicFramePr>
            <a:graphicFrameLocks noGrp="1"/>
          </p:cNvGraphicFramePr>
          <p:nvPr/>
        </p:nvGraphicFramePr>
        <p:xfrm>
          <a:off x="7329141" y="342900"/>
          <a:ext cx="3352800" cy="1143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rdi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rax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result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FBED2F03-4457-48D0-BF17-7202AAA7FCE0}"/>
              </a:ext>
            </a:extLst>
          </p:cNvPr>
          <p:cNvSpPr/>
          <p:nvPr/>
        </p:nvSpPr>
        <p:spPr>
          <a:xfrm>
            <a:off x="6093994" y="3709270"/>
            <a:ext cx="1396570" cy="36638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437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95990-F928-48FE-ACD7-96B8FE0F0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“Do-While” assembly translation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56369-5579-499D-9297-7D5348537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647156"/>
            <a:ext cx="10972800" cy="1525043"/>
          </a:xfrm>
        </p:spPr>
        <p:txBody>
          <a:bodyPr>
            <a:no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rep</a:t>
            </a:r>
            <a:r>
              <a:rPr lang="en-US" sz="2000" dirty="0">
                <a:cs typeface="Courier New" pitchFamily="49" charset="0"/>
              </a:rPr>
              <a:t> instruction repeats string operations following it 	</a:t>
            </a:r>
            <a:r>
              <a:rPr lang="en-US" sz="2000" b="1" dirty="0">
                <a:cs typeface="Courier New" pitchFamily="49" charset="0"/>
              </a:rPr>
              <a:t>What?!!</a:t>
            </a:r>
          </a:p>
          <a:p>
            <a:pPr marL="342900" indent="-342900">
              <a:buFont typeface="Arial"/>
              <a:buChar char="•"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rep; ret </a:t>
            </a:r>
            <a:r>
              <a:rPr lang="en-US" sz="2000" dirty="0"/>
              <a:t>uses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rep</a:t>
            </a:r>
            <a:r>
              <a:rPr lang="en-US" sz="2000" dirty="0"/>
              <a:t> as a no-op (</a:t>
            </a:r>
            <a:r>
              <a:rPr lang="en-US" sz="2000" dirty="0" err="1"/>
              <a:t>a.k.a</a:t>
            </a:r>
            <a:r>
              <a:rPr lang="en-US" sz="2000" dirty="0"/>
              <a:t> </a:t>
            </a:r>
            <a:r>
              <a:rPr lang="en-US" sz="2000" dirty="0" err="1"/>
              <a:t>nop</a:t>
            </a:r>
            <a:r>
              <a:rPr lang="en-US" sz="2000" dirty="0"/>
              <a:t>, an operation that does nothing)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/>
              <a:t>Example of a compiler optimization that you might run into in real assembly code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/>
              <a:t>AMD recommends this to speed up execution when there is a jump before a return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/>
              <a:t>See CE361 and CE452 for more details (Computer Architecture courses)</a:t>
            </a:r>
          </a:p>
          <a:p>
            <a:pPr marL="342900" indent="-342900">
              <a:buFont typeface="Arial"/>
              <a:buChar char="•"/>
            </a:pPr>
            <a:endParaRPr lang="en-US" sz="2000" b="1" dirty="0">
              <a:cs typeface="Courier New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41BE3-737A-42DC-875F-264EA431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E9B2D53-1859-4E5A-9D88-993801DA6149}"/>
              </a:ext>
            </a:extLst>
          </p:cNvPr>
          <p:cNvSpPr>
            <a:spLocks/>
          </p:cNvSpPr>
          <p:nvPr/>
        </p:nvSpPr>
        <p:spPr bwMode="auto">
          <a:xfrm>
            <a:off x="875061" y="1143000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 Version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8D8A53-D24E-4E1E-AD9C-CA6AF9356217}"/>
              </a:ext>
            </a:extLst>
          </p:cNvPr>
          <p:cNvSpPr>
            <a:spLocks/>
          </p:cNvSpPr>
          <p:nvPr/>
        </p:nvSpPr>
        <p:spPr bwMode="auto">
          <a:xfrm>
            <a:off x="965549" y="1600201"/>
            <a:ext cx="4041775" cy="25908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pcount_goto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if (x) {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4FDDC04-5153-4276-A43A-58EF7927D620}"/>
              </a:ext>
            </a:extLst>
          </p:cNvPr>
          <p:cNvCxnSpPr/>
          <p:nvPr/>
        </p:nvCxnSpPr>
        <p:spPr bwMode="auto">
          <a:xfrm>
            <a:off x="646461" y="25908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4227C7-72D1-4436-81D7-A6F12B4F4317}"/>
              </a:ext>
            </a:extLst>
          </p:cNvPr>
          <p:cNvCxnSpPr/>
          <p:nvPr/>
        </p:nvCxnSpPr>
        <p:spPr bwMode="auto">
          <a:xfrm>
            <a:off x="660748" y="3429000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Rectangle 11">
            <a:extLst>
              <a:ext uri="{FF2B5EF4-FFF2-40B4-BE49-F238E27FC236}">
                <a16:creationId xmlns:a16="http://schemas.microsoft.com/office/drawing/2014/main" id="{547A4BFF-49CD-48E0-98B7-8F96C66512BA}"/>
              </a:ext>
            </a:extLst>
          </p:cNvPr>
          <p:cNvSpPr>
            <a:spLocks/>
          </p:cNvSpPr>
          <p:nvPr/>
        </p:nvSpPr>
        <p:spPr bwMode="auto">
          <a:xfrm>
            <a:off x="5789194" y="1752078"/>
            <a:ext cx="5791200" cy="2057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$0,%rax	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0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.L2: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			#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loop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%rdi,%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	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andq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$1,%rdx		#  t =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&amp; 0x1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addq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,%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result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+= t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shrq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%rdi		#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&gt;&gt;= 1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jne     .L2		#  if (x) goto loop</a:t>
            </a:r>
          </a:p>
          <a:p>
            <a:pPr>
              <a:tabLst>
                <a:tab pos="292100" algn="l"/>
                <a:tab pos="292100" algn="l"/>
                <a:tab pos="292100" algn="l"/>
                <a:tab pos="1150938" algn="l"/>
                <a:tab pos="292100" algn="l"/>
                <a:tab pos="2860675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  <a:tab pos="292100" algn="l"/>
                <a:tab pos="3086100" algn="l"/>
              </a:tabLst>
            </a:pP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cs-CZ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rep</a:t>
            </a:r>
            <a:r>
              <a:rPr lang="cs-CZ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; ret</a:t>
            </a:r>
            <a:endParaRPr lang="en-US" b="1" dirty="0"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B3A7BA-EE74-4141-96F5-52E54D2EFA9D}"/>
              </a:ext>
            </a:extLst>
          </p:cNvPr>
          <p:cNvCxnSpPr/>
          <p:nvPr/>
        </p:nvCxnSpPr>
        <p:spPr bwMode="auto">
          <a:xfrm>
            <a:off x="5331994" y="2209278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F216DE-91C2-4C07-96C0-CD6C356B496E}"/>
              </a:ext>
            </a:extLst>
          </p:cNvPr>
          <p:cNvCxnSpPr/>
          <p:nvPr/>
        </p:nvCxnSpPr>
        <p:spPr bwMode="auto">
          <a:xfrm>
            <a:off x="5331994" y="3580878"/>
            <a:ext cx="457200" cy="0"/>
          </a:xfrm>
          <a:prstGeom prst="straightConnector1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0DCC639-077F-4557-B53D-DBCF78263F9F}"/>
              </a:ext>
            </a:extLst>
          </p:cNvPr>
          <p:cNvGraphicFramePr>
            <a:graphicFrameLocks noGrp="1"/>
          </p:cNvGraphicFramePr>
          <p:nvPr/>
        </p:nvGraphicFramePr>
        <p:xfrm>
          <a:off x="7329141" y="342900"/>
          <a:ext cx="3352800" cy="1143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rdi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rax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result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BA033180-CD22-4533-96CE-F52D7E663C34}"/>
              </a:ext>
            </a:extLst>
          </p:cNvPr>
          <p:cNvSpPr/>
          <p:nvPr/>
        </p:nvSpPr>
        <p:spPr>
          <a:xfrm>
            <a:off x="6093994" y="3709270"/>
            <a:ext cx="1396570" cy="36638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2994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/>
          </p:cNvSpPr>
          <p:nvPr/>
        </p:nvSpPr>
        <p:spPr bwMode="auto">
          <a:xfrm>
            <a:off x="4335919" y="1269913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 Code</a:t>
            </a:r>
          </a:p>
        </p:txBody>
      </p:sp>
      <p:sp>
        <p:nvSpPr>
          <p:cNvPr id="56324" name="Rectangle 4"/>
          <p:cNvSpPr>
            <a:spLocks/>
          </p:cNvSpPr>
          <p:nvPr/>
        </p:nvSpPr>
        <p:spPr bwMode="auto">
          <a:xfrm>
            <a:off x="4424819" y="1682663"/>
            <a:ext cx="2895600" cy="1219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do 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Body</a:t>
            </a:r>
            <a:endParaRPr lang="en-US" sz="3200" i="1" dirty="0">
              <a:latin typeface="+mj-lt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while (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);</a:t>
            </a:r>
          </a:p>
        </p:txBody>
      </p:sp>
      <p:sp>
        <p:nvSpPr>
          <p:cNvPr id="56325" name="Rectangle 5"/>
          <p:cNvSpPr>
            <a:spLocks/>
          </p:cNvSpPr>
          <p:nvPr/>
        </p:nvSpPr>
        <p:spPr bwMode="auto">
          <a:xfrm>
            <a:off x="7701419" y="1260388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 Version</a:t>
            </a:r>
          </a:p>
        </p:txBody>
      </p:sp>
      <p:sp>
        <p:nvSpPr>
          <p:cNvPr id="56326" name="Rectangle 6"/>
          <p:cNvSpPr>
            <a:spLocks/>
          </p:cNvSpPr>
          <p:nvPr/>
        </p:nvSpPr>
        <p:spPr bwMode="auto">
          <a:xfrm>
            <a:off x="7777619" y="1673138"/>
            <a:ext cx="2743200" cy="1971936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loop: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Body</a:t>
            </a:r>
            <a:endParaRPr lang="en-US" sz="3200" i="1" dirty="0">
              <a:latin typeface="+mj-lt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){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loop</a:t>
            </a: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  }</a:t>
            </a:r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General “Do-While” Translation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idx="1"/>
          </p:nvPr>
        </p:nvSpPr>
        <p:spPr>
          <a:xfrm>
            <a:off x="607595" y="1102291"/>
            <a:ext cx="10972800" cy="5069910"/>
          </a:xfrm>
          <a:ln/>
        </p:spPr>
        <p:txBody>
          <a:bodyPr>
            <a:normAutofit/>
          </a:bodyPr>
          <a:lstStyle/>
          <a:p>
            <a:r>
              <a:rPr lang="en-US" dirty="0"/>
              <a:t>Body:</a:t>
            </a:r>
          </a:p>
          <a:p>
            <a:pPr marL="234950" lvl="1"/>
            <a:endParaRPr lang="en-US" dirty="0"/>
          </a:p>
          <a:p>
            <a:pPr marL="234950" lvl="1"/>
            <a:endParaRPr lang="en-US" dirty="0"/>
          </a:p>
          <a:p>
            <a:pPr marL="234950" lvl="1"/>
            <a:endParaRPr lang="en-US" dirty="0"/>
          </a:p>
          <a:p>
            <a:pPr marL="234950" lvl="1"/>
            <a:endParaRPr lang="en-US" dirty="0"/>
          </a:p>
          <a:p>
            <a:endParaRPr lang="en-US" dirty="0"/>
          </a:p>
          <a:p>
            <a:r>
              <a:rPr lang="en-US" dirty="0"/>
              <a:t>Test returns integer</a:t>
            </a:r>
          </a:p>
          <a:p>
            <a:pPr marL="640080" lvl="1"/>
            <a:r>
              <a:rPr lang="en-US" dirty="0"/>
              <a:t>= 0 interpreted as false	</a:t>
            </a:r>
          </a:p>
          <a:p>
            <a:pPr marL="640080" lvl="1"/>
            <a:r>
              <a:rPr lang="en-US" dirty="0"/>
              <a:t>≠ 0 interpreted as true</a:t>
            </a:r>
          </a:p>
        </p:txBody>
      </p:sp>
      <p:sp>
        <p:nvSpPr>
          <p:cNvPr id="56329" name="Rectangle 9"/>
          <p:cNvSpPr>
            <a:spLocks/>
          </p:cNvSpPr>
          <p:nvPr/>
        </p:nvSpPr>
        <p:spPr bwMode="auto">
          <a:xfrm>
            <a:off x="1922919" y="1102291"/>
            <a:ext cx="2222500" cy="2260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r>
              <a:rPr lang="en-US" sz="2400" dirty="0">
                <a:ea typeface="Monaco" charset="0"/>
                <a:cs typeface="Monaco" charset="0"/>
                <a:sym typeface="Monaco" charset="0"/>
              </a:rPr>
              <a:t>{</a:t>
            </a:r>
            <a:endParaRPr lang="en-US" sz="2000" dirty="0">
              <a:ea typeface="Monaco" charset="0"/>
              <a:cs typeface="Monaco" charset="0"/>
              <a:sym typeface="Monaco" charset="0"/>
            </a:endParaRPr>
          </a:p>
          <a:p>
            <a:pPr algn="l"/>
            <a:r>
              <a:rPr lang="en-US" sz="2400" dirty="0">
                <a:ea typeface="Monaco" charset="0"/>
                <a:cs typeface="Monaco" charset="0"/>
                <a:sym typeface="Monaco" charset="0"/>
              </a:rPr>
              <a:t>  Statement</a:t>
            </a:r>
            <a:r>
              <a:rPr lang="en-US" sz="2400" baseline="-25000" dirty="0">
                <a:ea typeface="Monaco" charset="0"/>
                <a:cs typeface="Monaco" charset="0"/>
                <a:sym typeface="Monaco" charset="0"/>
              </a:rPr>
              <a:t>1</a:t>
            </a:r>
            <a:r>
              <a:rPr lang="en-US" sz="2400" dirty="0">
                <a:ea typeface="Monaco" charset="0"/>
                <a:cs typeface="Monaco" charset="0"/>
                <a:sym typeface="Monaco" charset="0"/>
              </a:rPr>
              <a:t>;</a:t>
            </a:r>
            <a:endParaRPr lang="en-US" sz="2000" dirty="0">
              <a:ea typeface="Monaco" charset="0"/>
              <a:cs typeface="Monaco" charset="0"/>
              <a:sym typeface="Monaco" charset="0"/>
            </a:endParaRPr>
          </a:p>
          <a:p>
            <a:pPr algn="l"/>
            <a:r>
              <a:rPr lang="en-US" sz="2400" dirty="0">
                <a:ea typeface="Monaco" charset="0"/>
                <a:cs typeface="Monaco" charset="0"/>
                <a:sym typeface="Monaco" charset="0"/>
              </a:rPr>
              <a:t>  Statement</a:t>
            </a:r>
            <a:r>
              <a:rPr lang="en-US" sz="2400" baseline="-25000" dirty="0">
                <a:ea typeface="Monaco" charset="0"/>
                <a:cs typeface="Monaco" charset="0"/>
                <a:sym typeface="Monaco" charset="0"/>
              </a:rPr>
              <a:t>2</a:t>
            </a:r>
            <a:r>
              <a:rPr lang="en-US" sz="2400" dirty="0">
                <a:ea typeface="Monaco" charset="0"/>
                <a:cs typeface="Monaco" charset="0"/>
                <a:sym typeface="Monaco" charset="0"/>
              </a:rPr>
              <a:t>;</a:t>
            </a:r>
            <a:endParaRPr lang="en-US" sz="2000" dirty="0">
              <a:ea typeface="Monaco" charset="0"/>
              <a:cs typeface="Monaco" charset="0"/>
              <a:sym typeface="Monaco" charset="0"/>
            </a:endParaRPr>
          </a:p>
          <a:p>
            <a:pPr algn="l"/>
            <a:r>
              <a:rPr lang="en-US" sz="2400" dirty="0">
                <a:ea typeface="Monaco" charset="0"/>
                <a:cs typeface="Monaco" charset="0"/>
                <a:sym typeface="Monaco" charset="0"/>
              </a:rPr>
              <a:t>    …</a:t>
            </a:r>
            <a:endParaRPr lang="en-US" sz="2000" dirty="0">
              <a:ea typeface="Monaco" charset="0"/>
              <a:cs typeface="Monaco" charset="0"/>
              <a:sym typeface="Monaco" charset="0"/>
            </a:endParaRPr>
          </a:p>
          <a:p>
            <a:pPr algn="l"/>
            <a:r>
              <a:rPr lang="en-US" sz="2400" dirty="0">
                <a:ea typeface="Monaco" charset="0"/>
                <a:cs typeface="Monaco" charset="0"/>
                <a:sym typeface="Monaco" charset="0"/>
              </a:rPr>
              <a:t>  </a:t>
            </a:r>
            <a:r>
              <a:rPr lang="en-US" sz="2400" dirty="0" err="1">
                <a:ea typeface="Monaco" charset="0"/>
                <a:cs typeface="Monaco" charset="0"/>
                <a:sym typeface="Monaco" charset="0"/>
              </a:rPr>
              <a:t>Statement</a:t>
            </a:r>
            <a:r>
              <a:rPr lang="en-US" sz="2400" baseline="-25000" dirty="0" err="1">
                <a:ea typeface="Monaco" charset="0"/>
                <a:cs typeface="Monaco" charset="0"/>
                <a:sym typeface="Monaco" charset="0"/>
              </a:rPr>
              <a:t>n</a:t>
            </a:r>
            <a:r>
              <a:rPr lang="en-US" sz="2400" dirty="0">
                <a:ea typeface="Monaco" charset="0"/>
                <a:cs typeface="Monaco" charset="0"/>
                <a:sym typeface="Monaco" charset="0"/>
              </a:rPr>
              <a:t>;</a:t>
            </a:r>
            <a:endParaRPr lang="en-US" sz="2000" dirty="0">
              <a:ea typeface="Monaco" charset="0"/>
              <a:cs typeface="Monaco" charset="0"/>
              <a:sym typeface="Monaco" charset="0"/>
            </a:endParaRPr>
          </a:p>
          <a:p>
            <a:pPr algn="l"/>
            <a:r>
              <a:rPr lang="en-US" sz="2400" dirty="0">
                <a:ea typeface="Monaco" charset="0"/>
                <a:cs typeface="Monaco" charset="0"/>
                <a:sym typeface="Monaco" charset="0"/>
              </a:rPr>
              <a:t>}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9DBE43-6191-4A96-93D7-7ABFC49B7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962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9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General “While” Translation #1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“Jump-to-middle” translation</a:t>
            </a:r>
          </a:p>
          <a:p>
            <a:r>
              <a:rPr lang="en-US" dirty="0"/>
              <a:t>Most straightforward match to how “while” works</a:t>
            </a:r>
          </a:p>
        </p:txBody>
      </p:sp>
      <p:sp>
        <p:nvSpPr>
          <p:cNvPr id="59395" name="Rectangle 3"/>
          <p:cNvSpPr>
            <a:spLocks/>
          </p:cNvSpPr>
          <p:nvPr/>
        </p:nvSpPr>
        <p:spPr bwMode="auto">
          <a:xfrm>
            <a:off x="1828800" y="3086100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While version</a:t>
            </a:r>
          </a:p>
        </p:txBody>
      </p:sp>
      <p:sp>
        <p:nvSpPr>
          <p:cNvPr id="59396" name="Rectangle 4"/>
          <p:cNvSpPr>
            <a:spLocks/>
          </p:cNvSpPr>
          <p:nvPr/>
        </p:nvSpPr>
        <p:spPr bwMode="auto">
          <a:xfrm>
            <a:off x="1905000" y="3505200"/>
            <a:ext cx="2514600" cy="1229638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while (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){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i="1" dirty="0">
                <a:latin typeface="+mj-lt"/>
                <a:cs typeface="Courier New" pitchFamily="49" charset="0"/>
                <a:sym typeface="Courier New Bold" charset="0"/>
              </a:rPr>
              <a:t>Body</a:t>
            </a:r>
          </a:p>
          <a:p>
            <a:pPr algn="l"/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}</a:t>
            </a:r>
          </a:p>
        </p:txBody>
      </p:sp>
      <p:sp>
        <p:nvSpPr>
          <p:cNvPr id="59400" name="Rectangle 8"/>
          <p:cNvSpPr>
            <a:spLocks/>
          </p:cNvSpPr>
          <p:nvPr/>
        </p:nvSpPr>
        <p:spPr bwMode="auto">
          <a:xfrm>
            <a:off x="6705600" y="2095501"/>
            <a:ext cx="29083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Version</a:t>
            </a:r>
          </a:p>
        </p:txBody>
      </p:sp>
      <p:sp>
        <p:nvSpPr>
          <p:cNvPr id="59401" name="Rectangle 9"/>
          <p:cNvSpPr>
            <a:spLocks/>
          </p:cNvSpPr>
          <p:nvPr/>
        </p:nvSpPr>
        <p:spPr bwMode="auto">
          <a:xfrm>
            <a:off x="6781800" y="2514600"/>
            <a:ext cx="3429000" cy="3059482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test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loop: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Body</a:t>
            </a:r>
            <a:endParaRPr lang="en-US" sz="3200" i="1" dirty="0">
              <a:latin typeface="+mj-lt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test:</a:t>
            </a: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 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){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loop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/>
            <a:r>
              <a:rPr lang="en-US" sz="2400" dirty="0"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}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</p:txBody>
      </p:sp>
      <p:sp>
        <p:nvSpPr>
          <p:cNvPr id="59403" name="AutoShape 11"/>
          <p:cNvSpPr>
            <a:spLocks/>
          </p:cNvSpPr>
          <p:nvPr/>
        </p:nvSpPr>
        <p:spPr bwMode="auto">
          <a:xfrm rot="16200000">
            <a:off x="5181600" y="3048000"/>
            <a:ext cx="762000" cy="1524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close/>
                <a:moveTo>
                  <a:pt x="0" y="16200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C0B9A1-0F47-4D48-A781-831F620DC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952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/>
          </p:cNvSpPr>
          <p:nvPr/>
        </p:nvSpPr>
        <p:spPr bwMode="auto">
          <a:xfrm>
            <a:off x="1981200" y="1066800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 Code</a:t>
            </a:r>
          </a:p>
        </p:txBody>
      </p:sp>
      <p:sp>
        <p:nvSpPr>
          <p:cNvPr id="54276" name="Rectangle 4"/>
          <p:cNvSpPr>
            <a:spLocks/>
          </p:cNvSpPr>
          <p:nvPr/>
        </p:nvSpPr>
        <p:spPr bwMode="auto">
          <a:xfrm>
            <a:off x="2054225" y="1482724"/>
            <a:ext cx="3736976" cy="2936876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pcount_while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while (x)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x &gt;&gt;= 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54277" name="Rectangle 5"/>
          <p:cNvSpPr>
            <a:spLocks/>
          </p:cNvSpPr>
          <p:nvPr/>
        </p:nvSpPr>
        <p:spPr bwMode="auto">
          <a:xfrm>
            <a:off x="6248400" y="1066800"/>
            <a:ext cx="23114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Jump to Middle Version</a:t>
            </a:r>
          </a:p>
        </p:txBody>
      </p:sp>
      <p:sp>
        <p:nvSpPr>
          <p:cNvPr id="54278" name="Rectangle 6"/>
          <p:cNvSpPr>
            <a:spLocks/>
          </p:cNvSpPr>
          <p:nvPr/>
        </p:nvSpPr>
        <p:spPr bwMode="auto">
          <a:xfrm>
            <a:off x="6321425" y="1482724"/>
            <a:ext cx="4041775" cy="3470276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pcount_goto_jtm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test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/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test: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if(x) {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loop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While Loop Example #1</a:t>
            </a:r>
          </a:p>
        </p:txBody>
      </p:sp>
      <p:sp>
        <p:nvSpPr>
          <p:cNvPr id="54280" name="Rectangle 8"/>
          <p:cNvSpPr>
            <a:spLocks noGrp="1" noChangeArrowheads="1"/>
          </p:cNvSpPr>
          <p:nvPr>
            <p:ph idx="1"/>
          </p:nvPr>
        </p:nvSpPr>
        <p:spPr>
          <a:xfrm>
            <a:off x="607595" y="5160722"/>
            <a:ext cx="10972800" cy="1195628"/>
          </a:xfrm>
          <a:ln/>
        </p:spPr>
        <p:txBody>
          <a:bodyPr>
            <a:normAutofit/>
          </a:bodyPr>
          <a:lstStyle/>
          <a:p>
            <a:r>
              <a:rPr lang="en-US" dirty="0"/>
              <a:t>Initial </a:t>
            </a:r>
            <a:r>
              <a:rPr lang="en-US" dirty="0" err="1"/>
              <a:t>goto</a:t>
            </a:r>
            <a:r>
              <a:rPr lang="en-US" dirty="0"/>
              <a:t> starts loop at test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64D0D5-7764-4A1F-B4CE-DCFDC6ED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845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6DE17-156C-4751-BE8E-3AF7E59F7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while to do-while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4E0E9-BC1C-4AFF-BA9F-ED27C0755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2D80A7-E326-4E98-816F-67E08A329EC5}"/>
              </a:ext>
            </a:extLst>
          </p:cNvPr>
          <p:cNvSpPr>
            <a:spLocks/>
          </p:cNvSpPr>
          <p:nvPr/>
        </p:nvSpPr>
        <p:spPr bwMode="auto">
          <a:xfrm>
            <a:off x="1876816" y="1580367"/>
            <a:ext cx="4219184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While with </a:t>
            </a:r>
            <a:r>
              <a:rPr lang="en-US" sz="2400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(jump to middle)</a:t>
            </a:r>
            <a:endParaRPr lang="en-US" sz="2400" dirty="0"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F03FBC-594C-4911-A83E-09A01982D3ED}"/>
              </a:ext>
            </a:extLst>
          </p:cNvPr>
          <p:cNvSpPr>
            <a:spLocks/>
          </p:cNvSpPr>
          <p:nvPr/>
        </p:nvSpPr>
        <p:spPr bwMode="auto">
          <a:xfrm>
            <a:off x="1949841" y="1996291"/>
            <a:ext cx="4041775" cy="3470276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pcount_while_goto_jtm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test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/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test: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if(x) {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loop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C3743DD-177C-4A7C-9659-8573F60E43CE}"/>
              </a:ext>
            </a:extLst>
          </p:cNvPr>
          <p:cNvSpPr>
            <a:spLocks/>
          </p:cNvSpPr>
          <p:nvPr/>
        </p:nvSpPr>
        <p:spPr bwMode="auto">
          <a:xfrm>
            <a:off x="6419432" y="1552183"/>
            <a:ext cx="2812249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Do While with </a:t>
            </a:r>
            <a:r>
              <a:rPr lang="en-US" sz="2400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endParaRPr lang="en-US" sz="2400" dirty="0"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4B0DC56-886E-45D7-A18E-656592F5C346}"/>
              </a:ext>
            </a:extLst>
          </p:cNvPr>
          <p:cNvSpPr>
            <a:spLocks/>
          </p:cNvSpPr>
          <p:nvPr/>
        </p:nvSpPr>
        <p:spPr bwMode="auto">
          <a:xfrm>
            <a:off x="6419433" y="1968108"/>
            <a:ext cx="4041775" cy="3498459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pcount_dowhile_goto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  <a:b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  <a:b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(x) {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loop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113223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9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General “While” Translation #2</a:t>
            </a:r>
          </a:p>
        </p:txBody>
      </p:sp>
      <p:sp>
        <p:nvSpPr>
          <p:cNvPr id="12" name="Content Placeholder 1"/>
          <p:cNvSpPr>
            <a:spLocks noGrp="1"/>
          </p:cNvSpPr>
          <p:nvPr>
            <p:ph idx="1"/>
          </p:nvPr>
        </p:nvSpPr>
        <p:spPr>
          <a:xfrm>
            <a:off x="5181599" y="1143000"/>
            <a:ext cx="6398795" cy="5029200"/>
          </a:xfrm>
        </p:spPr>
        <p:txBody>
          <a:bodyPr/>
          <a:lstStyle/>
          <a:p>
            <a:r>
              <a:rPr lang="en-US" dirty="0"/>
              <a:t>“Do-while” conversion</a:t>
            </a:r>
          </a:p>
          <a:p>
            <a:r>
              <a:rPr lang="en-US" dirty="0"/>
              <a:t>More optimized compiler translation</a:t>
            </a:r>
          </a:p>
          <a:p>
            <a:pPr lvl="1"/>
            <a:r>
              <a:rPr lang="en-US" dirty="0">
                <a:cs typeface="Courier New"/>
              </a:rPr>
              <a:t>“Guarded” loop</a:t>
            </a:r>
          </a:p>
        </p:txBody>
      </p:sp>
      <p:sp>
        <p:nvSpPr>
          <p:cNvPr id="59395" name="Rectangle 3"/>
          <p:cNvSpPr>
            <a:spLocks/>
          </p:cNvSpPr>
          <p:nvPr/>
        </p:nvSpPr>
        <p:spPr bwMode="auto">
          <a:xfrm>
            <a:off x="2057400" y="1143000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While version</a:t>
            </a:r>
          </a:p>
        </p:txBody>
      </p:sp>
      <p:sp>
        <p:nvSpPr>
          <p:cNvPr id="59396" name="Rectangle 4"/>
          <p:cNvSpPr>
            <a:spLocks/>
          </p:cNvSpPr>
          <p:nvPr/>
        </p:nvSpPr>
        <p:spPr bwMode="auto">
          <a:xfrm>
            <a:off x="2133600" y="1562100"/>
            <a:ext cx="2514600" cy="8001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while (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i="1" dirty="0">
                <a:latin typeface="+mj-lt"/>
                <a:cs typeface="Courier New" pitchFamily="49" charset="0"/>
                <a:sym typeface="Courier New Bold" charset="0"/>
              </a:rPr>
              <a:t>Body</a:t>
            </a:r>
          </a:p>
        </p:txBody>
      </p:sp>
      <p:sp>
        <p:nvSpPr>
          <p:cNvPr id="59397" name="Rectangle 5"/>
          <p:cNvSpPr>
            <a:spLocks/>
          </p:cNvSpPr>
          <p:nvPr/>
        </p:nvSpPr>
        <p:spPr bwMode="auto">
          <a:xfrm>
            <a:off x="2057400" y="3243263"/>
            <a:ext cx="29083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Do-While Version</a:t>
            </a:r>
          </a:p>
        </p:txBody>
      </p:sp>
      <p:sp>
        <p:nvSpPr>
          <p:cNvPr id="59398" name="Rectangle 6"/>
          <p:cNvSpPr>
            <a:spLocks/>
          </p:cNvSpPr>
          <p:nvPr/>
        </p:nvSpPr>
        <p:spPr bwMode="auto">
          <a:xfrm>
            <a:off x="1981200" y="3662363"/>
            <a:ext cx="3048000" cy="2205037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(!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 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) 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done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do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Body</a:t>
            </a:r>
            <a:endParaRPr lang="en-US" sz="3200" i="1" dirty="0">
              <a:latin typeface="+mj-lt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while(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);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done:</a:t>
            </a:r>
          </a:p>
        </p:txBody>
      </p:sp>
      <p:sp>
        <p:nvSpPr>
          <p:cNvPr id="59400" name="Rectangle 8"/>
          <p:cNvSpPr>
            <a:spLocks/>
          </p:cNvSpPr>
          <p:nvPr/>
        </p:nvSpPr>
        <p:spPr bwMode="auto">
          <a:xfrm>
            <a:off x="6781800" y="2971800"/>
            <a:ext cx="29083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 Version</a:t>
            </a:r>
          </a:p>
        </p:txBody>
      </p:sp>
      <p:sp>
        <p:nvSpPr>
          <p:cNvPr id="59401" name="Rectangle 9"/>
          <p:cNvSpPr>
            <a:spLocks/>
          </p:cNvSpPr>
          <p:nvPr/>
        </p:nvSpPr>
        <p:spPr bwMode="auto">
          <a:xfrm>
            <a:off x="6858000" y="3390899"/>
            <a:ext cx="3429000" cy="2624138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(!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done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loop: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Body</a:t>
            </a:r>
            <a:endParaRPr lang="en-US" sz="3200" i="1" dirty="0">
              <a:latin typeface="+mj-lt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</a:t>
            </a:r>
            <a:r>
              <a:rPr lang="en-US" sz="2400" i="1" dirty="0">
                <a:latin typeface="+mj-lt"/>
                <a:ea typeface="Calibri Bold Italic" charset="0"/>
                <a:cs typeface="Courier New" pitchFamily="49" charset="0"/>
                <a:sym typeface="Calibri Bold Italic" charset="0"/>
              </a:rPr>
              <a:t>Test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loop</a:t>
            </a:r>
            <a:r>
              <a:rPr lang="en-US" sz="2400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sz="3200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 algn="l"/>
            <a:r>
              <a:rPr lang="en-US" sz="2400" dirty="0">
                <a:latin typeface="Courier New" pitchFamily="49" charset="0"/>
                <a:cs typeface="Courier New" pitchFamily="49" charset="0"/>
                <a:sym typeface="Courier New Bold Italic" charset="0"/>
              </a:rPr>
              <a:t>done:</a:t>
            </a:r>
          </a:p>
        </p:txBody>
      </p:sp>
      <p:sp>
        <p:nvSpPr>
          <p:cNvPr id="59402" name="AutoShape 10"/>
          <p:cNvSpPr>
            <a:spLocks/>
          </p:cNvSpPr>
          <p:nvPr/>
        </p:nvSpPr>
        <p:spPr bwMode="auto">
          <a:xfrm>
            <a:off x="2895600" y="2433638"/>
            <a:ext cx="762000" cy="842963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1842"/>
                </a:moveTo>
                <a:lnTo>
                  <a:pt x="5400" y="11842"/>
                </a:lnTo>
                <a:lnTo>
                  <a:pt x="5400" y="0"/>
                </a:lnTo>
                <a:lnTo>
                  <a:pt x="16200" y="0"/>
                </a:lnTo>
                <a:lnTo>
                  <a:pt x="16200" y="11842"/>
                </a:lnTo>
                <a:lnTo>
                  <a:pt x="21600" y="11842"/>
                </a:lnTo>
                <a:lnTo>
                  <a:pt x="10800" y="21600"/>
                </a:lnTo>
                <a:close/>
                <a:moveTo>
                  <a:pt x="0" y="11842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9403" name="AutoShape 11"/>
          <p:cNvSpPr>
            <a:spLocks/>
          </p:cNvSpPr>
          <p:nvPr/>
        </p:nvSpPr>
        <p:spPr bwMode="auto">
          <a:xfrm rot="16200000">
            <a:off x="5562600" y="3733800"/>
            <a:ext cx="762000" cy="1524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6200"/>
                </a:moveTo>
                <a:lnTo>
                  <a:pt x="5400" y="162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00"/>
                </a:lnTo>
                <a:lnTo>
                  <a:pt x="21600" y="16200"/>
                </a:lnTo>
                <a:lnTo>
                  <a:pt x="10800" y="21600"/>
                </a:lnTo>
                <a:close/>
                <a:moveTo>
                  <a:pt x="0" y="16200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C8BB6-86DB-4E50-BBE2-47EEA6668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1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Condition Codes</a:t>
            </a:r>
          </a:p>
          <a:p>
            <a:pPr lvl="1"/>
            <a:endParaRPr lang="en-US" dirty="0"/>
          </a:p>
          <a:p>
            <a:r>
              <a:rPr lang="en-US" dirty="0"/>
              <a:t>Branching (If/Else)</a:t>
            </a:r>
          </a:p>
          <a:p>
            <a:pPr lvl="1"/>
            <a:endParaRPr lang="en-US" dirty="0"/>
          </a:p>
          <a:p>
            <a:r>
              <a:rPr lang="en-US" dirty="0"/>
              <a:t>Loops (Do While, While, For)</a:t>
            </a:r>
          </a:p>
          <a:p>
            <a:pPr lvl="1"/>
            <a:endParaRPr lang="en-US" dirty="0"/>
          </a:p>
          <a:p>
            <a:r>
              <a:rPr lang="en-US" dirty="0"/>
              <a:t>Conditional Move</a:t>
            </a:r>
          </a:p>
          <a:p>
            <a:endParaRPr lang="en-US" b="1" dirty="0"/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790578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1" name="Rectangle 7"/>
          <p:cNvSpPr>
            <a:spLocks/>
          </p:cNvSpPr>
          <p:nvPr/>
        </p:nvSpPr>
        <p:spPr bwMode="auto">
          <a:xfrm>
            <a:off x="1905000" y="1066800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 Code</a:t>
            </a:r>
          </a:p>
        </p:txBody>
      </p:sp>
      <p:sp>
        <p:nvSpPr>
          <p:cNvPr id="57353" name="Rectangle 9"/>
          <p:cNvSpPr>
            <a:spLocks/>
          </p:cNvSpPr>
          <p:nvPr/>
        </p:nvSpPr>
        <p:spPr bwMode="auto">
          <a:xfrm>
            <a:off x="6311900" y="1066800"/>
            <a:ext cx="31369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Version</a:t>
            </a:r>
          </a:p>
        </p:txBody>
      </p:sp>
      <p:sp>
        <p:nvSpPr>
          <p:cNvPr id="57355" name="Rectangle 1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“While” Loop Example #2</a:t>
            </a:r>
          </a:p>
        </p:txBody>
      </p:sp>
      <p:sp>
        <p:nvSpPr>
          <p:cNvPr id="57356" name="Rectangle 12"/>
          <p:cNvSpPr>
            <a:spLocks noGrp="1" noChangeArrowheads="1"/>
          </p:cNvSpPr>
          <p:nvPr>
            <p:ph idx="1"/>
          </p:nvPr>
        </p:nvSpPr>
        <p:spPr>
          <a:xfrm>
            <a:off x="607595" y="5281614"/>
            <a:ext cx="10972800" cy="890586"/>
          </a:xfrm>
          <a:ln/>
        </p:spPr>
        <p:txBody>
          <a:bodyPr/>
          <a:lstStyle/>
          <a:p>
            <a:r>
              <a:rPr lang="en-US" dirty="0"/>
              <a:t>Initial conditional guards entrance to loop</a:t>
            </a:r>
          </a:p>
        </p:txBody>
      </p:sp>
      <p:sp>
        <p:nvSpPr>
          <p:cNvPr id="10" name="Rectangle 4"/>
          <p:cNvSpPr>
            <a:spLocks/>
          </p:cNvSpPr>
          <p:nvPr/>
        </p:nvSpPr>
        <p:spPr bwMode="auto">
          <a:xfrm>
            <a:off x="2054225" y="1576386"/>
            <a:ext cx="3736976" cy="2936876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pcount_while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while (x)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x &gt;&gt;= 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11" name="Rectangle 6"/>
          <p:cNvSpPr>
            <a:spLocks/>
          </p:cNvSpPr>
          <p:nvPr/>
        </p:nvSpPr>
        <p:spPr bwMode="auto">
          <a:xfrm>
            <a:off x="6321425" y="1576386"/>
            <a:ext cx="4041775" cy="3432176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pcount_goto_dw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(!x) {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done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;}</a:t>
            </a:r>
          </a:p>
          <a:p>
            <a:pPr algn="l"/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if(x) {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loop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;}</a:t>
            </a:r>
          </a:p>
          <a:p>
            <a:pPr algn="l"/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done: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44A2CC-D8A1-4BBE-A2E6-A2D20E52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058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099AF-6E3B-49BD-ABD7-EE75C6651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jump-to-middle and guarded-do-while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1CEF9-12D9-4E66-9190-68EEAD23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0E7854-E04D-49FE-9985-C43324A35452}"/>
              </a:ext>
            </a:extLst>
          </p:cNvPr>
          <p:cNvSpPr>
            <a:spLocks/>
          </p:cNvSpPr>
          <p:nvPr/>
        </p:nvSpPr>
        <p:spPr bwMode="auto">
          <a:xfrm>
            <a:off x="1876816" y="1580367"/>
            <a:ext cx="4219184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While with </a:t>
            </a:r>
            <a:r>
              <a:rPr lang="en-US" sz="2400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(jump to middle)</a:t>
            </a:r>
            <a:endParaRPr lang="en-US" sz="2400" dirty="0"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6A0BD02-3801-45F8-9E62-C1EE7BFD4E89}"/>
              </a:ext>
            </a:extLst>
          </p:cNvPr>
          <p:cNvSpPr>
            <a:spLocks/>
          </p:cNvSpPr>
          <p:nvPr/>
        </p:nvSpPr>
        <p:spPr bwMode="auto">
          <a:xfrm>
            <a:off x="1949841" y="1996290"/>
            <a:ext cx="4041775" cy="3715577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pcount_while_goto_jtm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test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/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test: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if(x) {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loop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;}</a:t>
            </a:r>
          </a:p>
          <a:p>
            <a:pPr algn="l"/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E2D4FD7-58E9-48A6-8BD4-DAE20C698BD5}"/>
              </a:ext>
            </a:extLst>
          </p:cNvPr>
          <p:cNvSpPr>
            <a:spLocks/>
          </p:cNvSpPr>
          <p:nvPr/>
        </p:nvSpPr>
        <p:spPr bwMode="auto">
          <a:xfrm>
            <a:off x="6512315" y="1486705"/>
            <a:ext cx="4685953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While with </a:t>
            </a:r>
            <a:r>
              <a:rPr lang="en-US" sz="2400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(guarded do-while)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959B539-BE30-4AA9-87A4-461B703035B4}"/>
              </a:ext>
            </a:extLst>
          </p:cNvPr>
          <p:cNvSpPr>
            <a:spLocks/>
          </p:cNvSpPr>
          <p:nvPr/>
        </p:nvSpPr>
        <p:spPr bwMode="auto">
          <a:xfrm>
            <a:off x="6521841" y="1996291"/>
            <a:ext cx="4041775" cy="3715576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pcount_goto_dw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(!x) {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done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;}</a:t>
            </a:r>
          </a:p>
          <a:p>
            <a:pPr algn="l"/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x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x &gt;&gt;= 1;</a:t>
            </a:r>
          </a:p>
          <a:p>
            <a:pPr algn="l"/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if(x) {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loop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;}</a:t>
            </a:r>
          </a:p>
          <a:p>
            <a:pPr algn="l"/>
            <a:r>
              <a:rPr lang="en-US" b="1" dirty="0">
                <a:solidFill>
                  <a:srgbClr val="CC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done: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416910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5" name="Rectangle 1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“For” Loop Form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402915" y="1349102"/>
            <a:ext cx="4921685" cy="1013098"/>
          </a:xfrm>
          <a:prstGeom prst="rect">
            <a:avLst/>
          </a:prstGeom>
          <a:solidFill>
            <a:srgbClr val="D6E0F5"/>
          </a:solidFill>
          <a:ln w="57150" cmpd="thickThin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sz="2400" dirty="0">
                <a:latin typeface="Courier New" charset="0"/>
              </a:rPr>
              <a:t>for (</a:t>
            </a:r>
            <a:r>
              <a:rPr lang="en-US" sz="2400" i="1" dirty="0" err="1"/>
              <a:t>Init</a:t>
            </a:r>
            <a:r>
              <a:rPr lang="en-US" sz="2400" dirty="0">
                <a:latin typeface="Courier New" charset="0"/>
              </a:rPr>
              <a:t>; </a:t>
            </a:r>
            <a:r>
              <a:rPr lang="en-US" sz="2400" i="1" dirty="0"/>
              <a:t>Test</a:t>
            </a:r>
            <a:r>
              <a:rPr lang="en-US" sz="2400" dirty="0">
                <a:latin typeface="Courier New" charset="0"/>
              </a:rPr>
              <a:t>; </a:t>
            </a:r>
            <a:r>
              <a:rPr lang="en-US" sz="2400" i="1" dirty="0"/>
              <a:t>Update </a:t>
            </a:r>
            <a:r>
              <a:rPr lang="en-US" sz="2400" dirty="0">
                <a:latin typeface="Courier New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sz="2400" dirty="0">
                <a:latin typeface="Courier New" charset="0"/>
              </a:rPr>
              <a:t>    </a:t>
            </a:r>
            <a:r>
              <a:rPr lang="en-US" sz="2400" i="1" dirty="0"/>
              <a:t>Body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402915" y="891902"/>
            <a:ext cx="3950135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defTabSz="895350">
              <a:spcBef>
                <a:spcPct val="30000"/>
              </a:spcBef>
            </a:pPr>
            <a:r>
              <a:rPr lang="en-US" sz="2400" dirty="0">
                <a:solidFill>
                  <a:schemeClr val="tx2"/>
                </a:solidFill>
              </a:rPr>
              <a:t>General Form</a:t>
            </a:r>
          </a:p>
        </p:txBody>
      </p:sp>
      <p:sp>
        <p:nvSpPr>
          <p:cNvPr id="25" name="Rectangle 4"/>
          <p:cNvSpPr>
            <a:spLocks/>
          </p:cNvSpPr>
          <p:nvPr/>
        </p:nvSpPr>
        <p:spPr bwMode="auto">
          <a:xfrm>
            <a:off x="6705600" y="1295400"/>
            <a:ext cx="2133600" cy="381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= 0</a:t>
            </a:r>
          </a:p>
        </p:txBody>
      </p:sp>
      <p:sp>
        <p:nvSpPr>
          <p:cNvPr id="26" name="Rectangle 4"/>
          <p:cNvSpPr>
            <a:spLocks/>
          </p:cNvSpPr>
          <p:nvPr/>
        </p:nvSpPr>
        <p:spPr bwMode="auto">
          <a:xfrm>
            <a:off x="6705600" y="2209800"/>
            <a:ext cx="2133600" cy="381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&lt; WSIZE</a:t>
            </a:r>
          </a:p>
        </p:txBody>
      </p:sp>
      <p:sp>
        <p:nvSpPr>
          <p:cNvPr id="27" name="Rectangle 4"/>
          <p:cNvSpPr>
            <a:spLocks/>
          </p:cNvSpPr>
          <p:nvPr/>
        </p:nvSpPr>
        <p:spPr bwMode="auto">
          <a:xfrm>
            <a:off x="6705600" y="3200400"/>
            <a:ext cx="2133600" cy="381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++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6762750" y="838200"/>
            <a:ext cx="344805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defTabSz="895350">
              <a:spcBef>
                <a:spcPct val="30000"/>
              </a:spcBef>
            </a:pPr>
            <a:r>
              <a:rPr lang="en-US" sz="2400" dirty="0">
                <a:solidFill>
                  <a:schemeClr val="tx2"/>
                </a:solidFill>
              </a:rPr>
              <a:t>Init</a:t>
            </a:r>
          </a:p>
          <a:p>
            <a:pPr marL="223838" indent="-223838" defTabSz="895350"/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6762750" y="1797050"/>
            <a:ext cx="344805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defTabSz="895350">
              <a:spcBef>
                <a:spcPct val="30000"/>
              </a:spcBef>
            </a:pPr>
            <a:r>
              <a:rPr lang="en-US" sz="2400" dirty="0">
                <a:solidFill>
                  <a:schemeClr val="tx2"/>
                </a:solidFill>
              </a:rPr>
              <a:t>Test</a:t>
            </a:r>
          </a:p>
          <a:p>
            <a:pPr marL="223838" indent="-223838" defTabSz="895350"/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6781800" y="2787650"/>
            <a:ext cx="344805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defTabSz="895350">
              <a:spcBef>
                <a:spcPct val="30000"/>
              </a:spcBef>
            </a:pPr>
            <a:r>
              <a:rPr lang="en-US" sz="2400" dirty="0">
                <a:solidFill>
                  <a:schemeClr val="tx2"/>
                </a:solidFill>
              </a:rPr>
              <a:t>Update</a:t>
            </a:r>
          </a:p>
          <a:p>
            <a:pPr marL="223838" indent="-223838" defTabSz="895350"/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6800850" y="3778250"/>
            <a:ext cx="344805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defTabSz="895350">
              <a:spcBef>
                <a:spcPct val="30000"/>
              </a:spcBef>
            </a:pPr>
            <a:r>
              <a:rPr lang="en-US" sz="2400" dirty="0">
                <a:solidFill>
                  <a:schemeClr val="tx2"/>
                </a:solidFill>
              </a:rPr>
              <a:t>Body</a:t>
            </a:r>
          </a:p>
          <a:p>
            <a:pPr marL="223838" indent="-223838" defTabSz="895350"/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5" name="Rectangle 4"/>
          <p:cNvSpPr>
            <a:spLocks/>
          </p:cNvSpPr>
          <p:nvPr/>
        </p:nvSpPr>
        <p:spPr bwMode="auto">
          <a:xfrm>
            <a:off x="1402915" y="2590800"/>
            <a:ext cx="4997885" cy="3962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#define WSIZE 8*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sizeof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pcount_for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(unsigned long 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size_t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result 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for (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= 0;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&lt; WSIZE;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++)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unsigned bit = (x &gt;&gt;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result += bit;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16" name="Rectangle 4"/>
          <p:cNvSpPr>
            <a:spLocks/>
          </p:cNvSpPr>
          <p:nvPr/>
        </p:nvSpPr>
        <p:spPr bwMode="auto">
          <a:xfrm>
            <a:off x="6705601" y="4267200"/>
            <a:ext cx="4495800" cy="1524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bit = (x &gt;&gt;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&amp; 0x1;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result += bit;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3DDF-7BE7-440F-98E5-D06C7C2A6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072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97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“For”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“While” </a:t>
            </a:r>
            <a:r>
              <a:rPr lang="en-US" dirty="0">
                <a:sym typeface="Symbol" pitchFamily="18" charset="2"/>
              </a:rPr>
              <a:t> “Do-While”  “</a:t>
            </a:r>
            <a:r>
              <a:rPr lang="en-US" dirty="0" err="1">
                <a:sym typeface="Symbol" pitchFamily="18" charset="2"/>
              </a:rPr>
              <a:t>Goto</a:t>
            </a:r>
            <a:r>
              <a:rPr lang="en-US" dirty="0">
                <a:sym typeface="Symbol" pitchFamily="18" charset="2"/>
              </a:rPr>
              <a:t>”</a:t>
            </a:r>
            <a:endParaRPr lang="en-US" dirty="0"/>
          </a:p>
        </p:txBody>
      </p:sp>
      <p:sp>
        <p:nvSpPr>
          <p:cNvPr id="680964" name="Rectangle 4"/>
          <p:cNvSpPr>
            <a:spLocks noChangeArrowheads="1"/>
          </p:cNvSpPr>
          <p:nvPr/>
        </p:nvSpPr>
        <p:spPr bwMode="auto">
          <a:xfrm>
            <a:off x="1752600" y="1447801"/>
            <a:ext cx="3352800" cy="779463"/>
          </a:xfrm>
          <a:prstGeom prst="rect">
            <a:avLst/>
          </a:prstGeom>
          <a:solidFill>
            <a:srgbClr val="D6E0F5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latin typeface="Courier New" pitchFamily="49" charset="0"/>
              </a:rPr>
              <a:t>for (</a:t>
            </a:r>
            <a:r>
              <a:rPr lang="en-US" b="1" i="1">
                <a:latin typeface="Helvetica" pitchFamily="34" charset="0"/>
              </a:rPr>
              <a:t>Init</a:t>
            </a:r>
            <a:r>
              <a:rPr lang="en-US" b="1">
                <a:latin typeface="Courier New" pitchFamily="49" charset="0"/>
              </a:rPr>
              <a:t>; </a:t>
            </a:r>
            <a:r>
              <a:rPr lang="en-US" b="1" i="1">
                <a:latin typeface="Helvetica" pitchFamily="34" charset="0"/>
              </a:rPr>
              <a:t>Test</a:t>
            </a:r>
            <a:r>
              <a:rPr lang="en-US" b="1">
                <a:latin typeface="Courier New" pitchFamily="49" charset="0"/>
              </a:rPr>
              <a:t>; </a:t>
            </a:r>
            <a:r>
              <a:rPr lang="en-US" b="1" i="1">
                <a:latin typeface="Helvetica" pitchFamily="34" charset="0"/>
              </a:rPr>
              <a:t>Update </a:t>
            </a:r>
            <a:r>
              <a:rPr lang="en-US" b="1">
                <a:latin typeface="Courier New" pitchFamily="49" charset="0"/>
              </a:rPr>
              <a:t>)</a:t>
            </a:r>
          </a:p>
          <a:p>
            <a:pPr eaLnBrk="0" hangingPunct="0">
              <a:spcBef>
                <a:spcPct val="50000"/>
              </a:spcBef>
            </a:pPr>
            <a:r>
              <a:rPr lang="en-US" b="1">
                <a:latin typeface="Courier New" pitchFamily="49" charset="0"/>
              </a:rPr>
              <a:t>    </a:t>
            </a:r>
            <a:r>
              <a:rPr lang="en-US" b="1" i="1">
                <a:latin typeface="Helvetica" pitchFamily="34" charset="0"/>
              </a:rPr>
              <a:t>Body</a:t>
            </a:r>
          </a:p>
        </p:txBody>
      </p:sp>
      <p:sp>
        <p:nvSpPr>
          <p:cNvPr id="680970" name="Rectangle 10"/>
          <p:cNvSpPr>
            <a:spLocks noChangeArrowheads="1"/>
          </p:cNvSpPr>
          <p:nvPr/>
        </p:nvSpPr>
        <p:spPr bwMode="auto">
          <a:xfrm>
            <a:off x="1752600" y="1035050"/>
            <a:ext cx="28956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sz="2000" b="1" dirty="0">
                <a:solidFill>
                  <a:schemeClr val="tx2"/>
                </a:solidFill>
                <a:latin typeface="Helvetica" pitchFamily="34" charset="0"/>
              </a:rPr>
              <a:t>For Version</a:t>
            </a:r>
          </a:p>
          <a:p>
            <a:pPr marL="223838" indent="-223838" defTabSz="895350" eaLnBrk="0" hangingPunct="0"/>
            <a:endParaRPr lang="en-US" sz="2000" b="1" dirty="0">
              <a:solidFill>
                <a:schemeClr val="tx2"/>
              </a:solidFill>
              <a:latin typeface="Helvetica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486400" y="1111251"/>
            <a:ext cx="4572000" cy="1801813"/>
            <a:chOff x="3962400" y="1111250"/>
            <a:chExt cx="4572000" cy="1801813"/>
          </a:xfrm>
        </p:grpSpPr>
        <p:sp>
          <p:nvSpPr>
            <p:cNvPr id="680969" name="Rectangle 9"/>
            <p:cNvSpPr>
              <a:spLocks noChangeArrowheads="1"/>
            </p:cNvSpPr>
            <p:nvPr/>
          </p:nvSpPr>
          <p:spPr bwMode="auto">
            <a:xfrm>
              <a:off x="5638800" y="1111250"/>
              <a:ext cx="2895600" cy="412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4450" rIns="90487" bIns="44450"/>
            <a:lstStyle/>
            <a:p>
              <a:pPr marL="223838" indent="-223838" algn="r" defTabSz="895350" eaLnBrk="0" hangingPunct="0">
                <a:lnSpc>
                  <a:spcPct val="90000"/>
                </a:lnSpc>
                <a:spcBef>
                  <a:spcPct val="30000"/>
                </a:spcBef>
              </a:pPr>
              <a:r>
                <a:rPr lang="en-US" sz="2000" b="1" dirty="0">
                  <a:solidFill>
                    <a:schemeClr val="tx2"/>
                  </a:solidFill>
                  <a:latin typeface="Helvetica" pitchFamily="34" charset="0"/>
                </a:rPr>
                <a:t>While Version</a:t>
              </a:r>
            </a:p>
            <a:p>
              <a:pPr marL="223838" indent="-223838" algn="r" defTabSz="895350" eaLnBrk="0" hangingPunct="0"/>
              <a:endParaRPr lang="en-US" sz="2000" b="1" dirty="0">
                <a:solidFill>
                  <a:schemeClr val="tx2"/>
                </a:solidFill>
                <a:latin typeface="Helvetica" pitchFamily="34" charset="0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962400" y="1447800"/>
              <a:ext cx="4572000" cy="1465263"/>
              <a:chOff x="3962400" y="1447800"/>
              <a:chExt cx="4572000" cy="1465263"/>
            </a:xfrm>
          </p:grpSpPr>
          <p:sp>
            <p:nvSpPr>
              <p:cNvPr id="680965" name="Rectangle 5"/>
              <p:cNvSpPr>
                <a:spLocks noChangeArrowheads="1"/>
              </p:cNvSpPr>
              <p:nvPr/>
            </p:nvSpPr>
            <p:spPr bwMode="auto">
              <a:xfrm>
                <a:off x="5562600" y="1447800"/>
                <a:ext cx="2971800" cy="1465263"/>
              </a:xfrm>
              <a:prstGeom prst="rect">
                <a:avLst/>
              </a:prstGeom>
              <a:solidFill>
                <a:srgbClr val="CCFFCC"/>
              </a:solidFill>
              <a:ln w="31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 lIns="90487" tIns="44450" rIns="90487" bIns="44450">
                <a:spAutoFit/>
              </a:bodyPr>
              <a:lstStyle/>
              <a:p>
                <a:pPr eaLnBrk="0" hangingPunct="0"/>
                <a:r>
                  <a:rPr lang="en-US" b="1" i="1" dirty="0">
                    <a:latin typeface="Helvetica" pitchFamily="34" charset="0"/>
                  </a:rPr>
                  <a:t>Init</a:t>
                </a:r>
                <a:r>
                  <a:rPr lang="en-US" b="1" dirty="0">
                    <a:latin typeface="Courier New" pitchFamily="49" charset="0"/>
                  </a:rPr>
                  <a:t>;</a:t>
                </a:r>
              </a:p>
              <a:p>
                <a:pPr eaLnBrk="0" hangingPunct="0"/>
                <a:r>
                  <a:rPr lang="en-US" b="1" dirty="0">
                    <a:latin typeface="Courier New" pitchFamily="49" charset="0"/>
                  </a:rPr>
                  <a:t>while (</a:t>
                </a:r>
                <a:r>
                  <a:rPr lang="en-US" b="1" i="1" dirty="0">
                    <a:latin typeface="Helvetica" pitchFamily="34" charset="0"/>
                  </a:rPr>
                  <a:t>Test </a:t>
                </a:r>
                <a:r>
                  <a:rPr lang="en-US" b="1" dirty="0">
                    <a:latin typeface="Courier New" pitchFamily="49" charset="0"/>
                  </a:rPr>
                  <a:t>) {</a:t>
                </a:r>
              </a:p>
              <a:p>
                <a:pPr eaLnBrk="0" hangingPunct="0"/>
                <a:r>
                  <a:rPr lang="en-US" b="1" dirty="0">
                    <a:latin typeface="Courier New" pitchFamily="49" charset="0"/>
                  </a:rPr>
                  <a:t>    </a:t>
                </a:r>
                <a:r>
                  <a:rPr lang="en-US" b="1" i="1" dirty="0">
                    <a:latin typeface="Helvetica" pitchFamily="34" charset="0"/>
                  </a:rPr>
                  <a:t>Body</a:t>
                </a:r>
              </a:p>
              <a:p>
                <a:pPr eaLnBrk="0" hangingPunct="0"/>
                <a:r>
                  <a:rPr lang="en-US" b="1" dirty="0">
                    <a:latin typeface="Courier New" pitchFamily="49" charset="0"/>
                  </a:rPr>
                  <a:t>    </a:t>
                </a:r>
                <a:r>
                  <a:rPr lang="en-US" b="1" i="1" dirty="0">
                    <a:latin typeface="Helvetica" pitchFamily="34" charset="0"/>
                  </a:rPr>
                  <a:t>Update </a:t>
                </a:r>
                <a:r>
                  <a:rPr lang="en-US" b="1" dirty="0">
                    <a:latin typeface="Courier New" pitchFamily="49" charset="0"/>
                  </a:rPr>
                  <a:t>;</a:t>
                </a:r>
                <a:endParaRPr lang="en-US" b="1" i="1" dirty="0">
                  <a:latin typeface="Helvetica" pitchFamily="34" charset="0"/>
                </a:endParaRPr>
              </a:p>
              <a:p>
                <a:pPr eaLnBrk="0" hangingPunct="0"/>
                <a:r>
                  <a:rPr lang="en-US" b="1" dirty="0">
                    <a:latin typeface="Courier New" pitchFamily="49" charset="0"/>
                  </a:rPr>
                  <a:t>}</a:t>
                </a:r>
              </a:p>
            </p:txBody>
          </p:sp>
          <p:sp>
            <p:nvSpPr>
              <p:cNvPr id="16" name="Right Arrow 15"/>
              <p:cNvSpPr/>
              <p:nvPr/>
            </p:nvSpPr>
            <p:spPr bwMode="auto">
              <a:xfrm>
                <a:off x="3962400" y="1676400"/>
                <a:ext cx="1066800" cy="533400"/>
              </a:xfrm>
              <a:prstGeom prst="rightArrow">
                <a:avLst/>
              </a:prstGeom>
              <a:solidFill>
                <a:srgbClr val="FF0000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6781801" y="3048001"/>
            <a:ext cx="3281363" cy="3203575"/>
            <a:chOff x="5257800" y="3048000"/>
            <a:chExt cx="3281363" cy="3203575"/>
          </a:xfrm>
          <a:solidFill>
            <a:srgbClr val="F6F5BD"/>
          </a:solidFill>
        </p:grpSpPr>
        <p:sp>
          <p:nvSpPr>
            <p:cNvPr id="680971" name="Rectangle 11"/>
            <p:cNvSpPr>
              <a:spLocks noChangeArrowheads="1"/>
            </p:cNvSpPr>
            <p:nvPr/>
          </p:nvSpPr>
          <p:spPr bwMode="auto">
            <a:xfrm>
              <a:off x="5638800" y="3578225"/>
              <a:ext cx="2895600" cy="412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4450" rIns="90487" bIns="44450"/>
            <a:lstStyle/>
            <a:p>
              <a:pPr marL="223838" indent="-223838" algn="r" defTabSz="895350" eaLnBrk="0" hangingPunct="0">
                <a:lnSpc>
                  <a:spcPct val="90000"/>
                </a:lnSpc>
                <a:spcBef>
                  <a:spcPct val="30000"/>
                </a:spcBef>
              </a:pPr>
              <a:r>
                <a:rPr lang="en-US" sz="2000" b="1" dirty="0">
                  <a:solidFill>
                    <a:schemeClr val="tx2"/>
                  </a:solidFill>
                  <a:latin typeface="Helvetica" pitchFamily="34" charset="0"/>
                </a:rPr>
                <a:t>Do-While Version</a:t>
              </a:r>
            </a:p>
            <a:p>
              <a:pPr marL="223838" indent="-223838" algn="r" defTabSz="895350" eaLnBrk="0" hangingPunct="0"/>
              <a:endParaRPr lang="en-US" sz="2000" b="1" dirty="0">
                <a:solidFill>
                  <a:schemeClr val="tx2"/>
                </a:solidFill>
                <a:latin typeface="Helvetica" pitchFamily="34" charset="0"/>
              </a:endParaRPr>
            </a:p>
          </p:txBody>
        </p:sp>
        <p:sp>
          <p:nvSpPr>
            <p:cNvPr id="680972" name="Rectangle 12"/>
            <p:cNvSpPr>
              <a:spLocks noChangeArrowheads="1"/>
            </p:cNvSpPr>
            <p:nvPr/>
          </p:nvSpPr>
          <p:spPr bwMode="auto">
            <a:xfrm>
              <a:off x="5257800" y="3962400"/>
              <a:ext cx="3281363" cy="2289175"/>
            </a:xfrm>
            <a:prstGeom prst="rect">
              <a:avLst/>
            </a:prstGeom>
            <a:grp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90487" tIns="44450" rIns="90487" bIns="44450">
              <a:spAutoFit/>
            </a:bodyPr>
            <a:lstStyle/>
            <a:p>
              <a:pPr eaLnBrk="0" hangingPunct="0"/>
              <a:r>
                <a:rPr lang="en-US" b="1" i="1" dirty="0">
                  <a:latin typeface="Courier New" pitchFamily="49" charset="0"/>
                </a:rPr>
                <a:t>  </a:t>
              </a:r>
              <a:r>
                <a:rPr lang="en-US" b="1" i="1" dirty="0" err="1">
                  <a:latin typeface="Helvetica" pitchFamily="34" charset="0"/>
                </a:rPr>
                <a:t>Init</a:t>
              </a:r>
              <a:r>
                <a:rPr lang="en-US" b="1" dirty="0">
                  <a:latin typeface="Courier New" pitchFamily="49" charset="0"/>
                </a:rPr>
                <a:t>;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if (!</a:t>
              </a:r>
              <a:r>
                <a:rPr lang="en-US" b="1" i="1" dirty="0">
                  <a:latin typeface="Helvetica" pitchFamily="34" charset="0"/>
                </a:rPr>
                <a:t>Test</a:t>
              </a:r>
              <a:r>
                <a:rPr lang="en-US" b="1" dirty="0">
                  <a:latin typeface="Courier New" pitchFamily="49" charset="0"/>
                </a:rPr>
                <a:t>)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  </a:t>
              </a:r>
              <a:r>
                <a:rPr lang="en-US" b="1" dirty="0" err="1">
                  <a:latin typeface="Courier New" pitchFamily="49" charset="0"/>
                </a:rPr>
                <a:t>goto</a:t>
              </a:r>
              <a:r>
                <a:rPr lang="en-US" b="1" dirty="0">
                  <a:latin typeface="Courier New" pitchFamily="49" charset="0"/>
                </a:rPr>
                <a:t> </a:t>
              </a:r>
              <a:r>
                <a:rPr lang="en-US" b="1" i="1" dirty="0">
                  <a:latin typeface="Courier New" pitchFamily="49" charset="0"/>
                </a:rPr>
                <a:t>done</a:t>
              </a:r>
              <a:r>
                <a:rPr lang="en-US" b="1" dirty="0">
                  <a:latin typeface="Courier New" pitchFamily="49" charset="0"/>
                </a:rPr>
                <a:t>;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do {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  </a:t>
              </a:r>
              <a:r>
                <a:rPr lang="en-US" b="1" i="1" dirty="0">
                  <a:latin typeface="Helvetica" pitchFamily="34" charset="0"/>
                </a:rPr>
                <a:t>Body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  </a:t>
              </a:r>
              <a:r>
                <a:rPr lang="en-US" b="1" i="1" dirty="0">
                  <a:latin typeface="Helvetica" pitchFamily="34" charset="0"/>
                </a:rPr>
                <a:t>Update </a:t>
              </a:r>
              <a:r>
                <a:rPr lang="en-US" b="1" dirty="0">
                  <a:latin typeface="Courier New" pitchFamily="49" charset="0"/>
                </a:rPr>
                <a:t>;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} while (</a:t>
              </a:r>
              <a:r>
                <a:rPr lang="en-US" b="1" i="1" dirty="0">
                  <a:latin typeface="Helvetica" pitchFamily="34" charset="0"/>
                </a:rPr>
                <a:t>Test</a:t>
              </a:r>
              <a:r>
                <a:rPr lang="en-US" b="1" dirty="0">
                  <a:latin typeface="Courier New" pitchFamily="49" charset="0"/>
                </a:rPr>
                <a:t>)</a:t>
              </a:r>
              <a:endParaRPr lang="en-US" b="1" i="1" dirty="0">
                <a:latin typeface="Helvetica" pitchFamily="34" charset="0"/>
              </a:endParaRPr>
            </a:p>
            <a:p>
              <a:pPr eaLnBrk="0" hangingPunct="0"/>
              <a:r>
                <a:rPr lang="en-US" b="1" i="1" dirty="0">
                  <a:latin typeface="Courier New" pitchFamily="49" charset="0"/>
                </a:rPr>
                <a:t>done</a:t>
              </a:r>
              <a:r>
                <a:rPr lang="en-US" b="1" dirty="0">
                  <a:latin typeface="Courier New" pitchFamily="49" charset="0"/>
                </a:rPr>
                <a:t>:</a:t>
              </a:r>
            </a:p>
          </p:txBody>
        </p:sp>
        <p:sp>
          <p:nvSpPr>
            <p:cNvPr id="17" name="Right Arrow 16"/>
            <p:cNvSpPr/>
            <p:nvPr/>
          </p:nvSpPr>
          <p:spPr bwMode="auto">
            <a:xfrm rot="5400000">
              <a:off x="5410200" y="3200400"/>
              <a:ext cx="838200" cy="533400"/>
            </a:xfrm>
            <a:prstGeom prst="rightArrow">
              <a:avLst/>
            </a:prstGeom>
            <a:solidFill>
              <a:srgbClr val="FF0000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28801" y="3352800"/>
            <a:ext cx="4648199" cy="2895600"/>
            <a:chOff x="304800" y="3352800"/>
            <a:chExt cx="4648199" cy="2895600"/>
          </a:xfrm>
        </p:grpSpPr>
        <p:sp>
          <p:nvSpPr>
            <p:cNvPr id="680967" name="Rectangle 7"/>
            <p:cNvSpPr>
              <a:spLocks noChangeArrowheads="1"/>
            </p:cNvSpPr>
            <p:nvPr/>
          </p:nvSpPr>
          <p:spPr bwMode="auto">
            <a:xfrm>
              <a:off x="304800" y="3352800"/>
              <a:ext cx="2895600" cy="412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4450" rIns="90487" bIns="44450"/>
            <a:lstStyle/>
            <a:p>
              <a:pPr marL="223838" indent="-223838" defTabSz="895350" eaLnBrk="0" hangingPunct="0">
                <a:lnSpc>
                  <a:spcPct val="90000"/>
                </a:lnSpc>
                <a:spcBef>
                  <a:spcPct val="30000"/>
                </a:spcBef>
              </a:pPr>
              <a:r>
                <a:rPr lang="en-US" sz="2000" b="1">
                  <a:solidFill>
                    <a:schemeClr val="tx2"/>
                  </a:solidFill>
                  <a:latin typeface="Helvetica" pitchFamily="34" charset="0"/>
                </a:rPr>
                <a:t>Goto Version</a:t>
              </a:r>
            </a:p>
            <a:p>
              <a:pPr marL="223838" indent="-223838" defTabSz="895350" eaLnBrk="0" hangingPunct="0"/>
              <a:endParaRPr lang="en-US" sz="2000" b="1">
                <a:solidFill>
                  <a:schemeClr val="tx2"/>
                </a:solidFill>
                <a:latin typeface="Helvetica" pitchFamily="34" charset="0"/>
              </a:endParaRPr>
            </a:p>
          </p:txBody>
        </p:sp>
        <p:sp>
          <p:nvSpPr>
            <p:cNvPr id="680968" name="Rectangle 8"/>
            <p:cNvSpPr>
              <a:spLocks noChangeArrowheads="1"/>
            </p:cNvSpPr>
            <p:nvPr/>
          </p:nvSpPr>
          <p:spPr bwMode="auto">
            <a:xfrm>
              <a:off x="304801" y="3684587"/>
              <a:ext cx="3352800" cy="2563813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90487" tIns="44450" rIns="90487" bIns="44450">
              <a:spAutoFit/>
            </a:bodyPr>
            <a:lstStyle/>
            <a:p>
              <a:pPr eaLnBrk="0" hangingPunct="0"/>
              <a:r>
                <a:rPr lang="en-US" b="1" i="1">
                  <a:latin typeface="Courier New" pitchFamily="49" charset="0"/>
                </a:rPr>
                <a:t>  </a:t>
              </a:r>
              <a:r>
                <a:rPr lang="en-US" b="1" i="1">
                  <a:latin typeface="Helvetica" pitchFamily="34" charset="0"/>
                </a:rPr>
                <a:t>Init</a:t>
              </a:r>
              <a:r>
                <a:rPr lang="en-US" b="1">
                  <a:latin typeface="Courier New" pitchFamily="49" charset="0"/>
                </a:rPr>
                <a:t>;</a:t>
              </a:r>
            </a:p>
            <a:p>
              <a:pPr eaLnBrk="0" hangingPunct="0"/>
              <a:r>
                <a:rPr lang="en-US" b="1">
                  <a:latin typeface="Courier New" pitchFamily="49" charset="0"/>
                </a:rPr>
                <a:t>  if (!</a:t>
              </a:r>
              <a:r>
                <a:rPr lang="en-US" b="1" i="1">
                  <a:latin typeface="Helvetica" pitchFamily="34" charset="0"/>
                </a:rPr>
                <a:t>Test</a:t>
              </a:r>
              <a:r>
                <a:rPr lang="en-US" b="1">
                  <a:latin typeface="Courier New" pitchFamily="49" charset="0"/>
                </a:rPr>
                <a:t>)</a:t>
              </a:r>
            </a:p>
            <a:p>
              <a:pPr eaLnBrk="0" hangingPunct="0"/>
              <a:r>
                <a:rPr lang="en-US" b="1">
                  <a:latin typeface="Courier New" pitchFamily="49" charset="0"/>
                </a:rPr>
                <a:t>    goto </a:t>
              </a:r>
              <a:r>
                <a:rPr lang="en-US" b="1" i="1">
                  <a:latin typeface="Courier New" pitchFamily="49" charset="0"/>
                </a:rPr>
                <a:t>done</a:t>
              </a:r>
              <a:r>
                <a:rPr lang="en-US" b="1">
                  <a:latin typeface="Courier New" pitchFamily="49" charset="0"/>
                </a:rPr>
                <a:t>;</a:t>
              </a:r>
            </a:p>
            <a:p>
              <a:pPr eaLnBrk="0" hangingPunct="0"/>
              <a:r>
                <a:rPr lang="en-US" b="1">
                  <a:latin typeface="Courier New" pitchFamily="49" charset="0"/>
                </a:rPr>
                <a:t>loop:</a:t>
              </a:r>
            </a:p>
            <a:p>
              <a:pPr eaLnBrk="0" hangingPunct="0"/>
              <a:r>
                <a:rPr lang="en-US" b="1">
                  <a:latin typeface="Courier New" pitchFamily="49" charset="0"/>
                </a:rPr>
                <a:t>  </a:t>
              </a:r>
              <a:r>
                <a:rPr lang="en-US" b="1" i="1">
                  <a:latin typeface="Helvetica" pitchFamily="34" charset="0"/>
                </a:rPr>
                <a:t>Body</a:t>
              </a:r>
              <a:endParaRPr lang="en-US" b="1">
                <a:latin typeface="Courier New" pitchFamily="49" charset="0"/>
              </a:endParaRPr>
            </a:p>
            <a:p>
              <a:pPr eaLnBrk="0" hangingPunct="0"/>
              <a:r>
                <a:rPr lang="en-US" b="1">
                  <a:latin typeface="Courier New" pitchFamily="49" charset="0"/>
                </a:rPr>
                <a:t>  </a:t>
              </a:r>
              <a:r>
                <a:rPr lang="en-US" b="1" i="1">
                  <a:latin typeface="Helvetica" pitchFamily="34" charset="0"/>
                </a:rPr>
                <a:t>Update </a:t>
              </a:r>
              <a:r>
                <a:rPr lang="en-US" b="1">
                  <a:latin typeface="Courier New" pitchFamily="49" charset="0"/>
                </a:rPr>
                <a:t>;</a:t>
              </a:r>
            </a:p>
            <a:p>
              <a:pPr eaLnBrk="0" hangingPunct="0"/>
              <a:r>
                <a:rPr lang="en-US" b="1">
                  <a:latin typeface="Courier New" pitchFamily="49" charset="0"/>
                </a:rPr>
                <a:t>  if (</a:t>
              </a:r>
              <a:r>
                <a:rPr lang="en-US" b="1" i="1">
                  <a:latin typeface="Helvetica" pitchFamily="34" charset="0"/>
                </a:rPr>
                <a:t>Test</a:t>
              </a:r>
              <a:r>
                <a:rPr lang="en-US" b="1">
                  <a:latin typeface="Courier New" pitchFamily="49" charset="0"/>
                </a:rPr>
                <a:t>)</a:t>
              </a:r>
            </a:p>
            <a:p>
              <a:pPr eaLnBrk="0" hangingPunct="0"/>
              <a:r>
                <a:rPr lang="en-US" b="1">
                  <a:latin typeface="Courier New" pitchFamily="49" charset="0"/>
                </a:rPr>
                <a:t>    goto </a:t>
              </a:r>
              <a:r>
                <a:rPr lang="en-US" b="1" i="1">
                  <a:latin typeface="Courier New" pitchFamily="49" charset="0"/>
                </a:rPr>
                <a:t>loop</a:t>
              </a:r>
              <a:r>
                <a:rPr lang="en-US" b="1">
                  <a:latin typeface="Courier New" pitchFamily="49" charset="0"/>
                </a:rPr>
                <a:t>;</a:t>
              </a:r>
            </a:p>
            <a:p>
              <a:pPr eaLnBrk="0" hangingPunct="0"/>
              <a:r>
                <a:rPr lang="en-US" b="1">
                  <a:latin typeface="Courier New" pitchFamily="49" charset="0"/>
                </a:rPr>
                <a:t>done:</a:t>
              </a:r>
            </a:p>
          </p:txBody>
        </p:sp>
        <p:sp>
          <p:nvSpPr>
            <p:cNvPr id="18" name="Right Arrow 17"/>
            <p:cNvSpPr/>
            <p:nvPr/>
          </p:nvSpPr>
          <p:spPr bwMode="auto">
            <a:xfrm rot="10800000">
              <a:off x="3962400" y="4572000"/>
              <a:ext cx="990599" cy="533400"/>
            </a:xfrm>
            <a:prstGeom prst="rightArrow">
              <a:avLst/>
            </a:prstGeom>
            <a:solidFill>
              <a:srgbClr val="FF0000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CE2B20-1AD2-4BAC-AA95-F8B30B228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652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1" name="Rectangle 7"/>
          <p:cNvSpPr>
            <a:spLocks/>
          </p:cNvSpPr>
          <p:nvPr/>
        </p:nvSpPr>
        <p:spPr bwMode="auto">
          <a:xfrm>
            <a:off x="1314189" y="896938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 Code</a:t>
            </a:r>
          </a:p>
        </p:txBody>
      </p:sp>
      <p:sp>
        <p:nvSpPr>
          <p:cNvPr id="57355" name="Rectangle 1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“For” Loop Conversion Example</a:t>
            </a:r>
          </a:p>
        </p:txBody>
      </p:sp>
      <p:sp>
        <p:nvSpPr>
          <p:cNvPr id="15" name="Rectangle 4"/>
          <p:cNvSpPr>
            <a:spLocks/>
          </p:cNvSpPr>
          <p:nvPr/>
        </p:nvSpPr>
        <p:spPr bwMode="auto">
          <a:xfrm>
            <a:off x="1161789" y="1447800"/>
            <a:ext cx="4419600" cy="3505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#define WSIZE 8*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sizeof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pcount_for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x)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size_t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result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for (</a:t>
            </a:r>
            <a:r>
              <a:rPr lang="en-US" b="1" dirty="0" err="1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0;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&lt; WSIZE; </a:t>
            </a:r>
            <a:r>
              <a:rPr lang="en-US" b="1" dirty="0" err="1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++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unsigned bit = </a:t>
            </a:r>
            <a:b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(x &gt;&gt;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&amp; 0x1;</a:t>
            </a:r>
          </a:p>
          <a:p>
            <a:pPr algn="l"/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result += bit;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6686811" y="469900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Version</a:t>
            </a:r>
          </a:p>
        </p:txBody>
      </p:sp>
      <p:sp>
        <p:nvSpPr>
          <p:cNvPr id="9" name="Rectangle 4"/>
          <p:cNvSpPr>
            <a:spLocks/>
          </p:cNvSpPr>
          <p:nvPr/>
        </p:nvSpPr>
        <p:spPr bwMode="auto">
          <a:xfrm>
            <a:off x="6686811" y="914400"/>
            <a:ext cx="4343400" cy="5638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#define WSIZE 8*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sizeof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pcount_for_gt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x)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size_t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result = 0;</a:t>
            </a:r>
          </a:p>
          <a:p>
            <a:pPr algn="l"/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0;</a:t>
            </a:r>
          </a:p>
          <a:p>
            <a:pPr algn="l"/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if (!(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&lt; WSIZE))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done;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{</a:t>
            </a:r>
          </a:p>
          <a:p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unsigned bit = </a:t>
            </a:r>
            <a:b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(x &gt;&gt;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&amp; 0x1;</a:t>
            </a:r>
          </a:p>
          <a:p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result += bit;</a:t>
            </a:r>
          </a:p>
          <a:p>
            <a:pPr algn="l"/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++;</a:t>
            </a:r>
          </a:p>
          <a:p>
            <a:pPr algn="l"/>
            <a:r>
              <a:rPr lang="en-US" b="1" dirty="0">
                <a:solidFill>
                  <a:srgbClr val="6633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if 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&lt; WSIZE)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done: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6011" y="2285142"/>
            <a:ext cx="528606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Init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77611" y="2667000"/>
            <a:ext cx="75020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!</a:t>
            </a:r>
            <a:r>
              <a:rPr lang="en-US" i="1" dirty="0">
                <a:latin typeface="+mj-lt"/>
              </a:rPr>
              <a:t>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53812" y="3364468"/>
            <a:ext cx="71045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>
                <a:latin typeface="+mj-lt"/>
              </a:rPr>
              <a:t>Body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63353" y="4659868"/>
            <a:ext cx="9284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>
                <a:latin typeface="+mj-lt"/>
              </a:rPr>
              <a:t>Update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70065" y="5105400"/>
            <a:ext cx="61234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>
                <a:latin typeface="+mj-lt"/>
              </a:rPr>
              <a:t>Test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FB2409-FBFE-44A3-A187-8F9376A0D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916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1" name="Rectangle 7"/>
          <p:cNvSpPr>
            <a:spLocks/>
          </p:cNvSpPr>
          <p:nvPr/>
        </p:nvSpPr>
        <p:spPr bwMode="auto">
          <a:xfrm>
            <a:off x="1314189" y="896938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 Code</a:t>
            </a:r>
          </a:p>
        </p:txBody>
      </p:sp>
      <p:sp>
        <p:nvSpPr>
          <p:cNvPr id="57355" name="Rectangle 1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“For” Loop Conversion Example</a:t>
            </a:r>
          </a:p>
        </p:txBody>
      </p:sp>
      <p:sp>
        <p:nvSpPr>
          <p:cNvPr id="57356" name="Rectangle 12"/>
          <p:cNvSpPr>
            <a:spLocks noGrp="1" noChangeArrowheads="1"/>
          </p:cNvSpPr>
          <p:nvPr>
            <p:ph idx="1"/>
          </p:nvPr>
        </p:nvSpPr>
        <p:spPr>
          <a:xfrm>
            <a:off x="607595" y="5392738"/>
            <a:ext cx="5855835" cy="779462"/>
          </a:xfrm>
          <a:ln/>
        </p:spPr>
        <p:txBody>
          <a:bodyPr>
            <a:normAutofit lnSpcReduction="10000"/>
          </a:bodyPr>
          <a:lstStyle/>
          <a:p>
            <a:r>
              <a:rPr lang="en-US" dirty="0"/>
              <a:t>Initial test can be optimized away! (0 always &lt; WSIZE)</a:t>
            </a:r>
          </a:p>
        </p:txBody>
      </p:sp>
      <p:sp>
        <p:nvSpPr>
          <p:cNvPr id="15" name="Rectangle 4"/>
          <p:cNvSpPr>
            <a:spLocks/>
          </p:cNvSpPr>
          <p:nvPr/>
        </p:nvSpPr>
        <p:spPr bwMode="auto">
          <a:xfrm>
            <a:off x="1161789" y="1447800"/>
            <a:ext cx="4419600" cy="3505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#define WSIZE 8*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sizeof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pcount_for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x)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size_t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result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=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for (</a:t>
            </a:r>
            <a:r>
              <a:rPr lang="en-US" b="1" dirty="0" err="1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0;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&lt; WSIZE; </a:t>
            </a:r>
            <a:r>
              <a:rPr lang="en-US" b="1" dirty="0" err="1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++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unsigned bit = </a:t>
            </a:r>
            <a:b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(x &gt;&gt;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&amp; 0x1;</a:t>
            </a:r>
          </a:p>
          <a:p>
            <a:pPr algn="l"/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result += bit;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6686811" y="469900"/>
            <a:ext cx="26162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Goto</a:t>
            </a:r>
            <a:r>
              <a:rPr lang="en-US" sz="24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Version</a:t>
            </a:r>
          </a:p>
        </p:txBody>
      </p:sp>
      <p:sp>
        <p:nvSpPr>
          <p:cNvPr id="9" name="Rectangle 4"/>
          <p:cNvSpPr>
            <a:spLocks/>
          </p:cNvSpPr>
          <p:nvPr/>
        </p:nvSpPr>
        <p:spPr bwMode="auto">
          <a:xfrm>
            <a:off x="6686811" y="914400"/>
            <a:ext cx="4343400" cy="5638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#define WSIZE 8*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sizeof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pcount_for_gt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x)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size_t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result = 0;</a:t>
            </a:r>
          </a:p>
          <a:p>
            <a:pPr algn="l"/>
            <a:r>
              <a:rPr 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= 0;</a:t>
            </a:r>
          </a:p>
          <a:p>
            <a:pPr algn="l"/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if (!(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&lt; WSIZE))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done;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loop: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{</a:t>
            </a:r>
          </a:p>
          <a:p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unsigned bit = </a:t>
            </a:r>
            <a:b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	(x &gt;&gt; </a:t>
            </a:r>
            <a:r>
              <a:rPr lang="en-US" b="1" dirty="0" err="1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 &amp; 0x1;</a:t>
            </a:r>
          </a:p>
          <a:p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result += bit;</a:t>
            </a:r>
          </a:p>
          <a:p>
            <a:pPr algn="l"/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}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++;</a:t>
            </a:r>
          </a:p>
          <a:p>
            <a:pPr algn="l"/>
            <a:r>
              <a:rPr lang="en-US" b="1" dirty="0">
                <a:solidFill>
                  <a:srgbClr val="6633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if (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&lt; WSIZE)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loop;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done: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result;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6011" y="2285142"/>
            <a:ext cx="528606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Init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77611" y="2667000"/>
            <a:ext cx="75020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!</a:t>
            </a:r>
            <a:r>
              <a:rPr lang="en-US" i="1" dirty="0">
                <a:latin typeface="+mj-lt"/>
              </a:rPr>
              <a:t>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53812" y="3364468"/>
            <a:ext cx="71045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>
                <a:latin typeface="+mj-lt"/>
              </a:rPr>
              <a:t>Body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63353" y="4659868"/>
            <a:ext cx="9284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>
                <a:latin typeface="+mj-lt"/>
              </a:rPr>
              <a:t>Update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70065" y="5105400"/>
            <a:ext cx="61234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>
                <a:latin typeface="+mj-lt"/>
              </a:rPr>
              <a:t>Test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91611" y="2667000"/>
            <a:ext cx="2209800" cy="533400"/>
            <a:chOff x="5029200" y="2743200"/>
            <a:chExt cx="2209800" cy="533400"/>
          </a:xfrm>
        </p:grpSpPr>
        <p:cxnSp>
          <p:nvCxnSpPr>
            <p:cNvPr id="18" name="Straight Connector 17"/>
            <p:cNvCxnSpPr/>
            <p:nvPr/>
          </p:nvCxnSpPr>
          <p:spPr bwMode="auto">
            <a:xfrm>
              <a:off x="5029200" y="2743200"/>
              <a:ext cx="2209800" cy="5334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 bwMode="auto">
            <a:xfrm flipH="1">
              <a:off x="5029200" y="2743200"/>
              <a:ext cx="2209800" cy="5334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FB2409-FBFE-44A3-A187-8F9376A0D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5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6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Assembly to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3145" y="713984"/>
            <a:ext cx="6457250" cy="5458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argument1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test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je end		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loop: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$1,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loop	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DD8C39-BBF5-4AD6-9DBF-94BAC3FEF1B5}"/>
              </a:ext>
            </a:extLst>
          </p:cNvPr>
          <p:cNvSpPr txBox="1"/>
          <p:nvPr/>
        </p:nvSpPr>
        <p:spPr>
          <a:xfrm>
            <a:off x="607595" y="1553227"/>
            <a:ext cx="34884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 does this function do?</a:t>
            </a:r>
          </a:p>
        </p:txBody>
      </p:sp>
    </p:spTree>
    <p:extLst>
      <p:ext uri="{BB962C8B-B14F-4D97-AF65-F5344CB8AC3E}">
        <p14:creationId xmlns:p14="http://schemas.microsoft.com/office/powerpoint/2010/main" val="30378455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to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3144" y="713984"/>
            <a:ext cx="7068855" cy="5458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argument1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clear variables	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test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je end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loop: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$1,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loop	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ADF180-2C3B-479C-BD5E-1F237AEDD8E5}"/>
              </a:ext>
            </a:extLst>
          </p:cNvPr>
          <p:cNvSpPr/>
          <p:nvPr/>
        </p:nvSpPr>
        <p:spPr>
          <a:xfrm>
            <a:off x="5452861" y="1163933"/>
            <a:ext cx="5269282" cy="87682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90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to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3144" y="713984"/>
            <a:ext cx="7068855" cy="5458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argument1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clear variables	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test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je end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skip loop if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0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loop: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$1,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loop	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ADF180-2C3B-479C-BD5E-1F237AEDD8E5}"/>
              </a:ext>
            </a:extLst>
          </p:cNvPr>
          <p:cNvSpPr/>
          <p:nvPr/>
        </p:nvSpPr>
        <p:spPr>
          <a:xfrm>
            <a:off x="5398717" y="2054269"/>
            <a:ext cx="6375749" cy="87682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974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to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3144" y="713984"/>
            <a:ext cx="7068855" cy="5458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argument1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clear variables	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test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je end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skip loop if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0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loop: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$1,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loop		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EDDC53-49DF-4150-8091-2C89E25E038B}"/>
              </a:ext>
            </a:extLst>
          </p:cNvPr>
          <p:cNvSpPr/>
          <p:nvPr/>
        </p:nvSpPr>
        <p:spPr>
          <a:xfrm>
            <a:off x="5436297" y="3429000"/>
            <a:ext cx="4847572" cy="81732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5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Control is mediated via </a:t>
            </a:r>
            <a:r>
              <a:rPr lang="en-US" i="1" dirty="0"/>
              <a:t>Condition codes</a:t>
            </a:r>
          </a:p>
          <a:p>
            <a:pPr lvl="1"/>
            <a:r>
              <a:rPr lang="en-US" dirty="0"/>
              <a:t>single-bit registers that record answers to questions about values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E.g., Is value x greater than value y? Are they equal? Is their sum even?</a:t>
            </a:r>
          </a:p>
          <a:p>
            <a:pPr lvl="1"/>
            <a:r>
              <a:rPr lang="en-US" dirty="0"/>
              <a:t>Let’s keep “question” abstract for now. We’ll see the details in a bit.</a:t>
            </a:r>
            <a:br>
              <a:rPr lang="en-US" dirty="0"/>
            </a:br>
            <a:endParaRPr lang="en-US" dirty="0"/>
          </a:p>
          <a:p>
            <a:pPr lvl="1"/>
            <a:r>
              <a:rPr lang="en-US" b="1" dirty="0"/>
              <a:t>Terminology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a bit is </a:t>
            </a:r>
            <a:r>
              <a:rPr lang="en-US" b="1" i="1" dirty="0"/>
              <a:t>set</a:t>
            </a:r>
            <a:r>
              <a:rPr lang="en-US" dirty="0"/>
              <a:t> if it is 1</a:t>
            </a:r>
          </a:p>
          <a:p>
            <a:pPr lvl="2"/>
            <a:r>
              <a:rPr lang="en-US" dirty="0"/>
              <a:t>a bit is </a:t>
            </a:r>
            <a:r>
              <a:rPr lang="en-US" b="1" i="1" dirty="0"/>
              <a:t>cleared</a:t>
            </a:r>
            <a:r>
              <a:rPr lang="en-US" dirty="0"/>
              <a:t> (or </a:t>
            </a:r>
            <a:r>
              <a:rPr lang="en-US" b="1" i="1" dirty="0"/>
              <a:t>reset</a:t>
            </a:r>
            <a:r>
              <a:rPr lang="en-US" dirty="0"/>
              <a:t>) if it is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98A10-E7CC-4F65-8135-0456B8766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137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to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3145" y="713984"/>
            <a:ext cx="7189940" cy="5458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argument1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clear variables	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test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je end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skip loop if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0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loop: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$1,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loop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while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!=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1CC6DB-394C-413D-92BC-82B2D529B06D}"/>
              </a:ext>
            </a:extLst>
          </p:cNvPr>
          <p:cNvSpPr/>
          <p:nvPr/>
        </p:nvSpPr>
        <p:spPr>
          <a:xfrm>
            <a:off x="5448822" y="4343400"/>
            <a:ext cx="5699341" cy="81732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159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to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3144" y="713984"/>
            <a:ext cx="7068855" cy="5458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argument1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clear variables	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test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je end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skip loop if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0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loop: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$1,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loop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while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!=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E85653-6F75-330B-1969-2DC6C547A247}"/>
              </a:ext>
            </a:extLst>
          </p:cNvPr>
          <p:cNvSpPr txBox="1"/>
          <p:nvPr/>
        </p:nvSpPr>
        <p:spPr>
          <a:xfrm>
            <a:off x="486280" y="1127342"/>
            <a:ext cx="4283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while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1;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return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499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to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3144" y="713984"/>
            <a:ext cx="7068855" cy="5458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argument1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clear variables	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test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je end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skip loop if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0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loop: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add $1,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loop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while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!=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AB56EB-C977-458B-92DD-657BA27B4546}"/>
              </a:ext>
            </a:extLst>
          </p:cNvPr>
          <p:cNvSpPr txBox="1"/>
          <p:nvPr/>
        </p:nvSpPr>
        <p:spPr>
          <a:xfrm>
            <a:off x="486280" y="1127342"/>
            <a:ext cx="42839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while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1;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return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EAFB3B-D3BF-4C29-9946-631E920CD8B1}"/>
              </a:ext>
            </a:extLst>
          </p:cNvPr>
          <p:cNvSpPr txBox="1"/>
          <p:nvPr/>
        </p:nvSpPr>
        <p:spPr>
          <a:xfrm>
            <a:off x="500812" y="4287891"/>
            <a:ext cx="4534040" cy="230832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(long max)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long result = 0;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for (long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=0;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&lt;max;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++){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result +=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result;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397887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Condition Codes</a:t>
            </a:r>
          </a:p>
          <a:p>
            <a:pPr lvl="1"/>
            <a:endParaRPr lang="en-US" dirty="0"/>
          </a:p>
          <a:p>
            <a:r>
              <a:rPr lang="en-US" dirty="0"/>
              <a:t>Branching (If/Else)</a:t>
            </a:r>
          </a:p>
          <a:p>
            <a:pPr lvl="1"/>
            <a:endParaRPr lang="en-US" dirty="0"/>
          </a:p>
          <a:p>
            <a:r>
              <a:rPr lang="en-US" dirty="0"/>
              <a:t>Loops (Do While, While, For)</a:t>
            </a:r>
          </a:p>
          <a:p>
            <a:pPr lvl="1"/>
            <a:endParaRPr lang="en-US" dirty="0"/>
          </a:p>
          <a:p>
            <a:r>
              <a:rPr lang="en-US" b="1" dirty="0"/>
              <a:t>Conditional Move</a:t>
            </a:r>
          </a:p>
          <a:p>
            <a:endParaRPr lang="en-US" b="1" dirty="0"/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066538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with Conditional Jumps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Conditional jumps = conditional </a:t>
            </a:r>
            <a:r>
              <a:rPr lang="en-US" i="1" dirty="0"/>
              <a:t>transfer of control</a:t>
            </a:r>
          </a:p>
          <a:p>
            <a:pPr lvl="1"/>
            <a:r>
              <a:rPr lang="en-US" dirty="0"/>
              <a:t>i.e., forget what you thought you were going to do, do this other thing instead</a:t>
            </a:r>
          </a:p>
          <a:p>
            <a:pPr lvl="1"/>
            <a:endParaRPr lang="en-US" dirty="0"/>
          </a:p>
          <a:p>
            <a:r>
              <a:rPr lang="en-US" dirty="0"/>
              <a:t>Modern processors like to do work “ahead of time”</a:t>
            </a:r>
          </a:p>
          <a:p>
            <a:pPr lvl="1"/>
            <a:r>
              <a:rPr lang="en-US" dirty="0"/>
              <a:t>Keywords: </a:t>
            </a:r>
            <a:r>
              <a:rPr lang="en-US" b="1" i="1" dirty="0"/>
              <a:t>pipelining, branch prediction, speculative execution</a:t>
            </a:r>
          </a:p>
          <a:p>
            <a:pPr lvl="1"/>
            <a:r>
              <a:rPr lang="en-US" dirty="0"/>
              <a:t>Transfer of control may mean throwing that work away</a:t>
            </a:r>
          </a:p>
          <a:p>
            <a:pPr lvl="2"/>
            <a:r>
              <a:rPr lang="en-US" dirty="0"/>
              <a:t>That’s inefficient</a:t>
            </a:r>
          </a:p>
          <a:p>
            <a:pPr lvl="1"/>
            <a:endParaRPr lang="en-US" dirty="0"/>
          </a:p>
          <a:p>
            <a:r>
              <a:rPr lang="en-US" dirty="0"/>
              <a:t>Solution: conditional </a:t>
            </a:r>
            <a:r>
              <a:rPr lang="en-US" i="1" dirty="0"/>
              <a:t>moves</a:t>
            </a:r>
          </a:p>
          <a:p>
            <a:pPr lvl="1"/>
            <a:r>
              <a:rPr lang="en-US" dirty="0"/>
              <a:t>We still get to do something conditionally</a:t>
            </a:r>
          </a:p>
          <a:p>
            <a:pPr lvl="1"/>
            <a:r>
              <a:rPr lang="en-US" dirty="0"/>
              <a:t>But no transfer of control necessary</a:t>
            </a:r>
          </a:p>
          <a:p>
            <a:pPr lvl="1"/>
            <a:r>
              <a:rPr lang="en-US" dirty="0"/>
              <a:t>“Ahead of time” work can always be kept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20C28-F225-4C76-A254-548C3284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20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Conditional Moves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057655"/>
              </p:ext>
            </p:extLst>
          </p:nvPr>
        </p:nvGraphicFramePr>
        <p:xfrm>
          <a:off x="1814513" y="1518622"/>
          <a:ext cx="6096000" cy="41201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6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3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charset="0"/>
                          <a:ea typeface="Courier New" charset="0"/>
                          <a:cs typeface="Courier New" charset="0"/>
                          <a:sym typeface="Calibri Bold" charset="0"/>
                        </a:rPr>
                        <a:t>cmov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X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Bold" charset="0"/>
                        <a:ea typeface="ヒラギノ角ゴ ProN W6" charset="0"/>
                        <a:cs typeface="ヒラギノ角ゴ ProN W6" charset="0"/>
                        <a:sym typeface="Calibri Bold" charset="0"/>
                      </a:endParaRPr>
                    </a:p>
                  </a:txBody>
                  <a:tcPr marL="38100" marR="38100" marT="38100" marB="38100" horzOverflow="overflow">
                    <a:solidFill>
                      <a:srgbClr val="D6E0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16510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Description</a:t>
                      </a:r>
                    </a:p>
                  </a:txBody>
                  <a:tcPr marL="38100" marR="38100" marT="38100" marB="38100" horzOverflow="overflow">
                    <a:solidFill>
                      <a:srgbClr val="D6E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387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cmove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equal / Zero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387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cmovne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not equal / Not zero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094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cmovs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negative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094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cmovns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S, D</a:t>
                      </a:r>
                      <a:endParaRPr lang="en-US" sz="1600" b="1" dirty="0">
                        <a:latin typeface="Courier New"/>
                        <a:cs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nonnegative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094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cmovg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greater (Signed)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094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cmovge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greater or equal (Signed)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094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cmovl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less (Signed)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387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cmovle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less or equal (Signed)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387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cmova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above (Unsigned)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3387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cmovae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above or equal (Unsigned)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3387"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cmovb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 S, D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below (Unsigned)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33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 err="1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cmovbe</a:t>
                      </a: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S, D</a:t>
                      </a:r>
                      <a:endParaRPr lang="en-US" sz="1600" b="1" dirty="0">
                        <a:latin typeface="Courier New"/>
                        <a:cs typeface="Courier New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below or equal (Unsigned)</a:t>
                      </a:r>
                      <a:endParaRPr lang="en-US" sz="1600" b="0" i="0" dirty="0">
                        <a:latin typeface="Calibri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4" name="Rectangle 8"/>
          <p:cNvSpPr txBox="1">
            <a:spLocks noChangeArrowheads="1"/>
          </p:cNvSpPr>
          <p:nvPr/>
        </p:nvSpPr>
        <p:spPr bwMode="auto">
          <a:xfrm>
            <a:off x="8001000" y="2356821"/>
            <a:ext cx="2590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en-US" b="0" i="1" dirty="0"/>
              <a:t>D </a:t>
            </a:r>
            <a:r>
              <a:rPr lang="en-US" b="0" i="1" dirty="0">
                <a:sym typeface="Wingdings"/>
              </a:rPr>
              <a:t> S only if</a:t>
            </a:r>
            <a:br>
              <a:rPr lang="en-US" b="0" i="1" dirty="0">
                <a:sym typeface="Wingdings"/>
              </a:rPr>
            </a:br>
            <a:r>
              <a:rPr lang="en-US" b="0" i="1" dirty="0">
                <a:sym typeface="Wingdings"/>
              </a:rPr>
              <a:t>test condition</a:t>
            </a:r>
            <a:br>
              <a:rPr lang="en-US" b="0" i="1" dirty="0">
                <a:sym typeface="Wingdings"/>
              </a:rPr>
            </a:br>
            <a:r>
              <a:rPr lang="en-US" b="0" i="1" dirty="0">
                <a:sym typeface="Wingdings"/>
              </a:rPr>
              <a:t>is true</a:t>
            </a:r>
            <a:endParaRPr lang="en-US" b="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B8FC6-21E4-4B79-B0A4-942C4BA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278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Conditional Move Example</a:t>
            </a:r>
          </a:p>
        </p:txBody>
      </p:sp>
      <p:sp>
        <p:nvSpPr>
          <p:cNvPr id="50186" name="Rectangle 10"/>
          <p:cNvSpPr>
            <a:spLocks/>
          </p:cNvSpPr>
          <p:nvPr/>
        </p:nvSpPr>
        <p:spPr bwMode="auto">
          <a:xfrm>
            <a:off x="8140700" y="1752600"/>
            <a:ext cx="2286000" cy="19812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Rectangle 8"/>
          <p:cNvSpPr>
            <a:spLocks/>
          </p:cNvSpPr>
          <p:nvPr/>
        </p:nvSpPr>
        <p:spPr bwMode="auto">
          <a:xfrm>
            <a:off x="1752600" y="4267200"/>
            <a:ext cx="6642100" cy="2590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en-US" b="1" dirty="0" err="1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absdiff</a:t>
            </a: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:</a:t>
            </a:r>
          </a:p>
          <a:p>
            <a:pPr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movq    %rdi, %rax  # </a:t>
            </a:r>
            <a:r>
              <a:rPr lang="en-US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 = </a:t>
            </a:r>
            <a:r>
              <a:rPr lang="tr-TR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</a:p>
          <a:p>
            <a:pPr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tr-TR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tr-TR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tr-TR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tr-TR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rax</a:t>
            </a:r>
            <a:r>
              <a:rPr lang="tr-TR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tr-TR" b="1" dirty="0" err="1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res</a:t>
            </a:r>
            <a:r>
              <a:rPr lang="tr-TR" b="1" dirty="0">
                <a:solidFill>
                  <a:srgbClr val="0000FF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x-y</a:t>
            </a:r>
          </a:p>
          <a:p>
            <a:pPr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b="1" dirty="0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b="1" dirty="0" err="1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movq</a:t>
            </a:r>
            <a:r>
              <a:rPr lang="tr-TR" b="1" dirty="0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tr-TR" b="1" dirty="0" err="1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rsi</a:t>
            </a:r>
            <a:r>
              <a:rPr lang="tr-TR" b="1" dirty="0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tr-TR" b="1" dirty="0" err="1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endParaRPr lang="tr-TR" b="1" dirty="0">
              <a:solidFill>
                <a:srgbClr val="008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b="1" dirty="0" err="1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subq</a:t>
            </a:r>
            <a:r>
              <a:rPr lang="tr-TR" b="1" dirty="0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 %</a:t>
            </a:r>
            <a:r>
              <a:rPr lang="tr-TR" b="1" dirty="0" err="1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rdi</a:t>
            </a:r>
            <a:r>
              <a:rPr lang="tr-TR" b="1" dirty="0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%</a:t>
            </a:r>
            <a:r>
              <a:rPr lang="tr-TR" b="1" dirty="0" err="1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rdx</a:t>
            </a:r>
            <a:r>
              <a:rPr lang="tr-TR" b="1" dirty="0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# </a:t>
            </a:r>
            <a:r>
              <a:rPr lang="tr-TR" dirty="0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alt</a:t>
            </a:r>
            <a:r>
              <a:rPr lang="tr-TR" b="1" dirty="0">
                <a:solidFill>
                  <a:srgbClr val="008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= y-x</a:t>
            </a:r>
          </a:p>
          <a:p>
            <a:pPr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cmpq    %rsi, %rdi  #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cmp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</a:t>
            </a:r>
            <a:r>
              <a:rPr lang="tr-TR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x:y</a:t>
            </a:r>
          </a:p>
          <a:p>
            <a:pPr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cmovle  %rdx, %rax  # if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x</a:t>
            </a:r>
            <a:r>
              <a:rPr lang="tr-TR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&lt;=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y</a:t>
            </a:r>
            <a:r>
              <a:rPr lang="tr-TR" b="1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, res = </a:t>
            </a:r>
            <a:r>
              <a:rPr lang="tr-TR" dirty="0">
                <a:solidFill>
                  <a:srgbClr val="FF000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alt</a:t>
            </a:r>
            <a:endParaRPr lang="tr-TR" b="1" dirty="0">
              <a:solidFill>
                <a:srgbClr val="FF000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  <a:p>
            <a:pPr>
              <a:tabLst>
                <a:tab pos="215900" algn="l"/>
                <a:tab pos="1195388" algn="l"/>
                <a:tab pos="215900" algn="l"/>
                <a:tab pos="2860675" algn="l"/>
                <a:tab pos="2959100" algn="l"/>
                <a:tab pos="2159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  <a:tab pos="215900" algn="l"/>
                <a:tab pos="1308100" algn="l"/>
                <a:tab pos="2959100" algn="l"/>
              </a:tabLst>
            </a:pPr>
            <a:r>
              <a:rPr lang="tr-TR" b="1" dirty="0"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   </a:t>
            </a:r>
            <a:r>
              <a:rPr lang="tr-TR" b="1" dirty="0">
                <a:solidFill>
                  <a:srgbClr val="7030A0"/>
                </a:solidFill>
                <a:latin typeface="Courier New" pitchFamily="49" charset="0"/>
                <a:ea typeface="Monaco" charset="0"/>
                <a:cs typeface="Courier New" pitchFamily="49" charset="0"/>
                <a:sym typeface="Monaco" charset="0"/>
              </a:rPr>
              <a:t>ret</a:t>
            </a:r>
            <a:endParaRPr lang="en-US" b="1" dirty="0">
              <a:solidFill>
                <a:srgbClr val="7030A0"/>
              </a:solidFill>
              <a:latin typeface="Courier New" pitchFamily="49" charset="0"/>
              <a:ea typeface="Monaco" charset="0"/>
              <a:cs typeface="Courier New" pitchFamily="49" charset="0"/>
              <a:sym typeface="Monaco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248400" y="1905000"/>
          <a:ext cx="3352800" cy="15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Register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Use(s)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rdi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rsi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Argument y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rax</a:t>
                      </a:r>
                      <a:endParaRPr lang="en-US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Rectangle 4"/>
          <p:cNvSpPr>
            <a:spLocks/>
          </p:cNvSpPr>
          <p:nvPr/>
        </p:nvSpPr>
        <p:spPr bwMode="auto">
          <a:xfrm>
            <a:off x="1881018" y="1143000"/>
            <a:ext cx="3962400" cy="2743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absdiff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res;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if (x &gt; y)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 = x-y;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else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res = y-x;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return res;</a:t>
            </a:r>
          </a:p>
          <a:p>
            <a:pPr algn="l"/>
            <a:r>
              <a:rPr lang="en-US" b="1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16240" y="4298575"/>
            <a:ext cx="38580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Look Ma, no branching!</a:t>
            </a:r>
          </a:p>
          <a:p>
            <a:endParaRPr lang="en-US" sz="2400" dirty="0">
              <a:latin typeface="Calibri" pitchFamily="34" charset="0"/>
            </a:endParaRPr>
          </a:p>
          <a:p>
            <a:r>
              <a:rPr lang="en-US" sz="2400" dirty="0">
                <a:latin typeface="Calibri" pitchFamily="34" charset="0"/>
              </a:rPr>
              <a:t>Must compute both results,</a:t>
            </a:r>
          </a:p>
          <a:p>
            <a:r>
              <a:rPr lang="en-US" sz="2400" dirty="0">
                <a:latin typeface="Calibri" pitchFamily="34" charset="0"/>
              </a:rPr>
              <a:t>though, which is not always</a:t>
            </a:r>
          </a:p>
          <a:p>
            <a:r>
              <a:rPr lang="en-US" sz="2400" dirty="0">
                <a:latin typeface="Calibri" pitchFamily="34" charset="0"/>
              </a:rPr>
              <a:t>possible or desirable</a:t>
            </a:r>
            <a:r>
              <a:rPr lang="is-IS" sz="2400" dirty="0">
                <a:latin typeface="Calibri" pitchFamily="34" charset="0"/>
              </a:rPr>
              <a:t>…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45420-1BE0-4962-AA4C-648ACFEE9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F3C59FBA-399A-11A5-0FFE-8405EA0D9B61}"/>
              </a:ext>
            </a:extLst>
          </p:cNvPr>
          <p:cNvSpPr/>
          <p:nvPr/>
        </p:nvSpPr>
        <p:spPr>
          <a:xfrm>
            <a:off x="1698449" y="4747054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36A55F7-3843-EE30-F2A4-25C3136E1021}"/>
              </a:ext>
            </a:extLst>
          </p:cNvPr>
          <p:cNvSpPr/>
          <p:nvPr/>
        </p:nvSpPr>
        <p:spPr>
          <a:xfrm>
            <a:off x="1698449" y="5284295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C4EF30B-8A92-6990-223C-0E09B15FFE2A}"/>
              </a:ext>
            </a:extLst>
          </p:cNvPr>
          <p:cNvSpPr/>
          <p:nvPr/>
        </p:nvSpPr>
        <p:spPr>
          <a:xfrm>
            <a:off x="1698449" y="5811374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1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/>
          </p:cNvSpPr>
          <p:nvPr/>
        </p:nvSpPr>
        <p:spPr bwMode="auto">
          <a:xfrm>
            <a:off x="607595" y="1173122"/>
            <a:ext cx="7726471" cy="2157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b="1" dirty="0">
                <a:sym typeface="Calibri Bold" charset="0"/>
              </a:rPr>
              <a:t>Expensive Computations</a:t>
            </a:r>
          </a:p>
          <a:p>
            <a:pPr marL="342900" indent="-342900">
              <a:spcBef>
                <a:spcPts val="863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ym typeface="Calibri Bold" charset="0"/>
              </a:rPr>
              <a:t>Both values get computed</a:t>
            </a:r>
          </a:p>
          <a:p>
            <a:pPr marL="342900" indent="-342900">
              <a:spcBef>
                <a:spcPts val="863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ym typeface="Calibri Bold" charset="0"/>
              </a:rPr>
              <a:t>Only makes sense when computations are very simple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Bad Cases for Conditional Move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D507BB-A60B-412E-A9D1-B2AB5C225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sp>
        <p:nvSpPr>
          <p:cNvPr id="52232" name="Rectangle 8"/>
          <p:cNvSpPr>
            <a:spLocks/>
          </p:cNvSpPr>
          <p:nvPr/>
        </p:nvSpPr>
        <p:spPr bwMode="auto">
          <a:xfrm>
            <a:off x="5739167" y="1137397"/>
            <a:ext cx="5410200" cy="39846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b="1" dirty="0"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Test(x)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? </a:t>
            </a:r>
            <a:r>
              <a:rPr lang="en-US" b="1" dirty="0"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Hard1(x)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: Hard2(x);</a:t>
            </a:r>
          </a:p>
        </p:txBody>
      </p:sp>
      <p:sp>
        <p:nvSpPr>
          <p:cNvPr id="12" name="Rectangle 8"/>
          <p:cNvSpPr>
            <a:spLocks/>
          </p:cNvSpPr>
          <p:nvPr/>
        </p:nvSpPr>
        <p:spPr bwMode="auto">
          <a:xfrm>
            <a:off x="5739167" y="2990576"/>
            <a:ext cx="5410200" cy="39846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b="1" dirty="0"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? </a:t>
            </a:r>
            <a:r>
              <a:rPr lang="en-US" b="1" dirty="0"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*p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: 0;</a:t>
            </a:r>
          </a:p>
        </p:txBody>
      </p:sp>
      <p:sp>
        <p:nvSpPr>
          <p:cNvPr id="15" name="Rectangle 8"/>
          <p:cNvSpPr>
            <a:spLocks/>
          </p:cNvSpPr>
          <p:nvPr/>
        </p:nvSpPr>
        <p:spPr bwMode="auto">
          <a:xfrm>
            <a:off x="5739167" y="4864221"/>
            <a:ext cx="5410200" cy="398462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50799" dir="5400000" algn="ctr" rotWithShape="0">
              <a:schemeClr val="bg2">
                <a:alpha val="50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b="1" dirty="0"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x &gt; 0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? </a:t>
            </a:r>
            <a:r>
              <a:rPr lang="en-US" b="1" dirty="0">
                <a:latin typeface="Courier New" pitchFamily="49" charset="0"/>
                <a:ea typeface="Calibri Bold Italic" charset="0"/>
                <a:cs typeface="Courier New" pitchFamily="49" charset="0"/>
                <a:sym typeface="Calibri Bold Italic" charset="0"/>
              </a:rPr>
              <a:t>x++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: x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--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441F6341-407E-4047-AF45-D95B9DA8F8EB}"/>
              </a:ext>
            </a:extLst>
          </p:cNvPr>
          <p:cNvSpPr>
            <a:spLocks/>
          </p:cNvSpPr>
          <p:nvPr/>
        </p:nvSpPr>
        <p:spPr bwMode="auto">
          <a:xfrm>
            <a:off x="607595" y="3052318"/>
            <a:ext cx="8097032" cy="2157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b="1" dirty="0">
                <a:sym typeface="Calibri Bold" charset="0"/>
              </a:rPr>
              <a:t>Risky Computations</a:t>
            </a:r>
          </a:p>
          <a:p>
            <a:pPr marL="342900" indent="-342900">
              <a:spcBef>
                <a:spcPts val="863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ym typeface="Calibri Bold" charset="0"/>
              </a:rPr>
              <a:t>A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  <a:sym typeface="Calibri Bold" charset="0"/>
              </a:rPr>
              <a:t>cmov</a:t>
            </a:r>
            <a:r>
              <a:rPr lang="en-US" sz="2400" dirty="0">
                <a:sym typeface="Calibri Bold" charset="0"/>
              </a:rPr>
              <a:t> requires that both values get computed</a:t>
            </a:r>
          </a:p>
          <a:p>
            <a:pPr marL="342900" indent="-342900">
              <a:spcBef>
                <a:spcPts val="863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ym typeface="Calibri Bold" charset="0"/>
              </a:rPr>
              <a:t>Could trigger a fault (compiler must use jumps instead)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FD0F1D5F-EEE6-4036-AEE8-D29137E31580}"/>
              </a:ext>
            </a:extLst>
          </p:cNvPr>
          <p:cNvSpPr>
            <a:spLocks/>
          </p:cNvSpPr>
          <p:nvPr/>
        </p:nvSpPr>
        <p:spPr bwMode="auto">
          <a:xfrm>
            <a:off x="607595" y="4884061"/>
            <a:ext cx="9335020" cy="215761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b="1" dirty="0">
                <a:sym typeface="Calibri Bold" charset="0"/>
              </a:rPr>
              <a:t>Computations with side effects</a:t>
            </a:r>
          </a:p>
          <a:p>
            <a:pPr marL="342900" indent="-342900">
              <a:spcBef>
                <a:spcPts val="863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ym typeface="Calibri Bold" charset="0"/>
              </a:rPr>
              <a:t>Both values get computed</a:t>
            </a:r>
          </a:p>
          <a:p>
            <a:pPr marL="342900" indent="-342900">
              <a:spcBef>
                <a:spcPts val="863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ym typeface="Calibri Bold" charset="0"/>
              </a:rPr>
              <a:t>Needs use extra temporary registers to hold intermediate results</a:t>
            </a:r>
          </a:p>
        </p:txBody>
      </p:sp>
    </p:spTree>
    <p:extLst>
      <p:ext uri="{BB962C8B-B14F-4D97-AF65-F5344CB8AC3E}">
        <p14:creationId xmlns:p14="http://schemas.microsoft.com/office/powerpoint/2010/main" val="69732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/>
      <p:bldP spid="1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If, else if, else – optimized (O3)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C3EC2B-7D16-40E9-927E-2131A11B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354795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test(long a, long b){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long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(a &gt; b)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if (a &lt; b)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-1;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c = 0;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c;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575FC-D46E-4907-8FF8-E30A7F45B2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401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$0,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clear reg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setl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%al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neg %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accent3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cmovg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			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returns %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CB443-EC0D-4B1C-8E7A-201376B3ABFF}"/>
              </a:ext>
            </a:extLst>
          </p:cNvPr>
          <p:cNvSpPr txBox="1"/>
          <p:nvPr/>
        </p:nvSpPr>
        <p:spPr>
          <a:xfrm>
            <a:off x="6579738" y="313978"/>
            <a:ext cx="4751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AC29A4-C058-4818-A4D6-EF5E6F1ECBCA}"/>
              </a:ext>
            </a:extLst>
          </p:cNvPr>
          <p:cNvSpPr txBox="1"/>
          <p:nvPr/>
        </p:nvSpPr>
        <p:spPr>
          <a:xfrm>
            <a:off x="9507255" y="2317315"/>
            <a:ext cx="1824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else if and else together</a:t>
            </a:r>
            <a:br>
              <a:rPr lang="en-US" dirty="0"/>
            </a:br>
            <a:r>
              <a:rPr lang="en-US" dirty="0"/>
              <a:t>(%al is %</a:t>
            </a:r>
            <a:r>
              <a:rPr lang="en-US" dirty="0" err="1"/>
              <a:t>rax</a:t>
            </a:r>
            <a:r>
              <a:rPr lang="en-US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1E7281-4415-4013-A77E-B57B094D4339}"/>
              </a:ext>
            </a:extLst>
          </p:cNvPr>
          <p:cNvSpPr txBox="1"/>
          <p:nvPr/>
        </p:nvSpPr>
        <p:spPr>
          <a:xfrm>
            <a:off x="9507254" y="3565009"/>
            <a:ext cx="1824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output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12D36DA-0E0E-BC78-C0D0-894332DAA2AE}"/>
              </a:ext>
            </a:extLst>
          </p:cNvPr>
          <p:cNvSpPr/>
          <p:nvPr/>
        </p:nvSpPr>
        <p:spPr>
          <a:xfrm>
            <a:off x="6229613" y="1174173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BAF49DC6-0B61-C247-3C85-F9FEB3C06C83}"/>
              </a:ext>
            </a:extLst>
          </p:cNvPr>
          <p:cNvSpPr/>
          <p:nvPr/>
        </p:nvSpPr>
        <p:spPr>
          <a:xfrm>
            <a:off x="6229613" y="1600201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4D1FBD3-7686-F5F6-E1CE-C22375BEE06B}"/>
              </a:ext>
            </a:extLst>
          </p:cNvPr>
          <p:cNvSpPr/>
          <p:nvPr/>
        </p:nvSpPr>
        <p:spPr>
          <a:xfrm>
            <a:off x="6229613" y="2015838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EAB5DC2-B2DA-B020-B957-B86F697A2F28}"/>
              </a:ext>
            </a:extLst>
          </p:cNvPr>
          <p:cNvSpPr/>
          <p:nvPr/>
        </p:nvSpPr>
        <p:spPr>
          <a:xfrm>
            <a:off x="6229613" y="2421085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B84505F0-D426-8D78-B617-FA49BB202148}"/>
              </a:ext>
            </a:extLst>
          </p:cNvPr>
          <p:cNvSpPr/>
          <p:nvPr/>
        </p:nvSpPr>
        <p:spPr>
          <a:xfrm>
            <a:off x="6229613" y="2815940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67095F6-6D6A-2746-422F-B7AB0EF973CF}"/>
              </a:ext>
            </a:extLst>
          </p:cNvPr>
          <p:cNvSpPr/>
          <p:nvPr/>
        </p:nvSpPr>
        <p:spPr>
          <a:xfrm>
            <a:off x="6229613" y="3221186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76DB23C-28BF-8622-5651-24A9EEEC4332}"/>
              </a:ext>
            </a:extLst>
          </p:cNvPr>
          <p:cNvSpPr/>
          <p:nvPr/>
        </p:nvSpPr>
        <p:spPr>
          <a:xfrm>
            <a:off x="6229613" y="3642010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37E3EADF-505B-4BD3-5F49-C717B5B066F2}"/>
              </a:ext>
            </a:extLst>
          </p:cNvPr>
          <p:cNvSpPr/>
          <p:nvPr/>
        </p:nvSpPr>
        <p:spPr>
          <a:xfrm>
            <a:off x="6229613" y="4047256"/>
            <a:ext cx="365137" cy="2597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5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2" animBg="1"/>
      <p:bldP spid="10" grpId="0" animBg="1"/>
      <p:bldP spid="10" grpId="2" animBg="1"/>
      <p:bldP spid="11" grpId="0" animBg="1"/>
      <p:bldP spid="11" grpId="2" animBg="1"/>
      <p:bldP spid="12" grpId="0" animBg="1"/>
      <p:bldP spid="12" grpId="2" animBg="1"/>
      <p:bldP spid="13" grpId="0" animBg="1"/>
      <p:bldP spid="13" grpId="2" animBg="1"/>
      <p:bldP spid="14" grpId="0" animBg="1"/>
      <p:bldP spid="14" grpId="2" animBg="1"/>
      <p:bldP spid="15" grpId="0" animBg="1"/>
      <p:bldP spid="15" grpId="2" animBg="1"/>
      <p:bldP spid="16" grpId="2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Condition Codes</a:t>
            </a:r>
          </a:p>
          <a:p>
            <a:pPr lvl="1"/>
            <a:endParaRPr lang="en-US" dirty="0"/>
          </a:p>
          <a:p>
            <a:r>
              <a:rPr lang="en-US" dirty="0"/>
              <a:t>Branching (If/Else)</a:t>
            </a:r>
          </a:p>
          <a:p>
            <a:pPr lvl="1"/>
            <a:endParaRPr lang="en-US" dirty="0"/>
          </a:p>
          <a:p>
            <a:r>
              <a:rPr lang="en-US" dirty="0"/>
              <a:t>Loops (Do While, While, For)</a:t>
            </a:r>
          </a:p>
          <a:p>
            <a:pPr lvl="1"/>
            <a:endParaRPr lang="en-US" dirty="0"/>
          </a:p>
          <a:p>
            <a:r>
              <a:rPr lang="en-US" dirty="0"/>
              <a:t>Conditional Move</a:t>
            </a:r>
          </a:p>
          <a:p>
            <a:endParaRPr lang="en-US" b="1" dirty="0"/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03114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29025-3A4B-8548-AAFA-E762FF838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condition codes?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0DF02-EF59-9945-9AE0-881E92B37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dirty="0"/>
              <a:t>Condition codes on x86</a:t>
            </a:r>
          </a:p>
          <a:p>
            <a:pPr marL="660400" lvl="1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1" dirty="0">
                <a:solidFill>
                  <a:srgbClr val="800000"/>
                </a:solidFill>
                <a:ea typeface="Calibri Bold" charset="0"/>
                <a:cs typeface="Calibri Bold" charset="0"/>
                <a:sym typeface="Calibri Bold" charset="0"/>
              </a:rPr>
              <a:t>CF</a:t>
            </a:r>
            <a:r>
              <a:rPr lang="en-US" dirty="0"/>
              <a:t>	Carry Flag (for unsigned)	</a:t>
            </a:r>
            <a:r>
              <a:rPr lang="en-US" b="1" dirty="0">
                <a:solidFill>
                  <a:srgbClr val="800000"/>
                </a:solidFill>
                <a:ea typeface="Calibri Bold" charset="0"/>
                <a:cs typeface="Calibri Bold" charset="0"/>
                <a:sym typeface="Calibri Bold" charset="0"/>
              </a:rPr>
              <a:t>SF</a:t>
            </a:r>
            <a:r>
              <a:rPr lang="en-US" dirty="0">
                <a:solidFill>
                  <a:srgbClr val="800000"/>
                </a:solidFill>
                <a:ea typeface="Calibri Bold" charset="0"/>
                <a:cs typeface="Calibri Bold" charset="0"/>
                <a:sym typeface="Calibri Bold" charset="0"/>
              </a:rPr>
              <a:t>   </a:t>
            </a:r>
            <a:r>
              <a:rPr lang="en-US" dirty="0"/>
              <a:t>Sign Flag (for signed)</a:t>
            </a:r>
          </a:p>
          <a:p>
            <a:pPr marL="660400" lvl="1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1" dirty="0">
                <a:solidFill>
                  <a:srgbClr val="800000"/>
                </a:solidFill>
                <a:ea typeface="Calibri Bold" charset="0"/>
                <a:cs typeface="Calibri Bold" charset="0"/>
                <a:sym typeface="Calibri Bold" charset="0"/>
              </a:rPr>
              <a:t>ZF</a:t>
            </a:r>
            <a:r>
              <a:rPr lang="en-US" dirty="0"/>
              <a:t>	Zero Flag					</a:t>
            </a:r>
            <a:r>
              <a:rPr lang="en-US" b="1" dirty="0">
                <a:solidFill>
                  <a:srgbClr val="800000"/>
                </a:solidFill>
                <a:ea typeface="Calibri Bold" charset="0"/>
                <a:cs typeface="Calibri Bold" charset="0"/>
                <a:sym typeface="Calibri Bold" charset="0"/>
              </a:rPr>
              <a:t>OF</a:t>
            </a:r>
            <a:r>
              <a:rPr lang="en-US" dirty="0">
                <a:solidFill>
                  <a:srgbClr val="800000"/>
                </a:solidFill>
                <a:ea typeface="Calibri Bold" charset="0"/>
                <a:cs typeface="Calibri Bold" charset="0"/>
                <a:sym typeface="Calibri Bold" charset="0"/>
              </a:rPr>
              <a:t>  </a:t>
            </a:r>
            <a:r>
              <a:rPr lang="en-US" dirty="0"/>
              <a:t>Overflow Flag (for signed)</a:t>
            </a:r>
          </a:p>
          <a:p>
            <a:pPr marL="660400" lvl="1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b="1" dirty="0">
                <a:solidFill>
                  <a:srgbClr val="800000"/>
                </a:solidFill>
              </a:rPr>
              <a:t>PF</a:t>
            </a:r>
            <a:r>
              <a:rPr lang="en-US" dirty="0"/>
              <a:t>	Parity Flag</a:t>
            </a:r>
            <a:br>
              <a:rPr lang="en-US" dirty="0"/>
            </a:br>
            <a:endParaRPr lang="en-US" dirty="0"/>
          </a:p>
          <a:p>
            <a:pPr marL="660400" lvl="1" indent="-342900">
              <a:tabLst>
                <a:tab pos="1225550" algn="l"/>
                <a:tab pos="4060825" algn="l"/>
                <a:tab pos="1225550" algn="l"/>
                <a:tab pos="4060825" algn="l"/>
              </a:tabLst>
            </a:pPr>
            <a:r>
              <a:rPr lang="en-US" dirty="0"/>
              <a:t>Not an arbitrary set! By combining them, can keep track of answers to many useful questions! (We’ll see exactly which in a bit.)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38C7C-07CA-44A8-BC51-01023D6A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2665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C6AFD2-2D05-4457-9B2E-D3D30B4E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85541-72C7-47EE-9641-1EB3CB8212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Bonus Slides</a:t>
            </a:r>
          </a:p>
          <a:p>
            <a:pPr lvl="1"/>
            <a:r>
              <a:rPr lang="en-US" dirty="0"/>
              <a:t>Switch Statements and Jump Tables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8935D8-DE33-459F-A01E-4A8D3C002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4710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019392" y="1062831"/>
            <a:ext cx="4495800" cy="473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Blip>
                <a:blip r:embed="rId3"/>
              </a:buBlip>
              <a:defRPr/>
            </a:pPr>
            <a:r>
              <a:rPr lang="en-US" sz="2000" dirty="0"/>
              <a:t>A multi-way branching capability based on the value of an integer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Blip>
                <a:blip r:embed="rId3"/>
              </a:buBlip>
              <a:defRPr/>
            </a:pPr>
            <a:r>
              <a:rPr lang="en-US" sz="2000" dirty="0"/>
              <a:t>Useful when many possible outcomes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Blip>
                <a:blip r:embed="rId3"/>
              </a:buBlip>
              <a:defRPr/>
            </a:pPr>
            <a:r>
              <a:rPr lang="en-US" sz="2000" dirty="0"/>
              <a:t>Switch cases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dirty="0"/>
              <a:t>Fall through cases: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  <a:defRPr/>
            </a:pPr>
            <a:r>
              <a:rPr lang="en-US" sz="2000" dirty="0"/>
              <a:t>Here 1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000" dirty="0"/>
              <a:t>Missing cases: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  <a:defRPr/>
            </a:pPr>
            <a:r>
              <a:rPr lang="en-US" sz="2000" dirty="0"/>
              <a:t>Here 3, 4, 5, 6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000" dirty="0"/>
              <a:t>Multiple case labels:</a:t>
            </a:r>
          </a:p>
          <a:p>
            <a:pPr marL="1143000" lvl="2" indent="-2286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dirty="0"/>
              <a:t>Here 7 &amp; 8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019392" y="5067300"/>
            <a:ext cx="4495800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Blip>
                <a:blip r:embed="rId3"/>
              </a:buBlip>
              <a:defRPr/>
            </a:pPr>
            <a:r>
              <a:rPr lang="en-US" sz="2000" dirty="0"/>
              <a:t>Easier to read C code and more efficient implementation with jump tables</a:t>
            </a:r>
          </a:p>
        </p:txBody>
      </p:sp>
      <p:sp>
        <p:nvSpPr>
          <p:cNvPr id="6830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 statements</a:t>
            </a:r>
          </a:p>
        </p:txBody>
      </p:sp>
      <p:sp>
        <p:nvSpPr>
          <p:cNvPr id="683012" name="Rectangle 4"/>
          <p:cNvSpPr>
            <a:spLocks noChangeArrowheads="1"/>
          </p:cNvSpPr>
          <p:nvPr/>
        </p:nvSpPr>
        <p:spPr bwMode="auto">
          <a:xfrm>
            <a:off x="5979699" y="357272"/>
            <a:ext cx="4495800" cy="599907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90487" tIns="44450" rIns="90487" bIns="44450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long </a:t>
            </a:r>
            <a:r>
              <a:rPr lang="en-US" sz="1600" dirty="0" err="1">
                <a:latin typeface="Courier New" pitchFamily="49" charset="0"/>
              </a:rPr>
              <a:t>switch_fun</a:t>
            </a:r>
            <a:r>
              <a:rPr lang="en-US" sz="1600" dirty="0">
                <a:latin typeface="Courier New" pitchFamily="49" charset="0"/>
              </a:rPr>
              <a:t> </a:t>
            </a:r>
          </a:p>
          <a:p>
            <a:r>
              <a:rPr lang="en-US" sz="1600" dirty="0">
                <a:latin typeface="Courier New" pitchFamily="49" charset="0"/>
              </a:rPr>
              <a:t> (long x, long y, long z, long w) {      </a:t>
            </a:r>
          </a:p>
          <a:p>
            <a:r>
              <a:rPr lang="en-US" sz="1600" dirty="0">
                <a:latin typeface="Courier New" pitchFamily="49" charset="0"/>
              </a:rPr>
              <a:t>  switch(x) {</a:t>
            </a:r>
          </a:p>
          <a:p>
            <a:r>
              <a:rPr lang="en-US" sz="1600" dirty="0">
                <a:latin typeface="Courier New" pitchFamily="49" charset="0"/>
              </a:rPr>
              <a:t>  case 0:</a:t>
            </a:r>
          </a:p>
          <a:p>
            <a:r>
              <a:rPr lang="en-US" sz="1600" dirty="0">
                <a:latin typeface="Courier New" pitchFamily="49" charset="0"/>
              </a:rPr>
              <a:t>       w += y;</a:t>
            </a:r>
          </a:p>
          <a:p>
            <a:r>
              <a:rPr lang="en-US" sz="1600" dirty="0">
                <a:latin typeface="Courier New" pitchFamily="49" charset="0"/>
              </a:rPr>
              <a:t>       break;    </a:t>
            </a:r>
          </a:p>
          <a:p>
            <a:r>
              <a:rPr lang="en-US" sz="1600" dirty="0">
                <a:latin typeface="Courier New" pitchFamily="49" charset="0"/>
              </a:rPr>
              <a:t>  case 1:</a:t>
            </a:r>
          </a:p>
          <a:p>
            <a:r>
              <a:rPr lang="en-US" sz="1600" dirty="0">
                <a:latin typeface="Courier New" pitchFamily="49" charset="0"/>
              </a:rPr>
              <a:t>       w -= y; </a:t>
            </a:r>
          </a:p>
          <a:p>
            <a:r>
              <a:rPr lang="en-US" sz="1600" dirty="0">
                <a:latin typeface="Courier New" pitchFamily="49" charset="0"/>
              </a:rPr>
              <a:t>       /* FALL THROUGH */</a:t>
            </a:r>
          </a:p>
          <a:p>
            <a:r>
              <a:rPr lang="en-US" sz="1600" dirty="0">
                <a:latin typeface="Courier New" pitchFamily="49" charset="0"/>
              </a:rPr>
              <a:t>  case 2:</a:t>
            </a:r>
          </a:p>
          <a:p>
            <a:r>
              <a:rPr lang="en-US" sz="1600" dirty="0">
                <a:latin typeface="Courier New" pitchFamily="49" charset="0"/>
              </a:rPr>
              <a:t>       w += z;</a:t>
            </a:r>
          </a:p>
          <a:p>
            <a:r>
              <a:rPr lang="en-US" sz="1600" dirty="0">
                <a:latin typeface="Courier New" pitchFamily="49" charset="0"/>
              </a:rPr>
              <a:t>       break;</a:t>
            </a:r>
          </a:p>
          <a:p>
            <a:r>
              <a:rPr lang="en-US" sz="1600" dirty="0">
                <a:latin typeface="Courier New" pitchFamily="49" charset="0"/>
              </a:rPr>
              <a:t>  /* MISSING CASES */</a:t>
            </a:r>
          </a:p>
          <a:p>
            <a:r>
              <a:rPr lang="en-US" sz="1600" dirty="0">
                <a:latin typeface="Courier New" pitchFamily="49" charset="0"/>
              </a:rPr>
              <a:t>  case 7:</a:t>
            </a:r>
          </a:p>
          <a:p>
            <a:r>
              <a:rPr lang="en-US" sz="1600" dirty="0">
                <a:latin typeface="Courier New" pitchFamily="49" charset="0"/>
              </a:rPr>
              <a:t>  case 8: /* MULTIPLE CASES */</a:t>
            </a:r>
          </a:p>
          <a:p>
            <a:r>
              <a:rPr lang="en-US" sz="1600" dirty="0">
                <a:latin typeface="Courier New" pitchFamily="49" charset="0"/>
              </a:rPr>
              <a:t>       w -= z;</a:t>
            </a:r>
          </a:p>
          <a:p>
            <a:r>
              <a:rPr lang="en-US" sz="1600" dirty="0">
                <a:latin typeface="Courier New" pitchFamily="49" charset="0"/>
              </a:rPr>
              <a:t>       break;</a:t>
            </a:r>
          </a:p>
          <a:p>
            <a:r>
              <a:rPr lang="en-US" sz="1600" dirty="0">
                <a:latin typeface="Courier New" pitchFamily="49" charset="0"/>
              </a:rPr>
              <a:t>  default:</a:t>
            </a:r>
          </a:p>
          <a:p>
            <a:r>
              <a:rPr lang="en-US" sz="1600" dirty="0">
                <a:latin typeface="Courier New" pitchFamily="49" charset="0"/>
              </a:rPr>
              <a:t>       w = 2;</a:t>
            </a:r>
          </a:p>
          <a:p>
            <a:r>
              <a:rPr lang="en-US" sz="1600" dirty="0">
                <a:latin typeface="Courier New" pitchFamily="49" charset="0"/>
              </a:rPr>
              <a:t>       break;</a:t>
            </a:r>
          </a:p>
          <a:p>
            <a:r>
              <a:rPr lang="en-US" sz="1600" dirty="0">
                <a:latin typeface="Courier New" pitchFamily="49" charset="0"/>
              </a:rPr>
              <a:t>  }</a:t>
            </a:r>
          </a:p>
          <a:p>
            <a:r>
              <a:rPr lang="en-US" sz="1600" dirty="0">
                <a:latin typeface="Courier New" pitchFamily="49" charset="0"/>
              </a:rPr>
              <a:t>  w += 5;</a:t>
            </a:r>
            <a:br>
              <a:rPr lang="en-US" sz="1600" dirty="0">
                <a:latin typeface="Courier New" pitchFamily="49" charset="0"/>
              </a:rPr>
            </a:br>
            <a:r>
              <a:rPr lang="en-US" sz="1600" dirty="0">
                <a:latin typeface="Courier New" pitchFamily="49" charset="0"/>
              </a:rPr>
              <a:t>  return w;</a:t>
            </a:r>
          </a:p>
          <a:p>
            <a:r>
              <a:rPr lang="en-US" sz="1600" dirty="0">
                <a:latin typeface="Courier New" pitchFamily="49" charset="0"/>
              </a:rPr>
              <a:t>}</a:t>
            </a:r>
            <a:endParaRPr lang="en-US" sz="1600" b="1" dirty="0">
              <a:latin typeface="Courier New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B2AECA-3E56-4BCB-AA6A-CEA464B1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27627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1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code blocks</a:t>
            </a:r>
          </a:p>
        </p:txBody>
      </p:sp>
      <p:sp>
        <p:nvSpPr>
          <p:cNvPr id="687110" name="Rectangle 6"/>
          <p:cNvSpPr>
            <a:spLocks noChangeArrowheads="1"/>
          </p:cNvSpPr>
          <p:nvPr/>
        </p:nvSpPr>
        <p:spPr bwMode="auto">
          <a:xfrm>
            <a:off x="4637280" y="395085"/>
            <a:ext cx="4984334" cy="526041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.L7:        					    # case 0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	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endParaRPr lang="en-US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.L2          # break</a:t>
            </a:r>
            <a:b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endParaRPr lang="en-US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.L6:                    # case 1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endParaRPr lang="en-US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# FALL THROUGH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.L5:                    # case 2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endParaRPr lang="en-US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.L2          # break</a:t>
            </a:r>
            <a:b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endParaRPr lang="en-US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.L3:                    # cases 7 and 8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endParaRPr lang="en-US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.L2          # break</a:t>
            </a:r>
            <a:b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endParaRPr lang="en-US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.L8:                    # default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movl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$2, %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ecx</a:t>
            </a:r>
            <a:endParaRPr lang="en-US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.L2          # break</a:t>
            </a:r>
            <a:b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</a:br>
            <a:endParaRPr lang="en-US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.L2: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en-US" sz="1600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	...</a:t>
            </a:r>
            <a:endParaRPr lang="cs-CZ" sz="1600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85800" y="993834"/>
            <a:ext cx="3657600" cy="402930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case 0:</a:t>
            </a:r>
          </a:p>
          <a:p>
            <a:r>
              <a:rPr lang="en-US" sz="1600" dirty="0">
                <a:latin typeface="Courier New" pitchFamily="49" charset="0"/>
              </a:rPr>
              <a:t>     w += y;</a:t>
            </a:r>
          </a:p>
          <a:p>
            <a:r>
              <a:rPr lang="en-US" sz="1600" dirty="0">
                <a:latin typeface="Courier New" pitchFamily="49" charset="0"/>
              </a:rPr>
              <a:t>     break;    </a:t>
            </a:r>
          </a:p>
          <a:p>
            <a:r>
              <a:rPr lang="en-US" sz="1600" dirty="0">
                <a:latin typeface="Courier New" pitchFamily="49" charset="0"/>
              </a:rPr>
              <a:t>case 1:</a:t>
            </a:r>
          </a:p>
          <a:p>
            <a:r>
              <a:rPr lang="en-US" sz="1600" dirty="0">
                <a:latin typeface="Courier New" pitchFamily="49" charset="0"/>
              </a:rPr>
              <a:t>     w -= y; </a:t>
            </a:r>
          </a:p>
          <a:p>
            <a:r>
              <a:rPr lang="en-US" sz="1600" dirty="0">
                <a:latin typeface="Courier New" pitchFamily="49" charset="0"/>
              </a:rPr>
              <a:t>     /* FALL THROUGH */</a:t>
            </a:r>
          </a:p>
          <a:p>
            <a:r>
              <a:rPr lang="en-US" sz="1600" dirty="0">
                <a:latin typeface="Courier New" pitchFamily="49" charset="0"/>
              </a:rPr>
              <a:t>case 2:</a:t>
            </a:r>
          </a:p>
          <a:p>
            <a:r>
              <a:rPr lang="en-US" sz="1600" dirty="0">
                <a:latin typeface="Courier New" pitchFamily="49" charset="0"/>
              </a:rPr>
              <a:t>     w += z;</a:t>
            </a:r>
          </a:p>
          <a:p>
            <a:r>
              <a:rPr lang="en-US" sz="1600" dirty="0">
                <a:latin typeface="Courier New" pitchFamily="49" charset="0"/>
              </a:rPr>
              <a:t>     break;</a:t>
            </a:r>
          </a:p>
          <a:p>
            <a:r>
              <a:rPr lang="en-US" sz="1600" dirty="0">
                <a:latin typeface="Courier New" pitchFamily="49" charset="0"/>
              </a:rPr>
              <a:t>case 7:</a:t>
            </a:r>
          </a:p>
          <a:p>
            <a:r>
              <a:rPr lang="en-US" sz="1600" dirty="0">
                <a:latin typeface="Courier New" pitchFamily="49" charset="0"/>
              </a:rPr>
              <a:t>case 8: /* MULTIPLE CASES */</a:t>
            </a:r>
          </a:p>
          <a:p>
            <a:r>
              <a:rPr lang="en-US" sz="1600" dirty="0">
                <a:latin typeface="Courier New" pitchFamily="49" charset="0"/>
              </a:rPr>
              <a:t>     w -= z;</a:t>
            </a:r>
          </a:p>
          <a:p>
            <a:r>
              <a:rPr lang="en-US" sz="1600" dirty="0">
                <a:latin typeface="Courier New" pitchFamily="49" charset="0"/>
              </a:rPr>
              <a:t>     break;</a:t>
            </a:r>
          </a:p>
          <a:p>
            <a:r>
              <a:rPr lang="en-US" sz="1600" dirty="0">
                <a:latin typeface="Courier New" pitchFamily="49" charset="0"/>
              </a:rPr>
              <a:t>default:</a:t>
            </a:r>
          </a:p>
          <a:p>
            <a:r>
              <a:rPr lang="en-US" sz="1600" dirty="0">
                <a:latin typeface="Courier New" pitchFamily="49" charset="0"/>
              </a:rPr>
              <a:t>     w = 2;</a:t>
            </a:r>
          </a:p>
          <a:p>
            <a:r>
              <a:rPr lang="en-US" sz="1600" dirty="0">
                <a:latin typeface="Courier New" pitchFamily="49" charset="0"/>
              </a:rPr>
              <a:t>     break;</a:t>
            </a:r>
            <a:endParaRPr lang="en-US" sz="1600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131803"/>
              </p:ext>
            </p:extLst>
          </p:nvPr>
        </p:nvGraphicFramePr>
        <p:xfrm>
          <a:off x="9773532" y="993834"/>
          <a:ext cx="2133600" cy="28956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84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8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7368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rdi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Argument x</a:t>
                      </a:r>
                      <a:endParaRPr lang="en-US" sz="1600" b="0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rsi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Argument y</a:t>
                      </a:r>
                      <a:endParaRPr lang="en-US" sz="1600" b="0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rdx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Argument z</a:t>
                      </a:r>
                      <a:endParaRPr lang="en-US" sz="1600" b="0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r>
                        <a:rPr lang="en-US" sz="1600" b="1" i="0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i="0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rcx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+mn-lt"/>
                          <a:cs typeface="Courier New"/>
                        </a:rPr>
                        <a:t>Argument</a:t>
                      </a:r>
                      <a:r>
                        <a:rPr lang="en-US" sz="1600" b="0" i="0" baseline="0" dirty="0">
                          <a:latin typeface="+mn-lt"/>
                          <a:cs typeface="Courier New"/>
                        </a:rPr>
                        <a:t> w</a:t>
                      </a:r>
                      <a:endParaRPr lang="en-US" sz="1600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rax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Return value</a:t>
                      </a:r>
                      <a:endParaRPr lang="en-US" sz="1600" b="0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85800" y="5102576"/>
            <a:ext cx="8991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itchFamily="34" charset="0"/>
              </a:rPr>
              <a:t>One code block per case!</a:t>
            </a:r>
          </a:p>
          <a:p>
            <a:br>
              <a:rPr lang="en-US" sz="28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800" b="1" dirty="0">
                <a:latin typeface="Courier New" charset="0"/>
                <a:ea typeface="Courier New" charset="0"/>
                <a:cs typeface="Courier New" charset="0"/>
              </a:rPr>
              <a:t>break</a:t>
            </a:r>
            <a:r>
              <a:rPr lang="en-US" sz="2800" dirty="0">
                <a:latin typeface="Calibri" pitchFamily="34" charset="0"/>
              </a:rPr>
              <a:t> becomes a jump to after the </a:t>
            </a:r>
            <a:r>
              <a:rPr lang="en-US" sz="2800" b="1" dirty="0">
                <a:latin typeface="Courier New" charset="0"/>
                <a:ea typeface="Courier New" charset="0"/>
                <a:cs typeface="Courier New" charset="0"/>
              </a:rPr>
              <a:t>switch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(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.</a:t>
            </a:r>
            <a:r>
              <a:rPr lang="en-US" sz="2800" b="1" dirty="0">
                <a:latin typeface="Courier New" charset="0"/>
                <a:ea typeface="Courier New" charset="0"/>
                <a:cs typeface="Courier New" charset="0"/>
              </a:rPr>
              <a:t>L2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)!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8B2B1-2291-4750-BC84-2E935CEC9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46496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062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Jump tables</a:t>
            </a:r>
            <a:endParaRPr lang="en-US" dirty="0"/>
          </a:p>
        </p:txBody>
      </p:sp>
      <p:sp>
        <p:nvSpPr>
          <p:cNvPr id="33" name="Content Placeholder 32"/>
          <p:cNvSpPr>
            <a:spLocks noGrp="1"/>
          </p:cNvSpPr>
          <p:nvPr>
            <p:ph idx="1"/>
          </p:nvPr>
        </p:nvSpPr>
        <p:spPr>
          <a:xfrm>
            <a:off x="3462004" y="143364"/>
            <a:ext cx="6790197" cy="867626"/>
          </a:xfrm>
        </p:spPr>
        <p:txBody>
          <a:bodyPr>
            <a:normAutofit/>
          </a:bodyPr>
          <a:lstStyle/>
          <a:p>
            <a:r>
              <a:rPr lang="en-US" sz="2000" dirty="0"/>
              <a:t>Definition: An array where entry </a:t>
            </a:r>
            <a:r>
              <a:rPr lang="en-US" sz="2000" i="1" dirty="0" err="1"/>
              <a:t>i</a:t>
            </a:r>
            <a:r>
              <a:rPr lang="en-US" sz="2000" i="1" dirty="0"/>
              <a:t>  </a:t>
            </a:r>
            <a:r>
              <a:rPr lang="en-US" sz="2000" dirty="0"/>
              <a:t>is the address of the code segment to run when the switch variable equals </a:t>
            </a:r>
            <a:r>
              <a:rPr lang="en-US" sz="2000" i="1" dirty="0" err="1"/>
              <a:t>i</a:t>
            </a:r>
            <a:endParaRPr lang="en-US" sz="20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746080" y="903332"/>
            <a:ext cx="2286000" cy="2982869"/>
            <a:chOff x="304800" y="1512931"/>
            <a:chExt cx="2286000" cy="2982869"/>
          </a:xfrm>
        </p:grpSpPr>
        <p:sp>
          <p:nvSpPr>
            <p:cNvPr id="684057" name="Rectangle 25"/>
            <p:cNvSpPr>
              <a:spLocks noChangeArrowheads="1"/>
            </p:cNvSpPr>
            <p:nvPr/>
          </p:nvSpPr>
          <p:spPr bwMode="auto">
            <a:xfrm>
              <a:off x="304800" y="1913041"/>
              <a:ext cx="2286000" cy="2582759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lIns="90487" tIns="44450" rIns="90487" bIns="44450">
              <a:spAutoFit/>
            </a:bodyPr>
            <a:lstStyle/>
            <a:p>
              <a:pPr eaLnBrk="0" hangingPunct="0"/>
              <a:r>
                <a:rPr lang="en-US" b="1" dirty="0">
                  <a:latin typeface="Courier New" pitchFamily="49" charset="0"/>
                </a:rPr>
                <a:t>switch(x) {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case 0: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  </a:t>
              </a:r>
              <a:r>
                <a:rPr lang="en-US" b="1" i="1" dirty="0">
                  <a:latin typeface="Helvetica" pitchFamily="34" charset="0"/>
                </a:rPr>
                <a:t>Block</a:t>
              </a:r>
              <a:r>
                <a:rPr lang="en-US" b="1" dirty="0">
                  <a:latin typeface="Helvetica" pitchFamily="34" charset="0"/>
                </a:rPr>
                <a:t> 0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case 1: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  </a:t>
              </a:r>
              <a:r>
                <a:rPr lang="en-US" b="1" i="1" dirty="0">
                  <a:latin typeface="Helvetica" pitchFamily="34" charset="0"/>
                </a:rPr>
                <a:t>Block</a:t>
              </a:r>
              <a:r>
                <a:rPr lang="en-US" b="1" dirty="0">
                  <a:latin typeface="Helvetica" pitchFamily="34" charset="0"/>
                </a:rPr>
                <a:t> 1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  • • •</a:t>
              </a:r>
              <a:endParaRPr lang="en-US" b="1" dirty="0">
                <a:latin typeface="Helvetica" pitchFamily="34" charset="0"/>
              </a:endParaRP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case </a:t>
              </a:r>
              <a:r>
                <a:rPr lang="en-US" b="1" i="1" dirty="0">
                  <a:latin typeface="Courier New" pitchFamily="49" charset="0"/>
                </a:rPr>
                <a:t>n</a:t>
              </a:r>
              <a:r>
                <a:rPr lang="en-US" b="1" dirty="0">
                  <a:latin typeface="Courier New" pitchFamily="49" charset="0"/>
                </a:rPr>
                <a:t>-1:</a:t>
              </a: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    </a:t>
              </a:r>
              <a:r>
                <a:rPr lang="en-US" b="1" i="1" dirty="0">
                  <a:latin typeface="Helvetica" pitchFamily="34" charset="0"/>
                </a:rPr>
                <a:t>Block</a:t>
              </a:r>
              <a:r>
                <a:rPr lang="en-US" b="1" dirty="0">
                  <a:latin typeface="Helvetica" pitchFamily="34" charset="0"/>
                </a:rPr>
                <a:t> </a:t>
              </a:r>
              <a:r>
                <a:rPr lang="en-US" b="1" i="1" dirty="0">
                  <a:latin typeface="Helvetica" pitchFamily="34" charset="0"/>
                </a:rPr>
                <a:t>n</a:t>
              </a:r>
              <a:r>
                <a:rPr lang="en-US" b="1" dirty="0">
                  <a:latin typeface="Helvetica" pitchFamily="34" charset="0"/>
                </a:rPr>
                <a:t>–1</a:t>
              </a:r>
              <a:endParaRPr lang="en-US" b="1" dirty="0">
                <a:latin typeface="Courier New" pitchFamily="49" charset="0"/>
              </a:endParaRPr>
            </a:p>
            <a:p>
              <a:pPr eaLnBrk="0" hangingPunct="0"/>
              <a:r>
                <a:rPr lang="en-US" b="1" dirty="0">
                  <a:latin typeface="Courier New" pitchFamily="49" charset="0"/>
                </a:rPr>
                <a:t>}</a:t>
              </a:r>
            </a:p>
          </p:txBody>
        </p:sp>
        <p:sp>
          <p:nvSpPr>
            <p:cNvPr id="684058" name="Rectangle 26"/>
            <p:cNvSpPr>
              <a:spLocks noChangeArrowheads="1"/>
            </p:cNvSpPr>
            <p:nvPr/>
          </p:nvSpPr>
          <p:spPr bwMode="auto">
            <a:xfrm>
              <a:off x="367400" y="1512931"/>
              <a:ext cx="2095445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latin typeface="Helvetica" pitchFamily="34" charset="0"/>
                </a:rPr>
                <a:t>Switch statement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9880" y="4080634"/>
            <a:ext cx="5334000" cy="643766"/>
            <a:chOff x="76200" y="3852034"/>
            <a:chExt cx="5334000" cy="643766"/>
          </a:xfrm>
        </p:grpSpPr>
        <p:sp>
          <p:nvSpPr>
            <p:cNvPr id="684056" name="Rectangle 24"/>
            <p:cNvSpPr>
              <a:spLocks noChangeArrowheads="1"/>
            </p:cNvSpPr>
            <p:nvPr/>
          </p:nvSpPr>
          <p:spPr bwMode="auto">
            <a:xfrm>
              <a:off x="2438400" y="3852034"/>
              <a:ext cx="2971800" cy="643766"/>
            </a:xfrm>
            <a:prstGeom prst="rect">
              <a:avLst/>
            </a:prstGeom>
            <a:solidFill>
              <a:srgbClr val="D6E0F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0487" tIns="44450" rIns="90487" bIns="44450">
              <a:spAutoFit/>
            </a:bodyPr>
            <a:lstStyle/>
            <a:p>
              <a:pPr eaLnBrk="0" hangingPunct="0"/>
              <a:r>
                <a:rPr lang="en-US" b="1" dirty="0">
                  <a:latin typeface="Courier New" pitchFamily="49" charset="0"/>
                </a:rPr>
                <a:t>target = </a:t>
              </a:r>
              <a:r>
                <a:rPr lang="en-US" b="1" dirty="0" err="1">
                  <a:latin typeface="Courier New" pitchFamily="49" charset="0"/>
                </a:rPr>
                <a:t>jtab</a:t>
              </a:r>
              <a:r>
                <a:rPr lang="en-US" b="1" dirty="0">
                  <a:latin typeface="Courier New" pitchFamily="49" charset="0"/>
                </a:rPr>
                <a:t>[x];</a:t>
              </a:r>
            </a:p>
            <a:p>
              <a:pPr eaLnBrk="0" hangingPunct="0"/>
              <a:r>
                <a:rPr lang="en-US" b="1" dirty="0" err="1">
                  <a:latin typeface="Courier New" pitchFamily="49" charset="0"/>
                </a:rPr>
                <a:t>goto</a:t>
              </a:r>
              <a:r>
                <a:rPr lang="en-US" b="1" dirty="0">
                  <a:latin typeface="Courier New" pitchFamily="49" charset="0"/>
                </a:rPr>
                <a:t> *target;</a:t>
              </a:r>
            </a:p>
          </p:txBody>
        </p:sp>
        <p:sp>
          <p:nvSpPr>
            <p:cNvPr id="684059" name="Rectangle 27"/>
            <p:cNvSpPr>
              <a:spLocks noChangeArrowheads="1"/>
            </p:cNvSpPr>
            <p:nvPr/>
          </p:nvSpPr>
          <p:spPr bwMode="auto">
            <a:xfrm>
              <a:off x="76200" y="3962400"/>
              <a:ext cx="2377687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dirty="0">
                  <a:latin typeface="Helvetica" pitchFamily="34" charset="0"/>
                </a:rPr>
                <a:t>Approx. translation: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809359" y="5867400"/>
            <a:ext cx="4570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Q2: what is the memory address </a:t>
            </a:r>
            <a:r>
              <a:rPr lang="en-US" i="1" dirty="0">
                <a:latin typeface="Calibri"/>
                <a:cs typeface="Calibri"/>
              </a:rPr>
              <a:t>of that entry</a:t>
            </a:r>
            <a:r>
              <a:rPr lang="en-US" dirty="0">
                <a:latin typeface="Calibri"/>
                <a:cs typeface="Calibri"/>
              </a:rPr>
              <a:t>?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51831" y="5879068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Courier New"/>
                <a:cs typeface="Courier New"/>
              </a:rPr>
              <a:t>jtab</a:t>
            </a:r>
            <a:r>
              <a:rPr lang="en-US" b="1" dirty="0">
                <a:latin typeface="Courier New"/>
                <a:cs typeface="Courier New"/>
              </a:rPr>
              <a:t> + %</a:t>
            </a:r>
            <a:r>
              <a:rPr lang="en-US" b="1" dirty="0" err="1">
                <a:latin typeface="Courier New"/>
                <a:cs typeface="Courier New"/>
              </a:rPr>
              <a:t>rdi</a:t>
            </a:r>
            <a:r>
              <a:rPr lang="en-US" b="1" dirty="0">
                <a:latin typeface="Courier New"/>
                <a:cs typeface="Courier New"/>
              </a:rPr>
              <a:t>*8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18058" y="6260068"/>
            <a:ext cx="567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Q3: what is the address</a:t>
            </a:r>
            <a:r>
              <a:rPr lang="en-US" i="1" dirty="0">
                <a:latin typeface="Calibri"/>
                <a:cs typeface="Calibri"/>
              </a:rPr>
              <a:t> of the next instruction</a:t>
            </a:r>
            <a:r>
              <a:rPr lang="en-US" dirty="0">
                <a:latin typeface="Calibri"/>
                <a:cs typeface="Calibri"/>
              </a:rPr>
              <a:t> to execute?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92818" y="6260068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/>
                <a:cs typeface="Calibri"/>
              </a:rPr>
              <a:t>M[ </a:t>
            </a:r>
            <a:r>
              <a:rPr lang="en-US" b="1" dirty="0" err="1">
                <a:latin typeface="Courier New"/>
                <a:cs typeface="Courier New"/>
              </a:rPr>
              <a:t>jtab</a:t>
            </a:r>
            <a:r>
              <a:rPr lang="en-US" b="1" dirty="0">
                <a:latin typeface="Courier New"/>
                <a:cs typeface="Courier New"/>
              </a:rPr>
              <a:t> + %</a:t>
            </a:r>
            <a:r>
              <a:rPr lang="en-US" b="1" dirty="0" err="1">
                <a:latin typeface="Courier New"/>
                <a:cs typeface="Courier New"/>
              </a:rPr>
              <a:t>rdi</a:t>
            </a:r>
            <a:r>
              <a:rPr lang="en-US" b="1" dirty="0">
                <a:latin typeface="Courier New"/>
                <a:cs typeface="Courier New"/>
              </a:rPr>
              <a:t>*8</a:t>
            </a:r>
            <a:r>
              <a:rPr lang="en-US" b="1" dirty="0">
                <a:latin typeface="Calibri"/>
                <a:cs typeface="Calibri"/>
              </a:rPr>
              <a:t> ]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5682" y="4800601"/>
            <a:ext cx="4482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alibri"/>
                <a:cs typeface="Calibri"/>
              </a:rPr>
              <a:t>Register </a:t>
            </a:r>
            <a:r>
              <a:rPr lang="en-US" dirty="0">
                <a:latin typeface="Courier New"/>
                <a:cs typeface="Courier New"/>
              </a:rPr>
              <a:t>%</a:t>
            </a:r>
            <a:r>
              <a:rPr lang="en-US" dirty="0" err="1">
                <a:latin typeface="Courier New"/>
                <a:cs typeface="Courier New"/>
              </a:rPr>
              <a:t>rdi</a:t>
            </a:r>
            <a:r>
              <a:rPr lang="en-US" dirty="0">
                <a:latin typeface="Calibri"/>
                <a:cs typeface="Calibri"/>
              </a:rPr>
              <a:t> holds the switch variable </a:t>
            </a:r>
            <a:r>
              <a:rPr lang="en-US" dirty="0">
                <a:latin typeface="Courier New"/>
                <a:cs typeface="Courier New"/>
              </a:rPr>
              <a:t>x</a:t>
            </a:r>
            <a:endParaRPr lang="en-US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 err="1">
                <a:latin typeface="Courier New"/>
                <a:cs typeface="Courier New"/>
              </a:rPr>
              <a:t>jtab</a:t>
            </a:r>
            <a:r>
              <a:rPr lang="en-US" dirty="0">
                <a:latin typeface="Calibri"/>
                <a:cs typeface="Calibri"/>
              </a:rPr>
              <a:t> is the address of the jump table</a:t>
            </a:r>
            <a:endParaRPr lang="en-US" dirty="0">
              <a:latin typeface="Courier New"/>
              <a:cs typeface="Courier New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462004" y="932784"/>
            <a:ext cx="3367002" cy="2854055"/>
            <a:chOff x="2971800" y="1489345"/>
            <a:chExt cx="3367002" cy="2854055"/>
          </a:xfrm>
        </p:grpSpPr>
        <p:sp>
          <p:nvSpPr>
            <p:cNvPr id="684050" name="Rectangle 18"/>
            <p:cNvSpPr>
              <a:spLocks noChangeArrowheads="1"/>
            </p:cNvSpPr>
            <p:nvPr/>
          </p:nvSpPr>
          <p:spPr bwMode="auto">
            <a:xfrm>
              <a:off x="3786783" y="1905000"/>
              <a:ext cx="1600201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Courier New" pitchFamily="49" charset="0"/>
                </a:rPr>
                <a:t>Targ</a:t>
              </a:r>
              <a:r>
                <a:rPr lang="en-US" sz="1600" dirty="0">
                  <a:latin typeface="Courier New" pitchFamily="49" charset="0"/>
                </a:rPr>
                <a:t>_</a:t>
              </a:r>
              <a:r>
                <a:rPr lang="en-US" sz="1600" b="1" dirty="0">
                  <a:latin typeface="Courier New" pitchFamily="49" charset="0"/>
                </a:rPr>
                <a:t>0</a:t>
              </a:r>
            </a:p>
          </p:txBody>
        </p:sp>
        <p:sp>
          <p:nvSpPr>
            <p:cNvPr id="684051" name="Rectangle 19"/>
            <p:cNvSpPr>
              <a:spLocks noChangeArrowheads="1"/>
            </p:cNvSpPr>
            <p:nvPr/>
          </p:nvSpPr>
          <p:spPr bwMode="auto">
            <a:xfrm>
              <a:off x="3786783" y="2286000"/>
              <a:ext cx="1600201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Courier New" pitchFamily="49" charset="0"/>
                </a:rPr>
                <a:t>Targ</a:t>
              </a:r>
              <a:r>
                <a:rPr lang="en-US" sz="1600" dirty="0">
                  <a:latin typeface="Courier New" pitchFamily="49" charset="0"/>
                </a:rPr>
                <a:t>_</a:t>
              </a:r>
              <a:r>
                <a:rPr lang="en-US" sz="1600" b="1" dirty="0">
                  <a:latin typeface="Courier New" pitchFamily="49" charset="0"/>
                </a:rPr>
                <a:t>1</a:t>
              </a:r>
            </a:p>
          </p:txBody>
        </p:sp>
        <p:sp>
          <p:nvSpPr>
            <p:cNvPr id="684052" name="Rectangle 20"/>
            <p:cNvSpPr>
              <a:spLocks noChangeArrowheads="1"/>
            </p:cNvSpPr>
            <p:nvPr/>
          </p:nvSpPr>
          <p:spPr bwMode="auto">
            <a:xfrm>
              <a:off x="3786783" y="2667000"/>
              <a:ext cx="1600201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Courier New" pitchFamily="49" charset="0"/>
                </a:rPr>
                <a:t>Targ</a:t>
              </a:r>
              <a:r>
                <a:rPr lang="en-US" sz="1600" dirty="0">
                  <a:latin typeface="Courier New" pitchFamily="49" charset="0"/>
                </a:rPr>
                <a:t>_</a:t>
              </a:r>
              <a:r>
                <a:rPr lang="en-US" sz="1600" b="1" dirty="0">
                  <a:latin typeface="Courier New" pitchFamily="49" charset="0"/>
                </a:rPr>
                <a:t>2</a:t>
              </a:r>
            </a:p>
          </p:txBody>
        </p:sp>
        <p:sp>
          <p:nvSpPr>
            <p:cNvPr id="684053" name="Rectangle 21"/>
            <p:cNvSpPr>
              <a:spLocks noChangeArrowheads="1"/>
            </p:cNvSpPr>
            <p:nvPr/>
          </p:nvSpPr>
          <p:spPr bwMode="auto">
            <a:xfrm>
              <a:off x="3786783" y="3962400"/>
              <a:ext cx="1600201" cy="381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Courier New" pitchFamily="49" charset="0"/>
                </a:rPr>
                <a:t>Targ</a:t>
              </a:r>
              <a:r>
                <a:rPr lang="en-US" sz="1600" dirty="0">
                  <a:latin typeface="Courier New" pitchFamily="49" charset="0"/>
                </a:rPr>
                <a:t>_</a:t>
              </a:r>
              <a:r>
                <a:rPr lang="en-US" sz="1600" b="1" i="1" dirty="0">
                  <a:latin typeface="Courier New" pitchFamily="49" charset="0"/>
                </a:rPr>
                <a:t>n</a:t>
              </a:r>
              <a:r>
                <a:rPr lang="en-US" sz="1600" b="1" dirty="0">
                  <a:latin typeface="Courier New" pitchFamily="49" charset="0"/>
                </a:rPr>
                <a:t>-1</a:t>
              </a:r>
            </a:p>
          </p:txBody>
        </p:sp>
        <p:sp>
          <p:nvSpPr>
            <p:cNvPr id="684054" name="Rectangle 22"/>
            <p:cNvSpPr>
              <a:spLocks noChangeArrowheads="1"/>
            </p:cNvSpPr>
            <p:nvPr/>
          </p:nvSpPr>
          <p:spPr bwMode="auto">
            <a:xfrm>
              <a:off x="3786783" y="3048000"/>
              <a:ext cx="1600201" cy="9144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>
                  <a:latin typeface="Courier New" pitchFamily="49" charset="0"/>
                </a:rPr>
                <a:t>•</a:t>
              </a:r>
            </a:p>
            <a:p>
              <a:pPr algn="ctr" eaLnBrk="0" hangingPunct="0"/>
              <a:r>
                <a:rPr lang="en-US" sz="1600" b="1">
                  <a:latin typeface="Courier New" pitchFamily="49" charset="0"/>
                </a:rPr>
                <a:t>•</a:t>
              </a:r>
            </a:p>
            <a:p>
              <a:pPr algn="ctr" eaLnBrk="0" hangingPunct="0"/>
              <a:r>
                <a:rPr lang="en-US" sz="1600" b="1">
                  <a:latin typeface="Courier New" pitchFamily="49" charset="0"/>
                </a:rPr>
                <a:t>•</a:t>
              </a:r>
            </a:p>
          </p:txBody>
        </p:sp>
        <p:sp>
          <p:nvSpPr>
            <p:cNvPr id="684055" name="Rectangle 23"/>
            <p:cNvSpPr>
              <a:spLocks noChangeArrowheads="1"/>
            </p:cNvSpPr>
            <p:nvPr/>
          </p:nvSpPr>
          <p:spPr bwMode="auto">
            <a:xfrm>
              <a:off x="2971800" y="1885889"/>
              <a:ext cx="801688" cy="3381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b="1" dirty="0" err="1">
                  <a:latin typeface="Courier New" pitchFamily="49" charset="0"/>
                </a:rPr>
                <a:t>jtab</a:t>
              </a:r>
              <a:r>
                <a:rPr lang="en-US" sz="1600" b="1" dirty="0">
                  <a:latin typeface="Courier New" pitchFamily="49" charset="0"/>
                </a:rPr>
                <a:t>:</a:t>
              </a:r>
            </a:p>
          </p:txBody>
        </p:sp>
        <p:sp>
          <p:nvSpPr>
            <p:cNvPr id="684060" name="Rectangle 28"/>
            <p:cNvSpPr>
              <a:spLocks noChangeArrowheads="1"/>
            </p:cNvSpPr>
            <p:nvPr/>
          </p:nvSpPr>
          <p:spPr bwMode="auto">
            <a:xfrm>
              <a:off x="2973441" y="1489345"/>
              <a:ext cx="3326552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>
                  <a:latin typeface="Helvetica" pitchFamily="34" charset="0"/>
                </a:rPr>
                <a:t>Jump table (data in memory)</a:t>
              </a:r>
              <a:endParaRPr lang="en-US" b="1" dirty="0">
                <a:latin typeface="Helvetica" pitchFamily="34" charset="0"/>
              </a:endParaRPr>
            </a:p>
          </p:txBody>
        </p:sp>
        <p:sp>
          <p:nvSpPr>
            <p:cNvPr id="45" name="Rectangle 23"/>
            <p:cNvSpPr>
              <a:spLocks noChangeArrowheads="1"/>
            </p:cNvSpPr>
            <p:nvPr/>
          </p:nvSpPr>
          <p:spPr bwMode="auto">
            <a:xfrm>
              <a:off x="5386984" y="2309335"/>
              <a:ext cx="308098" cy="3385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dirty="0">
                  <a:latin typeface="Courier New" pitchFamily="49" charset="0"/>
                </a:rPr>
                <a:t>8</a:t>
              </a:r>
              <a:endParaRPr lang="en-US" sz="1600" b="1" dirty="0">
                <a:latin typeface="Courier New" pitchFamily="49" charset="0"/>
              </a:endParaRPr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5382932" y="2683687"/>
              <a:ext cx="431528" cy="3385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sz="1600">
                  <a:latin typeface="Courier New" pitchFamily="49" charset="0"/>
                </a:rPr>
                <a:t>16</a:t>
              </a:r>
              <a:endParaRPr lang="en-US" sz="1600" b="1" dirty="0">
                <a:latin typeface="Courier New" pitchFamily="49" charset="0"/>
              </a:endParaRPr>
            </a:p>
          </p:txBody>
        </p:sp>
        <p:sp>
          <p:nvSpPr>
            <p:cNvPr id="47" name="Rectangle 23"/>
            <p:cNvSpPr>
              <a:spLocks noChangeArrowheads="1"/>
            </p:cNvSpPr>
            <p:nvPr/>
          </p:nvSpPr>
          <p:spPr bwMode="auto">
            <a:xfrm>
              <a:off x="5290117" y="3983623"/>
              <a:ext cx="1048685" cy="3385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sz="1600" b="1">
                  <a:latin typeface="Courier New" pitchFamily="49" charset="0"/>
                </a:rPr>
                <a:t>(n-1)*8</a:t>
              </a:r>
              <a:endParaRPr lang="en-US" sz="1600" b="1" dirty="0">
                <a:latin typeface="Courier New" pitchFamily="49" charset="0"/>
              </a:endParaRPr>
            </a:p>
          </p:txBody>
        </p:sp>
        <p:sp>
          <p:nvSpPr>
            <p:cNvPr id="48" name="Rectangle 23"/>
            <p:cNvSpPr>
              <a:spLocks noChangeArrowheads="1"/>
            </p:cNvSpPr>
            <p:nvPr/>
          </p:nvSpPr>
          <p:spPr bwMode="auto">
            <a:xfrm>
              <a:off x="5386984" y="1885889"/>
              <a:ext cx="307797" cy="3385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b="1" dirty="0">
                  <a:latin typeface="Courier New" pitchFamily="49" charset="0"/>
                </a:rPr>
                <a:t>0</a:t>
              </a: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809360" y="5486400"/>
            <a:ext cx="616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Q1: which </a:t>
            </a:r>
            <a:r>
              <a:rPr lang="en-US" i="1" dirty="0">
                <a:latin typeface="Calibri"/>
                <a:cs typeface="Calibri"/>
              </a:rPr>
              <a:t>table entry</a:t>
            </a:r>
            <a:r>
              <a:rPr lang="en-US" dirty="0">
                <a:latin typeface="Calibri"/>
                <a:cs typeface="Calibri"/>
              </a:rPr>
              <a:t> holds the </a:t>
            </a:r>
            <a:r>
              <a:rPr lang="en-US" i="1" dirty="0">
                <a:latin typeface="Calibri"/>
                <a:cs typeface="Calibri"/>
              </a:rPr>
              <a:t>address</a:t>
            </a:r>
            <a:r>
              <a:rPr lang="en-US" dirty="0">
                <a:latin typeface="Calibri"/>
                <a:cs typeface="Calibri"/>
              </a:rPr>
              <a:t> of the next instruction?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857102" y="5486400"/>
            <a:ext cx="1975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b="1" dirty="0" err="1">
                <a:latin typeface="Calibri" charset="0"/>
                <a:ea typeface="Calibri" charset="0"/>
                <a:cs typeface="Calibri" charset="0"/>
              </a:rPr>
              <a:t>x</a:t>
            </a:r>
            <a:r>
              <a:rPr lang="en-US" b="1" baseline="30000" dirty="0" err="1">
                <a:latin typeface="Calibri" charset="0"/>
                <a:ea typeface="Calibri" charset="0"/>
                <a:cs typeface="Calibri" charset="0"/>
              </a:rPr>
              <a:t>th</a:t>
            </a: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 (or </a:t>
            </a:r>
            <a:r>
              <a:rPr lang="en-US" b="1" dirty="0">
                <a:latin typeface="Courier New" panose="02070309020205020404" pitchFamily="49" charset="0"/>
                <a:ea typeface="Calibri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ea typeface="Calibri" charset="0"/>
                <a:cs typeface="Courier New" panose="02070309020205020404" pitchFamily="49" charset="0"/>
              </a:rPr>
              <a:t>rdi</a:t>
            </a:r>
            <a:r>
              <a:rPr lang="en-US" b="1" baseline="30000" dirty="0" err="1">
                <a:latin typeface="Calibri" charset="0"/>
                <a:ea typeface="Calibri" charset="0"/>
                <a:cs typeface="Calibri" charset="0"/>
              </a:rPr>
              <a:t>th</a:t>
            </a: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)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04816D-C6D7-4667-91EF-B421C18C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113FE99-EE5C-49AA-9785-A9C6A24388D6}"/>
              </a:ext>
            </a:extLst>
          </p:cNvPr>
          <p:cNvCxnSpPr>
            <a:cxnSpLocks/>
            <a:stCxn id="48" idx="3"/>
            <a:endCxn id="684038" idx="1"/>
          </p:cNvCxnSpPr>
          <p:nvPr/>
        </p:nvCxnSpPr>
        <p:spPr>
          <a:xfrm flipV="1">
            <a:off x="6184985" y="1488618"/>
            <a:ext cx="2212202" cy="99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0B90C1D-7D4E-4E8D-8965-62033680A1B3}"/>
              </a:ext>
            </a:extLst>
          </p:cNvPr>
          <p:cNvCxnSpPr>
            <a:cxnSpLocks/>
            <a:stCxn id="45" idx="3"/>
            <a:endCxn id="684041" idx="1"/>
          </p:cNvCxnSpPr>
          <p:nvPr/>
        </p:nvCxnSpPr>
        <p:spPr>
          <a:xfrm>
            <a:off x="6185286" y="1922051"/>
            <a:ext cx="2211901" cy="5571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7561746" y="932784"/>
            <a:ext cx="3621504" cy="4806365"/>
            <a:chOff x="4989097" y="699145"/>
            <a:chExt cx="3621504" cy="4806365"/>
          </a:xfrm>
        </p:grpSpPr>
        <p:sp>
          <p:nvSpPr>
            <p:cNvPr id="684048" name="Rectangle 16"/>
            <p:cNvSpPr>
              <a:spLocks noChangeArrowheads="1"/>
            </p:cNvSpPr>
            <p:nvPr/>
          </p:nvSpPr>
          <p:spPr bwMode="auto">
            <a:xfrm>
              <a:off x="6858000" y="3829110"/>
              <a:ext cx="1600200" cy="91440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Courier New" pitchFamily="49" charset="0"/>
                </a:rPr>
                <a:t>•</a:t>
              </a:r>
            </a:p>
            <a:p>
              <a:pPr algn="ctr" eaLnBrk="0" hangingPunct="0"/>
              <a:r>
                <a:rPr lang="en-US" sz="1600" b="1" dirty="0">
                  <a:latin typeface="Courier New" pitchFamily="49" charset="0"/>
                </a:rPr>
                <a:t>•</a:t>
              </a:r>
            </a:p>
            <a:p>
              <a:pPr algn="ctr" eaLnBrk="0" hangingPunct="0"/>
              <a:r>
                <a:rPr lang="en-US" sz="1600" b="1" dirty="0">
                  <a:latin typeface="Courier New" pitchFamily="49" charset="0"/>
                </a:rPr>
                <a:t>•</a:t>
              </a: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5824538" y="1085910"/>
              <a:ext cx="2633663" cy="838200"/>
              <a:chOff x="3669" y="864"/>
              <a:chExt cx="1659" cy="528"/>
            </a:xfrm>
          </p:grpSpPr>
          <p:sp>
            <p:nvSpPr>
              <p:cNvPr id="684037" name="Rectangle 5"/>
              <p:cNvSpPr>
                <a:spLocks noChangeArrowheads="1"/>
              </p:cNvSpPr>
              <p:nvPr/>
            </p:nvSpPr>
            <p:spPr bwMode="auto">
              <a:xfrm>
                <a:off x="4320" y="864"/>
                <a:ext cx="1008" cy="528"/>
              </a:xfrm>
              <a:prstGeom prst="rect">
                <a:avLst/>
              </a:prstGeom>
              <a:solidFill>
                <a:srgbClr val="CCFFCC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sz="1600" b="1" dirty="0">
                    <a:latin typeface="Helvetica" pitchFamily="34" charset="0"/>
                  </a:rPr>
                  <a:t>Code Block</a:t>
                </a:r>
              </a:p>
              <a:p>
                <a:pPr algn="ctr" eaLnBrk="0" hangingPunct="0"/>
                <a:r>
                  <a:rPr lang="en-US" sz="1600" b="1" dirty="0">
                    <a:latin typeface="Helvetica" pitchFamily="34" charset="0"/>
                  </a:rPr>
                  <a:t>0</a:t>
                </a:r>
              </a:p>
            </p:txBody>
          </p:sp>
          <p:sp>
            <p:nvSpPr>
              <p:cNvPr id="684038" name="Rectangle 6"/>
              <p:cNvSpPr>
                <a:spLocks noChangeArrowheads="1"/>
              </p:cNvSpPr>
              <p:nvPr/>
            </p:nvSpPr>
            <p:spPr bwMode="auto">
              <a:xfrm>
                <a:off x="3669" y="864"/>
                <a:ext cx="659" cy="21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 eaLnBrk="0" hangingPunct="0"/>
                <a:r>
                  <a:rPr lang="en-US" sz="1600" b="1" dirty="0">
                    <a:latin typeface="Courier New" pitchFamily="49" charset="0"/>
                  </a:rPr>
                  <a:t>Targ_0:</a:t>
                </a: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5824538" y="2076510"/>
              <a:ext cx="2633663" cy="838200"/>
              <a:chOff x="3669" y="1488"/>
              <a:chExt cx="1659" cy="528"/>
            </a:xfrm>
          </p:grpSpPr>
          <p:sp>
            <p:nvSpPr>
              <p:cNvPr id="684040" name="Rectangle 8"/>
              <p:cNvSpPr>
                <a:spLocks noChangeArrowheads="1"/>
              </p:cNvSpPr>
              <p:nvPr/>
            </p:nvSpPr>
            <p:spPr bwMode="auto">
              <a:xfrm>
                <a:off x="4320" y="1488"/>
                <a:ext cx="1008" cy="528"/>
              </a:xfrm>
              <a:prstGeom prst="rect">
                <a:avLst/>
              </a:prstGeom>
              <a:solidFill>
                <a:srgbClr val="CCFFCC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sz="1600" b="1" dirty="0">
                    <a:latin typeface="Helvetica" pitchFamily="34" charset="0"/>
                  </a:rPr>
                  <a:t>Code Block</a:t>
                </a:r>
              </a:p>
              <a:p>
                <a:pPr algn="ctr" eaLnBrk="0" hangingPunct="0"/>
                <a:r>
                  <a:rPr lang="en-US" sz="1600" b="1" dirty="0">
                    <a:latin typeface="Helvetica" pitchFamily="34" charset="0"/>
                  </a:rPr>
                  <a:t>1</a:t>
                </a:r>
              </a:p>
            </p:txBody>
          </p:sp>
          <p:sp>
            <p:nvSpPr>
              <p:cNvPr id="684041" name="Rectangle 9"/>
              <p:cNvSpPr>
                <a:spLocks noChangeArrowheads="1"/>
              </p:cNvSpPr>
              <p:nvPr/>
            </p:nvSpPr>
            <p:spPr bwMode="auto">
              <a:xfrm>
                <a:off x="3669" y="1488"/>
                <a:ext cx="659" cy="21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 eaLnBrk="0" hangingPunct="0"/>
                <a:r>
                  <a:rPr lang="en-US" sz="1600" b="1" dirty="0">
                    <a:latin typeface="Courier New" pitchFamily="49" charset="0"/>
                  </a:rPr>
                  <a:t>Targ_1:</a:t>
                </a: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5780088" y="3067110"/>
              <a:ext cx="2678113" cy="838200"/>
              <a:chOff x="3641" y="2112"/>
              <a:chExt cx="1687" cy="528"/>
            </a:xfrm>
          </p:grpSpPr>
          <p:sp>
            <p:nvSpPr>
              <p:cNvPr id="684043" name="Rectangle 11"/>
              <p:cNvSpPr>
                <a:spLocks noChangeArrowheads="1"/>
              </p:cNvSpPr>
              <p:nvPr/>
            </p:nvSpPr>
            <p:spPr bwMode="auto">
              <a:xfrm>
                <a:off x="4320" y="2112"/>
                <a:ext cx="1008" cy="528"/>
              </a:xfrm>
              <a:prstGeom prst="rect">
                <a:avLst/>
              </a:prstGeom>
              <a:solidFill>
                <a:srgbClr val="CCFFCC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sz="1600" b="1">
                    <a:latin typeface="Helvetica" pitchFamily="34" charset="0"/>
                  </a:rPr>
                  <a:t>Code Block</a:t>
                </a:r>
              </a:p>
              <a:p>
                <a:pPr algn="ctr" eaLnBrk="0" hangingPunct="0"/>
                <a:r>
                  <a:rPr lang="en-US" sz="1600" b="1">
                    <a:latin typeface="Helvetica" pitchFamily="34" charset="0"/>
                  </a:rPr>
                  <a:t>2</a:t>
                </a:r>
              </a:p>
            </p:txBody>
          </p:sp>
          <p:sp>
            <p:nvSpPr>
              <p:cNvPr id="684044" name="Rectangle 12"/>
              <p:cNvSpPr>
                <a:spLocks noChangeArrowheads="1"/>
              </p:cNvSpPr>
              <p:nvPr/>
            </p:nvSpPr>
            <p:spPr bwMode="auto">
              <a:xfrm>
                <a:off x="3641" y="2112"/>
                <a:ext cx="659" cy="213"/>
              </a:xfrm>
              <a:prstGeom prst="rect">
                <a:avLst/>
              </a:prstGeom>
              <a:solidFill>
                <a:schemeClr val="bg1"/>
              </a:solidFill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 eaLnBrk="0" hangingPunct="0"/>
                <a:r>
                  <a:rPr lang="en-US" sz="1600" b="1" dirty="0">
                    <a:latin typeface="Courier New" pitchFamily="49" charset="0"/>
                  </a:rPr>
                  <a:t>Targ_2:</a:t>
                </a:r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5543550" y="4667310"/>
              <a:ext cx="2882900" cy="838200"/>
              <a:chOff x="3492" y="3456"/>
              <a:chExt cx="1816" cy="528"/>
            </a:xfrm>
          </p:grpSpPr>
          <p:sp>
            <p:nvSpPr>
              <p:cNvPr id="684046" name="Rectangle 14"/>
              <p:cNvSpPr>
                <a:spLocks noChangeArrowheads="1"/>
              </p:cNvSpPr>
              <p:nvPr/>
            </p:nvSpPr>
            <p:spPr bwMode="auto">
              <a:xfrm>
                <a:off x="4300" y="3456"/>
                <a:ext cx="1008" cy="528"/>
              </a:xfrm>
              <a:prstGeom prst="rect">
                <a:avLst/>
              </a:prstGeom>
              <a:solidFill>
                <a:srgbClr val="CCFFCC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sz="1600" b="1">
                    <a:latin typeface="Helvetica" pitchFamily="34" charset="0"/>
                  </a:rPr>
                  <a:t>Code Block</a:t>
                </a:r>
              </a:p>
              <a:p>
                <a:pPr algn="ctr" eaLnBrk="0" hangingPunct="0"/>
                <a:r>
                  <a:rPr lang="en-US" sz="1600" b="1" i="1">
                    <a:latin typeface="Helvetica" pitchFamily="34" charset="0"/>
                  </a:rPr>
                  <a:t>n</a:t>
                </a:r>
                <a:r>
                  <a:rPr lang="en-US" sz="1600" b="1">
                    <a:latin typeface="Helvetica" pitchFamily="34" charset="0"/>
                  </a:rPr>
                  <a:t>–1</a:t>
                </a:r>
              </a:p>
            </p:txBody>
          </p:sp>
          <p:sp>
            <p:nvSpPr>
              <p:cNvPr id="684047" name="Rectangle 15"/>
              <p:cNvSpPr>
                <a:spLocks noChangeArrowheads="1"/>
              </p:cNvSpPr>
              <p:nvPr/>
            </p:nvSpPr>
            <p:spPr bwMode="auto">
              <a:xfrm>
                <a:off x="3492" y="3456"/>
                <a:ext cx="816" cy="21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 eaLnBrk="0" hangingPunct="0"/>
                <a:r>
                  <a:rPr lang="en-US" sz="1600" b="1" dirty="0">
                    <a:latin typeface="Courier New" pitchFamily="49" charset="0"/>
                  </a:rPr>
                  <a:t>Targ_</a:t>
                </a:r>
                <a:r>
                  <a:rPr lang="en-US" sz="1600" b="1" i="1" dirty="0">
                    <a:latin typeface="Courier New" pitchFamily="49" charset="0"/>
                  </a:rPr>
                  <a:t>n</a:t>
                </a:r>
                <a:r>
                  <a:rPr lang="en-US" sz="1600" b="1" dirty="0">
                    <a:latin typeface="Courier New" pitchFamily="49" charset="0"/>
                  </a:rPr>
                  <a:t>-1:</a:t>
                </a:r>
              </a:p>
            </p:txBody>
          </p:sp>
        </p:grpSp>
        <p:sp>
          <p:nvSpPr>
            <p:cNvPr id="684061" name="Rectangle 29"/>
            <p:cNvSpPr>
              <a:spLocks noChangeArrowheads="1"/>
            </p:cNvSpPr>
            <p:nvPr/>
          </p:nvSpPr>
          <p:spPr bwMode="auto">
            <a:xfrm>
              <a:off x="4989097" y="699145"/>
              <a:ext cx="3621504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>
                  <a:latin typeface="Helvetica" pitchFamily="34" charset="0"/>
                </a:rPr>
                <a:t>Jump targets (code in memory)</a:t>
              </a:r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1851B93-01CF-4F16-8E03-AFCF870FCD42}"/>
              </a:ext>
            </a:extLst>
          </p:cNvPr>
          <p:cNvCxnSpPr>
            <a:cxnSpLocks/>
            <a:stCxn id="46" idx="3"/>
            <a:endCxn id="684044" idx="1"/>
          </p:cNvCxnSpPr>
          <p:nvPr/>
        </p:nvCxnSpPr>
        <p:spPr>
          <a:xfrm>
            <a:off x="6304664" y="2296403"/>
            <a:ext cx="2048073" cy="11734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E01D1B99-B673-4901-B34D-61BB02D58A54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6829006" y="3596339"/>
            <a:ext cx="1375542" cy="14313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47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51" grpId="0"/>
      <p:bldP spid="5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8"/>
          <p:cNvSpPr>
            <a:spLocks/>
          </p:cNvSpPr>
          <p:nvPr/>
        </p:nvSpPr>
        <p:spPr bwMode="auto">
          <a:xfrm>
            <a:off x="3355603" y="865194"/>
            <a:ext cx="2832100" cy="2895600"/>
          </a:xfrm>
          <a:prstGeom prst="rect">
            <a:avLst/>
          </a:prstGeom>
          <a:solidFill>
            <a:srgbClr val="D6D6F4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.L4:        </a:t>
            </a:r>
          </a:p>
          <a:p>
            <a:pPr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.L7 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.L6 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.L5 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 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 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 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 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.L3 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.L3</a:t>
            </a:r>
            <a:endParaRPr lang="en-US" b="1" dirty="0"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687112" name="Rectangle 8"/>
          <p:cNvSpPr>
            <a:spLocks noGrp="1" noChangeArrowheads="1"/>
          </p:cNvSpPr>
          <p:nvPr>
            <p:ph type="title"/>
          </p:nvPr>
        </p:nvSpPr>
        <p:spPr>
          <a:xfrm>
            <a:off x="607596" y="228600"/>
            <a:ext cx="2361646" cy="2480782"/>
          </a:xfrm>
        </p:spPr>
        <p:txBody>
          <a:bodyPr>
            <a:normAutofit/>
          </a:bodyPr>
          <a:lstStyle/>
          <a:p>
            <a:r>
              <a:rPr lang="en-US" dirty="0"/>
              <a:t>Jump table for our example</a:t>
            </a:r>
          </a:p>
        </p:txBody>
      </p:sp>
      <p:sp>
        <p:nvSpPr>
          <p:cNvPr id="687109" name="Rectangle 5"/>
          <p:cNvSpPr>
            <a:spLocks noChangeArrowheads="1"/>
          </p:cNvSpPr>
          <p:nvPr/>
        </p:nvSpPr>
        <p:spPr bwMode="auto">
          <a:xfrm>
            <a:off x="3279403" y="255594"/>
            <a:ext cx="3441700" cy="412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sz="2000" b="1" dirty="0">
                <a:solidFill>
                  <a:schemeClr val="tx2"/>
                </a:solidFill>
                <a:latin typeface="Helvetica" pitchFamily="34" charset="0"/>
              </a:rPr>
              <a:t>Jump table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272228" y="1906062"/>
            <a:ext cx="2970420" cy="1000903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5246706" y="1353779"/>
            <a:ext cx="3014290" cy="88316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5218114" y="1610265"/>
            <a:ext cx="3024535" cy="567491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5218113" y="2143884"/>
            <a:ext cx="3022094" cy="2344233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5212174" y="2434248"/>
            <a:ext cx="3014232" cy="2053868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5250444" y="2714276"/>
            <a:ext cx="2975963" cy="1732318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5231914" y="3224576"/>
            <a:ext cx="2994492" cy="420999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32" name="Group 4"/>
          <p:cNvGrpSpPr>
            <a:grpSpLocks/>
          </p:cNvGrpSpPr>
          <p:nvPr/>
        </p:nvGrpSpPr>
        <p:grpSpPr bwMode="auto">
          <a:xfrm>
            <a:off x="4624552" y="4280013"/>
            <a:ext cx="1998486" cy="502715"/>
            <a:chOff x="3229" y="864"/>
            <a:chExt cx="2099" cy="528"/>
          </a:xfrm>
        </p:grpSpPr>
        <p:sp>
          <p:nvSpPr>
            <p:cNvPr id="43" name="Rectangle 5"/>
            <p:cNvSpPr>
              <a:spLocks noChangeArrowheads="1"/>
            </p:cNvSpPr>
            <p:nvPr/>
          </p:nvSpPr>
          <p:spPr bwMode="auto">
            <a:xfrm>
              <a:off x="4320" y="864"/>
              <a:ext cx="1008" cy="528"/>
            </a:xfrm>
            <a:prstGeom prst="rect">
              <a:avLst/>
            </a:prstGeom>
            <a:solidFill>
              <a:srgbClr val="CCFFC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Code </a:t>
              </a:r>
              <a:r>
                <a:rPr lang="en-US" sz="1600" b="1" dirty="0" err="1">
                  <a:latin typeface="Helvetica" pitchFamily="34" charset="0"/>
                </a:rPr>
                <a:t>Blk</a:t>
              </a:r>
              <a:endParaRPr lang="en-US" sz="1600" b="1" dirty="0">
                <a:latin typeface="Helvetica" pitchFamily="34" charset="0"/>
              </a:endParaRPr>
            </a:p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0</a:t>
              </a:r>
            </a:p>
          </p:txBody>
        </p:sp>
        <p:sp>
          <p:nvSpPr>
            <p:cNvPr id="44" name="Rectangle 6"/>
            <p:cNvSpPr>
              <a:spLocks noChangeArrowheads="1"/>
            </p:cNvSpPr>
            <p:nvPr/>
          </p:nvSpPr>
          <p:spPr bwMode="auto">
            <a:xfrm>
              <a:off x="3229" y="864"/>
              <a:ext cx="1099" cy="3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sz="1600" b="1" dirty="0">
                  <a:latin typeface="Courier New" pitchFamily="49" charset="0"/>
                </a:rPr>
                <a:t>Targ_0:</a:t>
              </a:r>
            </a:p>
          </p:txBody>
        </p:sp>
      </p:grpSp>
      <p:grpSp>
        <p:nvGrpSpPr>
          <p:cNvPr id="33" name="Group 7"/>
          <p:cNvGrpSpPr>
            <a:grpSpLocks/>
          </p:cNvGrpSpPr>
          <p:nvPr/>
        </p:nvGrpSpPr>
        <p:grpSpPr bwMode="auto">
          <a:xfrm>
            <a:off x="4624552" y="4874131"/>
            <a:ext cx="1998486" cy="502715"/>
            <a:chOff x="3229" y="1488"/>
            <a:chExt cx="2099" cy="528"/>
          </a:xfrm>
        </p:grpSpPr>
        <p:sp>
          <p:nvSpPr>
            <p:cNvPr id="41" name="Rectangle 8"/>
            <p:cNvSpPr>
              <a:spLocks noChangeArrowheads="1"/>
            </p:cNvSpPr>
            <p:nvPr/>
          </p:nvSpPr>
          <p:spPr bwMode="auto">
            <a:xfrm>
              <a:off x="4320" y="1488"/>
              <a:ext cx="1008" cy="528"/>
            </a:xfrm>
            <a:prstGeom prst="rect">
              <a:avLst/>
            </a:prstGeom>
            <a:solidFill>
              <a:srgbClr val="CCFFC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Code </a:t>
              </a:r>
              <a:r>
                <a:rPr lang="en-US" sz="1600" b="1" dirty="0" err="1">
                  <a:latin typeface="Helvetica" pitchFamily="34" charset="0"/>
                </a:rPr>
                <a:t>Blk</a:t>
              </a:r>
              <a:endParaRPr lang="en-US" sz="1600" b="1" dirty="0">
                <a:latin typeface="Helvetica" pitchFamily="34" charset="0"/>
              </a:endParaRPr>
            </a:p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1</a:t>
              </a:r>
            </a:p>
          </p:txBody>
        </p:sp>
        <p:sp>
          <p:nvSpPr>
            <p:cNvPr id="42" name="Rectangle 9"/>
            <p:cNvSpPr>
              <a:spLocks noChangeArrowheads="1"/>
            </p:cNvSpPr>
            <p:nvPr/>
          </p:nvSpPr>
          <p:spPr bwMode="auto">
            <a:xfrm>
              <a:off x="3229" y="1488"/>
              <a:ext cx="1099" cy="3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sz="1600" b="1" dirty="0">
                  <a:latin typeface="Courier New" pitchFamily="49" charset="0"/>
                </a:rPr>
                <a:t>Targ_1:</a:t>
              </a:r>
            </a:p>
          </p:txBody>
        </p:sp>
      </p:grpSp>
      <p:grpSp>
        <p:nvGrpSpPr>
          <p:cNvPr id="35" name="Group 13"/>
          <p:cNvGrpSpPr>
            <a:grpSpLocks/>
          </p:cNvGrpSpPr>
          <p:nvPr/>
        </p:nvGrpSpPr>
        <p:grpSpPr bwMode="auto">
          <a:xfrm>
            <a:off x="4356058" y="5996436"/>
            <a:ext cx="2247939" cy="502715"/>
            <a:chOff x="2947" y="3456"/>
            <a:chExt cx="2361" cy="528"/>
          </a:xfrm>
        </p:grpSpPr>
        <p:sp>
          <p:nvSpPr>
            <p:cNvPr id="37" name="Rectangle 14"/>
            <p:cNvSpPr>
              <a:spLocks noChangeArrowheads="1"/>
            </p:cNvSpPr>
            <p:nvPr/>
          </p:nvSpPr>
          <p:spPr bwMode="auto">
            <a:xfrm>
              <a:off x="4300" y="3456"/>
              <a:ext cx="1008" cy="528"/>
            </a:xfrm>
            <a:prstGeom prst="rect">
              <a:avLst/>
            </a:prstGeom>
            <a:solidFill>
              <a:srgbClr val="CCFFC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Code </a:t>
              </a:r>
              <a:r>
                <a:rPr lang="en-US" sz="1600" b="1" dirty="0" err="1">
                  <a:latin typeface="Helvetica" pitchFamily="34" charset="0"/>
                </a:rPr>
                <a:t>Blk</a:t>
              </a:r>
              <a:endParaRPr lang="en-US" sz="1600" b="1" dirty="0">
                <a:latin typeface="Helvetica" pitchFamily="34" charset="0"/>
              </a:endParaRPr>
            </a:p>
            <a:p>
              <a:pPr algn="ctr" eaLnBrk="0" hangingPunct="0"/>
              <a:r>
                <a:rPr lang="en-US" sz="1600" b="1" i="1" dirty="0">
                  <a:latin typeface="Helvetica" pitchFamily="34" charset="0"/>
                </a:rPr>
                <a:t>n</a:t>
              </a:r>
              <a:r>
                <a:rPr lang="en-US" sz="1600" b="1" dirty="0">
                  <a:latin typeface="Helvetica" pitchFamily="34" charset="0"/>
                </a:rPr>
                <a:t>–1</a:t>
              </a:r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2947" y="3456"/>
              <a:ext cx="1361" cy="3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sz="1600" b="1" dirty="0">
                  <a:latin typeface="Courier New" pitchFamily="49" charset="0"/>
                </a:rPr>
                <a:t>Targ_</a:t>
              </a:r>
              <a:r>
                <a:rPr lang="en-US" sz="1600" b="1" i="1" dirty="0">
                  <a:latin typeface="Courier New" pitchFamily="49" charset="0"/>
                </a:rPr>
                <a:t>n</a:t>
              </a:r>
              <a:r>
                <a:rPr lang="en-US" sz="1600" b="1" dirty="0">
                  <a:latin typeface="Courier New" pitchFamily="49" charset="0"/>
                </a:rPr>
                <a:t>-1:</a:t>
              </a:r>
            </a:p>
          </p:txBody>
        </p:sp>
      </p:grpSp>
      <p:sp>
        <p:nvSpPr>
          <p:cNvPr id="36" name="Rectangle 16"/>
          <p:cNvSpPr>
            <a:spLocks noChangeArrowheads="1"/>
          </p:cNvSpPr>
          <p:nvPr/>
        </p:nvSpPr>
        <p:spPr bwMode="auto">
          <a:xfrm>
            <a:off x="5663307" y="5486211"/>
            <a:ext cx="959730" cy="358008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3092967" y="4485410"/>
            <a:ext cx="1497732" cy="22850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Courier New" pitchFamily="49" charset="0"/>
              </a:rPr>
              <a:t>Targ_0</a:t>
            </a: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3092967" y="4713917"/>
            <a:ext cx="1497732" cy="22850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Courier New" pitchFamily="49" charset="0"/>
              </a:rPr>
              <a:t>Targ_1</a:t>
            </a:r>
          </a:p>
        </p:txBody>
      </p:sp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3092967" y="4942424"/>
            <a:ext cx="1497732" cy="22850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Courier New" pitchFamily="49" charset="0"/>
              </a:rPr>
              <a:t>Targ_2</a:t>
            </a:r>
          </a:p>
        </p:txBody>
      </p:sp>
      <p:sp>
        <p:nvSpPr>
          <p:cNvPr id="29" name="Rectangle 21"/>
          <p:cNvSpPr>
            <a:spLocks noChangeArrowheads="1"/>
          </p:cNvSpPr>
          <p:nvPr/>
        </p:nvSpPr>
        <p:spPr bwMode="auto">
          <a:xfrm>
            <a:off x="3092967" y="5719348"/>
            <a:ext cx="1497733" cy="32260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Courier New" pitchFamily="49" charset="0"/>
              </a:rPr>
              <a:t>Targ_</a:t>
            </a:r>
            <a:r>
              <a:rPr lang="en-US" sz="1600" b="1" i="1" dirty="0">
                <a:latin typeface="Courier New" pitchFamily="49" charset="0"/>
              </a:rPr>
              <a:t>n</a:t>
            </a:r>
            <a:r>
              <a:rPr lang="en-US" sz="1600" b="1" dirty="0">
                <a:latin typeface="Courier New" pitchFamily="49" charset="0"/>
              </a:rPr>
              <a:t>-1</a:t>
            </a:r>
          </a:p>
        </p:txBody>
      </p:sp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3092967" y="5170931"/>
            <a:ext cx="1497732" cy="54841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</p:txBody>
      </p:sp>
      <p:sp>
        <p:nvSpPr>
          <p:cNvPr id="31" name="Rectangle 23"/>
          <p:cNvSpPr>
            <a:spLocks noChangeArrowheads="1"/>
          </p:cNvSpPr>
          <p:nvPr/>
        </p:nvSpPr>
        <p:spPr bwMode="auto">
          <a:xfrm>
            <a:off x="2352224" y="4408288"/>
            <a:ext cx="800727" cy="3389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err="1">
                <a:latin typeface="Courier New" pitchFamily="49" charset="0"/>
              </a:rPr>
              <a:t>jtab</a:t>
            </a:r>
            <a:r>
              <a:rPr lang="en-US" sz="1600" b="1" dirty="0">
                <a:latin typeface="Courier New" pitchFamily="49" charset="0"/>
              </a:rPr>
              <a:t>:</a:t>
            </a:r>
          </a:p>
        </p:txBody>
      </p:sp>
      <p:sp>
        <p:nvSpPr>
          <p:cNvPr id="19" name="Rectangle 28"/>
          <p:cNvSpPr>
            <a:spLocks noChangeArrowheads="1"/>
          </p:cNvSpPr>
          <p:nvPr/>
        </p:nvSpPr>
        <p:spPr bwMode="auto">
          <a:xfrm>
            <a:off x="2961467" y="4148618"/>
            <a:ext cx="1403186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latin typeface="Helvetica" pitchFamily="34" charset="0"/>
              </a:rPr>
              <a:t>Jump table</a:t>
            </a: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4933474" y="3925468"/>
            <a:ext cx="1634131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latin typeface="Helvetica" pitchFamily="34" charset="0"/>
              </a:rPr>
              <a:t>Jump targets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2342674" y="4413602"/>
            <a:ext cx="731195" cy="338328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3304000" y="876503"/>
            <a:ext cx="731195" cy="338328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3373272" y="4650693"/>
            <a:ext cx="946124" cy="384048"/>
          </a:xfrm>
          <a:prstGeom prst="ellipse">
            <a:avLst/>
          </a:prstGeom>
          <a:noFill/>
          <a:ln w="63500" cap="flat" cmpd="sng" algn="ctr">
            <a:solidFill>
              <a:srgbClr val="3366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4684713" y="1415400"/>
            <a:ext cx="515052" cy="351084"/>
          </a:xfrm>
          <a:prstGeom prst="ellipse">
            <a:avLst/>
          </a:prstGeom>
          <a:noFill/>
          <a:ln w="63500" cap="flat" cmpd="sng" algn="ctr">
            <a:solidFill>
              <a:srgbClr val="3366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4657705" y="4862983"/>
            <a:ext cx="977010" cy="384048"/>
          </a:xfrm>
          <a:prstGeom prst="ellipse">
            <a:avLst/>
          </a:prstGeom>
          <a:noFill/>
          <a:ln w="63500" cap="flat" cmpd="sng" algn="ctr">
            <a:solidFill>
              <a:srgbClr val="3366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78472" y="238855"/>
            <a:ext cx="2677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At address .L4, store a quad word of data, then another, then another</a:t>
            </a:r>
            <a:r>
              <a:rPr lang="is-IS" dirty="0">
                <a:latin typeface="Calibri" pitchFamily="34" charset="0"/>
              </a:rPr>
              <a:t>…</a:t>
            </a:r>
            <a:endParaRPr lang="en-US" dirty="0">
              <a:latin typeface="Calibri" pitchFamily="34" charset="0"/>
            </a:endParaRPr>
          </a:p>
        </p:txBody>
      </p:sp>
      <p:cxnSp>
        <p:nvCxnSpPr>
          <p:cNvPr id="5" name="Straight Arrow Connector 4"/>
          <p:cNvCxnSpPr>
            <a:cxnSpLocks/>
            <a:stCxn id="2" idx="1"/>
          </p:cNvCxnSpPr>
          <p:nvPr/>
        </p:nvCxnSpPr>
        <p:spPr bwMode="auto">
          <a:xfrm flipH="1">
            <a:off x="4383621" y="700520"/>
            <a:ext cx="2694850" cy="552282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3259842" y="560394"/>
            <a:ext cx="2637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Helvetica" pitchFamily="34" charset="0"/>
              </a:rPr>
              <a:t>(addresses of code blocks)</a:t>
            </a:r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8260996" y="1255486"/>
            <a:ext cx="3657600" cy="402930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case 0:</a:t>
            </a:r>
          </a:p>
          <a:p>
            <a:r>
              <a:rPr lang="en-US" sz="1600" dirty="0">
                <a:latin typeface="Courier New" pitchFamily="49" charset="0"/>
              </a:rPr>
              <a:t>     w += y;</a:t>
            </a:r>
          </a:p>
          <a:p>
            <a:r>
              <a:rPr lang="en-US" sz="1600" dirty="0">
                <a:latin typeface="Courier New" pitchFamily="49" charset="0"/>
              </a:rPr>
              <a:t>     break;    </a:t>
            </a:r>
          </a:p>
          <a:p>
            <a:r>
              <a:rPr lang="en-US" sz="1600" dirty="0">
                <a:latin typeface="Courier New" pitchFamily="49" charset="0"/>
              </a:rPr>
              <a:t>case 1:</a:t>
            </a:r>
          </a:p>
          <a:p>
            <a:r>
              <a:rPr lang="en-US" sz="1600" dirty="0">
                <a:latin typeface="Courier New" pitchFamily="49" charset="0"/>
              </a:rPr>
              <a:t>     w -= y; </a:t>
            </a:r>
          </a:p>
          <a:p>
            <a:r>
              <a:rPr lang="en-US" sz="1600" dirty="0">
                <a:latin typeface="Courier New" pitchFamily="49" charset="0"/>
              </a:rPr>
              <a:t>     /* FALL THROUGH */</a:t>
            </a:r>
          </a:p>
          <a:p>
            <a:r>
              <a:rPr lang="en-US" sz="1600" dirty="0">
                <a:latin typeface="Courier New" pitchFamily="49" charset="0"/>
              </a:rPr>
              <a:t>case 2:</a:t>
            </a:r>
          </a:p>
          <a:p>
            <a:r>
              <a:rPr lang="en-US" sz="1600" dirty="0">
                <a:latin typeface="Courier New" pitchFamily="49" charset="0"/>
              </a:rPr>
              <a:t>     w += z;</a:t>
            </a:r>
          </a:p>
          <a:p>
            <a:r>
              <a:rPr lang="en-US" sz="1600" dirty="0">
                <a:latin typeface="Courier New" pitchFamily="49" charset="0"/>
              </a:rPr>
              <a:t>     break;</a:t>
            </a:r>
          </a:p>
          <a:p>
            <a:r>
              <a:rPr lang="en-US" sz="1600" dirty="0">
                <a:latin typeface="Courier New" pitchFamily="49" charset="0"/>
              </a:rPr>
              <a:t>case 7:</a:t>
            </a:r>
          </a:p>
          <a:p>
            <a:r>
              <a:rPr lang="en-US" sz="1600" dirty="0">
                <a:latin typeface="Courier New" pitchFamily="49" charset="0"/>
              </a:rPr>
              <a:t>case 8: /* MULTIPLE CASES */</a:t>
            </a:r>
          </a:p>
          <a:p>
            <a:r>
              <a:rPr lang="en-US" sz="1600" dirty="0">
                <a:latin typeface="Courier New" pitchFamily="49" charset="0"/>
              </a:rPr>
              <a:t>     w -= z;</a:t>
            </a:r>
          </a:p>
          <a:p>
            <a:r>
              <a:rPr lang="en-US" sz="1600" dirty="0">
                <a:latin typeface="Courier New" pitchFamily="49" charset="0"/>
              </a:rPr>
              <a:t>     break;</a:t>
            </a:r>
          </a:p>
          <a:p>
            <a:r>
              <a:rPr lang="en-US" sz="1600" dirty="0">
                <a:latin typeface="Courier New" pitchFamily="49" charset="0"/>
              </a:rPr>
              <a:t>default:</a:t>
            </a:r>
          </a:p>
          <a:p>
            <a:r>
              <a:rPr lang="en-US" sz="1600" dirty="0">
                <a:latin typeface="Courier New" pitchFamily="49" charset="0"/>
              </a:rPr>
              <a:t>     w = 2;</a:t>
            </a:r>
          </a:p>
          <a:p>
            <a:r>
              <a:rPr lang="en-US" sz="1600" dirty="0">
                <a:latin typeface="Courier New" pitchFamily="49" charset="0"/>
              </a:rPr>
              <a:t>     break;</a:t>
            </a:r>
            <a:endParaRPr lang="en-US" sz="1600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cxnSp>
        <p:nvCxnSpPr>
          <p:cNvPr id="51" name="Straight Arrow Connector 50"/>
          <p:cNvCxnSpPr/>
          <p:nvPr/>
        </p:nvCxnSpPr>
        <p:spPr bwMode="auto">
          <a:xfrm>
            <a:off x="5211995" y="2952810"/>
            <a:ext cx="3028213" cy="1516215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234356" y="3504486"/>
            <a:ext cx="2975963" cy="388671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9584825" y="235288"/>
            <a:ext cx="2333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These quad words are the addresses of each of these code blocks.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FF130-02AF-4E9C-BA82-03C9831E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4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>
            <a:spLocks/>
          </p:cNvSpPr>
          <p:nvPr/>
        </p:nvSpPr>
        <p:spPr bwMode="auto">
          <a:xfrm>
            <a:off x="1263041" y="4533263"/>
            <a:ext cx="10085540" cy="2082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342900" algn="l"/>
                <a:tab pos="342900" algn="l"/>
                <a:tab pos="1311275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switch_fun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342900" algn="l"/>
                <a:tab pos="342900" algn="l"/>
                <a:tab pos="1311275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</a:tabLst>
            </a:pP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cmpq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$8, %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# compare x to 8</a:t>
            </a:r>
          </a:p>
          <a:p>
            <a:pPr>
              <a:tabLst>
                <a:tab pos="342900" algn="l"/>
                <a:tab pos="342900" algn="l"/>
                <a:tab pos="1311275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</a:tabLst>
            </a:pP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ja      .L8            # above 8 (outside table!) -&gt; default</a:t>
            </a:r>
          </a:p>
          <a:p>
            <a:pPr>
              <a:tabLst>
                <a:tab pos="342900" algn="l"/>
                <a:tab pos="342900" algn="l"/>
                <a:tab pos="1311275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</a:tabLst>
            </a:pP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*.L4(,%rdi,8)  #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goto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*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Jtab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[x]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,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a.k.a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/>
              <a:t>M[ .</a:t>
            </a:r>
            <a:r>
              <a:rPr lang="en-US" dirty="0">
                <a:latin typeface="Courier New" pitchFamily="49" charset="0"/>
              </a:rPr>
              <a:t>L4 + x*8</a:t>
            </a:r>
            <a:r>
              <a:rPr lang="en-US" dirty="0"/>
              <a:t>]</a:t>
            </a:r>
          </a:p>
          <a:p>
            <a:pPr>
              <a:tabLst>
                <a:tab pos="342900" algn="l"/>
                <a:tab pos="342900" algn="l"/>
                <a:tab pos="1311275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  <a:tab pos="342900" algn="l"/>
                <a:tab pos="32512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						   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# * means an indirect jump (like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derference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</p:txBody>
      </p:sp>
      <p:sp>
        <p:nvSpPr>
          <p:cNvPr id="68506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BC9061-714D-44DE-BA50-BEC081C9A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030706" y="1358263"/>
            <a:ext cx="3467100" cy="258275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long </a:t>
            </a:r>
            <a:r>
              <a:rPr lang="en-US" b="1" dirty="0" err="1">
                <a:latin typeface="Courier New" pitchFamily="49" charset="0"/>
              </a:rPr>
              <a:t>switch_fun</a:t>
            </a:r>
            <a:r>
              <a:rPr lang="en-US" dirty="0">
                <a:latin typeface="Courier New" pitchFamily="49" charset="0"/>
              </a:rPr>
              <a:t> (...</a:t>
            </a:r>
            <a:r>
              <a:rPr lang="en-US" b="1" dirty="0">
                <a:latin typeface="Courier New" pitchFamily="49" charset="0"/>
              </a:rPr>
              <a:t>)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 switch(x)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   // cases 0,1,2,7,8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     //   and default</a:t>
            </a:r>
            <a:endParaRPr lang="en-US" b="1" dirty="0">
              <a:latin typeface="Courier New" pitchFamily="49" charset="0"/>
            </a:endParaRPr>
          </a:p>
          <a:p>
            <a:pPr eaLnBrk="0" hangingPunct="0"/>
            <a:r>
              <a:rPr lang="en-US" b="1" dirty="0">
                <a:latin typeface="Courier New" pitchFamily="49" charset="0"/>
              </a:rPr>
              <a:t>   }</a:t>
            </a:r>
          </a:p>
          <a:p>
            <a:pPr eaLnBrk="0" hangingPunct="0"/>
            <a:r>
              <a:rPr lang="en-US" dirty="0">
                <a:latin typeface="Courier New" pitchFamily="49" charset="0"/>
              </a:rPr>
              <a:t>   w += 5;</a:t>
            </a:r>
            <a:endParaRPr lang="en-US" b="1" dirty="0">
              <a:latin typeface="Courier New" pitchFamily="49" charset="0"/>
            </a:endParaRPr>
          </a:p>
          <a:p>
            <a:pPr eaLnBrk="0" hangingPunct="0"/>
            <a:r>
              <a:rPr lang="en-US" b="1" dirty="0">
                <a:latin typeface="Courier New" pitchFamily="49" charset="0"/>
              </a:rPr>
              <a:t>   return w;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7247350" y="413387"/>
            <a:ext cx="3733800" cy="565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223838" indent="-223838" algn="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sz="2000" b="1" dirty="0">
                <a:solidFill>
                  <a:schemeClr val="tx2"/>
                </a:solidFill>
                <a:latin typeface="Helvetica" pitchFamily="34" charset="0"/>
              </a:rPr>
              <a:t>Jump table</a:t>
            </a:r>
          </a:p>
          <a:p>
            <a:pPr marL="223838" indent="-223838" algn="r" defTabSz="895350" eaLnBrk="0" hangingPunct="0">
              <a:lnSpc>
                <a:spcPct val="90000"/>
              </a:lnSpc>
              <a:spcBef>
                <a:spcPct val="30000"/>
              </a:spcBef>
            </a:pPr>
            <a:r>
              <a:rPr lang="en-US" sz="2000" b="1" dirty="0">
                <a:solidFill>
                  <a:schemeClr val="tx2"/>
                </a:solidFill>
                <a:latin typeface="Helvetica" pitchFamily="34" charset="0"/>
              </a:rPr>
              <a:t>(addresses of code blocks)</a:t>
            </a:r>
          </a:p>
        </p:txBody>
      </p:sp>
      <p:sp>
        <p:nvSpPr>
          <p:cNvPr id="15" name="AutoShape 6"/>
          <p:cNvSpPr>
            <a:spLocks/>
          </p:cNvSpPr>
          <p:nvPr/>
        </p:nvSpPr>
        <p:spPr bwMode="auto">
          <a:xfrm rot="16200000">
            <a:off x="1872643" y="5752463"/>
            <a:ext cx="381000" cy="38100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00000"/>
          </a:solidFill>
          <a:ln w="25400" cap="flat">
            <a:noFill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491641" y="6157224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Indirect jump: look up address in memory; jump there 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233161"/>
              </p:ext>
            </p:extLst>
          </p:nvPr>
        </p:nvGraphicFramePr>
        <p:xfrm>
          <a:off x="5023853" y="1358263"/>
          <a:ext cx="2133600" cy="28956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84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8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7368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rdi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Argument x</a:t>
                      </a:r>
                      <a:endParaRPr lang="en-US" sz="1600" b="0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rsi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Argument y</a:t>
                      </a:r>
                      <a:endParaRPr lang="en-US" sz="1600" b="0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rdx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Argument z</a:t>
                      </a:r>
                      <a:endParaRPr lang="en-US" sz="1600" b="0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r>
                        <a:rPr lang="en-US" sz="1600" b="1" i="0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i="0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rcx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+mn-lt"/>
                          <a:cs typeface="Courier New"/>
                        </a:rPr>
                        <a:t>Argument</a:t>
                      </a:r>
                      <a:r>
                        <a:rPr lang="en-US" sz="1600" b="0" i="0" baseline="0" dirty="0">
                          <a:latin typeface="+mn-lt"/>
                          <a:cs typeface="Courier New"/>
                        </a:rPr>
                        <a:t> w</a:t>
                      </a:r>
                      <a:endParaRPr lang="en-US" sz="1600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charset="0"/>
                          <a:ea typeface="Courier New" charset="0"/>
                          <a:cs typeface="Courier New" charset="0"/>
                        </a:rPr>
                        <a:t>%</a:t>
                      </a:r>
                      <a:r>
                        <a:rPr lang="en-US" sz="1600" b="1" dirty="0" err="1">
                          <a:latin typeface="Courier New" charset="0"/>
                          <a:ea typeface="Courier New" charset="0"/>
                          <a:cs typeface="Courier New" charset="0"/>
                        </a:rPr>
                        <a:t>rax</a:t>
                      </a:r>
                      <a:endParaRPr lang="en-US" sz="1600" b="1" i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Return value</a:t>
                      </a:r>
                      <a:endParaRPr lang="en-US" sz="1600" b="0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le 8"/>
          <p:cNvSpPr>
            <a:spLocks/>
          </p:cNvSpPr>
          <p:nvPr/>
        </p:nvSpPr>
        <p:spPr bwMode="auto">
          <a:xfrm>
            <a:off x="7996650" y="1283337"/>
            <a:ext cx="2832100" cy="2895600"/>
          </a:xfrm>
          <a:prstGeom prst="rect">
            <a:avLst/>
          </a:prstGeom>
          <a:solidFill>
            <a:srgbClr val="D6D6F4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.L4:        </a:t>
            </a:r>
          </a:p>
          <a:p>
            <a:pPr>
              <a:tabLst>
                <a:tab pos="228600" algn="l"/>
                <a:tab pos="1201738" algn="l"/>
                <a:tab pos="1768475" algn="l"/>
                <a:tab pos="2463800" algn="l"/>
                <a:tab pos="2286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  <a:tab pos="228600" algn="l"/>
                <a:tab pos="1663700" algn="l"/>
                <a:tab pos="2463800" algn="l"/>
              </a:tabLst>
            </a:pP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.L7 # x=0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.L6 # x=1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.L5 # x=2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 # x=3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 # x=4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 # x=5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 # x=6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.L3 # x=7       	.</a:t>
            </a:r>
            <a:r>
              <a:rPr lang="de-DE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.L3 # x=8</a:t>
            </a:r>
            <a:endParaRPr lang="en-US" b="1" dirty="0"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427718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031" y="228600"/>
            <a:ext cx="6652363" cy="685800"/>
          </a:xfrm>
        </p:spPr>
        <p:txBody>
          <a:bodyPr/>
          <a:lstStyle/>
          <a:p>
            <a:r>
              <a:rPr lang="en-US" dirty="0"/>
              <a:t>Full assembly code for our example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4928031" y="1313147"/>
            <a:ext cx="3171525" cy="427552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switch_fun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:       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cmpq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$8,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de-DE" sz="1600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ja      .L8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*.L4(,%rdi,8)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.L4:       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	.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.L7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.L6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.L5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.L8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.L3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quad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.L3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.L7: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endParaRPr lang="de-DE" sz="1600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.L2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8408869" y="1304816"/>
            <a:ext cx="3171525" cy="3783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.L6: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endParaRPr lang="de-DE" sz="1600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# FALL THROUGH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.L5:        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	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endParaRPr lang="de-DE" sz="1600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.L2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.L3:        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	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	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.L2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.L8: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movl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$2,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ecx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	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jmp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.L2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.L2:</a:t>
            </a:r>
          </a:p>
          <a:p>
            <a:pPr>
              <a:tabLst>
                <a:tab pos="342900" algn="l"/>
                <a:tab pos="342900" algn="l"/>
                <a:tab pos="1082675" algn="l"/>
                <a:tab pos="342900" algn="l"/>
                <a:tab pos="240665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  <a:tab pos="342900" algn="l"/>
                <a:tab pos="2463800" algn="l"/>
              </a:tabLst>
            </a:pP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5(%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rcx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r>
              <a:rPr lang="de-DE" sz="16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	</a:t>
            </a:r>
            <a:r>
              <a:rPr lang="de-DE" sz="16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ret</a:t>
            </a:r>
            <a:endParaRPr lang="cs-CZ" sz="1600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B094BE-840F-419A-B49B-1B9742706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B534AE8-24B4-4475-887A-1E826733A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134" y="228600"/>
            <a:ext cx="4495800" cy="599907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90487" tIns="44450" rIns="90487" bIns="44450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long </a:t>
            </a:r>
            <a:r>
              <a:rPr lang="en-US" sz="1600" dirty="0" err="1">
                <a:latin typeface="Courier New" pitchFamily="49" charset="0"/>
              </a:rPr>
              <a:t>switch_fun</a:t>
            </a:r>
            <a:r>
              <a:rPr lang="en-US" sz="1600" dirty="0">
                <a:latin typeface="Courier New" pitchFamily="49" charset="0"/>
              </a:rPr>
              <a:t> </a:t>
            </a:r>
          </a:p>
          <a:p>
            <a:r>
              <a:rPr lang="en-US" sz="1600" dirty="0">
                <a:latin typeface="Courier New" pitchFamily="49" charset="0"/>
              </a:rPr>
              <a:t> (long x, long y, long z, long w) {      </a:t>
            </a:r>
          </a:p>
          <a:p>
            <a:r>
              <a:rPr lang="en-US" sz="1600" dirty="0">
                <a:latin typeface="Courier New" pitchFamily="49" charset="0"/>
              </a:rPr>
              <a:t>  switch(x) {</a:t>
            </a:r>
          </a:p>
          <a:p>
            <a:r>
              <a:rPr lang="en-US" sz="1600" dirty="0">
                <a:latin typeface="Courier New" pitchFamily="49" charset="0"/>
              </a:rPr>
              <a:t>  case 0:</a:t>
            </a:r>
          </a:p>
          <a:p>
            <a:r>
              <a:rPr lang="en-US" sz="1600" dirty="0">
                <a:latin typeface="Courier New" pitchFamily="49" charset="0"/>
              </a:rPr>
              <a:t>       w += y;</a:t>
            </a:r>
          </a:p>
          <a:p>
            <a:r>
              <a:rPr lang="en-US" sz="1600" dirty="0">
                <a:latin typeface="Courier New" pitchFamily="49" charset="0"/>
              </a:rPr>
              <a:t>       break;    </a:t>
            </a:r>
          </a:p>
          <a:p>
            <a:r>
              <a:rPr lang="en-US" sz="1600" dirty="0">
                <a:latin typeface="Courier New" pitchFamily="49" charset="0"/>
              </a:rPr>
              <a:t>  case 1:</a:t>
            </a:r>
          </a:p>
          <a:p>
            <a:r>
              <a:rPr lang="en-US" sz="1600" dirty="0">
                <a:latin typeface="Courier New" pitchFamily="49" charset="0"/>
              </a:rPr>
              <a:t>       w -= y; </a:t>
            </a:r>
          </a:p>
          <a:p>
            <a:r>
              <a:rPr lang="en-US" sz="1600" dirty="0">
                <a:latin typeface="Courier New" pitchFamily="49" charset="0"/>
              </a:rPr>
              <a:t>       /* FALL THROUGH */</a:t>
            </a:r>
          </a:p>
          <a:p>
            <a:r>
              <a:rPr lang="en-US" sz="1600" dirty="0">
                <a:latin typeface="Courier New" pitchFamily="49" charset="0"/>
              </a:rPr>
              <a:t>  case 2:</a:t>
            </a:r>
          </a:p>
          <a:p>
            <a:r>
              <a:rPr lang="en-US" sz="1600" dirty="0">
                <a:latin typeface="Courier New" pitchFamily="49" charset="0"/>
              </a:rPr>
              <a:t>       w += z;</a:t>
            </a:r>
          </a:p>
          <a:p>
            <a:r>
              <a:rPr lang="en-US" sz="1600" dirty="0">
                <a:latin typeface="Courier New" pitchFamily="49" charset="0"/>
              </a:rPr>
              <a:t>       break;</a:t>
            </a:r>
          </a:p>
          <a:p>
            <a:r>
              <a:rPr lang="en-US" sz="1600" dirty="0">
                <a:latin typeface="Courier New" pitchFamily="49" charset="0"/>
              </a:rPr>
              <a:t>  /* MISSING CASES */</a:t>
            </a:r>
          </a:p>
          <a:p>
            <a:r>
              <a:rPr lang="en-US" sz="1600" dirty="0">
                <a:latin typeface="Courier New" pitchFamily="49" charset="0"/>
              </a:rPr>
              <a:t>  case 7:</a:t>
            </a:r>
          </a:p>
          <a:p>
            <a:r>
              <a:rPr lang="en-US" sz="1600" dirty="0">
                <a:latin typeface="Courier New" pitchFamily="49" charset="0"/>
              </a:rPr>
              <a:t>  case 8: /* MULTIPLE CASES */</a:t>
            </a:r>
          </a:p>
          <a:p>
            <a:r>
              <a:rPr lang="en-US" sz="1600" dirty="0">
                <a:latin typeface="Courier New" pitchFamily="49" charset="0"/>
              </a:rPr>
              <a:t>       w -= z;</a:t>
            </a:r>
          </a:p>
          <a:p>
            <a:r>
              <a:rPr lang="en-US" sz="1600" dirty="0">
                <a:latin typeface="Courier New" pitchFamily="49" charset="0"/>
              </a:rPr>
              <a:t>       break;</a:t>
            </a:r>
          </a:p>
          <a:p>
            <a:r>
              <a:rPr lang="en-US" sz="1600" dirty="0">
                <a:latin typeface="Courier New" pitchFamily="49" charset="0"/>
              </a:rPr>
              <a:t>  default:</a:t>
            </a:r>
          </a:p>
          <a:p>
            <a:r>
              <a:rPr lang="en-US" sz="1600" dirty="0">
                <a:latin typeface="Courier New" pitchFamily="49" charset="0"/>
              </a:rPr>
              <a:t>       w = 2;</a:t>
            </a:r>
          </a:p>
          <a:p>
            <a:r>
              <a:rPr lang="en-US" sz="1600" dirty="0">
                <a:latin typeface="Courier New" pitchFamily="49" charset="0"/>
              </a:rPr>
              <a:t>       break;</a:t>
            </a:r>
          </a:p>
          <a:p>
            <a:r>
              <a:rPr lang="en-US" sz="1600" dirty="0">
                <a:latin typeface="Courier New" pitchFamily="49" charset="0"/>
              </a:rPr>
              <a:t>  }</a:t>
            </a:r>
          </a:p>
          <a:p>
            <a:r>
              <a:rPr lang="en-US" sz="1600" dirty="0">
                <a:latin typeface="Courier New" pitchFamily="49" charset="0"/>
              </a:rPr>
              <a:t>  w += 5;</a:t>
            </a:r>
            <a:br>
              <a:rPr lang="en-US" sz="1600" dirty="0">
                <a:latin typeface="Courier New" pitchFamily="49" charset="0"/>
              </a:rPr>
            </a:br>
            <a:r>
              <a:rPr lang="en-US" sz="1600" dirty="0">
                <a:latin typeface="Courier New" pitchFamily="49" charset="0"/>
              </a:rPr>
              <a:t>  return w;</a:t>
            </a:r>
          </a:p>
          <a:p>
            <a:r>
              <a:rPr lang="en-US" sz="1600" dirty="0">
                <a:latin typeface="Courier New" pitchFamily="49" charset="0"/>
              </a:rPr>
              <a:t>}</a:t>
            </a:r>
            <a:endParaRPr lang="en-US" sz="1600" b="1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9888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1" y="1107770"/>
            <a:ext cx="7848599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QUIZ: find the address of the jump table and code blocks</a:t>
            </a:r>
          </a:p>
          <a:p>
            <a:pPr lvl="1"/>
            <a:r>
              <a:rPr lang="en-US" b="1" dirty="0" err="1">
                <a:latin typeface="Courier New"/>
                <a:cs typeface="Courier New"/>
              </a:rPr>
              <a:t>linux</a:t>
            </a:r>
            <a:r>
              <a:rPr lang="en-US" b="1" dirty="0">
                <a:latin typeface="Courier New"/>
                <a:cs typeface="Courier New"/>
              </a:rPr>
              <a:t>&gt; </a:t>
            </a:r>
            <a:r>
              <a:rPr lang="en-US" b="1" dirty="0" err="1">
                <a:latin typeface="Courier New"/>
                <a:cs typeface="Courier New"/>
              </a:rPr>
              <a:t>objdump</a:t>
            </a:r>
            <a:r>
              <a:rPr lang="en-US" b="1" dirty="0">
                <a:latin typeface="Courier New"/>
                <a:cs typeface="Courier New"/>
              </a:rPr>
              <a:t> -d </a:t>
            </a:r>
            <a:r>
              <a:rPr lang="en-US" b="1" dirty="0" err="1">
                <a:latin typeface="Courier New"/>
                <a:cs typeface="Courier New"/>
              </a:rPr>
              <a:t>prog</a:t>
            </a:r>
            <a:endParaRPr lang="en-US" b="1" dirty="0"/>
          </a:p>
          <a:p>
            <a:pPr lvl="1"/>
            <a:r>
              <a:rPr lang="en-US" dirty="0"/>
              <a:t>The jump table starts at address</a:t>
            </a:r>
            <a:endParaRPr lang="en-US" dirty="0">
              <a:latin typeface="Courier New" pitchFamily="49" charset="0"/>
            </a:endParaRPr>
          </a:p>
          <a:p>
            <a:pPr lvl="1"/>
            <a:r>
              <a:rPr lang="en-US" dirty="0"/>
              <a:t>The </a:t>
            </a:r>
            <a:r>
              <a:rPr lang="en-US" b="1" dirty="0">
                <a:latin typeface="Courier"/>
                <a:cs typeface="Courier"/>
              </a:rPr>
              <a:t>default</a:t>
            </a:r>
            <a:r>
              <a:rPr lang="en-US" dirty="0"/>
              <a:t> code block is at address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rgbClr val="FF0000"/>
                </a:solidFill>
              </a:rPr>
              <a:t>How would you find the address of the other code blocks?</a:t>
            </a:r>
          </a:p>
        </p:txBody>
      </p:sp>
      <p:sp>
        <p:nvSpPr>
          <p:cNvPr id="68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Jump Table Example: starting with assembly</a:t>
            </a:r>
          </a:p>
        </p:txBody>
      </p:sp>
      <p:sp>
        <p:nvSpPr>
          <p:cNvPr id="689156" name="Rectangle 4"/>
          <p:cNvSpPr>
            <a:spLocks noChangeArrowheads="1"/>
          </p:cNvSpPr>
          <p:nvPr/>
        </p:nvSpPr>
        <p:spPr bwMode="auto">
          <a:xfrm>
            <a:off x="2057400" y="2971800"/>
            <a:ext cx="7924800" cy="116698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1257300" algn="l"/>
                <a:tab pos="3086100" algn="l"/>
              </a:tabLst>
            </a:pPr>
            <a:r>
              <a:rPr lang="en-US" sz="1400" b="1" dirty="0">
                <a:latin typeface="Courier New" pitchFamily="49" charset="0"/>
              </a:rPr>
              <a:t> </a:t>
            </a:r>
            <a:r>
              <a:rPr lang="nl-NL" sz="1400" dirty="0">
                <a:latin typeface="Courier New" pitchFamily="49" charset="0"/>
              </a:rPr>
              <a:t>0000000000400528 &lt;</a:t>
            </a:r>
            <a:r>
              <a:rPr lang="nl-NL" sz="1400" dirty="0" err="1">
                <a:latin typeface="Courier New" pitchFamily="49" charset="0"/>
              </a:rPr>
              <a:t>switch_eg</a:t>
            </a:r>
            <a:r>
              <a:rPr lang="nl-NL" sz="1400" dirty="0">
                <a:latin typeface="Courier New" pitchFamily="49" charset="0"/>
              </a:rPr>
              <a:t>&gt;:</a:t>
            </a:r>
          </a:p>
          <a:p>
            <a:pPr>
              <a:tabLst>
                <a:tab pos="1257300" algn="l"/>
                <a:tab pos="3086100" algn="l"/>
              </a:tabLst>
            </a:pPr>
            <a:r>
              <a:rPr lang="nl-NL" sz="1400" dirty="0">
                <a:latin typeface="Courier New" pitchFamily="49" charset="0"/>
              </a:rPr>
              <a:t>  400528:	48 89 d1             	</a:t>
            </a:r>
            <a:r>
              <a:rPr lang="nl-NL" sz="1400" dirty="0" err="1">
                <a:latin typeface="Courier New" pitchFamily="49" charset="0"/>
              </a:rPr>
              <a:t>mov</a:t>
            </a:r>
            <a:r>
              <a:rPr lang="nl-NL" sz="1400" dirty="0">
                <a:latin typeface="Courier New" pitchFamily="49" charset="0"/>
              </a:rPr>
              <a:t>    %</a:t>
            </a:r>
            <a:r>
              <a:rPr lang="nl-NL" sz="1400" dirty="0" err="1">
                <a:latin typeface="Courier New" pitchFamily="49" charset="0"/>
              </a:rPr>
              <a:t>rdx</a:t>
            </a:r>
            <a:r>
              <a:rPr lang="nl-NL" sz="1400" dirty="0">
                <a:latin typeface="Courier New" pitchFamily="49" charset="0"/>
              </a:rPr>
              <a:t>,%</a:t>
            </a:r>
            <a:r>
              <a:rPr lang="nl-NL" sz="1400" dirty="0" err="1">
                <a:latin typeface="Courier New" pitchFamily="49" charset="0"/>
              </a:rPr>
              <a:t>rcx</a:t>
            </a:r>
            <a:endParaRPr lang="nl-NL" sz="1400" dirty="0">
              <a:latin typeface="Courier New" pitchFamily="49" charset="0"/>
            </a:endParaRPr>
          </a:p>
          <a:p>
            <a:pPr>
              <a:tabLst>
                <a:tab pos="1257300" algn="l"/>
                <a:tab pos="3086100" algn="l"/>
              </a:tabLst>
            </a:pPr>
            <a:r>
              <a:rPr lang="nl-NL" sz="1400" dirty="0">
                <a:latin typeface="Courier New" pitchFamily="49" charset="0"/>
              </a:rPr>
              <a:t>  40052b:	48 83 ff 06          	</a:t>
            </a:r>
            <a:r>
              <a:rPr lang="nl-NL" sz="1400" dirty="0" err="1">
                <a:latin typeface="Courier New" pitchFamily="49" charset="0"/>
              </a:rPr>
              <a:t>cmp</a:t>
            </a:r>
            <a:r>
              <a:rPr lang="nl-NL" sz="1400" dirty="0">
                <a:latin typeface="Courier New" pitchFamily="49" charset="0"/>
              </a:rPr>
              <a:t>    $0x6,%rdi</a:t>
            </a:r>
          </a:p>
          <a:p>
            <a:pPr>
              <a:tabLst>
                <a:tab pos="1257300" algn="l"/>
                <a:tab pos="3086100" algn="l"/>
              </a:tabLst>
            </a:pPr>
            <a:r>
              <a:rPr lang="nl-NL" sz="1400" dirty="0">
                <a:latin typeface="Courier New" pitchFamily="49" charset="0"/>
              </a:rPr>
              <a:t>  40052f:	77 2b                	ja     40055c &lt;switch_eg+0x34&gt;</a:t>
            </a:r>
          </a:p>
          <a:p>
            <a:pPr>
              <a:tabLst>
                <a:tab pos="1257300" algn="l"/>
                <a:tab pos="3086100" algn="l"/>
              </a:tabLst>
            </a:pPr>
            <a:r>
              <a:rPr lang="nl-NL" sz="1400" dirty="0">
                <a:latin typeface="Courier New" pitchFamily="49" charset="0"/>
              </a:rPr>
              <a:t>  400531:	ff 24 </a:t>
            </a:r>
            <a:r>
              <a:rPr lang="nl-NL" sz="1400" dirty="0" err="1">
                <a:latin typeface="Courier New" pitchFamily="49" charset="0"/>
              </a:rPr>
              <a:t>fd</a:t>
            </a:r>
            <a:r>
              <a:rPr lang="nl-NL" sz="1400" dirty="0">
                <a:latin typeface="Courier New" pitchFamily="49" charset="0"/>
              </a:rPr>
              <a:t> 68 06 40 00 	</a:t>
            </a:r>
            <a:r>
              <a:rPr lang="nl-NL" sz="1400" dirty="0" err="1">
                <a:latin typeface="Courier New" pitchFamily="49" charset="0"/>
              </a:rPr>
              <a:t>jmpq</a:t>
            </a:r>
            <a:r>
              <a:rPr lang="nl-NL" sz="1400" dirty="0">
                <a:latin typeface="Courier New" pitchFamily="49" charset="0"/>
              </a:rPr>
              <a:t>   *0x400668(,%rdi,8)</a:t>
            </a:r>
            <a:endParaRPr lang="en-US" sz="1400" b="1" dirty="0">
              <a:latin typeface="Courier New" pitchFamily="49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454872" y="2412928"/>
            <a:ext cx="2993928" cy="1473272"/>
            <a:chOff x="4549872" y="1869110"/>
            <a:chExt cx="2993928" cy="1473272"/>
          </a:xfrm>
        </p:grpSpPr>
        <p:sp>
          <p:nvSpPr>
            <p:cNvPr id="9" name="Rectangle 8"/>
            <p:cNvSpPr/>
            <p:nvPr/>
          </p:nvSpPr>
          <p:spPr bwMode="auto">
            <a:xfrm>
              <a:off x="4549872" y="3113782"/>
              <a:ext cx="838200" cy="228600"/>
            </a:xfrm>
            <a:prstGeom prst="rect">
              <a:avLst/>
            </a:prstGeom>
            <a:solidFill>
              <a:srgbClr val="FFC000">
                <a:alpha val="20000"/>
              </a:srgb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172200" y="1869110"/>
              <a:ext cx="1371600" cy="437328"/>
            </a:xfrm>
            <a:prstGeom prst="rect">
              <a:avLst/>
            </a:prstGeom>
            <a:solidFill>
              <a:srgbClr val="FFC000">
                <a:alpha val="20000"/>
              </a:srgb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1" hangingPunct="1"/>
              <a:r>
                <a:rPr lang="en-US" sz="2000" dirty="0">
                  <a:latin typeface="Courier New" pitchFamily="49" charset="0"/>
                </a:rPr>
                <a:t>0x40055c</a:t>
              </a:r>
              <a:endParaRPr lang="en-US" sz="2000" dirty="0">
                <a:latin typeface="Times New Roman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553200" y="2030260"/>
            <a:ext cx="2187879" cy="2075396"/>
            <a:chOff x="5029200" y="1486442"/>
            <a:chExt cx="2187879" cy="2075396"/>
          </a:xfrm>
        </p:grpSpPr>
        <p:sp>
          <p:nvSpPr>
            <p:cNvPr id="7" name="Rectangle 6"/>
            <p:cNvSpPr/>
            <p:nvPr/>
          </p:nvSpPr>
          <p:spPr bwMode="auto">
            <a:xfrm>
              <a:off x="5845479" y="1486442"/>
              <a:ext cx="1371600" cy="386384"/>
            </a:xfrm>
            <a:prstGeom prst="rect">
              <a:avLst/>
            </a:prstGeom>
            <a:solidFill>
              <a:srgbClr val="FFC000">
                <a:alpha val="20000"/>
              </a:srgb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1" hangingPunct="1"/>
              <a:r>
                <a:rPr lang="nl-NL" sz="2000" dirty="0">
                  <a:latin typeface="Courier New" pitchFamily="49" charset="0"/>
                </a:rPr>
                <a:t>0x400668</a:t>
              </a:r>
              <a:endParaRPr lang="en-US" sz="2000" dirty="0">
                <a:latin typeface="Courier New"/>
                <a:cs typeface="Courier New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029200" y="3342382"/>
              <a:ext cx="963564" cy="219456"/>
            </a:xfrm>
            <a:prstGeom prst="rect">
              <a:avLst/>
            </a:prstGeom>
            <a:solidFill>
              <a:srgbClr val="FFC000">
                <a:alpha val="20000"/>
              </a:srgb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590800" y="4876801"/>
            <a:ext cx="7635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Note: these are hex values (memory addresses for instructions)</a:t>
            </a:r>
          </a:p>
          <a:p>
            <a:r>
              <a:rPr lang="en-US" dirty="0" err="1">
                <a:latin typeface="Calibri" pitchFamily="34" charset="0"/>
              </a:rPr>
              <a:t>objdump</a:t>
            </a:r>
            <a:r>
              <a:rPr lang="en-US" dirty="0">
                <a:latin typeface="Calibri" pitchFamily="34" charset="0"/>
              </a:rPr>
              <a:t> does not put 0x in front of instruction addresses when it disassembles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3048000" y="3886202"/>
            <a:ext cx="1066800" cy="99059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4876800" y="3886200"/>
            <a:ext cx="1578072" cy="9906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4291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1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code: Jump Table</a:t>
            </a:r>
          </a:p>
        </p:txBody>
      </p:sp>
      <p:sp>
        <p:nvSpPr>
          <p:cNvPr id="69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20876" y="760956"/>
            <a:ext cx="8518525" cy="5334000"/>
          </a:xfrm>
        </p:spPr>
        <p:txBody>
          <a:bodyPr/>
          <a:lstStyle/>
          <a:p>
            <a:r>
              <a:rPr lang="en-US" sz="2400" dirty="0"/>
              <a:t>Jump table</a:t>
            </a:r>
          </a:p>
          <a:p>
            <a:pPr lvl="1"/>
            <a:r>
              <a:rPr lang="en-US" sz="2000" dirty="0"/>
              <a:t>Doesn’t show up in disassembled code</a:t>
            </a:r>
          </a:p>
          <a:p>
            <a:pPr lvl="1"/>
            <a:r>
              <a:rPr lang="en-US" sz="2000" dirty="0"/>
              <a:t>Can inspect using GDB: examine data starting at address </a:t>
            </a:r>
            <a:r>
              <a:rPr lang="nl-NL" b="1" dirty="0">
                <a:latin typeface="Courier New" pitchFamily="49" charset="0"/>
              </a:rPr>
              <a:t>0x400668</a:t>
            </a:r>
            <a:endParaRPr lang="en-US" sz="2000" b="1" dirty="0"/>
          </a:p>
          <a:p>
            <a:pPr lvl="1">
              <a:buFontTx/>
              <a:buNone/>
            </a:pPr>
            <a:r>
              <a:rPr lang="en-US" sz="2000" b="1" dirty="0" err="1">
                <a:latin typeface="Courier New" pitchFamily="49" charset="0"/>
              </a:rPr>
              <a:t>gdb</a:t>
            </a:r>
            <a:r>
              <a:rPr lang="en-US" sz="2000" b="1" dirty="0">
                <a:latin typeface="Courier New" pitchFamily="49" charset="0"/>
              </a:rPr>
              <a:t> </a:t>
            </a:r>
            <a:r>
              <a:rPr lang="en-US" sz="2000" b="1" dirty="0" err="1">
                <a:latin typeface="Courier New" pitchFamily="49" charset="0"/>
              </a:rPr>
              <a:t>prog</a:t>
            </a:r>
            <a:endParaRPr lang="en-US" sz="2000" b="1" dirty="0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en-US" sz="2000" b="1" dirty="0">
                <a:latin typeface="Courier New" pitchFamily="49" charset="0"/>
              </a:rPr>
              <a:t>(</a:t>
            </a:r>
            <a:r>
              <a:rPr lang="en-US" sz="2000" b="1" dirty="0" err="1">
                <a:latin typeface="Courier New" pitchFamily="49" charset="0"/>
              </a:rPr>
              <a:t>gdb</a:t>
            </a:r>
            <a:r>
              <a:rPr lang="en-US" sz="2000" b="1" dirty="0">
                <a:latin typeface="Courier New" pitchFamily="49" charset="0"/>
              </a:rPr>
              <a:t>) x/7xg </a:t>
            </a:r>
            <a:r>
              <a:rPr lang="nl-NL" b="1" dirty="0">
                <a:latin typeface="Courier New" pitchFamily="49" charset="0"/>
              </a:rPr>
              <a:t>0x400668</a:t>
            </a:r>
            <a:endParaRPr lang="en-US" sz="2000" b="1" dirty="0">
              <a:latin typeface="Courier New" pitchFamily="49" charset="0"/>
            </a:endParaRPr>
          </a:p>
          <a:p>
            <a:pPr lvl="2"/>
            <a:r>
              <a:rPr lang="en-US" sz="1800" dirty="0"/>
              <a:t>E</a:t>
            </a:r>
            <a:r>
              <a:rPr lang="en-US" sz="1800" b="1" i="1" u="sng" dirty="0">
                <a:solidFill>
                  <a:srgbClr val="FF0000"/>
                </a:solidFill>
              </a:rPr>
              <a:t>x</a:t>
            </a:r>
            <a:r>
              <a:rPr lang="en-US" sz="1800" dirty="0"/>
              <a:t>amine </a:t>
            </a:r>
            <a:r>
              <a:rPr lang="en-US" sz="1800" b="1" u="sng" dirty="0">
                <a:solidFill>
                  <a:srgbClr val="FF0000"/>
                </a:solidFill>
              </a:rPr>
              <a:t>7</a:t>
            </a:r>
            <a:r>
              <a:rPr lang="en-US" sz="1800" dirty="0"/>
              <a:t> he</a:t>
            </a:r>
            <a:r>
              <a:rPr lang="en-US" sz="1800" b="1" i="1" u="sng" dirty="0">
                <a:solidFill>
                  <a:srgbClr val="FF0000"/>
                </a:solidFill>
              </a:rPr>
              <a:t>x</a:t>
            </a:r>
            <a:r>
              <a:rPr lang="en-US" sz="1800" dirty="0"/>
              <a:t>adecimal format “</a:t>
            </a:r>
            <a:r>
              <a:rPr lang="en-US" sz="1800" b="1" i="1" u="sng" dirty="0">
                <a:solidFill>
                  <a:srgbClr val="FF0000"/>
                </a:solidFill>
              </a:rPr>
              <a:t>g</a:t>
            </a:r>
            <a:r>
              <a:rPr lang="en-US" sz="1800" dirty="0"/>
              <a:t>iant words” (8-bytes each)</a:t>
            </a:r>
          </a:p>
          <a:p>
            <a:pPr lvl="2"/>
            <a:r>
              <a:rPr lang="en-US" sz="1800" dirty="0"/>
              <a:t>Use command “</a:t>
            </a:r>
            <a:r>
              <a:rPr lang="en-US" sz="1800" b="1" dirty="0">
                <a:latin typeface="Courier New" pitchFamily="49" charset="0"/>
              </a:rPr>
              <a:t>help x</a:t>
            </a:r>
            <a:r>
              <a:rPr lang="en-US" sz="1800" dirty="0"/>
              <a:t>” to get format documentation</a:t>
            </a:r>
            <a:endParaRPr lang="en-US" sz="1800" dirty="0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nl-NL" sz="1800" b="1" dirty="0">
                <a:latin typeface="Courier New" pitchFamily="49" charset="0"/>
              </a:rPr>
              <a:t>0x400668</a:t>
            </a:r>
            <a:r>
              <a:rPr lang="en-US" sz="1800" b="1" dirty="0">
                <a:latin typeface="Courier New" pitchFamily="49" charset="0"/>
              </a:rPr>
              <a:t>:</a:t>
            </a:r>
          </a:p>
          <a:p>
            <a:pPr lvl="1">
              <a:buNone/>
            </a:pPr>
            <a:r>
              <a:rPr lang="en-US" sz="1800" b="1" dirty="0">
                <a:latin typeface="Courier New" pitchFamily="49" charset="0"/>
              </a:rPr>
              <a:t>	 	0x000000000040055c</a:t>
            </a:r>
          </a:p>
          <a:p>
            <a:pPr lvl="1">
              <a:buNone/>
            </a:pPr>
            <a:r>
              <a:rPr lang="en-US" sz="1800" b="1" dirty="0">
                <a:latin typeface="Courier New" pitchFamily="49" charset="0"/>
              </a:rPr>
              <a:t>   	0x0000000000400538</a:t>
            </a:r>
          </a:p>
          <a:p>
            <a:pPr lvl="1">
              <a:buNone/>
            </a:pPr>
            <a:r>
              <a:rPr lang="en-US" sz="1800" b="1" dirty="0">
                <a:latin typeface="Courier New" pitchFamily="49" charset="0"/>
              </a:rPr>
              <a:t>		0x0000000000400540</a:t>
            </a:r>
          </a:p>
          <a:p>
            <a:pPr lvl="1">
              <a:buNone/>
            </a:pPr>
            <a:r>
              <a:rPr lang="en-US" sz="1800" b="1" dirty="0">
                <a:latin typeface="Courier New" pitchFamily="49" charset="0"/>
              </a:rPr>
              <a:t>   	0x000000000040054a</a:t>
            </a:r>
          </a:p>
          <a:p>
            <a:pPr lvl="1">
              <a:buNone/>
            </a:pPr>
            <a:r>
              <a:rPr lang="en-US" sz="1800" b="1" dirty="0">
                <a:latin typeface="Courier New" pitchFamily="49" charset="0"/>
              </a:rPr>
              <a:t>   	0x000000000040055c</a:t>
            </a:r>
          </a:p>
          <a:p>
            <a:pPr lvl="1">
              <a:buNone/>
            </a:pPr>
            <a:r>
              <a:rPr lang="en-US" sz="1800" b="1" dirty="0">
                <a:latin typeface="Courier New" pitchFamily="49" charset="0"/>
              </a:rPr>
              <a:t>   	0x0000000000400553</a:t>
            </a:r>
          </a:p>
          <a:p>
            <a:pPr lvl="1">
              <a:buNone/>
            </a:pPr>
            <a:r>
              <a:rPr lang="en-US" sz="1800" b="1" dirty="0">
                <a:latin typeface="Courier New" pitchFamily="49" charset="0"/>
              </a:rPr>
              <a:t>   	0x0000000000400553</a:t>
            </a: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8462017" y="3934901"/>
            <a:ext cx="1998486" cy="502715"/>
            <a:chOff x="3229" y="864"/>
            <a:chExt cx="2099" cy="528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4320" y="864"/>
              <a:ext cx="1008" cy="528"/>
            </a:xfrm>
            <a:prstGeom prst="rect">
              <a:avLst/>
            </a:prstGeom>
            <a:solidFill>
              <a:srgbClr val="CCFFC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Code </a:t>
              </a:r>
              <a:r>
                <a:rPr lang="en-US" sz="1600" b="1" dirty="0" err="1">
                  <a:latin typeface="Helvetica" pitchFamily="34" charset="0"/>
                </a:rPr>
                <a:t>Blk</a:t>
              </a:r>
              <a:endParaRPr lang="en-US" sz="1600" b="1" dirty="0">
                <a:latin typeface="Helvetica" pitchFamily="34" charset="0"/>
              </a:endParaRPr>
            </a:p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0</a:t>
              </a: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229" y="864"/>
              <a:ext cx="1099" cy="3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sz="1600" b="1" dirty="0">
                  <a:latin typeface="Courier New" pitchFamily="49" charset="0"/>
                </a:rPr>
                <a:t>Targ_0:</a:t>
              </a:r>
            </a:p>
          </p:txBody>
        </p:sp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8462017" y="4529019"/>
            <a:ext cx="1998486" cy="502715"/>
            <a:chOff x="3229" y="1488"/>
            <a:chExt cx="2099" cy="528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320" y="1488"/>
              <a:ext cx="1008" cy="528"/>
            </a:xfrm>
            <a:prstGeom prst="rect">
              <a:avLst/>
            </a:prstGeom>
            <a:solidFill>
              <a:srgbClr val="CCFFC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Code </a:t>
              </a:r>
              <a:r>
                <a:rPr lang="en-US" sz="1600" b="1" dirty="0" err="1">
                  <a:latin typeface="Helvetica" pitchFamily="34" charset="0"/>
                </a:rPr>
                <a:t>Blk</a:t>
              </a:r>
              <a:endParaRPr lang="en-US" sz="1600" b="1" dirty="0">
                <a:latin typeface="Helvetica" pitchFamily="34" charset="0"/>
              </a:endParaRPr>
            </a:p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1</a:t>
              </a: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3229" y="1488"/>
              <a:ext cx="1099" cy="3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sz="1600" b="1" dirty="0">
                  <a:latin typeface="Courier New" pitchFamily="49" charset="0"/>
                </a:rPr>
                <a:t>Targ_1:</a:t>
              </a:r>
            </a:p>
          </p:txBody>
        </p:sp>
      </p:grpSp>
      <p:grpSp>
        <p:nvGrpSpPr>
          <p:cNvPr id="10" name="Group 13"/>
          <p:cNvGrpSpPr>
            <a:grpSpLocks/>
          </p:cNvGrpSpPr>
          <p:nvPr/>
        </p:nvGrpSpPr>
        <p:grpSpPr bwMode="auto">
          <a:xfrm>
            <a:off x="8193523" y="5651324"/>
            <a:ext cx="2247939" cy="502715"/>
            <a:chOff x="2947" y="3456"/>
            <a:chExt cx="2361" cy="528"/>
          </a:xfrm>
        </p:grpSpPr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4300" y="3456"/>
              <a:ext cx="1008" cy="528"/>
            </a:xfrm>
            <a:prstGeom prst="rect">
              <a:avLst/>
            </a:prstGeom>
            <a:solidFill>
              <a:srgbClr val="CCFFC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600" b="1" dirty="0">
                  <a:latin typeface="Helvetica" pitchFamily="34" charset="0"/>
                </a:rPr>
                <a:t>Code </a:t>
              </a:r>
              <a:r>
                <a:rPr lang="en-US" sz="1600" b="1" dirty="0" err="1">
                  <a:latin typeface="Helvetica" pitchFamily="34" charset="0"/>
                </a:rPr>
                <a:t>Blk</a:t>
              </a:r>
              <a:endParaRPr lang="en-US" sz="1600" b="1" dirty="0">
                <a:latin typeface="Helvetica" pitchFamily="34" charset="0"/>
              </a:endParaRPr>
            </a:p>
            <a:p>
              <a:pPr algn="ctr" eaLnBrk="0" hangingPunct="0"/>
              <a:r>
                <a:rPr lang="en-US" sz="1600" b="1" i="1" dirty="0">
                  <a:latin typeface="Helvetica" pitchFamily="34" charset="0"/>
                </a:rPr>
                <a:t>n</a:t>
              </a:r>
              <a:r>
                <a:rPr lang="en-US" sz="1600" b="1" dirty="0">
                  <a:latin typeface="Helvetica" pitchFamily="34" charset="0"/>
                </a:rPr>
                <a:t>–1</a:t>
              </a:r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947" y="3456"/>
              <a:ext cx="1361" cy="3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en-US" sz="1600" b="1" dirty="0">
                  <a:latin typeface="Courier New" pitchFamily="49" charset="0"/>
                </a:rPr>
                <a:t>Targ_</a:t>
              </a:r>
              <a:r>
                <a:rPr lang="en-US" sz="1600" b="1" i="1" dirty="0">
                  <a:latin typeface="Courier New" pitchFamily="49" charset="0"/>
                </a:rPr>
                <a:t>n</a:t>
              </a:r>
              <a:r>
                <a:rPr lang="en-US" sz="1600" b="1" dirty="0">
                  <a:latin typeface="Courier New" pitchFamily="49" charset="0"/>
                </a:rPr>
                <a:t>-1:</a:t>
              </a:r>
            </a:p>
          </p:txBody>
        </p:sp>
      </p:grp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9500772" y="5141099"/>
            <a:ext cx="959730" cy="358008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</p:txBody>
      </p:sp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6363329" y="3775351"/>
            <a:ext cx="1514497" cy="22850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Courier New" pitchFamily="49" charset="0"/>
              </a:rPr>
              <a:t>Targ_0</a:t>
            </a:r>
          </a:p>
        </p:txBody>
      </p:sp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363329" y="4003858"/>
            <a:ext cx="1514497" cy="22850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Courier New" pitchFamily="49" charset="0"/>
              </a:rPr>
              <a:t>Targ_1</a:t>
            </a: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6363329" y="4232365"/>
            <a:ext cx="1514497" cy="22850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Courier New" pitchFamily="49" charset="0"/>
              </a:rPr>
              <a:t>Targ_2</a:t>
            </a:r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6363328" y="5009289"/>
            <a:ext cx="1514499" cy="32919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latin typeface="Courier New" pitchFamily="49" charset="0"/>
              </a:rPr>
              <a:t>Targ_</a:t>
            </a:r>
            <a:r>
              <a:rPr lang="en-US" sz="1600" b="1" i="1" dirty="0">
                <a:latin typeface="Courier New" pitchFamily="49" charset="0"/>
              </a:rPr>
              <a:t>n</a:t>
            </a:r>
            <a:r>
              <a:rPr lang="en-US" sz="1600" b="1" dirty="0">
                <a:latin typeface="Courier New" pitchFamily="49" charset="0"/>
              </a:rPr>
              <a:t>-1</a:t>
            </a: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6363328" y="4460872"/>
            <a:ext cx="1514498" cy="54841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  <a:p>
            <a:pPr algn="ctr" eaLnBrk="0" hangingPunct="0"/>
            <a:r>
              <a:rPr lang="en-US" sz="1200" b="1" dirty="0">
                <a:latin typeface="Courier New" pitchFamily="49" charset="0"/>
              </a:rPr>
              <a:t>•</a:t>
            </a: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5638801" y="3627933"/>
            <a:ext cx="800727" cy="3389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 err="1">
                <a:latin typeface="Courier New" pitchFamily="49" charset="0"/>
              </a:rPr>
              <a:t>jtab</a:t>
            </a:r>
            <a:r>
              <a:rPr lang="en-US" sz="1600" b="1" dirty="0">
                <a:latin typeface="Courier New" pitchFamily="49" charset="0"/>
              </a:rPr>
              <a:t>:</a:t>
            </a:r>
          </a:p>
        </p:txBody>
      </p:sp>
      <p:sp>
        <p:nvSpPr>
          <p:cNvPr id="20" name="Rectangle 28"/>
          <p:cNvSpPr>
            <a:spLocks noChangeArrowheads="1"/>
          </p:cNvSpPr>
          <p:nvPr/>
        </p:nvSpPr>
        <p:spPr bwMode="auto">
          <a:xfrm>
            <a:off x="6210927" y="3427956"/>
            <a:ext cx="1403186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latin typeface="Helvetica" pitchFamily="34" charset="0"/>
              </a:rPr>
              <a:t>Jump table</a:t>
            </a: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8957670" y="3580356"/>
            <a:ext cx="1634131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dirty="0">
                <a:latin typeface="Helvetica" pitchFamily="34" charset="0"/>
              </a:rPr>
              <a:t>Jump targets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451189" y="6183868"/>
            <a:ext cx="6353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How can you see the code for each one of the target code blocks?</a:t>
            </a:r>
          </a:p>
        </p:txBody>
      </p:sp>
    </p:spTree>
    <p:extLst>
      <p:ext uri="{BB962C8B-B14F-4D97-AF65-F5344CB8AC3E}">
        <p14:creationId xmlns:p14="http://schemas.microsoft.com/office/powerpoint/2010/main" val="283432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619024" y="4076376"/>
            <a:ext cx="2860368" cy="2551980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.section   .</a:t>
            </a:r>
            <a:r>
              <a:rPr lang="en-US" sz="1600" dirty="0" err="1">
                <a:latin typeface="Courier New" pitchFamily="49" charset="0"/>
              </a:rPr>
              <a:t>rodata</a:t>
            </a:r>
            <a:endParaRPr lang="en-US" sz="1600" dirty="0">
              <a:latin typeface="Courier New" pitchFamily="49" charset="0"/>
            </a:endParaRPr>
          </a:p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	.align 8</a:t>
            </a:r>
          </a:p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.L4:</a:t>
            </a:r>
          </a:p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	.quad   .L8	# x = 0</a:t>
            </a:r>
          </a:p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	.quad   .L3	# x = 1</a:t>
            </a:r>
          </a:p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	.quad   .L5	# x = 2</a:t>
            </a:r>
          </a:p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	.quad   .L9	# x = 3</a:t>
            </a:r>
          </a:p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	.quad   .L8	# x = 4</a:t>
            </a:r>
          </a:p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	.quad   .L7	# x = 5</a:t>
            </a:r>
          </a:p>
          <a:p>
            <a:pPr>
              <a:tabLst>
                <a:tab pos="228600" algn="l"/>
                <a:tab pos="1663700" algn="l"/>
                <a:tab pos="2463800" algn="l"/>
              </a:tabLst>
            </a:pPr>
            <a:r>
              <a:rPr lang="en-US" sz="1600" dirty="0">
                <a:latin typeface="Courier New" pitchFamily="49" charset="0"/>
              </a:rPr>
              <a:t>	.quad   .L7	# x = 6</a:t>
            </a:r>
          </a:p>
        </p:txBody>
      </p:sp>
      <p:sp>
        <p:nvSpPr>
          <p:cNvPr id="692229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19980" cy="533400"/>
          </a:xfrm>
        </p:spPr>
        <p:txBody>
          <a:bodyPr/>
          <a:lstStyle/>
          <a:p>
            <a:r>
              <a:rPr lang="en-US" dirty="0"/>
              <a:t>Object code: Disassemble targets</a:t>
            </a:r>
          </a:p>
        </p:txBody>
      </p:sp>
      <p:sp>
        <p:nvSpPr>
          <p:cNvPr id="692228" name="Rectangle 4"/>
          <p:cNvSpPr>
            <a:spLocks noChangeArrowheads="1"/>
          </p:cNvSpPr>
          <p:nvPr/>
        </p:nvSpPr>
        <p:spPr bwMode="auto">
          <a:xfrm>
            <a:off x="3962401" y="484114"/>
            <a:ext cx="6705599" cy="3783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400538: 48 89 f0         mov  %rsi,%rax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40053b: 48 0f af c2      imul %rdx,%rax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40053f: c3               retq   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400540: 48 89 f0         mov  %rsi,%rax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400543: 48 99            cqto   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400545: 48 f7 f9         idiv %rcx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400548: eb 05            jmp  40054f &lt;switch_eg+0x27&gt;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40054a: b8 01 00 00 00   mov  $0x1,%eax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40054f: 48 01 c8         add  %rcx,%rax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400552: c3               retq   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400553: b8 01 00 00 00   mov  $0x1,%eax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400558: 48 29 d0         sub  %rdx,%rax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40055b: c3               retq   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40055c: b8 02 00 00 00   mov  $0x2,%eax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400561: c3               retq   </a:t>
            </a:r>
            <a:endParaRPr lang="en-US" sz="1600" b="1" dirty="0">
              <a:latin typeface="Courier New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1454259"/>
            <a:ext cx="121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0x40055c</a:t>
            </a:r>
          </a:p>
          <a:p>
            <a:r>
              <a:rPr lang="en-US" sz="1600" dirty="0">
                <a:latin typeface="Courier New" pitchFamily="49" charset="0"/>
              </a:rPr>
              <a:t>0x400538</a:t>
            </a:r>
          </a:p>
          <a:p>
            <a:r>
              <a:rPr lang="en-US" sz="1600" dirty="0">
                <a:latin typeface="Courier New" pitchFamily="49" charset="0"/>
              </a:rPr>
              <a:t>0x400540</a:t>
            </a:r>
          </a:p>
          <a:p>
            <a:r>
              <a:rPr lang="en-US" sz="1600" dirty="0">
                <a:latin typeface="Courier New" pitchFamily="49" charset="0"/>
              </a:rPr>
              <a:t>0x40054a</a:t>
            </a:r>
          </a:p>
          <a:p>
            <a:r>
              <a:rPr lang="en-US" sz="1600" dirty="0">
                <a:latin typeface="Courier New" pitchFamily="49" charset="0"/>
              </a:rPr>
              <a:t>0x40055c</a:t>
            </a:r>
          </a:p>
          <a:p>
            <a:r>
              <a:rPr lang="en-US" sz="1600" dirty="0">
                <a:latin typeface="Courier New" pitchFamily="49" charset="0"/>
              </a:rPr>
              <a:t>0x400553</a:t>
            </a:r>
          </a:p>
          <a:p>
            <a:r>
              <a:rPr lang="en-US" sz="1600" dirty="0">
                <a:latin typeface="Courier New" pitchFamily="49" charset="0"/>
              </a:rPr>
              <a:t>0x400553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3007852" y="1676400"/>
            <a:ext cx="954548" cy="198120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2996382" y="762001"/>
            <a:ext cx="1042219" cy="107827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2996382" y="1454259"/>
            <a:ext cx="1042219" cy="65394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2996382" y="2362200"/>
            <a:ext cx="1042219" cy="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3007852" y="2660542"/>
            <a:ext cx="1030748" cy="1149459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2996382" y="2819400"/>
            <a:ext cx="1042219" cy="30480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2996382" y="3124200"/>
            <a:ext cx="966019" cy="7620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4953000" y="5029201"/>
            <a:ext cx="50329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/>
                <a:cs typeface="Courier New"/>
              </a:rPr>
              <a:t>linux</a:t>
            </a:r>
            <a:r>
              <a:rPr lang="en-US" dirty="0">
                <a:latin typeface="Courier New"/>
                <a:cs typeface="Courier New"/>
              </a:rPr>
              <a:t>&gt; </a:t>
            </a:r>
            <a:r>
              <a:rPr lang="en-US" dirty="0" err="1">
                <a:latin typeface="Courier New"/>
                <a:cs typeface="Courier New"/>
              </a:rPr>
              <a:t>gdb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err="1">
                <a:latin typeface="Courier New"/>
                <a:cs typeface="Courier New"/>
              </a:rPr>
              <a:t>prog</a:t>
            </a:r>
            <a:endParaRPr lang="en-US" dirty="0">
              <a:latin typeface="Courier New"/>
              <a:cs typeface="Courier New"/>
            </a:endParaRPr>
          </a:p>
          <a:p>
            <a:r>
              <a:rPr lang="en-US" dirty="0">
                <a:latin typeface="Courier New"/>
                <a:cs typeface="Courier New"/>
              </a:rPr>
              <a:t>(</a:t>
            </a:r>
            <a:r>
              <a:rPr lang="en-US" dirty="0" err="1">
                <a:latin typeface="Courier New"/>
                <a:cs typeface="Courier New"/>
              </a:rPr>
              <a:t>gdb</a:t>
            </a:r>
            <a:r>
              <a:rPr lang="en-US" dirty="0">
                <a:latin typeface="Courier New"/>
                <a:cs typeface="Courier New"/>
              </a:rPr>
              <a:t>) disassemble 0x</a:t>
            </a:r>
            <a:r>
              <a:rPr lang="ro-RO" dirty="0">
                <a:latin typeface="Courier New" pitchFamily="49" charset="0"/>
              </a:rPr>
              <a:t>400538,</a:t>
            </a:r>
            <a:r>
              <a:rPr lang="en-US" dirty="0">
                <a:latin typeface="Courier New" pitchFamily="49" charset="0"/>
              </a:rPr>
              <a:t>0x</a:t>
            </a:r>
            <a:r>
              <a:rPr lang="ro-RO" dirty="0">
                <a:latin typeface="Courier New" pitchFamily="49" charset="0"/>
              </a:rPr>
              <a:t>400562</a:t>
            </a:r>
            <a:endParaRPr lang="en-US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799941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Explicitly Setting Condition Codes: Compare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idx="1"/>
          </p:nvPr>
        </p:nvSpPr>
        <p:spPr>
          <a:xfrm>
            <a:off x="438411" y="1143000"/>
            <a:ext cx="11753589" cy="5029200"/>
          </a:xfrm>
          <a:ln/>
        </p:spPr>
        <p:txBody>
          <a:bodyPr>
            <a:normAutofit/>
          </a:bodyPr>
          <a:lstStyle/>
          <a:p>
            <a:r>
              <a:rPr lang="en-US" b="1" dirty="0" err="1">
                <a:latin typeface="Courier New" pitchFamily="49" charset="0"/>
              </a:rPr>
              <a:t>cmp</a:t>
            </a:r>
            <a:r>
              <a:rPr lang="en-US" b="1" dirty="0">
                <a:latin typeface="Courier New" pitchFamily="49" charset="0"/>
              </a:rPr>
              <a:t>{</a:t>
            </a:r>
            <a:r>
              <a:rPr lang="en-US" b="1" dirty="0" err="1">
                <a:latin typeface="Courier New" pitchFamily="49" charset="0"/>
              </a:rPr>
              <a:t>b,w,l,q</a:t>
            </a:r>
            <a:r>
              <a:rPr lang="en-US" b="1" dirty="0">
                <a:latin typeface="Courier New" pitchFamily="49" charset="0"/>
              </a:rPr>
              <a:t>} </a:t>
            </a:r>
            <a:r>
              <a:rPr lang="en-US" b="1" i="1" dirty="0">
                <a:latin typeface="Courier New" pitchFamily="49" charset="0"/>
              </a:rPr>
              <a:t>Src2, Src1</a:t>
            </a: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cmpq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src,dst</a:t>
            </a:r>
            <a:r>
              <a:rPr lang="en-US" dirty="0"/>
              <a:t>  computes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t =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dst-src</a:t>
            </a:r>
            <a:r>
              <a:rPr lang="en-US" dirty="0">
                <a:cs typeface="Calibri" panose="020F0502020204030204" pitchFamily="34" charset="0"/>
                <a:sym typeface="Courier New Bold" charset="0"/>
              </a:rPr>
              <a:t>, ignoring the result</a:t>
            </a:r>
          </a:p>
          <a:p>
            <a:pPr lvl="1"/>
            <a:r>
              <a:rPr lang="en-US" dirty="0">
                <a:cs typeface="Calibri" panose="020F0502020204030204" pitchFamily="34" charset="0"/>
                <a:sym typeface="Courier New Bold" charset="0"/>
              </a:rPr>
              <a:t>And sets condition codes along the way, like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subq</a:t>
            </a:r>
            <a:r>
              <a:rPr lang="en-US" dirty="0">
                <a:cs typeface="Calibri" panose="020F0502020204030204" pitchFamily="34" charset="0"/>
                <a:sym typeface="Courier New Bold" charset="0"/>
              </a:rPr>
              <a:t> would!</a:t>
            </a:r>
          </a:p>
          <a:p>
            <a:pPr lvl="1"/>
            <a:r>
              <a:rPr lang="en-US" dirty="0">
                <a:cs typeface="Calibri" panose="020F0502020204030204" pitchFamily="34" charset="0"/>
                <a:sym typeface="Courier New Bold" charset="0"/>
              </a:rPr>
              <a:t>Follows the rules we saw on the previous slide for arithmetic instructions</a:t>
            </a:r>
          </a:p>
          <a:p>
            <a:pPr lvl="1"/>
            <a:r>
              <a:rPr lang="en-US" b="1" u="sng" dirty="0">
                <a:solidFill>
                  <a:srgbClr val="800000"/>
                </a:solidFill>
              </a:rPr>
              <a:t>Beware the order of the </a:t>
            </a:r>
            <a:r>
              <a:rPr lang="en-US" b="1" u="sng" dirty="0" err="1">
                <a:solidFill>
                  <a:srgbClr val="800000"/>
                </a:solidFill>
                <a:latin typeface="Courier New"/>
                <a:cs typeface="Courier New"/>
              </a:rPr>
              <a:t>cmp</a:t>
            </a:r>
            <a:r>
              <a:rPr lang="en-US" b="1" u="sng" dirty="0">
                <a:solidFill>
                  <a:srgbClr val="800000"/>
                </a:solidFill>
              </a:rPr>
              <a:t> operands!</a:t>
            </a:r>
          </a:p>
          <a:p>
            <a:pPr lvl="1"/>
            <a:endParaRPr lang="en-US" b="1" u="sng" dirty="0">
              <a:solidFill>
                <a:srgbClr val="800000"/>
              </a:solidFill>
            </a:endParaRPr>
          </a:p>
          <a:p>
            <a:r>
              <a:rPr lang="en-US" dirty="0"/>
              <a:t>Use cases</a:t>
            </a:r>
          </a:p>
          <a:p>
            <a:pPr marL="660400" lvl="1" indent="-342900"/>
            <a:r>
              <a:rPr lang="en-US" b="1" dirty="0">
                <a:solidFill>
                  <a:srgbClr val="980002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ZF set</a:t>
            </a:r>
            <a:r>
              <a:rPr lang="en-US" dirty="0"/>
              <a:t> if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dst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 ==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src</a:t>
            </a:r>
            <a:endParaRPr lang="en-US" dirty="0"/>
          </a:p>
          <a:p>
            <a:pPr marL="660400" lvl="1" indent="-342900"/>
            <a:r>
              <a:rPr lang="en-US" b="1" dirty="0">
                <a:solidFill>
                  <a:srgbClr val="980002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SF set</a:t>
            </a:r>
            <a:r>
              <a:rPr lang="en-US" dirty="0"/>
              <a:t> if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(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dst-src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) &lt; 0</a:t>
            </a:r>
            <a:r>
              <a:rPr lang="en-US" dirty="0"/>
              <a:t> (as signed), i.e.,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/>
              <a:t> in a signed comparison!</a:t>
            </a:r>
          </a:p>
          <a:p>
            <a:pPr marL="660400" lvl="1" indent="-342900"/>
            <a:r>
              <a:rPr lang="en-US" b="1" dirty="0">
                <a:solidFill>
                  <a:srgbClr val="980002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CF and OF</a:t>
            </a:r>
            <a:r>
              <a:rPr lang="en-US" dirty="0">
                <a:solidFill>
                  <a:srgbClr val="980002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dirty="0"/>
              <a:t>used mostly in combinations with others (see in a few slides)</a:t>
            </a:r>
            <a:endParaRPr lang="en-US" dirty="0">
              <a:latin typeface="Courier New Bold" charset="0"/>
              <a:ea typeface="ヒラギノ角ゴ ProN W6" charset="0"/>
              <a:cs typeface="ヒラギノ角ゴ ProN W6" charset="0"/>
              <a:sym typeface="Courier New Bold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80D364-5F34-403B-89EB-07279872A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2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229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19980" cy="533400"/>
          </a:xfrm>
        </p:spPr>
        <p:txBody>
          <a:bodyPr/>
          <a:lstStyle/>
          <a:p>
            <a:r>
              <a:rPr lang="en-US" dirty="0"/>
              <a:t>Object code: Disassemble targets</a:t>
            </a:r>
          </a:p>
        </p:txBody>
      </p:sp>
      <p:sp>
        <p:nvSpPr>
          <p:cNvPr id="692228" name="Rectangle 4"/>
          <p:cNvSpPr>
            <a:spLocks noChangeArrowheads="1"/>
          </p:cNvSpPr>
          <p:nvPr/>
        </p:nvSpPr>
        <p:spPr bwMode="auto">
          <a:xfrm>
            <a:off x="3962401" y="484114"/>
            <a:ext cx="6705599" cy="3783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400538: 48 89 f0         mov  %rsi,%rax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40053b: 48 0f af c2      imul %rdx,%rax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40053f: c3               retq   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400540: 48 89 f0         mov  %rsi,%rax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400543: 48 99            cqto   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400545: 48 f7 f9         idiv %rcx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400548: eb 05            jmp  40054f &lt;switch_eg+0x27&gt;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40054a: b8 01 00 00 00   mov  $0x1,%eax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40054f: 48 01 c8         add  %rcx,%rax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400552: c3               retq   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400553: b8 01 00 00 00   mov  $0x1,%eax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400558: 48 29 d0         sub  %rdx,%rax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40055b: c3               retq   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40055c: b8 02 00 00 00   mov  $0x2,%eax</a:t>
            </a:r>
          </a:p>
          <a:p>
            <a:pPr>
              <a:tabLst>
                <a:tab pos="1257300" algn="l"/>
                <a:tab pos="3492500" algn="l"/>
                <a:tab pos="5664200" algn="l"/>
              </a:tabLst>
            </a:pPr>
            <a:r>
              <a:rPr lang="ro-RO" sz="1600" dirty="0">
                <a:latin typeface="Courier New" pitchFamily="49" charset="0"/>
              </a:rPr>
              <a:t>400561: c3               retq   </a:t>
            </a:r>
            <a:endParaRPr lang="en-US" sz="1600" b="1" dirty="0">
              <a:latin typeface="Courier New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1454259"/>
            <a:ext cx="121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itchFamily="49" charset="0"/>
              </a:rPr>
              <a:t>0x40055c</a:t>
            </a:r>
          </a:p>
          <a:p>
            <a:r>
              <a:rPr lang="en-US" sz="1600" dirty="0">
                <a:latin typeface="Courier New" pitchFamily="49" charset="0"/>
              </a:rPr>
              <a:t>0x400538</a:t>
            </a:r>
          </a:p>
          <a:p>
            <a:r>
              <a:rPr lang="en-US" sz="1600" dirty="0">
                <a:latin typeface="Courier New" pitchFamily="49" charset="0"/>
              </a:rPr>
              <a:t>0x400540</a:t>
            </a:r>
          </a:p>
          <a:p>
            <a:r>
              <a:rPr lang="en-US" sz="1600" dirty="0">
                <a:latin typeface="Courier New" pitchFamily="49" charset="0"/>
              </a:rPr>
              <a:t>0x40054a</a:t>
            </a:r>
          </a:p>
          <a:p>
            <a:r>
              <a:rPr lang="en-US" sz="1600" dirty="0">
                <a:latin typeface="Courier New" pitchFamily="49" charset="0"/>
              </a:rPr>
              <a:t>0x40055c</a:t>
            </a:r>
          </a:p>
          <a:p>
            <a:r>
              <a:rPr lang="en-US" sz="1600" dirty="0">
                <a:latin typeface="Courier New" pitchFamily="49" charset="0"/>
              </a:rPr>
              <a:t>0x400553</a:t>
            </a:r>
          </a:p>
          <a:p>
            <a:r>
              <a:rPr lang="en-US" sz="1600" dirty="0">
                <a:latin typeface="Courier New" pitchFamily="49" charset="0"/>
              </a:rPr>
              <a:t>0x400553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3007852" y="1676400"/>
            <a:ext cx="954548" cy="198120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2996382" y="762001"/>
            <a:ext cx="1042219" cy="107827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2996382" y="1454259"/>
            <a:ext cx="1042219" cy="65394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2996382" y="2362200"/>
            <a:ext cx="1042219" cy="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3007852" y="2660542"/>
            <a:ext cx="1030748" cy="1149459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2996382" y="2819400"/>
            <a:ext cx="1042219" cy="30480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2996382" y="3124200"/>
            <a:ext cx="966019" cy="7620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6019800" y="4331114"/>
            <a:ext cx="3657600" cy="2028761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r>
              <a:rPr lang="en-US" sz="1400" dirty="0">
                <a:latin typeface="Courier New" pitchFamily="49" charset="0"/>
              </a:rPr>
              <a:t>......</a:t>
            </a:r>
          </a:p>
          <a:p>
            <a:pPr eaLnBrk="0" hangingPunct="0"/>
            <a:endParaRPr lang="en-US" sz="1400" b="1" dirty="0">
              <a:latin typeface="Courier New" pitchFamily="49" charset="0"/>
            </a:endParaRP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case 5:	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case 6:	/* .L7 */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   w -= z;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   break;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default:	/* .L8 */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   w = 2;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}</a:t>
            </a: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2208577" y="4322152"/>
            <a:ext cx="3657600" cy="245964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r>
              <a:rPr lang="en-US" sz="1400" dirty="0">
                <a:latin typeface="Courier New" pitchFamily="49" charset="0"/>
              </a:rPr>
              <a:t>long w = 1;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switch(x) {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case 1:	/* .L3 */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   w = y * x;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   break;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case 2:	/* .L5 */ 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   w = y/z;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   /* fall through */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case 3:	/* .L9 */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   w += z;</a:t>
            </a:r>
          </a:p>
          <a:p>
            <a:pPr eaLnBrk="0" hangingPunct="0"/>
            <a:r>
              <a:rPr lang="en-US" sz="1400" b="1" dirty="0">
                <a:latin typeface="Courier New" pitchFamily="49" charset="0"/>
              </a:rPr>
              <a:t>      break;</a:t>
            </a:r>
          </a:p>
        </p:txBody>
      </p:sp>
    </p:spTree>
    <p:extLst>
      <p:ext uri="{BB962C8B-B14F-4D97-AF65-F5344CB8AC3E}">
        <p14:creationId xmlns:p14="http://schemas.microsoft.com/office/powerpoint/2010/main" val="58522417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763" y="0"/>
            <a:ext cx="7591425" cy="762000"/>
          </a:xfrm>
        </p:spPr>
        <p:txBody>
          <a:bodyPr/>
          <a:lstStyle/>
          <a:p>
            <a:r>
              <a:rPr lang="en-US" dirty="0"/>
              <a:t>Object code: Memory View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21468" y="788126"/>
          <a:ext cx="7418668" cy="5917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0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7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rgbClr val="000000"/>
                          </a:solidFill>
                          <a:latin typeface="Courier New" pitchFamily="49" charset="0"/>
                        </a:rPr>
                        <a:t>0x400528: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switch_eg</a:t>
                      </a:r>
                      <a:endParaRPr lang="is-I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. . 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.</a:t>
                      </a:r>
                      <a:r>
                        <a:rPr lang="en-US" b="0" baseline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 . .</a:t>
                      </a:r>
                      <a:endParaRPr lang="is-I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0x400538: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s-I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400540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400548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400550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400558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400560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. . 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.</a:t>
                      </a:r>
                      <a:r>
                        <a:rPr lang="en-US" b="0" baseline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 . .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383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400668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51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400670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3583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400678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400680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4469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400688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2291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400690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7383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400698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1764268" y="1447800"/>
            <a:ext cx="369332" cy="4419600"/>
            <a:chOff x="240268" y="1447800"/>
            <a:chExt cx="369332" cy="4419600"/>
          </a:xfrm>
        </p:grpSpPr>
        <p:cxnSp>
          <p:nvCxnSpPr>
            <p:cNvPr id="5" name="Straight Arrow Connector 4"/>
            <p:cNvCxnSpPr/>
            <p:nvPr/>
          </p:nvCxnSpPr>
          <p:spPr bwMode="auto">
            <a:xfrm>
              <a:off x="609600" y="1447800"/>
              <a:ext cx="0" cy="4419600"/>
            </a:xfrm>
            <a:prstGeom prst="straightConnector1">
              <a:avLst/>
            </a:prstGeom>
            <a:noFill/>
            <a:ln w="25400" cap="flat" cmpd="sng" algn="ctr">
              <a:solidFill>
                <a:srgbClr val="8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" name="TextBox 5"/>
            <p:cNvSpPr txBox="1"/>
            <p:nvPr/>
          </p:nvSpPr>
          <p:spPr>
            <a:xfrm rot="5400000">
              <a:off x="-1784866" y="3472934"/>
              <a:ext cx="441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800000"/>
                  </a:solidFill>
                  <a:latin typeface="Calibri" pitchFamily="34" charset="0"/>
                </a:rPr>
                <a:t>increasing memory addresses</a:t>
              </a:r>
            </a:p>
          </p:txBody>
        </p:sp>
      </p:grpSp>
      <p:sp>
        <p:nvSpPr>
          <p:cNvPr id="3" name="Right Brace 2"/>
          <p:cNvSpPr/>
          <p:nvPr/>
        </p:nvSpPr>
        <p:spPr bwMode="auto">
          <a:xfrm>
            <a:off x="9713456" y="4114800"/>
            <a:ext cx="356613" cy="2590800"/>
          </a:xfrm>
          <a:prstGeom prst="rightBrace">
            <a:avLst>
              <a:gd name="adj1" fmla="val 8333"/>
              <a:gd name="adj2" fmla="val 49574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5400000">
            <a:off x="9416534" y="5225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Jump table</a:t>
            </a:r>
          </a:p>
        </p:txBody>
      </p:sp>
      <p:sp>
        <p:nvSpPr>
          <p:cNvPr id="8" name="Right Brace 7"/>
          <p:cNvSpPr/>
          <p:nvPr/>
        </p:nvSpPr>
        <p:spPr bwMode="auto">
          <a:xfrm>
            <a:off x="9687549" y="1524000"/>
            <a:ext cx="356613" cy="2209800"/>
          </a:xfrm>
          <a:prstGeom prst="rightBrace">
            <a:avLst>
              <a:gd name="adj1" fmla="val 8333"/>
              <a:gd name="adj2" fmla="val 49574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9330441" y="2422147"/>
            <a:ext cx="1796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Case code blocks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220843" y="784086"/>
          <a:ext cx="7418668" cy="5917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0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80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rgbClr val="000000"/>
                          </a:solidFill>
                          <a:latin typeface="Courier New" pitchFamily="49" charset="0"/>
                        </a:rPr>
                        <a:t>0x400528: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switch_eg</a:t>
                      </a:r>
                      <a:endParaRPr lang="is-I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. . 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.</a:t>
                      </a:r>
                      <a:r>
                        <a:rPr lang="en-US" b="0" baseline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 . .</a:t>
                      </a:r>
                      <a:endParaRPr lang="is-I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0x400538: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Code Block 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0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400540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Code Block 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1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400548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Code Block 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1C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Code Block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400550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Code Block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Code Block 5,6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400558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Code Block 5,6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Default Code Block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400560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d</a:t>
                      </a: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ef. 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c</a:t>
                      </a: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.b.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. . 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.</a:t>
                      </a:r>
                      <a:r>
                        <a:rPr lang="en-US" b="0" baseline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 . .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383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400668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51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400670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3583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400678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400680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4469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400688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2291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400690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7383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400698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/>
                          <a:cs typeface="Courier New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220843" y="788126"/>
          <a:ext cx="7418668" cy="5917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80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806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0x400528: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switch_eg</a:t>
                      </a:r>
                      <a:endParaRPr lang="is-I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. . 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.</a:t>
                      </a:r>
                      <a:r>
                        <a:rPr lang="en-US" b="0" baseline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 . .</a:t>
                      </a:r>
                      <a:endParaRPr lang="is-I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0x400538: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Code Block 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0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400540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Code Block 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1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400548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Code Block 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1C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Code Block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400550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Code Block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Code Block 5,6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400558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Code Block 5,6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Default Code Block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400560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d</a:t>
                      </a: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ef. 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c</a:t>
                      </a:r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.b.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b="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. . 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.</a:t>
                      </a:r>
                      <a:r>
                        <a:rPr lang="en-US" b="0" baseline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 . .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383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400668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0x40055c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51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400670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0x400538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3583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400678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0x400540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114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400680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0x40054a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4469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400688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0x40055c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2291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400690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0x400553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7383">
                <a:tc>
                  <a:txBody>
                    <a:bodyPr/>
                    <a:lstStyle/>
                    <a:p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</a:t>
                      </a:r>
                      <a:r>
                        <a:rPr lang="ro-RO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400698</a:t>
                      </a:r>
                      <a:r>
                        <a:rPr lang="is-IS" sz="1800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:</a:t>
                      </a:r>
                      <a:endParaRPr lang="en-US" b="0" dirty="0">
                        <a:solidFill>
                          <a:srgbClr val="000000"/>
                        </a:solidFill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r>
                        <a:rPr lang="is-IS" b="0" dirty="0">
                          <a:solidFill>
                            <a:srgbClr val="000000"/>
                          </a:solidFill>
                          <a:latin typeface="Courier New" charset="0"/>
                          <a:ea typeface="Courier New" charset="0"/>
                          <a:cs typeface="Courier New" charset="0"/>
                        </a:rPr>
                        <a:t>0x400553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3" name="Freeform 12"/>
          <p:cNvSpPr/>
          <p:nvPr/>
        </p:nvSpPr>
        <p:spPr>
          <a:xfrm>
            <a:off x="5102087" y="3429000"/>
            <a:ext cx="1255643" cy="944217"/>
          </a:xfrm>
          <a:custGeom>
            <a:avLst/>
            <a:gdLst>
              <a:gd name="connsiteX0" fmla="*/ 0 w 1369391"/>
              <a:gd name="connsiteY0" fmla="*/ 1126434 h 1126434"/>
              <a:gd name="connsiteX1" fmla="*/ 1071217 w 1369391"/>
              <a:gd name="connsiteY1" fmla="*/ 673652 h 1126434"/>
              <a:gd name="connsiteX2" fmla="*/ 1369391 w 1369391"/>
              <a:gd name="connsiteY2" fmla="*/ 0 h 1126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9391" h="1126434">
                <a:moveTo>
                  <a:pt x="0" y="1126434"/>
                </a:moveTo>
                <a:cubicBezTo>
                  <a:pt x="421492" y="993912"/>
                  <a:pt x="842985" y="861391"/>
                  <a:pt x="1071217" y="673652"/>
                </a:cubicBezTo>
                <a:cubicBezTo>
                  <a:pt x="1299449" y="485913"/>
                  <a:pt x="1369391" y="0"/>
                  <a:pt x="1369391" y="0"/>
                </a:cubicBezTo>
              </a:path>
            </a:pathLst>
          </a:custGeom>
          <a:ln w="28575" cmpd="sng">
            <a:solidFill>
              <a:srgbClr val="800000"/>
            </a:solidFill>
            <a:headEnd type="none"/>
            <a:tailEnd type="triangle" w="lg" len="lg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782552" y="1744871"/>
            <a:ext cx="1071622" cy="2937565"/>
          </a:xfrm>
          <a:custGeom>
            <a:avLst/>
            <a:gdLst>
              <a:gd name="connsiteX0" fmla="*/ 1071622 w 1071622"/>
              <a:gd name="connsiteY0" fmla="*/ 2937565 h 2937565"/>
              <a:gd name="connsiteX1" fmla="*/ 405 w 1071622"/>
              <a:gd name="connsiteY1" fmla="*/ 982869 h 2937565"/>
              <a:gd name="connsiteX2" fmla="*/ 972231 w 1071622"/>
              <a:gd name="connsiteY2" fmla="*/ 0 h 293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1622" h="2937565">
                <a:moveTo>
                  <a:pt x="1071622" y="2937565"/>
                </a:moveTo>
                <a:cubicBezTo>
                  <a:pt x="544296" y="2205014"/>
                  <a:pt x="16970" y="1472463"/>
                  <a:pt x="405" y="982869"/>
                </a:cubicBezTo>
                <a:cubicBezTo>
                  <a:pt x="-16160" y="493275"/>
                  <a:pt x="478035" y="246637"/>
                  <a:pt x="972231" y="0"/>
                </a:cubicBezTo>
              </a:path>
            </a:pathLst>
          </a:custGeom>
          <a:ln w="28575">
            <a:solidFill>
              <a:srgbClr val="800000"/>
            </a:solidFill>
            <a:tailEnd type="triangle" w="lg" len="lg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2814578" y="2133601"/>
            <a:ext cx="1071622" cy="2937565"/>
          </a:xfrm>
          <a:custGeom>
            <a:avLst/>
            <a:gdLst>
              <a:gd name="connsiteX0" fmla="*/ 1071622 w 1071622"/>
              <a:gd name="connsiteY0" fmla="*/ 2937565 h 2937565"/>
              <a:gd name="connsiteX1" fmla="*/ 405 w 1071622"/>
              <a:gd name="connsiteY1" fmla="*/ 982869 h 2937565"/>
              <a:gd name="connsiteX2" fmla="*/ 972231 w 1071622"/>
              <a:gd name="connsiteY2" fmla="*/ 0 h 293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1622" h="2937565">
                <a:moveTo>
                  <a:pt x="1071622" y="2937565"/>
                </a:moveTo>
                <a:cubicBezTo>
                  <a:pt x="544296" y="2205014"/>
                  <a:pt x="16970" y="1472463"/>
                  <a:pt x="405" y="982869"/>
                </a:cubicBezTo>
                <a:cubicBezTo>
                  <a:pt x="-16160" y="493275"/>
                  <a:pt x="478035" y="246637"/>
                  <a:pt x="972231" y="0"/>
                </a:cubicBezTo>
              </a:path>
            </a:pathLst>
          </a:custGeom>
          <a:ln w="28575">
            <a:solidFill>
              <a:srgbClr val="800000"/>
            </a:solidFill>
            <a:tailEnd type="triangle" w="lg" len="lg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6" name="Freeform 15"/>
          <p:cNvSpPr/>
          <p:nvPr/>
        </p:nvSpPr>
        <p:spPr>
          <a:xfrm rot="641435" flipH="1">
            <a:off x="5273486" y="2607549"/>
            <a:ext cx="1411762" cy="3006298"/>
          </a:xfrm>
          <a:custGeom>
            <a:avLst/>
            <a:gdLst>
              <a:gd name="connsiteX0" fmla="*/ 1071622 w 1071622"/>
              <a:gd name="connsiteY0" fmla="*/ 2937565 h 2937565"/>
              <a:gd name="connsiteX1" fmla="*/ 405 w 1071622"/>
              <a:gd name="connsiteY1" fmla="*/ 982869 h 2937565"/>
              <a:gd name="connsiteX2" fmla="*/ 972231 w 1071622"/>
              <a:gd name="connsiteY2" fmla="*/ 0 h 293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1622" h="2937565">
                <a:moveTo>
                  <a:pt x="1071622" y="2937565"/>
                </a:moveTo>
                <a:cubicBezTo>
                  <a:pt x="544296" y="2205014"/>
                  <a:pt x="16970" y="1472463"/>
                  <a:pt x="405" y="982869"/>
                </a:cubicBezTo>
                <a:cubicBezTo>
                  <a:pt x="-16160" y="493275"/>
                  <a:pt x="478035" y="246637"/>
                  <a:pt x="972231" y="0"/>
                </a:cubicBezTo>
              </a:path>
            </a:pathLst>
          </a:custGeom>
          <a:ln w="28575">
            <a:solidFill>
              <a:srgbClr val="800000"/>
            </a:solidFill>
            <a:tailEnd type="triangle" w="lg" len="lg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 rot="856526" flipH="1">
            <a:off x="5425318" y="3020896"/>
            <a:ext cx="1454545" cy="3388085"/>
          </a:xfrm>
          <a:custGeom>
            <a:avLst/>
            <a:gdLst>
              <a:gd name="connsiteX0" fmla="*/ 1071622 w 1071622"/>
              <a:gd name="connsiteY0" fmla="*/ 2937565 h 2937565"/>
              <a:gd name="connsiteX1" fmla="*/ 405 w 1071622"/>
              <a:gd name="connsiteY1" fmla="*/ 982869 h 2937565"/>
              <a:gd name="connsiteX2" fmla="*/ 972231 w 1071622"/>
              <a:gd name="connsiteY2" fmla="*/ 0 h 293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1622" h="2937565">
                <a:moveTo>
                  <a:pt x="1071622" y="2937565"/>
                </a:moveTo>
                <a:cubicBezTo>
                  <a:pt x="544296" y="2205014"/>
                  <a:pt x="16970" y="1472463"/>
                  <a:pt x="405" y="982869"/>
                </a:cubicBezTo>
                <a:cubicBezTo>
                  <a:pt x="-16160" y="493275"/>
                  <a:pt x="478035" y="246637"/>
                  <a:pt x="972231" y="0"/>
                </a:cubicBezTo>
              </a:path>
            </a:pathLst>
          </a:custGeom>
          <a:ln w="28575">
            <a:solidFill>
              <a:srgbClr val="800000"/>
            </a:solidFill>
            <a:tailEnd type="triangle" w="lg" len="lg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8" name="Freeform 17"/>
          <p:cNvSpPr/>
          <p:nvPr/>
        </p:nvSpPr>
        <p:spPr>
          <a:xfrm rot="754628" flipH="1">
            <a:off x="5406101" y="2907683"/>
            <a:ext cx="1569823" cy="3884101"/>
          </a:xfrm>
          <a:custGeom>
            <a:avLst/>
            <a:gdLst>
              <a:gd name="connsiteX0" fmla="*/ 1071622 w 1071622"/>
              <a:gd name="connsiteY0" fmla="*/ 2937565 h 2937565"/>
              <a:gd name="connsiteX1" fmla="*/ 405 w 1071622"/>
              <a:gd name="connsiteY1" fmla="*/ 982869 h 2937565"/>
              <a:gd name="connsiteX2" fmla="*/ 972231 w 1071622"/>
              <a:gd name="connsiteY2" fmla="*/ 0 h 293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1622" h="2937565">
                <a:moveTo>
                  <a:pt x="1071622" y="2937565"/>
                </a:moveTo>
                <a:cubicBezTo>
                  <a:pt x="544296" y="2205014"/>
                  <a:pt x="16970" y="1472463"/>
                  <a:pt x="405" y="982869"/>
                </a:cubicBezTo>
                <a:cubicBezTo>
                  <a:pt x="-16160" y="493275"/>
                  <a:pt x="478035" y="246637"/>
                  <a:pt x="972231" y="0"/>
                </a:cubicBezTo>
              </a:path>
            </a:pathLst>
          </a:custGeom>
          <a:ln w="28575">
            <a:solidFill>
              <a:srgbClr val="800000"/>
            </a:solidFill>
            <a:tailEnd type="triangle" w="lg" len="lg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5030052" y="3429000"/>
            <a:ext cx="1446949" cy="2411897"/>
          </a:xfrm>
          <a:custGeom>
            <a:avLst/>
            <a:gdLst>
              <a:gd name="connsiteX0" fmla="*/ 0 w 1369391"/>
              <a:gd name="connsiteY0" fmla="*/ 1126434 h 1126434"/>
              <a:gd name="connsiteX1" fmla="*/ 1071217 w 1369391"/>
              <a:gd name="connsiteY1" fmla="*/ 673652 h 1126434"/>
              <a:gd name="connsiteX2" fmla="*/ 1369391 w 1369391"/>
              <a:gd name="connsiteY2" fmla="*/ 0 h 1126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9391" h="1126434">
                <a:moveTo>
                  <a:pt x="0" y="1126434"/>
                </a:moveTo>
                <a:cubicBezTo>
                  <a:pt x="421492" y="993912"/>
                  <a:pt x="842985" y="861391"/>
                  <a:pt x="1071217" y="673652"/>
                </a:cubicBezTo>
                <a:cubicBezTo>
                  <a:pt x="1299449" y="485913"/>
                  <a:pt x="1369391" y="0"/>
                  <a:pt x="1369391" y="0"/>
                </a:cubicBezTo>
              </a:path>
            </a:pathLst>
          </a:custGeom>
          <a:ln w="28575" cmpd="sng">
            <a:solidFill>
              <a:srgbClr val="800000"/>
            </a:solidFill>
            <a:headEnd type="none"/>
            <a:tailEnd type="triangle" w="lg" len="lg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00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 animBg="1"/>
      <p:bldP spid="9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Reading Condition Codes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idx="1"/>
          </p:nvPr>
        </p:nvSpPr>
        <p:spPr>
          <a:xfrm>
            <a:off x="607595" y="1142999"/>
            <a:ext cx="10972800" cy="5213351"/>
          </a:xfrm>
          <a:ln/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Cannot read condition codes directly; instead observe via instructions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And generally observe </a:t>
            </a:r>
            <a:r>
              <a:rPr lang="en-US" b="1" i="1" dirty="0">
                <a:latin typeface="Calibri" charset="0"/>
                <a:ea typeface="Calibri" charset="0"/>
                <a:cs typeface="Calibri" charset="0"/>
              </a:rPr>
              <a:t>combinations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 of condition codes, not individual ones</a:t>
            </a:r>
          </a:p>
          <a:p>
            <a:endParaRPr lang="en-US" sz="2400" dirty="0">
              <a:latin typeface="Calibri" charset="0"/>
              <a:ea typeface="Calibri" charset="0"/>
              <a:cs typeface="Calibri" charset="0"/>
            </a:endParaRPr>
          </a:p>
          <a:p>
            <a:endParaRPr lang="en-US" sz="2400" dirty="0">
              <a:latin typeface="Calibri" charset="0"/>
              <a:ea typeface="Calibri" charset="0"/>
              <a:cs typeface="Calibri" charset="0"/>
            </a:endParaRPr>
          </a:p>
          <a:p>
            <a:pPr marL="152400"/>
            <a:r>
              <a:rPr lang="en-US" sz="2400" dirty="0"/>
              <a:t>Example: the </a:t>
            </a:r>
            <a:r>
              <a:rPr lang="en-US" sz="2400" b="1" dirty="0" err="1">
                <a:latin typeface="Courier New" charset="0"/>
                <a:ea typeface="Courier New" charset="0"/>
                <a:cs typeface="Courier New" charset="0"/>
              </a:rPr>
              <a:t>setX</a:t>
            </a:r>
            <a:r>
              <a:rPr lang="en-US" sz="2400" dirty="0"/>
              <a:t> family of instructions</a:t>
            </a:r>
          </a:p>
          <a:p>
            <a:pPr marL="552450" lvl="1"/>
            <a:r>
              <a:rPr lang="en-US" sz="2000" dirty="0"/>
              <a:t>Write single-byte destination register based on combinations of condition codes</a:t>
            </a:r>
          </a:p>
          <a:p>
            <a:pPr marL="952500" lvl="2"/>
            <a:r>
              <a:rPr lang="en-US" sz="2000" b="1" dirty="0">
                <a:latin typeface="Courier New"/>
                <a:cs typeface="Courier New"/>
              </a:rPr>
              <a:t>set{e, ne, s, …} D</a:t>
            </a:r>
            <a:r>
              <a:rPr lang="en-US" sz="2000" dirty="0"/>
              <a:t>      where D is a 1-byte register</a:t>
            </a:r>
          </a:p>
          <a:p>
            <a:pPr marL="952500" lvl="2"/>
            <a:r>
              <a:rPr lang="en-US" sz="2000" dirty="0">
                <a:latin typeface="Calibri"/>
                <a:cs typeface="Calibri"/>
              </a:rPr>
              <a:t>Example: </a:t>
            </a:r>
            <a:r>
              <a:rPr lang="en-US" sz="2000" b="1" dirty="0" err="1">
                <a:latin typeface="Courier New"/>
                <a:cs typeface="Courier New"/>
              </a:rPr>
              <a:t>sete</a:t>
            </a:r>
            <a:r>
              <a:rPr lang="en-US" sz="2000" b="1" dirty="0">
                <a:latin typeface="Courier New"/>
                <a:cs typeface="Courier New"/>
              </a:rPr>
              <a:t> %al</a:t>
            </a:r>
          </a:p>
          <a:p>
            <a:pPr marL="1409700" lvl="3"/>
            <a:r>
              <a:rPr lang="en-US" sz="1800" dirty="0">
                <a:cs typeface="Courier New"/>
              </a:rPr>
              <a:t>means: </a:t>
            </a:r>
            <a:r>
              <a:rPr lang="en-US" sz="1800" dirty="0"/>
              <a:t> </a:t>
            </a:r>
            <a:r>
              <a:rPr lang="en-US" sz="1800" b="1" dirty="0">
                <a:latin typeface="Courier New" charset="0"/>
                <a:ea typeface="Courier New" charset="0"/>
                <a:cs typeface="Courier New" charset="0"/>
              </a:rPr>
              <a:t>%al</a:t>
            </a:r>
            <a:r>
              <a:rPr lang="en-US" sz="1800" dirty="0"/>
              <a:t>=1 if flag ZF is set, </a:t>
            </a:r>
            <a:r>
              <a:rPr lang="en-US" sz="1800" b="1" dirty="0">
                <a:latin typeface="Courier New" charset="0"/>
                <a:ea typeface="Courier New" charset="0"/>
                <a:cs typeface="Courier New" charset="0"/>
              </a:rPr>
              <a:t>%al</a:t>
            </a:r>
            <a:r>
              <a:rPr lang="en-US" sz="1800" dirty="0"/>
              <a:t>=0 otherwise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7F4501-E3FB-4CC2-B258-64F37CC5F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7713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849</TotalTime>
  <Words>10273</Words>
  <Application>Microsoft Office PowerPoint</Application>
  <PresentationFormat>Widescreen</PresentationFormat>
  <Paragraphs>2072</Paragraphs>
  <Slides>81</Slides>
  <Notes>18</Notes>
  <HiddenSlides>1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7" baseType="lpstr">
      <vt:lpstr>Arial</vt:lpstr>
      <vt:lpstr>Arial Narrow</vt:lpstr>
      <vt:lpstr>Calibri</vt:lpstr>
      <vt:lpstr>Calibri Bold</vt:lpstr>
      <vt:lpstr>Courier</vt:lpstr>
      <vt:lpstr>Courier New</vt:lpstr>
      <vt:lpstr>Courier New Bold</vt:lpstr>
      <vt:lpstr>Gill Sans</vt:lpstr>
      <vt:lpstr>Helvetica</vt:lpstr>
      <vt:lpstr>Monaco</vt:lpstr>
      <vt:lpstr>Symbol</vt:lpstr>
      <vt:lpstr>Tahoma</vt:lpstr>
      <vt:lpstr>Times New Roman</vt:lpstr>
      <vt:lpstr>Wingdings</vt:lpstr>
      <vt:lpstr>Wingdings 2</vt:lpstr>
      <vt:lpstr>Class Slides</vt:lpstr>
      <vt:lpstr>Lecture 07 Control Flow Instructions</vt:lpstr>
      <vt:lpstr>Moving on to new things</vt:lpstr>
      <vt:lpstr>Get started on Bomb Lab right away</vt:lpstr>
      <vt:lpstr>Today’s Goals</vt:lpstr>
      <vt:lpstr>Outline</vt:lpstr>
      <vt:lpstr>Condition codes</vt:lpstr>
      <vt:lpstr>What are the condition codes?</vt:lpstr>
      <vt:lpstr>Explicitly Setting Condition Codes: Compare</vt:lpstr>
      <vt:lpstr>Reading Condition Codes</vt:lpstr>
      <vt:lpstr>Condition codes combinations</vt:lpstr>
      <vt:lpstr>What do you need to know?</vt:lpstr>
      <vt:lpstr>Break + Practice</vt:lpstr>
      <vt:lpstr>Break + Practice</vt:lpstr>
      <vt:lpstr>Outline</vt:lpstr>
      <vt:lpstr>What can instructions do?</vt:lpstr>
      <vt:lpstr>Breaking with sequential execution</vt:lpstr>
      <vt:lpstr>Jumping</vt:lpstr>
      <vt:lpstr>Key idea: building C constructs with assembly</vt:lpstr>
      <vt:lpstr>The “something simpler” is goto</vt:lpstr>
      <vt:lpstr>Conditional Branch Example</vt:lpstr>
      <vt:lpstr>Conditional Branch Example</vt:lpstr>
      <vt:lpstr>Conditional Branch Example</vt:lpstr>
      <vt:lpstr>Conditional Branch Example</vt:lpstr>
      <vt:lpstr>Conditional Branch Example</vt:lpstr>
      <vt:lpstr>Conditional Branch Example</vt:lpstr>
      <vt:lpstr>Conditional Branch Example</vt:lpstr>
      <vt:lpstr>General “if-then-else” translation</vt:lpstr>
      <vt:lpstr>If statement - bigger example</vt:lpstr>
      <vt:lpstr>If statement - bigger example</vt:lpstr>
      <vt:lpstr>If statement - bigger example</vt:lpstr>
      <vt:lpstr>If statement - bigger example</vt:lpstr>
      <vt:lpstr>If statement - bigger example</vt:lpstr>
      <vt:lpstr>If statement - bigger example</vt:lpstr>
      <vt:lpstr>Break + Optimization (O1)</vt:lpstr>
      <vt:lpstr>Break + Optimization (O1)</vt:lpstr>
      <vt:lpstr>Indirect jump</vt:lpstr>
      <vt:lpstr>Outline</vt:lpstr>
      <vt:lpstr>Loops</vt:lpstr>
      <vt:lpstr>“Do-While” Loop Example</vt:lpstr>
      <vt:lpstr>“Do-While” Loop Compilation</vt:lpstr>
      <vt:lpstr>“Do-While” assembly translation</vt:lpstr>
      <vt:lpstr>“Do-While” assembly translation</vt:lpstr>
      <vt:lpstr>“Do-While” assembly translation</vt:lpstr>
      <vt:lpstr>“Do-While” assembly translation</vt:lpstr>
      <vt:lpstr>General “Do-While” Translation</vt:lpstr>
      <vt:lpstr>General “While” Translation #1</vt:lpstr>
      <vt:lpstr>While Loop Example #1</vt:lpstr>
      <vt:lpstr>Comparing while to do-while</vt:lpstr>
      <vt:lpstr>General “While” Translation #2</vt:lpstr>
      <vt:lpstr>“While” Loop Example #2</vt:lpstr>
      <vt:lpstr>Comparing jump-to-middle and guarded-do-while</vt:lpstr>
      <vt:lpstr>“For” Loop Form</vt:lpstr>
      <vt:lpstr>“For” “While”  “Do-While”  “Goto”</vt:lpstr>
      <vt:lpstr>“For” Loop Conversion Example</vt:lpstr>
      <vt:lpstr>“For” Loop Conversion Example</vt:lpstr>
      <vt:lpstr>Break + Assembly to loop</vt:lpstr>
      <vt:lpstr>Assembly to loop</vt:lpstr>
      <vt:lpstr>Assembly to loop</vt:lpstr>
      <vt:lpstr>Assembly to loop</vt:lpstr>
      <vt:lpstr>Assembly to loop</vt:lpstr>
      <vt:lpstr>Assembly to loop</vt:lpstr>
      <vt:lpstr>Assembly to loop</vt:lpstr>
      <vt:lpstr>Outline</vt:lpstr>
      <vt:lpstr>The Problem with Conditional Jumps</vt:lpstr>
      <vt:lpstr>Conditional Moves</vt:lpstr>
      <vt:lpstr>Conditional Move Example</vt:lpstr>
      <vt:lpstr>Bad Cases for Conditional Move</vt:lpstr>
      <vt:lpstr>If, else if, else – optimized (O3)</vt:lpstr>
      <vt:lpstr>Outline</vt:lpstr>
      <vt:lpstr>PowerPoint Presentation</vt:lpstr>
      <vt:lpstr>Switch statements</vt:lpstr>
      <vt:lpstr>Target code blocks</vt:lpstr>
      <vt:lpstr>Jump tables</vt:lpstr>
      <vt:lpstr>Jump table for our example</vt:lpstr>
      <vt:lpstr>Putting it all Together</vt:lpstr>
      <vt:lpstr>Full assembly code for our example</vt:lpstr>
      <vt:lpstr>Another Jump Table Example: starting with assembly</vt:lpstr>
      <vt:lpstr>Object code: Jump Table</vt:lpstr>
      <vt:lpstr>Object code: Disassemble targets</vt:lpstr>
      <vt:lpstr>Object code: Disassemble targets</vt:lpstr>
      <vt:lpstr>Object code: Memory 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07 Control Instructions</dc:title>
  <dc:creator>Branden Ghena</dc:creator>
  <cp:lastModifiedBy>Branden Ghena</cp:lastModifiedBy>
  <cp:revision>85</cp:revision>
  <dcterms:created xsi:type="dcterms:W3CDTF">2021-04-22T14:27:48Z</dcterms:created>
  <dcterms:modified xsi:type="dcterms:W3CDTF">2026-01-29T19:52:13Z</dcterms:modified>
</cp:coreProperties>
</file>