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0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notesSlides/notesSlide11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notesSlides/notesSlide12.xml" ContentType="application/vnd.openxmlformats-officedocument.presentationml.notesSlide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notesSlides/notesSlide13.xml" ContentType="application/vnd.openxmlformats-officedocument.presentationml.notesSlide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9"/>
  </p:notesMasterIdLst>
  <p:sldIdLst>
    <p:sldId id="256" r:id="rId2"/>
    <p:sldId id="2266" r:id="rId3"/>
    <p:sldId id="2301" r:id="rId4"/>
    <p:sldId id="2336" r:id="rId5"/>
    <p:sldId id="722" r:id="rId6"/>
    <p:sldId id="2221" r:id="rId7"/>
    <p:sldId id="2232" r:id="rId8"/>
    <p:sldId id="264" r:id="rId9"/>
    <p:sldId id="2256" r:id="rId10"/>
    <p:sldId id="2338" r:id="rId11"/>
    <p:sldId id="728" r:id="rId12"/>
    <p:sldId id="1047" r:id="rId13"/>
    <p:sldId id="2240" r:id="rId14"/>
    <p:sldId id="2242" r:id="rId15"/>
    <p:sldId id="2243" r:id="rId16"/>
    <p:sldId id="2255" r:id="rId17"/>
    <p:sldId id="2244" r:id="rId18"/>
    <p:sldId id="2245" r:id="rId19"/>
    <p:sldId id="2246" r:id="rId20"/>
    <p:sldId id="2248" r:id="rId21"/>
    <p:sldId id="2274" r:id="rId22"/>
    <p:sldId id="2267" r:id="rId23"/>
    <p:sldId id="713" r:id="rId24"/>
    <p:sldId id="717" r:id="rId25"/>
    <p:sldId id="716" r:id="rId26"/>
    <p:sldId id="2275" r:id="rId27"/>
    <p:sldId id="1049" r:id="rId28"/>
    <p:sldId id="2268" r:id="rId29"/>
    <p:sldId id="351" r:id="rId30"/>
    <p:sldId id="352" r:id="rId31"/>
    <p:sldId id="2254" r:id="rId32"/>
    <p:sldId id="2290" r:id="rId33"/>
    <p:sldId id="2269" r:id="rId34"/>
    <p:sldId id="2291" r:id="rId35"/>
    <p:sldId id="2296" r:id="rId36"/>
    <p:sldId id="2293" r:id="rId37"/>
    <p:sldId id="2297" r:id="rId38"/>
    <p:sldId id="2298" r:id="rId39"/>
    <p:sldId id="2299" r:id="rId40"/>
    <p:sldId id="2300" r:id="rId41"/>
    <p:sldId id="2287" r:id="rId42"/>
    <p:sldId id="688" r:id="rId43"/>
    <p:sldId id="2288" r:id="rId44"/>
    <p:sldId id="2279" r:id="rId45"/>
    <p:sldId id="2280" r:id="rId46"/>
    <p:sldId id="2281" r:id="rId47"/>
    <p:sldId id="2282" r:id="rId48"/>
    <p:sldId id="2263" r:id="rId49"/>
    <p:sldId id="2264" r:id="rId50"/>
    <p:sldId id="2277" r:id="rId51"/>
    <p:sldId id="734" r:id="rId52"/>
    <p:sldId id="2302" r:id="rId53"/>
    <p:sldId id="2303" r:id="rId54"/>
    <p:sldId id="2304" r:id="rId55"/>
    <p:sldId id="2309" r:id="rId56"/>
    <p:sldId id="2312" r:id="rId57"/>
    <p:sldId id="2311" r:id="rId58"/>
    <p:sldId id="2307" r:id="rId59"/>
    <p:sldId id="2315" r:id="rId60"/>
    <p:sldId id="2339" r:id="rId61"/>
    <p:sldId id="2319" r:id="rId62"/>
    <p:sldId id="2326" r:id="rId63"/>
    <p:sldId id="2320" r:id="rId64"/>
    <p:sldId id="2340" r:id="rId65"/>
    <p:sldId id="2333" r:id="rId66"/>
    <p:sldId id="2335" r:id="rId67"/>
    <p:sldId id="2330" r:id="rId68"/>
    <p:sldId id="2316" r:id="rId69"/>
    <p:sldId id="2317" r:id="rId70"/>
    <p:sldId id="2318" r:id="rId71"/>
    <p:sldId id="740" r:id="rId72"/>
    <p:sldId id="2276" r:id="rId73"/>
    <p:sldId id="786" r:id="rId74"/>
    <p:sldId id="787" r:id="rId75"/>
    <p:sldId id="2283" r:id="rId76"/>
    <p:sldId id="2337" r:id="rId77"/>
    <p:sldId id="2278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266"/>
            <p14:sldId id="2301"/>
          </p14:sldIdLst>
        </p14:section>
        <p14:section name="Review" id="{E9241893-4796-4411-9715-B7A644BD7411}">
          <p14:sldIdLst>
            <p14:sldId id="2336"/>
            <p14:sldId id="722"/>
            <p14:sldId id="2221"/>
            <p14:sldId id="2232"/>
            <p14:sldId id="264"/>
          </p14:sldIdLst>
        </p14:section>
        <p14:section name="Arithmetic Instructions" id="{3BF8240F-1395-41EA-9C21-EAD764DCABBD}">
          <p14:sldIdLst>
            <p14:sldId id="2256"/>
            <p14:sldId id="2338"/>
            <p14:sldId id="728"/>
            <p14:sldId id="1047"/>
            <p14:sldId id="2240"/>
            <p14:sldId id="2242"/>
            <p14:sldId id="2243"/>
            <p14:sldId id="2255"/>
            <p14:sldId id="2244"/>
            <p14:sldId id="2245"/>
            <p14:sldId id="2246"/>
            <p14:sldId id="2248"/>
          </p14:sldIdLst>
        </p14:section>
        <p14:section name="Non 64-bit Data" id="{068BBDD3-B97F-4455-AC15-9333BD201F83}">
          <p14:sldIdLst>
            <p14:sldId id="2274"/>
            <p14:sldId id="2267"/>
            <p14:sldId id="713"/>
            <p14:sldId id="717"/>
            <p14:sldId id="716"/>
          </p14:sldIdLst>
        </p14:section>
        <p14:section name="Load Effective Address" id="{8A044F03-583A-404E-A327-96D41DCC29EB}">
          <p14:sldIdLst>
            <p14:sldId id="2275"/>
            <p14:sldId id="1049"/>
            <p14:sldId id="2268"/>
            <p14:sldId id="351"/>
            <p14:sldId id="352"/>
            <p14:sldId id="2254"/>
            <p14:sldId id="2290"/>
            <p14:sldId id="2269"/>
            <p14:sldId id="2291"/>
            <p14:sldId id="2296"/>
            <p14:sldId id="2293"/>
            <p14:sldId id="2297"/>
            <p14:sldId id="2298"/>
            <p14:sldId id="2299"/>
            <p14:sldId id="2300"/>
            <p14:sldId id="2287"/>
            <p14:sldId id="688"/>
            <p14:sldId id="2288"/>
            <p14:sldId id="2279"/>
            <p14:sldId id="2280"/>
            <p14:sldId id="2281"/>
            <p14:sldId id="2282"/>
            <p14:sldId id="2263"/>
            <p14:sldId id="2264"/>
          </p14:sldIdLst>
        </p14:section>
        <p14:section name="Condition Codes" id="{69B36979-6472-47CD-A93F-522FF1918FCE}">
          <p14:sldIdLst>
            <p14:sldId id="2277"/>
            <p14:sldId id="734"/>
            <p14:sldId id="2302"/>
            <p14:sldId id="2303"/>
            <p14:sldId id="2304"/>
            <p14:sldId id="2309"/>
            <p14:sldId id="2312"/>
            <p14:sldId id="2311"/>
            <p14:sldId id="2307"/>
            <p14:sldId id="2315"/>
            <p14:sldId id="2339"/>
            <p14:sldId id="2319"/>
            <p14:sldId id="2326"/>
            <p14:sldId id="2320"/>
            <p14:sldId id="2340"/>
            <p14:sldId id="2333"/>
            <p14:sldId id="2335"/>
            <p14:sldId id="2330"/>
            <p14:sldId id="2316"/>
            <p14:sldId id="2317"/>
            <p14:sldId id="2318"/>
            <p14:sldId id="740"/>
          </p14:sldIdLst>
        </p14:section>
        <p14:section name="Viewing Assembly Code" id="{B55B8E8C-5EAB-4A1E-A4E9-AE5E896E46FA}">
          <p14:sldIdLst>
            <p14:sldId id="2276"/>
            <p14:sldId id="786"/>
            <p14:sldId id="787"/>
            <p14:sldId id="2283"/>
            <p14:sldId id="2337"/>
          </p14:sldIdLst>
        </p14:section>
        <p14:section name="Wrapup" id="{29A7F866-9DA9-446B-8359-CE426CB89C7A}">
          <p14:sldIdLst>
            <p14:sldId id="2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800000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95" d="100"/>
          <a:sy n="95" d="100"/>
        </p:scale>
        <p:origin x="84" y="15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669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33788" y="4763"/>
            <a:ext cx="5561012" cy="3128962"/>
          </a:xfrm>
          <a:prstGeom prst="rect">
            <a:avLst/>
          </a:prstGeom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C98501-4919-4551-8A20-E124EB17010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54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33788" y="4763"/>
            <a:ext cx="5561012" cy="3128962"/>
          </a:xfrm>
          <a:prstGeom prst="rect">
            <a:avLst/>
          </a:prstGeom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C98501-4919-4551-8A20-E124EB17010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325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33788" y="4763"/>
            <a:ext cx="5561012" cy="3128962"/>
          </a:xfrm>
          <a:prstGeom prst="rect">
            <a:avLst/>
          </a:prstGeom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C98501-4919-4551-8A20-E124EB17010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76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33788" y="4763"/>
            <a:ext cx="5561012" cy="3128962"/>
          </a:xfrm>
          <a:prstGeom prst="rect">
            <a:avLst/>
          </a:prstGeom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C98501-4919-4551-8A20-E124EB17010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156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33788" y="4763"/>
            <a:ext cx="5561012" cy="3128962"/>
          </a:xfrm>
          <a:prstGeom prst="rect">
            <a:avLst/>
          </a:prstGeom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C98501-4919-4551-8A20-E124EB17010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807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5ED2C9-0895-40AD-AD3F-E0028AB01A92}" type="slidenum">
              <a:rPr lang="en-US"/>
              <a:pPr/>
              <a:t>42</a:t>
            </a:fld>
            <a:endParaRPr lang="en-US"/>
          </a:p>
        </p:txBody>
      </p:sp>
      <p:sp>
        <p:nvSpPr>
          <p:cNvPr id="73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2060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5ED2C9-0895-40AD-AD3F-E0028AB01A92}" type="slidenum">
              <a:rPr lang="en-US"/>
              <a:pPr/>
              <a:t>43</a:t>
            </a:fld>
            <a:endParaRPr lang="en-US"/>
          </a:p>
        </p:txBody>
      </p:sp>
      <p:sp>
        <p:nvSpPr>
          <p:cNvPr id="73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970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5ED2C9-0895-40AD-AD3F-E0028AB01A92}" type="slidenum">
              <a:rPr lang="en-US"/>
              <a:pPr/>
              <a:t>44</a:t>
            </a:fld>
            <a:endParaRPr lang="en-US"/>
          </a:p>
        </p:txBody>
      </p:sp>
      <p:sp>
        <p:nvSpPr>
          <p:cNvPr id="73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423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5ED2C9-0895-40AD-AD3F-E0028AB01A92}" type="slidenum">
              <a:rPr lang="en-US"/>
              <a:pPr/>
              <a:t>45</a:t>
            </a:fld>
            <a:endParaRPr lang="en-US"/>
          </a:p>
        </p:txBody>
      </p:sp>
      <p:sp>
        <p:nvSpPr>
          <p:cNvPr id="73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053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5ED2C9-0895-40AD-AD3F-E0028AB01A92}" type="slidenum">
              <a:rPr lang="en-US"/>
              <a:pPr/>
              <a:t>46</a:t>
            </a:fld>
            <a:endParaRPr lang="en-US"/>
          </a:p>
        </p:txBody>
      </p:sp>
      <p:sp>
        <p:nvSpPr>
          <p:cNvPr id="73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63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70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5ED2C9-0895-40AD-AD3F-E0028AB01A92}" type="slidenum">
              <a:rPr lang="en-US"/>
              <a:pPr/>
              <a:t>47</a:t>
            </a:fld>
            <a:endParaRPr lang="en-US"/>
          </a:p>
        </p:txBody>
      </p:sp>
      <p:sp>
        <p:nvSpPr>
          <p:cNvPr id="73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32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4600" y="115888"/>
            <a:ext cx="7116763" cy="400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Mem -&gt; Reg</a:t>
            </a:r>
          </a:p>
          <a:p>
            <a:pPr marL="228600" indent="-228600">
              <a:buAutoNum type="arabicPeriod"/>
            </a:pPr>
            <a:r>
              <a:rPr lang="en-US" dirty="0"/>
              <a:t>Reg -&gt; Mem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movq</a:t>
            </a:r>
            <a:r>
              <a:rPr lang="en-US" dirty="0"/>
              <a:t> (%</a:t>
            </a:r>
            <a:r>
              <a:rPr lang="en-US" dirty="0" err="1"/>
              <a:t>rax</a:t>
            </a:r>
            <a:r>
              <a:rPr lang="en-US" dirty="0"/>
              <a:t>), %</a:t>
            </a:r>
            <a:r>
              <a:rPr lang="en-US" dirty="0" err="1"/>
              <a:t>rdx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rdx</a:t>
            </a:r>
            <a:r>
              <a:rPr lang="en-US" dirty="0"/>
              <a:t>, (%</a:t>
            </a:r>
            <a:r>
              <a:rPr lang="en-US" dirty="0" err="1"/>
              <a:t>rbx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08240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1425" y="115888"/>
            <a:ext cx="7118350" cy="4005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have a different </a:t>
            </a:r>
            <a:r>
              <a:rPr lang="en-US" dirty="0" err="1"/>
              <a:t>inc</a:t>
            </a:r>
            <a:r>
              <a:rPr lang="en-US" baseline="0" dirty="0"/>
              <a:t> operator?</a:t>
            </a:r>
          </a:p>
          <a:p>
            <a:pPr lvl="1"/>
            <a:r>
              <a:rPr lang="en-US" baseline="0" dirty="0"/>
              <a:t>Smaller bit representation!</a:t>
            </a:r>
          </a:p>
          <a:p>
            <a:pPr lvl="1"/>
            <a:r>
              <a:rPr lang="en-US" baseline="0" dirty="0"/>
              <a:t>Maybe faster implementation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681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29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22F7AF-B742-4471-8EA4-BE86D002D326}" type="slidenum">
              <a:rPr lang="en-US"/>
              <a:pPr/>
              <a:t>23</a:t>
            </a:fld>
            <a:endParaRPr lang="en-US"/>
          </a:p>
        </p:txBody>
      </p:sp>
      <p:sp>
        <p:nvSpPr>
          <p:cNvPr id="71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far, we’ve seen moving</a:t>
            </a:r>
            <a:r>
              <a:rPr lang="en-US" baseline="0" dirty="0"/>
              <a:t> data from a source of one size, to a destination of the same size.</a:t>
            </a:r>
          </a:p>
          <a:p>
            <a:r>
              <a:rPr lang="en-US" baseline="0" dirty="0"/>
              <a:t>It’s also useful to go to a larger destination, but there’s some choices to make </a:t>
            </a:r>
            <a:r>
              <a:rPr lang="en-US" baseline="0" dirty="0" err="1"/>
              <a:t>wrt</a:t>
            </a:r>
            <a:r>
              <a:rPr lang="en-US" baseline="0" dirty="0"/>
              <a:t> how to fill the rest.</a:t>
            </a:r>
          </a:p>
          <a:p>
            <a:r>
              <a:rPr lang="en-US" baseline="0" dirty="0"/>
              <a:t>If you want to copy to a smaller destination, you should instead use a smaller view on the source.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634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22F7AF-B742-4471-8EA4-BE86D002D326}" type="slidenum">
              <a:rPr lang="en-US"/>
              <a:pPr/>
              <a:t>24</a:t>
            </a:fld>
            <a:endParaRPr lang="en-US"/>
          </a:p>
        </p:txBody>
      </p:sp>
      <p:sp>
        <p:nvSpPr>
          <p:cNvPr id="71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516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1425" y="115888"/>
            <a:ext cx="7118350" cy="4005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Syntax for</a:t>
            </a:r>
            <a:r>
              <a:rPr lang="en-US" baseline="0" dirty="0"/>
              <a:t> memory operands can be more complex</a:t>
            </a:r>
          </a:p>
          <a:p>
            <a:r>
              <a:rPr lang="en-US" baseline="0" dirty="0"/>
              <a:t>Designed to do things that are </a:t>
            </a:r>
            <a:r>
              <a:rPr lang="en-US" b="1" baseline="0" dirty="0"/>
              <a:t>common </a:t>
            </a:r>
            <a:r>
              <a:rPr lang="en-US" baseline="0" dirty="0"/>
              <a:t>with </a:t>
            </a:r>
            <a:r>
              <a:rPr lang="en-US" b="1" baseline="0" dirty="0"/>
              <a:t>pointers</a:t>
            </a:r>
          </a:p>
          <a:p>
            <a:r>
              <a:rPr lang="en-US" b="1" baseline="0" dirty="0"/>
              <a:t>D: </a:t>
            </a:r>
            <a:r>
              <a:rPr lang="en-US" b="0" baseline="0" dirty="0"/>
              <a:t>displacement, add a constant</a:t>
            </a:r>
          </a:p>
          <a:p>
            <a:r>
              <a:rPr lang="en-US" b="0" baseline="0" dirty="0" err="1"/>
              <a:t>Rb</a:t>
            </a:r>
            <a:r>
              <a:rPr lang="en-US" b="0" baseline="0" dirty="0"/>
              <a:t>: base pointer</a:t>
            </a:r>
          </a:p>
          <a:p>
            <a:r>
              <a:rPr lang="en-US" b="0" baseline="0" dirty="0" err="1"/>
              <a:t>Ri</a:t>
            </a:r>
            <a:r>
              <a:rPr lang="en-US" b="0" baseline="0" dirty="0"/>
              <a:t>: index into array</a:t>
            </a:r>
          </a:p>
          <a:p>
            <a:r>
              <a:rPr lang="en-US" b="0" baseline="0" dirty="0"/>
              <a:t>S: scale the index (pointer arithmetic needs to scale by the size of the pointer target)</a:t>
            </a:r>
          </a:p>
          <a:p>
            <a:pPr lvl="1"/>
            <a:r>
              <a:rPr lang="en-US" b="0" baseline="0" dirty="0"/>
              <a:t>compiler keeps track of what the pointer points to and scales accordingly</a:t>
            </a:r>
          </a:p>
          <a:p>
            <a:pPr lvl="1"/>
            <a:r>
              <a:rPr lang="en-US" b="0" baseline="0" dirty="0" err="1"/>
              <a:t>int</a:t>
            </a:r>
            <a:r>
              <a:rPr lang="en-US" b="0" baseline="0" dirty="0"/>
              <a:t> x[]    x[</a:t>
            </a:r>
            <a:r>
              <a:rPr lang="en-US" b="0" baseline="0" dirty="0" err="1"/>
              <a:t>i</a:t>
            </a:r>
            <a:r>
              <a:rPr lang="en-US" b="0" baseline="0" dirty="0"/>
              <a:t>]</a:t>
            </a:r>
          </a:p>
          <a:p>
            <a:pPr lvl="1"/>
            <a:r>
              <a:rPr lang="en-US" b="1" i="1" baseline="0" dirty="0" err="1"/>
              <a:t>ith</a:t>
            </a:r>
            <a:r>
              <a:rPr lang="en-US" b="1" dirty="0"/>
              <a:t> element of an array of </a:t>
            </a:r>
            <a:r>
              <a:rPr lang="en-US" b="1" dirty="0" err="1"/>
              <a:t>ints</a:t>
            </a:r>
            <a:r>
              <a:rPr lang="en-US" b="1" dirty="0"/>
              <a:t>: </a:t>
            </a:r>
            <a:r>
              <a:rPr lang="en-US" b="1" dirty="0" err="1"/>
              <a:t>Ri</a:t>
            </a:r>
            <a:r>
              <a:rPr lang="en-US" b="1" dirty="0"/>
              <a:t>=</a:t>
            </a:r>
            <a:r>
              <a:rPr lang="en-US" b="1" dirty="0" err="1"/>
              <a:t>i</a:t>
            </a:r>
            <a:r>
              <a:rPr lang="en-US" b="1" dirty="0"/>
              <a:t>, S=4 (bytes)</a:t>
            </a:r>
          </a:p>
          <a:p>
            <a:r>
              <a:rPr lang="en-US" dirty="0"/>
              <a:t>See figure 3.3 in 3e textbook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92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33788" y="4763"/>
            <a:ext cx="5561012" cy="3128962"/>
          </a:xfrm>
          <a:prstGeom prst="rect">
            <a:avLst/>
          </a:prstGeom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Those address calculations always go</a:t>
            </a:r>
            <a:r>
              <a:rPr lang="en-US" baseline="0" dirty="0"/>
              <a:t> to memory </a:t>
            </a:r>
            <a:r>
              <a:rPr lang="en-US" b="1" baseline="0" dirty="0"/>
              <a:t>except in one special case</a:t>
            </a:r>
            <a:endParaRPr lang="en-US" b="1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D7607F-812E-4900-82D9-96898C5F6FC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26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3AEE7764-EE9B-41EC-A9BC-9DB36F21528E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A430-E0DE-43F9-ADD9-945B14F84E4E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8435-B1FE-40E3-A4B7-6B7D528E8ACB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1355-FEC8-4083-B31B-9DBF8F541466}" type="datetime1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BCB3A-2DD5-4DFC-AC64-6F6D11A252BF}" type="datetime1">
              <a:rPr lang="en-US" smtClean="0"/>
              <a:t>1/22/2026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48FD2A-CCAE-49BD-91F4-E59ACF71D989}" type="datetime1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36456C3-C480-4625-AB38-07AE9A3FBF60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notesSlide" Target="../notesSlides/notesSlide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tags" Target="../tags/tag24.xml"/><Relationship Id="rId18" Type="http://schemas.openxmlformats.org/officeDocument/2006/relationships/tags" Target="../tags/tag29.xml"/><Relationship Id="rId26" Type="http://schemas.openxmlformats.org/officeDocument/2006/relationships/tags" Target="../tags/tag37.xml"/><Relationship Id="rId3" Type="http://schemas.openxmlformats.org/officeDocument/2006/relationships/tags" Target="../tags/tag14.xml"/><Relationship Id="rId21" Type="http://schemas.openxmlformats.org/officeDocument/2006/relationships/tags" Target="../tags/tag32.xml"/><Relationship Id="rId34" Type="http://schemas.openxmlformats.org/officeDocument/2006/relationships/notesSlide" Target="../notesSlides/notesSlide10.xml"/><Relationship Id="rId7" Type="http://schemas.openxmlformats.org/officeDocument/2006/relationships/tags" Target="../tags/tag18.xml"/><Relationship Id="rId12" Type="http://schemas.openxmlformats.org/officeDocument/2006/relationships/tags" Target="../tags/tag23.xml"/><Relationship Id="rId17" Type="http://schemas.openxmlformats.org/officeDocument/2006/relationships/tags" Target="../tags/tag28.xml"/><Relationship Id="rId25" Type="http://schemas.openxmlformats.org/officeDocument/2006/relationships/tags" Target="../tags/tag36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6" Type="http://schemas.openxmlformats.org/officeDocument/2006/relationships/tags" Target="../tags/tag27.xml"/><Relationship Id="rId20" Type="http://schemas.openxmlformats.org/officeDocument/2006/relationships/tags" Target="../tags/tag31.xml"/><Relationship Id="rId29" Type="http://schemas.openxmlformats.org/officeDocument/2006/relationships/tags" Target="../tags/tag40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24" Type="http://schemas.openxmlformats.org/officeDocument/2006/relationships/tags" Target="../tags/tag35.xml"/><Relationship Id="rId32" Type="http://schemas.openxmlformats.org/officeDocument/2006/relationships/tags" Target="../tags/tag43.xml"/><Relationship Id="rId5" Type="http://schemas.openxmlformats.org/officeDocument/2006/relationships/tags" Target="../tags/tag16.xml"/><Relationship Id="rId15" Type="http://schemas.openxmlformats.org/officeDocument/2006/relationships/tags" Target="../tags/tag26.xml"/><Relationship Id="rId23" Type="http://schemas.openxmlformats.org/officeDocument/2006/relationships/tags" Target="../tags/tag34.xml"/><Relationship Id="rId28" Type="http://schemas.openxmlformats.org/officeDocument/2006/relationships/tags" Target="../tags/tag39.xml"/><Relationship Id="rId10" Type="http://schemas.openxmlformats.org/officeDocument/2006/relationships/tags" Target="../tags/tag21.xml"/><Relationship Id="rId19" Type="http://schemas.openxmlformats.org/officeDocument/2006/relationships/tags" Target="../tags/tag30.xml"/><Relationship Id="rId31" Type="http://schemas.openxmlformats.org/officeDocument/2006/relationships/tags" Target="../tags/tag42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tags" Target="../tags/tag25.xml"/><Relationship Id="rId22" Type="http://schemas.openxmlformats.org/officeDocument/2006/relationships/tags" Target="../tags/tag33.xml"/><Relationship Id="rId27" Type="http://schemas.openxmlformats.org/officeDocument/2006/relationships/tags" Target="../tags/tag38.xml"/><Relationship Id="rId30" Type="http://schemas.openxmlformats.org/officeDocument/2006/relationships/tags" Target="../tags/tag41.xml"/><Relationship Id="rId35" Type="http://schemas.openxmlformats.org/officeDocument/2006/relationships/image" Target="../media/image3.png"/><Relationship Id="rId8" Type="http://schemas.openxmlformats.org/officeDocument/2006/relationships/tags" Target="../tags/tag19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tags" Target="../tags/tag56.xml"/><Relationship Id="rId18" Type="http://schemas.openxmlformats.org/officeDocument/2006/relationships/tags" Target="../tags/tag61.xml"/><Relationship Id="rId26" Type="http://schemas.openxmlformats.org/officeDocument/2006/relationships/tags" Target="../tags/tag69.xml"/><Relationship Id="rId3" Type="http://schemas.openxmlformats.org/officeDocument/2006/relationships/tags" Target="../tags/tag46.xml"/><Relationship Id="rId21" Type="http://schemas.openxmlformats.org/officeDocument/2006/relationships/tags" Target="../tags/tag64.xml"/><Relationship Id="rId34" Type="http://schemas.openxmlformats.org/officeDocument/2006/relationships/notesSlide" Target="../notesSlides/notesSlide11.xml"/><Relationship Id="rId7" Type="http://schemas.openxmlformats.org/officeDocument/2006/relationships/tags" Target="../tags/tag50.xml"/><Relationship Id="rId12" Type="http://schemas.openxmlformats.org/officeDocument/2006/relationships/tags" Target="../tags/tag55.xml"/><Relationship Id="rId17" Type="http://schemas.openxmlformats.org/officeDocument/2006/relationships/tags" Target="../tags/tag60.xml"/><Relationship Id="rId25" Type="http://schemas.openxmlformats.org/officeDocument/2006/relationships/tags" Target="../tags/tag68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6" Type="http://schemas.openxmlformats.org/officeDocument/2006/relationships/tags" Target="../tags/tag59.xml"/><Relationship Id="rId20" Type="http://schemas.openxmlformats.org/officeDocument/2006/relationships/tags" Target="../tags/tag63.xml"/><Relationship Id="rId29" Type="http://schemas.openxmlformats.org/officeDocument/2006/relationships/tags" Target="../tags/tag72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tags" Target="../tags/tag54.xml"/><Relationship Id="rId24" Type="http://schemas.openxmlformats.org/officeDocument/2006/relationships/tags" Target="../tags/tag67.xml"/><Relationship Id="rId32" Type="http://schemas.openxmlformats.org/officeDocument/2006/relationships/tags" Target="../tags/tag75.xml"/><Relationship Id="rId5" Type="http://schemas.openxmlformats.org/officeDocument/2006/relationships/tags" Target="../tags/tag48.xml"/><Relationship Id="rId15" Type="http://schemas.openxmlformats.org/officeDocument/2006/relationships/tags" Target="../tags/tag58.xml"/><Relationship Id="rId23" Type="http://schemas.openxmlformats.org/officeDocument/2006/relationships/tags" Target="../tags/tag66.xml"/><Relationship Id="rId28" Type="http://schemas.openxmlformats.org/officeDocument/2006/relationships/tags" Target="../tags/tag71.xml"/><Relationship Id="rId10" Type="http://schemas.openxmlformats.org/officeDocument/2006/relationships/tags" Target="../tags/tag53.xml"/><Relationship Id="rId19" Type="http://schemas.openxmlformats.org/officeDocument/2006/relationships/tags" Target="../tags/tag62.xml"/><Relationship Id="rId31" Type="http://schemas.openxmlformats.org/officeDocument/2006/relationships/tags" Target="../tags/tag74.xml"/><Relationship Id="rId4" Type="http://schemas.openxmlformats.org/officeDocument/2006/relationships/tags" Target="../tags/tag47.xml"/><Relationship Id="rId9" Type="http://schemas.openxmlformats.org/officeDocument/2006/relationships/tags" Target="../tags/tag52.xml"/><Relationship Id="rId14" Type="http://schemas.openxmlformats.org/officeDocument/2006/relationships/tags" Target="../tags/tag57.xml"/><Relationship Id="rId22" Type="http://schemas.openxmlformats.org/officeDocument/2006/relationships/tags" Target="../tags/tag65.xml"/><Relationship Id="rId27" Type="http://schemas.openxmlformats.org/officeDocument/2006/relationships/tags" Target="../tags/tag70.xml"/><Relationship Id="rId30" Type="http://schemas.openxmlformats.org/officeDocument/2006/relationships/tags" Target="../tags/tag73.xml"/><Relationship Id="rId35" Type="http://schemas.openxmlformats.org/officeDocument/2006/relationships/image" Target="../media/image3.png"/><Relationship Id="rId8" Type="http://schemas.openxmlformats.org/officeDocument/2006/relationships/tags" Target="../tags/tag51.xml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tags" Target="../tags/tag88.xml"/><Relationship Id="rId18" Type="http://schemas.openxmlformats.org/officeDocument/2006/relationships/tags" Target="../tags/tag93.xml"/><Relationship Id="rId26" Type="http://schemas.openxmlformats.org/officeDocument/2006/relationships/tags" Target="../tags/tag101.xml"/><Relationship Id="rId3" Type="http://schemas.openxmlformats.org/officeDocument/2006/relationships/tags" Target="../tags/tag78.xml"/><Relationship Id="rId21" Type="http://schemas.openxmlformats.org/officeDocument/2006/relationships/tags" Target="../tags/tag96.xml"/><Relationship Id="rId34" Type="http://schemas.openxmlformats.org/officeDocument/2006/relationships/notesSlide" Target="../notesSlides/notesSlide12.xml"/><Relationship Id="rId7" Type="http://schemas.openxmlformats.org/officeDocument/2006/relationships/tags" Target="../tags/tag82.xml"/><Relationship Id="rId12" Type="http://schemas.openxmlformats.org/officeDocument/2006/relationships/tags" Target="../tags/tag87.xml"/><Relationship Id="rId17" Type="http://schemas.openxmlformats.org/officeDocument/2006/relationships/tags" Target="../tags/tag92.xml"/><Relationship Id="rId25" Type="http://schemas.openxmlformats.org/officeDocument/2006/relationships/tags" Target="../tags/tag100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77.xml"/><Relationship Id="rId16" Type="http://schemas.openxmlformats.org/officeDocument/2006/relationships/tags" Target="../tags/tag91.xml"/><Relationship Id="rId20" Type="http://schemas.openxmlformats.org/officeDocument/2006/relationships/tags" Target="../tags/tag95.xml"/><Relationship Id="rId29" Type="http://schemas.openxmlformats.org/officeDocument/2006/relationships/tags" Target="../tags/tag104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tags" Target="../tags/tag86.xml"/><Relationship Id="rId24" Type="http://schemas.openxmlformats.org/officeDocument/2006/relationships/tags" Target="../tags/tag99.xml"/><Relationship Id="rId32" Type="http://schemas.openxmlformats.org/officeDocument/2006/relationships/tags" Target="../tags/tag107.xml"/><Relationship Id="rId5" Type="http://schemas.openxmlformats.org/officeDocument/2006/relationships/tags" Target="../tags/tag80.xml"/><Relationship Id="rId15" Type="http://schemas.openxmlformats.org/officeDocument/2006/relationships/tags" Target="../tags/tag90.xml"/><Relationship Id="rId23" Type="http://schemas.openxmlformats.org/officeDocument/2006/relationships/tags" Target="../tags/tag98.xml"/><Relationship Id="rId28" Type="http://schemas.openxmlformats.org/officeDocument/2006/relationships/tags" Target="../tags/tag103.xml"/><Relationship Id="rId10" Type="http://schemas.openxmlformats.org/officeDocument/2006/relationships/tags" Target="../tags/tag85.xml"/><Relationship Id="rId19" Type="http://schemas.openxmlformats.org/officeDocument/2006/relationships/tags" Target="../tags/tag94.xml"/><Relationship Id="rId31" Type="http://schemas.openxmlformats.org/officeDocument/2006/relationships/tags" Target="../tags/tag106.xml"/><Relationship Id="rId4" Type="http://schemas.openxmlformats.org/officeDocument/2006/relationships/tags" Target="../tags/tag79.xml"/><Relationship Id="rId9" Type="http://schemas.openxmlformats.org/officeDocument/2006/relationships/tags" Target="../tags/tag84.xml"/><Relationship Id="rId14" Type="http://schemas.openxmlformats.org/officeDocument/2006/relationships/tags" Target="../tags/tag89.xml"/><Relationship Id="rId22" Type="http://schemas.openxmlformats.org/officeDocument/2006/relationships/tags" Target="../tags/tag97.xml"/><Relationship Id="rId27" Type="http://schemas.openxmlformats.org/officeDocument/2006/relationships/tags" Target="../tags/tag102.xml"/><Relationship Id="rId30" Type="http://schemas.openxmlformats.org/officeDocument/2006/relationships/tags" Target="../tags/tag105.xml"/><Relationship Id="rId35" Type="http://schemas.openxmlformats.org/officeDocument/2006/relationships/image" Target="../media/image3.png"/><Relationship Id="rId8" Type="http://schemas.openxmlformats.org/officeDocument/2006/relationships/tags" Target="../tags/tag83.xml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tags" Target="../tags/tag120.xml"/><Relationship Id="rId18" Type="http://schemas.openxmlformats.org/officeDocument/2006/relationships/tags" Target="../tags/tag125.xml"/><Relationship Id="rId26" Type="http://schemas.openxmlformats.org/officeDocument/2006/relationships/tags" Target="../tags/tag133.xml"/><Relationship Id="rId3" Type="http://schemas.openxmlformats.org/officeDocument/2006/relationships/tags" Target="../tags/tag110.xml"/><Relationship Id="rId21" Type="http://schemas.openxmlformats.org/officeDocument/2006/relationships/tags" Target="../tags/tag128.xml"/><Relationship Id="rId34" Type="http://schemas.openxmlformats.org/officeDocument/2006/relationships/notesSlide" Target="../notesSlides/notesSlide13.xml"/><Relationship Id="rId7" Type="http://schemas.openxmlformats.org/officeDocument/2006/relationships/tags" Target="../tags/tag114.xml"/><Relationship Id="rId12" Type="http://schemas.openxmlformats.org/officeDocument/2006/relationships/tags" Target="../tags/tag119.xml"/><Relationship Id="rId17" Type="http://schemas.openxmlformats.org/officeDocument/2006/relationships/tags" Target="../tags/tag124.xml"/><Relationship Id="rId25" Type="http://schemas.openxmlformats.org/officeDocument/2006/relationships/tags" Target="../tags/tag132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6" Type="http://schemas.openxmlformats.org/officeDocument/2006/relationships/tags" Target="../tags/tag123.xml"/><Relationship Id="rId20" Type="http://schemas.openxmlformats.org/officeDocument/2006/relationships/tags" Target="../tags/tag127.xml"/><Relationship Id="rId29" Type="http://schemas.openxmlformats.org/officeDocument/2006/relationships/tags" Target="../tags/tag136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tags" Target="../tags/tag118.xml"/><Relationship Id="rId24" Type="http://schemas.openxmlformats.org/officeDocument/2006/relationships/tags" Target="../tags/tag131.xml"/><Relationship Id="rId32" Type="http://schemas.openxmlformats.org/officeDocument/2006/relationships/tags" Target="../tags/tag139.xml"/><Relationship Id="rId5" Type="http://schemas.openxmlformats.org/officeDocument/2006/relationships/tags" Target="../tags/tag112.xml"/><Relationship Id="rId15" Type="http://schemas.openxmlformats.org/officeDocument/2006/relationships/tags" Target="../tags/tag122.xml"/><Relationship Id="rId23" Type="http://schemas.openxmlformats.org/officeDocument/2006/relationships/tags" Target="../tags/tag130.xml"/><Relationship Id="rId28" Type="http://schemas.openxmlformats.org/officeDocument/2006/relationships/tags" Target="../tags/tag135.xml"/><Relationship Id="rId10" Type="http://schemas.openxmlformats.org/officeDocument/2006/relationships/tags" Target="../tags/tag117.xml"/><Relationship Id="rId19" Type="http://schemas.openxmlformats.org/officeDocument/2006/relationships/tags" Target="../tags/tag126.xml"/><Relationship Id="rId31" Type="http://schemas.openxmlformats.org/officeDocument/2006/relationships/tags" Target="../tags/tag138.xml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tags" Target="../tags/tag121.xml"/><Relationship Id="rId22" Type="http://schemas.openxmlformats.org/officeDocument/2006/relationships/tags" Target="../tags/tag129.xml"/><Relationship Id="rId27" Type="http://schemas.openxmlformats.org/officeDocument/2006/relationships/tags" Target="../tags/tag134.xml"/><Relationship Id="rId30" Type="http://schemas.openxmlformats.org/officeDocument/2006/relationships/tags" Target="../tags/tag137.xml"/><Relationship Id="rId35" Type="http://schemas.openxmlformats.org/officeDocument/2006/relationships/image" Target="../media/image3.png"/><Relationship Id="rId8" Type="http://schemas.openxmlformats.org/officeDocument/2006/relationships/tags" Target="../tags/tag115.xml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tags" Target="../tags/tag152.xml"/><Relationship Id="rId18" Type="http://schemas.openxmlformats.org/officeDocument/2006/relationships/tags" Target="../tags/tag157.xml"/><Relationship Id="rId26" Type="http://schemas.openxmlformats.org/officeDocument/2006/relationships/tags" Target="../tags/tag165.xml"/><Relationship Id="rId3" Type="http://schemas.openxmlformats.org/officeDocument/2006/relationships/tags" Target="../tags/tag142.xml"/><Relationship Id="rId21" Type="http://schemas.openxmlformats.org/officeDocument/2006/relationships/tags" Target="../tags/tag160.xml"/><Relationship Id="rId34" Type="http://schemas.openxmlformats.org/officeDocument/2006/relationships/notesSlide" Target="../notesSlides/notesSlide14.xml"/><Relationship Id="rId7" Type="http://schemas.openxmlformats.org/officeDocument/2006/relationships/tags" Target="../tags/tag146.xml"/><Relationship Id="rId12" Type="http://schemas.openxmlformats.org/officeDocument/2006/relationships/tags" Target="../tags/tag151.xml"/><Relationship Id="rId17" Type="http://schemas.openxmlformats.org/officeDocument/2006/relationships/tags" Target="../tags/tag156.xml"/><Relationship Id="rId25" Type="http://schemas.openxmlformats.org/officeDocument/2006/relationships/tags" Target="../tags/tag164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6" Type="http://schemas.openxmlformats.org/officeDocument/2006/relationships/tags" Target="../tags/tag155.xml"/><Relationship Id="rId20" Type="http://schemas.openxmlformats.org/officeDocument/2006/relationships/tags" Target="../tags/tag159.xml"/><Relationship Id="rId29" Type="http://schemas.openxmlformats.org/officeDocument/2006/relationships/tags" Target="../tags/tag168.xml"/><Relationship Id="rId1" Type="http://schemas.openxmlformats.org/officeDocument/2006/relationships/tags" Target="../tags/tag140.xml"/><Relationship Id="rId6" Type="http://schemas.openxmlformats.org/officeDocument/2006/relationships/tags" Target="../tags/tag145.xml"/><Relationship Id="rId11" Type="http://schemas.openxmlformats.org/officeDocument/2006/relationships/tags" Target="../tags/tag150.xml"/><Relationship Id="rId24" Type="http://schemas.openxmlformats.org/officeDocument/2006/relationships/tags" Target="../tags/tag163.xml"/><Relationship Id="rId32" Type="http://schemas.openxmlformats.org/officeDocument/2006/relationships/tags" Target="../tags/tag171.xml"/><Relationship Id="rId5" Type="http://schemas.openxmlformats.org/officeDocument/2006/relationships/tags" Target="../tags/tag144.xml"/><Relationship Id="rId15" Type="http://schemas.openxmlformats.org/officeDocument/2006/relationships/tags" Target="../tags/tag154.xml"/><Relationship Id="rId23" Type="http://schemas.openxmlformats.org/officeDocument/2006/relationships/tags" Target="../tags/tag162.xml"/><Relationship Id="rId28" Type="http://schemas.openxmlformats.org/officeDocument/2006/relationships/tags" Target="../tags/tag167.xml"/><Relationship Id="rId10" Type="http://schemas.openxmlformats.org/officeDocument/2006/relationships/tags" Target="../tags/tag149.xml"/><Relationship Id="rId19" Type="http://schemas.openxmlformats.org/officeDocument/2006/relationships/tags" Target="../tags/tag158.xml"/><Relationship Id="rId31" Type="http://schemas.openxmlformats.org/officeDocument/2006/relationships/tags" Target="../tags/tag170.xml"/><Relationship Id="rId4" Type="http://schemas.openxmlformats.org/officeDocument/2006/relationships/tags" Target="../tags/tag143.xml"/><Relationship Id="rId9" Type="http://schemas.openxmlformats.org/officeDocument/2006/relationships/tags" Target="../tags/tag148.xml"/><Relationship Id="rId14" Type="http://schemas.openxmlformats.org/officeDocument/2006/relationships/tags" Target="../tags/tag153.xml"/><Relationship Id="rId22" Type="http://schemas.openxmlformats.org/officeDocument/2006/relationships/tags" Target="../tags/tag161.xml"/><Relationship Id="rId27" Type="http://schemas.openxmlformats.org/officeDocument/2006/relationships/tags" Target="../tags/tag166.xml"/><Relationship Id="rId30" Type="http://schemas.openxmlformats.org/officeDocument/2006/relationships/tags" Target="../tags/tag169.xml"/><Relationship Id="rId35" Type="http://schemas.openxmlformats.org/officeDocument/2006/relationships/image" Target="../media/image3.png"/><Relationship Id="rId8" Type="http://schemas.openxmlformats.org/officeDocument/2006/relationships/tags" Target="../tags/tag14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10" Type="http://schemas.openxmlformats.org/officeDocument/2006/relationships/notesSlide" Target="../notesSlides/notesSlide3.xml"/><Relationship Id="rId4" Type="http://schemas.openxmlformats.org/officeDocument/2006/relationships/tags" Target="../tags/tag5.xml"/><Relationship Id="rId9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odbolt.org/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s://asm.diveintosystems.org/arithmetic/x86_64/movq%20%25rsp%2C%20%25rdx%0A%0Aleaq%20(%25rdx%2C%20%25rcx%2C%204)%2C%20%25rax%0Amovq%20(%25rdx%2C%20%25rcx%2C%204)%2C%20%25rax%0Aleaq%20(%25rdx)%2C%20%25rax%0Amovq%20(%25rdx)%2C%20%25rax%0A/0x1234/0x5678/0xABCD/0xF90E/0/2/0" TargetMode="External"/><Relationship Id="rId2" Type="http://schemas.openxmlformats.org/officeDocument/2006/relationships/hyperlink" Target="https://asm.diveintosystems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06</a:t>
            </a:r>
            <a:br>
              <a:rPr lang="en-US" dirty="0"/>
            </a:br>
            <a:r>
              <a:rPr lang="en-US" dirty="0"/>
              <a:t>Arithmetic Instructions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676660-8424-C76F-63F7-0F963D52C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arithmetic operations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EC89A7-98A6-3FEB-628C-CFB254646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834013"/>
            <a:ext cx="10972800" cy="5338187"/>
          </a:xfrm>
        </p:spPr>
        <p:txBody>
          <a:bodyPr/>
          <a:lstStyle/>
          <a:p>
            <a:r>
              <a:rPr lang="en-US" sz="2400" dirty="0"/>
              <a:t>Two-operand instructions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400" dirty="0"/>
              <a:t>Shifts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46BF6E-D646-17CD-F623-BD946A097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6" name="Group 213">
            <a:extLst>
              <a:ext uri="{FF2B5EF4-FFF2-40B4-BE49-F238E27FC236}">
                <a16:creationId xmlns:a16="http://schemas.microsoft.com/office/drawing/2014/main" id="{47C7E6B9-D05C-68F2-7422-81C64EDF02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993329"/>
              </p:ext>
            </p:extLst>
          </p:nvPr>
        </p:nvGraphicFramePr>
        <p:xfrm>
          <a:off x="774881" y="1261078"/>
          <a:ext cx="6858000" cy="277368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Instruction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Effect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addq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S, 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+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Add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subq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S, 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–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Subtract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imulq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S, 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*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Multiply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xorq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S, 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^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Exclusive 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orq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 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S, 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|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andq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S, 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&amp;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Group 213">
            <a:extLst>
              <a:ext uri="{FF2B5EF4-FFF2-40B4-BE49-F238E27FC236}">
                <a16:creationId xmlns:a16="http://schemas.microsoft.com/office/drawing/2014/main" id="{87E80C23-7C38-B469-DDC9-C07EA5F58F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958741"/>
              </p:ext>
            </p:extLst>
          </p:nvPr>
        </p:nvGraphicFramePr>
        <p:xfrm>
          <a:off x="774881" y="4547664"/>
          <a:ext cx="6858000" cy="198120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Instruction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Effect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sarq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k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&gt;&gt;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Shift arithmetic right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shrq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k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&gt;&gt;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Shift logical right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salq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k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&lt;&lt;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Shift left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shlq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k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&lt;&lt;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Shift left (same as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salq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B226C0A-F40D-8A49-6CFE-2131654D2852}"/>
              </a:ext>
            </a:extLst>
          </p:cNvPr>
          <p:cNvSpPr txBox="1"/>
          <p:nvPr/>
        </p:nvSpPr>
        <p:spPr>
          <a:xfrm>
            <a:off x="7856113" y="1264920"/>
            <a:ext cx="38250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Operand types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Immediate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Register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Memory</a:t>
            </a:r>
          </a:p>
          <a:p>
            <a:r>
              <a:rPr lang="en-US" sz="2400" dirty="0"/>
              <a:t>(Only one can be memory)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Be careful with operand order!!!</a:t>
            </a:r>
          </a:p>
          <a:p>
            <a:r>
              <a:rPr lang="en-US" sz="2400" dirty="0"/>
              <a:t>(Matters for some operations)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23055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note on instruction names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Instruction names can look somewhat arcane</a:t>
            </a:r>
          </a:p>
          <a:p>
            <a:pPr lvl="1"/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shlq</a:t>
            </a:r>
            <a:r>
              <a:rPr lang="en-US" dirty="0"/>
              <a:t>?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movzbl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Real RISC-V instruction: </a:t>
            </a:r>
            <a:r>
              <a:rPr lang="en-US" dirty="0" err="1"/>
              <a:t>Xsfvfnrclipxfqf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But, good news: names (usually) follow conventions</a:t>
            </a:r>
          </a:p>
          <a:p>
            <a:pPr lvl="1"/>
            <a:r>
              <a:rPr lang="en-US" dirty="0"/>
              <a:t>Common prefixes (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add</a:t>
            </a:r>
            <a:r>
              <a:rPr lang="en-US" dirty="0"/>
              <a:t>), suffixes (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b</a:t>
            </a:r>
            <a:r>
              <a:rPr lang="en-US" dirty="0"/>
              <a:t>,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w</a:t>
            </a:r>
            <a:r>
              <a:rPr lang="en-US" dirty="0"/>
              <a:t>,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l</a:t>
            </a:r>
            <a:r>
              <a:rPr lang="en-US" dirty="0"/>
              <a:t>,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q</a:t>
            </a:r>
            <a:r>
              <a:rPr lang="en-US" dirty="0"/>
              <a:t>), etc.</a:t>
            </a:r>
          </a:p>
          <a:p>
            <a:pPr lvl="1"/>
            <a:r>
              <a:rPr lang="en-US" dirty="0"/>
              <a:t>So you can understand pieces separately</a:t>
            </a:r>
          </a:p>
          <a:p>
            <a:pPr lvl="1"/>
            <a:r>
              <a:rPr lang="en-US" dirty="0"/>
              <a:t>Then combine their meanings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9416DC-E4BB-4AE5-B2F5-481997D2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F56922-8B66-48B5-329E-2A089FD8E450}"/>
              </a:ext>
            </a:extLst>
          </p:cNvPr>
          <p:cNvGrpSpPr/>
          <p:nvPr/>
        </p:nvGrpSpPr>
        <p:grpSpPr>
          <a:xfrm>
            <a:off x="1127403" y="2316566"/>
            <a:ext cx="7719096" cy="1560490"/>
            <a:chOff x="2133243" y="2097110"/>
            <a:chExt cx="7719096" cy="156049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r="1967" b="19162"/>
            <a:stretch/>
          </p:blipFill>
          <p:spPr>
            <a:xfrm>
              <a:off x="2133243" y="2097110"/>
              <a:ext cx="7719096" cy="156049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0906138-4D6A-2393-299B-E0636995373A}"/>
                </a:ext>
              </a:extLst>
            </p:cNvPr>
            <p:cNvSpPr/>
            <p:nvPr/>
          </p:nvSpPr>
          <p:spPr>
            <a:xfrm>
              <a:off x="7680960" y="2185416"/>
              <a:ext cx="1929384" cy="795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D7C987A-B55B-4868-9213-904D0E5AF4AB}"/>
              </a:ext>
            </a:extLst>
          </p:cNvPr>
          <p:cNvSpPr txBox="1"/>
          <p:nvPr/>
        </p:nvSpPr>
        <p:spPr>
          <a:xfrm>
            <a:off x="9485645" y="2744470"/>
            <a:ext cx="2094750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The youth still get Wheel of Fortune jokes, right?</a:t>
            </a:r>
          </a:p>
        </p:txBody>
      </p:sp>
    </p:spTree>
    <p:extLst>
      <p:ext uri="{BB962C8B-B14F-4D97-AF65-F5344CB8AC3E}">
        <p14:creationId xmlns:p14="http://schemas.microsoft.com/office/powerpoint/2010/main" val="159519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Arithmetic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Unary (one-operand) Instructions: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See textbook Section 3.5.5 for more instructions:  </a:t>
            </a:r>
            <a:br>
              <a:rPr lang="en-US" dirty="0"/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mulq</a:t>
            </a:r>
            <a:r>
              <a:rPr lang="en-US" dirty="0"/>
              <a:t>,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cqto</a:t>
            </a:r>
            <a:r>
              <a:rPr lang="en-US" dirty="0"/>
              <a:t>,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idivq</a:t>
            </a:r>
            <a:r>
              <a:rPr lang="en-US" dirty="0"/>
              <a:t>,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divq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1F602B7-D5DE-9648-BC77-BF1B189A7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7" name="Group 213">
            <a:extLst>
              <a:ext uri="{FF2B5EF4-FFF2-40B4-BE49-F238E27FC236}">
                <a16:creationId xmlns:a16="http://schemas.microsoft.com/office/drawing/2014/main" id="{3DB53287-ACBC-4FC1-AAE2-1A8296B3C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927970"/>
              </p:ext>
            </p:extLst>
          </p:nvPr>
        </p:nvGraphicFramePr>
        <p:xfrm>
          <a:off x="1003479" y="1984420"/>
          <a:ext cx="6858000" cy="198120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Instruction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Effect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incq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+ 1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Increment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decq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D –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Decrement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negq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-D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Negate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notq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~D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Complement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317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D979-1AB5-084C-8EC3-3B481C13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C to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1045C-0E44-A34B-8449-8F72DB981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Suppose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rax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b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rbx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c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b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the following C statement to x86-64:</a:t>
            </a:r>
          </a:p>
          <a:p>
            <a:pPr marL="0" indent="0">
              <a:buNone/>
            </a:pPr>
            <a:r>
              <a:rPr lang="en-US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			</a:t>
            </a:r>
            <a:r>
              <a:rPr lang="en-US" sz="3733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 = b + c;</a:t>
            </a:r>
          </a:p>
          <a:p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13525-CA1B-B547-AF80-5A9B286AE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8A3057-2FED-4095-96F3-A98615A353C4}"/>
              </a:ext>
            </a:extLst>
          </p:cNvPr>
          <p:cNvSpPr/>
          <p:nvPr/>
        </p:nvSpPr>
        <p:spPr>
          <a:xfrm>
            <a:off x="9287956" y="365125"/>
            <a:ext cx="229243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09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D979-1AB5-084C-8EC3-3B481C13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C to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1045C-0E44-A34B-8449-8F72DB981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Suppose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rax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b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rbx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c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b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the following C statement to x86-64:</a:t>
            </a:r>
          </a:p>
          <a:p>
            <a:pPr marL="0" indent="0">
              <a:buNone/>
            </a:pPr>
            <a:r>
              <a:rPr lang="en-US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			</a:t>
            </a:r>
            <a:r>
              <a:rPr lang="en-US" sz="3733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 = b + c;</a:t>
            </a:r>
          </a:p>
          <a:p>
            <a:pPr marL="2285943" lvl="4" indent="0">
              <a:buClr>
                <a:schemeClr val="dk1"/>
              </a:buClr>
              <a:buSzPts val="3200"/>
              <a:buNone/>
            </a:pPr>
            <a:r>
              <a:rPr lang="en-US" sz="16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lang="en-US" sz="3733" dirty="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1" indent="609585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movq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rbx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rax</a:t>
            </a:r>
            <a:r>
              <a:rPr lang="en-US" sz="3200" dirty="0">
                <a:latin typeface="Courier New"/>
                <a:ea typeface="Courier New"/>
                <a:cs typeface="Courier New"/>
                <a:sym typeface="Courier New"/>
              </a:rPr>
              <a:t>		(a = b;)</a:t>
            </a:r>
          </a:p>
          <a:p>
            <a:pPr marL="1142971" lvl="1" indent="609585">
              <a:spcBef>
                <a:spcPts val="0"/>
              </a:spcBef>
              <a:buClr>
                <a:srgbClr val="000000"/>
              </a:buClr>
              <a:buSzPts val="32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addq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rax</a:t>
            </a:r>
            <a:r>
              <a:rPr lang="en-US" sz="3200" dirty="0">
                <a:latin typeface="Courier New"/>
                <a:ea typeface="Courier New"/>
                <a:cs typeface="Courier New"/>
                <a:sym typeface="Courier New"/>
              </a:rPr>
              <a:t>		(a += c;)</a:t>
            </a: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13525-CA1B-B547-AF80-5A9B286AE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812617-E11F-49A2-BEFF-91F824211458}"/>
              </a:ext>
            </a:extLst>
          </p:cNvPr>
          <p:cNvSpPr/>
          <p:nvPr/>
        </p:nvSpPr>
        <p:spPr>
          <a:xfrm>
            <a:off x="9287956" y="365125"/>
            <a:ext cx="229243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156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D979-1AB5-084C-8EC3-3B481C13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C to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1045C-0E44-A34B-8449-8F72DB981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Suppose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rax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b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rbx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c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b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the following C statement to x86-64:</a:t>
            </a:r>
          </a:p>
          <a:p>
            <a:pPr marL="0" indent="0">
              <a:buNone/>
            </a:pPr>
            <a:r>
              <a:rPr lang="en-US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			</a:t>
            </a:r>
            <a:r>
              <a:rPr lang="en-US" sz="3733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 = b + c;</a:t>
            </a:r>
          </a:p>
          <a:p>
            <a:pPr marL="2285943" lvl="4" indent="0">
              <a:buClr>
                <a:schemeClr val="dk1"/>
              </a:buClr>
              <a:buSzPts val="3200"/>
              <a:buNone/>
            </a:pPr>
            <a:r>
              <a:rPr lang="en-US" sz="16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lang="en-US" sz="3733" dirty="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1" indent="609585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movq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  $0,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rax</a:t>
            </a:r>
            <a:endParaRPr lang="en-US" sz="32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1" indent="609585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addq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rbx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rax</a:t>
            </a:r>
            <a:endParaRPr lang="en-US" sz="32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1" indent="609585">
              <a:spcBef>
                <a:spcPts val="0"/>
              </a:spcBef>
              <a:buClr>
                <a:srgbClr val="000000"/>
              </a:buClr>
              <a:buSzPts val="32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addq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rax</a:t>
            </a:r>
            <a:endParaRPr lang="en-US" sz="32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13525-CA1B-B547-AF80-5A9B286AE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A535F3-A64F-5046-9DBE-201D65763D02}"/>
              </a:ext>
            </a:extLst>
          </p:cNvPr>
          <p:cNvSpPr txBox="1"/>
          <p:nvPr/>
        </p:nvSpPr>
        <p:spPr>
          <a:xfrm>
            <a:off x="6724651" y="4076702"/>
            <a:ext cx="3181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this okay?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F2B5DA-7DAB-400B-A610-E400114ACA22}"/>
              </a:ext>
            </a:extLst>
          </p:cNvPr>
          <p:cNvSpPr/>
          <p:nvPr/>
        </p:nvSpPr>
        <p:spPr>
          <a:xfrm>
            <a:off x="9287956" y="365125"/>
            <a:ext cx="229243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988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D979-1AB5-084C-8EC3-3B481C13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C to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1045C-0E44-A34B-8449-8F72DB981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Suppose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rax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b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rbx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c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b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the following C statement to x86-64:</a:t>
            </a:r>
          </a:p>
          <a:p>
            <a:pPr marL="0" indent="0">
              <a:buNone/>
            </a:pPr>
            <a:r>
              <a:rPr lang="en-US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			</a:t>
            </a:r>
            <a:r>
              <a:rPr lang="en-US" sz="3733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 = b + c;</a:t>
            </a:r>
          </a:p>
          <a:p>
            <a:pPr marL="2285943" lvl="4" indent="0">
              <a:buClr>
                <a:schemeClr val="dk1"/>
              </a:buClr>
              <a:buSzPts val="3200"/>
              <a:buNone/>
            </a:pPr>
            <a:r>
              <a:rPr lang="en-US" sz="16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lang="en-US" sz="3733" dirty="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1" indent="609585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movq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  $0,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rax</a:t>
            </a:r>
            <a:endParaRPr lang="en-US" sz="32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1" indent="609585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addq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rbx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rax</a:t>
            </a:r>
            <a:endParaRPr lang="en-US" sz="32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1" indent="609585">
              <a:spcBef>
                <a:spcPts val="0"/>
              </a:spcBef>
              <a:buClr>
                <a:srgbClr val="000000"/>
              </a:buClr>
              <a:buSzPts val="32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addq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rax</a:t>
            </a:r>
            <a:endParaRPr lang="en-US" sz="32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13525-CA1B-B547-AF80-5A9B286AE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A535F3-A64F-5046-9DBE-201D65763D02}"/>
              </a:ext>
            </a:extLst>
          </p:cNvPr>
          <p:cNvSpPr txBox="1"/>
          <p:nvPr/>
        </p:nvSpPr>
        <p:spPr>
          <a:xfrm>
            <a:off x="6724650" y="4076701"/>
            <a:ext cx="3850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this okay?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Yes: just a little slower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80E6EC-FC5D-4877-8774-8B0A40375681}"/>
              </a:ext>
            </a:extLst>
          </p:cNvPr>
          <p:cNvSpPr/>
          <p:nvPr/>
        </p:nvSpPr>
        <p:spPr>
          <a:xfrm>
            <a:off x="9287956" y="365125"/>
            <a:ext cx="229243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617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D979-1AB5-084C-8EC3-3B481C13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C to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1045C-0E44-A34B-8449-8F72DB981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Suppose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rax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b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rbx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c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b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the following C statement to x86-64:</a:t>
            </a:r>
          </a:p>
          <a:p>
            <a:pPr marL="0" indent="0">
              <a:buNone/>
            </a:pPr>
            <a:r>
              <a:rPr lang="en-US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			</a:t>
            </a:r>
            <a:r>
              <a:rPr lang="en-US" sz="3733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 = b + c;</a:t>
            </a:r>
          </a:p>
          <a:p>
            <a:pPr marL="2285943" lvl="4" indent="0">
              <a:buClr>
                <a:schemeClr val="dk1"/>
              </a:buClr>
              <a:buSzPts val="3200"/>
              <a:buNone/>
            </a:pPr>
            <a:r>
              <a:rPr lang="en-US" sz="16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lang="en-US" sz="3733" dirty="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1" indent="609585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addq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rbx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endParaRPr lang="en-US" sz="32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1" indent="609585">
              <a:spcBef>
                <a:spcPts val="0"/>
              </a:spcBef>
              <a:buClr>
                <a:srgbClr val="000000"/>
              </a:buClr>
              <a:buSzPts val="32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movq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rax</a:t>
            </a:r>
            <a:endParaRPr lang="en-US" sz="32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13525-CA1B-B547-AF80-5A9B286AE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3B1570-99E2-A246-9533-19CB728323BA}"/>
              </a:ext>
            </a:extLst>
          </p:cNvPr>
          <p:cNvSpPr txBox="1"/>
          <p:nvPr/>
        </p:nvSpPr>
        <p:spPr>
          <a:xfrm>
            <a:off x="6724651" y="4076702"/>
            <a:ext cx="3181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this okay?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111811-BF3F-4B67-B04F-0C7726DD9D8A}"/>
              </a:ext>
            </a:extLst>
          </p:cNvPr>
          <p:cNvSpPr/>
          <p:nvPr/>
        </p:nvSpPr>
        <p:spPr>
          <a:xfrm>
            <a:off x="9287956" y="365125"/>
            <a:ext cx="229243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976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D979-1AB5-084C-8EC3-3B481C13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C to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1045C-0E44-A34B-8449-8F72DB981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Suppose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rax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b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rbx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c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b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the following C statement to x86-64:</a:t>
            </a:r>
          </a:p>
          <a:p>
            <a:pPr marL="0" indent="0">
              <a:buNone/>
            </a:pPr>
            <a:r>
              <a:rPr lang="en-US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			</a:t>
            </a:r>
            <a:r>
              <a:rPr lang="en-US" sz="3733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 = b + c;</a:t>
            </a:r>
          </a:p>
          <a:p>
            <a:pPr marL="2285943" lvl="4" indent="0">
              <a:buClr>
                <a:schemeClr val="dk1"/>
              </a:buClr>
              <a:buSzPts val="3200"/>
              <a:buNone/>
            </a:pPr>
            <a:r>
              <a:rPr lang="en-US" sz="16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lang="en-US" sz="3733" dirty="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1" indent="609585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addq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rbx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endParaRPr lang="en-US" sz="32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1" indent="609585">
              <a:spcBef>
                <a:spcPts val="0"/>
              </a:spcBef>
              <a:buClr>
                <a:srgbClr val="000000"/>
              </a:buClr>
              <a:buSzPts val="3200"/>
              <a:buNone/>
            </a:pP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movq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rcx</a:t>
            </a:r>
            <a:r>
              <a:rPr lang="en-US" sz="3200" b="1" dirty="0">
                <a:latin typeface="Courier New"/>
                <a:ea typeface="Courier New"/>
                <a:cs typeface="Courier New"/>
                <a:sym typeface="Courier New"/>
              </a:rPr>
              <a:t>, %</a:t>
            </a:r>
            <a:r>
              <a:rPr lang="en-US" sz="3200" b="1" dirty="0" err="1">
                <a:latin typeface="Courier New"/>
                <a:ea typeface="Courier New"/>
                <a:cs typeface="Courier New"/>
                <a:sym typeface="Courier New"/>
              </a:rPr>
              <a:t>rax</a:t>
            </a:r>
            <a:endParaRPr lang="en-US" sz="32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13525-CA1B-B547-AF80-5A9B286AE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3B1570-99E2-A246-9533-19CB728323BA}"/>
              </a:ext>
            </a:extLst>
          </p:cNvPr>
          <p:cNvSpPr txBox="1"/>
          <p:nvPr/>
        </p:nvSpPr>
        <p:spPr>
          <a:xfrm>
            <a:off x="6724651" y="4076701"/>
            <a:ext cx="49522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this okay?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Probably not: it overwrites C which might still be needed later in code!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FA4398-B7AE-4DE5-AB07-0FE43019E2D9}"/>
              </a:ext>
            </a:extLst>
          </p:cNvPr>
          <p:cNvSpPr/>
          <p:nvPr/>
        </p:nvSpPr>
        <p:spPr>
          <a:xfrm>
            <a:off x="9287956" y="365125"/>
            <a:ext cx="229243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298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09A42-1EEB-FD4F-BC69-48080E95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B79DC-66F2-EE49-B625-65E5A052B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891" indent="-342891"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Suppose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rax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b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rbx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c→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rcx</a:t>
            </a:r>
            <a:b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the following C statement to x86-64:</a:t>
            </a:r>
          </a:p>
          <a:p>
            <a:pPr marL="2285943" lvl="4" indent="0">
              <a:buClr>
                <a:schemeClr val="dk1"/>
              </a:buClr>
              <a:buSzPts val="3200"/>
              <a:buNone/>
            </a:pPr>
            <a:r>
              <a:rPr lang="en-US" sz="3733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 = (a-b)+5;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693DA-A331-D44F-B246-38D3F8EDD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19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E8DD43-E5D5-5A4C-8167-0FD485DAE15F}"/>
              </a:ext>
            </a:extLst>
          </p:cNvPr>
          <p:cNvSpPr txBox="1"/>
          <p:nvPr/>
        </p:nvSpPr>
        <p:spPr>
          <a:xfrm>
            <a:off x="5353051" y="274639"/>
            <a:ext cx="62293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Reminder</a:t>
            </a:r>
            <a:br>
              <a:rPr lang="en-US" sz="2400" dirty="0">
                <a:latin typeface="Seravek Light"/>
                <a:cs typeface="Seravek Light"/>
              </a:rPr>
            </a:b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→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Google Shape;702;g5c482c2159_0_1899">
            <a:extLst>
              <a:ext uri="{FF2B5EF4-FFF2-40B4-BE49-F238E27FC236}">
                <a16:creationId xmlns:a16="http://schemas.microsoft.com/office/drawing/2014/main" id="{76EFD3CF-0813-4A4A-BEAC-002A4DFC3F7C}"/>
              </a:ext>
            </a:extLst>
          </p:cNvPr>
          <p:cNvSpPr txBox="1"/>
          <p:nvPr/>
        </p:nvSpPr>
        <p:spPr>
          <a:xfrm>
            <a:off x="1255065" y="2949000"/>
            <a:ext cx="3478305" cy="13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[A]</a:t>
            </a: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movq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subq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rbx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addq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  $5,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sz="2400" dirty="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11" name="Google Shape;703;g5c482c2159_0_1899">
            <a:extLst>
              <a:ext uri="{FF2B5EF4-FFF2-40B4-BE49-F238E27FC236}">
                <a16:creationId xmlns:a16="http://schemas.microsoft.com/office/drawing/2014/main" id="{6C92FDA2-3C22-4BA4-9933-D79403707C11}"/>
              </a:ext>
            </a:extLst>
          </p:cNvPr>
          <p:cNvSpPr txBox="1"/>
          <p:nvPr/>
        </p:nvSpPr>
        <p:spPr>
          <a:xfrm>
            <a:off x="6683114" y="2949000"/>
            <a:ext cx="3231820" cy="1549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[B]</a:t>
            </a:r>
            <a:br>
              <a:rPr lang="en-US" sz="2400" dirty="0"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movq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subq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rbx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movq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  $5,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12" name="Google Shape;704;g5c482c2159_0_1899">
            <a:extLst>
              <a:ext uri="{FF2B5EF4-FFF2-40B4-BE49-F238E27FC236}">
                <a16:creationId xmlns:a16="http://schemas.microsoft.com/office/drawing/2014/main" id="{4BB7252D-D10E-4F71-A09B-27CF267D793D}"/>
              </a:ext>
            </a:extLst>
          </p:cNvPr>
          <p:cNvSpPr txBox="1"/>
          <p:nvPr/>
        </p:nvSpPr>
        <p:spPr>
          <a:xfrm>
            <a:off x="1255065" y="4578725"/>
            <a:ext cx="3907487" cy="13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[C]</a:t>
            </a:r>
            <a:endParaRPr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subq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rbx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addq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$5</a:t>
            </a:r>
            <a:endParaRPr sz="2400" dirty="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13" name="Google Shape;705;g5c482c2159_0_1899">
            <a:extLst>
              <a:ext uri="{FF2B5EF4-FFF2-40B4-BE49-F238E27FC236}">
                <a16:creationId xmlns:a16="http://schemas.microsoft.com/office/drawing/2014/main" id="{B8A7B99B-25B9-447D-A5D0-534E8A7DAB54}"/>
              </a:ext>
            </a:extLst>
          </p:cNvPr>
          <p:cNvSpPr txBox="1"/>
          <p:nvPr/>
        </p:nvSpPr>
        <p:spPr>
          <a:xfrm>
            <a:off x="6683114" y="4578725"/>
            <a:ext cx="3231820" cy="13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[D]</a:t>
            </a:r>
            <a:endParaRPr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subq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rbx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addq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$5,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movq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2006381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6D423-1D10-4B0F-9C3D-EFC10E817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Deadlines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F2D5C-8787-464D-8136-F4BC065AC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Homework 1 due tonight</a:t>
            </a:r>
          </a:p>
          <a:p>
            <a:pPr lvl="1"/>
            <a:r>
              <a:rPr lang="en-US" dirty="0"/>
              <a:t>No late submissions</a:t>
            </a:r>
          </a:p>
          <a:p>
            <a:pPr lvl="1"/>
            <a:r>
              <a:rPr lang="en-US" dirty="0"/>
              <a:t>Expect busy office hours this evening</a:t>
            </a:r>
          </a:p>
          <a:p>
            <a:pPr lvl="1"/>
            <a:r>
              <a:rPr lang="en-US" dirty="0"/>
              <a:t>I’ll release solutions tomorrow morning</a:t>
            </a:r>
          </a:p>
          <a:p>
            <a:endParaRPr lang="en-US" dirty="0"/>
          </a:p>
          <a:p>
            <a:r>
              <a:rPr lang="en-US" dirty="0"/>
              <a:t>Midterm exam 1 on Tuesday in lecture</a:t>
            </a:r>
          </a:p>
          <a:p>
            <a:pPr lvl="1"/>
            <a:r>
              <a:rPr lang="en-US" dirty="0"/>
              <a:t>Make sure you have a high-quality notes sheet</a:t>
            </a:r>
          </a:p>
          <a:p>
            <a:endParaRPr lang="en-US" dirty="0"/>
          </a:p>
          <a:p>
            <a:r>
              <a:rPr lang="en-US" dirty="0"/>
              <a:t>Pack Lab due Tuesday by 11:59 pm</a:t>
            </a:r>
          </a:p>
          <a:p>
            <a:pPr lvl="1"/>
            <a:r>
              <a:rPr lang="en-US" dirty="0"/>
              <a:t>This can be submitted late: you can use slip days on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0E6A2-298D-4D3A-B0B8-A248B0DE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987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09A42-1EEB-FD4F-BC69-48080E95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B79DC-66F2-EE49-B625-65E5A052B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891" indent="-342891"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Suppose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rax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b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rbx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c→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%</a:t>
            </a:r>
            <a:r>
              <a:rPr lang="en-US" sz="3200" dirty="0" err="1">
                <a:solidFill>
                  <a:schemeClr val="dk1"/>
                </a:solidFill>
                <a:latin typeface="Courier New"/>
                <a:ea typeface="Calibri"/>
                <a:cs typeface="Courier New"/>
                <a:sym typeface="Courier New"/>
              </a:rPr>
              <a:t>rcx</a:t>
            </a:r>
            <a:b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the following C statement to x86-64:</a:t>
            </a:r>
          </a:p>
          <a:p>
            <a:pPr marL="2285943" lvl="4" indent="0">
              <a:buClr>
                <a:schemeClr val="dk1"/>
              </a:buClr>
              <a:buSzPts val="3200"/>
              <a:buNone/>
            </a:pPr>
            <a:r>
              <a:rPr lang="en-US" sz="3733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 = (a-b)+5;</a:t>
            </a:r>
          </a:p>
          <a:p>
            <a:endParaRPr lang="en-US" dirty="0"/>
          </a:p>
        </p:txBody>
      </p:sp>
      <p:sp>
        <p:nvSpPr>
          <p:cNvPr id="5" name="Google Shape;702;g5c482c2159_0_1899">
            <a:extLst>
              <a:ext uri="{FF2B5EF4-FFF2-40B4-BE49-F238E27FC236}">
                <a16:creationId xmlns:a16="http://schemas.microsoft.com/office/drawing/2014/main" id="{05AFC135-2CF5-4B4E-96B1-08B991628CB9}"/>
              </a:ext>
            </a:extLst>
          </p:cNvPr>
          <p:cNvSpPr txBox="1"/>
          <p:nvPr/>
        </p:nvSpPr>
        <p:spPr>
          <a:xfrm>
            <a:off x="1255065" y="2949000"/>
            <a:ext cx="3478305" cy="13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[A]</a:t>
            </a: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movq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subq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rbx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addq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  $5,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sz="2400" dirty="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6" name="Google Shape;703;g5c482c2159_0_1899">
            <a:extLst>
              <a:ext uri="{FF2B5EF4-FFF2-40B4-BE49-F238E27FC236}">
                <a16:creationId xmlns:a16="http://schemas.microsoft.com/office/drawing/2014/main" id="{4B0B2AFC-9A47-9840-AA5C-C35DF0F46651}"/>
              </a:ext>
            </a:extLst>
          </p:cNvPr>
          <p:cNvSpPr txBox="1"/>
          <p:nvPr/>
        </p:nvSpPr>
        <p:spPr>
          <a:xfrm>
            <a:off x="6683114" y="2949000"/>
            <a:ext cx="3231820" cy="1549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[B]</a:t>
            </a:r>
            <a:br>
              <a:rPr lang="en-US" sz="2400" dirty="0"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movq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subq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rbx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movq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  $5,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7" name="Google Shape;704;g5c482c2159_0_1899">
            <a:extLst>
              <a:ext uri="{FF2B5EF4-FFF2-40B4-BE49-F238E27FC236}">
                <a16:creationId xmlns:a16="http://schemas.microsoft.com/office/drawing/2014/main" id="{D2456E98-2F16-4D45-8875-952500268B1A}"/>
              </a:ext>
            </a:extLst>
          </p:cNvPr>
          <p:cNvSpPr txBox="1"/>
          <p:nvPr/>
        </p:nvSpPr>
        <p:spPr>
          <a:xfrm>
            <a:off x="1255065" y="4578725"/>
            <a:ext cx="3907487" cy="13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[C]</a:t>
            </a:r>
            <a:endParaRPr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subq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rbx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addq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$5</a:t>
            </a:r>
            <a:endParaRPr sz="2400" dirty="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8" name="Google Shape;705;g5c482c2159_0_1899">
            <a:extLst>
              <a:ext uri="{FF2B5EF4-FFF2-40B4-BE49-F238E27FC236}">
                <a16:creationId xmlns:a16="http://schemas.microsoft.com/office/drawing/2014/main" id="{8759DD79-2CDD-3A44-AE96-1D68C4C61041}"/>
              </a:ext>
            </a:extLst>
          </p:cNvPr>
          <p:cNvSpPr txBox="1"/>
          <p:nvPr/>
        </p:nvSpPr>
        <p:spPr>
          <a:xfrm>
            <a:off x="6683114" y="4578725"/>
            <a:ext cx="3231820" cy="13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[D]</a:t>
            </a:r>
            <a:endParaRPr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subq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rbx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addq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$5,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  <a:p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movq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rax</a:t>
            </a:r>
            <a:r>
              <a:rPr lang="en-US" sz="2400" dirty="0">
                <a:latin typeface="Consolas"/>
                <a:ea typeface="Consolas"/>
                <a:cs typeface="Consolas"/>
                <a:sym typeface="Consolas"/>
              </a:rPr>
              <a:t>, %</a:t>
            </a:r>
            <a:r>
              <a:rPr lang="en-US" sz="2400" dirty="0" err="1">
                <a:latin typeface="Consolas"/>
                <a:ea typeface="Consolas"/>
                <a:cs typeface="Consolas"/>
                <a:sym typeface="Consolas"/>
              </a:rPr>
              <a:t>rcx</a:t>
            </a:r>
            <a:endParaRPr lang="en-US" sz="2400" dirty="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E8DD43-E5D5-5A4C-8167-0FD485DAE15F}"/>
              </a:ext>
            </a:extLst>
          </p:cNvPr>
          <p:cNvSpPr txBox="1"/>
          <p:nvPr/>
        </p:nvSpPr>
        <p:spPr>
          <a:xfrm>
            <a:off x="4229101" y="245445"/>
            <a:ext cx="7755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Reminder: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dirty="0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→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Google Shape;718;g5c482c2159_0_1948">
            <a:extLst>
              <a:ext uri="{FF2B5EF4-FFF2-40B4-BE49-F238E27FC236}">
                <a16:creationId xmlns:a16="http://schemas.microsoft.com/office/drawing/2014/main" id="{25C32537-BC06-494B-8DA1-201F6AC8E5A1}"/>
              </a:ext>
            </a:extLst>
          </p:cNvPr>
          <p:cNvSpPr/>
          <p:nvPr/>
        </p:nvSpPr>
        <p:spPr>
          <a:xfrm>
            <a:off x="986118" y="2949000"/>
            <a:ext cx="3242983" cy="1629725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" name="Google Shape;719;g5c482c2159_0_1948">
            <a:extLst>
              <a:ext uri="{FF2B5EF4-FFF2-40B4-BE49-F238E27FC236}">
                <a16:creationId xmlns:a16="http://schemas.microsoft.com/office/drawing/2014/main" id="{2155D5DE-DFB0-DB41-A862-9F547110D666}"/>
              </a:ext>
            </a:extLst>
          </p:cNvPr>
          <p:cNvSpPr txBox="1"/>
          <p:nvPr/>
        </p:nvSpPr>
        <p:spPr>
          <a:xfrm>
            <a:off x="9914934" y="3451447"/>
            <a:ext cx="1067921" cy="690665"/>
          </a:xfrm>
          <a:prstGeom prst="rect">
            <a:avLst/>
          </a:prstGeom>
          <a:noFill/>
          <a:ln w="76200" cap="flat" cmpd="sng">
            <a:solidFill>
              <a:srgbClr val="A61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3200" dirty="0">
                <a:latin typeface="Calibri"/>
                <a:ea typeface="Calibri"/>
                <a:cs typeface="Calibri"/>
                <a:sym typeface="Calibri"/>
              </a:rPr>
              <a:t>c = 5</a:t>
            </a:r>
            <a:endParaRPr lang="en-US" sz="3200" dirty="0">
              <a:latin typeface="Consolas" panose="020B0609020204030204" pitchFamily="49" charset="0"/>
              <a:ea typeface="Calibri"/>
              <a:cs typeface="Consolas" panose="020B0609020204030204" pitchFamily="49" charset="0"/>
              <a:sym typeface="Calibri"/>
            </a:endParaRPr>
          </a:p>
        </p:txBody>
      </p:sp>
      <p:sp>
        <p:nvSpPr>
          <p:cNvPr id="12" name="Google Shape;721;g5c482c2159_0_1948">
            <a:extLst>
              <a:ext uri="{FF2B5EF4-FFF2-40B4-BE49-F238E27FC236}">
                <a16:creationId xmlns:a16="http://schemas.microsoft.com/office/drawing/2014/main" id="{3883FF25-EBC6-6541-8CCA-4A2312B95C01}"/>
              </a:ext>
            </a:extLst>
          </p:cNvPr>
          <p:cNvSpPr txBox="1"/>
          <p:nvPr/>
        </p:nvSpPr>
        <p:spPr>
          <a:xfrm>
            <a:off x="4733369" y="5453345"/>
            <a:ext cx="1667467" cy="723389"/>
          </a:xfrm>
          <a:prstGeom prst="rect">
            <a:avLst/>
          </a:prstGeom>
          <a:noFill/>
          <a:ln w="76200" cap="flat" cmpd="sng">
            <a:solidFill>
              <a:srgbClr val="A61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3200" dirty="0">
                <a:latin typeface="Calibri"/>
                <a:ea typeface="Calibri"/>
                <a:cs typeface="Calibri"/>
                <a:sym typeface="Calibri"/>
              </a:rPr>
              <a:t>Not x86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721;g5c482c2159_0_1948">
            <a:extLst>
              <a:ext uri="{FF2B5EF4-FFF2-40B4-BE49-F238E27FC236}">
                <a16:creationId xmlns:a16="http://schemas.microsoft.com/office/drawing/2014/main" id="{AA6DB578-1611-534C-8757-A063877618AA}"/>
              </a:ext>
            </a:extLst>
          </p:cNvPr>
          <p:cNvSpPr txBox="1"/>
          <p:nvPr/>
        </p:nvSpPr>
        <p:spPr>
          <a:xfrm>
            <a:off x="9902277" y="4852090"/>
            <a:ext cx="2067143" cy="1202509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A61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3200" dirty="0">
                <a:latin typeface="Calibri"/>
                <a:ea typeface="Calibri"/>
                <a:cs typeface="Calibri"/>
                <a:sym typeface="Calibri"/>
              </a:rPr>
              <a:t>Overwrites </a:t>
            </a:r>
            <a:r>
              <a:rPr lang="en-US" sz="3200" dirty="0">
                <a:latin typeface="Consolas" panose="020B0609020204030204" pitchFamily="49" charset="0"/>
                <a:ea typeface="Calibri"/>
                <a:cs typeface="Consolas" panose="020B0609020204030204" pitchFamily="49" charset="0"/>
                <a:sym typeface="Calibri"/>
              </a:rPr>
              <a:t>a</a:t>
            </a:r>
            <a:endParaRPr sz="3200" dirty="0">
              <a:latin typeface="Consolas" panose="020B0609020204030204" pitchFamily="49" charset="0"/>
              <a:ea typeface="Calibri"/>
              <a:cs typeface="Consolas" panose="020B0609020204030204" pitchFamily="49" charset="0"/>
              <a:sym typeface="Calibri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1C8C334-ACD6-4BFB-A541-E7C73A21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884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Arithmetic Instructions</a:t>
            </a:r>
          </a:p>
          <a:p>
            <a:pPr lvl="1"/>
            <a:endParaRPr lang="en-US" dirty="0"/>
          </a:p>
          <a:p>
            <a:r>
              <a:rPr lang="en-US" b="1" dirty="0"/>
              <a:t>Special Cases</a:t>
            </a:r>
          </a:p>
          <a:p>
            <a:pPr lvl="1"/>
            <a:r>
              <a:rPr lang="en-US" b="1" dirty="0"/>
              <a:t>Non 64-bit Data</a:t>
            </a:r>
          </a:p>
          <a:p>
            <a:pPr lvl="1"/>
            <a:r>
              <a:rPr lang="en-US" dirty="0"/>
              <a:t>Load Effective Address</a:t>
            </a:r>
          </a:p>
          <a:p>
            <a:pPr lvl="1"/>
            <a:endParaRPr lang="en-US" dirty="0"/>
          </a:p>
          <a:p>
            <a:r>
              <a:rPr lang="en-US" dirty="0"/>
              <a:t>Condition Codes</a:t>
            </a:r>
          </a:p>
          <a:p>
            <a:pPr lvl="1"/>
            <a:endParaRPr lang="en-US" dirty="0"/>
          </a:p>
          <a:p>
            <a:r>
              <a:rPr lang="en-US" dirty="0"/>
              <a:t>Viewing x86-64 Assembly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59502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4"/>
          <p:cNvSpPr>
            <a:spLocks noGrp="1" noChangeArrowheads="1"/>
          </p:cNvSpPr>
          <p:nvPr>
            <p:ph type="title"/>
          </p:nvPr>
        </p:nvSpPr>
        <p:spPr>
          <a:xfrm>
            <a:off x="1881019" y="152400"/>
            <a:ext cx="7592093" cy="533400"/>
          </a:xfrm>
          <a:ln/>
        </p:spPr>
        <p:txBody>
          <a:bodyPr/>
          <a:lstStyle/>
          <a:p>
            <a:pPr marL="119063" indent="-119063"/>
            <a:r>
              <a:rPr lang="en-US" dirty="0"/>
              <a:t>x86-64 Integer Registers</a:t>
            </a: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1676400" y="8394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800600" y="8394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eax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689526" y="8776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19" name="Straight Connector 18"/>
          <p:cNvCxnSpPr>
            <a:stCxn id="13" idx="0"/>
            <a:endCxn id="13" idx="2"/>
          </p:cNvCxnSpPr>
          <p:nvPr/>
        </p:nvCxnSpPr>
        <p:spPr bwMode="auto">
          <a:xfrm>
            <a:off x="9099226" y="8776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086601" y="859524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%ax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077201" y="869072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%ah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448801" y="849976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%al</a:t>
            </a:r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1676400" y="12966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rbx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4800600" y="12966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ebx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689526" y="13348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89" name="Straight Connector 88"/>
          <p:cNvCxnSpPr>
            <a:stCxn id="88" idx="0"/>
            <a:endCxn id="88" idx="2"/>
          </p:cNvCxnSpPr>
          <p:nvPr/>
        </p:nvCxnSpPr>
        <p:spPr bwMode="auto">
          <a:xfrm>
            <a:off x="9099226" y="13348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0" name="TextBox 89"/>
          <p:cNvSpPr txBox="1"/>
          <p:nvPr/>
        </p:nvSpPr>
        <p:spPr>
          <a:xfrm>
            <a:off x="7086600" y="13167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bx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8077200" y="1326272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bh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9448800" y="13167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1676400" y="17538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rcx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4800600" y="17538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ecx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95" name="Rectangle 94"/>
          <p:cNvSpPr/>
          <p:nvPr/>
        </p:nvSpPr>
        <p:spPr bwMode="auto">
          <a:xfrm>
            <a:off x="7689526" y="17920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96" name="Straight Connector 95"/>
          <p:cNvCxnSpPr>
            <a:stCxn id="95" idx="0"/>
            <a:endCxn id="95" idx="2"/>
          </p:cNvCxnSpPr>
          <p:nvPr/>
        </p:nvCxnSpPr>
        <p:spPr bwMode="auto">
          <a:xfrm>
            <a:off x="9099226" y="17920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TextBox 96"/>
          <p:cNvSpPr txBox="1"/>
          <p:nvPr/>
        </p:nvSpPr>
        <p:spPr>
          <a:xfrm>
            <a:off x="7086600" y="17739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%cx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8077200" y="17739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ch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9448800" y="1764376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%cl</a:t>
            </a:r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1676400" y="22110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rdx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4800600" y="22110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edx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7689526" y="22492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103" name="Straight Connector 102"/>
          <p:cNvCxnSpPr>
            <a:stCxn id="102" idx="0"/>
            <a:endCxn id="102" idx="2"/>
          </p:cNvCxnSpPr>
          <p:nvPr/>
        </p:nvCxnSpPr>
        <p:spPr bwMode="auto">
          <a:xfrm>
            <a:off x="9099226" y="22492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4" name="TextBox 103"/>
          <p:cNvSpPr txBox="1"/>
          <p:nvPr/>
        </p:nvSpPr>
        <p:spPr>
          <a:xfrm>
            <a:off x="7086600" y="22311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%dx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77200" y="22311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%dh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9448800" y="2221576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%dl</a:t>
            </a:r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1676400" y="26682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08" name="Rectangle 107"/>
          <p:cNvSpPr>
            <a:spLocks noChangeArrowheads="1"/>
          </p:cNvSpPr>
          <p:nvPr/>
        </p:nvSpPr>
        <p:spPr bwMode="auto">
          <a:xfrm>
            <a:off x="4800600" y="26682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esi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086600" y="26883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si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1676400" y="3122980"/>
            <a:ext cx="8839200" cy="4061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rdi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4800600" y="31254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edi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086600" y="31455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%di</a:t>
            </a:r>
          </a:p>
        </p:txBody>
      </p:sp>
      <p:sp>
        <p:nvSpPr>
          <p:cNvPr id="121" name="Rectangle 120"/>
          <p:cNvSpPr>
            <a:spLocks noChangeArrowheads="1"/>
          </p:cNvSpPr>
          <p:nvPr/>
        </p:nvSpPr>
        <p:spPr bwMode="auto">
          <a:xfrm>
            <a:off x="1676400" y="35826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rbp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22" name="Rectangle 121"/>
          <p:cNvSpPr>
            <a:spLocks noChangeArrowheads="1"/>
          </p:cNvSpPr>
          <p:nvPr/>
        </p:nvSpPr>
        <p:spPr bwMode="auto">
          <a:xfrm>
            <a:off x="4800600" y="35826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ebp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086600" y="36027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bp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8" name="Rectangle 127"/>
          <p:cNvSpPr>
            <a:spLocks noChangeArrowheads="1"/>
          </p:cNvSpPr>
          <p:nvPr/>
        </p:nvSpPr>
        <p:spPr bwMode="auto">
          <a:xfrm>
            <a:off x="1676400" y="4039810"/>
            <a:ext cx="8839200" cy="4037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29" name="Rectangle 128"/>
          <p:cNvSpPr>
            <a:spLocks noChangeArrowheads="1"/>
          </p:cNvSpPr>
          <p:nvPr/>
        </p:nvSpPr>
        <p:spPr bwMode="auto">
          <a:xfrm>
            <a:off x="4800600" y="4039810"/>
            <a:ext cx="5715000" cy="406131"/>
          </a:xfrm>
          <a:prstGeom prst="rect">
            <a:avLst/>
          </a:prstGeom>
          <a:solidFill>
            <a:srgbClr val="FF9999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esp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7086600" y="40599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sp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2" name="Rectangle 141"/>
          <p:cNvSpPr>
            <a:spLocks noChangeArrowheads="1"/>
          </p:cNvSpPr>
          <p:nvPr/>
        </p:nvSpPr>
        <p:spPr bwMode="auto">
          <a:xfrm>
            <a:off x="1676400" y="4502278"/>
            <a:ext cx="8839200" cy="4065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%r8</a:t>
            </a:r>
          </a:p>
        </p:txBody>
      </p:sp>
      <p:sp>
        <p:nvSpPr>
          <p:cNvPr id="143" name="Rectangle 142"/>
          <p:cNvSpPr>
            <a:spLocks noChangeArrowheads="1"/>
          </p:cNvSpPr>
          <p:nvPr/>
        </p:nvSpPr>
        <p:spPr bwMode="auto">
          <a:xfrm>
            <a:off x="4800600" y="4502278"/>
            <a:ext cx="5715000" cy="4090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%r8d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6946087" y="4525278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Courier New" pitchFamily="49" charset="0"/>
                <a:cs typeface="Courier New" pitchFamily="49" charset="0"/>
              </a:rPr>
              <a:t>%r8w</a:t>
            </a:r>
          </a:p>
        </p:txBody>
      </p:sp>
      <p:sp>
        <p:nvSpPr>
          <p:cNvPr id="149" name="Rectangle 148"/>
          <p:cNvSpPr/>
          <p:nvPr/>
        </p:nvSpPr>
        <p:spPr bwMode="auto">
          <a:xfrm>
            <a:off x="7692518" y="4536865"/>
            <a:ext cx="2787760" cy="342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7696200" y="4075572"/>
            <a:ext cx="2784076" cy="342900"/>
          </a:xfrm>
          <a:prstGeom prst="rect">
            <a:avLst/>
          </a:prstGeom>
          <a:solidFill>
            <a:srgbClr val="EFBFB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7696200" y="3617172"/>
            <a:ext cx="278407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7696200" y="3161172"/>
            <a:ext cx="278407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7696200" y="2702772"/>
            <a:ext cx="278407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60" name="AutoShape 7"/>
          <p:cNvSpPr>
            <a:spLocks/>
          </p:cNvSpPr>
          <p:nvPr/>
        </p:nvSpPr>
        <p:spPr bwMode="auto">
          <a:xfrm rot="5400000">
            <a:off x="7530660" y="3155931"/>
            <a:ext cx="262423" cy="5636811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844263" y="5983360"/>
            <a:ext cx="16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32-bit registers</a:t>
            </a:r>
          </a:p>
        </p:txBody>
      </p:sp>
      <p:sp>
        <p:nvSpPr>
          <p:cNvPr id="63" name="AutoShape 7"/>
          <p:cNvSpPr>
            <a:spLocks/>
          </p:cNvSpPr>
          <p:nvPr/>
        </p:nvSpPr>
        <p:spPr bwMode="auto">
          <a:xfrm rot="16200000">
            <a:off x="8968066" y="-1066681"/>
            <a:ext cx="228991" cy="2795434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262145" y="-76200"/>
            <a:ext cx="16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16-bit registers</a:t>
            </a:r>
          </a:p>
        </p:txBody>
      </p:sp>
      <p:sp>
        <p:nvSpPr>
          <p:cNvPr id="65" name="AutoShape 7"/>
          <p:cNvSpPr>
            <a:spLocks/>
          </p:cNvSpPr>
          <p:nvPr/>
        </p:nvSpPr>
        <p:spPr bwMode="auto">
          <a:xfrm rot="16200000">
            <a:off x="9692918" y="-34392"/>
            <a:ext cx="228992" cy="1416372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501682" y="257010"/>
            <a:ext cx="63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8-bit</a:t>
            </a:r>
          </a:p>
        </p:txBody>
      </p:sp>
      <p:sp>
        <p:nvSpPr>
          <p:cNvPr id="2" name="TextBox 1"/>
          <p:cNvSpPr txBox="1"/>
          <p:nvPr/>
        </p:nvSpPr>
        <p:spPr>
          <a:xfrm rot="5400000">
            <a:off x="3249509" y="4724672"/>
            <a:ext cx="622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Calibri" pitchFamily="34" charset="0"/>
              </a:rPr>
              <a:t>…</a:t>
            </a: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1676400" y="5375078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%r15</a:t>
            </a: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4800600" y="5375078"/>
            <a:ext cx="5715000" cy="4061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%r15d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807565" y="5395192"/>
            <a:ext cx="877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Courier New" pitchFamily="49" charset="0"/>
                <a:cs typeface="Courier New" pitchFamily="49" charset="0"/>
              </a:rPr>
              <a:t>%r15w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7692518" y="5400836"/>
            <a:ext cx="2787758" cy="342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 rot="5400000">
            <a:off x="6207408" y="4724672"/>
            <a:ext cx="622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Calibri" pitchFamily="34" charset="0"/>
              </a:rPr>
              <a:t>…</a:t>
            </a:r>
          </a:p>
        </p:txBody>
      </p:sp>
      <p:sp>
        <p:nvSpPr>
          <p:cNvPr id="78" name="TextBox 77"/>
          <p:cNvSpPr txBox="1"/>
          <p:nvPr/>
        </p:nvSpPr>
        <p:spPr>
          <a:xfrm rot="5400000">
            <a:off x="9712608" y="4724672"/>
            <a:ext cx="622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Calibri" pitchFamily="34" charset="0"/>
              </a:rPr>
              <a:t>…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9099226" y="2706402"/>
            <a:ext cx="1409700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9448800" y="2688324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sil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9102908" y="3163602"/>
            <a:ext cx="1406018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9448800" y="3126428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dil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102908" y="3620802"/>
            <a:ext cx="1406018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9448800" y="3583628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bpl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9099226" y="4078002"/>
            <a:ext cx="1409700" cy="342900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9448800" y="4050376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spl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9099226" y="4539751"/>
            <a:ext cx="1409700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9472046" y="4521374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%r8b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9099226" y="5403722"/>
            <a:ext cx="1409700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9472046" y="5372192"/>
            <a:ext cx="877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%r15b</a:t>
            </a:r>
          </a:p>
        </p:txBody>
      </p:sp>
      <p:sp>
        <p:nvSpPr>
          <p:cNvPr id="80" name="AutoShape 7"/>
          <p:cNvSpPr>
            <a:spLocks/>
          </p:cNvSpPr>
          <p:nvPr/>
        </p:nvSpPr>
        <p:spPr bwMode="auto">
          <a:xfrm rot="5400000">
            <a:off x="5963795" y="2061039"/>
            <a:ext cx="262423" cy="8837211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381454" y="6488668"/>
            <a:ext cx="16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64-bit registers</a:t>
            </a:r>
          </a:p>
        </p:txBody>
      </p:sp>
      <p:sp>
        <p:nvSpPr>
          <p:cNvPr id="82" name="AutoShape 7"/>
          <p:cNvSpPr>
            <a:spLocks/>
          </p:cNvSpPr>
          <p:nvPr/>
        </p:nvSpPr>
        <p:spPr bwMode="auto">
          <a:xfrm rot="16200000">
            <a:off x="8245118" y="-35196"/>
            <a:ext cx="228992" cy="1416372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053882" y="256206"/>
            <a:ext cx="63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8-bit</a:t>
            </a:r>
          </a:p>
        </p:txBody>
      </p:sp>
      <p:sp>
        <p:nvSpPr>
          <p:cNvPr id="83" name="Slide Number Placeholder 3">
            <a:extLst>
              <a:ext uri="{FF2B5EF4-FFF2-40B4-BE49-F238E27FC236}">
                <a16:creationId xmlns:a16="http://schemas.microsoft.com/office/drawing/2014/main" id="{9E4F7F59-EBA3-4C68-B1D8-2057224B3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59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77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data of different sizes</a:t>
            </a:r>
          </a:p>
        </p:txBody>
      </p:sp>
      <p:sp>
        <p:nvSpPr>
          <p:cNvPr id="676878" name="Rectangle 14"/>
          <p:cNvSpPr>
            <a:spLocks noGrp="1" noChangeArrowheads="1"/>
          </p:cNvSpPr>
          <p:nvPr>
            <p:ph idx="1"/>
          </p:nvPr>
        </p:nvSpPr>
        <p:spPr>
          <a:xfrm>
            <a:off x="607595" y="1142999"/>
            <a:ext cx="10972800" cy="5386589"/>
          </a:xfrm>
        </p:spPr>
        <p:txBody>
          <a:bodyPr>
            <a:normAutofit/>
          </a:bodyPr>
          <a:lstStyle/>
          <a:p>
            <a:r>
              <a:rPr lang="en-US" sz="2400" dirty="0"/>
              <a:t>“Vanilla” move can only move between source and </a:t>
            </a:r>
            <a:r>
              <a:rPr lang="en-US" sz="2400" dirty="0" err="1"/>
              <a:t>dest</a:t>
            </a:r>
            <a:r>
              <a:rPr lang="en-US" sz="2400" dirty="0"/>
              <a:t> of the same size</a:t>
            </a:r>
          </a:p>
          <a:p>
            <a:pPr lvl="1"/>
            <a:r>
              <a:rPr lang="en-US" sz="2000" dirty="0"/>
              <a:t>Larger → smaller: use the smaller version of registers, which truncates</a:t>
            </a:r>
          </a:p>
          <a:p>
            <a:pPr lvl="1"/>
            <a:r>
              <a:rPr lang="en-US" sz="2000" dirty="0"/>
              <a:t>Smaller → larger: extension! We have two options: zero-extend or sign-extend</a:t>
            </a:r>
            <a:br>
              <a:rPr lang="en-US" sz="1800" dirty="0">
                <a:latin typeface="Courier New" pitchFamily="49" charset="0"/>
                <a:cs typeface="Courier New" pitchFamily="49" charset="0"/>
              </a:rPr>
            </a:b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676969" name="Group 1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662447"/>
              </p:ext>
            </p:extLst>
          </p:nvPr>
        </p:nvGraphicFramePr>
        <p:xfrm>
          <a:off x="736919" y="2942161"/>
          <a:ext cx="10714150" cy="3090672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3409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5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9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Instruction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Effect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mov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X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ourier New"/>
                        </a:rPr>
                        <a:t>S,D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 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X </a:t>
                      </a:r>
                      <a:r>
                        <a:rPr lang="en-US" dirty="0"/>
                        <a:t>∈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{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q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l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w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b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}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Copy quad-word (8B), long-word (4B), word (2B) or byte (1B)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movs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XX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ourier New"/>
                        </a:rPr>
                        <a:t>S,D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/>
                        <a:cs typeface="Courier New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 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XX </a:t>
                      </a:r>
                      <a:r>
                        <a:rPr lang="en-US" dirty="0"/>
                        <a:t>∈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{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bw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bl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wl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bq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wq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lq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}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SignExtend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(S)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Copy sign-extended byte to word, byte to long-word, etc.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0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movz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XX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ourier New"/>
                        </a:rPr>
                        <a:t>S,D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 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XX </a:t>
                      </a:r>
                      <a:r>
                        <a:rPr lang="en-US" dirty="0"/>
                        <a:t>∈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{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bw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bl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wl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bq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wq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lq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}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Courier New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ZeroExtend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(S)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Copy zero-extended byte to word, byte to long-word, etc.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cltq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/>
                        <a:cs typeface="Courier New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(convert long to quad)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Courier New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Courier New" charset="0"/>
                          <a:cs typeface="Courier New" charset="0"/>
                        </a:rPr>
                        <a:t>rax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SignExtend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(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Courier New" charset="0"/>
                          <a:cs typeface="Courier New" charset="0"/>
                        </a:rPr>
                        <a:t>eax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Sign-extend %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eax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to %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rax</a:t>
                      </a:r>
                      <a:b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Identical to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movslq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 %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1A4671-01E9-4464-A99B-FC4A1F3C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85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77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moving byte data</a:t>
            </a:r>
          </a:p>
        </p:txBody>
      </p:sp>
      <p:sp>
        <p:nvSpPr>
          <p:cNvPr id="676878" name="Rectangle 1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Note the differences between</a:t>
            </a:r>
            <a:r>
              <a:rPr lang="en-US" sz="2000" dirty="0">
                <a:latin typeface="Courier New" pitchFamily="49" charset="0"/>
              </a:rPr>
              <a:t> </a:t>
            </a:r>
            <a:r>
              <a:rPr lang="en-US" sz="2000" dirty="0" err="1">
                <a:latin typeface="Courier New" pitchFamily="49" charset="0"/>
              </a:rPr>
              <a:t>movb</a:t>
            </a:r>
            <a:r>
              <a:rPr lang="en-US" sz="2000" dirty="0">
                <a:latin typeface="Courier New" pitchFamily="49" charset="0"/>
              </a:rPr>
              <a:t>, </a:t>
            </a:r>
            <a:r>
              <a:rPr lang="en-US" sz="2000" dirty="0" err="1">
                <a:latin typeface="Courier New" pitchFamily="49" charset="0"/>
              </a:rPr>
              <a:t>movsbl</a:t>
            </a: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US" sz="2000" dirty="0" err="1">
                <a:latin typeface="Courier New" pitchFamily="49" charset="0"/>
              </a:rPr>
              <a:t>movzbl</a:t>
            </a:r>
            <a:endParaRPr lang="en-US" sz="2000" dirty="0">
              <a:latin typeface="Courier New" pitchFamily="49" charset="0"/>
            </a:endParaRPr>
          </a:p>
          <a:p>
            <a:endParaRPr lang="en-US" sz="1800" dirty="0">
              <a:latin typeface="Courier New" pitchFamily="49" charset="0"/>
            </a:endParaRPr>
          </a:p>
          <a:p>
            <a:r>
              <a:rPr lang="en-US" sz="2400" dirty="0">
                <a:latin typeface="Calibri"/>
                <a:cs typeface="Calibri"/>
              </a:rPr>
              <a:t>Assume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/>
                <a:cs typeface="Courier New"/>
              </a:rPr>
              <a:t>%dl = 0xCD, %</a:t>
            </a:r>
            <a:r>
              <a:rPr lang="en-US" sz="2400" dirty="0" err="1">
                <a:latin typeface="Courier New"/>
                <a:cs typeface="Courier New"/>
              </a:rPr>
              <a:t>eax</a:t>
            </a:r>
            <a:r>
              <a:rPr lang="en-US" sz="2400" dirty="0">
                <a:latin typeface="Courier New"/>
                <a:cs typeface="Courier New"/>
              </a:rPr>
              <a:t> = 0x98765432</a:t>
            </a: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movb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%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dl,%al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		</a:t>
            </a: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movsbl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%dl,%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eax</a:t>
            </a: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movzbl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%dl,%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eax</a:t>
            </a:r>
            <a:endParaRPr lang="en-US" sz="2400" dirty="0">
              <a:latin typeface="Courier New" pitchFamily="49" charset="0"/>
            </a:endParaRPr>
          </a:p>
          <a:p>
            <a:endParaRPr lang="en-US" sz="1800" dirty="0">
              <a:latin typeface="Courier New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80776" y="2967335"/>
            <a:ext cx="3318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sz="2400" i="1" dirty="0" err="1">
                <a:latin typeface="Courier New" pitchFamily="49" charset="0"/>
                <a:cs typeface="Courier New" pitchFamily="49" charset="0"/>
              </a:rPr>
              <a:t>eax</a:t>
            </a:r>
            <a:r>
              <a:rPr lang="en-US" sz="2400" i="1" dirty="0">
                <a:latin typeface="Courier New" pitchFamily="49" charset="0"/>
                <a:cs typeface="Courier New" pitchFamily="49" charset="0"/>
              </a:rPr>
              <a:t> = 0x987654</a:t>
            </a:r>
            <a:r>
              <a:rPr lang="en-US" sz="2400" i="1" u="sng" dirty="0">
                <a:latin typeface="Courier New" pitchFamily="49" charset="0"/>
                <a:cs typeface="Courier New" pitchFamily="49" charset="0"/>
              </a:rPr>
              <a:t>CD</a:t>
            </a:r>
            <a:endParaRPr lang="en-US" sz="2400" i="1" u="sng" dirty="0"/>
          </a:p>
        </p:txBody>
      </p:sp>
      <p:sp>
        <p:nvSpPr>
          <p:cNvPr id="7" name="Rectangle 6"/>
          <p:cNvSpPr/>
          <p:nvPr/>
        </p:nvSpPr>
        <p:spPr>
          <a:xfrm>
            <a:off x="5080775" y="3643312"/>
            <a:ext cx="3318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sz="2400" i="1" dirty="0" err="1">
                <a:latin typeface="Courier New" pitchFamily="49" charset="0"/>
                <a:cs typeface="Courier New" pitchFamily="49" charset="0"/>
              </a:rPr>
              <a:t>eax</a:t>
            </a:r>
            <a:r>
              <a:rPr lang="en-US" sz="2400" i="1" dirty="0">
                <a:latin typeface="Courier New" pitchFamily="49" charset="0"/>
                <a:cs typeface="Courier New" pitchFamily="49" charset="0"/>
              </a:rPr>
              <a:t> = 0x</a:t>
            </a:r>
            <a:r>
              <a:rPr lang="en-US" sz="2400" i="1" u="sng" dirty="0">
                <a:latin typeface="Courier New" pitchFamily="49" charset="0"/>
                <a:cs typeface="Courier New" pitchFamily="49" charset="0"/>
              </a:rPr>
              <a:t>FFFFFFCD</a:t>
            </a:r>
            <a:endParaRPr lang="en-US" sz="2400" i="1" u="sng" dirty="0"/>
          </a:p>
        </p:txBody>
      </p:sp>
      <p:sp>
        <p:nvSpPr>
          <p:cNvPr id="8" name="Rectangle 7"/>
          <p:cNvSpPr/>
          <p:nvPr/>
        </p:nvSpPr>
        <p:spPr>
          <a:xfrm>
            <a:off x="5080774" y="4313176"/>
            <a:ext cx="3318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sz="2400" i="1" dirty="0" err="1">
                <a:latin typeface="Courier New" pitchFamily="49" charset="0"/>
                <a:cs typeface="Courier New" pitchFamily="49" charset="0"/>
              </a:rPr>
              <a:t>eax</a:t>
            </a:r>
            <a:r>
              <a:rPr lang="en-US" sz="2400" i="1" dirty="0">
                <a:latin typeface="Courier New" pitchFamily="49" charset="0"/>
                <a:cs typeface="Courier New" pitchFamily="49" charset="0"/>
              </a:rPr>
              <a:t> = 0x</a:t>
            </a:r>
            <a:r>
              <a:rPr lang="en-US" sz="2400" i="1" u="sng" dirty="0">
                <a:latin typeface="Courier New" pitchFamily="49" charset="0"/>
                <a:cs typeface="Courier New" pitchFamily="49" charset="0"/>
              </a:rPr>
              <a:t>000000CD</a:t>
            </a:r>
            <a:endParaRPr lang="en-US" sz="2400" i="1" u="sng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EF66A2-9269-47D5-B006-CD3A6C50D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F3065E-A80A-4592-BBBC-090285BE2A71}"/>
              </a:ext>
            </a:extLst>
          </p:cNvPr>
          <p:cNvSpPr/>
          <p:nvPr/>
        </p:nvSpPr>
        <p:spPr>
          <a:xfrm>
            <a:off x="9287956" y="365125"/>
            <a:ext cx="229243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42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32-bit Instruction Peculiarities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Instructions that </a:t>
            </a:r>
            <a:r>
              <a:rPr lang="en-US" dirty="0"/>
              <a:t>move</a:t>
            </a:r>
            <a:r>
              <a:rPr lang="en-US" b="0" dirty="0"/>
              <a:t> or </a:t>
            </a:r>
            <a:r>
              <a:rPr lang="en-US" dirty="0"/>
              <a:t>generate</a:t>
            </a:r>
            <a:r>
              <a:rPr lang="en-US" b="0" dirty="0"/>
              <a:t> 32-bit values also set the upper 32 bits of the respective 64-bit register to zero, while 16 or 8 bit instructions don't.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	</a:t>
            </a:r>
            <a:r>
              <a:rPr lang="en-US" sz="1800" dirty="0" err="1">
                <a:latin typeface="Courier New" charset="0"/>
                <a:ea typeface="Courier New" charset="0"/>
                <a:cs typeface="Courier New" charset="0"/>
              </a:rPr>
              <a:t>movabsq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 $0xffffffffffffffff, %</a:t>
            </a:r>
            <a:r>
              <a:rPr lang="en-US" sz="1800" dirty="0" err="1">
                <a:latin typeface="Courier New" charset="0"/>
                <a:ea typeface="Courier New" charset="0"/>
                <a:cs typeface="Courier New" charset="0"/>
              </a:rPr>
              <a:t>rax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  # </a:t>
            </a:r>
            <a:r>
              <a:rPr lang="en-US" sz="1800" dirty="0" err="1">
                <a:latin typeface="Courier New" charset="0"/>
                <a:ea typeface="Courier New" charset="0"/>
                <a:cs typeface="Courier New" charset="0"/>
              </a:rPr>
              <a:t>rax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 = 0xffffffffffffffff</a:t>
            </a:r>
          </a:p>
          <a:p>
            <a:pPr marL="0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en-US" sz="1800" dirty="0" err="1">
                <a:latin typeface="Courier New" charset="0"/>
                <a:ea typeface="Courier New" charset="0"/>
                <a:cs typeface="Courier New" charset="0"/>
              </a:rPr>
              <a:t>movb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 $0, %al                       # </a:t>
            </a:r>
            <a:r>
              <a:rPr lang="en-US" sz="1800" dirty="0" err="1">
                <a:latin typeface="Courier New" charset="0"/>
                <a:ea typeface="Courier New" charset="0"/>
                <a:cs typeface="Courier New" charset="0"/>
              </a:rPr>
              <a:t>rax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 = 0xffffffffffffff00</a:t>
            </a:r>
          </a:p>
          <a:p>
            <a:pPr marL="0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en-US" sz="1800" dirty="0" err="1">
                <a:latin typeface="Courier New" charset="0"/>
                <a:ea typeface="Courier New" charset="0"/>
                <a:cs typeface="Courier New" charset="0"/>
              </a:rPr>
              <a:t>movw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 $0, %ax                       # </a:t>
            </a:r>
            <a:r>
              <a:rPr lang="en-US" sz="1800" dirty="0" err="1">
                <a:latin typeface="Courier New" charset="0"/>
                <a:ea typeface="Courier New" charset="0"/>
                <a:cs typeface="Courier New" charset="0"/>
              </a:rPr>
              <a:t>rax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 = 0xffffffffffff0000</a:t>
            </a:r>
          </a:p>
          <a:p>
            <a:pPr marL="0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en-US" sz="1800" dirty="0" err="1">
                <a:latin typeface="Courier New" charset="0"/>
                <a:ea typeface="Courier New" charset="0"/>
                <a:cs typeface="Courier New" charset="0"/>
              </a:rPr>
              <a:t>movl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 $0, %</a:t>
            </a:r>
            <a:r>
              <a:rPr lang="en-US" sz="1800" dirty="0" err="1">
                <a:latin typeface="Courier New" charset="0"/>
                <a:ea typeface="Courier New" charset="0"/>
                <a:cs typeface="Courier New" charset="0"/>
              </a:rPr>
              <a:t>eax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                      # </a:t>
            </a:r>
            <a:r>
              <a:rPr lang="en-US" sz="1800" dirty="0" err="1">
                <a:latin typeface="Courier New" charset="0"/>
                <a:ea typeface="Courier New" charset="0"/>
                <a:cs typeface="Courier New" charset="0"/>
              </a:rPr>
              <a:t>rax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 = 0x</a:t>
            </a:r>
            <a:r>
              <a:rPr lang="en-US" sz="1800" i="1" u="sng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00000000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00000000</a:t>
            </a:r>
          </a:p>
          <a:p>
            <a:pPr marL="0" indent="0">
              <a:buNone/>
            </a:pPr>
            <a:endParaRPr lang="en-US" sz="1400" dirty="0">
              <a:latin typeface="Courier"/>
              <a:cs typeface="Courier"/>
            </a:endParaRPr>
          </a:p>
          <a:p>
            <a:endParaRPr lang="en-US" b="0" dirty="0">
              <a:latin typeface="Calibri"/>
              <a:cs typeface="Calibri"/>
            </a:endParaRPr>
          </a:p>
          <a:p>
            <a:r>
              <a:rPr lang="en-US" b="0" dirty="0">
                <a:latin typeface="Calibri"/>
                <a:cs typeface="Calibri"/>
              </a:rPr>
              <a:t>This includes 32-bit arithmetic! (e.g., </a:t>
            </a:r>
            <a:r>
              <a:rPr lang="en-US" dirty="0" err="1">
                <a:latin typeface="Courier"/>
                <a:cs typeface="Courier"/>
              </a:rPr>
              <a:t>addl</a:t>
            </a:r>
            <a:r>
              <a:rPr lang="en-US" b="0" dirty="0">
                <a:latin typeface="Calibri"/>
                <a:cs typeface="Calibri"/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55EAD-E06E-4194-8896-B9235201D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D0AE29-82EA-4D20-B8AE-0D4D159279B4}"/>
              </a:ext>
            </a:extLst>
          </p:cNvPr>
          <p:cNvSpPr/>
          <p:nvPr/>
        </p:nvSpPr>
        <p:spPr>
          <a:xfrm>
            <a:off x="9287956" y="365125"/>
            <a:ext cx="229243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96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Arithmetic Instructions</a:t>
            </a:r>
          </a:p>
          <a:p>
            <a:pPr lvl="1"/>
            <a:endParaRPr lang="en-US" dirty="0"/>
          </a:p>
          <a:p>
            <a:r>
              <a:rPr lang="en-US" b="1" dirty="0"/>
              <a:t>Special Cases</a:t>
            </a:r>
          </a:p>
          <a:p>
            <a:pPr lvl="1"/>
            <a:r>
              <a:rPr lang="en-US" dirty="0"/>
              <a:t>Non 64-bit Data</a:t>
            </a:r>
          </a:p>
          <a:p>
            <a:pPr lvl="1"/>
            <a:r>
              <a:rPr lang="en-US" b="1" dirty="0"/>
              <a:t>Load Effective Address</a:t>
            </a:r>
          </a:p>
          <a:p>
            <a:pPr lvl="1"/>
            <a:endParaRPr lang="en-US" dirty="0"/>
          </a:p>
          <a:p>
            <a:r>
              <a:rPr lang="en-US" dirty="0"/>
              <a:t>Condition Codes</a:t>
            </a:r>
          </a:p>
          <a:p>
            <a:pPr lvl="1"/>
            <a:endParaRPr lang="en-US" dirty="0"/>
          </a:p>
          <a:p>
            <a:r>
              <a:rPr lang="en-US" dirty="0"/>
              <a:t>Viewing x86-64 Assembly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998831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Memory Addressing Modes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62075"/>
            <a:ext cx="9723755" cy="4972051"/>
          </a:xfrm>
        </p:spPr>
        <p:txBody>
          <a:bodyPr>
            <a:normAutofit/>
          </a:bodyPr>
          <a:lstStyle/>
          <a:p>
            <a:r>
              <a:rPr lang="en-US" b="1" dirty="0"/>
              <a:t>General:</a:t>
            </a:r>
            <a:r>
              <a:rPr lang="en-US" dirty="0"/>
              <a:t>	</a:t>
            </a:r>
          </a:p>
          <a:p>
            <a:pPr lvl="1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 err="1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>
              <a:cs typeface="Calibri" panose="020F0502020204030204" pitchFamily="34" charset="0"/>
            </a:endParaRPr>
          </a:p>
          <a:p>
            <a:pPr lvl="2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/>
              <a:t>:	Base register (any register)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/>
              <a:t>:	Index register (any register except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dirty="0"/>
              <a:t>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/>
              <a:t>:		Scale factor (1, 2, 4, 8) (sizes of common C types)</a:t>
            </a:r>
            <a:endParaRPr lang="en-US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/>
              <a:t>:		Constant displacement value (a.k.a. immediate)</a:t>
            </a:r>
          </a:p>
          <a:p>
            <a:pPr lvl="2"/>
            <a:endParaRPr lang="en-US" dirty="0"/>
          </a:p>
          <a:p>
            <a:r>
              <a:rPr lang="en-US" dirty="0">
                <a:cs typeface="Calibri" panose="020F0502020204030204" pitchFamily="34" charset="0"/>
              </a:rPr>
              <a:t>Mem[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Reg[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Reg[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cs typeface="Calibri" panose="020F0502020204030204" pitchFamily="34" charset="0"/>
              </a:rPr>
              <a:t>]</a:t>
            </a:r>
            <a:endParaRPr lang="en-US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2DB6521A-D3F0-F545-9B7C-40CFC42F5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8928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6E69E-B07F-4FE7-9832-2DD86C521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Saving computed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D5186-8250-49C3-B163-C73FF8C29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Generally, any instruction with </a:t>
            </a:r>
            <a:r>
              <a:rPr lang="en-US" dirty="0">
                <a:latin typeface="Courier"/>
              </a:rPr>
              <a:t>()</a:t>
            </a:r>
            <a:r>
              <a:rPr lang="en-US" dirty="0"/>
              <a:t> in it, accesses memory</a:t>
            </a:r>
          </a:p>
          <a:p>
            <a:pPr lvl="1"/>
            <a:r>
              <a:rPr lang="en-US" dirty="0"/>
              <a:t>Address is computed first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Loads from memory if in a source operand</a:t>
            </a:r>
          </a:p>
          <a:p>
            <a:pPr lvl="1"/>
            <a:r>
              <a:rPr lang="en-US" dirty="0"/>
              <a:t>Stores into memory if in a destination operand</a:t>
            </a:r>
          </a:p>
          <a:p>
            <a:pPr lvl="1"/>
            <a:endParaRPr lang="en-US" dirty="0"/>
          </a:p>
          <a:p>
            <a:r>
              <a:rPr lang="en-US" dirty="0"/>
              <a:t>But what if what you really want </a:t>
            </a:r>
            <a:r>
              <a:rPr lang="en-US" i="1" dirty="0"/>
              <a:t>is</a:t>
            </a:r>
            <a:r>
              <a:rPr lang="en-US" dirty="0"/>
              <a:t> the address?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lea</a:t>
            </a:r>
            <a:r>
              <a:rPr lang="en-US" dirty="0"/>
              <a:t> – load effective address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Exception to </a:t>
            </a:r>
            <a:r>
              <a:rPr lang="en-US" dirty="0">
                <a:latin typeface="Courier"/>
              </a:rPr>
              <a:t>()</a:t>
            </a:r>
            <a:r>
              <a:rPr lang="en-US" dirty="0"/>
              <a:t> rule. Does NOT access memory</a:t>
            </a:r>
          </a:p>
          <a:p>
            <a:pPr lvl="1"/>
            <a:r>
              <a:rPr lang="en-US" dirty="0"/>
              <a:t>Also used for arbitrary arithmetic</a:t>
            </a:r>
          </a:p>
          <a:p>
            <a:pPr lvl="2"/>
            <a:r>
              <a:rPr lang="en-US" dirty="0"/>
              <a:t>This is the compiler’s </a:t>
            </a:r>
            <a:r>
              <a:rPr lang="en-US" i="1" dirty="0"/>
              <a:t>favorite</a:t>
            </a:r>
            <a:r>
              <a:rPr lang="en-US" dirty="0"/>
              <a:t> instruction (will explain in a bit)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91DB1-4762-401C-955A-6525906C4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15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Address computation instruction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lea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/>
              <a:t> stands for </a:t>
            </a:r>
            <a:r>
              <a:rPr lang="en-US" i="1" dirty="0"/>
              <a:t>load effective address</a:t>
            </a:r>
            <a:endParaRPr lang="en-US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/>
              <a:t> MUST be an address expression (any of the formats we’ve seen)</a:t>
            </a:r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i="1" dirty="0"/>
              <a:t> </a:t>
            </a:r>
            <a:r>
              <a:rPr lang="en-US" dirty="0"/>
              <a:t>is a register</a:t>
            </a:r>
          </a:p>
          <a:p>
            <a:pPr lvl="1"/>
            <a:r>
              <a:rPr lang="en-US" dirty="0"/>
              <a:t>Sets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dirty="0"/>
              <a:t> to the </a:t>
            </a:r>
            <a:r>
              <a:rPr lang="en-US" i="1" dirty="0"/>
              <a:t>address</a:t>
            </a:r>
            <a:r>
              <a:rPr lang="en-US" dirty="0"/>
              <a:t> computed by the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/>
              <a:t> expression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does not go to memory! – it just does math</a:t>
            </a:r>
            <a:r>
              <a:rPr lang="en-US" dirty="0"/>
              <a:t>)</a:t>
            </a:r>
          </a:p>
          <a:p>
            <a:pPr lvl="1"/>
            <a:r>
              <a:rPr lang="en-US" u="sng" dirty="0"/>
              <a:t>Example</a:t>
            </a:r>
            <a:r>
              <a:rPr lang="en-US" dirty="0"/>
              <a:t>: 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(%rdx,%rcx,4), %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/>
          </a:p>
          <a:p>
            <a:r>
              <a:rPr lang="en-US" dirty="0"/>
              <a:t>Uses:</a:t>
            </a:r>
          </a:p>
          <a:p>
            <a:pPr lvl="1"/>
            <a:r>
              <a:rPr lang="en-US" dirty="0"/>
              <a:t>Computing addresses without a memory reference</a:t>
            </a:r>
          </a:p>
          <a:p>
            <a:pPr lvl="2"/>
            <a:r>
              <a:rPr lang="en-US" i="1" dirty="0"/>
              <a:t>e</a:t>
            </a:r>
            <a:r>
              <a:rPr lang="en-US" sz="2000" i="1" dirty="0"/>
              <a:t>.g.</a:t>
            </a:r>
            <a:r>
              <a:rPr lang="en-US" sz="2000" dirty="0"/>
              <a:t> translation of 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 = &amp;x[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  <a:p>
            <a:pPr lvl="1"/>
            <a:r>
              <a:rPr lang="en-US" dirty="0"/>
              <a:t>Computing arithmetic expressions of the form  </a:t>
            </a:r>
            <a:r>
              <a:rPr lang="en-US" dirty="0" err="1">
                <a:latin typeface="Courier New" panose="02070309020205020404" pitchFamily="49" charset="0"/>
                <a:ea typeface="Anonymous Pro" charset="0"/>
                <a:cs typeface="Courier New" panose="02070309020205020404" pitchFamily="49" charset="0"/>
              </a:rPr>
              <a:t>x+k</a:t>
            </a:r>
            <a:r>
              <a:rPr lang="en-US" dirty="0">
                <a:latin typeface="Courier New" panose="02070309020205020404" pitchFamily="49" charset="0"/>
                <a:ea typeface="Anonymous Pro" charset="0"/>
                <a:cs typeface="Courier New" panose="02070309020205020404" pitchFamily="49" charset="0"/>
              </a:rPr>
              <a:t>*</a:t>
            </a:r>
            <a:r>
              <a:rPr lang="en-US" dirty="0" err="1">
                <a:latin typeface="Courier New" panose="02070309020205020404" pitchFamily="49" charset="0"/>
                <a:ea typeface="Anonymous Pro" charset="0"/>
                <a:cs typeface="Courier New" panose="02070309020205020404" pitchFamily="49" charset="0"/>
              </a:rPr>
              <a:t>i+d</a:t>
            </a:r>
            <a:endParaRPr lang="en-US" dirty="0">
              <a:latin typeface="Courier New" panose="02070309020205020404" pitchFamily="49" charset="0"/>
              <a:ea typeface="Anonymous Pro" charset="0"/>
              <a:cs typeface="Courier New" panose="02070309020205020404" pitchFamily="49" charset="0"/>
            </a:endParaRPr>
          </a:p>
          <a:p>
            <a:pPr lvl="2"/>
            <a:r>
              <a:rPr lang="en-US" sz="2000" dirty="0"/>
              <a:t>Though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en-US" sz="2000" dirty="0"/>
              <a:t> </a:t>
            </a:r>
            <a:r>
              <a:rPr lang="en-US" dirty="0"/>
              <a:t>can only be</a:t>
            </a:r>
            <a:r>
              <a:rPr lang="en-US" sz="2000" dirty="0"/>
              <a:t> 1, 2, 4, or 8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8C196D4-9008-6E40-A3C8-F92458553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87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D8F8A-270A-B031-67A9-E2B5416E2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Assignments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72CF3-6AC1-E7D2-6A52-0065C5169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Homework 2 releases tonight or maybe tomorrow morning</a:t>
            </a:r>
          </a:p>
          <a:p>
            <a:pPr lvl="1"/>
            <a:r>
              <a:rPr lang="en-US" dirty="0"/>
              <a:t>Covers assembly</a:t>
            </a:r>
          </a:p>
          <a:p>
            <a:pPr lvl="1"/>
            <a:r>
              <a:rPr lang="en-US" dirty="0"/>
              <a:t>Due Tuesday, February 10</a:t>
            </a:r>
            <a:r>
              <a:rPr lang="en-US" baseline="30000" dirty="0"/>
              <a:t>th</a:t>
            </a:r>
            <a:r>
              <a:rPr lang="en-US" dirty="0"/>
              <a:t> before midterm exam 2</a:t>
            </a:r>
          </a:p>
          <a:p>
            <a:endParaRPr lang="en-US" baseline="30000" dirty="0"/>
          </a:p>
          <a:p>
            <a:r>
              <a:rPr lang="en-US" dirty="0"/>
              <a:t>Bomb Lab</a:t>
            </a:r>
          </a:p>
          <a:p>
            <a:pPr lvl="1"/>
            <a:r>
              <a:rPr lang="en-US" dirty="0"/>
              <a:t>Releases Tuesday or Wednesday next week</a:t>
            </a:r>
          </a:p>
          <a:p>
            <a:pPr lvl="1"/>
            <a:r>
              <a:rPr lang="en-US" dirty="0"/>
              <a:t>Partnership survey should go out soon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BC9B5-96F8-4B30-D77E-888D5627D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0883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</a:t>
            </a:r>
            <a:r>
              <a:rPr lang="en-US" dirty="0"/>
              <a:t>  vs.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endParaRPr lang="en-US" dirty="0"/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9699141E-A1F8-B141-9AAC-86D88C26F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30</a:t>
            </a:fld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6655976" y="1280160"/>
            <a:ext cx="2183225" cy="2461523"/>
            <a:chOff x="5131975" y="1280160"/>
            <a:chExt cx="2183225" cy="2461522"/>
          </a:xfrm>
        </p:grpSpPr>
        <p:grpSp>
          <p:nvGrpSpPr>
            <p:cNvPr id="36" name="Group 35"/>
            <p:cNvGrpSpPr/>
            <p:nvPr>
              <p:custDataLst>
                <p:tags r:id="rId16"/>
              </p:custDataLst>
            </p:nvPr>
          </p:nvGrpSpPr>
          <p:grpSpPr>
            <a:xfrm>
              <a:off x="6400800" y="1362456"/>
              <a:ext cx="914400" cy="2379226"/>
              <a:chOff x="6126480" y="1188720"/>
              <a:chExt cx="914400" cy="2379226"/>
            </a:xfrm>
          </p:grpSpPr>
          <p:sp>
            <p:nvSpPr>
              <p:cNvPr id="48" name="Text Box 34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6126480" y="1664306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0x120 </a:t>
                </a:r>
              </a:p>
            </p:txBody>
          </p:sp>
          <p:sp>
            <p:nvSpPr>
              <p:cNvPr id="49" name="Text Box 35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6126480" y="2046470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0x118</a:t>
                </a:r>
              </a:p>
            </p:txBody>
          </p:sp>
          <p:sp>
            <p:nvSpPr>
              <p:cNvPr id="50" name="Text Box 36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6126480" y="2430518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0x110 </a:t>
                </a:r>
              </a:p>
            </p:txBody>
          </p:sp>
          <p:sp>
            <p:nvSpPr>
              <p:cNvPr id="51" name="Text Box 37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6126480" y="2814566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0x108 </a:t>
                </a:r>
              </a:p>
            </p:txBody>
          </p:sp>
          <p:sp>
            <p:nvSpPr>
              <p:cNvPr id="52" name="Text Box 38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6126480" y="3198614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 </a:t>
                </a:r>
              </a:p>
            </p:txBody>
          </p:sp>
          <p:sp>
            <p:nvSpPr>
              <p:cNvPr id="54" name="Text Box 34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6126480" y="1188720"/>
                <a:ext cx="914400" cy="54104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Word</a:t>
                </a:r>
              </a:p>
              <a:p>
                <a:pPr algn="l">
                  <a:lnSpc>
                    <a:spcPct val="80000"/>
                  </a:lnSpc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Address</a:t>
                </a: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5131975" y="1280160"/>
              <a:ext cx="1256947" cy="2453640"/>
              <a:chOff x="7677326" y="1280160"/>
              <a:chExt cx="1256947" cy="2453640"/>
            </a:xfrm>
          </p:grpSpPr>
          <p:sp>
            <p:nvSpPr>
              <p:cNvPr id="38" name="Text Box 5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7677326" y="1280160"/>
                <a:ext cx="1256947" cy="461665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400" dirty="0">
                    <a:latin typeface="Calibri" pitchFamily="34" charset="0"/>
                  </a:rPr>
                  <a:t>Memory</a:t>
                </a:r>
              </a:p>
            </p:txBody>
          </p:sp>
          <p:grpSp>
            <p:nvGrpSpPr>
              <p:cNvPr id="39" name="Group 38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7772399" y="1828800"/>
                <a:ext cx="1066801" cy="1905000"/>
                <a:chOff x="7181177" y="1456675"/>
                <a:chExt cx="1066801" cy="1905000"/>
              </a:xfrm>
            </p:grpSpPr>
            <p:sp>
              <p:nvSpPr>
                <p:cNvPr id="40" name="Rectangle 8"/>
                <p:cNvSpPr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7181178" y="1456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r>
                    <a:rPr lang="en-US" dirty="0">
                      <a:latin typeface="Anonymous Pro" panose="02060609030202000504" pitchFamily="49" charset="0"/>
                    </a:rPr>
                    <a:t>123</a:t>
                  </a:r>
                </a:p>
              </p:txBody>
            </p:sp>
            <p:sp>
              <p:nvSpPr>
                <p:cNvPr id="41" name="Rectangle 9"/>
                <p:cNvSpPr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7181178" y="1837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n-US" dirty="0">
                    <a:latin typeface="Anonymous Pro" panose="02060609030202000504" pitchFamily="49" charset="0"/>
                  </a:endParaRPr>
                </a:p>
              </p:txBody>
            </p:sp>
            <p:sp>
              <p:nvSpPr>
                <p:cNvPr id="42" name="Rectangle 10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7181178" y="2218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n-US" dirty="0">
                    <a:latin typeface="Calibri" pitchFamily="34" charset="0"/>
                  </a:endParaRPr>
                </a:p>
              </p:txBody>
            </p:sp>
            <p:sp>
              <p:nvSpPr>
                <p:cNvPr id="43" name="Rectangle 11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7181178" y="2599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0x10</a:t>
                  </a:r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7181178" y="2980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0x1</a:t>
                  </a:r>
                </a:p>
              </p:txBody>
            </p:sp>
            <p:sp>
              <p:nvSpPr>
                <p:cNvPr id="45" name="Rectangle 8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7181177" y="1456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0x400</a:t>
                  </a:r>
                </a:p>
              </p:txBody>
            </p:sp>
            <p:sp>
              <p:nvSpPr>
                <p:cNvPr id="46" name="Rectangle 9"/>
                <p:cNvSpPr>
                  <a:spLocks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7181177" y="1837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0xF</a:t>
                  </a:r>
                </a:p>
              </p:txBody>
            </p:sp>
            <p:sp>
              <p:nvSpPr>
                <p:cNvPr id="47" name="Rectangle 10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7181177" y="2218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0x8</a:t>
                  </a:r>
                </a:p>
              </p:txBody>
            </p:sp>
          </p:grpSp>
        </p:grpSp>
      </p:grpSp>
      <p:grpSp>
        <p:nvGrpSpPr>
          <p:cNvPr id="91" name="Group 90"/>
          <p:cNvGrpSpPr/>
          <p:nvPr/>
        </p:nvGrpSpPr>
        <p:grpSpPr>
          <a:xfrm>
            <a:off x="3352800" y="1280160"/>
            <a:ext cx="1752600" cy="3215184"/>
            <a:chOff x="1828800" y="1280160"/>
            <a:chExt cx="1752600" cy="3215184"/>
          </a:xfrm>
        </p:grpSpPr>
        <p:sp>
          <p:nvSpPr>
            <p:cNvPr id="92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05198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1828800" y="1828800"/>
              <a:ext cx="1752600" cy="2666544"/>
              <a:chOff x="1828800" y="1828800"/>
              <a:chExt cx="1752600" cy="2666544"/>
            </a:xfrm>
          </p:grpSpPr>
          <p:sp>
            <p:nvSpPr>
              <p:cNvPr id="94" name="Rectangle 43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828800" y="18288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5" name="Rectangle 44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828800" y="22860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rbx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Rectangle 45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828800" y="27432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rcx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7" name="Rectangle 46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828800" y="32004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8" name="Rectangle 52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514600" y="18288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9" name="Rectangle 53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514600" y="22860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0" name="Rectangle 54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2514600" y="27432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0x2</a:t>
                </a:r>
              </a:p>
            </p:txBody>
          </p:sp>
          <p:sp>
            <p:nvSpPr>
              <p:cNvPr id="101" name="Rectangle 55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514600" y="32004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102" name="Rectangle 46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828800" y="36576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3" name="Rectangle 55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2514600" y="36576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4" name="Rectangle 46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841943" y="4114344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5" name="Rectangle 55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514600" y="4114344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</p:grpSp>
      <p:sp>
        <p:nvSpPr>
          <p:cNvPr id="106" name="Rectangle 4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5440409" y="4802078"/>
            <a:ext cx="4754880" cy="155427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(%rdx,%rcx,4),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(%rdx,%rcx,4),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2A9A04-8ABD-04AE-1AC5-3BA98F3478F5}"/>
                  </a:ext>
                </a:extLst>
              </p:cNvPr>
              <p:cNvSpPr txBox="1"/>
              <p:nvPr/>
            </p:nvSpPr>
            <p:spPr>
              <a:xfrm>
                <a:off x="457200" y="5234222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2A9A04-8ABD-04AE-1AC5-3BA98F347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234222"/>
                <a:ext cx="4114800" cy="914400"/>
              </a:xfrm>
              <a:prstGeom prst="rect">
                <a:avLst/>
              </a:prstGeom>
              <a:blipFill>
                <a:blip r:embed="rId35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7568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</a:t>
            </a:r>
            <a:r>
              <a:rPr lang="en-US" dirty="0"/>
              <a:t>  vs.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endParaRPr lang="en-US" dirty="0"/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05A78365-D169-B549-8AF2-34C9A6AB4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31</a:t>
            </a:fld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6655976" y="1280160"/>
            <a:ext cx="2183225" cy="2461523"/>
            <a:chOff x="5131975" y="1280160"/>
            <a:chExt cx="2183225" cy="2461522"/>
          </a:xfrm>
        </p:grpSpPr>
        <p:grpSp>
          <p:nvGrpSpPr>
            <p:cNvPr id="36" name="Group 35"/>
            <p:cNvGrpSpPr/>
            <p:nvPr>
              <p:custDataLst>
                <p:tags r:id="rId16"/>
              </p:custDataLst>
            </p:nvPr>
          </p:nvGrpSpPr>
          <p:grpSpPr>
            <a:xfrm>
              <a:off x="6400800" y="1362456"/>
              <a:ext cx="914400" cy="2379226"/>
              <a:chOff x="6126480" y="1188720"/>
              <a:chExt cx="914400" cy="2379226"/>
            </a:xfrm>
          </p:grpSpPr>
          <p:sp>
            <p:nvSpPr>
              <p:cNvPr id="48" name="Text Box 34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6126480" y="1664306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0x120 </a:t>
                </a:r>
              </a:p>
            </p:txBody>
          </p:sp>
          <p:sp>
            <p:nvSpPr>
              <p:cNvPr id="49" name="Text Box 35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6126480" y="2046470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0x118</a:t>
                </a:r>
              </a:p>
            </p:txBody>
          </p:sp>
          <p:sp>
            <p:nvSpPr>
              <p:cNvPr id="50" name="Text Box 36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6126480" y="2430518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0x110 </a:t>
                </a:r>
              </a:p>
            </p:txBody>
          </p:sp>
          <p:sp>
            <p:nvSpPr>
              <p:cNvPr id="51" name="Text Box 37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6126480" y="2814566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0x108 </a:t>
                </a:r>
              </a:p>
            </p:txBody>
          </p:sp>
          <p:sp>
            <p:nvSpPr>
              <p:cNvPr id="52" name="Text Box 38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6126480" y="3198614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 </a:t>
                </a:r>
              </a:p>
            </p:txBody>
          </p:sp>
          <p:sp>
            <p:nvSpPr>
              <p:cNvPr id="54" name="Text Box 34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6126480" y="1188720"/>
                <a:ext cx="914400" cy="54104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Word</a:t>
                </a:r>
              </a:p>
              <a:p>
                <a:pPr algn="l">
                  <a:lnSpc>
                    <a:spcPct val="80000"/>
                  </a:lnSpc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Address</a:t>
                </a: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5131975" y="1280160"/>
              <a:ext cx="1256947" cy="2453640"/>
              <a:chOff x="7677326" y="1280160"/>
              <a:chExt cx="1256947" cy="2453640"/>
            </a:xfrm>
          </p:grpSpPr>
          <p:sp>
            <p:nvSpPr>
              <p:cNvPr id="38" name="Text Box 5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7677326" y="1280160"/>
                <a:ext cx="1256947" cy="461665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400" dirty="0">
                    <a:latin typeface="Calibri" pitchFamily="34" charset="0"/>
                  </a:rPr>
                  <a:t>Memory</a:t>
                </a:r>
              </a:p>
            </p:txBody>
          </p:sp>
          <p:grpSp>
            <p:nvGrpSpPr>
              <p:cNvPr id="39" name="Group 38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7772399" y="1828800"/>
                <a:ext cx="1066801" cy="1905000"/>
                <a:chOff x="7181177" y="1456675"/>
                <a:chExt cx="1066801" cy="1905000"/>
              </a:xfrm>
            </p:grpSpPr>
            <p:sp>
              <p:nvSpPr>
                <p:cNvPr id="40" name="Rectangle 8"/>
                <p:cNvSpPr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7181178" y="1456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r>
                    <a:rPr lang="en-US" dirty="0">
                      <a:latin typeface="Anonymous Pro" panose="02060609030202000504" pitchFamily="49" charset="0"/>
                    </a:rPr>
                    <a:t>123</a:t>
                  </a:r>
                </a:p>
              </p:txBody>
            </p:sp>
            <p:sp>
              <p:nvSpPr>
                <p:cNvPr id="41" name="Rectangle 9"/>
                <p:cNvSpPr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7181178" y="1837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n-US" dirty="0">
                    <a:latin typeface="Anonymous Pro" panose="02060609030202000504" pitchFamily="49" charset="0"/>
                  </a:endParaRPr>
                </a:p>
              </p:txBody>
            </p:sp>
            <p:sp>
              <p:nvSpPr>
                <p:cNvPr id="42" name="Rectangle 10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7181178" y="2218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n-US" dirty="0">
                    <a:latin typeface="Calibri" pitchFamily="34" charset="0"/>
                  </a:endParaRPr>
                </a:p>
              </p:txBody>
            </p:sp>
            <p:sp>
              <p:nvSpPr>
                <p:cNvPr id="43" name="Rectangle 11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7181178" y="2599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0x10</a:t>
                  </a:r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7181178" y="2980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0x1</a:t>
                  </a:r>
                </a:p>
              </p:txBody>
            </p:sp>
            <p:sp>
              <p:nvSpPr>
                <p:cNvPr id="45" name="Rectangle 8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7181177" y="1456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0x400</a:t>
                  </a:r>
                </a:p>
              </p:txBody>
            </p:sp>
            <p:sp>
              <p:nvSpPr>
                <p:cNvPr id="46" name="Rectangle 9"/>
                <p:cNvSpPr>
                  <a:spLocks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7181177" y="1837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0xF</a:t>
                  </a:r>
                </a:p>
              </p:txBody>
            </p:sp>
            <p:sp>
              <p:nvSpPr>
                <p:cNvPr id="47" name="Rectangle 10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7181177" y="2218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0x8</a:t>
                  </a:r>
                </a:p>
              </p:txBody>
            </p:sp>
          </p:grpSp>
        </p:grpSp>
      </p:grpSp>
      <p:grpSp>
        <p:nvGrpSpPr>
          <p:cNvPr id="91" name="Group 90"/>
          <p:cNvGrpSpPr/>
          <p:nvPr/>
        </p:nvGrpSpPr>
        <p:grpSpPr>
          <a:xfrm>
            <a:off x="3352800" y="1280160"/>
            <a:ext cx="1752600" cy="3215184"/>
            <a:chOff x="1828800" y="1280160"/>
            <a:chExt cx="1752600" cy="3215184"/>
          </a:xfrm>
        </p:grpSpPr>
        <p:sp>
          <p:nvSpPr>
            <p:cNvPr id="92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05198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1828800" y="1828800"/>
              <a:ext cx="1752600" cy="2666544"/>
              <a:chOff x="1828800" y="1828800"/>
              <a:chExt cx="1752600" cy="2666544"/>
            </a:xfrm>
          </p:grpSpPr>
          <p:sp>
            <p:nvSpPr>
              <p:cNvPr id="94" name="Rectangle 43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828800" y="18288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5" name="Rectangle 44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828800" y="22860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rbx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Rectangle 45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828800" y="27432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rcx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7" name="Rectangle 46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828800" y="32004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8" name="Rectangle 52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514600" y="18288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0x108</a:t>
                </a:r>
              </a:p>
            </p:txBody>
          </p:sp>
          <p:sp>
            <p:nvSpPr>
              <p:cNvPr id="99" name="Rectangle 53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514600" y="22860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b="1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0" name="Rectangle 54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2514600" y="27432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0x2</a:t>
                </a:r>
              </a:p>
            </p:txBody>
          </p:sp>
          <p:sp>
            <p:nvSpPr>
              <p:cNvPr id="101" name="Rectangle 55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514600" y="32004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102" name="Rectangle 46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828800" y="36576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3" name="Rectangle 55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2514600" y="36576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b="1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4" name="Rectangle 46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841943" y="4114344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5" name="Rectangle 55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514600" y="4114344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b="1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</p:grpSp>
      <p:sp>
        <p:nvSpPr>
          <p:cNvPr id="2" name="Rectangle 4">
            <a:extLst>
              <a:ext uri="{FF2B5EF4-FFF2-40B4-BE49-F238E27FC236}">
                <a16:creationId xmlns:a16="http://schemas.microsoft.com/office/drawing/2014/main" id="{A6BC11FA-58E1-4004-F069-D716F387F4A6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5440409" y="4802078"/>
            <a:ext cx="4754880" cy="155427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(%rdx,%rcx,4), 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(%rdx,%rcx,4),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154185-1257-5E87-1C7C-9F068F70C878}"/>
                  </a:ext>
                </a:extLst>
              </p:cNvPr>
              <p:cNvSpPr txBox="1"/>
              <p:nvPr/>
            </p:nvSpPr>
            <p:spPr>
              <a:xfrm>
                <a:off x="457200" y="5234222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154185-1257-5E87-1C7C-9F068F70C8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234222"/>
                <a:ext cx="4114800" cy="914400"/>
              </a:xfrm>
              <a:prstGeom prst="rect">
                <a:avLst/>
              </a:prstGeom>
              <a:blipFill>
                <a:blip r:embed="rId35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96474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</a:t>
            </a:r>
            <a:r>
              <a:rPr lang="en-US" dirty="0"/>
              <a:t>  vs.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endParaRPr lang="en-US" dirty="0"/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05A78365-D169-B549-8AF2-34C9A6AB4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32</a:t>
            </a:fld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6655976" y="1280160"/>
            <a:ext cx="2183225" cy="2461523"/>
            <a:chOff x="5131975" y="1280160"/>
            <a:chExt cx="2183225" cy="2461522"/>
          </a:xfrm>
        </p:grpSpPr>
        <p:grpSp>
          <p:nvGrpSpPr>
            <p:cNvPr id="36" name="Group 35"/>
            <p:cNvGrpSpPr/>
            <p:nvPr>
              <p:custDataLst>
                <p:tags r:id="rId16"/>
              </p:custDataLst>
            </p:nvPr>
          </p:nvGrpSpPr>
          <p:grpSpPr>
            <a:xfrm>
              <a:off x="6400800" y="1362456"/>
              <a:ext cx="914400" cy="2379226"/>
              <a:chOff x="6126480" y="1188720"/>
              <a:chExt cx="914400" cy="2379226"/>
            </a:xfrm>
          </p:grpSpPr>
          <p:sp>
            <p:nvSpPr>
              <p:cNvPr id="48" name="Text Box 34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6126480" y="1664306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0x120 </a:t>
                </a:r>
              </a:p>
            </p:txBody>
          </p:sp>
          <p:sp>
            <p:nvSpPr>
              <p:cNvPr id="49" name="Text Box 35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6126480" y="2046470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0x118</a:t>
                </a:r>
              </a:p>
            </p:txBody>
          </p:sp>
          <p:sp>
            <p:nvSpPr>
              <p:cNvPr id="50" name="Text Box 36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6126480" y="2430518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0x110 </a:t>
                </a:r>
              </a:p>
            </p:txBody>
          </p:sp>
          <p:sp>
            <p:nvSpPr>
              <p:cNvPr id="51" name="Text Box 37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6126480" y="2814566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0x108 </a:t>
                </a:r>
              </a:p>
            </p:txBody>
          </p:sp>
          <p:sp>
            <p:nvSpPr>
              <p:cNvPr id="52" name="Text Box 38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6126480" y="3198614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 </a:t>
                </a:r>
              </a:p>
            </p:txBody>
          </p:sp>
          <p:sp>
            <p:nvSpPr>
              <p:cNvPr id="54" name="Text Box 34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6126480" y="1188720"/>
                <a:ext cx="914400" cy="54104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Word</a:t>
                </a:r>
              </a:p>
              <a:p>
                <a:pPr algn="l">
                  <a:lnSpc>
                    <a:spcPct val="80000"/>
                  </a:lnSpc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Address</a:t>
                </a: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5131975" y="1280160"/>
              <a:ext cx="1256947" cy="2453640"/>
              <a:chOff x="7677326" y="1280160"/>
              <a:chExt cx="1256947" cy="2453640"/>
            </a:xfrm>
          </p:grpSpPr>
          <p:sp>
            <p:nvSpPr>
              <p:cNvPr id="38" name="Text Box 5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7677326" y="1280160"/>
                <a:ext cx="1256947" cy="461665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400" dirty="0">
                    <a:latin typeface="Calibri" pitchFamily="34" charset="0"/>
                  </a:rPr>
                  <a:t>Memory</a:t>
                </a:r>
              </a:p>
            </p:txBody>
          </p:sp>
          <p:grpSp>
            <p:nvGrpSpPr>
              <p:cNvPr id="39" name="Group 38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7772399" y="1828800"/>
                <a:ext cx="1066801" cy="1905000"/>
                <a:chOff x="7181177" y="1456675"/>
                <a:chExt cx="1066801" cy="1905000"/>
              </a:xfrm>
            </p:grpSpPr>
            <p:sp>
              <p:nvSpPr>
                <p:cNvPr id="40" name="Rectangle 8"/>
                <p:cNvSpPr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7181178" y="1456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r>
                    <a:rPr lang="en-US" dirty="0">
                      <a:latin typeface="Anonymous Pro" panose="02060609030202000504" pitchFamily="49" charset="0"/>
                    </a:rPr>
                    <a:t>123</a:t>
                  </a:r>
                </a:p>
              </p:txBody>
            </p:sp>
            <p:sp>
              <p:nvSpPr>
                <p:cNvPr id="41" name="Rectangle 9"/>
                <p:cNvSpPr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7181178" y="1837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n-US" dirty="0">
                    <a:latin typeface="Anonymous Pro" panose="02060609030202000504" pitchFamily="49" charset="0"/>
                  </a:endParaRPr>
                </a:p>
              </p:txBody>
            </p:sp>
            <p:sp>
              <p:nvSpPr>
                <p:cNvPr id="42" name="Rectangle 10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7181178" y="2218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n-US" dirty="0">
                    <a:latin typeface="Calibri" pitchFamily="34" charset="0"/>
                  </a:endParaRPr>
                </a:p>
              </p:txBody>
            </p:sp>
            <p:sp>
              <p:nvSpPr>
                <p:cNvPr id="43" name="Rectangle 11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7181178" y="2599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0x10</a:t>
                  </a:r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7181178" y="2980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0x1</a:t>
                  </a:r>
                </a:p>
              </p:txBody>
            </p:sp>
            <p:sp>
              <p:nvSpPr>
                <p:cNvPr id="45" name="Rectangle 8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7181177" y="1456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0x400</a:t>
                  </a:r>
                </a:p>
              </p:txBody>
            </p:sp>
            <p:sp>
              <p:nvSpPr>
                <p:cNvPr id="46" name="Rectangle 9"/>
                <p:cNvSpPr>
                  <a:spLocks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7181177" y="1837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0xF</a:t>
                  </a:r>
                </a:p>
              </p:txBody>
            </p:sp>
            <p:sp>
              <p:nvSpPr>
                <p:cNvPr id="47" name="Rectangle 10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7181177" y="2218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0x8</a:t>
                  </a:r>
                </a:p>
              </p:txBody>
            </p:sp>
          </p:grpSp>
        </p:grpSp>
      </p:grpSp>
      <p:grpSp>
        <p:nvGrpSpPr>
          <p:cNvPr id="91" name="Group 90"/>
          <p:cNvGrpSpPr/>
          <p:nvPr/>
        </p:nvGrpSpPr>
        <p:grpSpPr>
          <a:xfrm>
            <a:off x="3352800" y="1280160"/>
            <a:ext cx="1752600" cy="3215184"/>
            <a:chOff x="1828800" y="1280160"/>
            <a:chExt cx="1752600" cy="3215184"/>
          </a:xfrm>
        </p:grpSpPr>
        <p:sp>
          <p:nvSpPr>
            <p:cNvPr id="92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05198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1828800" y="1828800"/>
              <a:ext cx="1752600" cy="2666544"/>
              <a:chOff x="1828800" y="1828800"/>
              <a:chExt cx="1752600" cy="2666544"/>
            </a:xfrm>
          </p:grpSpPr>
          <p:sp>
            <p:nvSpPr>
              <p:cNvPr id="94" name="Rectangle 43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828800" y="18288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5" name="Rectangle 44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828800" y="22860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rbx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Rectangle 45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828800" y="27432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rcx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7" name="Rectangle 46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828800" y="32004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8" name="Rectangle 52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514600" y="18288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0x108</a:t>
                </a:r>
              </a:p>
            </p:txBody>
          </p:sp>
          <p:sp>
            <p:nvSpPr>
              <p:cNvPr id="99" name="Rectangle 53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514600" y="22860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</a:t>
                </a:r>
              </a:p>
            </p:txBody>
          </p:sp>
          <p:sp>
            <p:nvSpPr>
              <p:cNvPr id="100" name="Rectangle 54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2514600" y="27432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0x2</a:t>
                </a:r>
              </a:p>
            </p:txBody>
          </p:sp>
          <p:sp>
            <p:nvSpPr>
              <p:cNvPr id="101" name="Rectangle 55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514600" y="32004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102" name="Rectangle 46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828800" y="36576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3" name="Rectangle 55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2514600" y="36576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b="1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4" name="Rectangle 46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841943" y="4114344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5" name="Rectangle 55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514600" y="4114344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b="1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</p:grpSp>
      <p:sp>
        <p:nvSpPr>
          <p:cNvPr id="2" name="Rectangle 4">
            <a:extLst>
              <a:ext uri="{FF2B5EF4-FFF2-40B4-BE49-F238E27FC236}">
                <a16:creationId xmlns:a16="http://schemas.microsoft.com/office/drawing/2014/main" id="{4D5A7EFC-C92C-EF99-B239-BDC9687A7074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5440409" y="4802078"/>
            <a:ext cx="4754880" cy="155427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(%rdx,%rcx,4),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(%rdx,%rcx,4), 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D1E862-B484-4039-D25D-30EC401D8782}"/>
                  </a:ext>
                </a:extLst>
              </p:cNvPr>
              <p:cNvSpPr txBox="1"/>
              <p:nvPr/>
            </p:nvSpPr>
            <p:spPr>
              <a:xfrm>
                <a:off x="457200" y="5234222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D1E862-B484-4039-D25D-30EC401D8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234222"/>
                <a:ext cx="4114800" cy="914400"/>
              </a:xfrm>
              <a:prstGeom prst="rect">
                <a:avLst/>
              </a:prstGeom>
              <a:blipFill>
                <a:blip r:embed="rId35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3809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</a:t>
            </a:r>
            <a:r>
              <a:rPr lang="en-US" dirty="0"/>
              <a:t>  vs.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endParaRPr lang="en-US" dirty="0"/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05A78365-D169-B549-8AF2-34C9A6AB4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33</a:t>
            </a:fld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6655976" y="1280160"/>
            <a:ext cx="2183225" cy="2461523"/>
            <a:chOff x="5131975" y="1280160"/>
            <a:chExt cx="2183225" cy="2461522"/>
          </a:xfrm>
        </p:grpSpPr>
        <p:grpSp>
          <p:nvGrpSpPr>
            <p:cNvPr id="36" name="Group 35"/>
            <p:cNvGrpSpPr/>
            <p:nvPr>
              <p:custDataLst>
                <p:tags r:id="rId16"/>
              </p:custDataLst>
            </p:nvPr>
          </p:nvGrpSpPr>
          <p:grpSpPr>
            <a:xfrm>
              <a:off x="6400800" y="1362456"/>
              <a:ext cx="914400" cy="2379226"/>
              <a:chOff x="6126480" y="1188720"/>
              <a:chExt cx="914400" cy="2379226"/>
            </a:xfrm>
          </p:grpSpPr>
          <p:sp>
            <p:nvSpPr>
              <p:cNvPr id="48" name="Text Box 34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6126480" y="1664306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0x120 </a:t>
                </a:r>
              </a:p>
            </p:txBody>
          </p:sp>
          <p:sp>
            <p:nvSpPr>
              <p:cNvPr id="49" name="Text Box 35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6126480" y="2046470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0x118</a:t>
                </a:r>
              </a:p>
            </p:txBody>
          </p:sp>
          <p:sp>
            <p:nvSpPr>
              <p:cNvPr id="50" name="Text Box 36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6126480" y="2430518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0x110 </a:t>
                </a:r>
              </a:p>
            </p:txBody>
          </p:sp>
          <p:sp>
            <p:nvSpPr>
              <p:cNvPr id="51" name="Text Box 37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6126480" y="2814566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0x108 </a:t>
                </a:r>
              </a:p>
            </p:txBody>
          </p:sp>
          <p:sp>
            <p:nvSpPr>
              <p:cNvPr id="52" name="Text Box 38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6126480" y="3198614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 </a:t>
                </a:r>
              </a:p>
            </p:txBody>
          </p:sp>
          <p:sp>
            <p:nvSpPr>
              <p:cNvPr id="54" name="Text Box 34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6126480" y="1188720"/>
                <a:ext cx="914400" cy="54104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Word</a:t>
                </a:r>
              </a:p>
              <a:p>
                <a:pPr algn="l">
                  <a:lnSpc>
                    <a:spcPct val="80000"/>
                  </a:lnSpc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Address</a:t>
                </a: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5131975" y="1280160"/>
              <a:ext cx="1256947" cy="2453640"/>
              <a:chOff x="7677326" y="1280160"/>
              <a:chExt cx="1256947" cy="2453640"/>
            </a:xfrm>
          </p:grpSpPr>
          <p:sp>
            <p:nvSpPr>
              <p:cNvPr id="38" name="Text Box 5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7677326" y="1280160"/>
                <a:ext cx="1256947" cy="461665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400" dirty="0">
                    <a:latin typeface="Calibri" pitchFamily="34" charset="0"/>
                  </a:rPr>
                  <a:t>Memory</a:t>
                </a:r>
              </a:p>
            </p:txBody>
          </p:sp>
          <p:grpSp>
            <p:nvGrpSpPr>
              <p:cNvPr id="39" name="Group 38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7772399" y="1828800"/>
                <a:ext cx="1066801" cy="1905000"/>
                <a:chOff x="7181177" y="1456675"/>
                <a:chExt cx="1066801" cy="1905000"/>
              </a:xfrm>
            </p:grpSpPr>
            <p:sp>
              <p:nvSpPr>
                <p:cNvPr id="40" name="Rectangle 8"/>
                <p:cNvSpPr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7181178" y="1456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r>
                    <a:rPr lang="en-US" dirty="0">
                      <a:latin typeface="Anonymous Pro" panose="02060609030202000504" pitchFamily="49" charset="0"/>
                    </a:rPr>
                    <a:t>123</a:t>
                  </a:r>
                </a:p>
              </p:txBody>
            </p:sp>
            <p:sp>
              <p:nvSpPr>
                <p:cNvPr id="41" name="Rectangle 9"/>
                <p:cNvSpPr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7181178" y="1837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n-US" dirty="0">
                    <a:latin typeface="Anonymous Pro" panose="02060609030202000504" pitchFamily="49" charset="0"/>
                  </a:endParaRPr>
                </a:p>
              </p:txBody>
            </p:sp>
            <p:sp>
              <p:nvSpPr>
                <p:cNvPr id="42" name="Rectangle 10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7181178" y="2218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n-US" dirty="0">
                    <a:latin typeface="Calibri" pitchFamily="34" charset="0"/>
                  </a:endParaRPr>
                </a:p>
              </p:txBody>
            </p:sp>
            <p:sp>
              <p:nvSpPr>
                <p:cNvPr id="43" name="Rectangle 11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7181178" y="2599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0x10</a:t>
                  </a:r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7181178" y="2980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0x1</a:t>
                  </a:r>
                </a:p>
              </p:txBody>
            </p:sp>
            <p:sp>
              <p:nvSpPr>
                <p:cNvPr id="45" name="Rectangle 8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7181177" y="1456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0x400</a:t>
                  </a:r>
                </a:p>
              </p:txBody>
            </p:sp>
            <p:sp>
              <p:nvSpPr>
                <p:cNvPr id="46" name="Rectangle 9"/>
                <p:cNvSpPr>
                  <a:spLocks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7181177" y="1837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0xF</a:t>
                  </a:r>
                </a:p>
              </p:txBody>
            </p:sp>
            <p:sp>
              <p:nvSpPr>
                <p:cNvPr id="47" name="Rectangle 10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7181177" y="2218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0x8</a:t>
                  </a:r>
                </a:p>
              </p:txBody>
            </p:sp>
          </p:grpSp>
        </p:grpSp>
      </p:grpSp>
      <p:grpSp>
        <p:nvGrpSpPr>
          <p:cNvPr id="91" name="Group 90"/>
          <p:cNvGrpSpPr/>
          <p:nvPr/>
        </p:nvGrpSpPr>
        <p:grpSpPr>
          <a:xfrm>
            <a:off x="3352800" y="1280160"/>
            <a:ext cx="1752600" cy="3215184"/>
            <a:chOff x="1828800" y="1280160"/>
            <a:chExt cx="1752600" cy="3215184"/>
          </a:xfrm>
        </p:grpSpPr>
        <p:sp>
          <p:nvSpPr>
            <p:cNvPr id="92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05198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1828800" y="1828800"/>
              <a:ext cx="1752600" cy="2666544"/>
              <a:chOff x="1828800" y="1828800"/>
              <a:chExt cx="1752600" cy="2666544"/>
            </a:xfrm>
          </p:grpSpPr>
          <p:sp>
            <p:nvSpPr>
              <p:cNvPr id="94" name="Rectangle 43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828800" y="18288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5" name="Rectangle 44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828800" y="22860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rbx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Rectangle 45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828800" y="27432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rcx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7" name="Rectangle 46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828800" y="32004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8" name="Rectangle 52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514600" y="18288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0x108</a:t>
                </a:r>
              </a:p>
            </p:txBody>
          </p:sp>
          <p:sp>
            <p:nvSpPr>
              <p:cNvPr id="99" name="Rectangle 53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514600" y="22860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</a:t>
                </a:r>
              </a:p>
            </p:txBody>
          </p:sp>
          <p:sp>
            <p:nvSpPr>
              <p:cNvPr id="100" name="Rectangle 54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2514600" y="27432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0x2</a:t>
                </a:r>
              </a:p>
            </p:txBody>
          </p:sp>
          <p:sp>
            <p:nvSpPr>
              <p:cNvPr id="101" name="Rectangle 55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514600" y="32004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102" name="Rectangle 46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828800" y="36576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3" name="Rectangle 55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2514600" y="36576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104" name="Rectangle 46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841943" y="4114344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5" name="Rectangle 55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514600" y="4114344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b="1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</p:grpSp>
      <p:sp>
        <p:nvSpPr>
          <p:cNvPr id="2" name="Rectangle 4">
            <a:extLst>
              <a:ext uri="{FF2B5EF4-FFF2-40B4-BE49-F238E27FC236}">
                <a16:creationId xmlns:a16="http://schemas.microsoft.com/office/drawing/2014/main" id="{8766FD34-F9F8-CAEE-FF1A-879278A22D82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5440409" y="4802078"/>
            <a:ext cx="4754880" cy="155427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(%rdx,%rcx,4),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(%rdx,%rcx,4),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EA31DB9-1A53-34F4-1555-380EA29E73CE}"/>
                  </a:ext>
                </a:extLst>
              </p:cNvPr>
              <p:cNvSpPr txBox="1"/>
              <p:nvPr/>
            </p:nvSpPr>
            <p:spPr>
              <a:xfrm>
                <a:off x="457200" y="5234222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EA31DB9-1A53-34F4-1555-380EA29E7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234222"/>
                <a:ext cx="4114800" cy="914400"/>
              </a:xfrm>
              <a:prstGeom prst="rect">
                <a:avLst/>
              </a:prstGeom>
              <a:blipFill>
                <a:blip r:embed="rId35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73137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</a:t>
            </a:r>
            <a:r>
              <a:rPr lang="en-US" dirty="0"/>
              <a:t>  vs.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endParaRPr lang="en-US" dirty="0"/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05A78365-D169-B549-8AF2-34C9A6AB4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34</a:t>
            </a:fld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6655976" y="1280160"/>
            <a:ext cx="2183225" cy="2461523"/>
            <a:chOff x="5131975" y="1280160"/>
            <a:chExt cx="2183225" cy="2461522"/>
          </a:xfrm>
        </p:grpSpPr>
        <p:grpSp>
          <p:nvGrpSpPr>
            <p:cNvPr id="36" name="Group 35"/>
            <p:cNvGrpSpPr/>
            <p:nvPr>
              <p:custDataLst>
                <p:tags r:id="rId16"/>
              </p:custDataLst>
            </p:nvPr>
          </p:nvGrpSpPr>
          <p:grpSpPr>
            <a:xfrm>
              <a:off x="6400800" y="1362456"/>
              <a:ext cx="914400" cy="2379226"/>
              <a:chOff x="6126480" y="1188720"/>
              <a:chExt cx="914400" cy="2379226"/>
            </a:xfrm>
          </p:grpSpPr>
          <p:sp>
            <p:nvSpPr>
              <p:cNvPr id="48" name="Text Box 34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6126480" y="1664306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0x120 </a:t>
                </a:r>
              </a:p>
            </p:txBody>
          </p:sp>
          <p:sp>
            <p:nvSpPr>
              <p:cNvPr id="49" name="Text Box 35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6126480" y="2046470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0x118</a:t>
                </a:r>
              </a:p>
            </p:txBody>
          </p:sp>
          <p:sp>
            <p:nvSpPr>
              <p:cNvPr id="50" name="Text Box 36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6126480" y="2430518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0x110 </a:t>
                </a:r>
              </a:p>
            </p:txBody>
          </p:sp>
          <p:sp>
            <p:nvSpPr>
              <p:cNvPr id="51" name="Text Box 37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6126480" y="2814566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0x108 </a:t>
                </a:r>
              </a:p>
            </p:txBody>
          </p:sp>
          <p:sp>
            <p:nvSpPr>
              <p:cNvPr id="52" name="Text Box 38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6126480" y="3198614"/>
                <a:ext cx="914400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 anchor="ctr" anchorCtr="0">
                <a:spAutoFit/>
              </a:bodyPr>
              <a:lstStyle/>
              <a:p>
                <a:pPr algn="l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 </a:t>
                </a:r>
              </a:p>
            </p:txBody>
          </p:sp>
          <p:sp>
            <p:nvSpPr>
              <p:cNvPr id="54" name="Text Box 34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6126480" y="1188720"/>
                <a:ext cx="914400" cy="54104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rIns="0"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Word</a:t>
                </a:r>
              </a:p>
              <a:p>
                <a:pPr algn="l">
                  <a:lnSpc>
                    <a:spcPct val="80000"/>
                  </a:lnSpc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Address</a:t>
                </a: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5131975" y="1280160"/>
              <a:ext cx="1256947" cy="2453640"/>
              <a:chOff x="7677326" y="1280160"/>
              <a:chExt cx="1256947" cy="2453640"/>
            </a:xfrm>
          </p:grpSpPr>
          <p:sp>
            <p:nvSpPr>
              <p:cNvPr id="38" name="Text Box 5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7677326" y="1280160"/>
                <a:ext cx="1256947" cy="461665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400" dirty="0">
                    <a:latin typeface="Calibri" pitchFamily="34" charset="0"/>
                  </a:rPr>
                  <a:t>Memory</a:t>
                </a:r>
              </a:p>
            </p:txBody>
          </p:sp>
          <p:grpSp>
            <p:nvGrpSpPr>
              <p:cNvPr id="39" name="Group 38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7772399" y="1828800"/>
                <a:ext cx="1066801" cy="1905000"/>
                <a:chOff x="7181177" y="1456675"/>
                <a:chExt cx="1066801" cy="1905000"/>
              </a:xfrm>
            </p:grpSpPr>
            <p:sp>
              <p:nvSpPr>
                <p:cNvPr id="40" name="Rectangle 8"/>
                <p:cNvSpPr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7181178" y="1456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r>
                    <a:rPr lang="en-US" dirty="0">
                      <a:latin typeface="Anonymous Pro" panose="02060609030202000504" pitchFamily="49" charset="0"/>
                    </a:rPr>
                    <a:t>123</a:t>
                  </a:r>
                </a:p>
              </p:txBody>
            </p:sp>
            <p:sp>
              <p:nvSpPr>
                <p:cNvPr id="41" name="Rectangle 9"/>
                <p:cNvSpPr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7181178" y="1837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n-US" dirty="0">
                    <a:latin typeface="Anonymous Pro" panose="02060609030202000504" pitchFamily="49" charset="0"/>
                  </a:endParaRPr>
                </a:p>
              </p:txBody>
            </p:sp>
            <p:sp>
              <p:nvSpPr>
                <p:cNvPr id="42" name="Rectangle 10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7181178" y="2218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n-US" dirty="0">
                    <a:latin typeface="Calibri" pitchFamily="34" charset="0"/>
                  </a:endParaRPr>
                </a:p>
              </p:txBody>
            </p:sp>
            <p:sp>
              <p:nvSpPr>
                <p:cNvPr id="43" name="Rectangle 11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7181178" y="2599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0x10</a:t>
                  </a:r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7181178" y="2980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0x1</a:t>
                  </a:r>
                </a:p>
              </p:txBody>
            </p:sp>
            <p:sp>
              <p:nvSpPr>
                <p:cNvPr id="45" name="Rectangle 8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7181177" y="1456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0x400</a:t>
                  </a:r>
                </a:p>
              </p:txBody>
            </p:sp>
            <p:sp>
              <p:nvSpPr>
                <p:cNvPr id="46" name="Rectangle 9"/>
                <p:cNvSpPr>
                  <a:spLocks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7181177" y="1837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0xF</a:t>
                  </a:r>
                </a:p>
              </p:txBody>
            </p:sp>
            <p:sp>
              <p:nvSpPr>
                <p:cNvPr id="47" name="Rectangle 10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7181177" y="2218675"/>
                  <a:ext cx="1066800" cy="381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US" dirty="0">
                      <a:latin typeface="Courier New" panose="02070309020205020404" pitchFamily="49" charset="0"/>
                      <a:cs typeface="Courier New" panose="02070309020205020404" pitchFamily="49" charset="0"/>
                    </a:rPr>
                    <a:t>0x8</a:t>
                  </a:r>
                </a:p>
              </p:txBody>
            </p:sp>
          </p:grpSp>
        </p:grpSp>
      </p:grpSp>
      <p:grpSp>
        <p:nvGrpSpPr>
          <p:cNvPr id="91" name="Group 90"/>
          <p:cNvGrpSpPr/>
          <p:nvPr/>
        </p:nvGrpSpPr>
        <p:grpSpPr>
          <a:xfrm>
            <a:off x="3352800" y="1280160"/>
            <a:ext cx="1752600" cy="3215184"/>
            <a:chOff x="1828800" y="1280160"/>
            <a:chExt cx="1752600" cy="3215184"/>
          </a:xfrm>
        </p:grpSpPr>
        <p:sp>
          <p:nvSpPr>
            <p:cNvPr id="92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05198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1828800" y="1828800"/>
              <a:ext cx="1752600" cy="2666544"/>
              <a:chOff x="1828800" y="1828800"/>
              <a:chExt cx="1752600" cy="2666544"/>
            </a:xfrm>
          </p:grpSpPr>
          <p:sp>
            <p:nvSpPr>
              <p:cNvPr id="94" name="Rectangle 43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828800" y="18288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5" name="Rectangle 44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828800" y="22860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rbx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Rectangle 45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828800" y="27432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rcx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7" name="Rectangle 46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828800" y="32004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8" name="Rectangle 52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514600" y="18288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0x108</a:t>
                </a:r>
              </a:p>
            </p:txBody>
          </p:sp>
          <p:sp>
            <p:nvSpPr>
              <p:cNvPr id="99" name="Rectangle 53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514600" y="22860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</a:t>
                </a:r>
              </a:p>
            </p:txBody>
          </p:sp>
          <p:sp>
            <p:nvSpPr>
              <p:cNvPr id="100" name="Rectangle 54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2514600" y="27432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0x2</a:t>
                </a:r>
              </a:p>
            </p:txBody>
          </p:sp>
          <p:sp>
            <p:nvSpPr>
              <p:cNvPr id="101" name="Rectangle 55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514600" y="32004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102" name="Rectangle 46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828800" y="36576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3" name="Rectangle 55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2514600" y="36576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104" name="Rectangle 46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841943" y="4114344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05" name="Rectangle 55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514600" y="4114344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</a:t>
                </a:r>
              </a:p>
            </p:txBody>
          </p:sp>
        </p:grpSp>
      </p:grpSp>
      <p:sp>
        <p:nvSpPr>
          <p:cNvPr id="2" name="Rectangle 4">
            <a:extLst>
              <a:ext uri="{FF2B5EF4-FFF2-40B4-BE49-F238E27FC236}">
                <a16:creationId xmlns:a16="http://schemas.microsoft.com/office/drawing/2014/main" id="{AD11EEF0-D509-6AFD-B2EF-697242F07E23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5440409" y="4802078"/>
            <a:ext cx="4754880" cy="155427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(%rdx,%rcx,4),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(%rdx,%rcx,4),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3E5BB9-52EC-5FC6-5BA3-71F349D1F9EC}"/>
                  </a:ext>
                </a:extLst>
              </p:cNvPr>
              <p:cNvSpPr txBox="1"/>
              <p:nvPr/>
            </p:nvSpPr>
            <p:spPr>
              <a:xfrm>
                <a:off x="457200" y="5234222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3E5BB9-52EC-5FC6-5BA3-71F349D1F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234222"/>
                <a:ext cx="4114800" cy="914400"/>
              </a:xfrm>
              <a:prstGeom prst="rect">
                <a:avLst/>
              </a:prstGeom>
              <a:blipFill>
                <a:blip r:embed="rId35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25972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0FF3D-6394-C7B7-29A4-ACE50025C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Question #1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E900F7A-6FCE-E94D-EA99-98FBACBCB27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44447" y="1215424"/>
          <a:ext cx="6287417" cy="2815663"/>
        </p:xfrm>
        <a:graphic>
          <a:graphicData uri="http://schemas.openxmlformats.org/drawingml/2006/table">
            <a:tbl>
              <a:tblPr firstRow="1" firstCol="1" bandRow="1"/>
              <a:tblGrid>
                <a:gridCol w="1153160">
                  <a:extLst>
                    <a:ext uri="{9D8B030D-6E8A-4147-A177-3AD203B41FA5}">
                      <a16:colId xmlns:a16="http://schemas.microsoft.com/office/drawing/2014/main" val="1021160051"/>
                    </a:ext>
                  </a:extLst>
                </a:gridCol>
                <a:gridCol w="638056">
                  <a:extLst>
                    <a:ext uri="{9D8B030D-6E8A-4147-A177-3AD203B41FA5}">
                      <a16:colId xmlns:a16="http://schemas.microsoft.com/office/drawing/2014/main" val="38371119"/>
                    </a:ext>
                  </a:extLst>
                </a:gridCol>
                <a:gridCol w="652960">
                  <a:extLst>
                    <a:ext uri="{9D8B030D-6E8A-4147-A177-3AD203B41FA5}">
                      <a16:colId xmlns:a16="http://schemas.microsoft.com/office/drawing/2014/main" val="215501003"/>
                    </a:ext>
                  </a:extLst>
                </a:gridCol>
                <a:gridCol w="652028">
                  <a:extLst>
                    <a:ext uri="{9D8B030D-6E8A-4147-A177-3AD203B41FA5}">
                      <a16:colId xmlns:a16="http://schemas.microsoft.com/office/drawing/2014/main" val="1529159260"/>
                    </a:ext>
                  </a:extLst>
                </a:gridCol>
                <a:gridCol w="642713">
                  <a:extLst>
                    <a:ext uri="{9D8B030D-6E8A-4147-A177-3AD203B41FA5}">
                      <a16:colId xmlns:a16="http://schemas.microsoft.com/office/drawing/2014/main" val="204120788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53021996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586527169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05673115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83966432"/>
                    </a:ext>
                  </a:extLst>
                </a:gridCol>
              </a:tblGrid>
              <a:tr h="4024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49669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711803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2F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11358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82676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AA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908286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738631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63103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AFA39-9242-23A1-019D-6E6AADEF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2426BA8-4745-D985-C47E-2B4DC57C75E0}"/>
              </a:ext>
            </a:extLst>
          </p:cNvPr>
          <p:cNvGraphicFramePr>
            <a:graphicFrameLocks noGrp="1"/>
          </p:cNvGraphicFramePr>
          <p:nvPr/>
        </p:nvGraphicFramePr>
        <p:xfrm>
          <a:off x="8103220" y="1215424"/>
          <a:ext cx="2959732" cy="1743712"/>
        </p:xfrm>
        <a:graphic>
          <a:graphicData uri="http://schemas.openxmlformats.org/drawingml/2006/table">
            <a:tbl>
              <a:tblPr firstRow="1" firstCol="1" bandRow="1"/>
              <a:tblGrid>
                <a:gridCol w="1577102">
                  <a:extLst>
                    <a:ext uri="{9D8B030D-6E8A-4147-A177-3AD203B41FA5}">
                      <a16:colId xmlns:a16="http://schemas.microsoft.com/office/drawing/2014/main" val="4164912058"/>
                    </a:ext>
                  </a:extLst>
                </a:gridCol>
                <a:gridCol w="1382630">
                  <a:extLst>
                    <a:ext uri="{9D8B030D-6E8A-4147-A177-3AD203B41FA5}">
                      <a16:colId xmlns:a16="http://schemas.microsoft.com/office/drawing/2014/main" val="1395607716"/>
                    </a:ext>
                  </a:extLst>
                </a:gridCol>
              </a:tblGrid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070677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%rax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335920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%rbx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54671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US" sz="2800" b="0" dirty="0" err="1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0x8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507707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7491CA4-8D29-6555-1852-1A8E4C9717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925893"/>
              </p:ext>
            </p:extLst>
          </p:nvPr>
        </p:nvGraphicFramePr>
        <p:xfrm>
          <a:off x="744447" y="4495497"/>
          <a:ext cx="10835947" cy="872110"/>
        </p:xfrm>
        <a:graphic>
          <a:graphicData uri="http://schemas.openxmlformats.org/drawingml/2006/table">
            <a:tbl>
              <a:tblPr firstRow="1" firstCol="1" bandRow="1"/>
              <a:tblGrid>
                <a:gridCol w="4445739">
                  <a:extLst>
                    <a:ext uri="{9D8B030D-6E8A-4147-A177-3AD203B41FA5}">
                      <a16:colId xmlns:a16="http://schemas.microsoft.com/office/drawing/2014/main" val="910798327"/>
                    </a:ext>
                  </a:extLst>
                </a:gridCol>
                <a:gridCol w="2987899">
                  <a:extLst>
                    <a:ext uri="{9D8B030D-6E8A-4147-A177-3AD203B41FA5}">
                      <a16:colId xmlns:a16="http://schemas.microsoft.com/office/drawing/2014/main" val="3507007621"/>
                    </a:ext>
                  </a:extLst>
                </a:gridCol>
                <a:gridCol w="3402309">
                  <a:extLst>
                    <a:ext uri="{9D8B030D-6E8A-4147-A177-3AD203B41FA5}">
                      <a16:colId xmlns:a16="http://schemas.microsoft.com/office/drawing/2014/main" val="1216555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 Loaded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%rcx 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257464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movq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rbx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1748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D4EC412-CED1-FA3A-F8CF-04186283E4CC}"/>
              </a:ext>
            </a:extLst>
          </p:cNvPr>
          <p:cNvSpPr txBox="1"/>
          <p:nvPr/>
        </p:nvSpPr>
        <p:spPr>
          <a:xfrm>
            <a:off x="744448" y="5499279"/>
            <a:ext cx="10318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First, determine whether an address is loaded, and if so, which address?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510C8A3-DDD4-5969-EADF-6B0BDB865AC3}"/>
                  </a:ext>
                </a:extLst>
              </p:cNvPr>
              <p:cNvSpPr txBox="1"/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510C8A3-DDD4-5969-EADF-6B0BDB865A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blipFill>
                <a:blip r:embed="rId2"/>
                <a:stretch>
                  <a:fillRect l="-2370" b="-1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149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0FF3D-6394-C7B7-29A4-ACE50025C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Question #1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E900F7A-6FCE-E94D-EA99-98FBACBCB2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0713840"/>
              </p:ext>
            </p:extLst>
          </p:nvPr>
        </p:nvGraphicFramePr>
        <p:xfrm>
          <a:off x="744447" y="1215424"/>
          <a:ext cx="6287417" cy="2815663"/>
        </p:xfrm>
        <a:graphic>
          <a:graphicData uri="http://schemas.openxmlformats.org/drawingml/2006/table">
            <a:tbl>
              <a:tblPr firstRow="1" firstCol="1" bandRow="1"/>
              <a:tblGrid>
                <a:gridCol w="1153160">
                  <a:extLst>
                    <a:ext uri="{9D8B030D-6E8A-4147-A177-3AD203B41FA5}">
                      <a16:colId xmlns:a16="http://schemas.microsoft.com/office/drawing/2014/main" val="1021160051"/>
                    </a:ext>
                  </a:extLst>
                </a:gridCol>
                <a:gridCol w="638056">
                  <a:extLst>
                    <a:ext uri="{9D8B030D-6E8A-4147-A177-3AD203B41FA5}">
                      <a16:colId xmlns:a16="http://schemas.microsoft.com/office/drawing/2014/main" val="38371119"/>
                    </a:ext>
                  </a:extLst>
                </a:gridCol>
                <a:gridCol w="652960">
                  <a:extLst>
                    <a:ext uri="{9D8B030D-6E8A-4147-A177-3AD203B41FA5}">
                      <a16:colId xmlns:a16="http://schemas.microsoft.com/office/drawing/2014/main" val="215501003"/>
                    </a:ext>
                  </a:extLst>
                </a:gridCol>
                <a:gridCol w="652028">
                  <a:extLst>
                    <a:ext uri="{9D8B030D-6E8A-4147-A177-3AD203B41FA5}">
                      <a16:colId xmlns:a16="http://schemas.microsoft.com/office/drawing/2014/main" val="1529159260"/>
                    </a:ext>
                  </a:extLst>
                </a:gridCol>
                <a:gridCol w="642713">
                  <a:extLst>
                    <a:ext uri="{9D8B030D-6E8A-4147-A177-3AD203B41FA5}">
                      <a16:colId xmlns:a16="http://schemas.microsoft.com/office/drawing/2014/main" val="204120788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53021996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586527169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05673115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83966432"/>
                    </a:ext>
                  </a:extLst>
                </a:gridCol>
              </a:tblGrid>
              <a:tr h="4024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49669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711803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2F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11358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82676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AA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908286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738631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63103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AFA39-9242-23A1-019D-6E6AADEF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2426BA8-4745-D985-C47E-2B4DC57C7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737417"/>
              </p:ext>
            </p:extLst>
          </p:nvPr>
        </p:nvGraphicFramePr>
        <p:xfrm>
          <a:off x="8103220" y="1215424"/>
          <a:ext cx="2959732" cy="1743712"/>
        </p:xfrm>
        <a:graphic>
          <a:graphicData uri="http://schemas.openxmlformats.org/drawingml/2006/table">
            <a:tbl>
              <a:tblPr firstRow="1" firstCol="1" bandRow="1"/>
              <a:tblGrid>
                <a:gridCol w="1577102">
                  <a:extLst>
                    <a:ext uri="{9D8B030D-6E8A-4147-A177-3AD203B41FA5}">
                      <a16:colId xmlns:a16="http://schemas.microsoft.com/office/drawing/2014/main" val="4164912058"/>
                    </a:ext>
                  </a:extLst>
                </a:gridCol>
                <a:gridCol w="1382630">
                  <a:extLst>
                    <a:ext uri="{9D8B030D-6E8A-4147-A177-3AD203B41FA5}">
                      <a16:colId xmlns:a16="http://schemas.microsoft.com/office/drawing/2014/main" val="1395607716"/>
                    </a:ext>
                  </a:extLst>
                </a:gridCol>
              </a:tblGrid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070677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%rax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335920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%rbx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54671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US" sz="2800" b="0" dirty="0" err="1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0x8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507707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7491CA4-8D29-6555-1852-1A8E4C9717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062022"/>
              </p:ext>
            </p:extLst>
          </p:nvPr>
        </p:nvGraphicFramePr>
        <p:xfrm>
          <a:off x="744447" y="4495497"/>
          <a:ext cx="10835947" cy="872110"/>
        </p:xfrm>
        <a:graphic>
          <a:graphicData uri="http://schemas.openxmlformats.org/drawingml/2006/table">
            <a:tbl>
              <a:tblPr firstRow="1" firstCol="1" bandRow="1"/>
              <a:tblGrid>
                <a:gridCol w="4419981">
                  <a:extLst>
                    <a:ext uri="{9D8B030D-6E8A-4147-A177-3AD203B41FA5}">
                      <a16:colId xmlns:a16="http://schemas.microsoft.com/office/drawing/2014/main" val="910798327"/>
                    </a:ext>
                  </a:extLst>
                </a:gridCol>
                <a:gridCol w="3013657">
                  <a:extLst>
                    <a:ext uri="{9D8B030D-6E8A-4147-A177-3AD203B41FA5}">
                      <a16:colId xmlns:a16="http://schemas.microsoft.com/office/drawing/2014/main" val="3507007621"/>
                    </a:ext>
                  </a:extLst>
                </a:gridCol>
                <a:gridCol w="3402309">
                  <a:extLst>
                    <a:ext uri="{9D8B030D-6E8A-4147-A177-3AD203B41FA5}">
                      <a16:colId xmlns:a16="http://schemas.microsoft.com/office/drawing/2014/main" val="1216555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 Loaded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%rcx 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257464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movq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rbx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0x2020</a:t>
                      </a:r>
                      <a:r>
                        <a:rPr lang="en-US" sz="28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1748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ACC27D7-8EDE-947B-0EDA-792312BB1C4C}"/>
              </a:ext>
            </a:extLst>
          </p:cNvPr>
          <p:cNvSpPr txBox="1"/>
          <p:nvPr/>
        </p:nvSpPr>
        <p:spPr>
          <a:xfrm>
            <a:off x="744448" y="5499279"/>
            <a:ext cx="10318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Second, determine the final value in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83E10F9-1DE4-A384-AAED-23E29DB642AA}"/>
                  </a:ext>
                </a:extLst>
              </p:cNvPr>
              <p:cNvSpPr txBox="1"/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83E10F9-1DE4-A384-AAED-23E29DB64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blipFill>
                <a:blip r:embed="rId2"/>
                <a:stretch>
                  <a:fillRect l="-2370" b="-1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050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0FF3D-6394-C7B7-29A4-ACE50025C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Question #1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E900F7A-6FCE-E94D-EA99-98FBACBCB27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44447" y="1215424"/>
          <a:ext cx="6287417" cy="2815663"/>
        </p:xfrm>
        <a:graphic>
          <a:graphicData uri="http://schemas.openxmlformats.org/drawingml/2006/table">
            <a:tbl>
              <a:tblPr firstRow="1" firstCol="1" bandRow="1"/>
              <a:tblGrid>
                <a:gridCol w="1153160">
                  <a:extLst>
                    <a:ext uri="{9D8B030D-6E8A-4147-A177-3AD203B41FA5}">
                      <a16:colId xmlns:a16="http://schemas.microsoft.com/office/drawing/2014/main" val="1021160051"/>
                    </a:ext>
                  </a:extLst>
                </a:gridCol>
                <a:gridCol w="638056">
                  <a:extLst>
                    <a:ext uri="{9D8B030D-6E8A-4147-A177-3AD203B41FA5}">
                      <a16:colId xmlns:a16="http://schemas.microsoft.com/office/drawing/2014/main" val="38371119"/>
                    </a:ext>
                  </a:extLst>
                </a:gridCol>
                <a:gridCol w="652960">
                  <a:extLst>
                    <a:ext uri="{9D8B030D-6E8A-4147-A177-3AD203B41FA5}">
                      <a16:colId xmlns:a16="http://schemas.microsoft.com/office/drawing/2014/main" val="215501003"/>
                    </a:ext>
                  </a:extLst>
                </a:gridCol>
                <a:gridCol w="652028">
                  <a:extLst>
                    <a:ext uri="{9D8B030D-6E8A-4147-A177-3AD203B41FA5}">
                      <a16:colId xmlns:a16="http://schemas.microsoft.com/office/drawing/2014/main" val="1529159260"/>
                    </a:ext>
                  </a:extLst>
                </a:gridCol>
                <a:gridCol w="642713">
                  <a:extLst>
                    <a:ext uri="{9D8B030D-6E8A-4147-A177-3AD203B41FA5}">
                      <a16:colId xmlns:a16="http://schemas.microsoft.com/office/drawing/2014/main" val="204120788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53021996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586527169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05673115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83966432"/>
                    </a:ext>
                  </a:extLst>
                </a:gridCol>
              </a:tblGrid>
              <a:tr h="4024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49669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711803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2F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11358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82676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AA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908286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738631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63103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AFA39-9242-23A1-019D-6E6AADEF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2426BA8-4745-D985-C47E-2B4DC57C75E0}"/>
              </a:ext>
            </a:extLst>
          </p:cNvPr>
          <p:cNvGraphicFramePr>
            <a:graphicFrameLocks noGrp="1"/>
          </p:cNvGraphicFramePr>
          <p:nvPr/>
        </p:nvGraphicFramePr>
        <p:xfrm>
          <a:off x="8103220" y="1215424"/>
          <a:ext cx="2959732" cy="1743712"/>
        </p:xfrm>
        <a:graphic>
          <a:graphicData uri="http://schemas.openxmlformats.org/drawingml/2006/table">
            <a:tbl>
              <a:tblPr firstRow="1" firstCol="1" bandRow="1"/>
              <a:tblGrid>
                <a:gridCol w="1577102">
                  <a:extLst>
                    <a:ext uri="{9D8B030D-6E8A-4147-A177-3AD203B41FA5}">
                      <a16:colId xmlns:a16="http://schemas.microsoft.com/office/drawing/2014/main" val="4164912058"/>
                    </a:ext>
                  </a:extLst>
                </a:gridCol>
                <a:gridCol w="1382630">
                  <a:extLst>
                    <a:ext uri="{9D8B030D-6E8A-4147-A177-3AD203B41FA5}">
                      <a16:colId xmlns:a16="http://schemas.microsoft.com/office/drawing/2014/main" val="1395607716"/>
                    </a:ext>
                  </a:extLst>
                </a:gridCol>
              </a:tblGrid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070677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%rax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335920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%rbx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54671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US" sz="2800" b="0" dirty="0" err="1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0x8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507707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7491CA4-8D29-6555-1852-1A8E4C9717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243490"/>
              </p:ext>
            </p:extLst>
          </p:nvPr>
        </p:nvGraphicFramePr>
        <p:xfrm>
          <a:off x="744447" y="4495497"/>
          <a:ext cx="10835947" cy="872110"/>
        </p:xfrm>
        <a:graphic>
          <a:graphicData uri="http://schemas.openxmlformats.org/drawingml/2006/table">
            <a:tbl>
              <a:tblPr firstRow="1" firstCol="1" bandRow="1"/>
              <a:tblGrid>
                <a:gridCol w="4394223">
                  <a:extLst>
                    <a:ext uri="{9D8B030D-6E8A-4147-A177-3AD203B41FA5}">
                      <a16:colId xmlns:a16="http://schemas.microsoft.com/office/drawing/2014/main" val="910798327"/>
                    </a:ext>
                  </a:extLst>
                </a:gridCol>
                <a:gridCol w="3039415">
                  <a:extLst>
                    <a:ext uri="{9D8B030D-6E8A-4147-A177-3AD203B41FA5}">
                      <a16:colId xmlns:a16="http://schemas.microsoft.com/office/drawing/2014/main" val="3507007621"/>
                    </a:ext>
                  </a:extLst>
                </a:gridCol>
                <a:gridCol w="3402309">
                  <a:extLst>
                    <a:ext uri="{9D8B030D-6E8A-4147-A177-3AD203B41FA5}">
                      <a16:colId xmlns:a16="http://schemas.microsoft.com/office/drawing/2014/main" val="1216555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 Loaded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%rcx 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257464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movq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rbx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0x2020</a:t>
                      </a:r>
                      <a:r>
                        <a:rPr lang="en-US" sz="28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0x00000000000000E3</a:t>
                      </a:r>
                      <a:r>
                        <a:rPr lang="en-US" sz="2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17481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6BADADB-F50F-73D2-FD58-BD8982C5B2EC}"/>
                  </a:ext>
                </a:extLst>
              </p:cNvPr>
              <p:cNvSpPr txBox="1"/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6BADADB-F50F-73D2-FD58-BD8982C5B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blipFill>
                <a:blip r:embed="rId2"/>
                <a:stretch>
                  <a:fillRect l="-2370" b="-1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11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0FF3D-6394-C7B7-29A4-ACE50025C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Question #2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E900F7A-6FCE-E94D-EA99-98FBACBCB27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44447" y="1215424"/>
          <a:ext cx="6287417" cy="2815663"/>
        </p:xfrm>
        <a:graphic>
          <a:graphicData uri="http://schemas.openxmlformats.org/drawingml/2006/table">
            <a:tbl>
              <a:tblPr firstRow="1" firstCol="1" bandRow="1"/>
              <a:tblGrid>
                <a:gridCol w="1153160">
                  <a:extLst>
                    <a:ext uri="{9D8B030D-6E8A-4147-A177-3AD203B41FA5}">
                      <a16:colId xmlns:a16="http://schemas.microsoft.com/office/drawing/2014/main" val="1021160051"/>
                    </a:ext>
                  </a:extLst>
                </a:gridCol>
                <a:gridCol w="638056">
                  <a:extLst>
                    <a:ext uri="{9D8B030D-6E8A-4147-A177-3AD203B41FA5}">
                      <a16:colId xmlns:a16="http://schemas.microsoft.com/office/drawing/2014/main" val="38371119"/>
                    </a:ext>
                  </a:extLst>
                </a:gridCol>
                <a:gridCol w="652960">
                  <a:extLst>
                    <a:ext uri="{9D8B030D-6E8A-4147-A177-3AD203B41FA5}">
                      <a16:colId xmlns:a16="http://schemas.microsoft.com/office/drawing/2014/main" val="215501003"/>
                    </a:ext>
                  </a:extLst>
                </a:gridCol>
                <a:gridCol w="652028">
                  <a:extLst>
                    <a:ext uri="{9D8B030D-6E8A-4147-A177-3AD203B41FA5}">
                      <a16:colId xmlns:a16="http://schemas.microsoft.com/office/drawing/2014/main" val="1529159260"/>
                    </a:ext>
                  </a:extLst>
                </a:gridCol>
                <a:gridCol w="642713">
                  <a:extLst>
                    <a:ext uri="{9D8B030D-6E8A-4147-A177-3AD203B41FA5}">
                      <a16:colId xmlns:a16="http://schemas.microsoft.com/office/drawing/2014/main" val="204120788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53021996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586527169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05673115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83966432"/>
                    </a:ext>
                  </a:extLst>
                </a:gridCol>
              </a:tblGrid>
              <a:tr h="4024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49669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711803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2F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11358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82676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AA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908286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738631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63103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AFA39-9242-23A1-019D-6E6AADEF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2426BA8-4745-D985-C47E-2B4DC57C75E0}"/>
              </a:ext>
            </a:extLst>
          </p:cNvPr>
          <p:cNvGraphicFramePr>
            <a:graphicFrameLocks noGrp="1"/>
          </p:cNvGraphicFramePr>
          <p:nvPr/>
        </p:nvGraphicFramePr>
        <p:xfrm>
          <a:off x="8103220" y="1215424"/>
          <a:ext cx="2959732" cy="1743712"/>
        </p:xfrm>
        <a:graphic>
          <a:graphicData uri="http://schemas.openxmlformats.org/drawingml/2006/table">
            <a:tbl>
              <a:tblPr firstRow="1" firstCol="1" bandRow="1"/>
              <a:tblGrid>
                <a:gridCol w="1577102">
                  <a:extLst>
                    <a:ext uri="{9D8B030D-6E8A-4147-A177-3AD203B41FA5}">
                      <a16:colId xmlns:a16="http://schemas.microsoft.com/office/drawing/2014/main" val="4164912058"/>
                    </a:ext>
                  </a:extLst>
                </a:gridCol>
                <a:gridCol w="1382630">
                  <a:extLst>
                    <a:ext uri="{9D8B030D-6E8A-4147-A177-3AD203B41FA5}">
                      <a16:colId xmlns:a16="http://schemas.microsoft.com/office/drawing/2014/main" val="1395607716"/>
                    </a:ext>
                  </a:extLst>
                </a:gridCol>
              </a:tblGrid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070677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%rax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335920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%rbx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54671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US" sz="2800" b="0" dirty="0" err="1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0x8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507707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7491CA4-8D29-6555-1852-1A8E4C9717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145985"/>
              </p:ext>
            </p:extLst>
          </p:nvPr>
        </p:nvGraphicFramePr>
        <p:xfrm>
          <a:off x="744447" y="4495497"/>
          <a:ext cx="10835947" cy="872618"/>
        </p:xfrm>
        <a:graphic>
          <a:graphicData uri="http://schemas.openxmlformats.org/drawingml/2006/table">
            <a:tbl>
              <a:tblPr firstRow="1" firstCol="1" bandRow="1"/>
              <a:tblGrid>
                <a:gridCol w="4419981">
                  <a:extLst>
                    <a:ext uri="{9D8B030D-6E8A-4147-A177-3AD203B41FA5}">
                      <a16:colId xmlns:a16="http://schemas.microsoft.com/office/drawing/2014/main" val="910798327"/>
                    </a:ext>
                  </a:extLst>
                </a:gridCol>
                <a:gridCol w="3013657">
                  <a:extLst>
                    <a:ext uri="{9D8B030D-6E8A-4147-A177-3AD203B41FA5}">
                      <a16:colId xmlns:a16="http://schemas.microsoft.com/office/drawing/2014/main" val="3507007621"/>
                    </a:ext>
                  </a:extLst>
                </a:gridCol>
                <a:gridCol w="3402309">
                  <a:extLst>
                    <a:ext uri="{9D8B030D-6E8A-4147-A177-3AD203B41FA5}">
                      <a16:colId xmlns:a16="http://schemas.microsoft.com/office/drawing/2014/main" val="1216555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 Loaded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%rcx 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257464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leaq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rbx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1748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E3BB3B6-2F51-569E-FCB6-835D58ABF99A}"/>
              </a:ext>
            </a:extLst>
          </p:cNvPr>
          <p:cNvSpPr txBox="1"/>
          <p:nvPr/>
        </p:nvSpPr>
        <p:spPr>
          <a:xfrm>
            <a:off x="744448" y="5499279"/>
            <a:ext cx="10318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First, determine whether an address is loaded, and if so, which address?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A4C94C-C707-B8EE-F76D-6FA64EDBE77F}"/>
                  </a:ext>
                </a:extLst>
              </p:cNvPr>
              <p:cNvSpPr txBox="1"/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A4C94C-C707-B8EE-F76D-6FA64EDBE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blipFill>
                <a:blip r:embed="rId2"/>
                <a:stretch>
                  <a:fillRect l="-2370" b="-1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547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0FF3D-6394-C7B7-29A4-ACE50025C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Question #2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E900F7A-6FCE-E94D-EA99-98FBACBCB27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44447" y="1215424"/>
          <a:ext cx="6287417" cy="2815663"/>
        </p:xfrm>
        <a:graphic>
          <a:graphicData uri="http://schemas.openxmlformats.org/drawingml/2006/table">
            <a:tbl>
              <a:tblPr firstRow="1" firstCol="1" bandRow="1"/>
              <a:tblGrid>
                <a:gridCol w="1153160">
                  <a:extLst>
                    <a:ext uri="{9D8B030D-6E8A-4147-A177-3AD203B41FA5}">
                      <a16:colId xmlns:a16="http://schemas.microsoft.com/office/drawing/2014/main" val="1021160051"/>
                    </a:ext>
                  </a:extLst>
                </a:gridCol>
                <a:gridCol w="638056">
                  <a:extLst>
                    <a:ext uri="{9D8B030D-6E8A-4147-A177-3AD203B41FA5}">
                      <a16:colId xmlns:a16="http://schemas.microsoft.com/office/drawing/2014/main" val="38371119"/>
                    </a:ext>
                  </a:extLst>
                </a:gridCol>
                <a:gridCol w="652960">
                  <a:extLst>
                    <a:ext uri="{9D8B030D-6E8A-4147-A177-3AD203B41FA5}">
                      <a16:colId xmlns:a16="http://schemas.microsoft.com/office/drawing/2014/main" val="215501003"/>
                    </a:ext>
                  </a:extLst>
                </a:gridCol>
                <a:gridCol w="652028">
                  <a:extLst>
                    <a:ext uri="{9D8B030D-6E8A-4147-A177-3AD203B41FA5}">
                      <a16:colId xmlns:a16="http://schemas.microsoft.com/office/drawing/2014/main" val="1529159260"/>
                    </a:ext>
                  </a:extLst>
                </a:gridCol>
                <a:gridCol w="642713">
                  <a:extLst>
                    <a:ext uri="{9D8B030D-6E8A-4147-A177-3AD203B41FA5}">
                      <a16:colId xmlns:a16="http://schemas.microsoft.com/office/drawing/2014/main" val="204120788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53021996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586527169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05673115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83966432"/>
                    </a:ext>
                  </a:extLst>
                </a:gridCol>
              </a:tblGrid>
              <a:tr h="4024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49669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711803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2F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11358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82676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AA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908286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738631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63103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AFA39-9242-23A1-019D-6E6AADEF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2426BA8-4745-D985-C47E-2B4DC57C75E0}"/>
              </a:ext>
            </a:extLst>
          </p:cNvPr>
          <p:cNvGraphicFramePr>
            <a:graphicFrameLocks noGrp="1"/>
          </p:cNvGraphicFramePr>
          <p:nvPr/>
        </p:nvGraphicFramePr>
        <p:xfrm>
          <a:off x="8103220" y="1215424"/>
          <a:ext cx="2959732" cy="1743712"/>
        </p:xfrm>
        <a:graphic>
          <a:graphicData uri="http://schemas.openxmlformats.org/drawingml/2006/table">
            <a:tbl>
              <a:tblPr firstRow="1" firstCol="1" bandRow="1"/>
              <a:tblGrid>
                <a:gridCol w="1577102">
                  <a:extLst>
                    <a:ext uri="{9D8B030D-6E8A-4147-A177-3AD203B41FA5}">
                      <a16:colId xmlns:a16="http://schemas.microsoft.com/office/drawing/2014/main" val="4164912058"/>
                    </a:ext>
                  </a:extLst>
                </a:gridCol>
                <a:gridCol w="1382630">
                  <a:extLst>
                    <a:ext uri="{9D8B030D-6E8A-4147-A177-3AD203B41FA5}">
                      <a16:colId xmlns:a16="http://schemas.microsoft.com/office/drawing/2014/main" val="1395607716"/>
                    </a:ext>
                  </a:extLst>
                </a:gridCol>
              </a:tblGrid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070677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%rax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335920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%rbx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54671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US" sz="2800" b="0" dirty="0" err="1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0x8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507707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7491CA4-8D29-6555-1852-1A8E4C9717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628438"/>
              </p:ext>
            </p:extLst>
          </p:nvPr>
        </p:nvGraphicFramePr>
        <p:xfrm>
          <a:off x="744447" y="4495497"/>
          <a:ext cx="10835947" cy="872110"/>
        </p:xfrm>
        <a:graphic>
          <a:graphicData uri="http://schemas.openxmlformats.org/drawingml/2006/table">
            <a:tbl>
              <a:tblPr firstRow="1" firstCol="1" bandRow="1"/>
              <a:tblGrid>
                <a:gridCol w="4394223">
                  <a:extLst>
                    <a:ext uri="{9D8B030D-6E8A-4147-A177-3AD203B41FA5}">
                      <a16:colId xmlns:a16="http://schemas.microsoft.com/office/drawing/2014/main" val="910798327"/>
                    </a:ext>
                  </a:extLst>
                </a:gridCol>
                <a:gridCol w="3039415">
                  <a:extLst>
                    <a:ext uri="{9D8B030D-6E8A-4147-A177-3AD203B41FA5}">
                      <a16:colId xmlns:a16="http://schemas.microsoft.com/office/drawing/2014/main" val="3507007621"/>
                    </a:ext>
                  </a:extLst>
                </a:gridCol>
                <a:gridCol w="3402309">
                  <a:extLst>
                    <a:ext uri="{9D8B030D-6E8A-4147-A177-3AD203B41FA5}">
                      <a16:colId xmlns:a16="http://schemas.microsoft.com/office/drawing/2014/main" val="1216555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 Loaded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%rcx 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257464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leaq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rbx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1748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43E324-0049-805C-4E8B-A69427404CA3}"/>
              </a:ext>
            </a:extLst>
          </p:cNvPr>
          <p:cNvSpPr txBox="1"/>
          <p:nvPr/>
        </p:nvSpPr>
        <p:spPr>
          <a:xfrm>
            <a:off x="744448" y="5499279"/>
            <a:ext cx="10318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Second, determine the final value in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2A31A9-8D05-12CD-246A-9970AB44EFAA}"/>
                  </a:ext>
                </a:extLst>
              </p:cNvPr>
              <p:cNvSpPr txBox="1"/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2A31A9-8D05-12CD-246A-9970AB44EF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blipFill>
                <a:blip r:embed="rId2"/>
                <a:stretch>
                  <a:fillRect l="-2370" b="-1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49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8B669-E340-4B4F-9E3B-9E413B257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33" dirty="0"/>
              <a:t>Instruction Set Architecture sits at software/hardware interface</a:t>
            </a:r>
          </a:p>
        </p:txBody>
      </p:sp>
      <p:sp>
        <p:nvSpPr>
          <p:cNvPr id="72" name="Slide Number Placeholder 3">
            <a:extLst>
              <a:ext uri="{FF2B5EF4-FFF2-40B4-BE49-F238E27FC236}">
                <a16:creationId xmlns:a16="http://schemas.microsoft.com/office/drawing/2014/main" id="{C55EE9F8-B925-3047-A67F-8566EE05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</a:t>
            </a:fld>
            <a:endParaRPr lang="en-US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52CB6636-D8A2-7D44-B543-4ADF8D3AEF52}"/>
              </a:ext>
            </a:extLst>
          </p:cNvPr>
          <p:cNvSpPr/>
          <p:nvPr/>
        </p:nvSpPr>
        <p:spPr bwMode="auto">
          <a:xfrm>
            <a:off x="418420" y="2800156"/>
            <a:ext cx="3403869" cy="3716081"/>
          </a:xfrm>
          <a:prstGeom prst="roundRect">
            <a:avLst>
              <a:gd name="adj" fmla="val 2568"/>
            </a:avLst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C Language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98911768-7429-2246-B4E7-BAC9A472AC87}"/>
              </a:ext>
            </a:extLst>
          </p:cNvPr>
          <p:cNvSpPr/>
          <p:nvPr/>
        </p:nvSpPr>
        <p:spPr bwMode="auto">
          <a:xfrm>
            <a:off x="6375941" y="3023334"/>
            <a:ext cx="1842945" cy="915335"/>
          </a:xfrm>
          <a:prstGeom prst="roundRect">
            <a:avLst>
              <a:gd name="adj" fmla="val 3960"/>
            </a:avLst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x86-64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3A32306-BC49-6A44-8AB0-9DA12E215BB9}"/>
              </a:ext>
            </a:extLst>
          </p:cNvPr>
          <p:cNvSpPr/>
          <p:nvPr/>
        </p:nvSpPr>
        <p:spPr bwMode="auto">
          <a:xfrm>
            <a:off x="9131572" y="2644142"/>
            <a:ext cx="2575248" cy="477967"/>
          </a:xfrm>
          <a:prstGeom prst="roundRect">
            <a:avLst>
              <a:gd name="adj" fmla="val 3960"/>
            </a:avLst>
          </a:prstGeom>
          <a:solidFill>
            <a:srgbClr val="CDF1C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Intel Pentium 4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66C619E8-517B-B842-BA8E-88B773556E4B}"/>
              </a:ext>
            </a:extLst>
          </p:cNvPr>
          <p:cNvSpPr/>
          <p:nvPr/>
        </p:nvSpPr>
        <p:spPr bwMode="auto">
          <a:xfrm>
            <a:off x="9096976" y="3347614"/>
            <a:ext cx="2575248" cy="477967"/>
          </a:xfrm>
          <a:prstGeom prst="roundRect">
            <a:avLst>
              <a:gd name="adj" fmla="val 3960"/>
            </a:avLst>
          </a:prstGeom>
          <a:solidFill>
            <a:srgbClr val="CDF1C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Intel Core i7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1D6BFA7F-ACC4-D144-A376-DABAB8B8FC50}"/>
              </a:ext>
            </a:extLst>
          </p:cNvPr>
          <p:cNvSpPr/>
          <p:nvPr/>
        </p:nvSpPr>
        <p:spPr bwMode="auto">
          <a:xfrm>
            <a:off x="9096976" y="4044266"/>
            <a:ext cx="2575248" cy="477967"/>
          </a:xfrm>
          <a:prstGeom prst="roundRect">
            <a:avLst>
              <a:gd name="adj" fmla="val 3960"/>
            </a:avLst>
          </a:prstGeom>
          <a:solidFill>
            <a:srgbClr val="CDF1C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AMD Ryzen 7600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6E529AB0-A0AF-194F-A47B-6B73B8C2AAF8}"/>
              </a:ext>
            </a:extLst>
          </p:cNvPr>
          <p:cNvSpPr/>
          <p:nvPr/>
        </p:nvSpPr>
        <p:spPr bwMode="auto">
          <a:xfrm>
            <a:off x="3145879" y="3563701"/>
            <a:ext cx="1360196" cy="1150676"/>
          </a:xfrm>
          <a:prstGeom prst="roundRect">
            <a:avLst>
              <a:gd name="adj" fmla="val 3960"/>
            </a:avLst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GCC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326DF9A-634E-784B-8024-C4279A7B8DEB}"/>
              </a:ext>
            </a:extLst>
          </p:cNvPr>
          <p:cNvSpPr/>
          <p:nvPr/>
        </p:nvSpPr>
        <p:spPr bwMode="auto">
          <a:xfrm>
            <a:off x="6306533" y="5242529"/>
            <a:ext cx="1977680" cy="1124332"/>
          </a:xfrm>
          <a:prstGeom prst="roundRect">
            <a:avLst>
              <a:gd name="adj" fmla="val 3960"/>
            </a:avLst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60960" rIns="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AArch64/A64</a:t>
            </a:r>
            <a:b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(ARMv8-v9 )</a:t>
            </a:r>
            <a:endParaRPr lang="en-US" sz="2400" dirty="0">
              <a:latin typeface="Calibri" panose="020F0502020204030204" pitchFamily="34" charset="0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EC30F367-0907-8F40-BD79-B7B97F2C6D35}"/>
              </a:ext>
            </a:extLst>
          </p:cNvPr>
          <p:cNvSpPr/>
          <p:nvPr/>
        </p:nvSpPr>
        <p:spPr bwMode="auto">
          <a:xfrm>
            <a:off x="9131572" y="5257237"/>
            <a:ext cx="2575248" cy="451268"/>
          </a:xfrm>
          <a:prstGeom prst="roundRect">
            <a:avLst>
              <a:gd name="adj" fmla="val 3960"/>
            </a:avLst>
          </a:prstGeom>
          <a:solidFill>
            <a:srgbClr val="CDF1C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ARM Cortex-A53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E3601DD8-E99D-534F-A0F9-D131CEBB0F17}"/>
              </a:ext>
            </a:extLst>
          </p:cNvPr>
          <p:cNvSpPr/>
          <p:nvPr/>
        </p:nvSpPr>
        <p:spPr bwMode="auto">
          <a:xfrm>
            <a:off x="9131572" y="5934139"/>
            <a:ext cx="2575248" cy="451268"/>
          </a:xfrm>
          <a:prstGeom prst="roundRect">
            <a:avLst>
              <a:gd name="adj" fmla="val 3960"/>
            </a:avLst>
          </a:prstGeom>
          <a:solidFill>
            <a:srgbClr val="CDF1C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Apple M4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76CEAD78-FCE8-EC41-B3A6-AC053C366B19}"/>
              </a:ext>
            </a:extLst>
          </p:cNvPr>
          <p:cNvSpPr/>
          <p:nvPr/>
        </p:nvSpPr>
        <p:spPr bwMode="auto">
          <a:xfrm>
            <a:off x="3139455" y="4907531"/>
            <a:ext cx="1360196" cy="1150676"/>
          </a:xfrm>
          <a:prstGeom prst="roundRect">
            <a:avLst>
              <a:gd name="adj" fmla="val 3960"/>
            </a:avLst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Clang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4AFED202-8BCD-534A-831C-FEC27687994D}"/>
              </a:ext>
            </a:extLst>
          </p:cNvPr>
          <p:cNvSpPr/>
          <p:nvPr/>
        </p:nvSpPr>
        <p:spPr bwMode="auto">
          <a:xfrm>
            <a:off x="795527" y="4995158"/>
            <a:ext cx="1360196" cy="1150676"/>
          </a:xfrm>
          <a:prstGeom prst="roundRect">
            <a:avLst>
              <a:gd name="adj" fmla="val 3960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Program B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E2305A5-88DC-174A-87F1-B7BE42DA59FE}"/>
              </a:ext>
            </a:extLst>
          </p:cNvPr>
          <p:cNvSpPr/>
          <p:nvPr/>
        </p:nvSpPr>
        <p:spPr bwMode="auto">
          <a:xfrm>
            <a:off x="795526" y="3481002"/>
            <a:ext cx="1360196" cy="1150676"/>
          </a:xfrm>
          <a:prstGeom prst="roundRect">
            <a:avLst>
              <a:gd name="adj" fmla="val 3960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Program A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F0C20EA-0BF5-3744-ADAE-F1475B9F4A4C}"/>
              </a:ext>
            </a:extLst>
          </p:cNvPr>
          <p:cNvCxnSpPr>
            <a:stCxn id="39" idx="3"/>
            <a:endCxn id="33" idx="1"/>
          </p:cNvCxnSpPr>
          <p:nvPr/>
        </p:nvCxnSpPr>
        <p:spPr bwMode="auto">
          <a:xfrm flipV="1">
            <a:off x="4506076" y="3481002"/>
            <a:ext cx="1869865" cy="658037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197C71C-9ACA-CB4F-9D2E-2B8A7A47D366}"/>
              </a:ext>
            </a:extLst>
          </p:cNvPr>
          <p:cNvCxnSpPr>
            <a:stCxn id="39" idx="3"/>
            <a:endCxn id="40" idx="1"/>
          </p:cNvCxnSpPr>
          <p:nvPr/>
        </p:nvCxnSpPr>
        <p:spPr bwMode="auto">
          <a:xfrm>
            <a:off x="4506075" y="4139039"/>
            <a:ext cx="1800459" cy="166565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69938F5-9F1B-A64F-85F3-941BD14083B2}"/>
              </a:ext>
            </a:extLst>
          </p:cNvPr>
          <p:cNvCxnSpPr>
            <a:stCxn id="43" idx="3"/>
            <a:endCxn id="40" idx="1"/>
          </p:cNvCxnSpPr>
          <p:nvPr/>
        </p:nvCxnSpPr>
        <p:spPr bwMode="auto">
          <a:xfrm>
            <a:off x="4499651" y="5482870"/>
            <a:ext cx="1806883" cy="321825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E1C3551A-024B-6C46-8CDE-1BD22D3CB87C}"/>
              </a:ext>
            </a:extLst>
          </p:cNvPr>
          <p:cNvCxnSpPr>
            <a:stCxn id="43" idx="3"/>
            <a:endCxn id="33" idx="1"/>
          </p:cNvCxnSpPr>
          <p:nvPr/>
        </p:nvCxnSpPr>
        <p:spPr bwMode="auto">
          <a:xfrm flipV="1">
            <a:off x="4499652" y="3481002"/>
            <a:ext cx="1876289" cy="2001868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26DF1EAF-317F-AB42-BF17-B59C084638A5}"/>
              </a:ext>
            </a:extLst>
          </p:cNvPr>
          <p:cNvSpPr txBox="1"/>
          <p:nvPr/>
        </p:nvSpPr>
        <p:spPr>
          <a:xfrm>
            <a:off x="3371036" y="1261342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Compiler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ABFFF08-F4F0-494D-9469-87484758C198}"/>
              </a:ext>
            </a:extLst>
          </p:cNvPr>
          <p:cNvSpPr txBox="1"/>
          <p:nvPr/>
        </p:nvSpPr>
        <p:spPr>
          <a:xfrm>
            <a:off x="395621" y="1261342"/>
            <a:ext cx="171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Source code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9BBA5CE-2FE5-DE46-B0E7-BB416CE9C8A2}"/>
              </a:ext>
            </a:extLst>
          </p:cNvPr>
          <p:cNvSpPr txBox="1"/>
          <p:nvPr/>
        </p:nvSpPr>
        <p:spPr>
          <a:xfrm>
            <a:off x="6344261" y="1249550"/>
            <a:ext cx="1732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Architecture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3A0A417-55D3-B14F-B305-90B7EEFA5E90}"/>
              </a:ext>
            </a:extLst>
          </p:cNvPr>
          <p:cNvSpPr txBox="1"/>
          <p:nvPr/>
        </p:nvSpPr>
        <p:spPr>
          <a:xfrm>
            <a:off x="389931" y="1773511"/>
            <a:ext cx="2675288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Different applications</a:t>
            </a:r>
          </a:p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or algorithms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F4B6C60-2741-9D42-9BD5-3F653A4DA6AC}"/>
              </a:ext>
            </a:extLst>
          </p:cNvPr>
          <p:cNvSpPr txBox="1"/>
          <p:nvPr/>
        </p:nvSpPr>
        <p:spPr>
          <a:xfrm>
            <a:off x="3383787" y="1765570"/>
            <a:ext cx="2720296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Perform optimizations,</a:t>
            </a:r>
          </a:p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generate instructions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9717D33-D81B-2F47-ACBC-3DAB823F9979}"/>
              </a:ext>
            </a:extLst>
          </p:cNvPr>
          <p:cNvSpPr txBox="1"/>
          <p:nvPr/>
        </p:nvSpPr>
        <p:spPr>
          <a:xfrm>
            <a:off x="9401859" y="1696397"/>
            <a:ext cx="2420024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Different implementations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92388A5-AF53-8345-A9E7-0B783ABB9CDB}"/>
              </a:ext>
            </a:extLst>
          </p:cNvPr>
          <p:cNvSpPr txBox="1"/>
          <p:nvPr/>
        </p:nvSpPr>
        <p:spPr>
          <a:xfrm>
            <a:off x="9355971" y="1224249"/>
            <a:ext cx="1410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Hardware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691F199-147B-CE4C-AB4D-26759427CFCB}"/>
              </a:ext>
            </a:extLst>
          </p:cNvPr>
          <p:cNvCxnSpPr>
            <a:stCxn id="33" idx="3"/>
            <a:endCxn id="34" idx="1"/>
          </p:cNvCxnSpPr>
          <p:nvPr/>
        </p:nvCxnSpPr>
        <p:spPr bwMode="auto">
          <a:xfrm flipV="1">
            <a:off x="8218886" y="2883126"/>
            <a:ext cx="912687" cy="5978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4699F1A-149F-4445-B922-F47C4BC2F8C4}"/>
              </a:ext>
            </a:extLst>
          </p:cNvPr>
          <p:cNvCxnSpPr>
            <a:stCxn id="33" idx="3"/>
            <a:endCxn id="36" idx="1"/>
          </p:cNvCxnSpPr>
          <p:nvPr/>
        </p:nvCxnSpPr>
        <p:spPr bwMode="auto">
          <a:xfrm>
            <a:off x="8218885" y="3481002"/>
            <a:ext cx="878091" cy="10559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5A239E5C-D91C-6A41-AFCB-F978702E92DE}"/>
              </a:ext>
            </a:extLst>
          </p:cNvPr>
          <p:cNvCxnSpPr>
            <a:stCxn id="33" idx="3"/>
            <a:endCxn id="37" idx="1"/>
          </p:cNvCxnSpPr>
          <p:nvPr/>
        </p:nvCxnSpPr>
        <p:spPr bwMode="auto">
          <a:xfrm>
            <a:off x="8218885" y="3481001"/>
            <a:ext cx="878091" cy="802248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9E949A2-186C-984D-A57A-555DDBB59E2E}"/>
              </a:ext>
            </a:extLst>
          </p:cNvPr>
          <p:cNvSpPr txBox="1"/>
          <p:nvPr/>
        </p:nvSpPr>
        <p:spPr>
          <a:xfrm>
            <a:off x="6344261" y="1696397"/>
            <a:ext cx="2420024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Instruction set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CE47C78-E633-9B4F-93BB-32EB9ABE130D}"/>
              </a:ext>
            </a:extLst>
          </p:cNvPr>
          <p:cNvCxnSpPr>
            <a:stCxn id="40" idx="3"/>
            <a:endCxn id="41" idx="1"/>
          </p:cNvCxnSpPr>
          <p:nvPr/>
        </p:nvCxnSpPr>
        <p:spPr bwMode="auto">
          <a:xfrm flipV="1">
            <a:off x="8284214" y="5482871"/>
            <a:ext cx="847359" cy="321824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E9E7A3B-B99B-5549-8C10-C0BEE29A8D6C}"/>
              </a:ext>
            </a:extLst>
          </p:cNvPr>
          <p:cNvCxnSpPr>
            <a:stCxn id="40" idx="3"/>
            <a:endCxn id="42" idx="1"/>
          </p:cNvCxnSpPr>
          <p:nvPr/>
        </p:nvCxnSpPr>
        <p:spPr bwMode="auto">
          <a:xfrm>
            <a:off x="8284214" y="5804695"/>
            <a:ext cx="847359" cy="35507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1578200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0FF3D-6394-C7B7-29A4-ACE50025C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Question #2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E900F7A-6FCE-E94D-EA99-98FBACBCB27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44447" y="1215424"/>
          <a:ext cx="6287417" cy="2815663"/>
        </p:xfrm>
        <a:graphic>
          <a:graphicData uri="http://schemas.openxmlformats.org/drawingml/2006/table">
            <a:tbl>
              <a:tblPr firstRow="1" firstCol="1" bandRow="1"/>
              <a:tblGrid>
                <a:gridCol w="1153160">
                  <a:extLst>
                    <a:ext uri="{9D8B030D-6E8A-4147-A177-3AD203B41FA5}">
                      <a16:colId xmlns:a16="http://schemas.microsoft.com/office/drawing/2014/main" val="1021160051"/>
                    </a:ext>
                  </a:extLst>
                </a:gridCol>
                <a:gridCol w="638056">
                  <a:extLst>
                    <a:ext uri="{9D8B030D-6E8A-4147-A177-3AD203B41FA5}">
                      <a16:colId xmlns:a16="http://schemas.microsoft.com/office/drawing/2014/main" val="38371119"/>
                    </a:ext>
                  </a:extLst>
                </a:gridCol>
                <a:gridCol w="652960">
                  <a:extLst>
                    <a:ext uri="{9D8B030D-6E8A-4147-A177-3AD203B41FA5}">
                      <a16:colId xmlns:a16="http://schemas.microsoft.com/office/drawing/2014/main" val="215501003"/>
                    </a:ext>
                  </a:extLst>
                </a:gridCol>
                <a:gridCol w="652028">
                  <a:extLst>
                    <a:ext uri="{9D8B030D-6E8A-4147-A177-3AD203B41FA5}">
                      <a16:colId xmlns:a16="http://schemas.microsoft.com/office/drawing/2014/main" val="1529159260"/>
                    </a:ext>
                  </a:extLst>
                </a:gridCol>
                <a:gridCol w="642713">
                  <a:extLst>
                    <a:ext uri="{9D8B030D-6E8A-4147-A177-3AD203B41FA5}">
                      <a16:colId xmlns:a16="http://schemas.microsoft.com/office/drawing/2014/main" val="204120788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530219963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586527169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05673115"/>
                    </a:ext>
                  </a:extLst>
                </a:gridCol>
                <a:gridCol w="637125">
                  <a:extLst>
                    <a:ext uri="{9D8B030D-6E8A-4147-A177-3AD203B41FA5}">
                      <a16:colId xmlns:a16="http://schemas.microsoft.com/office/drawing/2014/main" val="3883966432"/>
                    </a:ext>
                  </a:extLst>
                </a:gridCol>
              </a:tblGrid>
              <a:tr h="4024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49669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711803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2F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5D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11358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826762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0x2018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AA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C7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BD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1E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908286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E3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738631"/>
                  </a:ext>
                </a:extLst>
              </a:tr>
              <a:tr h="4022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8B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D7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6B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63103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AFA39-9242-23A1-019D-6E6AADEF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2426BA8-4745-D985-C47E-2B4DC57C75E0}"/>
              </a:ext>
            </a:extLst>
          </p:cNvPr>
          <p:cNvGraphicFramePr>
            <a:graphicFrameLocks noGrp="1"/>
          </p:cNvGraphicFramePr>
          <p:nvPr/>
        </p:nvGraphicFramePr>
        <p:xfrm>
          <a:off x="8103220" y="1215424"/>
          <a:ext cx="2959732" cy="1743712"/>
        </p:xfrm>
        <a:graphic>
          <a:graphicData uri="http://schemas.openxmlformats.org/drawingml/2006/table">
            <a:tbl>
              <a:tblPr firstRow="1" firstCol="1" bandRow="1"/>
              <a:tblGrid>
                <a:gridCol w="1577102">
                  <a:extLst>
                    <a:ext uri="{9D8B030D-6E8A-4147-A177-3AD203B41FA5}">
                      <a16:colId xmlns:a16="http://schemas.microsoft.com/office/drawing/2014/main" val="4164912058"/>
                    </a:ext>
                  </a:extLst>
                </a:gridCol>
                <a:gridCol w="1382630">
                  <a:extLst>
                    <a:ext uri="{9D8B030D-6E8A-4147-A177-3AD203B41FA5}">
                      <a16:colId xmlns:a16="http://schemas.microsoft.com/office/drawing/2014/main" val="1395607716"/>
                    </a:ext>
                  </a:extLst>
                </a:gridCol>
              </a:tblGrid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070677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%rax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0x2000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335920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%rbx</a:t>
                      </a:r>
                      <a:endParaRPr lang="en-US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54671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US" sz="2800" b="0" dirty="0" err="1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0x8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507707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7491CA4-8D29-6555-1852-1A8E4C9717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822570"/>
              </p:ext>
            </p:extLst>
          </p:nvPr>
        </p:nvGraphicFramePr>
        <p:xfrm>
          <a:off x="744447" y="4495497"/>
          <a:ext cx="10835947" cy="872110"/>
        </p:xfrm>
        <a:graphic>
          <a:graphicData uri="http://schemas.openxmlformats.org/drawingml/2006/table">
            <a:tbl>
              <a:tblPr firstRow="1" firstCol="1" bandRow="1"/>
              <a:tblGrid>
                <a:gridCol w="4432860">
                  <a:extLst>
                    <a:ext uri="{9D8B030D-6E8A-4147-A177-3AD203B41FA5}">
                      <a16:colId xmlns:a16="http://schemas.microsoft.com/office/drawing/2014/main" val="910798327"/>
                    </a:ext>
                  </a:extLst>
                </a:gridCol>
                <a:gridCol w="3000778">
                  <a:extLst>
                    <a:ext uri="{9D8B030D-6E8A-4147-A177-3AD203B41FA5}">
                      <a16:colId xmlns:a16="http://schemas.microsoft.com/office/drawing/2014/main" val="3507007621"/>
                    </a:ext>
                  </a:extLst>
                </a:gridCol>
                <a:gridCol w="3402309">
                  <a:extLst>
                    <a:ext uri="{9D8B030D-6E8A-4147-A177-3AD203B41FA5}">
                      <a16:colId xmlns:a16="http://schemas.microsoft.com/office/drawing/2014/main" val="1216555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 Loaded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%rcx Value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257464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leaq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rbx</a:t>
                      </a:r>
                      <a:r>
                        <a:rPr lang="en-US" sz="2400" b="1" dirty="0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%</a:t>
                      </a:r>
                      <a:r>
                        <a:rPr lang="en-US" sz="2400" b="1" dirty="0" err="1">
                          <a:effectLst/>
                          <a:latin typeface="Courier New" panose="020703090202050204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rcx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0x2020</a:t>
                      </a:r>
                      <a:r>
                        <a:rPr lang="en-US" sz="28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17481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80BB36-33AC-A038-4ED2-4E4401ECDA0E}"/>
                  </a:ext>
                </a:extLst>
              </p:cNvPr>
              <p:cNvSpPr txBox="1"/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80BB36-33AC-A038-4ED2-4E4401ECD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686" y="3270116"/>
                <a:ext cx="4114800" cy="914400"/>
              </a:xfrm>
              <a:prstGeom prst="rect">
                <a:avLst/>
              </a:prstGeom>
              <a:blipFill>
                <a:blip r:embed="rId2"/>
                <a:stretch>
                  <a:fillRect l="-2370" b="-1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27349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79C70-06FE-44ED-9EC2-8858C23A7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the compiler love </a:t>
            </a:r>
            <a:r>
              <a:rPr lang="en-US" dirty="0">
                <a:latin typeface="Courier"/>
              </a:rPr>
              <a:t>lea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6E0DC-36F1-476F-A1A7-195FE8094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it’s good for computing addresses</a:t>
            </a:r>
          </a:p>
          <a:p>
            <a:pPr lvl="1"/>
            <a:endParaRPr lang="en-US" dirty="0"/>
          </a:p>
          <a:p>
            <a:r>
              <a:rPr lang="en-US" dirty="0"/>
              <a:t>But usually, the compiler uses it to do math in fewer instructions</a:t>
            </a:r>
          </a:p>
          <a:p>
            <a:pPr lvl="1"/>
            <a:r>
              <a:rPr lang="en-US" dirty="0" err="1">
                <a:latin typeface="Courier"/>
              </a:rPr>
              <a:t>addq</a:t>
            </a:r>
            <a:r>
              <a:rPr lang="en-US" dirty="0"/>
              <a:t> only adds a source and a destination, and overwrites destination</a:t>
            </a:r>
          </a:p>
          <a:p>
            <a:pPr lvl="1"/>
            <a:endParaRPr lang="en-US" dirty="0"/>
          </a:p>
          <a:p>
            <a:pPr lvl="1"/>
            <a:r>
              <a:rPr lang="en-US" dirty="0" err="1">
                <a:latin typeface="Courier"/>
              </a:rPr>
              <a:t>leaq</a:t>
            </a:r>
            <a:r>
              <a:rPr lang="en-US" dirty="0"/>
              <a:t> adds up to two registers and an immediate, AND stores to a different register!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DFD0A-D1BB-40AD-9865-7C1596CA6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1220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318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Arithmetic Operations</a:t>
            </a:r>
          </a:p>
        </p:txBody>
      </p:sp>
      <p:sp>
        <p:nvSpPr>
          <p:cNvPr id="695300" name="Rectangle 4"/>
          <p:cNvSpPr>
            <a:spLocks noChangeArrowheads="1"/>
          </p:cNvSpPr>
          <p:nvPr/>
        </p:nvSpPr>
        <p:spPr bwMode="auto">
          <a:xfrm>
            <a:off x="2644478" y="3679155"/>
            <a:ext cx="8796528" cy="13208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x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y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z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en-US" sz="2000" b="1" dirty="0">
              <a:solidFill>
                <a:srgbClr val="8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42742" y="714420"/>
            <a:ext cx="453765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Compiler can reorder operations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statement take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instructions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instruction handle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statements</a:t>
            </a:r>
          </a:p>
          <a:p>
            <a:pPr marL="285750" indent="-285750">
              <a:buFont typeface="Arial" charset="0"/>
              <a:buChar char="•"/>
            </a:pPr>
            <a:endParaRPr lang="en-US" sz="2400" dirty="0"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400" b="1" dirty="0">
                <a:latin typeface="Calibri" pitchFamily="34" charset="0"/>
              </a:rPr>
              <a:t>Don’t expect a 1-1 mapping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79BCB-D22C-4FBA-B6AD-86ADB28A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24F0987-079C-E03E-6892-AAF169D25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955572"/>
            <a:ext cx="6098006" cy="285975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00 int </a:t>
            </a:r>
            <a:r>
              <a:rPr lang="en-US" sz="2000" b="1" dirty="0" err="1">
                <a:latin typeface="Courier New" pitchFamily="49" charset="0"/>
              </a:rPr>
              <a:t>arith</a:t>
            </a:r>
            <a:r>
              <a:rPr lang="en-US" sz="2000" b="1" dirty="0">
                <a:latin typeface="Courier New" pitchFamily="49" charset="0"/>
              </a:rPr>
              <a:t> (long x, long y, long z){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01  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long t1 = </a:t>
            </a:r>
            <a:r>
              <a:rPr lang="en-US" sz="2000" b="1" dirty="0" err="1">
                <a:solidFill>
                  <a:srgbClr val="FF0000"/>
                </a:solidFill>
                <a:latin typeface="Courier New" pitchFamily="49" charset="0"/>
              </a:rPr>
              <a:t>x+y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02  </a:t>
            </a:r>
            <a:r>
              <a:rPr lang="en-US" sz="2000" b="1" dirty="0">
                <a:solidFill>
                  <a:srgbClr val="660066"/>
                </a:solidFill>
                <a:latin typeface="Courier New" pitchFamily="49" charset="0"/>
              </a:rPr>
              <a:t>long t2 = z+t1;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03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t3 = x+4;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04  </a:t>
            </a:r>
            <a:r>
              <a:rPr lang="en-US" sz="2000" b="1" dirty="0">
                <a:solidFill>
                  <a:srgbClr val="008000"/>
                </a:solidFill>
                <a:latin typeface="Courier New" pitchFamily="49" charset="0"/>
              </a:rPr>
              <a:t>long t4 = y * 48;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05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t5 = t3 + t4;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06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 long </a:t>
            </a:r>
            <a:r>
              <a:rPr lang="en-US" sz="2000" b="1" dirty="0" err="1">
                <a:solidFill>
                  <a:srgbClr val="800000"/>
                </a:solidFill>
                <a:latin typeface="Courier New" pitchFamily="49" charset="0"/>
              </a:rPr>
              <a:t>rval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= t2 * t5;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07 </a:t>
            </a:r>
            <a:r>
              <a:rPr lang="en-US" sz="2000" dirty="0">
                <a:latin typeface="Courier New" pitchFamily="49" charset="0"/>
              </a:rPr>
              <a:t> </a:t>
            </a:r>
            <a:r>
              <a:rPr lang="is-IS" sz="2000" b="1" dirty="0">
                <a:latin typeface="Courier New" pitchFamily="49" charset="0"/>
              </a:rPr>
              <a:t>....</a:t>
            </a:r>
            <a:endParaRPr lang="en-US" sz="2000" b="1" dirty="0">
              <a:latin typeface="Courier New" pitchFamily="49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08 }</a:t>
            </a:r>
          </a:p>
        </p:txBody>
      </p:sp>
    </p:spTree>
    <p:extLst>
      <p:ext uri="{BB962C8B-B14F-4D97-AF65-F5344CB8AC3E}">
        <p14:creationId xmlns:p14="http://schemas.microsoft.com/office/powerpoint/2010/main" val="28954324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875E4C-0191-242C-5A11-067B7524407D}"/>
              </a:ext>
            </a:extLst>
          </p:cNvPr>
          <p:cNvSpPr/>
          <p:nvPr/>
        </p:nvSpPr>
        <p:spPr>
          <a:xfrm>
            <a:off x="2806700" y="4556586"/>
            <a:ext cx="3898900" cy="1967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318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Arithmetic Operations</a:t>
            </a:r>
          </a:p>
        </p:txBody>
      </p:sp>
      <p:sp>
        <p:nvSpPr>
          <p:cNvPr id="695300" name="Rectangle 4"/>
          <p:cNvSpPr>
            <a:spLocks noChangeArrowheads="1"/>
          </p:cNvSpPr>
          <p:nvPr/>
        </p:nvSpPr>
        <p:spPr bwMode="auto">
          <a:xfrm>
            <a:off x="2644478" y="3679155"/>
            <a:ext cx="8796528" cy="16286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x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y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z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),%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#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x+y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t1)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en-US" sz="2000" b="1" dirty="0">
              <a:solidFill>
                <a:srgbClr val="8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42742" y="714420"/>
            <a:ext cx="453765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Compiler can reorder operations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statement take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instructions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instruction handle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statements</a:t>
            </a:r>
          </a:p>
          <a:p>
            <a:pPr marL="285750" indent="-285750">
              <a:buFont typeface="Arial" charset="0"/>
              <a:buChar char="•"/>
            </a:pPr>
            <a:endParaRPr lang="en-US" sz="2400" dirty="0"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400" b="1" dirty="0">
                <a:latin typeface="Calibri" pitchFamily="34" charset="0"/>
              </a:rPr>
              <a:t>Don’t expect a 1-1 mapping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79BCB-D22C-4FBA-B6AD-86ADB28A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C9C86F5-12E4-24C7-3C21-A471D67DB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955572"/>
            <a:ext cx="6098006" cy="285975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00 int </a:t>
            </a:r>
            <a:r>
              <a:rPr lang="en-US" sz="2000" b="1" dirty="0" err="1">
                <a:latin typeface="Courier New" pitchFamily="49" charset="0"/>
              </a:rPr>
              <a:t>arith</a:t>
            </a:r>
            <a:r>
              <a:rPr lang="en-US" sz="2000" b="1" dirty="0">
                <a:latin typeface="Courier New" pitchFamily="49" charset="0"/>
              </a:rPr>
              <a:t> (long x, long y, long z){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01  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long t1 = </a:t>
            </a:r>
            <a:r>
              <a:rPr lang="en-US" sz="2000" b="1" dirty="0" err="1">
                <a:solidFill>
                  <a:srgbClr val="FF0000"/>
                </a:solidFill>
                <a:latin typeface="Courier New" pitchFamily="49" charset="0"/>
              </a:rPr>
              <a:t>x+y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02  </a:t>
            </a:r>
            <a:r>
              <a:rPr lang="en-US" sz="2000" b="1" dirty="0">
                <a:solidFill>
                  <a:srgbClr val="660066"/>
                </a:solidFill>
                <a:latin typeface="Courier New" pitchFamily="49" charset="0"/>
              </a:rPr>
              <a:t>long t2 = z+t1;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03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t3 = x+4;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04  </a:t>
            </a:r>
            <a:r>
              <a:rPr lang="en-US" sz="2000" b="1" dirty="0">
                <a:solidFill>
                  <a:srgbClr val="008000"/>
                </a:solidFill>
                <a:latin typeface="Courier New" pitchFamily="49" charset="0"/>
              </a:rPr>
              <a:t>long t4 = y * 48;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05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t5 = t3 + t4;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06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 long </a:t>
            </a:r>
            <a:r>
              <a:rPr lang="en-US" sz="2000" b="1" dirty="0" err="1">
                <a:solidFill>
                  <a:srgbClr val="800000"/>
                </a:solidFill>
                <a:latin typeface="Courier New" pitchFamily="49" charset="0"/>
              </a:rPr>
              <a:t>rval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= t2 * t5;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07 </a:t>
            </a:r>
            <a:r>
              <a:rPr lang="en-US" sz="2000" dirty="0">
                <a:latin typeface="Courier New" pitchFamily="49" charset="0"/>
              </a:rPr>
              <a:t> </a:t>
            </a:r>
            <a:r>
              <a:rPr lang="is-IS" sz="2000" b="1" dirty="0">
                <a:latin typeface="Courier New" pitchFamily="49" charset="0"/>
              </a:rPr>
              <a:t>....</a:t>
            </a:r>
            <a:endParaRPr lang="en-US" sz="2000" b="1" dirty="0">
              <a:latin typeface="Courier New" pitchFamily="49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08 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A6EF4-7055-BBD0-D20A-71D4BEDF1CA6}"/>
              </a:ext>
            </a:extLst>
          </p:cNvPr>
          <p:cNvSpPr txBox="1"/>
          <p:nvPr/>
        </p:nvSpPr>
        <p:spPr>
          <a:xfrm>
            <a:off x="167425" y="4585058"/>
            <a:ext cx="2639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0000"/>
                </a:solidFill>
              </a:rPr>
              <a:t>Line 01 -</a:t>
            </a:r>
          </a:p>
        </p:txBody>
      </p:sp>
    </p:spTree>
    <p:extLst>
      <p:ext uri="{BB962C8B-B14F-4D97-AF65-F5344CB8AC3E}">
        <p14:creationId xmlns:p14="http://schemas.microsoft.com/office/powerpoint/2010/main" val="42831034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6A3ABE-E4CE-B3C5-197C-0D33E8755AB1}"/>
              </a:ext>
            </a:extLst>
          </p:cNvPr>
          <p:cNvSpPr/>
          <p:nvPr/>
        </p:nvSpPr>
        <p:spPr>
          <a:xfrm>
            <a:off x="2806700" y="4556586"/>
            <a:ext cx="3898900" cy="1967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318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Arithmetic Operations</a:t>
            </a:r>
          </a:p>
        </p:txBody>
      </p:sp>
      <p:sp>
        <p:nvSpPr>
          <p:cNvPr id="695300" name="Rectangle 4"/>
          <p:cNvSpPr>
            <a:spLocks noChangeArrowheads="1"/>
          </p:cNvSpPr>
          <p:nvPr/>
        </p:nvSpPr>
        <p:spPr bwMode="auto">
          <a:xfrm>
            <a:off x="2644478" y="3679155"/>
            <a:ext cx="9547522" cy="19364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x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y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z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),%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#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x+y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t1)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(%rsi,%rsi,2),%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#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y + 2*y = 3*y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salq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$4,%rsi	  	#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(3*y)*16 = 48*y (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t4)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42742" y="714420"/>
            <a:ext cx="453765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Compiler can reorder operations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statement take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instructions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instruction handle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statements</a:t>
            </a:r>
          </a:p>
          <a:p>
            <a:pPr marL="285750" indent="-285750">
              <a:buFont typeface="Arial" charset="0"/>
              <a:buChar char="•"/>
            </a:pPr>
            <a:endParaRPr lang="en-US" sz="2400" dirty="0"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400" b="1" dirty="0">
                <a:latin typeface="Calibri" pitchFamily="34" charset="0"/>
              </a:rPr>
              <a:t>Don’t expect a 1-1 mapping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79BCB-D22C-4FBA-B6AD-86ADB28A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AFDD253-6849-FD9C-6CDF-D4CD585B1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955572"/>
            <a:ext cx="6098006" cy="285975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00 int </a:t>
            </a:r>
            <a:r>
              <a:rPr lang="en-US" sz="2000" b="1" dirty="0" err="1">
                <a:latin typeface="Courier New" pitchFamily="49" charset="0"/>
              </a:rPr>
              <a:t>arith</a:t>
            </a:r>
            <a:r>
              <a:rPr lang="en-US" sz="2000" b="1" dirty="0">
                <a:latin typeface="Courier New" pitchFamily="49" charset="0"/>
              </a:rPr>
              <a:t> (long x, long y, long z){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01  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long t1 = </a:t>
            </a:r>
            <a:r>
              <a:rPr lang="en-US" sz="2000" b="1" dirty="0" err="1">
                <a:solidFill>
                  <a:srgbClr val="FF0000"/>
                </a:solidFill>
                <a:latin typeface="Courier New" pitchFamily="49" charset="0"/>
              </a:rPr>
              <a:t>x+y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02  </a:t>
            </a:r>
            <a:r>
              <a:rPr lang="en-US" sz="2000" b="1" dirty="0">
                <a:solidFill>
                  <a:srgbClr val="660066"/>
                </a:solidFill>
                <a:latin typeface="Courier New" pitchFamily="49" charset="0"/>
              </a:rPr>
              <a:t>long t2 = z+t1;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03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t3 = x+4;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04  </a:t>
            </a:r>
            <a:r>
              <a:rPr lang="en-US" sz="2000" b="1" dirty="0">
                <a:solidFill>
                  <a:srgbClr val="008000"/>
                </a:solidFill>
                <a:latin typeface="Courier New" pitchFamily="49" charset="0"/>
              </a:rPr>
              <a:t>long t4 = y * 48;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05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t5 = t3 + t4;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06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 long </a:t>
            </a:r>
            <a:r>
              <a:rPr lang="en-US" sz="2000" b="1" dirty="0" err="1">
                <a:solidFill>
                  <a:srgbClr val="800000"/>
                </a:solidFill>
                <a:latin typeface="Courier New" pitchFamily="49" charset="0"/>
              </a:rPr>
              <a:t>rval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= t2 * t5;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07 </a:t>
            </a:r>
            <a:r>
              <a:rPr lang="en-US" sz="2000" dirty="0">
                <a:latin typeface="Courier New" pitchFamily="49" charset="0"/>
              </a:rPr>
              <a:t> </a:t>
            </a:r>
            <a:r>
              <a:rPr lang="is-IS" sz="2000" b="1" dirty="0">
                <a:latin typeface="Courier New" pitchFamily="49" charset="0"/>
              </a:rPr>
              <a:t>....</a:t>
            </a:r>
            <a:endParaRPr lang="en-US" sz="2000" b="1" dirty="0">
              <a:latin typeface="Courier New" pitchFamily="49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08 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907386-0409-E26C-B7AA-9B6B40008E79}"/>
              </a:ext>
            </a:extLst>
          </p:cNvPr>
          <p:cNvSpPr txBox="1"/>
          <p:nvPr/>
        </p:nvSpPr>
        <p:spPr>
          <a:xfrm>
            <a:off x="167425" y="4585058"/>
            <a:ext cx="2639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0000"/>
                </a:solidFill>
              </a:rPr>
              <a:t>Line 01 -</a:t>
            </a:r>
          </a:p>
          <a:p>
            <a:pPr algn="r"/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674318-4521-F9CB-D659-B86EBB075EB0}"/>
              </a:ext>
            </a:extLst>
          </p:cNvPr>
          <p:cNvSpPr txBox="1"/>
          <p:nvPr/>
        </p:nvSpPr>
        <p:spPr>
          <a:xfrm>
            <a:off x="477562" y="5040565"/>
            <a:ext cx="23336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Line 04 -</a:t>
            </a:r>
          </a:p>
        </p:txBody>
      </p:sp>
    </p:spTree>
    <p:extLst>
      <p:ext uri="{BB962C8B-B14F-4D97-AF65-F5344CB8AC3E}">
        <p14:creationId xmlns:p14="http://schemas.microsoft.com/office/powerpoint/2010/main" val="7708149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763DAD-92B2-6703-441C-8C7CE4C45A9C}"/>
              </a:ext>
            </a:extLst>
          </p:cNvPr>
          <p:cNvSpPr/>
          <p:nvPr/>
        </p:nvSpPr>
        <p:spPr>
          <a:xfrm>
            <a:off x="2806700" y="4556586"/>
            <a:ext cx="3898900" cy="1967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318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Arithmetic Operations</a:t>
            </a:r>
          </a:p>
        </p:txBody>
      </p:sp>
      <p:sp>
        <p:nvSpPr>
          <p:cNvPr id="695300" name="Rectangle 4"/>
          <p:cNvSpPr>
            <a:spLocks noChangeArrowheads="1"/>
          </p:cNvSpPr>
          <p:nvPr/>
        </p:nvSpPr>
        <p:spPr bwMode="auto">
          <a:xfrm>
            <a:off x="2644478" y="3679155"/>
            <a:ext cx="9547522" cy="22442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x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y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z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),%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#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x+y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t1)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(%rsi,%rsi,2),%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#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y + 2*y = 3*y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salq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$4,%rsi	  	#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(3*y)*16 = 48*y (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t4)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,%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# 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z+t1 (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t2)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42742" y="714420"/>
            <a:ext cx="453765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Compiler can reorder operations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statement take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instructions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instruction handle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statements</a:t>
            </a:r>
          </a:p>
          <a:p>
            <a:pPr marL="285750" indent="-285750">
              <a:buFont typeface="Arial" charset="0"/>
              <a:buChar char="•"/>
            </a:pPr>
            <a:endParaRPr lang="en-US" sz="2400" dirty="0"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400" b="1" dirty="0">
                <a:latin typeface="Calibri" pitchFamily="34" charset="0"/>
              </a:rPr>
              <a:t>Don’t expect a 1-1 mapping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79BCB-D22C-4FBA-B6AD-86ADB28A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2160210-D78A-BE38-BCD1-C68329CA5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955572"/>
            <a:ext cx="6098006" cy="285975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00 int </a:t>
            </a:r>
            <a:r>
              <a:rPr lang="en-US" sz="2000" b="1" dirty="0" err="1">
                <a:latin typeface="Courier New" pitchFamily="49" charset="0"/>
              </a:rPr>
              <a:t>arith</a:t>
            </a:r>
            <a:r>
              <a:rPr lang="en-US" sz="2000" b="1" dirty="0">
                <a:latin typeface="Courier New" pitchFamily="49" charset="0"/>
              </a:rPr>
              <a:t> (long x, long y, long z){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01  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long t1 = </a:t>
            </a:r>
            <a:r>
              <a:rPr lang="en-US" sz="2000" b="1" dirty="0" err="1">
                <a:solidFill>
                  <a:srgbClr val="FF0000"/>
                </a:solidFill>
                <a:latin typeface="Courier New" pitchFamily="49" charset="0"/>
              </a:rPr>
              <a:t>x+y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02  </a:t>
            </a:r>
            <a:r>
              <a:rPr lang="en-US" sz="2000" b="1" dirty="0">
                <a:solidFill>
                  <a:srgbClr val="660066"/>
                </a:solidFill>
                <a:latin typeface="Courier New" pitchFamily="49" charset="0"/>
              </a:rPr>
              <a:t>long t2 = z+t1;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03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t3 = x+4;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04  </a:t>
            </a:r>
            <a:r>
              <a:rPr lang="en-US" sz="2000" b="1" dirty="0">
                <a:solidFill>
                  <a:srgbClr val="008000"/>
                </a:solidFill>
                <a:latin typeface="Courier New" pitchFamily="49" charset="0"/>
              </a:rPr>
              <a:t>long t4 = y * 48;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05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t5 = t3 + t4;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06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 long </a:t>
            </a:r>
            <a:r>
              <a:rPr lang="en-US" sz="2000" b="1" dirty="0" err="1">
                <a:solidFill>
                  <a:srgbClr val="800000"/>
                </a:solidFill>
                <a:latin typeface="Courier New" pitchFamily="49" charset="0"/>
              </a:rPr>
              <a:t>rval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= t2 * t5;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07 </a:t>
            </a:r>
            <a:r>
              <a:rPr lang="en-US" sz="2000" dirty="0">
                <a:latin typeface="Courier New" pitchFamily="49" charset="0"/>
              </a:rPr>
              <a:t> </a:t>
            </a:r>
            <a:r>
              <a:rPr lang="is-IS" sz="2000" b="1" dirty="0">
                <a:latin typeface="Courier New" pitchFamily="49" charset="0"/>
              </a:rPr>
              <a:t>....</a:t>
            </a:r>
            <a:endParaRPr lang="en-US" sz="2000" b="1" dirty="0">
              <a:latin typeface="Courier New" pitchFamily="49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08 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024A28-D6AF-0852-799F-9F8BE67C4453}"/>
              </a:ext>
            </a:extLst>
          </p:cNvPr>
          <p:cNvSpPr txBox="1"/>
          <p:nvPr/>
        </p:nvSpPr>
        <p:spPr>
          <a:xfrm>
            <a:off x="167425" y="4585058"/>
            <a:ext cx="2639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0000"/>
                </a:solidFill>
              </a:rPr>
              <a:t>Line 01 -</a:t>
            </a:r>
          </a:p>
          <a:p>
            <a:pPr algn="r"/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Line 02 -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885083-3116-4234-701C-35C97C352381}"/>
              </a:ext>
            </a:extLst>
          </p:cNvPr>
          <p:cNvSpPr txBox="1"/>
          <p:nvPr/>
        </p:nvSpPr>
        <p:spPr>
          <a:xfrm>
            <a:off x="477562" y="5040565"/>
            <a:ext cx="23336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Line 04 -</a:t>
            </a:r>
          </a:p>
        </p:txBody>
      </p:sp>
    </p:spTree>
    <p:extLst>
      <p:ext uri="{BB962C8B-B14F-4D97-AF65-F5344CB8AC3E}">
        <p14:creationId xmlns:p14="http://schemas.microsoft.com/office/powerpoint/2010/main" val="31268952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B643F8A-8F2D-0B48-0686-722B453AFFA5}"/>
              </a:ext>
            </a:extLst>
          </p:cNvPr>
          <p:cNvSpPr/>
          <p:nvPr/>
        </p:nvSpPr>
        <p:spPr>
          <a:xfrm>
            <a:off x="2806700" y="4556586"/>
            <a:ext cx="3898900" cy="1967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318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Arithmetic Operations</a:t>
            </a:r>
          </a:p>
        </p:txBody>
      </p:sp>
      <p:sp>
        <p:nvSpPr>
          <p:cNvPr id="695300" name="Rectangle 4"/>
          <p:cNvSpPr>
            <a:spLocks noChangeArrowheads="1"/>
          </p:cNvSpPr>
          <p:nvPr/>
        </p:nvSpPr>
        <p:spPr bwMode="auto">
          <a:xfrm>
            <a:off x="2644478" y="3679155"/>
            <a:ext cx="9547522" cy="255198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x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y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z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),%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#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x+y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t1)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(%rsi,%rsi,2),%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#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y + 2*y = 3*y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salq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$4,%rsi	  	#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(3*y)*16 = 48*y (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t4)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,%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# 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z+t1 (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t2)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4(%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,%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),%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# 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t4+x+4 (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t5)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42742" y="714420"/>
            <a:ext cx="453765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Compiler can reorder operations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statement take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instructions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instruction handle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statements</a:t>
            </a:r>
          </a:p>
          <a:p>
            <a:pPr marL="285750" indent="-285750">
              <a:buFont typeface="Arial" charset="0"/>
              <a:buChar char="•"/>
            </a:pPr>
            <a:endParaRPr lang="en-US" sz="2400" dirty="0"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400" b="1" dirty="0">
                <a:latin typeface="Calibri" pitchFamily="34" charset="0"/>
              </a:rPr>
              <a:t>Don’t expect a 1-1 mapping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79BCB-D22C-4FBA-B6AD-86ADB28A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DDBE01F-E800-0ED7-AE1E-0C0046148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955572"/>
            <a:ext cx="6098006" cy="285975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00 int </a:t>
            </a:r>
            <a:r>
              <a:rPr lang="en-US" sz="2000" b="1" dirty="0" err="1">
                <a:latin typeface="Courier New" pitchFamily="49" charset="0"/>
              </a:rPr>
              <a:t>arith</a:t>
            </a:r>
            <a:r>
              <a:rPr lang="en-US" sz="2000" b="1" dirty="0">
                <a:latin typeface="Courier New" pitchFamily="49" charset="0"/>
              </a:rPr>
              <a:t> (long x, long y, long z){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01  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long t1 = </a:t>
            </a:r>
            <a:r>
              <a:rPr lang="en-US" sz="2000" b="1" dirty="0" err="1">
                <a:solidFill>
                  <a:srgbClr val="FF0000"/>
                </a:solidFill>
                <a:latin typeface="Courier New" pitchFamily="49" charset="0"/>
              </a:rPr>
              <a:t>x+y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02  </a:t>
            </a:r>
            <a:r>
              <a:rPr lang="en-US" sz="2000" b="1" dirty="0">
                <a:solidFill>
                  <a:srgbClr val="660066"/>
                </a:solidFill>
                <a:latin typeface="Courier New" pitchFamily="49" charset="0"/>
              </a:rPr>
              <a:t>long t2 = z+t1;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03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t3 = x+4;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04  </a:t>
            </a:r>
            <a:r>
              <a:rPr lang="en-US" sz="2000" b="1" dirty="0">
                <a:solidFill>
                  <a:srgbClr val="008000"/>
                </a:solidFill>
                <a:latin typeface="Courier New" pitchFamily="49" charset="0"/>
              </a:rPr>
              <a:t>long t4 = y * 48;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05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t5 = t3 + t4;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06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 long </a:t>
            </a:r>
            <a:r>
              <a:rPr lang="en-US" sz="2000" b="1" dirty="0" err="1">
                <a:solidFill>
                  <a:srgbClr val="800000"/>
                </a:solidFill>
                <a:latin typeface="Courier New" pitchFamily="49" charset="0"/>
              </a:rPr>
              <a:t>rval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= t2 * t5;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07 </a:t>
            </a:r>
            <a:r>
              <a:rPr lang="en-US" sz="2000" dirty="0">
                <a:latin typeface="Courier New" pitchFamily="49" charset="0"/>
              </a:rPr>
              <a:t> </a:t>
            </a:r>
            <a:r>
              <a:rPr lang="is-IS" sz="2000" b="1" dirty="0">
                <a:latin typeface="Courier New" pitchFamily="49" charset="0"/>
              </a:rPr>
              <a:t>....</a:t>
            </a:r>
            <a:endParaRPr lang="en-US" sz="2000" b="1" dirty="0">
              <a:latin typeface="Courier New" pitchFamily="49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08 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250CD9-9620-34A3-3049-918878B49A54}"/>
              </a:ext>
            </a:extLst>
          </p:cNvPr>
          <p:cNvSpPr txBox="1"/>
          <p:nvPr/>
        </p:nvSpPr>
        <p:spPr>
          <a:xfrm>
            <a:off x="167425" y="4585058"/>
            <a:ext cx="26392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0000"/>
                </a:solidFill>
              </a:rPr>
              <a:t>Line 01 -</a:t>
            </a:r>
          </a:p>
          <a:p>
            <a:pPr algn="r"/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Line 02 -</a:t>
            </a:r>
          </a:p>
          <a:p>
            <a:pPr algn="r"/>
            <a:r>
              <a:rPr lang="en-US" sz="2000" dirty="0">
                <a:solidFill>
                  <a:srgbClr val="3366FF"/>
                </a:solidFill>
              </a:rPr>
              <a:t>Lines 03 and 05 -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39A12-FED6-4633-C730-FA8C24FC8EFE}"/>
              </a:ext>
            </a:extLst>
          </p:cNvPr>
          <p:cNvSpPr txBox="1"/>
          <p:nvPr/>
        </p:nvSpPr>
        <p:spPr>
          <a:xfrm>
            <a:off x="477562" y="5040565"/>
            <a:ext cx="23336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Line 04 -</a:t>
            </a:r>
          </a:p>
        </p:txBody>
      </p:sp>
    </p:spTree>
    <p:extLst>
      <p:ext uri="{BB962C8B-B14F-4D97-AF65-F5344CB8AC3E}">
        <p14:creationId xmlns:p14="http://schemas.microsoft.com/office/powerpoint/2010/main" val="12298701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A44CE2-8BE4-F897-B8A2-D86337F3532C}"/>
              </a:ext>
            </a:extLst>
          </p:cNvPr>
          <p:cNvSpPr/>
          <p:nvPr/>
        </p:nvSpPr>
        <p:spPr>
          <a:xfrm>
            <a:off x="2806700" y="4556586"/>
            <a:ext cx="3898900" cy="1967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318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Arithmetic Operations</a:t>
            </a:r>
          </a:p>
        </p:txBody>
      </p:sp>
      <p:sp>
        <p:nvSpPr>
          <p:cNvPr id="695299" name="Rectangle 3"/>
          <p:cNvSpPr>
            <a:spLocks noChangeArrowheads="1"/>
          </p:cNvSpPr>
          <p:nvPr/>
        </p:nvSpPr>
        <p:spPr bwMode="auto">
          <a:xfrm>
            <a:off x="607595" y="955572"/>
            <a:ext cx="6098006" cy="285975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00 int </a:t>
            </a:r>
            <a:r>
              <a:rPr lang="en-US" sz="2000" b="1" dirty="0" err="1">
                <a:latin typeface="Courier New" pitchFamily="49" charset="0"/>
              </a:rPr>
              <a:t>arith</a:t>
            </a:r>
            <a:r>
              <a:rPr lang="en-US" sz="2000" b="1" dirty="0">
                <a:latin typeface="Courier New" pitchFamily="49" charset="0"/>
              </a:rPr>
              <a:t> (long x, long y, long z){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01  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long t1 = </a:t>
            </a:r>
            <a:r>
              <a:rPr lang="en-US" sz="2000" b="1" dirty="0" err="1">
                <a:solidFill>
                  <a:srgbClr val="FF0000"/>
                </a:solidFill>
                <a:latin typeface="Courier New" pitchFamily="49" charset="0"/>
              </a:rPr>
              <a:t>x+y</a:t>
            </a:r>
            <a:r>
              <a:rPr lang="en-US" sz="2000" b="1" dirty="0">
                <a:solidFill>
                  <a:srgbClr val="FF0000"/>
                </a:solidFill>
                <a:latin typeface="Courier New" pitchFamily="49" charset="0"/>
              </a:rPr>
              <a:t>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02  </a:t>
            </a:r>
            <a:r>
              <a:rPr lang="en-US" sz="2000" b="1" dirty="0">
                <a:solidFill>
                  <a:srgbClr val="660066"/>
                </a:solidFill>
                <a:latin typeface="Courier New" pitchFamily="49" charset="0"/>
              </a:rPr>
              <a:t>long t2 = z+t1;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03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t3 = x+4;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04  </a:t>
            </a:r>
            <a:r>
              <a:rPr lang="en-US" sz="2000" b="1" dirty="0">
                <a:solidFill>
                  <a:srgbClr val="008000"/>
                </a:solidFill>
                <a:latin typeface="Courier New" pitchFamily="49" charset="0"/>
              </a:rPr>
              <a:t>long t4 = y * 48;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05  </a:t>
            </a:r>
            <a:r>
              <a:rPr lang="en-US" sz="2000" b="1" dirty="0">
                <a:solidFill>
                  <a:srgbClr val="3366FF"/>
                </a:solidFill>
                <a:latin typeface="Courier New" pitchFamily="49" charset="0"/>
              </a:rPr>
              <a:t>long t5 = t3 + t4;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06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 long </a:t>
            </a:r>
            <a:r>
              <a:rPr lang="en-US" sz="2000" b="1" dirty="0" err="1">
                <a:solidFill>
                  <a:srgbClr val="800000"/>
                </a:solidFill>
                <a:latin typeface="Courier New" pitchFamily="49" charset="0"/>
              </a:rPr>
              <a:t>rval</a:t>
            </a:r>
            <a:r>
              <a:rPr lang="en-US" sz="2000" b="1" dirty="0">
                <a:solidFill>
                  <a:srgbClr val="800000"/>
                </a:solidFill>
                <a:latin typeface="Courier New" pitchFamily="49" charset="0"/>
              </a:rPr>
              <a:t> = t2 * t5;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07 </a:t>
            </a:r>
            <a:r>
              <a:rPr lang="en-US" sz="2000" dirty="0">
                <a:latin typeface="Courier New" pitchFamily="49" charset="0"/>
              </a:rPr>
              <a:t> </a:t>
            </a:r>
            <a:r>
              <a:rPr lang="is-IS" sz="2000" b="1" dirty="0">
                <a:latin typeface="Courier New" pitchFamily="49" charset="0"/>
              </a:rPr>
              <a:t>....</a:t>
            </a:r>
            <a:endParaRPr lang="en-US" sz="2000" b="1" dirty="0">
              <a:latin typeface="Courier New" pitchFamily="49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2000" b="1" dirty="0">
                <a:latin typeface="Courier New" pitchFamily="49" charset="0"/>
              </a:rPr>
              <a:t>08 }</a:t>
            </a:r>
          </a:p>
        </p:txBody>
      </p:sp>
      <p:sp>
        <p:nvSpPr>
          <p:cNvPr id="695300" name="Rectangle 4"/>
          <p:cNvSpPr>
            <a:spLocks noChangeArrowheads="1"/>
          </p:cNvSpPr>
          <p:nvPr/>
        </p:nvSpPr>
        <p:spPr bwMode="auto">
          <a:xfrm>
            <a:off x="2644477" y="3679155"/>
            <a:ext cx="9547523" cy="28597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x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y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z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),%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#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x+y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t1)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(%rsi,%rsi,2),%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#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y + 2*y = 3*y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salq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$4,%rsi	  	#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(3*y)*16 = 48*y (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t4)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,%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# 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z+t1 (</a:t>
            </a:r>
            <a:r>
              <a:rPr lang="en-US" sz="2000" b="1" dirty="0" err="1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66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t2)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4(%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,%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),%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# 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t4+x+4 (</a:t>
            </a:r>
            <a:r>
              <a:rPr lang="en-US" sz="2000" b="1" dirty="0" err="1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3366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t5)</a:t>
            </a:r>
          </a:p>
          <a:p>
            <a:pPr defTabSz="823913" eaLnBrk="0" hangingPunct="0">
              <a:tabLst>
                <a:tab pos="228600" algn="l"/>
                <a:tab pos="365760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imulq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,%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#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t2*t5 (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rval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42742" y="714420"/>
            <a:ext cx="453765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Compiler can reorder operations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statement take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instructions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Can have one instruction handle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multiple statements</a:t>
            </a:r>
          </a:p>
          <a:p>
            <a:pPr marL="285750" indent="-285750">
              <a:buFont typeface="Arial" charset="0"/>
              <a:buChar char="•"/>
            </a:pPr>
            <a:endParaRPr lang="en-US" sz="2400" dirty="0"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400" b="1" dirty="0">
                <a:latin typeface="Calibri" pitchFamily="34" charset="0"/>
              </a:rPr>
              <a:t>Don’t expect a 1-1 mapping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79BCB-D22C-4FBA-B6AD-86ADB28A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10A58B-3209-9E88-47F2-B2A2DAAE99F7}"/>
              </a:ext>
            </a:extLst>
          </p:cNvPr>
          <p:cNvSpPr txBox="1"/>
          <p:nvPr/>
        </p:nvSpPr>
        <p:spPr>
          <a:xfrm>
            <a:off x="167425" y="4585058"/>
            <a:ext cx="26392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0000"/>
                </a:solidFill>
              </a:rPr>
              <a:t>Line 01 -</a:t>
            </a:r>
          </a:p>
          <a:p>
            <a:pPr algn="r"/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Line 02 -</a:t>
            </a:r>
          </a:p>
          <a:p>
            <a:pPr algn="r"/>
            <a:r>
              <a:rPr lang="en-US" sz="2000" dirty="0">
                <a:solidFill>
                  <a:srgbClr val="3366FF"/>
                </a:solidFill>
              </a:rPr>
              <a:t>Lines 03 and 05 -</a:t>
            </a:r>
          </a:p>
          <a:p>
            <a:pPr algn="r"/>
            <a:r>
              <a:rPr lang="en-US" sz="2000" dirty="0">
                <a:solidFill>
                  <a:srgbClr val="800000"/>
                </a:solidFill>
              </a:rPr>
              <a:t>Line 06 -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899E95-645E-7E7F-D334-B8188E8FB577}"/>
              </a:ext>
            </a:extLst>
          </p:cNvPr>
          <p:cNvSpPr txBox="1"/>
          <p:nvPr/>
        </p:nvSpPr>
        <p:spPr>
          <a:xfrm>
            <a:off x="477562" y="5040565"/>
            <a:ext cx="23336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Line 04 -</a:t>
            </a:r>
          </a:p>
        </p:txBody>
      </p:sp>
    </p:spTree>
    <p:extLst>
      <p:ext uri="{BB962C8B-B14F-4D97-AF65-F5344CB8AC3E}">
        <p14:creationId xmlns:p14="http://schemas.microsoft.com/office/powerpoint/2010/main" val="22466950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F4EED-9F31-4670-8E6D-9E61FFC68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Say hi to your neighbors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3A678-EFF5-43F4-9CE7-8E44B6CC7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Things to share</a:t>
            </a:r>
          </a:p>
          <a:p>
            <a:pPr lvl="1"/>
            <a:r>
              <a:rPr lang="en-US" dirty="0"/>
              <a:t>Name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Major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One of the following</a:t>
            </a:r>
          </a:p>
          <a:p>
            <a:pPr lvl="2"/>
            <a:r>
              <a:rPr lang="en-US" dirty="0"/>
              <a:t>Favorite Candy</a:t>
            </a:r>
          </a:p>
          <a:p>
            <a:pPr lvl="2"/>
            <a:r>
              <a:rPr lang="en-US" dirty="0"/>
              <a:t>Favorite </a:t>
            </a:r>
            <a:r>
              <a:rPr lang="en-US" dirty="0" err="1"/>
              <a:t>Pokemon</a:t>
            </a:r>
            <a:endParaRPr lang="en-US" dirty="0"/>
          </a:p>
          <a:p>
            <a:pPr lvl="2"/>
            <a:r>
              <a:rPr lang="en-US" dirty="0"/>
              <a:t>Favorite Emoji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17623-3B74-4F1A-A4ED-147305733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944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F4EED-9F31-4670-8E6D-9E61FFC68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Say hi to your neighbors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3A678-EFF5-43F4-9CE7-8E44B6CC7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Things to share</a:t>
            </a:r>
          </a:p>
          <a:p>
            <a:pPr lvl="1"/>
            <a:r>
              <a:rPr lang="en-US" dirty="0"/>
              <a:t>Name	-Branden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Major	-Electrical and Computer Engineering, and Computer Science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One of the following</a:t>
            </a:r>
          </a:p>
          <a:p>
            <a:pPr lvl="2"/>
            <a:r>
              <a:rPr lang="en-US" dirty="0"/>
              <a:t>Favorite Candy	- Twix</a:t>
            </a:r>
          </a:p>
          <a:p>
            <a:pPr lvl="2"/>
            <a:r>
              <a:rPr lang="en-US" dirty="0"/>
              <a:t>Favorite </a:t>
            </a:r>
            <a:r>
              <a:rPr lang="en-US" dirty="0" err="1"/>
              <a:t>Pokemon</a:t>
            </a:r>
            <a:r>
              <a:rPr lang="en-US" dirty="0"/>
              <a:t>	- </a:t>
            </a:r>
            <a:r>
              <a:rPr lang="en-US" dirty="0" err="1"/>
              <a:t>Eevee</a:t>
            </a:r>
            <a:endParaRPr lang="en-US" dirty="0"/>
          </a:p>
          <a:p>
            <a:pPr lvl="2"/>
            <a:r>
              <a:rPr lang="en-US" dirty="0"/>
              <a:t>Favorite Emoji	- 🍢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17623-3B74-4F1A-A4ED-147305733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07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4"/>
          <p:cNvSpPr>
            <a:spLocks noGrp="1" noChangeArrowheads="1"/>
          </p:cNvSpPr>
          <p:nvPr>
            <p:ph type="title"/>
          </p:nvPr>
        </p:nvSpPr>
        <p:spPr>
          <a:xfrm>
            <a:off x="1881019" y="152400"/>
            <a:ext cx="7592093" cy="533400"/>
          </a:xfrm>
          <a:ln/>
        </p:spPr>
        <p:txBody>
          <a:bodyPr/>
          <a:lstStyle/>
          <a:p>
            <a:pPr marL="119063" indent="-119063"/>
            <a:r>
              <a:rPr lang="en-US" dirty="0"/>
              <a:t>x86-64 Integer Registers</a:t>
            </a: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1676400" y="8394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800600" y="8394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eax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689526" y="8776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19" name="Straight Connector 18"/>
          <p:cNvCxnSpPr>
            <a:stCxn id="13" idx="0"/>
            <a:endCxn id="13" idx="2"/>
          </p:cNvCxnSpPr>
          <p:nvPr/>
        </p:nvCxnSpPr>
        <p:spPr bwMode="auto">
          <a:xfrm>
            <a:off x="9099226" y="8776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086601" y="859524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%ax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077201" y="869072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%ah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448801" y="849976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%al</a:t>
            </a:r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1676400" y="12966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rbx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4800600" y="12966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ebx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689526" y="13348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89" name="Straight Connector 88"/>
          <p:cNvCxnSpPr>
            <a:stCxn id="88" idx="0"/>
            <a:endCxn id="88" idx="2"/>
          </p:cNvCxnSpPr>
          <p:nvPr/>
        </p:nvCxnSpPr>
        <p:spPr bwMode="auto">
          <a:xfrm>
            <a:off x="9099226" y="13348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0" name="TextBox 89"/>
          <p:cNvSpPr txBox="1"/>
          <p:nvPr/>
        </p:nvSpPr>
        <p:spPr>
          <a:xfrm>
            <a:off x="7086600" y="13167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bx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8077200" y="1326272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bh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9448800" y="13167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1676400" y="17538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rcx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4800600" y="17538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ecx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95" name="Rectangle 94"/>
          <p:cNvSpPr/>
          <p:nvPr/>
        </p:nvSpPr>
        <p:spPr bwMode="auto">
          <a:xfrm>
            <a:off x="7689526" y="17920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96" name="Straight Connector 95"/>
          <p:cNvCxnSpPr>
            <a:stCxn id="95" idx="0"/>
            <a:endCxn id="95" idx="2"/>
          </p:cNvCxnSpPr>
          <p:nvPr/>
        </p:nvCxnSpPr>
        <p:spPr bwMode="auto">
          <a:xfrm>
            <a:off x="9099226" y="17920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TextBox 96"/>
          <p:cNvSpPr txBox="1"/>
          <p:nvPr/>
        </p:nvSpPr>
        <p:spPr>
          <a:xfrm>
            <a:off x="7086600" y="17739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%cx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8077200" y="17739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ch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9448800" y="1764376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%cl</a:t>
            </a:r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1676400" y="22110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rdx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4800600" y="22110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edx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7689526" y="22492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103" name="Straight Connector 102"/>
          <p:cNvCxnSpPr>
            <a:stCxn id="102" idx="0"/>
            <a:endCxn id="102" idx="2"/>
          </p:cNvCxnSpPr>
          <p:nvPr/>
        </p:nvCxnSpPr>
        <p:spPr bwMode="auto">
          <a:xfrm>
            <a:off x="9099226" y="22492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4" name="TextBox 103"/>
          <p:cNvSpPr txBox="1"/>
          <p:nvPr/>
        </p:nvSpPr>
        <p:spPr>
          <a:xfrm>
            <a:off x="7086600" y="22311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%dx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77200" y="22311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%dh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9448800" y="2221576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%dl</a:t>
            </a:r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1676400" y="26682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08" name="Rectangle 107"/>
          <p:cNvSpPr>
            <a:spLocks noChangeArrowheads="1"/>
          </p:cNvSpPr>
          <p:nvPr/>
        </p:nvSpPr>
        <p:spPr bwMode="auto">
          <a:xfrm>
            <a:off x="4800600" y="26682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esi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086600" y="26883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si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1676400" y="3122980"/>
            <a:ext cx="8839200" cy="4061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rdi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4800600" y="31254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edi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086600" y="31455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%di</a:t>
            </a:r>
          </a:p>
        </p:txBody>
      </p:sp>
      <p:sp>
        <p:nvSpPr>
          <p:cNvPr id="121" name="Rectangle 120"/>
          <p:cNvSpPr>
            <a:spLocks noChangeArrowheads="1"/>
          </p:cNvSpPr>
          <p:nvPr/>
        </p:nvSpPr>
        <p:spPr bwMode="auto">
          <a:xfrm>
            <a:off x="1676400" y="35826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rbp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22" name="Rectangle 121"/>
          <p:cNvSpPr>
            <a:spLocks noChangeArrowheads="1"/>
          </p:cNvSpPr>
          <p:nvPr/>
        </p:nvSpPr>
        <p:spPr bwMode="auto">
          <a:xfrm>
            <a:off x="4800600" y="35826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ebp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086600" y="36027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bp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8" name="Rectangle 127"/>
          <p:cNvSpPr>
            <a:spLocks noChangeArrowheads="1"/>
          </p:cNvSpPr>
          <p:nvPr/>
        </p:nvSpPr>
        <p:spPr bwMode="auto">
          <a:xfrm>
            <a:off x="1676400" y="4039810"/>
            <a:ext cx="8839200" cy="4037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29" name="Rectangle 128"/>
          <p:cNvSpPr>
            <a:spLocks noChangeArrowheads="1"/>
          </p:cNvSpPr>
          <p:nvPr/>
        </p:nvSpPr>
        <p:spPr bwMode="auto">
          <a:xfrm>
            <a:off x="4800600" y="4039810"/>
            <a:ext cx="5715000" cy="406131"/>
          </a:xfrm>
          <a:prstGeom prst="rect">
            <a:avLst/>
          </a:prstGeom>
          <a:solidFill>
            <a:srgbClr val="FF9999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esp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7086600" y="40599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sp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2" name="Rectangle 141"/>
          <p:cNvSpPr>
            <a:spLocks noChangeArrowheads="1"/>
          </p:cNvSpPr>
          <p:nvPr/>
        </p:nvSpPr>
        <p:spPr bwMode="auto">
          <a:xfrm>
            <a:off x="1676400" y="4502278"/>
            <a:ext cx="8839200" cy="4065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%r8</a:t>
            </a:r>
          </a:p>
        </p:txBody>
      </p:sp>
      <p:sp>
        <p:nvSpPr>
          <p:cNvPr id="143" name="Rectangle 142"/>
          <p:cNvSpPr>
            <a:spLocks noChangeArrowheads="1"/>
          </p:cNvSpPr>
          <p:nvPr/>
        </p:nvSpPr>
        <p:spPr bwMode="auto">
          <a:xfrm>
            <a:off x="4800600" y="4502278"/>
            <a:ext cx="5715000" cy="4090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%r8d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6946087" y="4525278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Courier New" pitchFamily="49" charset="0"/>
                <a:cs typeface="Courier New" pitchFamily="49" charset="0"/>
              </a:rPr>
              <a:t>%r8w</a:t>
            </a:r>
          </a:p>
        </p:txBody>
      </p:sp>
      <p:sp>
        <p:nvSpPr>
          <p:cNvPr id="149" name="Rectangle 148"/>
          <p:cNvSpPr/>
          <p:nvPr/>
        </p:nvSpPr>
        <p:spPr bwMode="auto">
          <a:xfrm>
            <a:off x="7692518" y="4536865"/>
            <a:ext cx="2787760" cy="342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7696200" y="4075572"/>
            <a:ext cx="2784076" cy="342900"/>
          </a:xfrm>
          <a:prstGeom prst="rect">
            <a:avLst/>
          </a:prstGeom>
          <a:solidFill>
            <a:srgbClr val="EFBFB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7696200" y="3617172"/>
            <a:ext cx="278407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7696200" y="3161172"/>
            <a:ext cx="278407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7696200" y="2702772"/>
            <a:ext cx="278407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60" name="AutoShape 7"/>
          <p:cNvSpPr>
            <a:spLocks/>
          </p:cNvSpPr>
          <p:nvPr/>
        </p:nvSpPr>
        <p:spPr bwMode="auto">
          <a:xfrm rot="5400000">
            <a:off x="7530660" y="3155931"/>
            <a:ext cx="262423" cy="5636811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844263" y="5983360"/>
            <a:ext cx="16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32-bit registers</a:t>
            </a:r>
          </a:p>
        </p:txBody>
      </p:sp>
      <p:sp>
        <p:nvSpPr>
          <p:cNvPr id="63" name="AutoShape 7"/>
          <p:cNvSpPr>
            <a:spLocks/>
          </p:cNvSpPr>
          <p:nvPr/>
        </p:nvSpPr>
        <p:spPr bwMode="auto">
          <a:xfrm rot="16200000">
            <a:off x="8968066" y="-1066681"/>
            <a:ext cx="228991" cy="2795434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262145" y="-76200"/>
            <a:ext cx="16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16-bit registers</a:t>
            </a:r>
          </a:p>
        </p:txBody>
      </p:sp>
      <p:sp>
        <p:nvSpPr>
          <p:cNvPr id="65" name="AutoShape 7"/>
          <p:cNvSpPr>
            <a:spLocks/>
          </p:cNvSpPr>
          <p:nvPr/>
        </p:nvSpPr>
        <p:spPr bwMode="auto">
          <a:xfrm rot="16200000">
            <a:off x="9692918" y="-34392"/>
            <a:ext cx="228992" cy="1416372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501682" y="257010"/>
            <a:ext cx="63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8-bit</a:t>
            </a:r>
          </a:p>
        </p:txBody>
      </p:sp>
      <p:sp>
        <p:nvSpPr>
          <p:cNvPr id="2" name="TextBox 1"/>
          <p:cNvSpPr txBox="1"/>
          <p:nvPr/>
        </p:nvSpPr>
        <p:spPr>
          <a:xfrm rot="5400000">
            <a:off x="3249509" y="4724672"/>
            <a:ext cx="622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Calibri" pitchFamily="34" charset="0"/>
              </a:rPr>
              <a:t>…</a:t>
            </a: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1676400" y="5375078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%r15</a:t>
            </a: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4800600" y="5375078"/>
            <a:ext cx="5715000" cy="4061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%r15d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807565" y="5395192"/>
            <a:ext cx="877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Courier New" pitchFamily="49" charset="0"/>
                <a:cs typeface="Courier New" pitchFamily="49" charset="0"/>
              </a:rPr>
              <a:t>%r15w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7692518" y="5400836"/>
            <a:ext cx="2787758" cy="342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 rot="5400000">
            <a:off x="6207408" y="4724672"/>
            <a:ext cx="622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Calibri" pitchFamily="34" charset="0"/>
              </a:rPr>
              <a:t>…</a:t>
            </a:r>
          </a:p>
        </p:txBody>
      </p:sp>
      <p:sp>
        <p:nvSpPr>
          <p:cNvPr id="78" name="TextBox 77"/>
          <p:cNvSpPr txBox="1"/>
          <p:nvPr/>
        </p:nvSpPr>
        <p:spPr>
          <a:xfrm rot="5400000">
            <a:off x="9712608" y="4724672"/>
            <a:ext cx="622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Calibri" pitchFamily="34" charset="0"/>
              </a:rPr>
              <a:t>…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9099226" y="2706402"/>
            <a:ext cx="1409700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9448800" y="2688324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sil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9102908" y="3163602"/>
            <a:ext cx="1406018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9448800" y="3126428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dil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102908" y="3620802"/>
            <a:ext cx="1406018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9448800" y="3583628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bpl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9099226" y="4078002"/>
            <a:ext cx="1409700" cy="342900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9448800" y="4050376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spl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9099226" y="4539751"/>
            <a:ext cx="1409700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9472046" y="4521374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%r8b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9099226" y="5403722"/>
            <a:ext cx="1409700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9472046" y="5372192"/>
            <a:ext cx="877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%r15b</a:t>
            </a:r>
          </a:p>
        </p:txBody>
      </p:sp>
      <p:sp>
        <p:nvSpPr>
          <p:cNvPr id="80" name="AutoShape 7"/>
          <p:cNvSpPr>
            <a:spLocks/>
          </p:cNvSpPr>
          <p:nvPr/>
        </p:nvSpPr>
        <p:spPr bwMode="auto">
          <a:xfrm rot="5400000">
            <a:off x="5963795" y="2061039"/>
            <a:ext cx="262423" cy="8837211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381454" y="6488668"/>
            <a:ext cx="16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64-bit registers</a:t>
            </a:r>
          </a:p>
        </p:txBody>
      </p:sp>
      <p:sp>
        <p:nvSpPr>
          <p:cNvPr id="82" name="AutoShape 7"/>
          <p:cNvSpPr>
            <a:spLocks/>
          </p:cNvSpPr>
          <p:nvPr/>
        </p:nvSpPr>
        <p:spPr bwMode="auto">
          <a:xfrm rot="16200000">
            <a:off x="8245118" y="-35196"/>
            <a:ext cx="228992" cy="1416372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053882" y="256206"/>
            <a:ext cx="63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8-bit</a:t>
            </a:r>
          </a:p>
        </p:txBody>
      </p:sp>
      <p:sp>
        <p:nvSpPr>
          <p:cNvPr id="83" name="Slide Number Placeholder 3">
            <a:extLst>
              <a:ext uri="{FF2B5EF4-FFF2-40B4-BE49-F238E27FC236}">
                <a16:creationId xmlns:a16="http://schemas.microsoft.com/office/drawing/2014/main" id="{9E4F7F59-EBA3-4C68-B1D8-2057224B3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7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53" grpId="0"/>
      <p:bldP spid="61" grpId="0"/>
      <p:bldP spid="69" grpId="0"/>
      <p:bldP spid="87" grpId="0" animBg="1"/>
      <p:bldP spid="88" grpId="0" animBg="1"/>
      <p:bldP spid="90" grpId="0"/>
      <p:bldP spid="91" grpId="0"/>
      <p:bldP spid="92" grpId="0"/>
      <p:bldP spid="94" grpId="0" animBg="1"/>
      <p:bldP spid="95" grpId="0" animBg="1"/>
      <p:bldP spid="97" grpId="0"/>
      <p:bldP spid="98" grpId="0"/>
      <p:bldP spid="99" grpId="0"/>
      <p:bldP spid="101" grpId="0" animBg="1"/>
      <p:bldP spid="102" grpId="0" animBg="1"/>
      <p:bldP spid="104" grpId="0"/>
      <p:bldP spid="105" grpId="0"/>
      <p:bldP spid="106" grpId="0"/>
      <p:bldP spid="108" grpId="0" animBg="1"/>
      <p:bldP spid="111" grpId="0"/>
      <p:bldP spid="115" grpId="0" animBg="1"/>
      <p:bldP spid="118" grpId="0"/>
      <p:bldP spid="122" grpId="0" animBg="1"/>
      <p:bldP spid="125" grpId="0"/>
      <p:bldP spid="129" grpId="0" animBg="1"/>
      <p:bldP spid="132" grpId="0"/>
      <p:bldP spid="143" grpId="0" animBg="1"/>
      <p:bldP spid="146" grpId="0"/>
      <p:bldP spid="149" grpId="0" animBg="1"/>
      <p:bldP spid="150" grpId="0" animBg="1"/>
      <p:bldP spid="151" grpId="0" animBg="1"/>
      <p:bldP spid="152" grpId="0" animBg="1"/>
      <p:bldP spid="153" grpId="0" animBg="1"/>
      <p:bldP spid="60" grpId="0" animBg="1"/>
      <p:bldP spid="62" grpId="0"/>
      <p:bldP spid="63" grpId="0" animBg="1"/>
      <p:bldP spid="64" grpId="0"/>
      <p:bldP spid="65" grpId="0" animBg="1"/>
      <p:bldP spid="66" grpId="0"/>
      <p:bldP spid="72" grpId="0" animBg="1"/>
      <p:bldP spid="74" grpId="0"/>
      <p:bldP spid="76" grpId="0" animBg="1"/>
      <p:bldP spid="109" grpId="0" animBg="1"/>
      <p:bldP spid="113" grpId="0"/>
      <p:bldP spid="116" grpId="0" animBg="1"/>
      <p:bldP spid="120" grpId="0"/>
      <p:bldP spid="123" grpId="0" animBg="1"/>
      <p:bldP spid="127" grpId="0"/>
      <p:bldP spid="130" grpId="0" animBg="1"/>
      <p:bldP spid="134" grpId="0"/>
      <p:bldP spid="144" grpId="0" animBg="1"/>
      <p:bldP spid="148" grpId="0"/>
      <p:bldP spid="73" grpId="0" animBg="1"/>
      <p:bldP spid="75" grpId="0"/>
      <p:bldP spid="82" grpId="0" animBg="1"/>
      <p:bldP spid="8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Arithmetic Instructions</a:t>
            </a:r>
          </a:p>
          <a:p>
            <a:pPr lvl="1"/>
            <a:endParaRPr lang="en-US" dirty="0"/>
          </a:p>
          <a:p>
            <a:r>
              <a:rPr lang="en-US" dirty="0"/>
              <a:t>Special Cases</a:t>
            </a:r>
          </a:p>
          <a:p>
            <a:pPr lvl="1"/>
            <a:r>
              <a:rPr lang="en-US" dirty="0"/>
              <a:t>Non 64-bit Data</a:t>
            </a:r>
          </a:p>
          <a:p>
            <a:pPr lvl="1"/>
            <a:r>
              <a:rPr lang="en-US" dirty="0"/>
              <a:t>Load Effective Address</a:t>
            </a:r>
          </a:p>
          <a:p>
            <a:pPr lvl="1"/>
            <a:endParaRPr lang="en-US" dirty="0"/>
          </a:p>
          <a:p>
            <a:r>
              <a:rPr lang="en-US" b="1" dirty="0"/>
              <a:t>Condition Codes</a:t>
            </a:r>
          </a:p>
          <a:p>
            <a:pPr lvl="1"/>
            <a:endParaRPr lang="en-US" dirty="0"/>
          </a:p>
          <a:p>
            <a:r>
              <a:rPr lang="en-US" dirty="0"/>
              <a:t>Viewing x86-64 Assembly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790578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C5A87-CB25-094D-BF69-A7F6D39F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instructions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D46FB-DC68-F143-B442-906D26400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Move data: ✓</a:t>
            </a:r>
          </a:p>
          <a:p>
            <a:r>
              <a:rPr lang="en-US" dirty="0"/>
              <a:t>Arithmetic: ✓</a:t>
            </a:r>
          </a:p>
          <a:p>
            <a:pPr>
              <a:lnSpc>
                <a:spcPct val="90000"/>
              </a:lnSpc>
            </a:pPr>
            <a:r>
              <a:rPr lang="en-US" dirty="0"/>
              <a:t>Transfer control: </a:t>
            </a:r>
            <a:r>
              <a:rPr lang="en-US" dirty="0">
                <a:solidFill>
                  <a:srgbClr val="FF0000"/>
                </a:solidFill>
              </a:rPr>
              <a:t>✘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Instead of executing next instruction, go somewhere else</a:t>
            </a:r>
          </a:p>
          <a:p>
            <a:pPr lvl="1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Let’s back out. Why do we want that?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 lvl="1">
              <a:lnSpc>
                <a:spcPct val="90000"/>
              </a:lnSpc>
            </a:pP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Sometimes we want to go from the red code to the green code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But the blue code is what’s next!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Need to transfer control! Execute an instruction that is not the next one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And </a:t>
            </a:r>
            <a:r>
              <a:rPr lang="en-US" b="1" i="1" dirty="0"/>
              <a:t>conditionally</a:t>
            </a:r>
            <a:r>
              <a:rPr lang="en-US" dirty="0"/>
              <a:t>, too! (i.e., based on a condition)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713DF7-73F6-234E-8DD1-11487C4E8D2E}"/>
              </a:ext>
            </a:extLst>
          </p:cNvPr>
          <p:cNvSpPr>
            <a:spLocks/>
          </p:cNvSpPr>
          <p:nvPr/>
        </p:nvSpPr>
        <p:spPr bwMode="auto">
          <a:xfrm>
            <a:off x="2667000" y="3429000"/>
            <a:ext cx="2438400" cy="1260475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if (x &gt; y)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else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y-x;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039BF9-B7FC-794C-BF6B-09B20751EA86}"/>
              </a:ext>
            </a:extLst>
          </p:cNvPr>
          <p:cNvSpPr>
            <a:spLocks/>
          </p:cNvSpPr>
          <p:nvPr/>
        </p:nvSpPr>
        <p:spPr bwMode="auto">
          <a:xfrm>
            <a:off x="5829302" y="3428999"/>
            <a:ext cx="2514600" cy="965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while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(x &gt; y)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  <a:endParaRPr lang="en-US" b="1" dirty="0">
              <a:solidFill>
                <a:srgbClr val="00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return result;</a:t>
            </a:r>
            <a:endParaRPr lang="en-US" b="1" dirty="0">
              <a:solidFill>
                <a:srgbClr val="00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E794D-019D-4816-85E7-BA6F97CB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88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43202-DC60-46AC-1BDE-1A34BDED8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relies on “conditions”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9DAD9-90BA-F759-35BC-620D82B5A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728778" cy="5029200"/>
          </a:xfrm>
        </p:spPr>
        <p:txBody>
          <a:bodyPr/>
          <a:lstStyle/>
          <a:p>
            <a:r>
              <a:rPr lang="en-US" dirty="0"/>
              <a:t>Equality</a:t>
            </a:r>
          </a:p>
          <a:p>
            <a:pPr lvl="1"/>
            <a:r>
              <a:rPr lang="en-US" dirty="0"/>
              <a:t>Equals and not equals</a:t>
            </a:r>
          </a:p>
          <a:p>
            <a:pPr lvl="1"/>
            <a:endParaRPr lang="en-US" dirty="0"/>
          </a:p>
          <a:p>
            <a:r>
              <a:rPr lang="en-US" dirty="0"/>
              <a:t>Comparison</a:t>
            </a:r>
          </a:p>
          <a:p>
            <a:pPr lvl="1"/>
            <a:r>
              <a:rPr lang="en-US" dirty="0"/>
              <a:t>Greater than, less than</a:t>
            </a:r>
          </a:p>
          <a:p>
            <a:pPr lvl="1"/>
            <a:endParaRPr lang="en-US" dirty="0"/>
          </a:p>
          <a:p>
            <a:r>
              <a:rPr lang="en-US" dirty="0"/>
              <a:t>Others C doesn’t directly support</a:t>
            </a:r>
          </a:p>
          <a:p>
            <a:pPr lvl="1"/>
            <a:r>
              <a:rPr lang="en-US" dirty="0"/>
              <a:t>Negative/Positive</a:t>
            </a:r>
          </a:p>
          <a:p>
            <a:pPr lvl="1"/>
            <a:r>
              <a:rPr lang="en-US" dirty="0"/>
              <a:t>Parity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BE93EE-958A-8793-AB71-7DC4D9E5D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1381C4B1-460C-F514-8A34-09015C702C3F}"/>
              </a:ext>
            </a:extLst>
          </p:cNvPr>
          <p:cNvSpPr/>
          <p:nvPr/>
        </p:nvSpPr>
        <p:spPr bwMode="auto">
          <a:xfrm>
            <a:off x="7529446" y="1760054"/>
            <a:ext cx="1158240" cy="374469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decision</a:t>
            </a:r>
          </a:p>
        </p:txBody>
      </p:sp>
      <p:sp>
        <p:nvSpPr>
          <p:cNvPr id="6" name="Flowchart: Decision 5">
            <a:extLst>
              <a:ext uri="{FF2B5EF4-FFF2-40B4-BE49-F238E27FC236}">
                <a16:creationId xmlns:a16="http://schemas.microsoft.com/office/drawing/2014/main" id="{16047484-E32E-3CAA-DBDA-A7AB1FBA2A1C}"/>
              </a:ext>
            </a:extLst>
          </p:cNvPr>
          <p:cNvSpPr/>
          <p:nvPr/>
        </p:nvSpPr>
        <p:spPr bwMode="auto">
          <a:xfrm>
            <a:off x="7344206" y="2608414"/>
            <a:ext cx="1541417" cy="729343"/>
          </a:xfrm>
          <a:prstGeom prst="flowChartDecisio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x </a:t>
            </a:r>
            <a:r>
              <a:rPr kumimoji="0" 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!= 0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BF0477A7-6106-C457-E5DC-0684F80FA95E}"/>
              </a:ext>
            </a:extLst>
          </p:cNvPr>
          <p:cNvSpPr/>
          <p:nvPr/>
        </p:nvSpPr>
        <p:spPr bwMode="auto">
          <a:xfrm>
            <a:off x="6721545" y="3669590"/>
            <a:ext cx="1001485" cy="374469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op2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FEE0FBB2-6EC5-2F9B-299D-4627340C89A7}"/>
              </a:ext>
            </a:extLst>
          </p:cNvPr>
          <p:cNvSpPr/>
          <p:nvPr/>
        </p:nvSpPr>
        <p:spPr bwMode="auto">
          <a:xfrm>
            <a:off x="8506801" y="3669590"/>
            <a:ext cx="1001485" cy="374469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op1</a:t>
            </a: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02994F76-AC99-A696-B5CB-34D0933AE6A2}"/>
              </a:ext>
            </a:extLst>
          </p:cNvPr>
          <p:cNvSpPr/>
          <p:nvPr/>
        </p:nvSpPr>
        <p:spPr bwMode="auto">
          <a:xfrm>
            <a:off x="7535795" y="4857766"/>
            <a:ext cx="1158240" cy="374469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return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0F17A897-F7E9-C712-4EA9-AA0FB1730F87}"/>
              </a:ext>
            </a:extLst>
          </p:cNvPr>
          <p:cNvCxnSpPr>
            <a:stCxn id="6" idx="3"/>
            <a:endCxn id="8" idx="0"/>
          </p:cNvCxnSpPr>
          <p:nvPr/>
        </p:nvCxnSpPr>
        <p:spPr bwMode="auto">
          <a:xfrm>
            <a:off x="8885623" y="2973086"/>
            <a:ext cx="121921" cy="696504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Connector: Elbow 13">
            <a:extLst>
              <a:ext uri="{FF2B5EF4-FFF2-40B4-BE49-F238E27FC236}">
                <a16:creationId xmlns:a16="http://schemas.microsoft.com/office/drawing/2014/main" id="{3B6F657A-C3DB-050E-11D9-DF79AAB8687C}"/>
              </a:ext>
            </a:extLst>
          </p:cNvPr>
          <p:cNvCxnSpPr>
            <a:stCxn id="5" idx="2"/>
            <a:endCxn id="6" idx="0"/>
          </p:cNvCxnSpPr>
          <p:nvPr/>
        </p:nvCxnSpPr>
        <p:spPr bwMode="auto">
          <a:xfrm>
            <a:off x="8108566" y="2134523"/>
            <a:ext cx="6349" cy="47389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D60ED5AA-C775-CF60-9C25-2B09B150DF1C}"/>
              </a:ext>
            </a:extLst>
          </p:cNvPr>
          <p:cNvCxnSpPr>
            <a:stCxn id="6" idx="1"/>
            <a:endCxn id="7" idx="0"/>
          </p:cNvCxnSpPr>
          <p:nvPr/>
        </p:nvCxnSpPr>
        <p:spPr bwMode="auto">
          <a:xfrm rot="10800000" flipV="1">
            <a:off x="7222288" y="2973086"/>
            <a:ext cx="121918" cy="696504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FDA0EB5A-8B00-5B8D-2880-F6C7E1019BC3}"/>
              </a:ext>
            </a:extLst>
          </p:cNvPr>
          <p:cNvCxnSpPr>
            <a:stCxn id="7" idx="2"/>
            <a:endCxn id="9" idx="0"/>
          </p:cNvCxnSpPr>
          <p:nvPr/>
        </p:nvCxnSpPr>
        <p:spPr bwMode="auto">
          <a:xfrm rot="16200000" flipH="1">
            <a:off x="7261748" y="4004598"/>
            <a:ext cx="813707" cy="892627"/>
          </a:xfrm>
          <a:prstGeom prst="bentConnector3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B799AF53-F8DE-0B19-9CF3-4EB890D36061}"/>
              </a:ext>
            </a:extLst>
          </p:cNvPr>
          <p:cNvCxnSpPr>
            <a:stCxn id="8" idx="2"/>
            <a:endCxn id="9" idx="0"/>
          </p:cNvCxnSpPr>
          <p:nvPr/>
        </p:nvCxnSpPr>
        <p:spPr bwMode="auto">
          <a:xfrm rot="5400000">
            <a:off x="8154377" y="4004598"/>
            <a:ext cx="813707" cy="892629"/>
          </a:xfrm>
          <a:prstGeom prst="bentConnector3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B9B5385-18F5-7E94-DAB4-F78A5F983787}"/>
              </a:ext>
            </a:extLst>
          </p:cNvPr>
          <p:cNvSpPr txBox="1"/>
          <p:nvPr/>
        </p:nvSpPr>
        <p:spPr>
          <a:xfrm>
            <a:off x="9354140" y="2134523"/>
            <a:ext cx="1541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condition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8A810E4-DA0E-5AE2-3254-CD5A1B12F604}"/>
              </a:ext>
            </a:extLst>
          </p:cNvPr>
          <p:cNvCxnSpPr>
            <a:cxnSpLocks/>
          </p:cNvCxnSpPr>
          <p:nvPr/>
        </p:nvCxnSpPr>
        <p:spPr>
          <a:xfrm flipH="1">
            <a:off x="8506801" y="2466356"/>
            <a:ext cx="1001485" cy="4818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0078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2F09B-5720-128D-669B-77F17957F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x86 tracks conditions with condition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93DD3-851B-E995-0635-6636FCFAD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Whenever a comparison occurs</a:t>
            </a:r>
          </a:p>
          <a:p>
            <a:pPr lvl="1"/>
            <a:r>
              <a:rPr lang="en-US" dirty="0"/>
              <a:t>Modify some “flags” based on what happened</a:t>
            </a:r>
          </a:p>
          <a:p>
            <a:pPr lvl="1"/>
            <a:r>
              <a:rPr lang="en-US" dirty="0"/>
              <a:t>Flags are one-bit fields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Terminology:</a:t>
            </a:r>
          </a:p>
          <a:p>
            <a:pPr lvl="2"/>
            <a:r>
              <a:rPr lang="en-US" dirty="0"/>
              <a:t>A bit is </a:t>
            </a:r>
            <a:r>
              <a:rPr lang="en-US" b="1" i="1" dirty="0"/>
              <a:t>set</a:t>
            </a:r>
            <a:r>
              <a:rPr lang="en-US" dirty="0"/>
              <a:t> if it is 1</a:t>
            </a:r>
          </a:p>
          <a:p>
            <a:pPr lvl="2"/>
            <a:r>
              <a:rPr lang="en-US" dirty="0"/>
              <a:t>A bit is </a:t>
            </a:r>
            <a:r>
              <a:rPr lang="en-US" b="1" i="1" dirty="0"/>
              <a:t>cleared</a:t>
            </a:r>
            <a:r>
              <a:rPr lang="en-US" dirty="0"/>
              <a:t> (or </a:t>
            </a:r>
            <a:r>
              <a:rPr lang="en-US" b="1" i="1" dirty="0"/>
              <a:t>reset</a:t>
            </a:r>
            <a:r>
              <a:rPr lang="en-US" dirty="0"/>
              <a:t>) if it is 0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x86 “condition codes” are a set of one-bit flags for tracking conditions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B50286-B47F-997F-3448-CE375CEF2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412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CFD15-598B-471B-FE79-F3F5E5E4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x86 condition codes?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8CB59-E22D-61A2-6279-7BF6A4BA2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98523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Zero Flag </a:t>
            </a:r>
            <a:r>
              <a:rPr lang="en-US" dirty="0"/>
              <a:t>(ZF)</a:t>
            </a:r>
          </a:p>
          <a:p>
            <a:pPr lvl="1"/>
            <a:r>
              <a:rPr lang="en-US" dirty="0"/>
              <a:t>Result is zero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Sign Flag </a:t>
            </a:r>
            <a:r>
              <a:rPr lang="en-US" dirty="0"/>
              <a:t>(SF)</a:t>
            </a:r>
          </a:p>
          <a:p>
            <a:pPr lvl="1"/>
            <a:r>
              <a:rPr lang="en-US" dirty="0" err="1"/>
              <a:t>MSb</a:t>
            </a:r>
            <a:r>
              <a:rPr lang="en-US" dirty="0"/>
              <a:t> of result is one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Overflow Flag </a:t>
            </a:r>
            <a:r>
              <a:rPr lang="en-US" dirty="0"/>
              <a:t>(OF)</a:t>
            </a:r>
          </a:p>
          <a:p>
            <a:pPr lvl="1"/>
            <a:r>
              <a:rPr lang="en-US" dirty="0"/>
              <a:t>Overflow occurred during arithmetic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Carry Flag </a:t>
            </a:r>
            <a:r>
              <a:rPr lang="en-US" dirty="0"/>
              <a:t>(CF)</a:t>
            </a:r>
          </a:p>
          <a:p>
            <a:pPr lvl="1"/>
            <a:r>
              <a:rPr lang="en-US" dirty="0"/>
              <a:t>Carry occurred during arithmetic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Parity Flag </a:t>
            </a:r>
            <a:r>
              <a:rPr lang="en-US" dirty="0"/>
              <a:t>(PF)  </a:t>
            </a:r>
            <a:r>
              <a:rPr lang="en-US" sz="2000" dirty="0"/>
              <a:t>(rarely used in practice)</a:t>
            </a:r>
            <a:endParaRPr lang="en-US" dirty="0"/>
          </a:p>
          <a:p>
            <a:pPr lvl="1"/>
            <a:r>
              <a:rPr lang="en-US" dirty="0"/>
              <a:t>Result has an ever number of 1 bits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432B1-5BC2-0239-6D3C-461EBB3F9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CD56E0-F9F7-1DCB-01AE-5FEDC9718A0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876288" y="1143000"/>
            <a:ext cx="4708120" cy="5029200"/>
          </a:xfrm>
        </p:spPr>
        <p:txBody>
          <a:bodyPr/>
          <a:lstStyle/>
          <a:p>
            <a:r>
              <a:rPr lang="en-US" dirty="0"/>
              <a:t>Each of these is a one-bit register</a:t>
            </a:r>
          </a:p>
          <a:p>
            <a:endParaRPr lang="en-US" dirty="0"/>
          </a:p>
          <a:p>
            <a:r>
              <a:rPr lang="en-US" dirty="0"/>
              <a:t>We can’t write or read these manually, they’re interacted with via specific assembly instructions</a:t>
            </a:r>
          </a:p>
        </p:txBody>
      </p:sp>
    </p:spTree>
    <p:extLst>
      <p:ext uri="{BB962C8B-B14F-4D97-AF65-F5344CB8AC3E}">
        <p14:creationId xmlns:p14="http://schemas.microsoft.com/office/powerpoint/2010/main" val="2155562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927F7-EC39-AF1F-31FC-C9EBF918F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condition codes set?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D375C-C95C-F4C6-1A61-EA776D4BF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Zero Flag</a:t>
            </a:r>
          </a:p>
          <a:p>
            <a:pPr lvl="1"/>
            <a:r>
              <a:rPr lang="en-US" dirty="0"/>
              <a:t>Result is: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Sign Flag</a:t>
            </a:r>
          </a:p>
          <a:p>
            <a:pPr lvl="1"/>
            <a:r>
              <a:rPr lang="en-US" dirty="0"/>
              <a:t>Result is: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ED5D90-DC27-19F1-5256-CB33281CC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sp>
        <p:nvSpPr>
          <p:cNvPr id="5" name="Shape 359">
            <a:extLst>
              <a:ext uri="{FF2B5EF4-FFF2-40B4-BE49-F238E27FC236}">
                <a16:creationId xmlns:a16="http://schemas.microsoft.com/office/drawing/2014/main" id="{E0CB0CFC-6DD5-2B63-3F3D-A3C54FAE912B}"/>
              </a:ext>
            </a:extLst>
          </p:cNvPr>
          <p:cNvSpPr/>
          <p:nvPr/>
        </p:nvSpPr>
        <p:spPr>
          <a:xfrm>
            <a:off x="2807925" y="1558962"/>
            <a:ext cx="3899647" cy="502024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urier New"/>
              <a:buNone/>
            </a:pPr>
            <a:r>
              <a:rPr lang="en-US" sz="2000" b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000000000000…00000000000</a:t>
            </a:r>
            <a:endParaRPr sz="2000" b="1" i="0" u="none" strike="noStrike" cap="none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" name="Shape 359">
            <a:extLst>
              <a:ext uri="{FF2B5EF4-FFF2-40B4-BE49-F238E27FC236}">
                <a16:creationId xmlns:a16="http://schemas.microsoft.com/office/drawing/2014/main" id="{0A3716DF-3DD0-7774-8C4A-5099826766DD}"/>
              </a:ext>
            </a:extLst>
          </p:cNvPr>
          <p:cNvSpPr/>
          <p:nvPr/>
        </p:nvSpPr>
        <p:spPr>
          <a:xfrm>
            <a:off x="2807925" y="3312279"/>
            <a:ext cx="3899647" cy="502024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urier New"/>
              <a:buNone/>
            </a:pPr>
            <a:r>
              <a:rPr lang="en-US" sz="2000" b="1" dirty="0"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ourier New"/>
                <a:ea typeface="Courier New"/>
                <a:cs typeface="Courier New"/>
                <a:sym typeface="Courier New"/>
              </a:rPr>
              <a:t>xxxxxxxxxxx…</a:t>
            </a:r>
            <a:r>
              <a:rPr lang="en-US" sz="2000" b="1" dirty="0" err="1">
                <a:solidFill>
                  <a:schemeClr val="bg1">
                    <a:lumMod val="75000"/>
                  </a:schemeClr>
                </a:solidFill>
                <a:latin typeface="Courier New"/>
                <a:ea typeface="Courier New"/>
                <a:cs typeface="Courier New"/>
                <a:sym typeface="Courier New"/>
              </a:rPr>
              <a:t>xxxxxxxxxxx</a:t>
            </a:r>
            <a:endParaRPr sz="2000" b="1" i="0" u="none" strike="noStrike" cap="none" dirty="0">
              <a:solidFill>
                <a:schemeClr val="bg1">
                  <a:lumMod val="75000"/>
                </a:schemeClr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1305451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92884-EAC0-97FE-61C3-E81CBCE52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condition codes set?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2A78F-7971-093C-BAEE-740E73C16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28036" cy="5029200"/>
          </a:xfrm>
        </p:spPr>
        <p:txBody>
          <a:bodyPr/>
          <a:lstStyle/>
          <a:p>
            <a:r>
              <a:rPr lang="en-US" dirty="0"/>
              <a:t>Overflow Flag</a:t>
            </a:r>
          </a:p>
          <a:p>
            <a:pPr marL="457200" lvl="1" indent="0">
              <a:buNone/>
            </a:pPr>
            <a:r>
              <a:rPr lang="en-US" dirty="0"/>
              <a:t>Either:</a:t>
            </a:r>
          </a:p>
          <a:p>
            <a:pPr lvl="2"/>
            <a:r>
              <a:rPr lang="en-US" dirty="0"/>
              <a:t>Both numbers positive</a:t>
            </a:r>
            <a:br>
              <a:rPr lang="en-US" dirty="0"/>
            </a:br>
            <a:r>
              <a:rPr lang="en-US" dirty="0"/>
              <a:t>but result is negative</a:t>
            </a:r>
          </a:p>
          <a:p>
            <a:pPr marL="457200" lvl="1" indent="0">
              <a:buNone/>
            </a:pPr>
            <a:r>
              <a:rPr lang="en-US" dirty="0"/>
              <a:t>Or:</a:t>
            </a:r>
          </a:p>
          <a:p>
            <a:pPr lvl="2"/>
            <a:r>
              <a:rPr lang="en-US" dirty="0"/>
              <a:t>Both numbers negative</a:t>
            </a:r>
            <a:br>
              <a:rPr lang="en-US" dirty="0"/>
            </a:br>
            <a:r>
              <a:rPr lang="en-US" dirty="0"/>
              <a:t>but result is positive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Detects overflow for two’s complement numbers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E7CB7-B5D7-432F-82A7-9C8EA2A98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sp>
        <p:nvSpPr>
          <p:cNvPr id="5" name="Shape 348">
            <a:extLst>
              <a:ext uri="{FF2B5EF4-FFF2-40B4-BE49-F238E27FC236}">
                <a16:creationId xmlns:a16="http://schemas.microsoft.com/office/drawing/2014/main" id="{30570581-8921-416F-EACB-E3059DE06367}"/>
              </a:ext>
            </a:extLst>
          </p:cNvPr>
          <p:cNvSpPr/>
          <p:nvPr/>
        </p:nvSpPr>
        <p:spPr>
          <a:xfrm>
            <a:off x="6620973" y="1639411"/>
            <a:ext cx="3899647" cy="502024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Courier New"/>
              <a:buNone/>
            </a:pPr>
            <a:r>
              <a:rPr lang="en-US" sz="2000" b="1" dirty="0" err="1">
                <a:solidFill>
                  <a:srgbClr val="7030A0"/>
                </a:solidFill>
                <a:latin typeface="Courier New"/>
                <a:ea typeface="Courier New"/>
                <a:cs typeface="Courier New"/>
                <a:sym typeface="Courier New"/>
              </a:rPr>
              <a:t>w</a:t>
            </a:r>
            <a:r>
              <a:rPr lang="en-US" sz="2000" b="1" dirty="0" err="1">
                <a:solidFill>
                  <a:schemeClr val="bg1">
                    <a:lumMod val="75000"/>
                  </a:schemeClr>
                </a:solidFill>
                <a:latin typeface="Courier New"/>
                <a:ea typeface="Courier New"/>
                <a:cs typeface="Courier New"/>
                <a:sym typeface="Courier New"/>
              </a:rPr>
              <a:t>xxxxxxxxxxxx</a:t>
            </a: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ourier New"/>
                <a:ea typeface="Courier New"/>
                <a:cs typeface="Courier New"/>
                <a:sym typeface="Courier New"/>
              </a:rPr>
              <a:t>...</a:t>
            </a:r>
            <a:endParaRPr sz="2000" b="1" i="0" u="none" strike="noStrike" cap="none" dirty="0">
              <a:solidFill>
                <a:schemeClr val="bg1">
                  <a:lumMod val="75000"/>
                </a:schemeClr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" name="Shape 349">
            <a:extLst>
              <a:ext uri="{FF2B5EF4-FFF2-40B4-BE49-F238E27FC236}">
                <a16:creationId xmlns:a16="http://schemas.microsoft.com/office/drawing/2014/main" id="{BA242796-244D-5637-6080-93DCFC283B28}"/>
              </a:ext>
            </a:extLst>
          </p:cNvPr>
          <p:cNvSpPr/>
          <p:nvPr/>
        </p:nvSpPr>
        <p:spPr>
          <a:xfrm>
            <a:off x="6620973" y="2141435"/>
            <a:ext cx="3899647" cy="502024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Courier New"/>
              <a:buNone/>
            </a:pPr>
            <a:r>
              <a:rPr lang="en-US" sz="2000" b="1" dirty="0" err="1">
                <a:solidFill>
                  <a:srgbClr val="7030A0"/>
                </a:solidFill>
                <a:latin typeface="Courier New"/>
                <a:ea typeface="Courier New"/>
                <a:cs typeface="Courier New"/>
                <a:sym typeface="Courier New"/>
              </a:rPr>
              <a:t>y</a:t>
            </a:r>
            <a:r>
              <a:rPr lang="en-US" sz="2000" b="1" dirty="0" err="1">
                <a:solidFill>
                  <a:schemeClr val="bg1">
                    <a:lumMod val="75000"/>
                  </a:schemeClr>
                </a:solidFill>
                <a:latin typeface="Courier New"/>
                <a:ea typeface="Courier New"/>
                <a:cs typeface="Courier New"/>
                <a:sym typeface="Courier New"/>
              </a:rPr>
              <a:t>xxxxxxxxxxxx</a:t>
            </a: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ourier New"/>
                <a:ea typeface="Courier New"/>
                <a:cs typeface="Courier New"/>
                <a:sym typeface="Courier New"/>
              </a:rPr>
              <a:t>...</a:t>
            </a:r>
            <a:endParaRPr sz="2000" b="1" i="0" u="none" strike="noStrike" cap="none" dirty="0">
              <a:solidFill>
                <a:schemeClr val="bg1">
                  <a:lumMod val="75000"/>
                </a:schemeClr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cxnSp>
        <p:nvCxnSpPr>
          <p:cNvPr id="7" name="Shape 350">
            <a:extLst>
              <a:ext uri="{FF2B5EF4-FFF2-40B4-BE49-F238E27FC236}">
                <a16:creationId xmlns:a16="http://schemas.microsoft.com/office/drawing/2014/main" id="{0A347B7D-2956-71C8-EE1E-C9C540ED30ED}"/>
              </a:ext>
            </a:extLst>
          </p:cNvPr>
          <p:cNvCxnSpPr/>
          <p:nvPr/>
        </p:nvCxnSpPr>
        <p:spPr>
          <a:xfrm>
            <a:off x="5903797" y="2804823"/>
            <a:ext cx="5262282" cy="0"/>
          </a:xfrm>
          <a:prstGeom prst="straightConnector1">
            <a:avLst/>
          </a:prstGeom>
          <a:solidFill>
            <a:schemeClr val="accent1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" name="Shape 351">
            <a:extLst>
              <a:ext uri="{FF2B5EF4-FFF2-40B4-BE49-F238E27FC236}">
                <a16:creationId xmlns:a16="http://schemas.microsoft.com/office/drawing/2014/main" id="{FEE73097-47C9-1B15-64B8-37B07948CDC8}"/>
              </a:ext>
            </a:extLst>
          </p:cNvPr>
          <p:cNvSpPr txBox="1"/>
          <p:nvPr/>
        </p:nvSpPr>
        <p:spPr>
          <a:xfrm>
            <a:off x="6056197" y="2023115"/>
            <a:ext cx="4572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+</a:t>
            </a:r>
            <a:endParaRPr sz="4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" name="Shape 352">
            <a:extLst>
              <a:ext uri="{FF2B5EF4-FFF2-40B4-BE49-F238E27FC236}">
                <a16:creationId xmlns:a16="http://schemas.microsoft.com/office/drawing/2014/main" id="{E5BA661E-5F79-D252-F5EF-C80903DE013C}"/>
              </a:ext>
            </a:extLst>
          </p:cNvPr>
          <p:cNvSpPr/>
          <p:nvPr/>
        </p:nvSpPr>
        <p:spPr>
          <a:xfrm>
            <a:off x="6620973" y="2939294"/>
            <a:ext cx="3899647" cy="502024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ourier New"/>
              <a:buNone/>
            </a:pPr>
            <a:r>
              <a:rPr lang="en-US" sz="2000" b="1" dirty="0" err="1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z</a:t>
            </a:r>
            <a:r>
              <a:rPr lang="en-US" sz="2000" b="1" dirty="0" err="1">
                <a:solidFill>
                  <a:schemeClr val="bg1">
                    <a:lumMod val="75000"/>
                  </a:schemeClr>
                </a:solidFill>
                <a:latin typeface="Courier New"/>
                <a:ea typeface="Courier New"/>
                <a:cs typeface="Courier New"/>
                <a:sym typeface="Courier New"/>
              </a:rPr>
              <a:t>xxxxxxxxxxxx</a:t>
            </a: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ourier New"/>
                <a:ea typeface="Courier New"/>
                <a:cs typeface="Courier New"/>
                <a:sym typeface="Courier New"/>
              </a:rPr>
              <a:t>...</a:t>
            </a:r>
            <a:endParaRPr sz="2000" b="1" i="0" u="none" strike="noStrike" cap="none" dirty="0">
              <a:solidFill>
                <a:schemeClr val="bg1">
                  <a:lumMod val="75000"/>
                </a:schemeClr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0" name="Shape 353">
            <a:extLst>
              <a:ext uri="{FF2B5EF4-FFF2-40B4-BE49-F238E27FC236}">
                <a16:creationId xmlns:a16="http://schemas.microsoft.com/office/drawing/2014/main" id="{BAEF6838-508D-C6D0-A2C8-4AC6756CEE00}"/>
              </a:ext>
            </a:extLst>
          </p:cNvPr>
          <p:cNvSpPr txBox="1"/>
          <p:nvPr/>
        </p:nvSpPr>
        <p:spPr>
          <a:xfrm>
            <a:off x="5903797" y="4305282"/>
            <a:ext cx="512803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(w == y) &amp;&amp; (w </a:t>
            </a:r>
            <a:r>
              <a:rPr lang="en-US" sz="3600" dirty="0">
                <a:latin typeface="Gill Sans"/>
                <a:ea typeface="Gill Sans"/>
                <a:cs typeface="Gill Sans"/>
                <a:sym typeface="Gill Sans"/>
              </a:rPr>
              <a:t>!= z)</a:t>
            </a:r>
            <a:endParaRPr sz="3600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2448778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8B297-3C48-38AE-EB30-126DF5525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condition codes set?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1346E-0E82-E9D6-7C57-726DFFB8A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321021" cy="5029200"/>
          </a:xfrm>
        </p:spPr>
        <p:txBody>
          <a:bodyPr/>
          <a:lstStyle/>
          <a:p>
            <a:r>
              <a:rPr lang="en-US" dirty="0"/>
              <a:t>Carry Flag</a:t>
            </a:r>
          </a:p>
          <a:p>
            <a:pPr lvl="1"/>
            <a:r>
              <a:rPr lang="en-US" dirty="0"/>
              <a:t>An extra bit is produced or borrowed in calculation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Detects overflow for unsigned numbers</a:t>
            </a:r>
          </a:p>
          <a:p>
            <a:pPr lvl="2"/>
            <a:r>
              <a:rPr lang="en-US" dirty="0"/>
              <a:t>Below zero</a:t>
            </a:r>
          </a:p>
          <a:p>
            <a:pPr lvl="2"/>
            <a:r>
              <a:rPr lang="en-US" dirty="0"/>
              <a:t>Above max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061B3-36E6-EF5C-319A-2F629FF6B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F2A5A9-19E7-873B-4EC8-F4E73DFD4340}"/>
              </a:ext>
            </a:extLst>
          </p:cNvPr>
          <p:cNvSpPr/>
          <p:nvPr/>
        </p:nvSpPr>
        <p:spPr bwMode="auto">
          <a:xfrm>
            <a:off x="6255213" y="1298557"/>
            <a:ext cx="3899647" cy="502024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1xxxxxxxxxxxx...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  <a:sym typeface="Gill Sans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E2DAFA-393D-A134-D2D2-7189147F9FB1}"/>
              </a:ext>
            </a:extLst>
          </p:cNvPr>
          <p:cNvSpPr/>
          <p:nvPr/>
        </p:nvSpPr>
        <p:spPr bwMode="auto">
          <a:xfrm>
            <a:off x="6255213" y="1800581"/>
            <a:ext cx="3899647" cy="502024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1xxxxxxxxxxxx...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  <a:sym typeface="Gill Sans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C10FAC-9B20-1B97-4139-470F5B4A02AF}"/>
              </a:ext>
            </a:extLst>
          </p:cNvPr>
          <p:cNvCxnSpPr/>
          <p:nvPr/>
        </p:nvCxnSpPr>
        <p:spPr bwMode="auto">
          <a:xfrm>
            <a:off x="5538037" y="2463969"/>
            <a:ext cx="5262282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2163DDB-3639-584B-62BF-C6B953FC94F7}"/>
              </a:ext>
            </a:extLst>
          </p:cNvPr>
          <p:cNvSpPr txBox="1"/>
          <p:nvPr/>
        </p:nvSpPr>
        <p:spPr>
          <a:xfrm>
            <a:off x="5689854" y="1566794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90F30B-1AD7-274B-7059-961A80C88631}"/>
              </a:ext>
            </a:extLst>
          </p:cNvPr>
          <p:cNvSpPr/>
          <p:nvPr/>
        </p:nvSpPr>
        <p:spPr bwMode="auto">
          <a:xfrm>
            <a:off x="6255213" y="2598440"/>
            <a:ext cx="3899647" cy="502024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xxxxxxxxxxxxx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  <a:sym typeface="Gill Sans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8CA78C-64A5-7DB3-FE15-0E43B0518616}"/>
              </a:ext>
            </a:extLst>
          </p:cNvPr>
          <p:cNvSpPr txBox="1"/>
          <p:nvPr/>
        </p:nvSpPr>
        <p:spPr>
          <a:xfrm>
            <a:off x="5918454" y="265760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B3C77A-D70B-C657-FA15-AAB7806B0226}"/>
              </a:ext>
            </a:extLst>
          </p:cNvPr>
          <p:cNvGrpSpPr/>
          <p:nvPr/>
        </p:nvGrpSpPr>
        <p:grpSpPr>
          <a:xfrm>
            <a:off x="5538036" y="3762501"/>
            <a:ext cx="5262282" cy="1801907"/>
            <a:chOff x="1990164" y="4068626"/>
            <a:chExt cx="5262282" cy="180190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CA4BD81-FBA9-7CFD-A3CD-1BDE1B5D84E8}"/>
                </a:ext>
              </a:extLst>
            </p:cNvPr>
            <p:cNvSpPr/>
            <p:nvPr/>
          </p:nvSpPr>
          <p:spPr bwMode="auto">
            <a:xfrm>
              <a:off x="2707340" y="4068626"/>
              <a:ext cx="3899647" cy="502024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0xxxxxxxxxxxx...</a:t>
              </a:r>
              <a:endParaRPr kumimoji="0" 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  <a:sym typeface="Gill Sans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5E0C825-46D1-4879-A3CC-2D7F016E6167}"/>
                </a:ext>
              </a:extLst>
            </p:cNvPr>
            <p:cNvSpPr/>
            <p:nvPr/>
          </p:nvSpPr>
          <p:spPr bwMode="auto">
            <a:xfrm>
              <a:off x="2707340" y="4570650"/>
              <a:ext cx="3899647" cy="502024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1xxxxxxxxxxxx...</a:t>
              </a:r>
              <a:endParaRPr kumimoji="0" 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  <a:sym typeface="Gill Sans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1729596-7166-AB0F-F43F-24592071784F}"/>
                </a:ext>
              </a:extLst>
            </p:cNvPr>
            <p:cNvCxnSpPr/>
            <p:nvPr/>
          </p:nvCxnSpPr>
          <p:spPr bwMode="auto">
            <a:xfrm>
              <a:off x="1990164" y="5234038"/>
              <a:ext cx="5262282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8914B9-7F15-FCEB-7205-DB560D43232A}"/>
                </a:ext>
              </a:extLst>
            </p:cNvPr>
            <p:cNvSpPr txBox="1"/>
            <p:nvPr/>
          </p:nvSpPr>
          <p:spPr>
            <a:xfrm>
              <a:off x="2141982" y="4319638"/>
              <a:ext cx="457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_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10E0C82-DF42-AD20-5630-108841E08385}"/>
                </a:ext>
              </a:extLst>
            </p:cNvPr>
            <p:cNvSpPr/>
            <p:nvPr/>
          </p:nvSpPr>
          <p:spPr bwMode="auto">
            <a:xfrm>
              <a:off x="2707340" y="5368509"/>
              <a:ext cx="3899647" cy="502024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1xxxxxxxxxxxx...</a:t>
              </a:r>
              <a:endParaRPr kumimoji="0" 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  <a:sym typeface="Gill Sans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B96C915-190E-2E21-3A4D-D9C9D3DD0667}"/>
                </a:ext>
              </a:extLst>
            </p:cNvPr>
            <p:cNvSpPr txBox="1"/>
            <p:nvPr/>
          </p:nvSpPr>
          <p:spPr>
            <a:xfrm>
              <a:off x="2361302" y="4129142"/>
              <a:ext cx="457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B67FB46-CDBA-B9D0-71CE-57BD1CCC969B}"/>
              </a:ext>
            </a:extLst>
          </p:cNvPr>
          <p:cNvSpPr txBox="1"/>
          <p:nvPr/>
        </p:nvSpPr>
        <p:spPr>
          <a:xfrm>
            <a:off x="10577695" y="1693738"/>
            <a:ext cx="960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Carry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A6A85B-DA2E-213F-57F6-2E3118D18BDC}"/>
              </a:ext>
            </a:extLst>
          </p:cNvPr>
          <p:cNvSpPr txBox="1"/>
          <p:nvPr/>
        </p:nvSpPr>
        <p:spPr>
          <a:xfrm>
            <a:off x="10429064" y="4128485"/>
            <a:ext cx="1257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Borrow</a:t>
            </a:r>
          </a:p>
        </p:txBody>
      </p:sp>
    </p:spTree>
    <p:extLst>
      <p:ext uri="{BB962C8B-B14F-4D97-AF65-F5344CB8AC3E}">
        <p14:creationId xmlns:p14="http://schemas.microsoft.com/office/powerpoint/2010/main" val="228358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B6DC-5917-08F6-9F1C-20E4E98E7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condition codes useful?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630C0-FFB8-487A-D2EF-42CF6D62E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2999"/>
            <a:ext cx="10593805" cy="1193165"/>
          </a:xfrm>
        </p:spPr>
        <p:txBody>
          <a:bodyPr>
            <a:normAutofit fontScale="92500"/>
          </a:bodyPr>
          <a:lstStyle/>
          <a:p>
            <a:r>
              <a:rPr lang="en-US" dirty="0"/>
              <a:t>The conditions we care about are </a:t>
            </a:r>
            <a:r>
              <a:rPr lang="en-US" dirty="0" err="1"/>
              <a:t>boolean</a:t>
            </a:r>
            <a:r>
              <a:rPr lang="en-US" dirty="0"/>
              <a:t> algebra combinations of the x86 condition codes</a:t>
            </a:r>
          </a:p>
          <a:p>
            <a:pPr lvl="1"/>
            <a:r>
              <a:rPr lang="en-US" dirty="0"/>
              <a:t>These combinations assume a </a:t>
            </a:r>
            <a:r>
              <a:rPr lang="en-US" b="1" dirty="0"/>
              <a:t>subtraction</a:t>
            </a:r>
            <a:r>
              <a:rPr lang="en-US" dirty="0"/>
              <a:t> operation set the condition codes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19965-DE83-B89D-2772-4FF377FDE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graphicFrame>
        <p:nvGraphicFramePr>
          <p:cNvPr id="5" name="Group 5">
            <a:extLst>
              <a:ext uri="{FF2B5EF4-FFF2-40B4-BE49-F238E27FC236}">
                <a16:creationId xmlns:a16="http://schemas.microsoft.com/office/drawing/2014/main" id="{8F4AC4F4-9EB8-547A-3161-8C290259CB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149110"/>
              </p:ext>
            </p:extLst>
          </p:nvPr>
        </p:nvGraphicFramePr>
        <p:xfrm>
          <a:off x="4788341" y="2640963"/>
          <a:ext cx="4448806" cy="3576320"/>
        </p:xfrm>
        <a:graphic>
          <a:graphicData uri="http://schemas.openxmlformats.org/drawingml/2006/table">
            <a:tbl>
              <a:tblPr/>
              <a:tblGrid>
                <a:gridCol w="2620006">
                  <a:extLst>
                    <a:ext uri="{9D8B030D-6E8A-4147-A177-3AD203B41FA5}">
                      <a16:colId xmlns:a16="http://schemas.microsoft.com/office/drawing/2014/main" val="302886880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Condition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Condition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Equal / Zero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Not Equal / Not Zero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Negative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Nonnegative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~SF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~(SF^OF)&amp;~ZF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or Equal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or Equal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(SF^OF)|ZF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Above (unsigned)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~CF&amp;~ZF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Below (unsigned)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CF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9007418-052F-D34E-A3FC-D75FB7E18B1C}"/>
              </a:ext>
            </a:extLst>
          </p:cNvPr>
          <p:cNvSpPr txBox="1"/>
          <p:nvPr/>
        </p:nvSpPr>
        <p:spPr>
          <a:xfrm>
            <a:off x="1581150" y="3884592"/>
            <a:ext cx="3007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subtract two values, the condition codes let you</a:t>
            </a:r>
            <a:br>
              <a:rPr lang="en-US" dirty="0"/>
            </a:br>
            <a:r>
              <a:rPr lang="en-US" dirty="0"/>
              <a:t>compare the two values:</a:t>
            </a:r>
          </a:p>
        </p:txBody>
      </p:sp>
    </p:spTree>
    <p:extLst>
      <p:ext uri="{BB962C8B-B14F-4D97-AF65-F5344CB8AC3E}">
        <p14:creationId xmlns:p14="http://schemas.microsoft.com/office/powerpoint/2010/main" val="39814839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BF759-A7F3-ACAA-A54E-01B008B92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12296-428F-141D-3ACA-8DE141133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condition codes used?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D1F-3056-BFB6-4316-86422C0B8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 machine level, conditional operations are a 2-step process:</a:t>
            </a:r>
          </a:p>
          <a:p>
            <a:pPr lvl="1"/>
            <a:r>
              <a:rPr lang="en-US" dirty="0"/>
              <a:t>Perform an operation that </a:t>
            </a:r>
            <a:r>
              <a:rPr lang="en-US" b="1" i="1" dirty="0"/>
              <a:t>sets</a:t>
            </a:r>
            <a:r>
              <a:rPr lang="en-US" dirty="0"/>
              <a:t> or </a:t>
            </a:r>
            <a:r>
              <a:rPr lang="en-US" b="1" i="1" dirty="0"/>
              <a:t>clears</a:t>
            </a:r>
            <a:r>
              <a:rPr lang="en-US" dirty="0"/>
              <a:t> condition codes (ask questions)</a:t>
            </a:r>
            <a:endParaRPr lang="en-US" dirty="0">
              <a:cs typeface="Calibri" panose="020F0502020204030204" pitchFamily="34" charset="0"/>
            </a:endParaRPr>
          </a:p>
          <a:p>
            <a:pPr lvl="1"/>
            <a:r>
              <a:rPr lang="en-US" dirty="0"/>
              <a:t>Then</a:t>
            </a:r>
            <a:r>
              <a:rPr lang="en-US" b="1" i="1" dirty="0"/>
              <a:t> observe</a:t>
            </a:r>
            <a:r>
              <a:rPr lang="en-US" dirty="0"/>
              <a:t> which condition codes are set</a:t>
            </a:r>
          </a:p>
          <a:p>
            <a:pPr lvl="1"/>
            <a:endParaRPr lang="en-US" dirty="0"/>
          </a:p>
          <a:p>
            <a:r>
              <a:rPr lang="en-US" dirty="0"/>
              <a:t>Can use this observation for Boolean operations, conditionals, loops, etc.</a:t>
            </a:r>
          </a:p>
          <a:p>
            <a:pPr lvl="1"/>
            <a:r>
              <a:rPr lang="en-US" dirty="0"/>
              <a:t> We will see the first today, and more control next lecture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EE916-37AD-1412-012E-EE9F79EE6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98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1F9FD-1CDC-4545-BEFD-1FACC886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Basic Kinds of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2F446-7C25-7541-846B-B3F08A70A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585" indent="-609585">
              <a:buSzPct val="100000"/>
              <a:buFont typeface="+mj-lt"/>
              <a:buAutoNum type="arabicPeriod"/>
            </a:pPr>
            <a:r>
              <a:rPr lang="en-US" dirty="0"/>
              <a:t>Transfer data between memory and register</a:t>
            </a:r>
          </a:p>
          <a:p>
            <a:pPr lvl="1"/>
            <a:r>
              <a:rPr lang="en-US" i="1" dirty="0">
                <a:solidFill>
                  <a:srgbClr val="FF0000"/>
                </a:solidFill>
              </a:rPr>
              <a:t>Load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/>
              <a:t>data from memory into register</a:t>
            </a:r>
          </a:p>
          <a:p>
            <a:pPr lvl="2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</a:t>
            </a:r>
            <a:r>
              <a:rPr lang="en-US" dirty="0"/>
              <a:t> = Mem[address] </a:t>
            </a:r>
          </a:p>
          <a:p>
            <a:pPr lvl="1"/>
            <a:r>
              <a:rPr lang="en-US" i="1" dirty="0">
                <a:solidFill>
                  <a:srgbClr val="FF0000"/>
                </a:solidFill>
              </a:rPr>
              <a:t>Store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/>
              <a:t>register data into memory</a:t>
            </a:r>
          </a:p>
          <a:p>
            <a:pPr lvl="2"/>
            <a:r>
              <a:rPr lang="en-US" dirty="0"/>
              <a:t>Mem[address] =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</a:t>
            </a:r>
            <a:endParaRPr lang="en-US" dirty="0"/>
          </a:p>
          <a:p>
            <a:pPr marL="613818" indent="-596885">
              <a:spcBef>
                <a:spcPts val="1800"/>
              </a:spcBef>
              <a:buSzPct val="100000"/>
              <a:buFont typeface="+mj-lt"/>
              <a:buAutoNum type="arabicPeriod"/>
            </a:pPr>
            <a:r>
              <a:rPr lang="en-US" dirty="0"/>
              <a:t>Perform arithmetic operation on register or memory data</a:t>
            </a:r>
          </a:p>
          <a:p>
            <a:pPr lvl="1"/>
            <a:r>
              <a:rPr lang="en-US" dirty="0">
                <a:latin typeface="Courier New" panose="02070309020205020404" pitchFamily="49" charset="0"/>
                <a:ea typeface="Anonymous Pro" charset="0"/>
                <a:cs typeface="Courier New" panose="02070309020205020404" pitchFamily="49" charset="0"/>
              </a:rPr>
              <a:t>c = a + b;    z = x &lt;&lt; y;    </a:t>
            </a:r>
            <a:r>
              <a:rPr lang="en-US" dirty="0" err="1">
                <a:latin typeface="Courier New" panose="02070309020205020404" pitchFamily="49" charset="0"/>
                <a:ea typeface="Anonymous Pro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ea typeface="Anonymous Pro" charset="0"/>
                <a:cs typeface="Courier New" panose="02070309020205020404" pitchFamily="49" charset="0"/>
              </a:rPr>
              <a:t> = h &amp; g;</a:t>
            </a:r>
            <a:endParaRPr lang="en-US" dirty="0"/>
          </a:p>
          <a:p>
            <a:pPr marL="609585" indent="-609585">
              <a:spcBef>
                <a:spcPts val="1800"/>
              </a:spcBef>
              <a:buSzPct val="100000"/>
              <a:buFont typeface="+mj-lt"/>
              <a:buAutoNum type="arabicPeriod"/>
            </a:pPr>
            <a:r>
              <a:rPr lang="en-US" dirty="0"/>
              <a:t>Control flow: what instruction to execute next</a:t>
            </a:r>
          </a:p>
          <a:p>
            <a:pPr lvl="1"/>
            <a:r>
              <a:rPr lang="en-US" dirty="0"/>
              <a:t>Unconditional jumps to/from procedures</a:t>
            </a:r>
          </a:p>
          <a:p>
            <a:pPr lvl="1"/>
            <a:r>
              <a:rPr lang="en-US" dirty="0"/>
              <a:t>Conditional branches</a:t>
            </a:r>
          </a:p>
          <a:p>
            <a:pPr marL="0" indent="0">
              <a:buNone/>
            </a:pPr>
            <a:r>
              <a:rPr lang="en-US" b="1" dirty="0"/>
              <a:t>In x86-64 these basic types can often be combined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C3DDF-ADF2-2242-BA4A-F70020006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2B58B173-9A77-2A44-A15C-095ED91E338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741920" y="2286000"/>
            <a:ext cx="2468880" cy="10156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lvl="2">
              <a:spcBef>
                <a:spcPct val="20000"/>
              </a:spcBef>
              <a:buSzPct val="80000"/>
            </a:pPr>
            <a:r>
              <a:rPr lang="en-US" sz="2000" i="1" kern="0" dirty="0">
                <a:latin typeface="Calibri" pitchFamily="34" charset="0"/>
              </a:rPr>
              <a:t>Remember</a:t>
            </a:r>
            <a:r>
              <a:rPr lang="en-US" sz="2000" kern="0" dirty="0">
                <a:latin typeface="Calibri" pitchFamily="34" charset="0"/>
              </a:rPr>
              <a:t>:  Memory is indexed just like an array of bytes!</a:t>
            </a:r>
          </a:p>
        </p:txBody>
      </p:sp>
    </p:spTree>
    <p:extLst>
      <p:ext uri="{BB962C8B-B14F-4D97-AF65-F5344CB8AC3E}">
        <p14:creationId xmlns:p14="http://schemas.microsoft.com/office/powerpoint/2010/main" val="41340652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0217C-1B1E-6560-F516-8862C4B28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Necessary instructions for using condition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C6C7A-D7D8-C655-C93E-FA70125BC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now we need two things:</a:t>
            </a:r>
          </a:p>
          <a:p>
            <a:pPr lvl="1"/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Instructions that compare values and set condition codes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Instructions that observe condition codes and do something (or not)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AF20B-043E-48CF-779E-39ED53532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772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0C955-72B0-0C04-F796-87D6FD62F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AB7ED93-17EC-CFDB-2099-A639A04BCAB1}"/>
              </a:ext>
            </a:extLst>
          </p:cNvPr>
          <p:cNvSpPr>
            <a:spLocks/>
          </p:cNvSpPr>
          <p:nvPr/>
        </p:nvSpPr>
        <p:spPr bwMode="auto">
          <a:xfrm>
            <a:off x="9586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63E9D658-2F97-8675-EF6F-BEB6968942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Explicitly Setting Condition Codes: Compare</a:t>
            </a:r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E75E1C22-C0FC-5019-89D4-33AD7AA00C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b="1" dirty="0" err="1">
                <a:latin typeface="Courier New" pitchFamily="49" charset="0"/>
              </a:rPr>
              <a:t>cmp</a:t>
            </a:r>
            <a:r>
              <a:rPr lang="en-US" b="1" dirty="0">
                <a:latin typeface="Courier New" pitchFamily="49" charset="0"/>
              </a:rPr>
              <a:t>{</a:t>
            </a:r>
            <a:r>
              <a:rPr lang="en-US" b="1" dirty="0" err="1">
                <a:latin typeface="Courier New" pitchFamily="49" charset="0"/>
              </a:rPr>
              <a:t>b,w,l,q</a:t>
            </a:r>
            <a:r>
              <a:rPr lang="en-US" b="1" dirty="0">
                <a:latin typeface="Courier New" pitchFamily="49" charset="0"/>
              </a:rPr>
              <a:t>} </a:t>
            </a:r>
            <a:r>
              <a:rPr lang="en-US" b="1" i="1" dirty="0">
                <a:latin typeface="Courier New" pitchFamily="49" charset="0"/>
              </a:rPr>
              <a:t>Src2, Src1</a:t>
            </a:r>
          </a:p>
          <a:p>
            <a:pPr lvl="1"/>
            <a:endParaRPr lang="en-US" b="1" i="1" dirty="0">
              <a:latin typeface="Courier New" pitchFamily="49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cmpq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src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,</a:t>
            </a:r>
            <a:r>
              <a:rPr lang="en-US" sz="1600" dirty="0">
                <a:latin typeface="Courier New Bold" charset="0"/>
                <a:cs typeface="Courier New Bold" charset="0"/>
                <a:sym typeface="Courier New Bold" charset="0"/>
              </a:rPr>
              <a:t>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dst</a:t>
            </a:r>
            <a:r>
              <a:rPr lang="en-US" sz="1600" dirty="0"/>
              <a:t>  </a:t>
            </a:r>
            <a:r>
              <a:rPr lang="en-US" dirty="0"/>
              <a:t>computes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dst-src</a:t>
            </a:r>
            <a:r>
              <a:rPr lang="en-US" dirty="0">
                <a:cs typeface="Calibri" panose="020F0502020204030204" pitchFamily="34" charset="0"/>
                <a:sym typeface="Courier New Bold" charset="0"/>
              </a:rPr>
              <a:t>, then throws away the result</a:t>
            </a:r>
          </a:p>
          <a:p>
            <a:pPr lvl="1"/>
            <a:r>
              <a:rPr lang="en-US" dirty="0">
                <a:cs typeface="Calibri" panose="020F0502020204030204" pitchFamily="34" charset="0"/>
                <a:sym typeface="Courier New Bold" charset="0"/>
              </a:rPr>
              <a:t>And sets condition codes along the way as a “subtraction” operation</a:t>
            </a:r>
          </a:p>
          <a:p>
            <a:pPr lvl="1"/>
            <a:r>
              <a:rPr lang="en-US" dirty="0">
                <a:cs typeface="Calibri" panose="020F0502020204030204" pitchFamily="34" charset="0"/>
                <a:sym typeface="Courier New Bold" charset="0"/>
              </a:rPr>
              <a:t>Does NOT modify the destination register though</a:t>
            </a:r>
          </a:p>
          <a:p>
            <a:pPr lvl="1"/>
            <a:r>
              <a:rPr lang="en-US" b="1" u="sng" dirty="0">
                <a:solidFill>
                  <a:srgbClr val="800000"/>
                </a:solidFill>
              </a:rPr>
              <a:t>Beware the order of the </a:t>
            </a:r>
            <a:r>
              <a:rPr lang="en-US" b="1" u="sng" dirty="0" err="1">
                <a:solidFill>
                  <a:srgbClr val="800000"/>
                </a:solidFill>
                <a:latin typeface="Courier New"/>
                <a:cs typeface="Courier New"/>
              </a:rPr>
              <a:t>cmp</a:t>
            </a:r>
            <a:r>
              <a:rPr lang="en-US" b="1" u="sng" dirty="0">
                <a:solidFill>
                  <a:srgbClr val="800000"/>
                </a:solidFill>
              </a:rPr>
              <a:t> operands!</a:t>
            </a:r>
          </a:p>
          <a:p>
            <a:pPr lvl="1"/>
            <a:endParaRPr lang="en-US" b="1" u="sng" dirty="0">
              <a:solidFill>
                <a:srgbClr val="800000"/>
              </a:solidFill>
            </a:endParaRPr>
          </a:p>
          <a:p>
            <a:pPr lvl="1"/>
            <a:endParaRPr lang="en-US" b="1" u="sng" dirty="0">
              <a:solidFill>
                <a:srgbClr val="800000"/>
              </a:solidFill>
            </a:endParaRPr>
          </a:p>
          <a:p>
            <a:r>
              <a:rPr lang="en-US" dirty="0"/>
              <a:t>Compare instruction is like 90% of all condition code usage</a:t>
            </a:r>
          </a:p>
          <a:p>
            <a:pPr lvl="1"/>
            <a:r>
              <a:rPr lang="en-US" dirty="0"/>
              <a:t>Often used for if statements and loop conditions</a:t>
            </a:r>
          </a:p>
          <a:p>
            <a:pPr lvl="1"/>
            <a:endParaRPr lang="en-US" b="1" u="sng" dirty="0">
              <a:solidFill>
                <a:srgbClr val="8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8B6535-A2F8-9A51-07CF-60F8714F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034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0CD4B-0482-DBA1-5A48-1DCD8BC95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18B5FFB-C3C4-B3E9-845E-47476D116B32}"/>
              </a:ext>
            </a:extLst>
          </p:cNvPr>
          <p:cNvSpPr>
            <a:spLocks/>
          </p:cNvSpPr>
          <p:nvPr/>
        </p:nvSpPr>
        <p:spPr bwMode="auto">
          <a:xfrm>
            <a:off x="9586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FB988329-157D-FD47-4D90-3D432EBD4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Explicitly Setting Condition Codes: Test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A789C10F-F4A4-51CC-93D8-05EF2BFB33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1403430" cy="5029200"/>
          </a:xfrm>
          <a:ln/>
        </p:spPr>
        <p:txBody>
          <a:bodyPr>
            <a:normAutofit/>
          </a:bodyPr>
          <a:lstStyle/>
          <a:p>
            <a:r>
              <a:rPr lang="en-US" b="1" dirty="0">
                <a:latin typeface="Courier New" pitchFamily="49" charset="0"/>
              </a:rPr>
              <a:t>test{</a:t>
            </a:r>
            <a:r>
              <a:rPr lang="en-US" b="1" dirty="0" err="1">
                <a:latin typeface="Courier New" pitchFamily="49" charset="0"/>
              </a:rPr>
              <a:t>b,w,l,q</a:t>
            </a:r>
            <a:r>
              <a:rPr lang="en-US" b="1" dirty="0">
                <a:latin typeface="Courier New" pitchFamily="49" charset="0"/>
              </a:rPr>
              <a:t>} </a:t>
            </a:r>
            <a:r>
              <a:rPr lang="en-US" b="1" i="1" dirty="0">
                <a:latin typeface="Courier New" pitchFamily="49" charset="0"/>
                <a:cs typeface="Courier New" pitchFamily="49" charset="0"/>
              </a:rPr>
              <a:t>Src2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b="1" i="1" dirty="0">
                <a:latin typeface="Courier New" pitchFamily="49" charset="0"/>
                <a:cs typeface="Courier New" pitchFamily="49" charset="0"/>
              </a:rPr>
              <a:t>Src1</a:t>
            </a:r>
          </a:p>
          <a:p>
            <a:pPr lvl="1"/>
            <a:endParaRPr lang="en-US" b="1" i="1" dirty="0">
              <a:latin typeface="Courier New" pitchFamily="49" charset="0"/>
              <a:cs typeface="Courier New" pitchFamily="49" charset="0"/>
            </a:endParaRPr>
          </a:p>
          <a:p>
            <a:pPr marL="260350"/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testq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src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,</a:t>
            </a:r>
            <a:r>
              <a:rPr lang="en-US" sz="1400" dirty="0">
                <a:latin typeface="Courier New Bold" charset="0"/>
                <a:cs typeface="Courier New Bold" charset="0"/>
                <a:sym typeface="Courier New Bold" charset="0"/>
              </a:rPr>
              <a:t>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dst</a:t>
            </a:r>
            <a:r>
              <a:rPr lang="en-US" dirty="0"/>
              <a:t> computes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dst&amp;src</a:t>
            </a:r>
            <a:r>
              <a:rPr lang="en-US" dirty="0"/>
              <a:t>, then throws away the result!</a:t>
            </a:r>
          </a:p>
          <a:p>
            <a:pPr marL="660400" lvl="1"/>
            <a:r>
              <a:rPr lang="en-US" dirty="0"/>
              <a:t>And sets condition codes like an “and” operation</a:t>
            </a:r>
          </a:p>
          <a:p>
            <a:pPr marL="660400" lvl="1"/>
            <a:r>
              <a:rPr lang="en-US" dirty="0"/>
              <a:t>Again, doesn’t modify either register (not really a destination)</a:t>
            </a:r>
          </a:p>
          <a:p>
            <a:pPr marL="660400" lvl="1"/>
            <a:r>
              <a:rPr lang="en-US" dirty="0"/>
              <a:t>Order of arguments doesn’t matter here</a:t>
            </a:r>
          </a:p>
          <a:p>
            <a:pPr marL="431800" lvl="1" indent="0">
              <a:buNone/>
            </a:pPr>
            <a:r>
              <a:rPr lang="en-US" dirty="0"/>
              <a:t> </a:t>
            </a:r>
          </a:p>
          <a:p>
            <a:pPr marL="260350"/>
            <a:r>
              <a:rPr lang="en-US" dirty="0"/>
              <a:t>Useful when doing bit masking</a:t>
            </a:r>
          </a:p>
          <a:p>
            <a:pPr marL="660400" lvl="1"/>
            <a:r>
              <a:rPr lang="en-US" dirty="0"/>
              <a:t>E.g.,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 &amp; 0x1</a:t>
            </a:r>
            <a:r>
              <a:rPr lang="en-US" dirty="0"/>
              <a:t>, to know whether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 is even or odd</a:t>
            </a:r>
          </a:p>
          <a:p>
            <a:pPr marL="660400" lvl="1"/>
            <a:r>
              <a:rPr lang="en-US" dirty="0"/>
              <a:t>If the result of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/>
              <a:t> is 0, it’s even, if 1, it’s odd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9181F9-F360-5F27-3A2C-8612512C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5549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3E39F-F001-EEE1-CEE4-E12ADE23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instructions implicitly set condition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13099-D0A7-9137-8D42-31CFE9FE2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</a:t>
            </a:r>
            <a:r>
              <a:rPr lang="en-US" baseline="30000" dirty="0"/>
              <a:t>*</a:t>
            </a:r>
            <a:r>
              <a:rPr lang="en-US" dirty="0"/>
              <a:t> arithmetic instructions set (and reset) condition codes in addition to producing a result</a:t>
            </a:r>
          </a:p>
          <a:p>
            <a:pPr lvl="1"/>
            <a:r>
              <a:rPr lang="en-US" dirty="0"/>
              <a:t>The same arithmetic instructions we learned earlier</a:t>
            </a:r>
          </a:p>
          <a:p>
            <a:pPr lvl="1"/>
            <a:r>
              <a:rPr lang="en-US" dirty="0"/>
              <a:t>They do still update the destination register</a:t>
            </a:r>
          </a:p>
          <a:p>
            <a:pPr lvl="1"/>
            <a:r>
              <a:rPr lang="en-US" dirty="0"/>
              <a:t>But also, they update the condition codes based on the result</a:t>
            </a:r>
          </a:p>
          <a:p>
            <a:pPr lvl="2"/>
            <a:r>
              <a:rPr lang="en-US" dirty="0"/>
              <a:t>We rarely care about this, but it matters occasionally</a:t>
            </a:r>
          </a:p>
          <a:p>
            <a:endParaRPr lang="en-US" dirty="0"/>
          </a:p>
          <a:p>
            <a:r>
              <a:rPr lang="en-US" dirty="0"/>
              <a:t>*Exception: 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</a:t>
            </a:r>
            <a:r>
              <a:rPr lang="en-US" dirty="0"/>
              <a:t> instruction does not set condition codes</a:t>
            </a:r>
          </a:p>
          <a:p>
            <a:pPr lvl="1"/>
            <a:r>
              <a:rPr lang="en-US" dirty="0"/>
              <a:t>It’s not “officially” an arithmetic instruction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42810D-05D7-F1D0-394A-6A2735168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16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C5B14-11DA-E188-A919-C9C84EE06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45201-C254-7D05-347A-EFEF7D5A0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Necessary instructions for using condition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FAA27-5658-E896-52A9-9B4954710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430330" cy="5029200"/>
          </a:xfrm>
        </p:spPr>
        <p:txBody>
          <a:bodyPr/>
          <a:lstStyle/>
          <a:p>
            <a:r>
              <a:rPr lang="en-US" dirty="0"/>
              <a:t>So now we need two things:</a:t>
            </a:r>
          </a:p>
          <a:p>
            <a:pPr lvl="1"/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Instructions that compare values and set condition codes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sz="2300" b="1" dirty="0"/>
              <a:t>Instructions that observe condition codes and do something (or not)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A46B0-F865-A8D4-F4B9-F46EA5028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977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CB0F6-D4FC-E8F9-7989-76B4C6C8D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8F3C3CB9-BDB3-FF44-7E94-713D159ECF81}"/>
              </a:ext>
            </a:extLst>
          </p:cNvPr>
          <p:cNvSpPr>
            <a:spLocks/>
          </p:cNvSpPr>
          <p:nvPr/>
        </p:nvSpPr>
        <p:spPr bwMode="auto">
          <a:xfrm>
            <a:off x="9586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00C51C26-E599-DE79-A3CB-7D8456E02E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Using condition codes to set registers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FC109-DF5C-CF21-8074-B28E7E527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400"/>
            <a:r>
              <a:rPr lang="en-US" sz="2400" b="1" dirty="0" err="1">
                <a:latin typeface="Courier New" charset="0"/>
                <a:ea typeface="Courier New" charset="0"/>
                <a:cs typeface="Courier New" charset="0"/>
              </a:rPr>
              <a:t>setX</a:t>
            </a:r>
            <a:r>
              <a:rPr lang="en-US" sz="2400" dirty="0"/>
              <a:t> family of instructions</a:t>
            </a:r>
          </a:p>
          <a:p>
            <a:pPr marL="552450" lvl="1"/>
            <a:r>
              <a:rPr lang="en-US" sz="2000" dirty="0"/>
              <a:t>Write single-byte destination register based on combinations of condition codes</a:t>
            </a:r>
          </a:p>
          <a:p>
            <a:pPr marL="952500" lvl="2"/>
            <a:r>
              <a:rPr lang="en-US" sz="2000" b="1" dirty="0">
                <a:latin typeface="Courier New"/>
                <a:cs typeface="Courier New"/>
              </a:rPr>
              <a:t>set</a:t>
            </a:r>
            <a:r>
              <a:rPr lang="en-US" sz="2000" b="1" dirty="0">
                <a:solidFill>
                  <a:srgbClr val="FF0000"/>
                </a:solidFill>
                <a:latin typeface="Courier New"/>
                <a:cs typeface="Courier New"/>
              </a:rPr>
              <a:t>_</a:t>
            </a:r>
            <a:r>
              <a:rPr lang="en-US" sz="2000" b="1" dirty="0">
                <a:latin typeface="Courier New"/>
                <a:cs typeface="Courier New"/>
              </a:rPr>
              <a:t> D</a:t>
            </a:r>
            <a:r>
              <a:rPr lang="en-US" sz="2000" dirty="0"/>
              <a:t>      where D is a 1-byte register</a:t>
            </a:r>
          </a:p>
          <a:p>
            <a:pPr marL="952500" lvl="2"/>
            <a:r>
              <a:rPr lang="en-US" sz="2000" dirty="0">
                <a:latin typeface="Calibri"/>
                <a:cs typeface="Calibri"/>
              </a:rPr>
              <a:t>Example: </a:t>
            </a:r>
            <a:r>
              <a:rPr lang="en-US" sz="2000" b="1" dirty="0" err="1">
                <a:latin typeface="Courier New"/>
                <a:cs typeface="Courier New"/>
              </a:rPr>
              <a:t>sete</a:t>
            </a:r>
            <a:r>
              <a:rPr lang="en-US" sz="2000" b="1" dirty="0">
                <a:latin typeface="Courier New"/>
                <a:cs typeface="Courier New"/>
              </a:rPr>
              <a:t> %al </a:t>
            </a:r>
            <a:r>
              <a:rPr lang="en-US" sz="1800" dirty="0">
                <a:cs typeface="Courier New"/>
              </a:rPr>
              <a:t>means: </a:t>
            </a:r>
            <a:r>
              <a:rPr lang="en-US" sz="1800" dirty="0"/>
              <a:t> </a:t>
            </a:r>
            <a:r>
              <a:rPr lang="en-US" sz="1800" b="1" dirty="0">
                <a:latin typeface="Courier New" charset="0"/>
                <a:ea typeface="Courier New" charset="0"/>
                <a:cs typeface="Courier New" charset="0"/>
              </a:rPr>
              <a:t>%al</a:t>
            </a:r>
            <a:r>
              <a:rPr lang="en-US" sz="1800" dirty="0"/>
              <a:t>=1 if the previous condition was “equal”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57CE58-9978-7198-D1CA-287970BE3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graphicFrame>
        <p:nvGraphicFramePr>
          <p:cNvPr id="37893" name="Group 5">
            <a:extLst>
              <a:ext uri="{FF2B5EF4-FFF2-40B4-BE49-F238E27FC236}">
                <a16:creationId xmlns:a16="http://schemas.microsoft.com/office/drawing/2014/main" id="{BE26CD86-A4B1-34E4-A229-ECD38748FA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711618"/>
              </p:ext>
            </p:extLst>
          </p:nvPr>
        </p:nvGraphicFramePr>
        <p:xfrm>
          <a:off x="1477918" y="2780030"/>
          <a:ext cx="5562600" cy="3576320"/>
        </p:xfrm>
        <a:graphic>
          <a:graphicData uri="http://schemas.openxmlformats.org/drawingml/2006/table">
            <a:tbl>
              <a:tblPr/>
              <a:tblGrid>
                <a:gridCol w="1113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0006">
                  <a:extLst>
                    <a:ext uri="{9D8B030D-6E8A-4147-A177-3AD203B41FA5}">
                      <a16:colId xmlns:a16="http://schemas.microsoft.com/office/drawing/2014/main" val="302886880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SetX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Bold" charset="0"/>
                        <a:ea typeface="ヒラギノ角ゴ ProN W6" charset="0"/>
                        <a:cs typeface="ヒラギノ角ゴ ProN W6" charset="0"/>
                        <a:sym typeface="Calibri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Description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Condition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Equal / Zero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ne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Not Equal / Not Zero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Negative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ns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Nonnegative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~SF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g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~(SF^OF)&amp;~ZF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ge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or Equal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l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le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or Equal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(SF^OF)|ZF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Above (unsigned)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~CF&amp;~ZF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b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Below (unsigned)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CF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3D8792D-D94D-C936-FC11-9DC55A848B7B}"/>
              </a:ext>
            </a:extLst>
          </p:cNvPr>
          <p:cNvSpPr txBox="1"/>
          <p:nvPr/>
        </p:nvSpPr>
        <p:spPr>
          <a:xfrm>
            <a:off x="7200503" y="2780030"/>
            <a:ext cx="2857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000" dirty="0">
                <a:ea typeface="Calibri" charset="0"/>
                <a:cs typeface="Calibri" charset="0"/>
              </a:rPr>
              <a:t>Note: suffixes do not indicate operand sizes, but rather conditions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63B809-0F77-CAC9-FFEF-F0132A33762D}"/>
              </a:ext>
            </a:extLst>
          </p:cNvPr>
          <p:cNvSpPr txBox="1"/>
          <p:nvPr/>
        </p:nvSpPr>
        <p:spPr>
          <a:xfrm>
            <a:off x="7200503" y="3909993"/>
            <a:ext cx="362092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000" dirty="0">
                <a:ea typeface="Calibri" charset="0"/>
                <a:cs typeface="Calibri" charset="0"/>
              </a:rPr>
              <a:t>These same suffixes will</a:t>
            </a:r>
            <a:br>
              <a:rPr lang="en-US" sz="2000" dirty="0">
                <a:ea typeface="Calibri" charset="0"/>
                <a:cs typeface="Calibri" charset="0"/>
              </a:rPr>
            </a:br>
            <a:r>
              <a:rPr lang="en-US" sz="2000" dirty="0">
                <a:ea typeface="Calibri" charset="0"/>
                <a:cs typeface="Calibri" charset="0"/>
              </a:rPr>
              <a:t>come back when we see</a:t>
            </a:r>
            <a:br>
              <a:rPr lang="en-US" sz="2000" dirty="0">
                <a:ea typeface="Calibri" charset="0"/>
                <a:cs typeface="Calibri" charset="0"/>
              </a:rPr>
            </a:br>
            <a:r>
              <a:rPr lang="en-US" sz="2000" dirty="0">
                <a:ea typeface="Calibri" charset="0"/>
                <a:cs typeface="Calibri" charset="0"/>
              </a:rPr>
              <a:t>other instructions that</a:t>
            </a:r>
            <a:br>
              <a:rPr lang="en-US" sz="2000" dirty="0">
                <a:ea typeface="Calibri" charset="0"/>
                <a:cs typeface="Calibri" charset="0"/>
              </a:rPr>
            </a:br>
            <a:r>
              <a:rPr lang="en-US" sz="2000" dirty="0">
                <a:ea typeface="Calibri" charset="0"/>
                <a:cs typeface="Calibri" charset="0"/>
              </a:rPr>
              <a:t>read condition codes.</a:t>
            </a:r>
          </a:p>
          <a:p>
            <a:pPr marL="0" lvl="1"/>
            <a:endParaRPr lang="en-US" sz="2000" dirty="0">
              <a:ea typeface="Calibri" charset="0"/>
              <a:cs typeface="Calibri" charset="0"/>
            </a:endParaRPr>
          </a:p>
          <a:p>
            <a:pPr marL="0" lvl="1"/>
            <a:r>
              <a:rPr lang="en-US" sz="2000" dirty="0">
                <a:ea typeface="Calibri" charset="0"/>
                <a:cs typeface="Calibri" charset="0"/>
              </a:rPr>
              <a:t>Expect to be run after a </a:t>
            </a:r>
            <a:r>
              <a:rPr lang="en-US" sz="2000" b="1" dirty="0" err="1">
                <a:latin typeface="Courier New" panose="02070309020205020404" pitchFamily="49" charset="0"/>
                <a:ea typeface="Calibri" charset="0"/>
                <a:cs typeface="Courier New" panose="02070309020205020404" pitchFamily="49" charset="0"/>
              </a:rPr>
              <a:t>cmp</a:t>
            </a:r>
            <a:endParaRPr lang="en-US" sz="2000" b="1" dirty="0">
              <a:latin typeface="Courier New" panose="02070309020205020404" pitchFamily="49" charset="0"/>
              <a:ea typeface="Calibri" charset="0"/>
              <a:cs typeface="Courier New" panose="02070309020205020404" pitchFamily="49" charset="0"/>
            </a:endParaRPr>
          </a:p>
          <a:p>
            <a:pPr marL="0" lvl="1"/>
            <a:r>
              <a:rPr lang="en-US" sz="2000" dirty="0">
                <a:ea typeface="Calibri" charset="0"/>
                <a:cs typeface="Courier New" panose="02070309020205020404" pitchFamily="49" charset="0"/>
              </a:rPr>
              <a:t>or else they won’t make sense</a:t>
            </a:r>
          </a:p>
        </p:txBody>
      </p:sp>
    </p:spTree>
    <p:extLst>
      <p:ext uri="{BB962C8B-B14F-4D97-AF65-F5344CB8AC3E}">
        <p14:creationId xmlns:p14="http://schemas.microsoft.com/office/powerpoint/2010/main" val="39639254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4110F-755D-4862-9105-9FAC08EB8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Explaining the set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A142A-2817-424A-B48F-B002AD29E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Example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setle</a:t>
            </a:r>
            <a:r>
              <a:rPr lang="en-US" dirty="0"/>
              <a:t> – Less than or equal (signed)</a:t>
            </a:r>
          </a:p>
          <a:p>
            <a:pPr lvl="1"/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Courier New" panose="02070309020205020404" pitchFamily="49" charset="0"/>
                <a:sym typeface="Courier New Bold" charset="0"/>
              </a:rPr>
              <a:t>Combination of condition codes: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 (SF^OF)|ZF</a:t>
            </a:r>
          </a:p>
          <a:p>
            <a:pPr lvl="1"/>
            <a:r>
              <a:rPr lang="en-US" dirty="0"/>
              <a:t>SF - Sign Flag (true if negative)</a:t>
            </a:r>
          </a:p>
          <a:p>
            <a:pPr lvl="1"/>
            <a:r>
              <a:rPr lang="en-US" dirty="0"/>
              <a:t>OF – Overflow Flag (true if signed overflow occurred)</a:t>
            </a:r>
          </a:p>
          <a:p>
            <a:pPr lvl="1"/>
            <a:r>
              <a:rPr lang="en-US" dirty="0"/>
              <a:t>ZF – Zero Flag (true if result is zero)</a:t>
            </a:r>
          </a:p>
          <a:p>
            <a:pPr lvl="1"/>
            <a:endParaRPr lang="en-US" dirty="0"/>
          </a:p>
          <a:p>
            <a:pPr marL="203200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dirty="0"/>
              <a:t>All of the combos expect to be run after a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src,dst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60400" lvl="1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				   (</a:t>
            </a:r>
            <a:r>
              <a:rPr lang="en-US" dirty="0">
                <a:cs typeface="Courier New" panose="02070309020205020404" pitchFamily="49" charset="0"/>
              </a:rPr>
              <a:t>runs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dst-src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1117600" lvl="2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dirty="0"/>
              <a:t>If:</a:t>
            </a:r>
          </a:p>
          <a:p>
            <a:pPr marL="1574800" lvl="3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dirty="0"/>
              <a:t>The result is zero –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/>
              <a:t> and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dirty="0"/>
              <a:t> were equal</a:t>
            </a:r>
          </a:p>
          <a:p>
            <a:pPr marL="1117600" lvl="2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dirty="0"/>
              <a:t>OR if one but not both:</a:t>
            </a:r>
          </a:p>
          <a:p>
            <a:pPr marL="1574800" lvl="3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dirty="0"/>
              <a:t>The result is negative (and didn’t overflow) – </a:t>
            </a:r>
            <a:r>
              <a:rPr lang="en-US" dirty="0" err="1"/>
              <a:t>src</a:t>
            </a:r>
            <a:r>
              <a:rPr lang="en-US" dirty="0"/>
              <a:t> was larger than </a:t>
            </a:r>
            <a:r>
              <a:rPr lang="en-US" dirty="0" err="1"/>
              <a:t>dst</a:t>
            </a:r>
            <a:r>
              <a:rPr lang="en-US" dirty="0"/>
              <a:t> </a:t>
            </a:r>
          </a:p>
          <a:p>
            <a:pPr marL="1574800" lvl="3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dirty="0"/>
              <a:t>The result overflowed (and is positive) – </a:t>
            </a:r>
            <a:r>
              <a:rPr lang="en-US" dirty="0" err="1"/>
              <a:t>dst</a:t>
            </a:r>
            <a:r>
              <a:rPr lang="en-US" dirty="0"/>
              <a:t> is negative, </a:t>
            </a:r>
            <a:r>
              <a:rPr lang="en-US" dirty="0" err="1"/>
              <a:t>src</a:t>
            </a:r>
            <a:r>
              <a:rPr lang="en-US" dirty="0"/>
              <a:t> is positive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DCEE1A-F467-4532-A218-766165E2D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4570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2240A-5A92-F33E-0706-B4D4290C6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FCCED-91F0-3F70-1A22-8DC33FFD7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need to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4FEFD-2E2C-D1CE-A16F-9AACA0552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90%+ of the time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dirty="0"/>
              <a:t> instruction followed by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setX</a:t>
            </a:r>
            <a:r>
              <a:rPr lang="en-US" dirty="0"/>
              <a:t> instruction (or a jump, next lecture)</a:t>
            </a:r>
          </a:p>
          <a:p>
            <a:pPr lvl="1"/>
            <a:r>
              <a:rPr lang="en-US" dirty="0"/>
              <a:t>Don’t have to think about condition codes at all!</a:t>
            </a:r>
          </a:p>
          <a:p>
            <a:pPr lvl="1"/>
            <a:r>
              <a:rPr lang="en-US" dirty="0"/>
              <a:t>Think of as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>
                <a:cs typeface="Courier New" panose="02070309020205020404" pitchFamily="49" charset="0"/>
              </a:rPr>
              <a:t>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dirty="0">
                <a:cs typeface="Courier New" panose="02070309020205020404" pitchFamily="49" charset="0"/>
              </a:rPr>
              <a:t>etc.</a:t>
            </a:r>
          </a:p>
          <a:p>
            <a:pPr lvl="2"/>
            <a:endParaRPr lang="en-US" dirty="0"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10% or less of the time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Arbitrary arithmetic instruction sets the condition codes</a:t>
            </a:r>
          </a:p>
          <a:p>
            <a:pPr lvl="2"/>
            <a:r>
              <a:rPr lang="en-US" dirty="0">
                <a:cs typeface="Courier New" panose="02070309020205020404" pitchFamily="49" charset="0"/>
              </a:rPr>
              <a:t>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testq</a:t>
            </a:r>
            <a:r>
              <a:rPr lang="en-US" dirty="0">
                <a:cs typeface="Courier New" panose="02070309020205020404" pitchFamily="49" charset="0"/>
              </a:rPr>
              <a:t> sets the condition codes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Followed by a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setX</a:t>
            </a:r>
            <a:r>
              <a:rPr lang="en-US" dirty="0">
                <a:cs typeface="Courier New" panose="02070309020205020404" pitchFamily="49" charset="0"/>
              </a:rPr>
              <a:t> or branch (next lecture)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And you actually have to think about which condition codes are set to figure out what the assembly is doing, which can be challenging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37466-700A-4389-2029-61C69C201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7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D77F3-3662-3270-7B05-6774F024F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>
            <a:extLst>
              <a:ext uri="{FF2B5EF4-FFF2-40B4-BE49-F238E27FC236}">
                <a16:creationId xmlns:a16="http://schemas.microsoft.com/office/drawing/2014/main" id="{55C36830-624E-1B7F-AC48-A2E6935BEB6A}"/>
              </a:ext>
            </a:extLst>
          </p:cNvPr>
          <p:cNvSpPr>
            <a:spLocks/>
          </p:cNvSpPr>
          <p:nvPr/>
        </p:nvSpPr>
        <p:spPr bwMode="auto">
          <a:xfrm>
            <a:off x="9586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38920" name="Rectangle 8">
            <a:extLst>
              <a:ext uri="{FF2B5EF4-FFF2-40B4-BE49-F238E27FC236}">
                <a16:creationId xmlns:a16="http://schemas.microsoft.com/office/drawing/2014/main" id="{C4F64371-7806-ECDE-94C3-4C5F79A8D5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 of checking a Boolean condition</a:t>
            </a:r>
          </a:p>
        </p:txBody>
      </p:sp>
      <p:sp>
        <p:nvSpPr>
          <p:cNvPr id="38921" name="Rectangle 9">
            <a:extLst>
              <a:ext uri="{FF2B5EF4-FFF2-40B4-BE49-F238E27FC236}">
                <a16:creationId xmlns:a16="http://schemas.microsoft.com/office/drawing/2014/main" id="{9B93CC8D-0BD3-0418-1F07-2DE91AD77C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7341589" cy="3959352"/>
          </a:xfrm>
          <a:ln/>
        </p:spPr>
        <p:txBody>
          <a:bodyPr>
            <a:normAutofit/>
          </a:bodyPr>
          <a:lstStyle/>
          <a:p>
            <a:r>
              <a:rPr lang="en-US" dirty="0"/>
              <a:t>Example: function that checks if first value is greater than the second value</a:t>
            </a:r>
          </a:p>
          <a:p>
            <a:pPr lvl="1"/>
            <a:r>
              <a:rPr lang="en-US" dirty="0"/>
              <a:t>Returns True or False</a:t>
            </a:r>
            <a:br>
              <a:rPr lang="en-US" dirty="0"/>
            </a:br>
            <a:r>
              <a:rPr lang="en-US" dirty="0"/>
              <a:t>(1 or 0 in a one-byte register)</a:t>
            </a:r>
          </a:p>
        </p:txBody>
      </p:sp>
      <p:sp>
        <p:nvSpPr>
          <p:cNvPr id="38922" name="Rectangle 10">
            <a:extLst>
              <a:ext uri="{FF2B5EF4-FFF2-40B4-BE49-F238E27FC236}">
                <a16:creationId xmlns:a16="http://schemas.microsoft.com/office/drawing/2014/main" id="{CF26AF63-569D-0B6C-688F-0B4C11E4A98B}"/>
              </a:ext>
            </a:extLst>
          </p:cNvPr>
          <p:cNvSpPr>
            <a:spLocks/>
          </p:cNvSpPr>
          <p:nvPr/>
        </p:nvSpPr>
        <p:spPr bwMode="auto">
          <a:xfrm>
            <a:off x="8177784" y="1143000"/>
            <a:ext cx="3124200" cy="1295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bool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(int x, int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x &gt; y;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D31C0728-7876-E9B6-1316-959A65EDC6B0}"/>
              </a:ext>
            </a:extLst>
          </p:cNvPr>
          <p:cNvSpPr>
            <a:spLocks/>
          </p:cNvSpPr>
          <p:nvPr/>
        </p:nvSpPr>
        <p:spPr bwMode="auto">
          <a:xfrm>
            <a:off x="1828800" y="5410200"/>
            <a:ext cx="8534400" cy="914400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	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cmpq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%rdi   #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Compare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x:y</a:t>
            </a:r>
            <a:endParaRPr lang="cs-CZ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lvl="1"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	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setg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%al          # Set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when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x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&gt;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(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i.e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., %rdi &gt; %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	ret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EB21A38C-A3D7-2158-7D4F-023537DA2BA8}"/>
              </a:ext>
            </a:extLst>
          </p:cNvPr>
          <p:cNvGraphicFramePr>
            <a:graphicFrameLocks noGrp="1"/>
          </p:cNvGraphicFramePr>
          <p:nvPr/>
        </p:nvGraphicFramePr>
        <p:xfrm>
          <a:off x="7949184" y="2895600"/>
          <a:ext cx="3352800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y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FB2093-A3BA-A783-FA34-C94C33598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025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E1DA3-E1A7-174A-B473-CAB1F80A0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>
            <a:extLst>
              <a:ext uri="{FF2B5EF4-FFF2-40B4-BE49-F238E27FC236}">
                <a16:creationId xmlns:a16="http://schemas.microsoft.com/office/drawing/2014/main" id="{4FF391C8-F42B-DF5D-B36B-390BA42706A7}"/>
              </a:ext>
            </a:extLst>
          </p:cNvPr>
          <p:cNvSpPr>
            <a:spLocks/>
          </p:cNvSpPr>
          <p:nvPr/>
        </p:nvSpPr>
        <p:spPr bwMode="auto">
          <a:xfrm>
            <a:off x="9586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38920" name="Rectangle 8">
            <a:extLst>
              <a:ext uri="{FF2B5EF4-FFF2-40B4-BE49-F238E27FC236}">
                <a16:creationId xmlns:a16="http://schemas.microsoft.com/office/drawing/2014/main" id="{3FBC9B80-2569-2B7C-BAB1-239005E20E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Two-Step Conditional Process: Boolean Operations</a:t>
            </a:r>
          </a:p>
        </p:txBody>
      </p:sp>
      <p:sp>
        <p:nvSpPr>
          <p:cNvPr id="38921" name="Rectangle 9">
            <a:extLst>
              <a:ext uri="{FF2B5EF4-FFF2-40B4-BE49-F238E27FC236}">
                <a16:creationId xmlns:a16="http://schemas.microsoft.com/office/drawing/2014/main" id="{50251970-F75A-8531-E9C6-FD26B09E81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7341589" cy="3959352"/>
          </a:xfrm>
          <a:ln/>
        </p:spPr>
        <p:txBody>
          <a:bodyPr>
            <a:normAutofit/>
          </a:bodyPr>
          <a:lstStyle/>
          <a:p>
            <a:r>
              <a:rPr lang="en-US" dirty="0">
                <a:ea typeface="Courier New" charset="0"/>
                <a:cs typeface="Calibri" panose="020F0502020204030204" pitchFamily="34" charset="0"/>
              </a:rPr>
              <a:t>Step 1, </a:t>
            </a:r>
            <a:r>
              <a:rPr lang="en-US" b="1" dirty="0" err="1">
                <a:latin typeface="Courier New" panose="02070309020205020404" pitchFamily="49" charset="0"/>
                <a:ea typeface="Courier New" charset="0"/>
                <a:cs typeface="Courier New" panose="02070309020205020404" pitchFamily="49" charset="0"/>
              </a:rPr>
              <a:t>cmpq</a:t>
            </a:r>
            <a:r>
              <a:rPr lang="en-US" dirty="0">
                <a:ea typeface="Courier New" charset="0"/>
                <a:cs typeface="Calibri" panose="020F0502020204030204" pitchFamily="34" charset="0"/>
              </a:rPr>
              <a:t>: compare quad words</a:t>
            </a:r>
          </a:p>
          <a:p>
            <a:pPr lvl="1"/>
            <a:r>
              <a:rPr lang="en-US" i="1" dirty="0">
                <a:ea typeface="Courier New" charset="0"/>
                <a:cs typeface="Calibri" panose="020F0502020204030204" pitchFamily="34" charset="0"/>
              </a:rPr>
              <a:t>compare</a:t>
            </a:r>
            <a:r>
              <a:rPr lang="en-US" dirty="0">
                <a:ea typeface="Courier New" charset="0"/>
                <a:cs typeface="Calibri" panose="020F0502020204030204" pitchFamily="34" charset="0"/>
              </a:rPr>
              <a:t> the values in </a:t>
            </a:r>
            <a:r>
              <a:rPr lang="en-US" b="1" dirty="0">
                <a:latin typeface="Courier New" panose="02070309020205020404" pitchFamily="49" charset="0"/>
                <a:ea typeface="Courier New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ea typeface="Courier New" charset="0"/>
                <a:cs typeface="Courier New" panose="02070309020205020404" pitchFamily="49" charset="0"/>
              </a:rPr>
              <a:t>rsi</a:t>
            </a:r>
            <a:r>
              <a:rPr lang="en-US" dirty="0">
                <a:ea typeface="Courier New" charset="0"/>
                <a:cs typeface="Calibri" panose="020F0502020204030204" pitchFamily="34" charset="0"/>
              </a:rPr>
              <a:t> and </a:t>
            </a:r>
            <a:r>
              <a:rPr lang="en-US" b="1" dirty="0">
                <a:latin typeface="Courier New" panose="02070309020205020404" pitchFamily="49" charset="0"/>
                <a:ea typeface="Courier New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ea typeface="Courier New" charset="0"/>
                <a:cs typeface="Courier New" panose="02070309020205020404" pitchFamily="49" charset="0"/>
              </a:rPr>
              <a:t>rdi</a:t>
            </a:r>
            <a:r>
              <a:rPr lang="en-US" dirty="0">
                <a:ea typeface="Courier New" charset="0"/>
                <a:cs typeface="Calibri" panose="020F0502020204030204" pitchFamily="34" charset="0"/>
              </a:rPr>
              <a:t>, </a:t>
            </a:r>
            <a:br>
              <a:rPr lang="en-US" dirty="0">
                <a:ea typeface="Courier New" charset="0"/>
                <a:cs typeface="Calibri" panose="020F0502020204030204" pitchFamily="34" charset="0"/>
              </a:rPr>
            </a:br>
            <a:r>
              <a:rPr lang="en-US" dirty="0">
                <a:ea typeface="Courier New" charset="0"/>
                <a:cs typeface="Calibri" panose="020F0502020204030204" pitchFamily="34" charset="0"/>
              </a:rPr>
              <a:t>setting condition codes based on a subtraction</a:t>
            </a:r>
            <a:br>
              <a:rPr lang="en-US" dirty="0">
                <a:ea typeface="Courier New" charset="0"/>
                <a:cs typeface="Calibri" panose="020F0502020204030204" pitchFamily="34" charset="0"/>
              </a:rPr>
            </a:br>
            <a:br>
              <a:rPr lang="en-US" dirty="0">
                <a:ea typeface="Courier New" charset="0"/>
                <a:cs typeface="Calibri" panose="020F0502020204030204" pitchFamily="34" charset="0"/>
              </a:rPr>
            </a:br>
            <a:endParaRPr lang="en-US" dirty="0">
              <a:ea typeface="Courier New" charset="0"/>
              <a:cs typeface="Calibri" panose="020F0502020204030204" pitchFamily="34" charset="0"/>
            </a:endParaRPr>
          </a:p>
          <a:p>
            <a:pPr lvl="1"/>
            <a:r>
              <a:rPr lang="en-US" dirty="0">
                <a:ea typeface="Courier New" charset="0"/>
                <a:cs typeface="Calibri" panose="020F0502020204030204" pitchFamily="34" charset="0"/>
              </a:rPr>
              <a:t>Are the two equal? Set the condition codes</a:t>
            </a:r>
            <a:br>
              <a:rPr lang="en-US" dirty="0">
                <a:ea typeface="Courier New" charset="0"/>
                <a:cs typeface="Calibri" panose="020F0502020204030204" pitchFamily="34" charset="0"/>
              </a:rPr>
            </a:br>
            <a:r>
              <a:rPr lang="en-US" dirty="0">
                <a:ea typeface="Courier New" charset="0"/>
                <a:cs typeface="Calibri" panose="020F0502020204030204" pitchFamily="34" charset="0"/>
              </a:rPr>
              <a:t>that records they were equal</a:t>
            </a:r>
          </a:p>
          <a:p>
            <a:pPr lvl="1"/>
            <a:r>
              <a:rPr lang="en-US" dirty="0">
                <a:ea typeface="Courier New" charset="0"/>
                <a:cs typeface="Calibri" panose="020F0502020204030204" pitchFamily="34" charset="0"/>
              </a:rPr>
              <a:t>Was the right one greater? Or less? Etc.</a:t>
            </a:r>
          </a:p>
          <a:p>
            <a:pPr lvl="1"/>
            <a:r>
              <a:rPr lang="en-US" dirty="0">
                <a:ea typeface="Courier New" charset="0"/>
                <a:cs typeface="Calibri" panose="020F0502020204030204" pitchFamily="34" charset="0"/>
              </a:rPr>
              <a:t>We don’t know yet which answer we</a:t>
            </a:r>
            <a:br>
              <a:rPr lang="en-US" dirty="0">
                <a:ea typeface="Courier New" charset="0"/>
                <a:cs typeface="Calibri" panose="020F0502020204030204" pitchFamily="34" charset="0"/>
              </a:rPr>
            </a:br>
            <a:r>
              <a:rPr lang="en-US" dirty="0">
                <a:ea typeface="Courier New" charset="0"/>
                <a:cs typeface="Calibri" panose="020F0502020204030204" pitchFamily="34" charset="0"/>
              </a:rPr>
              <a:t>are going to need! So just save them all.</a:t>
            </a:r>
            <a:endParaRPr lang="en-US" dirty="0"/>
          </a:p>
        </p:txBody>
      </p:sp>
      <p:sp>
        <p:nvSpPr>
          <p:cNvPr id="38922" name="Rectangle 10">
            <a:extLst>
              <a:ext uri="{FF2B5EF4-FFF2-40B4-BE49-F238E27FC236}">
                <a16:creationId xmlns:a16="http://schemas.microsoft.com/office/drawing/2014/main" id="{74EA0290-E88F-AC29-D894-F968CDBEE1C1}"/>
              </a:ext>
            </a:extLst>
          </p:cNvPr>
          <p:cNvSpPr>
            <a:spLocks/>
          </p:cNvSpPr>
          <p:nvPr/>
        </p:nvSpPr>
        <p:spPr bwMode="auto">
          <a:xfrm>
            <a:off x="8177784" y="1143000"/>
            <a:ext cx="3124200" cy="1295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bool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(int x, int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x &gt; y;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0C15D7D5-6F33-F22C-49D0-22D9ABEBD9CF}"/>
              </a:ext>
            </a:extLst>
          </p:cNvPr>
          <p:cNvSpPr>
            <a:spLocks/>
          </p:cNvSpPr>
          <p:nvPr/>
        </p:nvSpPr>
        <p:spPr bwMode="auto">
          <a:xfrm>
            <a:off x="1828800" y="5410200"/>
            <a:ext cx="8534400" cy="914400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	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cmpq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%rdi   #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Compare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x:y</a:t>
            </a:r>
            <a:endParaRPr lang="cs-CZ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lvl="1"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	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setg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%al          # Set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when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x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&gt;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(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i.e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., %rdi &gt; %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	ret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FA0F69B1-1980-A10F-C3D9-E4BA65FD9032}"/>
              </a:ext>
            </a:extLst>
          </p:cNvPr>
          <p:cNvGraphicFramePr>
            <a:graphicFrameLocks noGrp="1"/>
          </p:cNvGraphicFramePr>
          <p:nvPr/>
        </p:nvGraphicFramePr>
        <p:xfrm>
          <a:off x="7949184" y="2895600"/>
          <a:ext cx="3352800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y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" name="Rectangular Callout 23">
            <a:extLst>
              <a:ext uri="{FF2B5EF4-FFF2-40B4-BE49-F238E27FC236}">
                <a16:creationId xmlns:a16="http://schemas.microsoft.com/office/drawing/2014/main" id="{78689719-7192-F01F-CEBC-2E6821148198}"/>
              </a:ext>
            </a:extLst>
          </p:cNvPr>
          <p:cNvSpPr/>
          <p:nvPr/>
        </p:nvSpPr>
        <p:spPr bwMode="auto">
          <a:xfrm>
            <a:off x="3871912" y="4867414"/>
            <a:ext cx="547688" cy="466586"/>
          </a:xfrm>
          <a:prstGeom prst="wedgeRectCallout">
            <a:avLst>
              <a:gd name="adj1" fmla="val -43094"/>
              <a:gd name="adj2" fmla="val 91062"/>
            </a:avLst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/>
                <a:cs typeface="Courier New"/>
              </a:rPr>
              <a:t>y</a:t>
            </a:r>
          </a:p>
        </p:txBody>
      </p:sp>
      <p:sp>
        <p:nvSpPr>
          <p:cNvPr id="25" name="Rectangular Callout 24">
            <a:extLst>
              <a:ext uri="{FF2B5EF4-FFF2-40B4-BE49-F238E27FC236}">
                <a16:creationId xmlns:a16="http://schemas.microsoft.com/office/drawing/2014/main" id="{822CD5E4-5637-8F08-1316-D1010D01FE99}"/>
              </a:ext>
            </a:extLst>
          </p:cNvPr>
          <p:cNvSpPr/>
          <p:nvPr/>
        </p:nvSpPr>
        <p:spPr bwMode="auto">
          <a:xfrm>
            <a:off x="4824412" y="4867414"/>
            <a:ext cx="547688" cy="466586"/>
          </a:xfrm>
          <a:prstGeom prst="wedgeRectCallout">
            <a:avLst>
              <a:gd name="adj1" fmla="val -70919"/>
              <a:gd name="adj2" fmla="val 104126"/>
            </a:avLst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/>
                <a:cs typeface="Courier New"/>
              </a:rPr>
              <a:t>x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D1B6D0C1-8FF8-DE9D-A608-79095C686AF6}"/>
              </a:ext>
            </a:extLst>
          </p:cNvPr>
          <p:cNvSpPr/>
          <p:nvPr/>
        </p:nvSpPr>
        <p:spPr bwMode="auto">
          <a:xfrm>
            <a:off x="1676400" y="5495786"/>
            <a:ext cx="609600" cy="219214"/>
          </a:xfrm>
          <a:prstGeom prst="rightArrow">
            <a:avLst/>
          </a:prstGeom>
          <a:solidFill>
            <a:schemeClr val="tx1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7B711F-B916-E332-3176-5300352B6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897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Operand Combinations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706880" y="1554480"/>
          <a:ext cx="8686800" cy="3566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Source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Dest</a:t>
                      </a: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Src</a:t>
                      </a:r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Dest</a:t>
                      </a: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 Analog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 rowSpan="7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endParaRPr lang="en-US" sz="2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Imm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$0x4, 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endParaRPr lang="en-US" sz="20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$-147, (%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 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endParaRPr lang="en-US" sz="20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(%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endParaRPr lang="en-US" sz="20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AutoShape 20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621280" y="2350008"/>
            <a:ext cx="304800" cy="2743200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9" name="AutoShape 2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627120" y="2386584"/>
            <a:ext cx="304800" cy="762000"/>
          </a:xfrm>
          <a:prstGeom prst="leftBrace">
            <a:avLst>
              <a:gd name="adj1" fmla="val 2083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0" name="AutoShape 22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3627120" y="3575304"/>
            <a:ext cx="304800" cy="762000"/>
          </a:xfrm>
          <a:prstGeom prst="leftBrace">
            <a:avLst>
              <a:gd name="adj1" fmla="val 2083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1" name="Text Box 2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16240" y="228600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0x4;</a:t>
            </a:r>
          </a:p>
        </p:txBody>
      </p:sp>
      <p:sp>
        <p:nvSpPr>
          <p:cNvPr id="12" name="Text Box 2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016240" y="274320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-147;</a:t>
            </a:r>
          </a:p>
        </p:txBody>
      </p:sp>
      <p:sp>
        <p:nvSpPr>
          <p:cNvPr id="13" name="Text Box 2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016240" y="347472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14" name="Text Box 2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016240" y="393192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15" name="Text Box 2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016240" y="466344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92572DCD-2745-5F47-8A7E-7F28C0B9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B35325-71FA-AD42-B08D-948FBC2C7E5D}"/>
              </a:ext>
            </a:extLst>
          </p:cNvPr>
          <p:cNvSpPr txBox="1"/>
          <p:nvPr/>
        </p:nvSpPr>
        <p:spPr>
          <a:xfrm>
            <a:off x="1566204" y="5547361"/>
            <a:ext cx="8968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Cannot do memory-memory transfer with a single instruction</a:t>
            </a:r>
          </a:p>
        </p:txBody>
      </p:sp>
    </p:spTree>
    <p:extLst>
      <p:ext uri="{BB962C8B-B14F-4D97-AF65-F5344CB8AC3E}">
        <p14:creationId xmlns:p14="http://schemas.microsoft.com/office/powerpoint/2010/main" val="26425671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D53A9-E87B-E35E-BC8E-795F697AC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">
            <a:extLst>
              <a:ext uri="{FF2B5EF4-FFF2-40B4-BE49-F238E27FC236}">
                <a16:creationId xmlns:a16="http://schemas.microsoft.com/office/drawing/2014/main" id="{F267D798-C68E-F845-9705-E59EF0625E71}"/>
              </a:ext>
            </a:extLst>
          </p:cNvPr>
          <p:cNvSpPr>
            <a:spLocks/>
          </p:cNvSpPr>
          <p:nvPr/>
        </p:nvSpPr>
        <p:spPr bwMode="auto">
          <a:xfrm>
            <a:off x="1828800" y="5410200"/>
            <a:ext cx="8534400" cy="914400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	cmpq   %rsi, %rdi   # Compare 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to 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y</a:t>
            </a:r>
          </a:p>
          <a:p>
            <a:pPr lvl="1"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	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setg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%al          # Set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when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x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&gt; 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(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i.e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., %rdi &gt; %</a:t>
            </a:r>
            <a:r>
              <a:rPr lang="cs-CZ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	ret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230DFC34-FD8E-C46D-DF28-D0F35FA5481D}"/>
              </a:ext>
            </a:extLst>
          </p:cNvPr>
          <p:cNvSpPr>
            <a:spLocks/>
          </p:cNvSpPr>
          <p:nvPr/>
        </p:nvSpPr>
        <p:spPr bwMode="auto">
          <a:xfrm>
            <a:off x="9586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38920" name="Rectangle 8">
            <a:extLst>
              <a:ext uri="{FF2B5EF4-FFF2-40B4-BE49-F238E27FC236}">
                <a16:creationId xmlns:a16="http://schemas.microsoft.com/office/drawing/2014/main" id="{256D2F69-61A3-4999-6773-3E74921F49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Two-Step Conditional Process: Boolean Operations</a:t>
            </a:r>
          </a:p>
        </p:txBody>
      </p:sp>
      <p:sp>
        <p:nvSpPr>
          <p:cNvPr id="38921" name="Rectangle 9">
            <a:extLst>
              <a:ext uri="{FF2B5EF4-FFF2-40B4-BE49-F238E27FC236}">
                <a16:creationId xmlns:a16="http://schemas.microsoft.com/office/drawing/2014/main" id="{7B6D19E1-B2F5-E228-7A7A-AB8BC05B96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dirty="0">
                <a:ea typeface="Courier New" charset="0"/>
                <a:cs typeface="Calibri" panose="020F0502020204030204" pitchFamily="34" charset="0"/>
              </a:rPr>
              <a:t>Step 2, </a:t>
            </a:r>
            <a:r>
              <a:rPr lang="en-US" b="1" dirty="0" err="1">
                <a:latin typeface="Courier New" panose="02070309020205020404" pitchFamily="49" charset="0"/>
                <a:ea typeface="Courier New" charset="0"/>
                <a:cs typeface="Courier New" panose="02070309020205020404" pitchFamily="49" charset="0"/>
              </a:rPr>
              <a:t>setX</a:t>
            </a:r>
            <a:r>
              <a:rPr lang="en-US" dirty="0">
                <a:ea typeface="Courier New" charset="0"/>
                <a:cs typeface="Calibri" panose="020F0502020204030204" pitchFamily="34" charset="0"/>
              </a:rPr>
              <a:t>: set destination register</a:t>
            </a:r>
            <a:br>
              <a:rPr lang="en-US" dirty="0">
                <a:ea typeface="Courier New" charset="0"/>
                <a:cs typeface="Calibri" panose="020F0502020204030204" pitchFamily="34" charset="0"/>
              </a:rPr>
            </a:br>
            <a:r>
              <a:rPr lang="en-US" dirty="0">
                <a:ea typeface="Courier New" charset="0"/>
                <a:cs typeface="Calibri" panose="020F0502020204030204" pitchFamily="34" charset="0"/>
              </a:rPr>
              <a:t>to 1 if condition is met</a:t>
            </a:r>
          </a:p>
          <a:p>
            <a:pPr lvl="1"/>
            <a:r>
              <a:rPr lang="en-US" b="1" dirty="0" err="1">
                <a:latin typeface="Courier New" panose="02070309020205020404" pitchFamily="49" charset="0"/>
                <a:ea typeface="Courier New" charset="0"/>
                <a:cs typeface="Courier New" panose="02070309020205020404" pitchFamily="49" charset="0"/>
              </a:rPr>
              <a:t>setg</a:t>
            </a:r>
            <a:r>
              <a:rPr lang="en-US" dirty="0">
                <a:ea typeface="Courier New" charset="0"/>
                <a:cs typeface="Calibri" panose="020F0502020204030204" pitchFamily="34" charset="0"/>
              </a:rPr>
              <a:t> = set if the 2</a:t>
            </a:r>
            <a:r>
              <a:rPr lang="en-US" baseline="30000" dirty="0">
                <a:ea typeface="Courier New" charset="0"/>
                <a:cs typeface="Calibri" panose="020F0502020204030204" pitchFamily="34" charset="0"/>
              </a:rPr>
              <a:t>nd</a:t>
            </a:r>
            <a:r>
              <a:rPr lang="en-US" dirty="0">
                <a:ea typeface="Courier New" charset="0"/>
                <a:cs typeface="Calibri" panose="020F0502020204030204" pitchFamily="34" charset="0"/>
              </a:rPr>
              <a:t> operand is </a:t>
            </a:r>
            <a:r>
              <a:rPr lang="en-US" i="1" dirty="0">
                <a:ea typeface="Courier New" charset="0"/>
                <a:cs typeface="Calibri" panose="020F0502020204030204" pitchFamily="34" charset="0"/>
              </a:rPr>
              <a:t>greater</a:t>
            </a:r>
            <a:br>
              <a:rPr lang="en-US" b="1" i="1" dirty="0">
                <a:ea typeface="Courier New" charset="0"/>
                <a:cs typeface="Calibri" panose="020F0502020204030204" pitchFamily="34" charset="0"/>
              </a:rPr>
            </a:br>
            <a:r>
              <a:rPr lang="en-US" i="1" dirty="0">
                <a:ea typeface="Courier New" charset="0"/>
                <a:cs typeface="Calibri" panose="020F0502020204030204" pitchFamily="34" charset="0"/>
              </a:rPr>
              <a:t>than</a:t>
            </a:r>
            <a:r>
              <a:rPr lang="en-US" dirty="0">
                <a:ea typeface="Courier New" charset="0"/>
                <a:cs typeface="Calibri" panose="020F0502020204030204" pitchFamily="34" charset="0"/>
              </a:rPr>
              <a:t> the 1</a:t>
            </a:r>
            <a:r>
              <a:rPr lang="en-US" baseline="30000" dirty="0">
                <a:ea typeface="Courier New" charset="0"/>
                <a:cs typeface="Calibri" panose="020F0502020204030204" pitchFamily="34" charset="0"/>
              </a:rPr>
              <a:t>st</a:t>
            </a:r>
            <a:r>
              <a:rPr lang="en-US" dirty="0">
                <a:ea typeface="Courier New" charset="0"/>
                <a:cs typeface="Calibri" panose="020F0502020204030204" pitchFamily="34" charset="0"/>
              </a:rPr>
              <a:t> (careful about the order!)</a:t>
            </a:r>
            <a:br>
              <a:rPr lang="en-US" dirty="0">
                <a:ea typeface="Courier New" charset="0"/>
                <a:cs typeface="Calibri" panose="020F0502020204030204" pitchFamily="34" charset="0"/>
              </a:rPr>
            </a:br>
            <a:endParaRPr lang="en-US" dirty="0">
              <a:ea typeface="Courier New" charset="0"/>
              <a:cs typeface="Calibri" panose="020F0502020204030204" pitchFamily="34" charset="0"/>
            </a:endParaRPr>
          </a:p>
          <a:p>
            <a:pPr lvl="1"/>
            <a:r>
              <a:rPr lang="en-US" dirty="0">
                <a:ea typeface="Courier New" charset="0"/>
                <a:cs typeface="Calibri" panose="020F0502020204030204" pitchFamily="34" charset="0"/>
              </a:rPr>
              <a:t>Reads the condition codes that encodes</a:t>
            </a:r>
            <a:br>
              <a:rPr lang="en-US" dirty="0">
                <a:ea typeface="Courier New" charset="0"/>
                <a:cs typeface="Calibri" panose="020F0502020204030204" pitchFamily="34" charset="0"/>
              </a:rPr>
            </a:br>
            <a:r>
              <a:rPr lang="en-US" dirty="0">
                <a:ea typeface="Courier New" charset="0"/>
                <a:cs typeface="Calibri" panose="020F0502020204030204" pitchFamily="34" charset="0"/>
              </a:rPr>
              <a:t>the answer to that question</a:t>
            </a:r>
          </a:p>
          <a:p>
            <a:pPr lvl="1"/>
            <a:r>
              <a:rPr lang="en-US" dirty="0">
                <a:ea typeface="Courier New" charset="0"/>
                <a:cs typeface="Calibri" panose="020F0502020204030204" pitchFamily="34" charset="0"/>
              </a:rPr>
              <a:t>Set the 1-byte register </a:t>
            </a:r>
            <a:r>
              <a:rPr lang="en-US" b="1" dirty="0">
                <a:latin typeface="Courier New" panose="02070309020205020404" pitchFamily="49" charset="0"/>
                <a:ea typeface="Courier New" charset="0"/>
                <a:cs typeface="Courier New" panose="02070309020205020404" pitchFamily="49" charset="0"/>
              </a:rPr>
              <a:t>%al</a:t>
            </a:r>
            <a:r>
              <a:rPr lang="en-US" dirty="0">
                <a:ea typeface="Courier New" charset="0"/>
                <a:cs typeface="Calibri" panose="020F0502020204030204" pitchFamily="34" charset="0"/>
              </a:rPr>
              <a:t> to 1 if true</a:t>
            </a:r>
            <a:br>
              <a:rPr lang="en-US" dirty="0">
                <a:ea typeface="Courier New" charset="0"/>
                <a:cs typeface="Calibri" panose="020F0502020204030204" pitchFamily="34" charset="0"/>
              </a:rPr>
            </a:br>
            <a:endParaRPr lang="en-US" dirty="0">
              <a:ea typeface="Courier New" charset="0"/>
              <a:cs typeface="Calibri" panose="020F0502020204030204" pitchFamily="34" charset="0"/>
            </a:endParaRPr>
          </a:p>
        </p:txBody>
      </p:sp>
      <p:sp>
        <p:nvSpPr>
          <p:cNvPr id="26" name="Rectangular Callout 25">
            <a:extLst>
              <a:ext uri="{FF2B5EF4-FFF2-40B4-BE49-F238E27FC236}">
                <a16:creationId xmlns:a16="http://schemas.microsoft.com/office/drawing/2014/main" id="{262E1CF1-F19A-BA0E-0751-CCF23B749882}"/>
              </a:ext>
            </a:extLst>
          </p:cNvPr>
          <p:cNvSpPr/>
          <p:nvPr/>
        </p:nvSpPr>
        <p:spPr bwMode="auto">
          <a:xfrm>
            <a:off x="1676401" y="4867414"/>
            <a:ext cx="2043113" cy="466586"/>
          </a:xfrm>
          <a:prstGeom prst="wedgeRectCallout">
            <a:avLst>
              <a:gd name="adj1" fmla="val 2170"/>
              <a:gd name="adj2" fmla="val 145501"/>
            </a:avLst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/>
                <a:cs typeface="Courier New"/>
              </a:rPr>
              <a:t>al = (x &gt; y)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0BAB2B78-E31B-9DE4-07A0-0411A6E02D37}"/>
              </a:ext>
            </a:extLst>
          </p:cNvPr>
          <p:cNvSpPr/>
          <p:nvPr/>
        </p:nvSpPr>
        <p:spPr bwMode="auto">
          <a:xfrm>
            <a:off x="1676400" y="5800586"/>
            <a:ext cx="609600" cy="219214"/>
          </a:xfrm>
          <a:prstGeom prst="rightArrow">
            <a:avLst/>
          </a:prstGeom>
          <a:solidFill>
            <a:schemeClr val="tx1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8" name="Rectangular Callout 17">
            <a:extLst>
              <a:ext uri="{FF2B5EF4-FFF2-40B4-BE49-F238E27FC236}">
                <a16:creationId xmlns:a16="http://schemas.microsoft.com/office/drawing/2014/main" id="{87FA2AF0-E534-4841-1F54-A140F1883985}"/>
              </a:ext>
            </a:extLst>
          </p:cNvPr>
          <p:cNvSpPr/>
          <p:nvPr/>
        </p:nvSpPr>
        <p:spPr bwMode="auto">
          <a:xfrm>
            <a:off x="3871912" y="4867414"/>
            <a:ext cx="547688" cy="466586"/>
          </a:xfrm>
          <a:prstGeom prst="wedgeRectCallout">
            <a:avLst>
              <a:gd name="adj1" fmla="val -43094"/>
              <a:gd name="adj2" fmla="val 91062"/>
            </a:avLst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/>
                <a:cs typeface="Courier New"/>
              </a:rPr>
              <a:t>y</a:t>
            </a:r>
          </a:p>
        </p:txBody>
      </p:sp>
      <p:sp>
        <p:nvSpPr>
          <p:cNvPr id="19" name="Rectangular Callout 18">
            <a:extLst>
              <a:ext uri="{FF2B5EF4-FFF2-40B4-BE49-F238E27FC236}">
                <a16:creationId xmlns:a16="http://schemas.microsoft.com/office/drawing/2014/main" id="{9EFA5713-D6B8-275A-7386-056FF7E6F62F}"/>
              </a:ext>
            </a:extLst>
          </p:cNvPr>
          <p:cNvSpPr/>
          <p:nvPr/>
        </p:nvSpPr>
        <p:spPr bwMode="auto">
          <a:xfrm>
            <a:off x="4824412" y="4867414"/>
            <a:ext cx="547688" cy="466586"/>
          </a:xfrm>
          <a:prstGeom prst="wedgeRectCallout">
            <a:avLst>
              <a:gd name="adj1" fmla="val -70919"/>
              <a:gd name="adj2" fmla="val 104126"/>
            </a:avLst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/>
                <a:cs typeface="Courier New"/>
              </a:rPr>
              <a:t>x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DF404D-8F0B-D4B4-137C-779BF400F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E69A0EF8-A88C-2103-F7AB-CD00D25CB3A9}"/>
              </a:ext>
            </a:extLst>
          </p:cNvPr>
          <p:cNvSpPr>
            <a:spLocks/>
          </p:cNvSpPr>
          <p:nvPr/>
        </p:nvSpPr>
        <p:spPr bwMode="auto">
          <a:xfrm>
            <a:off x="8177784" y="1143000"/>
            <a:ext cx="3124200" cy="1295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bool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(int x, int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x &gt; y;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379B416-98DE-9F34-84A9-FE2689BFCBC1}"/>
              </a:ext>
            </a:extLst>
          </p:cNvPr>
          <p:cNvGraphicFramePr>
            <a:graphicFrameLocks noGrp="1"/>
          </p:cNvGraphicFramePr>
          <p:nvPr/>
        </p:nvGraphicFramePr>
        <p:xfrm>
          <a:off x="7949184" y="2895600"/>
          <a:ext cx="3352800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y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99510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94AF-A7A4-244E-B77D-AFC747210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042B8-0F07-0A4D-BDC2-B55C4E9E7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setX</a:t>
            </a:r>
            <a:r>
              <a:rPr lang="en-US" dirty="0"/>
              <a:t> (and others) read the current state of condition codes</a:t>
            </a:r>
          </a:p>
          <a:p>
            <a:pPr lvl="1"/>
            <a:r>
              <a:rPr lang="en-US" dirty="0"/>
              <a:t>Whatever it is, and whichever instruction changed it last</a:t>
            </a:r>
          </a:p>
          <a:p>
            <a:pPr lvl="1"/>
            <a:endParaRPr lang="en-US" dirty="0"/>
          </a:p>
          <a:p>
            <a:r>
              <a:rPr lang="en-US" dirty="0"/>
              <a:t>So when you see (for example)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setne</a:t>
            </a:r>
            <a:r>
              <a:rPr lang="en-US" dirty="0"/>
              <a:t>, work backwards!</a:t>
            </a:r>
          </a:p>
          <a:p>
            <a:pPr lvl="1"/>
            <a:r>
              <a:rPr lang="en-US" dirty="0"/>
              <a:t>Look at previous instructions, to find the last one to change conditions</a:t>
            </a:r>
          </a:p>
          <a:p>
            <a:pPr lvl="1"/>
            <a:r>
              <a:rPr lang="en-US" dirty="0"/>
              <a:t>Then you’ll know the two values that were compared</a:t>
            </a:r>
          </a:p>
          <a:p>
            <a:pPr lvl="1"/>
            <a:r>
              <a:rPr lang="en-US" dirty="0"/>
              <a:t>Ignore instructions that don’t touch condition codes (like moves or lea)</a:t>
            </a:r>
          </a:p>
          <a:p>
            <a:pPr lvl="1"/>
            <a:endParaRPr lang="en-US" dirty="0"/>
          </a:p>
          <a:p>
            <a:r>
              <a:rPr lang="en-US" dirty="0"/>
              <a:t>Usually you’ll see a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cmpX</a:t>
            </a:r>
            <a:r>
              <a:rPr lang="en-US" dirty="0"/>
              <a:t> (or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testX</a:t>
            </a:r>
            <a:r>
              <a:rPr lang="en-US" dirty="0"/>
              <a:t>, or arithmetic) right before</a:t>
            </a:r>
          </a:p>
          <a:p>
            <a:pPr lvl="1"/>
            <a:r>
              <a:rPr lang="en-US" dirty="0"/>
              <a:t>But not always, so know what to do in general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5EC09A-8A55-4769-B97F-FB701725B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8083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Arithmetic Instructions</a:t>
            </a:r>
          </a:p>
          <a:p>
            <a:pPr lvl="1"/>
            <a:endParaRPr lang="en-US" dirty="0"/>
          </a:p>
          <a:p>
            <a:r>
              <a:rPr lang="en-US" dirty="0"/>
              <a:t>Special Cases</a:t>
            </a:r>
          </a:p>
          <a:p>
            <a:pPr lvl="1"/>
            <a:r>
              <a:rPr lang="en-US" dirty="0"/>
              <a:t>Non 64-bit Data</a:t>
            </a:r>
          </a:p>
          <a:p>
            <a:pPr lvl="1"/>
            <a:r>
              <a:rPr lang="en-US" dirty="0"/>
              <a:t>Load Effective Address</a:t>
            </a:r>
          </a:p>
          <a:p>
            <a:pPr lvl="1"/>
            <a:endParaRPr lang="en-US" dirty="0"/>
          </a:p>
          <a:p>
            <a:r>
              <a:rPr lang="en-US" dirty="0"/>
              <a:t>Condition Codes</a:t>
            </a:r>
          </a:p>
          <a:p>
            <a:pPr lvl="1"/>
            <a:endParaRPr lang="en-US" dirty="0"/>
          </a:p>
          <a:p>
            <a:r>
              <a:rPr lang="en-US" b="1" dirty="0"/>
              <a:t>Viewing x86-64 Assembly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060200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0B2D3-21FB-0F43-94E1-514BA2711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Get Your Hands on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8764E-9509-D444-95CE-F2C47BA6D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1"/>
            <a:ext cx="10972800" cy="2714854"/>
          </a:xfrm>
        </p:spPr>
        <p:txBody>
          <a:bodyPr>
            <a:normAutofit/>
          </a:bodyPr>
          <a:lstStyle/>
          <a:p>
            <a:r>
              <a:rPr lang="en-US" dirty="0"/>
              <a:t>From C source code, using a compiler</a:t>
            </a:r>
          </a:p>
          <a:p>
            <a:pPr lvl="1">
              <a:spcBef>
                <a:spcPct val="50000"/>
              </a:spcBef>
            </a:pPr>
            <a:r>
              <a:rPr lang="en-US" b="1" dirty="0" err="1">
                <a:latin typeface="Courier New" pitchFamily="49" charset="0"/>
              </a:rPr>
              <a:t>gcc</a:t>
            </a:r>
            <a:r>
              <a:rPr lang="en-US" b="1" dirty="0">
                <a:latin typeface="Courier New" pitchFamily="49" charset="0"/>
              </a:rPr>
              <a:t> –O1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</a:rPr>
              <a:t>-S</a:t>
            </a:r>
            <a:r>
              <a:rPr lang="en-US" b="1" dirty="0">
                <a:latin typeface="Courier New" pitchFamily="49" charset="0"/>
              </a:rPr>
              <a:t>  </a:t>
            </a:r>
            <a:r>
              <a:rPr lang="en-US" b="1" dirty="0" err="1">
                <a:latin typeface="Courier New" pitchFamily="49" charset="0"/>
              </a:rPr>
              <a:t>sum.c</a:t>
            </a:r>
            <a:endParaRPr lang="en-US" b="1" dirty="0">
              <a:latin typeface="Courier New" pitchFamily="49" charset="0"/>
            </a:endParaRPr>
          </a:p>
          <a:p>
            <a:pPr lvl="2">
              <a:spcBef>
                <a:spcPct val="50000"/>
              </a:spcBef>
            </a:pPr>
            <a:r>
              <a:rPr lang="en-US" dirty="0"/>
              <a:t>Produces file </a:t>
            </a:r>
            <a:r>
              <a:rPr lang="en-US" b="1" dirty="0" err="1">
                <a:latin typeface="Courier New" pitchFamily="49" charset="0"/>
              </a:rPr>
              <a:t>sum.s</a:t>
            </a:r>
            <a:endParaRPr lang="en-US" b="1" dirty="0">
              <a:latin typeface="Courier New" pitchFamily="49" charset="0"/>
            </a:endParaRPr>
          </a:p>
          <a:p>
            <a:pPr lvl="1"/>
            <a:endParaRPr lang="en-US" b="1" i="1" dirty="0"/>
          </a:p>
          <a:p>
            <a:pPr lvl="1"/>
            <a:r>
              <a:rPr lang="en-US" b="1" i="1" dirty="0"/>
              <a:t>Warning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May get very different results on different machines due to different versions of </a:t>
            </a:r>
            <a:r>
              <a:rPr lang="en-US" dirty="0" err="1">
                <a:solidFill>
                  <a:srgbClr val="FF0000"/>
                </a:solidFill>
              </a:rPr>
              <a:t>gcc</a:t>
            </a:r>
            <a:r>
              <a:rPr lang="en-US" dirty="0">
                <a:solidFill>
                  <a:srgbClr val="FF0000"/>
                </a:solidFill>
              </a:rPr>
              <a:t> and different compiler settings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76E4634-4D0C-224A-BD2A-2086FB3B95C5}"/>
              </a:ext>
            </a:extLst>
          </p:cNvPr>
          <p:cNvSpPr/>
          <p:nvPr/>
        </p:nvSpPr>
        <p:spPr bwMode="auto">
          <a:xfrm>
            <a:off x="2765738" y="1654935"/>
            <a:ext cx="533400" cy="48443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A514FD6-E758-2941-8200-AEA7E829A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619" y="3857854"/>
            <a:ext cx="395922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18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Wingdings 2" pitchFamily="18" charset="2"/>
              <a:buNone/>
            </a:pPr>
            <a:r>
              <a:rPr lang="en-US" kern="0"/>
              <a:t>C Code: </a:t>
            </a:r>
            <a:r>
              <a:rPr lang="en-US" b="0" kern="0"/>
              <a:t>sum.c</a:t>
            </a:r>
          </a:p>
          <a:p>
            <a:pPr>
              <a:buFont typeface="Wingdings 2" pitchFamily="18" charset="2"/>
              <a:buNone/>
            </a:pPr>
            <a:endParaRPr lang="en-US" kern="0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5D4CF3F-1D2C-D745-B30C-9592F9462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018" y="4315054"/>
            <a:ext cx="3810000" cy="230576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long plus(long x, long y); </a:t>
            </a:r>
          </a:p>
          <a:p>
            <a:pPr>
              <a:tabLst>
                <a:tab pos="457200" algn="l"/>
                <a:tab pos="1485900" algn="l"/>
              </a:tabLst>
            </a:pPr>
            <a:endParaRPr lang="en-US" dirty="0">
              <a:latin typeface="Courier New" pitchFamily="49" charset="0"/>
            </a:endParaRP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void sum(long x, long y, 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       long *</a:t>
            </a:r>
            <a:r>
              <a:rPr lang="en-US" dirty="0" err="1">
                <a:latin typeface="Courier New" pitchFamily="49" charset="0"/>
              </a:rPr>
              <a:t>dest</a:t>
            </a:r>
            <a:r>
              <a:rPr lang="en-US" dirty="0">
                <a:latin typeface="Courier New" pitchFamily="49" charset="0"/>
              </a:rPr>
              <a:t>)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{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  long t = plus(x, y);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  *</a:t>
            </a:r>
            <a:r>
              <a:rPr lang="en-US" dirty="0" err="1">
                <a:latin typeface="Courier New" pitchFamily="49" charset="0"/>
              </a:rPr>
              <a:t>dest</a:t>
            </a:r>
            <a:r>
              <a:rPr lang="en-US" dirty="0">
                <a:latin typeface="Courier New" pitchFamily="49" charset="0"/>
              </a:rPr>
              <a:t> = t;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}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551E8FC-18F7-6941-A02E-D75BC3324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3418" y="3826104"/>
            <a:ext cx="45720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defTabSz="895350">
              <a:spcBef>
                <a:spcPct val="30000"/>
              </a:spcBef>
            </a:pPr>
            <a:r>
              <a:rPr lang="en-US" sz="2400" dirty="0">
                <a:solidFill>
                  <a:schemeClr val="tx2"/>
                </a:solidFill>
                <a:latin typeface="Calibri" pitchFamily="34" charset="0"/>
              </a:rPr>
              <a:t>Generated x86-64 assembly: </a:t>
            </a:r>
            <a:r>
              <a:rPr lang="en-US" sz="2400" dirty="0" err="1">
                <a:solidFill>
                  <a:schemeClr val="tx2"/>
                </a:solidFill>
                <a:latin typeface="Calibri" pitchFamily="34" charset="0"/>
              </a:rPr>
              <a:t>sum.s</a:t>
            </a:r>
            <a:endParaRPr lang="en-US" sz="2400" dirty="0">
              <a:solidFill>
                <a:schemeClr val="tx2"/>
              </a:solidFill>
              <a:latin typeface="Calibri" pitchFamily="34" charset="0"/>
            </a:endParaRPr>
          </a:p>
          <a:p>
            <a:pPr marL="223838" indent="-223838" defTabSz="895350"/>
            <a:endParaRPr lang="en-US" sz="24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BDA2EF6-BA0D-1848-915E-D8974F81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5819" y="4307118"/>
            <a:ext cx="4195763" cy="2028761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sum: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 </a:t>
            </a:r>
            <a:r>
              <a:rPr lang="en-US" dirty="0" err="1">
                <a:latin typeface="Courier New" pitchFamily="49" charset="0"/>
              </a:rPr>
              <a:t>pushq</a:t>
            </a:r>
            <a:r>
              <a:rPr lang="en-US" dirty="0">
                <a:latin typeface="Courier New" pitchFamily="49" charset="0"/>
              </a:rPr>
              <a:t>   %</a:t>
            </a:r>
            <a:r>
              <a:rPr lang="en-US" dirty="0" err="1">
                <a:latin typeface="Courier New" pitchFamily="49" charset="0"/>
              </a:rPr>
              <a:t>rbx</a:t>
            </a:r>
            <a:endParaRPr lang="en-US" dirty="0">
              <a:latin typeface="Courier New" pitchFamily="49" charset="0"/>
            </a:endParaRP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 </a:t>
            </a:r>
            <a:r>
              <a:rPr lang="en-US" dirty="0" err="1">
                <a:latin typeface="Courier New" pitchFamily="49" charset="0"/>
              </a:rPr>
              <a:t>movq</a:t>
            </a:r>
            <a:r>
              <a:rPr lang="en-US" dirty="0">
                <a:latin typeface="Courier New" pitchFamily="49" charset="0"/>
              </a:rPr>
              <a:t>    %</a:t>
            </a:r>
            <a:r>
              <a:rPr lang="en-US" dirty="0" err="1">
                <a:latin typeface="Courier New" pitchFamily="49" charset="0"/>
              </a:rPr>
              <a:t>rdx</a:t>
            </a:r>
            <a:r>
              <a:rPr lang="en-US" dirty="0">
                <a:latin typeface="Courier New" pitchFamily="49" charset="0"/>
              </a:rPr>
              <a:t>, %</a:t>
            </a:r>
            <a:r>
              <a:rPr lang="en-US" dirty="0" err="1">
                <a:latin typeface="Courier New" pitchFamily="49" charset="0"/>
              </a:rPr>
              <a:t>rbx</a:t>
            </a:r>
            <a:endParaRPr lang="en-US" dirty="0">
              <a:latin typeface="Courier New" pitchFamily="49" charset="0"/>
            </a:endParaRP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 call    plus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 </a:t>
            </a:r>
            <a:r>
              <a:rPr lang="en-US" dirty="0" err="1">
                <a:latin typeface="Courier New" pitchFamily="49" charset="0"/>
              </a:rPr>
              <a:t>movq</a:t>
            </a:r>
            <a:r>
              <a:rPr lang="en-US" dirty="0">
                <a:latin typeface="Courier New" pitchFamily="49" charset="0"/>
              </a:rPr>
              <a:t>    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, (%</a:t>
            </a:r>
            <a:r>
              <a:rPr lang="en-US" dirty="0" err="1">
                <a:latin typeface="Courier New" pitchFamily="49" charset="0"/>
              </a:rPr>
              <a:t>rbx</a:t>
            </a:r>
            <a:r>
              <a:rPr lang="en-US" dirty="0">
                <a:latin typeface="Courier New" pitchFamily="49" charset="0"/>
              </a:rPr>
              <a:t>)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 </a:t>
            </a:r>
            <a:r>
              <a:rPr lang="en-US" dirty="0" err="1">
                <a:latin typeface="Courier New" pitchFamily="49" charset="0"/>
              </a:rPr>
              <a:t>popq</a:t>
            </a:r>
            <a:r>
              <a:rPr lang="en-US" dirty="0">
                <a:latin typeface="Courier New" pitchFamily="49" charset="0"/>
              </a:rPr>
              <a:t>    %</a:t>
            </a:r>
            <a:r>
              <a:rPr lang="en-US" dirty="0" err="1">
                <a:latin typeface="Courier New" pitchFamily="49" charset="0"/>
              </a:rPr>
              <a:t>rbx</a:t>
            </a:r>
            <a:endParaRPr lang="en-US" dirty="0">
              <a:latin typeface="Courier New" pitchFamily="49" charset="0"/>
            </a:endParaRP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 ret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FA5E59F-012D-47E8-ABF3-FD58BB26D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4264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0B2D3-21FB-0F43-94E1-514BA2711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Get Your Hands on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8764E-9509-D444-95CE-F2C47BA6D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364606"/>
          </a:xfrm>
        </p:spPr>
        <p:txBody>
          <a:bodyPr>
            <a:normAutofit/>
          </a:bodyPr>
          <a:lstStyle/>
          <a:p>
            <a:r>
              <a:rPr lang="en-US" dirty="0"/>
              <a:t>From machine code, using a disassembler</a:t>
            </a:r>
          </a:p>
          <a:p>
            <a:pPr lvl="1">
              <a:spcBef>
                <a:spcPct val="50000"/>
              </a:spcBef>
            </a:pPr>
            <a:r>
              <a:rPr lang="en-US" b="1" dirty="0" err="1">
                <a:latin typeface="Courier New" pitchFamily="49" charset="0"/>
              </a:rPr>
              <a:t>objdump</a:t>
            </a:r>
            <a:r>
              <a:rPr lang="en-US" b="1" dirty="0">
                <a:latin typeface="Courier New" pitchFamily="49" charset="0"/>
              </a:rPr>
              <a:t> -d </a:t>
            </a:r>
            <a:r>
              <a:rPr lang="en-US" b="1" dirty="0" err="1">
                <a:latin typeface="Courier New" pitchFamily="49" charset="0"/>
              </a:rPr>
              <a:t>sum.o</a:t>
            </a:r>
            <a:endParaRPr lang="en-US" b="1" dirty="0">
              <a:latin typeface="Courier New" pitchFamily="49" charset="0"/>
            </a:endParaRPr>
          </a:p>
          <a:p>
            <a:pPr lvl="2"/>
            <a:endParaRPr lang="en-US" dirty="0"/>
          </a:p>
          <a:p>
            <a:pPr lvl="1"/>
            <a:r>
              <a:rPr lang="en-US" b="1" i="1" dirty="0"/>
              <a:t>Warning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Disassemblers are approximate; some information is lost during translation from assembly to machine code</a:t>
            </a:r>
          </a:p>
          <a:p>
            <a:pPr lvl="2"/>
            <a:r>
              <a:rPr lang="en-US" dirty="0"/>
              <a:t>Label names are lost, what is just data (vs code) is lost, etc.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Useful if you don’t have the source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B73D34E-1303-9B48-A799-F05D7EC63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4900" y="4535171"/>
            <a:ext cx="7734300" cy="2028761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0000000000400595 &lt;sum&gt;: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400595:  53               push   %</a:t>
            </a:r>
            <a:r>
              <a:rPr lang="en-US" dirty="0" err="1">
                <a:latin typeface="Courier New" pitchFamily="49" charset="0"/>
              </a:rPr>
              <a:t>rbx</a:t>
            </a:r>
            <a:endParaRPr lang="en-US" dirty="0">
              <a:latin typeface="Courier New" pitchFamily="49" charset="0"/>
            </a:endParaRP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400596:  48 89 d3         </a:t>
            </a:r>
            <a:r>
              <a:rPr lang="en-US" dirty="0" err="1">
                <a:latin typeface="Courier New" pitchFamily="49" charset="0"/>
              </a:rPr>
              <a:t>mov</a:t>
            </a:r>
            <a:r>
              <a:rPr lang="en-US" dirty="0">
                <a:latin typeface="Courier New" pitchFamily="49" charset="0"/>
              </a:rPr>
              <a:t>    %</a:t>
            </a:r>
            <a:r>
              <a:rPr lang="en-US" dirty="0" err="1">
                <a:latin typeface="Courier New" pitchFamily="49" charset="0"/>
              </a:rPr>
              <a:t>rdx</a:t>
            </a:r>
            <a:r>
              <a:rPr lang="en-US" dirty="0">
                <a:latin typeface="Courier New" pitchFamily="49" charset="0"/>
              </a:rPr>
              <a:t>,%</a:t>
            </a:r>
            <a:r>
              <a:rPr lang="en-US" dirty="0" err="1">
                <a:latin typeface="Courier New" pitchFamily="49" charset="0"/>
              </a:rPr>
              <a:t>rbx</a:t>
            </a:r>
            <a:endParaRPr lang="en-US" dirty="0">
              <a:latin typeface="Courier New" pitchFamily="49" charset="0"/>
            </a:endParaRP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400599:  e8 f2 </a:t>
            </a:r>
            <a:r>
              <a:rPr lang="en-US" dirty="0" err="1">
                <a:latin typeface="Courier New" pitchFamily="49" charset="0"/>
              </a:rPr>
              <a:t>ff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ff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ff</a:t>
            </a:r>
            <a:r>
              <a:rPr lang="en-US" dirty="0">
                <a:latin typeface="Courier New" pitchFamily="49" charset="0"/>
              </a:rPr>
              <a:t>   </a:t>
            </a:r>
            <a:r>
              <a:rPr lang="en-US" dirty="0" err="1">
                <a:latin typeface="Courier New" pitchFamily="49" charset="0"/>
              </a:rPr>
              <a:t>callq</a:t>
            </a:r>
            <a:r>
              <a:rPr lang="en-US" dirty="0">
                <a:latin typeface="Courier New" pitchFamily="49" charset="0"/>
              </a:rPr>
              <a:t>  400590 &lt;plus&gt;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40059e:  48 89 03         </a:t>
            </a:r>
            <a:r>
              <a:rPr lang="en-US" dirty="0" err="1">
                <a:latin typeface="Courier New" pitchFamily="49" charset="0"/>
              </a:rPr>
              <a:t>mov</a:t>
            </a:r>
            <a:r>
              <a:rPr lang="en-US" dirty="0">
                <a:latin typeface="Courier New" pitchFamily="49" charset="0"/>
              </a:rPr>
              <a:t>    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,(%</a:t>
            </a:r>
            <a:r>
              <a:rPr lang="en-US" dirty="0" err="1">
                <a:latin typeface="Courier New" pitchFamily="49" charset="0"/>
              </a:rPr>
              <a:t>rbx</a:t>
            </a:r>
            <a:r>
              <a:rPr lang="en-US" dirty="0">
                <a:latin typeface="Courier New" pitchFamily="49" charset="0"/>
              </a:rPr>
              <a:t>)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4005a1:  5b               pop    %</a:t>
            </a:r>
            <a:r>
              <a:rPr lang="en-US" dirty="0" err="1">
                <a:latin typeface="Courier New" pitchFamily="49" charset="0"/>
              </a:rPr>
              <a:t>rbx</a:t>
            </a:r>
            <a:endParaRPr lang="en-US" dirty="0">
              <a:latin typeface="Courier New" pitchFamily="49" charset="0"/>
            </a:endParaRP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  4005a2:  c3               </a:t>
            </a:r>
            <a:r>
              <a:rPr lang="en-US" dirty="0" err="1">
                <a:latin typeface="Courier New" pitchFamily="49" charset="0"/>
              </a:rPr>
              <a:t>retq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EE0160B2-6EB7-4480-B2A1-883C9F3E6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1969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39BF4-E3A4-4521-84A2-44BA6A25B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Godbolt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EDF62-11CD-4C68-8347-7AFC89FBA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590918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hlinkClick r:id="rId2"/>
              </a:rPr>
              <a:t>https://godbolt.org/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Allows you to write code and compile it into assembly code.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Really useful in seeing how code converts into assembly.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BAF403-3566-41B3-A681-DE9E41F5F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BE20A0-8372-4007-8AA6-8C3D54737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057" y="914400"/>
            <a:ext cx="708533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7163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EAA53-244C-AEE9-4C66-ACB05A2D8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Dive into System: ASM Visualizer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37732-E2B6-B547-F3E3-7EA58FD29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Allows you to step through x86_64 instructions, functions, or even whole programs</a:t>
            </a:r>
          </a:p>
          <a:p>
            <a:pPr lvl="1"/>
            <a:r>
              <a:rPr lang="en-US" dirty="0"/>
              <a:t>Also support x86 (32-bit) and ARM64</a:t>
            </a:r>
          </a:p>
          <a:p>
            <a:pPr lvl="1"/>
            <a:endParaRPr lang="en-US" dirty="0"/>
          </a:p>
          <a:p>
            <a:r>
              <a:rPr lang="en-US" dirty="0">
                <a:hlinkClick r:id="rId2"/>
              </a:rPr>
              <a:t>https://asm.diveintosystems.org/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Example problem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7D60F-F6AC-4FDC-CF29-A0D1762E0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6D6B1D-C3A7-79C6-F94A-75FDB6AF4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633" y="2394911"/>
            <a:ext cx="5216761" cy="400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85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Arithmetic Instructions</a:t>
            </a:r>
          </a:p>
          <a:p>
            <a:pPr lvl="1"/>
            <a:endParaRPr lang="en-US" dirty="0"/>
          </a:p>
          <a:p>
            <a:r>
              <a:rPr lang="en-US" dirty="0"/>
              <a:t>Special Cases</a:t>
            </a:r>
          </a:p>
          <a:p>
            <a:pPr lvl="1"/>
            <a:r>
              <a:rPr lang="en-US" dirty="0"/>
              <a:t>Non 64-bit Data</a:t>
            </a:r>
          </a:p>
          <a:p>
            <a:pPr lvl="1"/>
            <a:r>
              <a:rPr lang="en-US" dirty="0"/>
              <a:t>Load Effective Address</a:t>
            </a:r>
          </a:p>
          <a:p>
            <a:pPr lvl="1"/>
            <a:endParaRPr lang="en-US" dirty="0"/>
          </a:p>
          <a:p>
            <a:r>
              <a:rPr lang="en-US" dirty="0"/>
              <a:t>Condition Codes</a:t>
            </a:r>
          </a:p>
          <a:p>
            <a:pPr lvl="1"/>
            <a:endParaRPr lang="en-US" dirty="0"/>
          </a:p>
          <a:p>
            <a:r>
              <a:rPr lang="en-US" dirty="0"/>
              <a:t>Viewing x86-64 Assembly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03058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Continue exploring x86-64 assembly</a:t>
            </a:r>
          </a:p>
          <a:p>
            <a:pPr lvl="1"/>
            <a:r>
              <a:rPr lang="en-US" dirty="0"/>
              <a:t>Arithmetic</a:t>
            </a:r>
          </a:p>
          <a:p>
            <a:pPr lvl="1"/>
            <a:endParaRPr lang="en-US" dirty="0"/>
          </a:p>
          <a:p>
            <a:r>
              <a:rPr lang="en-US" dirty="0"/>
              <a:t>Discuss real-world x86-64</a:t>
            </a:r>
          </a:p>
          <a:p>
            <a:pPr lvl="1"/>
            <a:r>
              <a:rPr lang="en-US" dirty="0"/>
              <a:t>Special cases</a:t>
            </a:r>
          </a:p>
          <a:p>
            <a:pPr lvl="1"/>
            <a:r>
              <a:rPr lang="en-US" dirty="0"/>
              <a:t>Generating assembly</a:t>
            </a:r>
          </a:p>
          <a:p>
            <a:pPr lvl="1"/>
            <a:endParaRPr lang="en-US" dirty="0"/>
          </a:p>
          <a:p>
            <a:r>
              <a:rPr lang="en-US" dirty="0"/>
              <a:t>Understand condition codes</a:t>
            </a:r>
          </a:p>
          <a:p>
            <a:pPr lvl="1"/>
            <a:r>
              <a:rPr lang="en-US" dirty="0"/>
              <a:t>Method for testing Boolean conditions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Arithmetic Instructions</a:t>
            </a:r>
          </a:p>
          <a:p>
            <a:pPr lvl="1"/>
            <a:endParaRPr lang="en-US" dirty="0"/>
          </a:p>
          <a:p>
            <a:r>
              <a:rPr lang="en-US" dirty="0"/>
              <a:t>Special Cases</a:t>
            </a:r>
          </a:p>
          <a:p>
            <a:pPr lvl="1"/>
            <a:r>
              <a:rPr lang="en-US" dirty="0"/>
              <a:t>Non 64-bit Data</a:t>
            </a:r>
          </a:p>
          <a:p>
            <a:pPr lvl="1"/>
            <a:r>
              <a:rPr lang="en-US" dirty="0"/>
              <a:t>Load Effective Address</a:t>
            </a:r>
          </a:p>
          <a:p>
            <a:pPr lvl="1"/>
            <a:endParaRPr lang="en-US" dirty="0"/>
          </a:p>
          <a:p>
            <a:r>
              <a:rPr lang="en-US" dirty="0"/>
              <a:t>Condition Codes</a:t>
            </a:r>
          </a:p>
          <a:p>
            <a:pPr lvl="1"/>
            <a:endParaRPr lang="en-US" dirty="0"/>
          </a:p>
          <a:p>
            <a:r>
              <a:rPr lang="en-US" dirty="0"/>
              <a:t>Viewing x86-64 Assembly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530003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1030</TotalTime>
  <Words>7229</Words>
  <Application>Microsoft Office PowerPoint</Application>
  <PresentationFormat>Widescreen</PresentationFormat>
  <Paragraphs>1827</Paragraphs>
  <Slides>77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93" baseType="lpstr">
      <vt:lpstr>Anonymous Pro</vt:lpstr>
      <vt:lpstr>Arial</vt:lpstr>
      <vt:lpstr>Arial Narrow</vt:lpstr>
      <vt:lpstr>Calibri</vt:lpstr>
      <vt:lpstr>Calibri Bold</vt:lpstr>
      <vt:lpstr>Cambria Math</vt:lpstr>
      <vt:lpstr>Consolas</vt:lpstr>
      <vt:lpstr>Courier</vt:lpstr>
      <vt:lpstr>Courier New</vt:lpstr>
      <vt:lpstr>Courier New Bold</vt:lpstr>
      <vt:lpstr>Gill Sans</vt:lpstr>
      <vt:lpstr>Seravek Light</vt:lpstr>
      <vt:lpstr>Tahoma</vt:lpstr>
      <vt:lpstr>Wingdings</vt:lpstr>
      <vt:lpstr>Wingdings 2</vt:lpstr>
      <vt:lpstr>Class Slides</vt:lpstr>
      <vt:lpstr>Lecture 06 Arithmetic Instructions</vt:lpstr>
      <vt:lpstr>Deadlines</vt:lpstr>
      <vt:lpstr>Upcoming Assignments</vt:lpstr>
      <vt:lpstr>Instruction Set Architecture sits at software/hardware interface</vt:lpstr>
      <vt:lpstr>x86-64 Integer Registers</vt:lpstr>
      <vt:lpstr>Three Basic Kinds of Instructions</vt:lpstr>
      <vt:lpstr>Operand Combinations</vt:lpstr>
      <vt:lpstr>Today’s Goals</vt:lpstr>
      <vt:lpstr>Outline</vt:lpstr>
      <vt:lpstr>Some arithmetic operations</vt:lpstr>
      <vt:lpstr>A note on instruction names</vt:lpstr>
      <vt:lpstr>Some Arithmetic Operations</vt:lpstr>
      <vt:lpstr>Converting C to Assembly</vt:lpstr>
      <vt:lpstr>Converting C to Assembly</vt:lpstr>
      <vt:lpstr>Converting C to Assembly</vt:lpstr>
      <vt:lpstr>Converting C to Assembly</vt:lpstr>
      <vt:lpstr>Converting C to Assembly</vt:lpstr>
      <vt:lpstr>Converting C to Assembly</vt:lpstr>
      <vt:lpstr>Question + Break</vt:lpstr>
      <vt:lpstr>Question + Break</vt:lpstr>
      <vt:lpstr>Outline</vt:lpstr>
      <vt:lpstr>x86-64 Integer Registers</vt:lpstr>
      <vt:lpstr>Moving data of different sizes</vt:lpstr>
      <vt:lpstr>Example: moving byte data</vt:lpstr>
      <vt:lpstr>32-bit Instruction Peculiarities</vt:lpstr>
      <vt:lpstr>Outline</vt:lpstr>
      <vt:lpstr>Complete Memory Addressing Modes</vt:lpstr>
      <vt:lpstr>Saving computed addresses</vt:lpstr>
      <vt:lpstr>Address computation instruction</vt:lpstr>
      <vt:lpstr>Example:  lea  vs.  mov</vt:lpstr>
      <vt:lpstr>Example:  lea  vs.  mov</vt:lpstr>
      <vt:lpstr>Example:  lea  vs.  mov</vt:lpstr>
      <vt:lpstr>Example:  lea  vs.  mov</vt:lpstr>
      <vt:lpstr>Example:  lea  vs.  mov</vt:lpstr>
      <vt:lpstr>Practice Question #1</vt:lpstr>
      <vt:lpstr>Practice Question #1</vt:lpstr>
      <vt:lpstr>Practice Question #1</vt:lpstr>
      <vt:lpstr>Practice Question #2</vt:lpstr>
      <vt:lpstr>Practice Question #2</vt:lpstr>
      <vt:lpstr>Practice Question #2</vt:lpstr>
      <vt:lpstr>Why does the compiler love lea?</vt:lpstr>
      <vt:lpstr>Compiling Arithmetic Operations</vt:lpstr>
      <vt:lpstr>Compiling Arithmetic Operations</vt:lpstr>
      <vt:lpstr>Compiling Arithmetic Operations</vt:lpstr>
      <vt:lpstr>Compiling Arithmetic Operations</vt:lpstr>
      <vt:lpstr>Compiling Arithmetic Operations</vt:lpstr>
      <vt:lpstr>Compiling Arithmetic Operations</vt:lpstr>
      <vt:lpstr>Break + Say hi to your neighbors</vt:lpstr>
      <vt:lpstr>Break + Say hi to your neighbors</vt:lpstr>
      <vt:lpstr>Outline</vt:lpstr>
      <vt:lpstr>What can instructions do?</vt:lpstr>
      <vt:lpstr>Control relies on “conditions”</vt:lpstr>
      <vt:lpstr>x86 tracks conditions with condition codes</vt:lpstr>
      <vt:lpstr>What are the x86 condition codes?</vt:lpstr>
      <vt:lpstr>How are condition codes set?</vt:lpstr>
      <vt:lpstr>How are condition codes set?</vt:lpstr>
      <vt:lpstr>How are condition codes set?</vt:lpstr>
      <vt:lpstr>How are condition codes useful?</vt:lpstr>
      <vt:lpstr>How are condition codes used?</vt:lpstr>
      <vt:lpstr>Necessary instructions for using condition codes</vt:lpstr>
      <vt:lpstr>Explicitly Setting Condition Codes: Compare</vt:lpstr>
      <vt:lpstr>Explicitly Setting Condition Codes: Test</vt:lpstr>
      <vt:lpstr>Arithmetic instructions implicitly set condition codes</vt:lpstr>
      <vt:lpstr>Necessary instructions for using condition codes</vt:lpstr>
      <vt:lpstr>Using condition codes to set registers</vt:lpstr>
      <vt:lpstr>Explaining the set instructions</vt:lpstr>
      <vt:lpstr>What do you need to know?</vt:lpstr>
      <vt:lpstr>Example of checking a Boolean condition</vt:lpstr>
      <vt:lpstr>Two-Step Conditional Process: Boolean Operations</vt:lpstr>
      <vt:lpstr>Two-Step Conditional Process: Boolean Operations</vt:lpstr>
      <vt:lpstr>Understanding conditions</vt:lpstr>
      <vt:lpstr>Outline</vt:lpstr>
      <vt:lpstr>How to Get Your Hands on Assembly</vt:lpstr>
      <vt:lpstr>How to Get Your Hands on Assembly</vt:lpstr>
      <vt:lpstr>Godbolt</vt:lpstr>
      <vt:lpstr>Dive into System: ASM Visualizer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06 Arithmetic Instructions</dc:title>
  <dc:creator>Branden Ghena</dc:creator>
  <cp:lastModifiedBy>Branden Ghena</cp:lastModifiedBy>
  <cp:revision>90</cp:revision>
  <dcterms:created xsi:type="dcterms:W3CDTF">2021-04-15T04:13:58Z</dcterms:created>
  <dcterms:modified xsi:type="dcterms:W3CDTF">2026-01-22T19:51:33Z</dcterms:modified>
</cp:coreProperties>
</file>