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0" r:id="rId1"/>
  </p:sldMasterIdLst>
  <p:notesMasterIdLst>
    <p:notesMasterId r:id="rId87"/>
  </p:notesMasterIdLst>
  <p:sldIdLst>
    <p:sldId id="256" r:id="rId2"/>
    <p:sldId id="455" r:id="rId3"/>
    <p:sldId id="264" r:id="rId4"/>
    <p:sldId id="348" r:id="rId5"/>
    <p:sldId id="457" r:id="rId6"/>
    <p:sldId id="462" r:id="rId7"/>
    <p:sldId id="2153" r:id="rId8"/>
    <p:sldId id="463" r:id="rId9"/>
    <p:sldId id="468" r:id="rId10"/>
    <p:sldId id="469" r:id="rId11"/>
    <p:sldId id="470" r:id="rId12"/>
    <p:sldId id="471" r:id="rId13"/>
    <p:sldId id="467" r:id="rId14"/>
    <p:sldId id="464" r:id="rId15"/>
    <p:sldId id="465" r:id="rId16"/>
    <p:sldId id="473" r:id="rId17"/>
    <p:sldId id="525" r:id="rId18"/>
    <p:sldId id="474" r:id="rId19"/>
    <p:sldId id="476" r:id="rId20"/>
    <p:sldId id="466" r:id="rId21"/>
    <p:sldId id="477" r:id="rId22"/>
    <p:sldId id="475" r:id="rId23"/>
    <p:sldId id="526" r:id="rId24"/>
    <p:sldId id="520" r:id="rId25"/>
    <p:sldId id="478" r:id="rId26"/>
    <p:sldId id="482" r:id="rId27"/>
    <p:sldId id="481" r:id="rId28"/>
    <p:sldId id="530" r:id="rId29"/>
    <p:sldId id="483" r:id="rId30"/>
    <p:sldId id="480" r:id="rId31"/>
    <p:sldId id="479" r:id="rId32"/>
    <p:sldId id="484" r:id="rId33"/>
    <p:sldId id="2156" r:id="rId34"/>
    <p:sldId id="490" r:id="rId35"/>
    <p:sldId id="485" r:id="rId36"/>
    <p:sldId id="489" r:id="rId37"/>
    <p:sldId id="486" r:id="rId38"/>
    <p:sldId id="2157" r:id="rId39"/>
    <p:sldId id="2154" r:id="rId40"/>
    <p:sldId id="491" r:id="rId41"/>
    <p:sldId id="487" r:id="rId42"/>
    <p:sldId id="488" r:id="rId43"/>
    <p:sldId id="2158" r:id="rId44"/>
    <p:sldId id="2155" r:id="rId45"/>
    <p:sldId id="492" r:id="rId46"/>
    <p:sldId id="2159" r:id="rId47"/>
    <p:sldId id="494" r:id="rId48"/>
    <p:sldId id="495" r:id="rId49"/>
    <p:sldId id="493" r:id="rId50"/>
    <p:sldId id="529" r:id="rId51"/>
    <p:sldId id="531" r:id="rId52"/>
    <p:sldId id="2104" r:id="rId53"/>
    <p:sldId id="521" r:id="rId54"/>
    <p:sldId id="503" r:id="rId55"/>
    <p:sldId id="383" r:id="rId56"/>
    <p:sldId id="504" r:id="rId57"/>
    <p:sldId id="508" r:id="rId58"/>
    <p:sldId id="2160" r:id="rId59"/>
    <p:sldId id="505" r:id="rId60"/>
    <p:sldId id="496" r:id="rId61"/>
    <p:sldId id="512" r:id="rId62"/>
    <p:sldId id="506" r:id="rId63"/>
    <p:sldId id="509" r:id="rId64"/>
    <p:sldId id="2161" r:id="rId65"/>
    <p:sldId id="518" r:id="rId66"/>
    <p:sldId id="519" r:id="rId67"/>
    <p:sldId id="516" r:id="rId68"/>
    <p:sldId id="510" r:id="rId69"/>
    <p:sldId id="517" r:id="rId70"/>
    <p:sldId id="511" r:id="rId71"/>
    <p:sldId id="514" r:id="rId72"/>
    <p:sldId id="515" r:id="rId73"/>
    <p:sldId id="522" r:id="rId74"/>
    <p:sldId id="2165" r:id="rId75"/>
    <p:sldId id="459" r:id="rId76"/>
    <p:sldId id="499" r:id="rId77"/>
    <p:sldId id="500" r:id="rId78"/>
    <p:sldId id="2162" r:id="rId79"/>
    <p:sldId id="501" r:id="rId80"/>
    <p:sldId id="2163" r:id="rId81"/>
    <p:sldId id="497" r:id="rId82"/>
    <p:sldId id="498" r:id="rId83"/>
    <p:sldId id="2164" r:id="rId84"/>
    <p:sldId id="2152" r:id="rId85"/>
    <p:sldId id="523" r:id="rId8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44C0DD7-F1CF-4368-81C8-E87A97418579}">
          <p14:sldIdLst>
            <p14:sldId id="256"/>
            <p14:sldId id="455"/>
          </p14:sldIdLst>
        </p14:section>
        <p14:section name="Goals" id="{1DC203D8-8C04-4F3B-815B-A15E3261C9A4}">
          <p14:sldIdLst>
            <p14:sldId id="264"/>
          </p14:sldIdLst>
        </p14:section>
        <p14:section name="Networks" id="{B55B8E8C-5EAB-4A1E-A4E9-AE5E896E46FA}">
          <p14:sldIdLst>
            <p14:sldId id="348"/>
            <p14:sldId id="457"/>
            <p14:sldId id="462"/>
            <p14:sldId id="2153"/>
            <p14:sldId id="463"/>
            <p14:sldId id="468"/>
            <p14:sldId id="469"/>
            <p14:sldId id="470"/>
            <p14:sldId id="471"/>
            <p14:sldId id="467"/>
            <p14:sldId id="464"/>
            <p14:sldId id="465"/>
            <p14:sldId id="473"/>
            <p14:sldId id="525"/>
            <p14:sldId id="474"/>
            <p14:sldId id="476"/>
            <p14:sldId id="466"/>
            <p14:sldId id="477"/>
            <p14:sldId id="475"/>
            <p14:sldId id="526"/>
          </p14:sldIdLst>
        </p14:section>
        <p14:section name="The Internet" id="{5FB47F30-AD36-4AC1-B1E2-B6F63AB68ADC}">
          <p14:sldIdLst>
            <p14:sldId id="520"/>
            <p14:sldId id="478"/>
            <p14:sldId id="482"/>
            <p14:sldId id="481"/>
            <p14:sldId id="530"/>
            <p14:sldId id="483"/>
            <p14:sldId id="480"/>
            <p14:sldId id="479"/>
            <p14:sldId id="484"/>
            <p14:sldId id="2156"/>
            <p14:sldId id="490"/>
            <p14:sldId id="485"/>
            <p14:sldId id="489"/>
            <p14:sldId id="486"/>
            <p14:sldId id="2157"/>
            <p14:sldId id="2154"/>
            <p14:sldId id="491"/>
            <p14:sldId id="487"/>
            <p14:sldId id="488"/>
            <p14:sldId id="2158"/>
            <p14:sldId id="2155"/>
            <p14:sldId id="492"/>
            <p14:sldId id="2159"/>
            <p14:sldId id="494"/>
            <p14:sldId id="495"/>
            <p14:sldId id="493"/>
            <p14:sldId id="529"/>
            <p14:sldId id="531"/>
            <p14:sldId id="2104"/>
          </p14:sldIdLst>
        </p14:section>
        <p14:section name="Sockets" id="{8B1A70FD-FCB9-4060-9448-818183F7D981}">
          <p14:sldIdLst>
            <p14:sldId id="521"/>
            <p14:sldId id="503"/>
            <p14:sldId id="383"/>
            <p14:sldId id="504"/>
            <p14:sldId id="508"/>
            <p14:sldId id="2160"/>
            <p14:sldId id="505"/>
            <p14:sldId id="496"/>
            <p14:sldId id="512"/>
            <p14:sldId id="506"/>
            <p14:sldId id="509"/>
            <p14:sldId id="2161"/>
            <p14:sldId id="518"/>
            <p14:sldId id="519"/>
            <p14:sldId id="516"/>
            <p14:sldId id="510"/>
            <p14:sldId id="517"/>
            <p14:sldId id="511"/>
            <p14:sldId id="514"/>
            <p14:sldId id="515"/>
          </p14:sldIdLst>
        </p14:section>
        <p14:section name="Web Servers" id="{9D639851-987E-473D-ACAE-DE9E62786700}">
          <p14:sldIdLst>
            <p14:sldId id="522"/>
            <p14:sldId id="2165"/>
            <p14:sldId id="459"/>
            <p14:sldId id="499"/>
            <p14:sldId id="500"/>
            <p14:sldId id="2162"/>
            <p14:sldId id="501"/>
            <p14:sldId id="2163"/>
            <p14:sldId id="497"/>
            <p14:sldId id="498"/>
          </p14:sldIdLst>
        </p14:section>
        <p14:section name="Wrapup" id="{29A7F866-9DA9-446B-8359-CE426CB89C7A}">
          <p14:sldIdLst>
            <p14:sldId id="2164"/>
            <p14:sldId id="2152"/>
            <p14:sldId id="52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D2DB9"/>
    <a:srgbClr val="993300"/>
    <a:srgbClr val="969696"/>
    <a:srgbClr val="4E2A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69" autoAdjust="0"/>
    <p:restoredTop sz="97518" autoAdjust="0"/>
  </p:normalViewPr>
  <p:slideViewPr>
    <p:cSldViewPr snapToGrid="0">
      <p:cViewPr varScale="1">
        <p:scale>
          <a:sx n="76" d="100"/>
          <a:sy n="76" d="100"/>
        </p:scale>
        <p:origin x="126" y="20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heme" Target="theme/theme1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BBF250-3188-4B97-91A0-4CBD75F11794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9DC289-C093-4A03-96E3-7FA6F6D9C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410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Top right: Svalbard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DC289-C093-4A03-96E3-7FA6F6D9C6F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566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4E2A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0F8AEA4-90DD-470A-A00C-52C76871BE7D}"/>
              </a:ext>
            </a:extLst>
          </p:cNvPr>
          <p:cNvSpPr/>
          <p:nvPr userDrawn="1"/>
        </p:nvSpPr>
        <p:spPr>
          <a:xfrm>
            <a:off x="607595" y="684106"/>
            <a:ext cx="10972799" cy="5485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NWU PPT Wide Opt 2_Master.jpg">
            <a:extLst>
              <a:ext uri="{FF2B5EF4-FFF2-40B4-BE49-F238E27FC236}">
                <a16:creationId xmlns:a16="http://schemas.microsoft.com/office/drawing/2014/main" id="{D5195E2D-71BD-4DAB-A8EA-C60068318A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641"/>
          <a:stretch/>
        </p:blipFill>
        <p:spPr>
          <a:xfrm>
            <a:off x="0" y="6353298"/>
            <a:ext cx="12192000" cy="5047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A78A89-7B53-4AF2-9B97-0D7A0E3C41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7595" y="684106"/>
            <a:ext cx="10972799" cy="2286000"/>
          </a:xfrm>
          <a:prstGeom prst="rect">
            <a:avLst/>
          </a:prstGeo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3757E7-8A62-4C6A-A11F-B44CFFC7E2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7595" y="3887894"/>
            <a:ext cx="10972799" cy="1369905"/>
          </a:xfrm>
        </p:spPr>
        <p:txBody>
          <a:bodyPr>
            <a:normAutofit/>
          </a:bodyPr>
          <a:lstStyle>
            <a:lvl1pPr marL="0" indent="0" algn="ctr">
              <a:buNone/>
              <a:defRPr sz="3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852B33-DB5B-406B-8EF8-7F27B15C3E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7595" y="5804324"/>
            <a:ext cx="916405" cy="365125"/>
          </a:xfrm>
        </p:spPr>
        <p:txBody>
          <a:bodyPr/>
          <a:lstStyle/>
          <a:p>
            <a:fld id="{6DA34142-4057-4E41-8FAB-93DD5A2F5272}" type="datetime1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218BC2-7D03-48DD-8ED3-F2F43C400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1807" y="5806652"/>
            <a:ext cx="3664373" cy="3651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491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D1B4F-AD76-4462-AF17-AA9750E0F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C87F7-B5DC-45D6-AC96-43D6899A05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4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6F708-77A7-451E-A87C-DF3B5FA66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82682-8512-4993-8477-88A6B81ECC95}" type="datetime1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E1449-91D8-4F9D-A105-23A1F43EC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F04F4-7CB4-4D18-91E9-7F025B560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617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D1B4F-AD76-4462-AF17-AA9750E0F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C87F7-B5DC-45D6-AC96-43D6899A0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4" y="1143000"/>
            <a:ext cx="52578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6F708-77A7-451E-A87C-DF3B5FA66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82682-8512-4993-8477-88A6B81ECC95}" type="datetime1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E1449-91D8-4F9D-A105-23A1F43EC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F04F4-7CB4-4D18-91E9-7F025B560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D6171B2-CD8A-4537-A0B5-CFA0882ED8C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26608" y="1143000"/>
            <a:ext cx="52578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57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6EE6D-0807-49F6-8402-F877AEC3A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2EDB09-5A47-4685-A1EE-A5B4DA190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C82BC-EFE8-41E4-A86B-07FC0B1457C3}" type="datetime1">
              <a:rPr lang="en-US" smtClean="0"/>
              <a:t>4/8/2025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553B9-1067-4918-A0C0-3170E1AA2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5B2D71-8C87-4458-AC29-EA2047202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310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D77160-3215-44CF-B830-0B88FB365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D1D5B-B5C1-4AF0-9BCF-12885203BE3F}" type="datetime1">
              <a:rPr lang="en-US" smtClean="0"/>
              <a:t>4/8/2025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931AD3-C3A1-4F17-AE8A-223019F62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71321F-FC35-406D-934E-9286AA485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41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line">
    <p:bg>
      <p:bgPr>
        <a:solidFill>
          <a:srgbClr val="4E2A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6553EE-3FBA-43B0-83E3-DED9FBF89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0F0348-2F1A-4EE8-8A85-4721B86DEA66}" type="datetime1">
              <a:rPr lang="en-US" smtClean="0"/>
              <a:t>4/8/2025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6DF780-B863-4D17-AD07-08D991518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7C2309-BC50-471A-9507-CB2945B5B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778C724-3839-4D76-A707-B4C23905D0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11DEA04-1277-494F-991B-E62F01E892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7596" y="694143"/>
            <a:ext cx="10972798" cy="5486400"/>
          </a:xfrm>
          <a:solidFill>
            <a:schemeClr val="bg1"/>
          </a:solidFill>
        </p:spPr>
        <p:txBody>
          <a:bodyPr lIns="182880" tIns="182880" rIns="182880" bIns="182880"/>
          <a:lstStyle>
            <a:lvl1pPr>
              <a:spcBef>
                <a:spcPts val="20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84967AA-4B26-426D-8185-065158151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8343"/>
            <a:ext cx="10972798" cy="6858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430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CFB29-59D2-4823-BEFA-2A2FDF148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7595" y="1143000"/>
            <a:ext cx="10972800" cy="502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448D8-B1FE-4537-8A5B-AEAA01D153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7595" y="6356350"/>
            <a:ext cx="916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27AB6CE-1AFC-4A94-BDA7-A76098728A1D}" type="datetime1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2C4873-1315-4883-97DC-8A47AFCAED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67200" y="6356350"/>
            <a:ext cx="36643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1DC0E4-58B6-42DF-8BD2-2BB7A3B6E3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68000" y="6356350"/>
            <a:ext cx="9123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778C724-3839-4D76-A707-B4C23905D0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BCB9CD12-280E-4818-853C-F36BB6D68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799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700" r:id="rId3"/>
    <p:sldLayoutId id="2147483696" r:id="rId4"/>
    <p:sldLayoutId id="2147483697" r:id="rId5"/>
    <p:sldLayoutId id="2147483698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xkcd.com/2259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alex/what-happens-when%20(11" TargetMode="Externa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ack.ch/unix/network/sockets/udpv6.shtml" TargetMode="External"/><Relationship Id="rId2" Type="http://schemas.openxmlformats.org/officeDocument/2006/relationships/hyperlink" Target="https://www.geeksforgeeks.org/tcp-server-client-implementation-in-c/" TargetMode="Externa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iana.org/assignments/media-types/media-types.xhtml" TargetMode="Externa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B4EB4-B710-4B4C-9E9E-B9B5D5E06A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Lecture 18:</a:t>
            </a:r>
            <a:br>
              <a:rPr lang="en-US" dirty="0"/>
            </a:br>
            <a:r>
              <a:rPr lang="en-US" dirty="0"/>
              <a:t>Networks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C2EFA9-08FA-449E-880F-86912EE7E77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CS213 – Intro to Computer Systems</a:t>
            </a:r>
          </a:p>
          <a:p>
            <a:r>
              <a:rPr lang="en-US" dirty="0"/>
              <a:t>Branden Ghena – Winter 2025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149D6F-FCEF-424A-AB8F-0345C4ED880B}"/>
              </a:ext>
            </a:extLst>
          </p:cNvPr>
          <p:cNvSpPr txBox="1"/>
          <p:nvPr/>
        </p:nvSpPr>
        <p:spPr>
          <a:xfrm>
            <a:off x="607595" y="5527563"/>
            <a:ext cx="10972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Some slides borrowed from:</a:t>
            </a:r>
            <a:br>
              <a:rPr lang="en-US" dirty="0"/>
            </a:br>
            <a:r>
              <a:rPr lang="en-US" dirty="0"/>
              <a:t>Bryant and </a:t>
            </a:r>
            <a:r>
              <a:rPr lang="en-US" dirty="0" err="1"/>
              <a:t>O’Hallaron</a:t>
            </a:r>
            <a:r>
              <a:rPr lang="en-US" dirty="0"/>
              <a:t> (CMU) and </a:t>
            </a:r>
            <a:r>
              <a:rPr lang="en-US" dirty="0" err="1"/>
              <a:t>Eleftherios</a:t>
            </a:r>
            <a:r>
              <a:rPr lang="en-US" dirty="0"/>
              <a:t> Kosmas (UCSD)</a:t>
            </a:r>
          </a:p>
        </p:txBody>
      </p:sp>
    </p:spTree>
    <p:extLst>
      <p:ext uri="{BB962C8B-B14F-4D97-AF65-F5344CB8AC3E}">
        <p14:creationId xmlns:p14="http://schemas.microsoft.com/office/powerpoint/2010/main" val="3802196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connect: ring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10972800" cy="3496441"/>
          </a:xfrm>
        </p:spPr>
        <p:txBody>
          <a:bodyPr/>
          <a:lstStyle/>
          <a:p>
            <a:r>
              <a:rPr lang="en-US" dirty="0"/>
              <a:t>Connect everything with point-to-point connections</a:t>
            </a:r>
          </a:p>
          <a:p>
            <a:pPr lvl="1"/>
            <a:r>
              <a:rPr lang="en-US" dirty="0"/>
              <a:t>Connect the last computer back to the first computer</a:t>
            </a:r>
          </a:p>
          <a:p>
            <a:pPr lvl="1"/>
            <a:endParaRPr lang="en-US" dirty="0"/>
          </a:p>
          <a:p>
            <a:r>
              <a:rPr lang="en-US" dirty="0"/>
              <a:t>Problem: what if a computer stops sending?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10</a:t>
            </a:fld>
            <a:endParaRPr lang="en-US"/>
          </a:p>
        </p:txBody>
      </p:sp>
      <p:pic>
        <p:nvPicPr>
          <p:cNvPr id="13" name="Graphic 12" descr="Computer">
            <a:extLst>
              <a:ext uri="{FF2B5EF4-FFF2-40B4-BE49-F238E27FC236}">
                <a16:creationId xmlns:a16="http://schemas.microsoft.com/office/drawing/2014/main" id="{AEECBB2F-F449-42DD-9368-B5C4CFF687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69770" y="4639450"/>
            <a:ext cx="1716900" cy="1716900"/>
          </a:xfrm>
          <a:prstGeom prst="rect">
            <a:avLst/>
          </a:prstGeom>
        </p:spPr>
      </p:pic>
      <p:pic>
        <p:nvPicPr>
          <p:cNvPr id="14" name="Graphic 13" descr="Computer">
            <a:extLst>
              <a:ext uri="{FF2B5EF4-FFF2-40B4-BE49-F238E27FC236}">
                <a16:creationId xmlns:a16="http://schemas.microsoft.com/office/drawing/2014/main" id="{11482EA2-BD42-48B3-A8A2-A9EE5B0B56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59307" y="4639450"/>
            <a:ext cx="1716900" cy="1716900"/>
          </a:xfrm>
          <a:prstGeom prst="rect">
            <a:avLst/>
          </a:prstGeom>
        </p:spPr>
      </p:pic>
      <p:pic>
        <p:nvPicPr>
          <p:cNvPr id="8" name="Graphic 7" descr="Computer">
            <a:extLst>
              <a:ext uri="{FF2B5EF4-FFF2-40B4-BE49-F238E27FC236}">
                <a16:creationId xmlns:a16="http://schemas.microsoft.com/office/drawing/2014/main" id="{17DAA01F-E143-477F-948F-7128B93B65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80233" y="4639450"/>
            <a:ext cx="1716900" cy="17169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410A633-A418-43D9-9CED-A72EB977A4F3}"/>
              </a:ext>
            </a:extLst>
          </p:cNvPr>
          <p:cNvCxnSpPr>
            <a:cxnSpLocks/>
            <a:stCxn id="13" idx="1"/>
            <a:endCxn id="8" idx="3"/>
          </p:cNvCxnSpPr>
          <p:nvPr/>
        </p:nvCxnSpPr>
        <p:spPr>
          <a:xfrm flipH="1">
            <a:off x="3597133" y="5497900"/>
            <a:ext cx="127263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1C74133-C3CA-4244-B701-E8821764F2B8}"/>
              </a:ext>
            </a:extLst>
          </p:cNvPr>
          <p:cNvCxnSpPr>
            <a:cxnSpLocks/>
            <a:stCxn id="14" idx="1"/>
            <a:endCxn id="13" idx="3"/>
          </p:cNvCxnSpPr>
          <p:nvPr/>
        </p:nvCxnSpPr>
        <p:spPr>
          <a:xfrm flipH="1">
            <a:off x="6586670" y="5497900"/>
            <a:ext cx="127263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E0390DE-BD4B-4A2F-B0E1-6DAC82C0CB01}"/>
              </a:ext>
            </a:extLst>
          </p:cNvPr>
          <p:cNvSpPr/>
          <p:nvPr/>
        </p:nvSpPr>
        <p:spPr>
          <a:xfrm>
            <a:off x="1483868" y="5473700"/>
            <a:ext cx="8603811" cy="1015890"/>
          </a:xfrm>
          <a:custGeom>
            <a:avLst/>
            <a:gdLst>
              <a:gd name="connsiteX0" fmla="*/ 8104632 w 8603811"/>
              <a:gd name="connsiteY0" fmla="*/ 12700 h 1015890"/>
              <a:gd name="connsiteX1" fmla="*/ 8587232 w 8603811"/>
              <a:gd name="connsiteY1" fmla="*/ 342900 h 1015890"/>
              <a:gd name="connsiteX2" fmla="*/ 8333232 w 8603811"/>
              <a:gd name="connsiteY2" fmla="*/ 939800 h 1015890"/>
              <a:gd name="connsiteX3" fmla="*/ 6872732 w 8603811"/>
              <a:gd name="connsiteY3" fmla="*/ 1003300 h 1015890"/>
              <a:gd name="connsiteX4" fmla="*/ 3608832 w 8603811"/>
              <a:gd name="connsiteY4" fmla="*/ 1003300 h 1015890"/>
              <a:gd name="connsiteX5" fmla="*/ 751332 w 8603811"/>
              <a:gd name="connsiteY5" fmla="*/ 977900 h 1015890"/>
              <a:gd name="connsiteX6" fmla="*/ 40132 w 8603811"/>
              <a:gd name="connsiteY6" fmla="*/ 584200 h 1015890"/>
              <a:gd name="connsiteX7" fmla="*/ 116332 w 8603811"/>
              <a:gd name="connsiteY7" fmla="*/ 139700 h 1015890"/>
              <a:gd name="connsiteX8" fmla="*/ 344932 w 8603811"/>
              <a:gd name="connsiteY8" fmla="*/ 0 h 1015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03811" h="1015890">
                <a:moveTo>
                  <a:pt x="8104632" y="12700"/>
                </a:moveTo>
                <a:cubicBezTo>
                  <a:pt x="8326882" y="100541"/>
                  <a:pt x="8549132" y="188383"/>
                  <a:pt x="8587232" y="342900"/>
                </a:cubicBezTo>
                <a:cubicBezTo>
                  <a:pt x="8625332" y="497417"/>
                  <a:pt x="8618982" y="829733"/>
                  <a:pt x="8333232" y="939800"/>
                </a:cubicBezTo>
                <a:cubicBezTo>
                  <a:pt x="8047482" y="1049867"/>
                  <a:pt x="7660132" y="992717"/>
                  <a:pt x="6872732" y="1003300"/>
                </a:cubicBezTo>
                <a:cubicBezTo>
                  <a:pt x="6085332" y="1013883"/>
                  <a:pt x="3608832" y="1003300"/>
                  <a:pt x="3608832" y="1003300"/>
                </a:cubicBezTo>
                <a:cubicBezTo>
                  <a:pt x="2588599" y="999067"/>
                  <a:pt x="1346115" y="1047750"/>
                  <a:pt x="751332" y="977900"/>
                </a:cubicBezTo>
                <a:cubicBezTo>
                  <a:pt x="156549" y="908050"/>
                  <a:pt x="145965" y="723900"/>
                  <a:pt x="40132" y="584200"/>
                </a:cubicBezTo>
                <a:cubicBezTo>
                  <a:pt x="-65701" y="444500"/>
                  <a:pt x="65532" y="237067"/>
                  <a:pt x="116332" y="139700"/>
                </a:cubicBezTo>
                <a:cubicBezTo>
                  <a:pt x="167132" y="42333"/>
                  <a:pt x="311065" y="21167"/>
                  <a:pt x="344932" y="0"/>
                </a:cubicBezTo>
              </a:path>
            </a:pathLst>
          </a:cu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6460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connect: star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10972800" cy="3496441"/>
          </a:xfrm>
        </p:spPr>
        <p:txBody>
          <a:bodyPr/>
          <a:lstStyle/>
          <a:p>
            <a:r>
              <a:rPr lang="en-US" dirty="0"/>
              <a:t>Connect to a hub with point-to-point connections</a:t>
            </a:r>
          </a:p>
          <a:p>
            <a:pPr lvl="1"/>
            <a:r>
              <a:rPr lang="en-US" dirty="0"/>
              <a:t>Hub connects all computers</a:t>
            </a:r>
          </a:p>
          <a:p>
            <a:pPr lvl="1"/>
            <a:r>
              <a:rPr lang="en-US" dirty="0"/>
              <a:t>Hub is a simple computer with one job: transfer communications between computers</a:t>
            </a:r>
          </a:p>
          <a:p>
            <a:pPr lvl="2"/>
            <a:r>
              <a:rPr lang="en-US" dirty="0"/>
              <a:t>Hopefully more reliable than any of the computers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11</a:t>
            </a:fld>
            <a:endParaRPr lang="en-US"/>
          </a:p>
        </p:txBody>
      </p:sp>
      <p:pic>
        <p:nvPicPr>
          <p:cNvPr id="13" name="Graphic 12" descr="Computer">
            <a:extLst>
              <a:ext uri="{FF2B5EF4-FFF2-40B4-BE49-F238E27FC236}">
                <a16:creationId xmlns:a16="http://schemas.microsoft.com/office/drawing/2014/main" id="{AEECBB2F-F449-42DD-9368-B5C4CFF687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52270" y="3151141"/>
            <a:ext cx="1716900" cy="1716900"/>
          </a:xfrm>
          <a:prstGeom prst="rect">
            <a:avLst/>
          </a:prstGeom>
        </p:spPr>
      </p:pic>
      <p:pic>
        <p:nvPicPr>
          <p:cNvPr id="14" name="Graphic 13" descr="Computer">
            <a:extLst>
              <a:ext uri="{FF2B5EF4-FFF2-40B4-BE49-F238E27FC236}">
                <a16:creationId xmlns:a16="http://schemas.microsoft.com/office/drawing/2014/main" id="{11482EA2-BD42-48B3-A8A2-A9EE5B0B56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59307" y="4639450"/>
            <a:ext cx="1716900" cy="1716900"/>
          </a:xfrm>
          <a:prstGeom prst="rect">
            <a:avLst/>
          </a:prstGeom>
        </p:spPr>
      </p:pic>
      <p:pic>
        <p:nvPicPr>
          <p:cNvPr id="8" name="Graphic 7" descr="Computer">
            <a:extLst>
              <a:ext uri="{FF2B5EF4-FFF2-40B4-BE49-F238E27FC236}">
                <a16:creationId xmlns:a16="http://schemas.microsoft.com/office/drawing/2014/main" id="{17DAA01F-E143-477F-948F-7128B93B65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80233" y="4639450"/>
            <a:ext cx="1716900" cy="17169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410A633-A418-43D9-9CED-A72EB977A4F3}"/>
              </a:ext>
            </a:extLst>
          </p:cNvPr>
          <p:cNvCxnSpPr>
            <a:cxnSpLocks/>
            <a:stCxn id="9" idx="1"/>
            <a:endCxn id="8" idx="3"/>
          </p:cNvCxnSpPr>
          <p:nvPr/>
        </p:nvCxnSpPr>
        <p:spPr>
          <a:xfrm flipH="1">
            <a:off x="3597133" y="5497895"/>
            <a:ext cx="1432587" cy="5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1C74133-C3CA-4244-B701-E8821764F2B8}"/>
              </a:ext>
            </a:extLst>
          </p:cNvPr>
          <p:cNvCxnSpPr>
            <a:cxnSpLocks/>
            <a:stCxn id="14" idx="1"/>
            <a:endCxn id="9" idx="3"/>
          </p:cNvCxnSpPr>
          <p:nvPr/>
        </p:nvCxnSpPr>
        <p:spPr>
          <a:xfrm flipH="1" flipV="1">
            <a:off x="5944120" y="5497895"/>
            <a:ext cx="1915187" cy="5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 descr="Server">
            <a:extLst>
              <a:ext uri="{FF2B5EF4-FFF2-40B4-BE49-F238E27FC236}">
                <a16:creationId xmlns:a16="http://schemas.microsoft.com/office/drawing/2014/main" id="{58FFA549-C43B-463B-A3B6-BCD73AD918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29720" y="5040695"/>
            <a:ext cx="914400" cy="914400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5908867-1957-477E-890E-B12D5C76BC44}"/>
              </a:ext>
            </a:extLst>
          </p:cNvPr>
          <p:cNvCxnSpPr>
            <a:cxnSpLocks/>
            <a:stCxn id="9" idx="0"/>
          </p:cNvCxnSpPr>
          <p:nvPr/>
        </p:nvCxnSpPr>
        <p:spPr>
          <a:xfrm flipV="1">
            <a:off x="5486920" y="4343400"/>
            <a:ext cx="0" cy="697295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50118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home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10972800" cy="3496441"/>
          </a:xfrm>
        </p:spPr>
        <p:txBody>
          <a:bodyPr/>
          <a:lstStyle/>
          <a:p>
            <a:r>
              <a:rPr lang="en-US" dirty="0"/>
              <a:t>Example of a star topology network</a:t>
            </a:r>
          </a:p>
          <a:p>
            <a:pPr lvl="1"/>
            <a:r>
              <a:rPr lang="en-US" dirty="0"/>
              <a:t>Your home router is the hub connecting multiple computers</a:t>
            </a:r>
          </a:p>
          <a:p>
            <a:pPr lvl="1"/>
            <a:r>
              <a:rPr lang="en-US" dirty="0"/>
              <a:t>Could be wired (Ethernet) or wireless (</a:t>
            </a:r>
            <a:r>
              <a:rPr lang="en-US" dirty="0" err="1"/>
              <a:t>WiFi</a:t>
            </a:r>
            <a:r>
              <a:rPr lang="en-US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12</a:t>
            </a:fld>
            <a:endParaRPr lang="en-US"/>
          </a:p>
        </p:txBody>
      </p:sp>
      <p:pic>
        <p:nvPicPr>
          <p:cNvPr id="13" name="Graphic 12" descr="Computer">
            <a:extLst>
              <a:ext uri="{FF2B5EF4-FFF2-40B4-BE49-F238E27FC236}">
                <a16:creationId xmlns:a16="http://schemas.microsoft.com/office/drawing/2014/main" id="{AEECBB2F-F449-42DD-9368-B5C4CFF687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59307" y="3420243"/>
            <a:ext cx="1716900" cy="1716900"/>
          </a:xfrm>
          <a:prstGeom prst="rect">
            <a:avLst/>
          </a:prstGeom>
        </p:spPr>
      </p:pic>
      <p:pic>
        <p:nvPicPr>
          <p:cNvPr id="14" name="Graphic 13" descr="Computer">
            <a:extLst>
              <a:ext uri="{FF2B5EF4-FFF2-40B4-BE49-F238E27FC236}">
                <a16:creationId xmlns:a16="http://schemas.microsoft.com/office/drawing/2014/main" id="{11482EA2-BD42-48B3-A8A2-A9EE5B0B56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59307" y="4639450"/>
            <a:ext cx="1716900" cy="1716900"/>
          </a:xfrm>
          <a:prstGeom prst="rect">
            <a:avLst/>
          </a:prstGeom>
        </p:spPr>
      </p:pic>
      <p:pic>
        <p:nvPicPr>
          <p:cNvPr id="8" name="Graphic 7" descr="Computer">
            <a:extLst>
              <a:ext uri="{FF2B5EF4-FFF2-40B4-BE49-F238E27FC236}">
                <a16:creationId xmlns:a16="http://schemas.microsoft.com/office/drawing/2014/main" id="{17DAA01F-E143-477F-948F-7128B93B65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80233" y="4639450"/>
            <a:ext cx="1716900" cy="171690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1C74133-C3CA-4244-B701-E8821764F2B8}"/>
              </a:ext>
            </a:extLst>
          </p:cNvPr>
          <p:cNvCxnSpPr>
            <a:cxnSpLocks/>
            <a:stCxn id="14" idx="1"/>
            <a:endCxn id="9" idx="3"/>
          </p:cNvCxnSpPr>
          <p:nvPr/>
        </p:nvCxnSpPr>
        <p:spPr>
          <a:xfrm flipH="1" flipV="1">
            <a:off x="5944120" y="5497895"/>
            <a:ext cx="1915187" cy="5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 descr="Server">
            <a:extLst>
              <a:ext uri="{FF2B5EF4-FFF2-40B4-BE49-F238E27FC236}">
                <a16:creationId xmlns:a16="http://schemas.microsoft.com/office/drawing/2014/main" id="{58FFA549-C43B-463B-A3B6-BCD73AD918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29720" y="5040695"/>
            <a:ext cx="914400" cy="914400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5908867-1957-477E-890E-B12D5C76BC44}"/>
              </a:ext>
            </a:extLst>
          </p:cNvPr>
          <p:cNvCxnSpPr>
            <a:cxnSpLocks/>
            <a:endCxn id="13" idx="1"/>
          </p:cNvCxnSpPr>
          <p:nvPr/>
        </p:nvCxnSpPr>
        <p:spPr>
          <a:xfrm flipV="1">
            <a:off x="5944120" y="4278693"/>
            <a:ext cx="1915187" cy="94743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phic 5" descr="Wi-Fi">
            <a:extLst>
              <a:ext uri="{FF2B5EF4-FFF2-40B4-BE49-F238E27FC236}">
                <a16:creationId xmlns:a16="http://schemas.microsoft.com/office/drawing/2014/main" id="{6C0599A7-231C-460D-A0CC-9AFB9916D3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3399026" y="5066095"/>
            <a:ext cx="914400" cy="914400"/>
          </a:xfrm>
          <a:prstGeom prst="rect">
            <a:avLst/>
          </a:prstGeom>
        </p:spPr>
      </p:pic>
      <p:pic>
        <p:nvPicPr>
          <p:cNvPr id="16" name="Graphic 15" descr="Wi-Fi">
            <a:extLst>
              <a:ext uri="{FF2B5EF4-FFF2-40B4-BE49-F238E27FC236}">
                <a16:creationId xmlns:a16="http://schemas.microsoft.com/office/drawing/2014/main" id="{D5B1FC01-D8C7-442A-99A3-431630D0B9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200000">
            <a:off x="4402122" y="5066095"/>
            <a:ext cx="914400" cy="914400"/>
          </a:xfrm>
          <a:prstGeom prst="rect">
            <a:avLst/>
          </a:prstGeom>
        </p:spPr>
      </p:pic>
      <p:pic>
        <p:nvPicPr>
          <p:cNvPr id="11" name="Graphic 10" descr="Smart Phone">
            <a:extLst>
              <a:ext uri="{FF2B5EF4-FFF2-40B4-BE49-F238E27FC236}">
                <a16:creationId xmlns:a16="http://schemas.microsoft.com/office/drawing/2014/main" id="{047F31F6-AE3C-421A-949A-C3F14F9C7B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029720" y="3013843"/>
            <a:ext cx="914400" cy="914400"/>
          </a:xfrm>
          <a:prstGeom prst="rect">
            <a:avLst/>
          </a:prstGeom>
        </p:spPr>
      </p:pic>
      <p:pic>
        <p:nvPicPr>
          <p:cNvPr id="18" name="Graphic 17" descr="Wi-Fi">
            <a:extLst>
              <a:ext uri="{FF2B5EF4-FFF2-40B4-BE49-F238E27FC236}">
                <a16:creationId xmlns:a16="http://schemas.microsoft.com/office/drawing/2014/main" id="{E3388F2C-A5CC-4E3C-8AAA-59896BAFCE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800000">
            <a:off x="5029720" y="3699643"/>
            <a:ext cx="914400" cy="914400"/>
          </a:xfrm>
          <a:prstGeom prst="rect">
            <a:avLst/>
          </a:prstGeom>
        </p:spPr>
      </p:pic>
      <p:pic>
        <p:nvPicPr>
          <p:cNvPr id="19" name="Graphic 18" descr="Wi-Fi">
            <a:extLst>
              <a:ext uri="{FF2B5EF4-FFF2-40B4-BE49-F238E27FC236}">
                <a16:creationId xmlns:a16="http://schemas.microsoft.com/office/drawing/2014/main" id="{C4C19C48-3194-4F3B-8BD9-7536B1807A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29720" y="437016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8221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F80EF-D228-4CB6-83F0-20CF0D233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a network: ethernet segment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7ABB15-A6A1-42ED-8C1E-25A9382AB2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Smallest division of a network</a:t>
            </a:r>
          </a:p>
          <a:p>
            <a:r>
              <a:rPr lang="en-US" b="1" dirty="0"/>
              <a:t>Hosts</a:t>
            </a:r>
            <a:r>
              <a:rPr lang="en-US" dirty="0"/>
              <a:t> are connected to </a:t>
            </a:r>
            <a:r>
              <a:rPr lang="en-US" b="1" dirty="0"/>
              <a:t>hub</a:t>
            </a:r>
            <a:r>
              <a:rPr lang="en-US" dirty="0"/>
              <a:t> via wires</a:t>
            </a:r>
          </a:p>
          <a:p>
            <a:r>
              <a:rPr lang="en-US" dirty="0"/>
              <a:t>Operation</a:t>
            </a:r>
          </a:p>
          <a:p>
            <a:pPr lvl="1"/>
            <a:r>
              <a:rPr lang="en-US" dirty="0"/>
              <a:t>Each Ethernet adapter has a unique 48-bit address (MAC Address)</a:t>
            </a:r>
          </a:p>
          <a:p>
            <a:pPr lvl="2"/>
            <a:r>
              <a:rPr lang="en-US" dirty="0"/>
              <a:t>e.g. 00:16:ea:e3:54:e6</a:t>
            </a:r>
          </a:p>
          <a:p>
            <a:pPr lvl="1"/>
            <a:r>
              <a:rPr lang="en-US" dirty="0"/>
              <a:t>Hosts send bits to any other host in chunks called </a:t>
            </a:r>
            <a:r>
              <a:rPr lang="en-US" b="1" dirty="0"/>
              <a:t>frames</a:t>
            </a:r>
            <a:endParaRPr lang="en-US" dirty="0"/>
          </a:p>
          <a:p>
            <a:pPr lvl="1"/>
            <a:r>
              <a:rPr lang="en-US" dirty="0"/>
              <a:t>Hub simply copies bits from one input to </a:t>
            </a:r>
            <a:r>
              <a:rPr lang="en-US" i="1" dirty="0"/>
              <a:t>all</a:t>
            </a:r>
            <a:r>
              <a:rPr lang="en-US" dirty="0"/>
              <a:t> outputs</a:t>
            </a:r>
          </a:p>
          <a:p>
            <a:pPr lvl="2"/>
            <a:r>
              <a:rPr lang="en-US" dirty="0"/>
              <a:t>Every host sees every transmitted bit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97DB24-CF0E-46D8-883F-F681F537C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13</a:t>
            </a:fld>
            <a:endParaRPr lang="en-US"/>
          </a:p>
        </p:txBody>
      </p:sp>
      <p:sp>
        <p:nvSpPr>
          <p:cNvPr id="5" name="Line 4">
            <a:extLst>
              <a:ext uri="{FF2B5EF4-FFF2-40B4-BE49-F238E27FC236}">
                <a16:creationId xmlns:a16="http://schemas.microsoft.com/office/drawing/2014/main" id="{11E0F8C2-0CDD-41DA-94E2-D8DF13C7534B}"/>
              </a:ext>
            </a:extLst>
          </p:cNvPr>
          <p:cNvSpPr>
            <a:spLocks noChangeShapeType="1"/>
          </p:cNvSpPr>
          <p:nvPr/>
        </p:nvSpPr>
        <p:spPr bwMode="auto">
          <a:xfrm>
            <a:off x="5115777" y="5468938"/>
            <a:ext cx="83820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" name="Line 5">
            <a:extLst>
              <a:ext uri="{FF2B5EF4-FFF2-40B4-BE49-F238E27FC236}">
                <a16:creationId xmlns:a16="http://schemas.microsoft.com/office/drawing/2014/main" id="{D4331351-9DAE-4B58-BEF2-DECDF0140F15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0245" y="5468938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" name="Line 6">
            <a:extLst>
              <a:ext uri="{FF2B5EF4-FFF2-40B4-BE49-F238E27FC236}">
                <a16:creationId xmlns:a16="http://schemas.microsoft.com/office/drawing/2014/main" id="{BD384F70-A716-4836-8391-6A40F05F46E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334977" y="5468938"/>
            <a:ext cx="68580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22D2A6-0942-4BD4-94A8-21680D2688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0815" y="514985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F0F98FD-E9D2-4B83-A8E0-3EBBA8C0CA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5758" y="514985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DF89107-1472-4F4B-8717-527E745C70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2965" y="514985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11" name="AutoShape 10">
            <a:extLst>
              <a:ext uri="{FF2B5EF4-FFF2-40B4-BE49-F238E27FC236}">
                <a16:creationId xmlns:a16="http://schemas.microsoft.com/office/drawing/2014/main" id="{417FFC89-3232-43D1-A131-93F823BFB2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6802" y="5761038"/>
            <a:ext cx="914400" cy="411162"/>
          </a:xfrm>
          <a:prstGeom prst="roundRect">
            <a:avLst>
              <a:gd name="adj" fmla="val 16667"/>
            </a:avLst>
          </a:prstGeom>
          <a:solidFill>
            <a:srgbClr val="F6F5BD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hub</a:t>
            </a:r>
          </a:p>
        </p:txBody>
      </p:sp>
      <p:sp>
        <p:nvSpPr>
          <p:cNvPr id="12" name="Text Box 11">
            <a:extLst>
              <a:ext uri="{FF2B5EF4-FFF2-40B4-BE49-F238E27FC236}">
                <a16:creationId xmlns:a16="http://schemas.microsoft.com/office/drawing/2014/main" id="{F49374C1-29AD-4AE5-BB59-0D74EFF405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5674" y="5542518"/>
            <a:ext cx="109852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100 Mb/</a:t>
            </a:r>
            <a:r>
              <a:rPr lang="en-US" sz="1800" dirty="0" err="1">
                <a:latin typeface="Calibri" pitchFamily="34" charset="0"/>
              </a:rPr>
              <a:t>s</a:t>
            </a:r>
            <a:endParaRPr lang="en-US" sz="1800" dirty="0">
              <a:latin typeface="Calibri" pitchFamily="34" charset="0"/>
            </a:endParaRPr>
          </a:p>
        </p:txBody>
      </p:sp>
      <p:sp>
        <p:nvSpPr>
          <p:cNvPr id="13" name="Text Box 12">
            <a:extLst>
              <a:ext uri="{FF2B5EF4-FFF2-40B4-BE49-F238E27FC236}">
                <a16:creationId xmlns:a16="http://schemas.microsoft.com/office/drawing/2014/main" id="{CE163306-A7EF-4C4C-931B-88223DDC8F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7602" y="5530850"/>
            <a:ext cx="109852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100 Mb/</a:t>
            </a:r>
            <a:r>
              <a:rPr lang="en-US" sz="1800" dirty="0" err="1">
                <a:latin typeface="Calibri" pitchFamily="34" charset="0"/>
              </a:rPr>
              <a:t>s</a:t>
            </a:r>
            <a:endParaRPr lang="en-US" sz="1800" dirty="0">
              <a:latin typeface="Calibri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5C129B1-E41B-4C22-A3FA-2E7D45D4DD8A}"/>
              </a:ext>
            </a:extLst>
          </p:cNvPr>
          <p:cNvSpPr/>
          <p:nvPr/>
        </p:nvSpPr>
        <p:spPr bwMode="auto">
          <a:xfrm>
            <a:off x="5718815" y="5717118"/>
            <a:ext cx="91440" cy="91440"/>
          </a:xfrm>
          <a:prstGeom prst="ellipse">
            <a:avLst/>
          </a:prstGeom>
          <a:solidFill>
            <a:schemeClr val="tx1"/>
          </a:solidFill>
          <a:ln w="28575">
            <a:noFill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6A32811-E48D-453E-B0FF-627A0E2A5F1E}"/>
              </a:ext>
            </a:extLst>
          </p:cNvPr>
          <p:cNvSpPr/>
          <p:nvPr/>
        </p:nvSpPr>
        <p:spPr bwMode="auto">
          <a:xfrm>
            <a:off x="6094736" y="5717118"/>
            <a:ext cx="91440" cy="91440"/>
          </a:xfrm>
          <a:prstGeom prst="ellipse">
            <a:avLst/>
          </a:prstGeom>
          <a:solidFill>
            <a:schemeClr val="tx1"/>
          </a:solidFill>
          <a:ln w="28575">
            <a:noFill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7FD7774-BF80-4489-8679-B6D77C3CA62C}"/>
              </a:ext>
            </a:extLst>
          </p:cNvPr>
          <p:cNvSpPr/>
          <p:nvPr/>
        </p:nvSpPr>
        <p:spPr bwMode="auto">
          <a:xfrm>
            <a:off x="6460496" y="5717118"/>
            <a:ext cx="91440" cy="91440"/>
          </a:xfrm>
          <a:prstGeom prst="ellipse">
            <a:avLst/>
          </a:prstGeom>
          <a:solidFill>
            <a:schemeClr val="tx1"/>
          </a:solidFill>
          <a:ln w="28575">
            <a:noFill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Box 44">
            <a:extLst>
              <a:ext uri="{FF2B5EF4-FFF2-40B4-BE49-F238E27FC236}">
                <a16:creationId xmlns:a16="http://schemas.microsoft.com/office/drawing/2014/main" id="{BE3B9BB1-84F9-4D1D-95DC-DCA27153BF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8993" y="4781034"/>
            <a:ext cx="324127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b="1" dirty="0">
                <a:latin typeface="Calibri" pitchFamily="34" charset="0"/>
              </a:rPr>
              <a:t>A</a:t>
            </a:r>
          </a:p>
        </p:txBody>
      </p:sp>
      <p:sp>
        <p:nvSpPr>
          <p:cNvPr id="18" name="Text Box 44">
            <a:extLst>
              <a:ext uri="{FF2B5EF4-FFF2-40B4-BE49-F238E27FC236}">
                <a16:creationId xmlns:a16="http://schemas.microsoft.com/office/drawing/2014/main" id="{534906C5-EE8A-45F8-97C2-6A5C4BCD38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6038" y="4777344"/>
            <a:ext cx="315912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en-US" sz="1800" b="1" dirty="0">
                <a:latin typeface="Calibri" pitchFamily="34" charset="0"/>
              </a:rPr>
              <a:t>B</a:t>
            </a:r>
          </a:p>
        </p:txBody>
      </p:sp>
      <p:sp>
        <p:nvSpPr>
          <p:cNvPr id="19" name="Text Box 44">
            <a:extLst>
              <a:ext uri="{FF2B5EF4-FFF2-40B4-BE49-F238E27FC236}">
                <a16:creationId xmlns:a16="http://schemas.microsoft.com/office/drawing/2014/main" id="{ADD604DB-A8FB-4BD7-92AE-EEB6715230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7529" y="4777344"/>
            <a:ext cx="306495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b="1" dirty="0">
                <a:latin typeface="Calibri" pitchFamily="34" charset="0"/>
              </a:rPr>
              <a:t>C</a:t>
            </a:r>
            <a:endParaRPr lang="en-US" sz="18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42447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a network: bridged ethernet segment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4696596"/>
            <a:ext cx="10972800" cy="147560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Bridges connect multiple hubs together</a:t>
            </a:r>
          </a:p>
          <a:p>
            <a:pPr lvl="1"/>
            <a:r>
              <a:rPr lang="en-US" dirty="0"/>
              <a:t>Learn which hosts are on which hub and </a:t>
            </a:r>
            <a:r>
              <a:rPr lang="en-US" i="1" dirty="0"/>
              <a:t>route</a:t>
            </a:r>
            <a:r>
              <a:rPr lang="en-US" dirty="0"/>
              <a:t> packets accordingly</a:t>
            </a:r>
          </a:p>
          <a:p>
            <a:pPr lvl="1"/>
            <a:r>
              <a:rPr lang="en-US" dirty="0"/>
              <a:t>Modern household routers are actually bridges</a:t>
            </a:r>
          </a:p>
          <a:p>
            <a:pPr lvl="1"/>
            <a:r>
              <a:rPr lang="en-US" dirty="0"/>
              <a:t>Creates a Local Area Network (LAN)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14</a:t>
            </a:fld>
            <a:endParaRPr lang="en-US"/>
          </a:p>
        </p:txBody>
      </p:sp>
      <p:sp>
        <p:nvSpPr>
          <p:cNvPr id="5" name="Line 30">
            <a:extLst>
              <a:ext uri="{FF2B5EF4-FFF2-40B4-BE49-F238E27FC236}">
                <a16:creationId xmlns:a16="http://schemas.microsoft.com/office/drawing/2014/main" id="{CD1D9D78-5FF4-4F5C-BAB5-DC092CA215C6}"/>
              </a:ext>
            </a:extLst>
          </p:cNvPr>
          <p:cNvSpPr>
            <a:spLocks noChangeShapeType="1"/>
          </p:cNvSpPr>
          <p:nvPr/>
        </p:nvSpPr>
        <p:spPr bwMode="auto">
          <a:xfrm>
            <a:off x="5807522" y="2247214"/>
            <a:ext cx="0" cy="109728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" name="Line 4">
            <a:extLst>
              <a:ext uri="{FF2B5EF4-FFF2-40B4-BE49-F238E27FC236}">
                <a16:creationId xmlns:a16="http://schemas.microsoft.com/office/drawing/2014/main" id="{C962D774-633D-443F-9557-F9DED106B6DF}"/>
              </a:ext>
            </a:extLst>
          </p:cNvPr>
          <p:cNvSpPr>
            <a:spLocks noChangeShapeType="1"/>
          </p:cNvSpPr>
          <p:nvPr/>
        </p:nvSpPr>
        <p:spPr bwMode="auto">
          <a:xfrm>
            <a:off x="2921000" y="1536700"/>
            <a:ext cx="8382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" name="Line 5">
            <a:extLst>
              <a:ext uri="{FF2B5EF4-FFF2-40B4-BE49-F238E27FC236}">
                <a16:creationId xmlns:a16="http://schemas.microsoft.com/office/drawing/2014/main" id="{94E4962A-5A98-4B1C-A2EF-96EC80EF82A6}"/>
              </a:ext>
            </a:extLst>
          </p:cNvPr>
          <p:cNvSpPr>
            <a:spLocks noChangeShapeType="1"/>
          </p:cNvSpPr>
          <p:nvPr/>
        </p:nvSpPr>
        <p:spPr bwMode="auto">
          <a:xfrm>
            <a:off x="3911600" y="15367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8" name="Line 6">
            <a:extLst>
              <a:ext uri="{FF2B5EF4-FFF2-40B4-BE49-F238E27FC236}">
                <a16:creationId xmlns:a16="http://schemas.microsoft.com/office/drawing/2014/main" id="{474A7F59-18CA-468F-9A43-1ACFAA7599E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140200" y="1536700"/>
            <a:ext cx="6858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F26EF3CC-5F0A-46AB-84DA-BAE91717C6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025" y="125095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C9DD5DC5-763C-4E31-993E-50A820825D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4100" y="12319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7CE97AAA-FECE-45DB-9B70-85BEAC8AF4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5175" y="12319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12" name="Line 10">
            <a:extLst>
              <a:ext uri="{FF2B5EF4-FFF2-40B4-BE49-F238E27FC236}">
                <a16:creationId xmlns:a16="http://schemas.microsoft.com/office/drawing/2014/main" id="{AA42F827-D8A8-4B15-91F7-95E53EBDF99D}"/>
              </a:ext>
            </a:extLst>
          </p:cNvPr>
          <p:cNvSpPr>
            <a:spLocks noChangeShapeType="1"/>
          </p:cNvSpPr>
          <p:nvPr/>
        </p:nvSpPr>
        <p:spPr bwMode="auto">
          <a:xfrm>
            <a:off x="7645400" y="15367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13" name="Line 11">
            <a:extLst>
              <a:ext uri="{FF2B5EF4-FFF2-40B4-BE49-F238E27FC236}">
                <a16:creationId xmlns:a16="http://schemas.microsoft.com/office/drawing/2014/main" id="{9ED6EEC8-12FA-4432-9759-B8A613C8415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874000" y="1536700"/>
            <a:ext cx="6858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14" name="Rectangle 12">
            <a:extLst>
              <a:ext uri="{FF2B5EF4-FFF2-40B4-BE49-F238E27FC236}">
                <a16:creationId xmlns:a16="http://schemas.microsoft.com/office/drawing/2014/main" id="{F5EA302C-772C-4015-9320-314E6F7029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27900" y="12319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15" name="Rectangle 13">
            <a:extLst>
              <a:ext uri="{FF2B5EF4-FFF2-40B4-BE49-F238E27FC236}">
                <a16:creationId xmlns:a16="http://schemas.microsoft.com/office/drawing/2014/main" id="{DDFFC4B3-F1B4-4E22-B64E-FE8980ABC5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8975" y="12319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16" name="Line 14">
            <a:extLst>
              <a:ext uri="{FF2B5EF4-FFF2-40B4-BE49-F238E27FC236}">
                <a16:creationId xmlns:a16="http://schemas.microsoft.com/office/drawing/2014/main" id="{A7EAF885-C44D-42FB-9312-E1A8DB9C0FF9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7825" y="2070100"/>
            <a:ext cx="1295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17" name="Line 15">
            <a:extLst>
              <a:ext uri="{FF2B5EF4-FFF2-40B4-BE49-F238E27FC236}">
                <a16:creationId xmlns:a16="http://schemas.microsoft.com/office/drawing/2014/main" id="{586BC3F8-C124-4AA6-9A32-4AEC2BB87D9F}"/>
              </a:ext>
            </a:extLst>
          </p:cNvPr>
          <p:cNvSpPr>
            <a:spLocks noChangeShapeType="1"/>
          </p:cNvSpPr>
          <p:nvPr/>
        </p:nvSpPr>
        <p:spPr bwMode="auto">
          <a:xfrm>
            <a:off x="6169025" y="2070100"/>
            <a:ext cx="1295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18" name="AutoShape 16">
            <a:extLst>
              <a:ext uri="{FF2B5EF4-FFF2-40B4-BE49-F238E27FC236}">
                <a16:creationId xmlns:a16="http://schemas.microsoft.com/office/drawing/2014/main" id="{5DADE0E1-0BA5-4A8D-BEF5-6F15A6C6AF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0138" y="1844675"/>
            <a:ext cx="592529" cy="408623"/>
          </a:xfrm>
          <a:prstGeom prst="roundRect">
            <a:avLst>
              <a:gd name="adj" fmla="val 16667"/>
            </a:avLst>
          </a:prstGeom>
          <a:solidFill>
            <a:srgbClr val="F6F5BD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hub</a:t>
            </a:r>
          </a:p>
        </p:txBody>
      </p:sp>
      <p:sp>
        <p:nvSpPr>
          <p:cNvPr id="19" name="AutoShape 17">
            <a:extLst>
              <a:ext uri="{FF2B5EF4-FFF2-40B4-BE49-F238E27FC236}">
                <a16:creationId xmlns:a16="http://schemas.microsoft.com/office/drawing/2014/main" id="{00EF0AEE-D4D7-4CDD-B63D-B6B2273219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73938" y="1844675"/>
            <a:ext cx="592529" cy="408623"/>
          </a:xfrm>
          <a:prstGeom prst="roundRect">
            <a:avLst>
              <a:gd name="adj" fmla="val 16667"/>
            </a:avLst>
          </a:prstGeom>
          <a:solidFill>
            <a:srgbClr val="F6F5BD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hub</a:t>
            </a:r>
          </a:p>
        </p:txBody>
      </p:sp>
      <p:sp>
        <p:nvSpPr>
          <p:cNvPr id="20" name="AutoShape 18">
            <a:extLst>
              <a:ext uri="{FF2B5EF4-FFF2-40B4-BE49-F238E27FC236}">
                <a16:creationId xmlns:a16="http://schemas.microsoft.com/office/drawing/2014/main" id="{0143E9DE-E908-4799-A61D-3DC1CF131F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2737" y="1841500"/>
            <a:ext cx="829570" cy="408623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bridge</a:t>
            </a:r>
          </a:p>
        </p:txBody>
      </p:sp>
      <p:sp>
        <p:nvSpPr>
          <p:cNvPr id="21" name="Text Box 19">
            <a:extLst>
              <a:ext uri="{FF2B5EF4-FFF2-40B4-BE49-F238E27FC236}">
                <a16:creationId xmlns:a16="http://schemas.microsoft.com/office/drawing/2014/main" id="{B2202859-C659-4C0F-8D97-1489A06937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9900" y="1752600"/>
            <a:ext cx="109856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100 Mb/s</a:t>
            </a:r>
          </a:p>
        </p:txBody>
      </p:sp>
      <p:sp>
        <p:nvSpPr>
          <p:cNvPr id="22" name="Text Box 20">
            <a:extLst>
              <a:ext uri="{FF2B5EF4-FFF2-40B4-BE49-F238E27FC236}">
                <a16:creationId xmlns:a16="http://schemas.microsoft.com/office/drawing/2014/main" id="{7E87D5AD-78E7-4C90-AB59-CAF238218A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4275" y="1752600"/>
            <a:ext cx="109856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100 Mb/s</a:t>
            </a:r>
          </a:p>
        </p:txBody>
      </p:sp>
      <p:sp>
        <p:nvSpPr>
          <p:cNvPr id="23" name="Line 21">
            <a:extLst>
              <a:ext uri="{FF2B5EF4-FFF2-40B4-BE49-F238E27FC236}">
                <a16:creationId xmlns:a16="http://schemas.microsoft.com/office/drawing/2014/main" id="{932A625D-2A0F-4CB9-8185-4B447121F57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49575" y="3670300"/>
            <a:ext cx="8382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24" name="Line 22">
            <a:extLst>
              <a:ext uri="{FF2B5EF4-FFF2-40B4-BE49-F238E27FC236}">
                <a16:creationId xmlns:a16="http://schemas.microsoft.com/office/drawing/2014/main" id="{6483A52A-F450-406C-9A46-E3C92BF880C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40175" y="36703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25" name="Rectangle 23">
            <a:extLst>
              <a:ext uri="{FF2B5EF4-FFF2-40B4-BE49-F238E27FC236}">
                <a16:creationId xmlns:a16="http://schemas.microsoft.com/office/drawing/2014/main" id="{2A0D54CF-CBAB-4FCE-BE9D-61694AB58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1600" y="399415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26" name="Rectangle 24">
            <a:extLst>
              <a:ext uri="{FF2B5EF4-FFF2-40B4-BE49-F238E27FC236}">
                <a16:creationId xmlns:a16="http://schemas.microsoft.com/office/drawing/2014/main" id="{E230AA15-E257-41EB-A7D0-A95421CB50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2675" y="39751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27" name="Line 25">
            <a:extLst>
              <a:ext uri="{FF2B5EF4-FFF2-40B4-BE49-F238E27FC236}">
                <a16:creationId xmlns:a16="http://schemas.microsoft.com/office/drawing/2014/main" id="{B446D50F-ABD2-4289-B48B-344EFAD8A16A}"/>
              </a:ext>
            </a:extLst>
          </p:cNvPr>
          <p:cNvSpPr>
            <a:spLocks noChangeShapeType="1"/>
          </p:cNvSpPr>
          <p:nvPr/>
        </p:nvSpPr>
        <p:spPr bwMode="auto">
          <a:xfrm>
            <a:off x="4216400" y="3562350"/>
            <a:ext cx="1295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28" name="Line 26">
            <a:extLst>
              <a:ext uri="{FF2B5EF4-FFF2-40B4-BE49-F238E27FC236}">
                <a16:creationId xmlns:a16="http://schemas.microsoft.com/office/drawing/2014/main" id="{30F1ECC3-F95C-4E0C-AE34-5A7F39317F0E}"/>
              </a:ext>
            </a:extLst>
          </p:cNvPr>
          <p:cNvSpPr>
            <a:spLocks noChangeShapeType="1"/>
          </p:cNvSpPr>
          <p:nvPr/>
        </p:nvSpPr>
        <p:spPr bwMode="auto">
          <a:xfrm>
            <a:off x="6197600" y="3562350"/>
            <a:ext cx="1295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29" name="AutoShape 27">
            <a:extLst>
              <a:ext uri="{FF2B5EF4-FFF2-40B4-BE49-F238E27FC236}">
                <a16:creationId xmlns:a16="http://schemas.microsoft.com/office/drawing/2014/main" id="{34C9A2BB-C1BF-4D00-908F-9AA9D07F4C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8713" y="3336925"/>
            <a:ext cx="592529" cy="408623"/>
          </a:xfrm>
          <a:prstGeom prst="roundRect">
            <a:avLst>
              <a:gd name="adj" fmla="val 16667"/>
            </a:avLst>
          </a:prstGeom>
          <a:solidFill>
            <a:srgbClr val="F6F5BD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hub</a:t>
            </a:r>
          </a:p>
        </p:txBody>
      </p:sp>
      <p:sp>
        <p:nvSpPr>
          <p:cNvPr id="30" name="Text Box 28">
            <a:extLst>
              <a:ext uri="{FF2B5EF4-FFF2-40B4-BE49-F238E27FC236}">
                <a16:creationId xmlns:a16="http://schemas.microsoft.com/office/drawing/2014/main" id="{B3DDAEAA-8DD2-4C42-B4A0-E650C145B1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8475" y="3224598"/>
            <a:ext cx="109856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100 Mb/s</a:t>
            </a:r>
          </a:p>
        </p:txBody>
      </p:sp>
      <p:sp>
        <p:nvSpPr>
          <p:cNvPr id="31" name="Text Box 29">
            <a:extLst>
              <a:ext uri="{FF2B5EF4-FFF2-40B4-BE49-F238E27FC236}">
                <a16:creationId xmlns:a16="http://schemas.microsoft.com/office/drawing/2014/main" id="{B2C4E7D0-514C-46C9-95FD-ED7502DECA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2850" y="3224598"/>
            <a:ext cx="109856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100 Mb/s</a:t>
            </a:r>
          </a:p>
        </p:txBody>
      </p:sp>
      <p:sp>
        <p:nvSpPr>
          <p:cNvPr id="32" name="Text Box 31">
            <a:extLst>
              <a:ext uri="{FF2B5EF4-FFF2-40B4-BE49-F238E27FC236}">
                <a16:creationId xmlns:a16="http://schemas.microsoft.com/office/drawing/2014/main" id="{353A5E2D-0E3B-498D-A12E-EC012A69E8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1460" y="2582562"/>
            <a:ext cx="81003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1 </a:t>
            </a:r>
            <a:r>
              <a:rPr lang="en-US" sz="1800" dirty="0" err="1">
                <a:latin typeface="Calibri" pitchFamily="34" charset="0"/>
              </a:rPr>
              <a:t>Gb</a:t>
            </a:r>
            <a:r>
              <a:rPr lang="en-US" sz="1800" dirty="0">
                <a:latin typeface="Calibri" pitchFamily="34" charset="0"/>
              </a:rPr>
              <a:t>/s</a:t>
            </a:r>
          </a:p>
        </p:txBody>
      </p:sp>
      <p:sp>
        <p:nvSpPr>
          <p:cNvPr id="33" name="Line 32">
            <a:extLst>
              <a:ext uri="{FF2B5EF4-FFF2-40B4-BE49-F238E27FC236}">
                <a16:creationId xmlns:a16="http://schemas.microsoft.com/office/drawing/2014/main" id="{72DBEB54-EB76-4807-85F6-041938AE8CA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02425" y="3670300"/>
            <a:ext cx="8382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34" name="Line 33">
            <a:extLst>
              <a:ext uri="{FF2B5EF4-FFF2-40B4-BE49-F238E27FC236}">
                <a16:creationId xmlns:a16="http://schemas.microsoft.com/office/drawing/2014/main" id="{6FB86701-316C-402A-84CD-EA974F55AAA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693025" y="36703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35" name="Line 34">
            <a:extLst>
              <a:ext uri="{FF2B5EF4-FFF2-40B4-BE49-F238E27FC236}">
                <a16:creationId xmlns:a16="http://schemas.microsoft.com/office/drawing/2014/main" id="{6BA0D817-349D-437F-93F0-0B4ABEC96086}"/>
              </a:ext>
            </a:extLst>
          </p:cNvPr>
          <p:cNvSpPr>
            <a:spLocks noChangeShapeType="1"/>
          </p:cNvSpPr>
          <p:nvPr/>
        </p:nvSpPr>
        <p:spPr bwMode="auto">
          <a:xfrm>
            <a:off x="7921625" y="3670300"/>
            <a:ext cx="6858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44439EB-A7E7-4BBA-8D79-EF8EEC71C0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5400" y="399415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ED67D08-424F-4A34-8092-5E1FED3EF1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6475" y="39751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6E190D2-BEE0-4EDA-B8CB-D90BCB0A25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37550" y="39751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39" name="AutoShape 38">
            <a:extLst>
              <a:ext uri="{FF2B5EF4-FFF2-40B4-BE49-F238E27FC236}">
                <a16:creationId xmlns:a16="http://schemas.microsoft.com/office/drawing/2014/main" id="{D3F7713C-F1B8-4065-8F97-C530C84BE5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2737" y="3333750"/>
            <a:ext cx="829570" cy="408623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bridge</a:t>
            </a:r>
          </a:p>
        </p:txBody>
      </p:sp>
      <p:sp>
        <p:nvSpPr>
          <p:cNvPr id="40" name="Line 39">
            <a:extLst>
              <a:ext uri="{FF2B5EF4-FFF2-40B4-BE49-F238E27FC236}">
                <a16:creationId xmlns:a16="http://schemas.microsoft.com/office/drawing/2014/main" id="{01F961DC-DC9D-49FB-8D8E-B0E0B693F07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874000" y="3060700"/>
            <a:ext cx="6858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88CEDAC-E630-4181-9D74-A7A399FC61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8975" y="27559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42" name="Line 41">
            <a:extLst>
              <a:ext uri="{FF2B5EF4-FFF2-40B4-BE49-F238E27FC236}">
                <a16:creationId xmlns:a16="http://schemas.microsoft.com/office/drawing/2014/main" id="{43D85B0F-769C-42BC-86CF-15BBC4BFFD7B}"/>
              </a:ext>
            </a:extLst>
          </p:cNvPr>
          <p:cNvSpPr>
            <a:spLocks noChangeShapeType="1"/>
          </p:cNvSpPr>
          <p:nvPr/>
        </p:nvSpPr>
        <p:spPr bwMode="auto">
          <a:xfrm>
            <a:off x="7683500" y="30607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18C9425-35B3-4FBE-A1E6-86AB183776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66000" y="27559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44" name="AutoShape 43">
            <a:extLst>
              <a:ext uri="{FF2B5EF4-FFF2-40B4-BE49-F238E27FC236}">
                <a16:creationId xmlns:a16="http://schemas.microsoft.com/office/drawing/2014/main" id="{FEA39AB6-D341-4059-AFC1-5013EA18C0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2513" y="3336925"/>
            <a:ext cx="592529" cy="408623"/>
          </a:xfrm>
          <a:prstGeom prst="roundRect">
            <a:avLst>
              <a:gd name="adj" fmla="val 16667"/>
            </a:avLst>
          </a:prstGeom>
          <a:solidFill>
            <a:srgbClr val="F6F5BD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hub</a:t>
            </a:r>
          </a:p>
        </p:txBody>
      </p:sp>
      <p:sp>
        <p:nvSpPr>
          <p:cNvPr id="45" name="Text Box 44">
            <a:extLst>
              <a:ext uri="{FF2B5EF4-FFF2-40B4-BE49-F238E27FC236}">
                <a16:creationId xmlns:a16="http://schemas.microsoft.com/office/drawing/2014/main" id="{4FFEF49B-BDFC-47C6-BEB1-8521229E61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7488" y="914400"/>
            <a:ext cx="324127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b="1" dirty="0">
                <a:latin typeface="Calibri" pitchFamily="34" charset="0"/>
              </a:rPr>
              <a:t>A</a:t>
            </a:r>
          </a:p>
        </p:txBody>
      </p:sp>
      <p:sp>
        <p:nvSpPr>
          <p:cNvPr id="46" name="Text Box 45">
            <a:extLst>
              <a:ext uri="{FF2B5EF4-FFF2-40B4-BE49-F238E27FC236}">
                <a16:creationId xmlns:a16="http://schemas.microsoft.com/office/drawing/2014/main" id="{37632EC4-3921-457F-86D5-96EA80948C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4345" y="902215"/>
            <a:ext cx="31451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b="1" dirty="0">
                <a:latin typeface="Calibri" pitchFamily="34" charset="0"/>
              </a:rPr>
              <a:t>B</a:t>
            </a:r>
          </a:p>
        </p:txBody>
      </p:sp>
      <p:sp>
        <p:nvSpPr>
          <p:cNvPr id="47" name="Text Box 46">
            <a:extLst>
              <a:ext uri="{FF2B5EF4-FFF2-40B4-BE49-F238E27FC236}">
                <a16:creationId xmlns:a16="http://schemas.microsoft.com/office/drawing/2014/main" id="{25A54CF0-B128-4B61-B0A2-76797708C3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0775" y="4311650"/>
            <a:ext cx="332143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b="1" dirty="0">
                <a:latin typeface="Calibri" pitchFamily="34" charset="0"/>
              </a:rPr>
              <a:t>G</a:t>
            </a:r>
          </a:p>
        </p:txBody>
      </p:sp>
      <p:sp>
        <p:nvSpPr>
          <p:cNvPr id="48" name="Text Box 47">
            <a:extLst>
              <a:ext uri="{FF2B5EF4-FFF2-40B4-BE49-F238E27FC236}">
                <a16:creationId xmlns:a16="http://schemas.microsoft.com/office/drawing/2014/main" id="{0573AC47-8552-4D1A-AF83-92093DDF88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1870" y="1524000"/>
            <a:ext cx="311304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b="1" dirty="0">
                <a:latin typeface="Calibri" pitchFamily="34" charset="0"/>
              </a:rPr>
              <a:t>X</a:t>
            </a:r>
          </a:p>
        </p:txBody>
      </p:sp>
      <p:sp>
        <p:nvSpPr>
          <p:cNvPr id="49" name="Text Box 48">
            <a:extLst>
              <a:ext uri="{FF2B5EF4-FFF2-40B4-BE49-F238E27FC236}">
                <a16:creationId xmlns:a16="http://schemas.microsoft.com/office/drawing/2014/main" id="{B5343494-2682-497E-965B-8834812DAF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5077" y="3698790"/>
            <a:ext cx="304891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b="1" dirty="0">
                <a:latin typeface="Calibri" pitchFamily="34" charset="0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28670614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a network: internets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Multiple local area networks (LANs) can be physically connected by specialized computers called </a:t>
            </a:r>
            <a:r>
              <a:rPr lang="en-US" b="1" dirty="0"/>
              <a:t>routers</a:t>
            </a:r>
          </a:p>
          <a:p>
            <a:pPr lvl="1"/>
            <a:r>
              <a:rPr lang="en-US" dirty="0"/>
              <a:t>The connected networks are called an </a:t>
            </a:r>
            <a:r>
              <a:rPr lang="en-US" i="1" dirty="0"/>
              <a:t>internet</a:t>
            </a:r>
            <a:r>
              <a:rPr lang="en-US" dirty="0"/>
              <a:t> (short for internetworking)</a:t>
            </a:r>
          </a:p>
          <a:p>
            <a:pPr lvl="1"/>
            <a:r>
              <a:rPr lang="en-US" dirty="0"/>
              <a:t>Networks might be running totally separate protocols</a:t>
            </a:r>
          </a:p>
          <a:p>
            <a:pPr lvl="2"/>
            <a:r>
              <a:rPr lang="en-US" dirty="0"/>
              <a:t>Ethernet, </a:t>
            </a:r>
            <a:r>
              <a:rPr lang="en-US" dirty="0" err="1"/>
              <a:t>WiFi</a:t>
            </a:r>
            <a:r>
              <a:rPr lang="en-US" dirty="0"/>
              <a:t>, …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Note: still star topology (not bus), just abstracting details away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15</a:t>
            </a:fld>
            <a:endParaRPr lang="en-US"/>
          </a:p>
        </p:txBody>
      </p:sp>
      <p:sp>
        <p:nvSpPr>
          <p:cNvPr id="32" name="Line 4">
            <a:extLst>
              <a:ext uri="{FF2B5EF4-FFF2-40B4-BE49-F238E27FC236}">
                <a16:creationId xmlns:a16="http://schemas.microsoft.com/office/drawing/2014/main" id="{9F984815-A259-46A8-BE6C-D7EDB10B8535}"/>
              </a:ext>
            </a:extLst>
          </p:cNvPr>
          <p:cNvSpPr>
            <a:spLocks noChangeShapeType="1"/>
          </p:cNvSpPr>
          <p:nvPr/>
        </p:nvSpPr>
        <p:spPr bwMode="auto">
          <a:xfrm>
            <a:off x="2222500" y="4400204"/>
            <a:ext cx="2590800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33" name="Line 5">
            <a:extLst>
              <a:ext uri="{FF2B5EF4-FFF2-40B4-BE49-F238E27FC236}">
                <a16:creationId xmlns:a16="http://schemas.microsoft.com/office/drawing/2014/main" id="{F5F70322-E739-409D-A59E-06C8A8027858}"/>
              </a:ext>
            </a:extLst>
          </p:cNvPr>
          <p:cNvSpPr>
            <a:spLocks noChangeShapeType="1"/>
          </p:cNvSpPr>
          <p:nvPr/>
        </p:nvSpPr>
        <p:spPr bwMode="auto">
          <a:xfrm>
            <a:off x="2527300" y="4095404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34" name="Line 6">
            <a:extLst>
              <a:ext uri="{FF2B5EF4-FFF2-40B4-BE49-F238E27FC236}">
                <a16:creationId xmlns:a16="http://schemas.microsoft.com/office/drawing/2014/main" id="{DF9ED73E-940C-4C15-B390-E88CA0C8552F}"/>
              </a:ext>
            </a:extLst>
          </p:cNvPr>
          <p:cNvSpPr>
            <a:spLocks noChangeShapeType="1"/>
          </p:cNvSpPr>
          <p:nvPr/>
        </p:nvSpPr>
        <p:spPr bwMode="auto">
          <a:xfrm>
            <a:off x="3441700" y="4095404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35" name="Line 7">
            <a:extLst>
              <a:ext uri="{FF2B5EF4-FFF2-40B4-BE49-F238E27FC236}">
                <a16:creationId xmlns:a16="http://schemas.microsoft.com/office/drawing/2014/main" id="{C8E536D3-A67F-4BFA-9650-F4F0A609A24A}"/>
              </a:ext>
            </a:extLst>
          </p:cNvPr>
          <p:cNvSpPr>
            <a:spLocks noChangeShapeType="1"/>
          </p:cNvSpPr>
          <p:nvPr/>
        </p:nvSpPr>
        <p:spPr bwMode="auto">
          <a:xfrm>
            <a:off x="4508500" y="4095404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EB313B0-05B9-43C7-A38B-05A497ABC8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9325" y="3790604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4BE157C-1221-433F-B2CF-3B085119E3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4675" y="3790604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699E8E4-D83B-4E7F-A74A-2978FB7855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1475" y="3790604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39" name="Text Box 12">
            <a:extLst>
              <a:ext uri="{FF2B5EF4-FFF2-40B4-BE49-F238E27FC236}">
                <a16:creationId xmlns:a16="http://schemas.microsoft.com/office/drawing/2014/main" id="{6E89DB64-33A8-4E99-8440-5549B96944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6500" y="3714404"/>
            <a:ext cx="36740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...</a:t>
            </a:r>
          </a:p>
        </p:txBody>
      </p:sp>
      <p:sp>
        <p:nvSpPr>
          <p:cNvPr id="40" name="Line 13">
            <a:extLst>
              <a:ext uri="{FF2B5EF4-FFF2-40B4-BE49-F238E27FC236}">
                <a16:creationId xmlns:a16="http://schemas.microsoft.com/office/drawing/2014/main" id="{9CFF9A76-5A46-47DF-A9E6-094156529766}"/>
              </a:ext>
            </a:extLst>
          </p:cNvPr>
          <p:cNvSpPr>
            <a:spLocks noChangeShapeType="1"/>
          </p:cNvSpPr>
          <p:nvPr/>
        </p:nvSpPr>
        <p:spPr bwMode="auto">
          <a:xfrm>
            <a:off x="6870700" y="4400204"/>
            <a:ext cx="2590800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41" name="Line 14">
            <a:extLst>
              <a:ext uri="{FF2B5EF4-FFF2-40B4-BE49-F238E27FC236}">
                <a16:creationId xmlns:a16="http://schemas.microsoft.com/office/drawing/2014/main" id="{E6C93F79-3A42-4654-ACC9-332AEAEB7096}"/>
              </a:ext>
            </a:extLst>
          </p:cNvPr>
          <p:cNvSpPr>
            <a:spLocks noChangeShapeType="1"/>
          </p:cNvSpPr>
          <p:nvPr/>
        </p:nvSpPr>
        <p:spPr bwMode="auto">
          <a:xfrm>
            <a:off x="7175500" y="4095404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42" name="Line 15">
            <a:extLst>
              <a:ext uri="{FF2B5EF4-FFF2-40B4-BE49-F238E27FC236}">
                <a16:creationId xmlns:a16="http://schemas.microsoft.com/office/drawing/2014/main" id="{2F28EC49-5DC0-4B4A-935C-3A47349C124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89900" y="4095404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43" name="Line 16">
            <a:extLst>
              <a:ext uri="{FF2B5EF4-FFF2-40B4-BE49-F238E27FC236}">
                <a16:creationId xmlns:a16="http://schemas.microsoft.com/office/drawing/2014/main" id="{AD958B57-DF59-4050-80EA-7F0658A782FD}"/>
              </a:ext>
            </a:extLst>
          </p:cNvPr>
          <p:cNvSpPr>
            <a:spLocks noChangeShapeType="1"/>
          </p:cNvSpPr>
          <p:nvPr/>
        </p:nvSpPr>
        <p:spPr bwMode="auto">
          <a:xfrm>
            <a:off x="9156700" y="4095404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44" name="Rectangle 17">
            <a:extLst>
              <a:ext uri="{FF2B5EF4-FFF2-40B4-BE49-F238E27FC236}">
                <a16:creationId xmlns:a16="http://schemas.microsoft.com/office/drawing/2014/main" id="{3659938E-BFA4-44D5-A166-8D6437853C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7525" y="3790604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45" name="Rectangle 18">
            <a:extLst>
              <a:ext uri="{FF2B5EF4-FFF2-40B4-BE49-F238E27FC236}">
                <a16:creationId xmlns:a16="http://schemas.microsoft.com/office/drawing/2014/main" id="{C9F10A63-507D-4179-BCFE-0D31F31162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2875" y="3790604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46" name="Rectangle 19">
            <a:extLst>
              <a:ext uri="{FF2B5EF4-FFF2-40B4-BE49-F238E27FC236}">
                <a16:creationId xmlns:a16="http://schemas.microsoft.com/office/drawing/2014/main" id="{B6E1B4A4-28CE-4CB8-BA27-824E659E02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9675" y="3790604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47" name="Text Box 21">
            <a:extLst>
              <a:ext uri="{FF2B5EF4-FFF2-40B4-BE49-F238E27FC236}">
                <a16:creationId xmlns:a16="http://schemas.microsoft.com/office/drawing/2014/main" id="{DE992C09-0B5A-465B-93C1-7590DD80BF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4700" y="3714404"/>
            <a:ext cx="36740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...</a:t>
            </a:r>
          </a:p>
        </p:txBody>
      </p:sp>
      <p:sp>
        <p:nvSpPr>
          <p:cNvPr id="48" name="Line 24">
            <a:extLst>
              <a:ext uri="{FF2B5EF4-FFF2-40B4-BE49-F238E27FC236}">
                <a16:creationId xmlns:a16="http://schemas.microsoft.com/office/drawing/2014/main" id="{C52AA530-6D9A-4D6D-AF50-2620C5AB4166}"/>
              </a:ext>
            </a:extLst>
          </p:cNvPr>
          <p:cNvSpPr>
            <a:spLocks noChangeShapeType="1"/>
          </p:cNvSpPr>
          <p:nvPr/>
        </p:nvSpPr>
        <p:spPr bwMode="auto">
          <a:xfrm>
            <a:off x="4051300" y="4400204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49" name="Line 26">
            <a:extLst>
              <a:ext uri="{FF2B5EF4-FFF2-40B4-BE49-F238E27FC236}">
                <a16:creationId xmlns:a16="http://schemas.microsoft.com/office/drawing/2014/main" id="{E9470BFA-EFCD-4675-87CF-6D6F103C9FB2}"/>
              </a:ext>
            </a:extLst>
          </p:cNvPr>
          <p:cNvSpPr>
            <a:spLocks noChangeShapeType="1"/>
          </p:cNvSpPr>
          <p:nvPr/>
        </p:nvSpPr>
        <p:spPr bwMode="auto">
          <a:xfrm>
            <a:off x="7708900" y="4400204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50" name="Line 27">
            <a:extLst>
              <a:ext uri="{FF2B5EF4-FFF2-40B4-BE49-F238E27FC236}">
                <a16:creationId xmlns:a16="http://schemas.microsoft.com/office/drawing/2014/main" id="{649DAD0E-F2C0-4AEA-A1E4-800B879C5143}"/>
              </a:ext>
            </a:extLst>
          </p:cNvPr>
          <p:cNvSpPr>
            <a:spLocks noChangeShapeType="1"/>
          </p:cNvSpPr>
          <p:nvPr/>
        </p:nvSpPr>
        <p:spPr bwMode="auto">
          <a:xfrm>
            <a:off x="4356100" y="4882118"/>
            <a:ext cx="1219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51" name="Line 28">
            <a:extLst>
              <a:ext uri="{FF2B5EF4-FFF2-40B4-BE49-F238E27FC236}">
                <a16:creationId xmlns:a16="http://schemas.microsoft.com/office/drawing/2014/main" id="{5539320C-AF71-4A75-82C0-4799075A101F}"/>
              </a:ext>
            </a:extLst>
          </p:cNvPr>
          <p:cNvSpPr>
            <a:spLocks noChangeShapeType="1"/>
          </p:cNvSpPr>
          <p:nvPr/>
        </p:nvSpPr>
        <p:spPr bwMode="auto">
          <a:xfrm>
            <a:off x="6184900" y="4882118"/>
            <a:ext cx="1219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52" name="Text Box 29">
            <a:extLst>
              <a:ext uri="{FF2B5EF4-FFF2-40B4-BE49-F238E27FC236}">
                <a16:creationId xmlns:a16="http://schemas.microsoft.com/office/drawing/2014/main" id="{1E61F3B4-29B3-42C1-A462-911E64AB3D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3913" y="4882118"/>
            <a:ext cx="67557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WAN</a:t>
            </a:r>
          </a:p>
        </p:txBody>
      </p:sp>
      <p:sp>
        <p:nvSpPr>
          <p:cNvPr id="53" name="Text Box 30">
            <a:extLst>
              <a:ext uri="{FF2B5EF4-FFF2-40B4-BE49-F238E27FC236}">
                <a16:creationId xmlns:a16="http://schemas.microsoft.com/office/drawing/2014/main" id="{ACA4922C-B436-443E-9780-B8414EA62B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125" y="4882118"/>
            <a:ext cx="67557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WAN</a:t>
            </a:r>
          </a:p>
        </p:txBody>
      </p:sp>
      <p:sp>
        <p:nvSpPr>
          <p:cNvPr id="54" name="AutoShape 22">
            <a:extLst>
              <a:ext uri="{FF2B5EF4-FFF2-40B4-BE49-F238E27FC236}">
                <a16:creationId xmlns:a16="http://schemas.microsoft.com/office/drawing/2014/main" id="{7C7EC8C0-C5EB-486D-8DD2-F096EA218C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0300" y="4705004"/>
            <a:ext cx="7620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router</a:t>
            </a:r>
          </a:p>
        </p:txBody>
      </p:sp>
      <p:sp>
        <p:nvSpPr>
          <p:cNvPr id="55" name="AutoShape 23">
            <a:extLst>
              <a:ext uri="{FF2B5EF4-FFF2-40B4-BE49-F238E27FC236}">
                <a16:creationId xmlns:a16="http://schemas.microsoft.com/office/drawing/2014/main" id="{BDD0166E-5E60-487E-AF61-DC6DA0C0FA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9100" y="4705004"/>
            <a:ext cx="7620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router</a:t>
            </a:r>
          </a:p>
        </p:txBody>
      </p:sp>
      <p:sp>
        <p:nvSpPr>
          <p:cNvPr id="56" name="AutoShape 25">
            <a:extLst>
              <a:ext uri="{FF2B5EF4-FFF2-40B4-BE49-F238E27FC236}">
                <a16:creationId xmlns:a16="http://schemas.microsoft.com/office/drawing/2014/main" id="{3BC2DBF1-D51E-4961-835F-9344720439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27900" y="4705004"/>
            <a:ext cx="7620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router</a:t>
            </a:r>
          </a:p>
        </p:txBody>
      </p:sp>
      <p:sp>
        <p:nvSpPr>
          <p:cNvPr id="57" name="Text Box 29">
            <a:extLst>
              <a:ext uri="{FF2B5EF4-FFF2-40B4-BE49-F238E27FC236}">
                <a16:creationId xmlns:a16="http://schemas.microsoft.com/office/drawing/2014/main" id="{2505C838-85A0-4E8E-96BE-03812AD02A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1986" y="4407194"/>
            <a:ext cx="743375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LAN 1</a:t>
            </a:r>
          </a:p>
        </p:txBody>
      </p:sp>
      <p:sp>
        <p:nvSpPr>
          <p:cNvPr id="58" name="Text Box 29">
            <a:extLst>
              <a:ext uri="{FF2B5EF4-FFF2-40B4-BE49-F238E27FC236}">
                <a16:creationId xmlns:a16="http://schemas.microsoft.com/office/drawing/2014/main" id="{E0424FE1-2DA4-4D92-B2C7-2B341ED393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0912" y="4413250"/>
            <a:ext cx="80021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LAN  2</a:t>
            </a:r>
          </a:p>
        </p:txBody>
      </p:sp>
    </p:spTree>
    <p:extLst>
      <p:ext uri="{BB962C8B-B14F-4D97-AF65-F5344CB8AC3E}">
        <p14:creationId xmlns:p14="http://schemas.microsoft.com/office/powerpoint/2010/main" val="31233102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75DD8-4C2C-41E0-B9C6-A28C8C8BA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 of an internet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5964AC-6972-4DF6-A9AC-1B65C40212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4051300"/>
            <a:ext cx="10972800" cy="2120900"/>
          </a:xfrm>
        </p:spPr>
        <p:txBody>
          <a:bodyPr>
            <a:normAutofit/>
          </a:bodyPr>
          <a:lstStyle/>
          <a:p>
            <a:r>
              <a:rPr lang="en-US" sz="2400" dirty="0"/>
              <a:t>Ad hoc interconnection of networks</a:t>
            </a:r>
          </a:p>
          <a:p>
            <a:pPr lvl="1"/>
            <a:r>
              <a:rPr lang="en-US" dirty="0"/>
              <a:t>No particular topology</a:t>
            </a:r>
          </a:p>
          <a:p>
            <a:pPr lvl="1"/>
            <a:r>
              <a:rPr lang="en-US" dirty="0"/>
              <a:t>Possibly vastly different link capabilities</a:t>
            </a:r>
          </a:p>
          <a:p>
            <a:r>
              <a:rPr lang="en-US" sz="2400" dirty="0"/>
              <a:t>Send packets from source to destination by hopping through networks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EE19F1-E202-48C2-BAE6-1E5D5CAE5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16</a:t>
            </a:fld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A06345C-8CD6-48A3-9611-23A0A90C90B0}"/>
              </a:ext>
            </a:extLst>
          </p:cNvPr>
          <p:cNvSpPr/>
          <p:nvPr/>
        </p:nvSpPr>
        <p:spPr bwMode="auto">
          <a:xfrm>
            <a:off x="2019300" y="1536700"/>
            <a:ext cx="3505200" cy="1143000"/>
          </a:xfrm>
          <a:prstGeom prst="ellipse">
            <a:avLst/>
          </a:prstGeom>
          <a:solidFill>
            <a:srgbClr val="E6E6E6">
              <a:alpha val="50196"/>
            </a:srgbClr>
          </a:solidFill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94C452E-B47F-4604-BFAB-90BBF449663B}"/>
              </a:ext>
            </a:extLst>
          </p:cNvPr>
          <p:cNvSpPr/>
          <p:nvPr/>
        </p:nvSpPr>
        <p:spPr bwMode="auto">
          <a:xfrm>
            <a:off x="3390900" y="2679700"/>
            <a:ext cx="6234580" cy="1143000"/>
          </a:xfrm>
          <a:prstGeom prst="ellipse">
            <a:avLst/>
          </a:prstGeom>
          <a:solidFill>
            <a:srgbClr val="E6E6E6">
              <a:alpha val="50196"/>
            </a:srgbClr>
          </a:solidFill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51E1BD3-1923-4145-A2FA-A60113712535}"/>
              </a:ext>
            </a:extLst>
          </p:cNvPr>
          <p:cNvSpPr/>
          <p:nvPr/>
        </p:nvSpPr>
        <p:spPr bwMode="auto">
          <a:xfrm>
            <a:off x="4076700" y="1384300"/>
            <a:ext cx="3505200" cy="1143000"/>
          </a:xfrm>
          <a:prstGeom prst="ellipse">
            <a:avLst/>
          </a:prstGeom>
          <a:solidFill>
            <a:srgbClr val="E6E6E6">
              <a:alpha val="50196"/>
            </a:srgbClr>
          </a:solidFill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40D8A7A-A7F8-4841-82D2-DFC7233C0DE4}"/>
              </a:ext>
            </a:extLst>
          </p:cNvPr>
          <p:cNvSpPr/>
          <p:nvPr/>
        </p:nvSpPr>
        <p:spPr bwMode="auto">
          <a:xfrm>
            <a:off x="2705100" y="2146300"/>
            <a:ext cx="1981200" cy="1447800"/>
          </a:xfrm>
          <a:prstGeom prst="ellipse">
            <a:avLst/>
          </a:prstGeom>
          <a:solidFill>
            <a:srgbClr val="E6E6E6">
              <a:alpha val="50196"/>
            </a:srgbClr>
          </a:solidFill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4CAD607-018F-4F36-B97D-870FD899A1C3}"/>
              </a:ext>
            </a:extLst>
          </p:cNvPr>
          <p:cNvSpPr/>
          <p:nvPr/>
        </p:nvSpPr>
        <p:spPr bwMode="auto">
          <a:xfrm>
            <a:off x="7581900" y="1689100"/>
            <a:ext cx="990600" cy="1905000"/>
          </a:xfrm>
          <a:prstGeom prst="ellipse">
            <a:avLst/>
          </a:prstGeom>
          <a:solidFill>
            <a:srgbClr val="E6E6E6">
              <a:alpha val="50196"/>
            </a:srgbClr>
          </a:solidFill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10" name="AutoShape 15">
            <a:extLst>
              <a:ext uri="{FF2B5EF4-FFF2-40B4-BE49-F238E27FC236}">
                <a16:creationId xmlns:a16="http://schemas.microsoft.com/office/drawing/2014/main" id="{C64561AA-1F5B-4B82-A2D4-4FB191B0F5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7400" y="2235200"/>
            <a:ext cx="6096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>
                <a:latin typeface="Calibri" pitchFamily="34" charset="0"/>
              </a:rPr>
              <a:t>router</a:t>
            </a:r>
          </a:p>
        </p:txBody>
      </p:sp>
      <p:sp>
        <p:nvSpPr>
          <p:cNvPr id="11" name="AutoShape 15">
            <a:extLst>
              <a:ext uri="{FF2B5EF4-FFF2-40B4-BE49-F238E27FC236}">
                <a16:creationId xmlns:a16="http://schemas.microsoft.com/office/drawing/2014/main" id="{A43B1921-DBDE-4B0F-89C7-B4A3210988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9200" y="2997200"/>
            <a:ext cx="6096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>
                <a:latin typeface="Calibri" pitchFamily="34" charset="0"/>
              </a:rPr>
              <a:t>router</a:t>
            </a:r>
          </a:p>
        </p:txBody>
      </p:sp>
      <p:sp>
        <p:nvSpPr>
          <p:cNvPr id="12" name="AutoShape 15">
            <a:extLst>
              <a:ext uri="{FF2B5EF4-FFF2-40B4-BE49-F238E27FC236}">
                <a16:creationId xmlns:a16="http://schemas.microsoft.com/office/drawing/2014/main" id="{09A77E87-2241-47A2-96FB-C2265B2272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3900" y="1841500"/>
            <a:ext cx="6096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>
                <a:latin typeface="Calibri" pitchFamily="34" charset="0"/>
              </a:rPr>
              <a:t>router</a:t>
            </a:r>
          </a:p>
        </p:txBody>
      </p:sp>
      <p:sp>
        <p:nvSpPr>
          <p:cNvPr id="13" name="AutoShape 15">
            <a:extLst>
              <a:ext uri="{FF2B5EF4-FFF2-40B4-BE49-F238E27FC236}">
                <a16:creationId xmlns:a16="http://schemas.microsoft.com/office/drawing/2014/main" id="{833F8FD4-624D-4926-B2AB-FCF8BA7870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1300" y="1689100"/>
            <a:ext cx="6096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>
                <a:latin typeface="Calibri" pitchFamily="34" charset="0"/>
              </a:rPr>
              <a:t>router</a:t>
            </a:r>
          </a:p>
        </p:txBody>
      </p:sp>
      <p:sp>
        <p:nvSpPr>
          <p:cNvPr id="14" name="AutoShape 15">
            <a:extLst>
              <a:ext uri="{FF2B5EF4-FFF2-40B4-BE49-F238E27FC236}">
                <a16:creationId xmlns:a16="http://schemas.microsoft.com/office/drawing/2014/main" id="{C73B48DA-3C38-4C9C-A705-77EE170F31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9700" y="2908300"/>
            <a:ext cx="6096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>
                <a:latin typeface="Calibri" pitchFamily="34" charset="0"/>
              </a:rPr>
              <a:t>router</a:t>
            </a:r>
          </a:p>
        </p:txBody>
      </p:sp>
      <p:sp>
        <p:nvSpPr>
          <p:cNvPr id="15" name="AutoShape 15">
            <a:extLst>
              <a:ext uri="{FF2B5EF4-FFF2-40B4-BE49-F238E27FC236}">
                <a16:creationId xmlns:a16="http://schemas.microsoft.com/office/drawing/2014/main" id="{83ED9669-4BC8-48E6-9C4F-0E24A593F5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2400" y="1917700"/>
            <a:ext cx="6096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>
                <a:latin typeface="Calibri" pitchFamily="34" charset="0"/>
              </a:rPr>
              <a:t>router</a:t>
            </a:r>
          </a:p>
        </p:txBody>
      </p:sp>
      <p:sp>
        <p:nvSpPr>
          <p:cNvPr id="16" name="Rectangle 11">
            <a:extLst>
              <a:ext uri="{FF2B5EF4-FFF2-40B4-BE49-F238E27FC236}">
                <a16:creationId xmlns:a16="http://schemas.microsoft.com/office/drawing/2014/main" id="{5397F1FB-FF3D-4A12-9D82-08482E6259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48700" y="1548368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17" name="Rectangle 10">
            <a:extLst>
              <a:ext uri="{FF2B5EF4-FFF2-40B4-BE49-F238E27FC236}">
                <a16:creationId xmlns:a16="http://schemas.microsoft.com/office/drawing/2014/main" id="{5B8B56E8-22B4-4DA7-977B-9227350534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2610" y="18161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18" name="Freeform 33">
            <a:extLst>
              <a:ext uri="{FF2B5EF4-FFF2-40B4-BE49-F238E27FC236}">
                <a16:creationId xmlns:a16="http://schemas.microsoft.com/office/drawing/2014/main" id="{033107EA-EDDC-4C95-B625-EC554BF5652A}"/>
              </a:ext>
            </a:extLst>
          </p:cNvPr>
          <p:cNvSpPr/>
          <p:nvPr/>
        </p:nvSpPr>
        <p:spPr bwMode="auto">
          <a:xfrm>
            <a:off x="3039533" y="2019300"/>
            <a:ext cx="287867" cy="520700"/>
          </a:xfrm>
          <a:custGeom>
            <a:avLst/>
            <a:gdLst>
              <a:gd name="connsiteX0" fmla="*/ 8467 w 275167"/>
              <a:gd name="connsiteY0" fmla="*/ 0 h 520700"/>
              <a:gd name="connsiteX1" fmla="*/ 224367 w 275167"/>
              <a:gd name="connsiteY1" fmla="*/ 38100 h 520700"/>
              <a:gd name="connsiteX2" fmla="*/ 8467 w 275167"/>
              <a:gd name="connsiteY2" fmla="*/ 457200 h 520700"/>
              <a:gd name="connsiteX3" fmla="*/ 275167 w 275167"/>
              <a:gd name="connsiteY3" fmla="*/ 419100 h 52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167" h="520700">
                <a:moveTo>
                  <a:pt x="8467" y="0"/>
                </a:moveTo>
                <a:lnTo>
                  <a:pt x="224367" y="38100"/>
                </a:lnTo>
                <a:cubicBezTo>
                  <a:pt x="224367" y="114300"/>
                  <a:pt x="0" y="393700"/>
                  <a:pt x="8467" y="457200"/>
                </a:cubicBezTo>
                <a:cubicBezTo>
                  <a:pt x="16934" y="520700"/>
                  <a:pt x="146050" y="469900"/>
                  <a:pt x="275167" y="419100"/>
                </a:cubicBezTo>
              </a:path>
            </a:pathLst>
          </a:cu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34">
            <a:extLst>
              <a:ext uri="{FF2B5EF4-FFF2-40B4-BE49-F238E27FC236}">
                <a16:creationId xmlns:a16="http://schemas.microsoft.com/office/drawing/2014/main" id="{FDEDF305-4E64-4B32-9638-D3F8CE9900B8}"/>
              </a:ext>
            </a:extLst>
          </p:cNvPr>
          <p:cNvSpPr/>
          <p:nvPr/>
        </p:nvSpPr>
        <p:spPr bwMode="auto">
          <a:xfrm>
            <a:off x="3048000" y="1706033"/>
            <a:ext cx="1485900" cy="338667"/>
          </a:xfrm>
          <a:custGeom>
            <a:avLst/>
            <a:gdLst>
              <a:gd name="connsiteX0" fmla="*/ 0 w 1485900"/>
              <a:gd name="connsiteY0" fmla="*/ 313267 h 338667"/>
              <a:gd name="connsiteX1" fmla="*/ 596900 w 1485900"/>
              <a:gd name="connsiteY1" fmla="*/ 8467 h 338667"/>
              <a:gd name="connsiteX2" fmla="*/ 850900 w 1485900"/>
              <a:gd name="connsiteY2" fmla="*/ 262467 h 338667"/>
              <a:gd name="connsiteX3" fmla="*/ 1485900 w 1485900"/>
              <a:gd name="connsiteY3" fmla="*/ 338667 h 338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5900" h="338667">
                <a:moveTo>
                  <a:pt x="0" y="313267"/>
                </a:moveTo>
                <a:cubicBezTo>
                  <a:pt x="227541" y="165100"/>
                  <a:pt x="455083" y="16934"/>
                  <a:pt x="596900" y="8467"/>
                </a:cubicBezTo>
                <a:cubicBezTo>
                  <a:pt x="738717" y="0"/>
                  <a:pt x="702733" y="207434"/>
                  <a:pt x="850900" y="262467"/>
                </a:cubicBezTo>
                <a:cubicBezTo>
                  <a:pt x="999067" y="317500"/>
                  <a:pt x="1242483" y="328083"/>
                  <a:pt x="1485900" y="338667"/>
                </a:cubicBezTo>
              </a:path>
            </a:pathLst>
          </a:cu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35">
            <a:extLst>
              <a:ext uri="{FF2B5EF4-FFF2-40B4-BE49-F238E27FC236}">
                <a16:creationId xmlns:a16="http://schemas.microsoft.com/office/drawing/2014/main" id="{C8F527D5-DBAA-4F68-9236-CFC731A01175}"/>
              </a:ext>
            </a:extLst>
          </p:cNvPr>
          <p:cNvSpPr/>
          <p:nvPr/>
        </p:nvSpPr>
        <p:spPr bwMode="auto">
          <a:xfrm>
            <a:off x="3632200" y="2603500"/>
            <a:ext cx="444500" cy="406400"/>
          </a:xfrm>
          <a:custGeom>
            <a:avLst/>
            <a:gdLst>
              <a:gd name="connsiteX0" fmla="*/ 0 w 444500"/>
              <a:gd name="connsiteY0" fmla="*/ 0 h 406400"/>
              <a:gd name="connsiteX1" fmla="*/ 190500 w 444500"/>
              <a:gd name="connsiteY1" fmla="*/ 228600 h 406400"/>
              <a:gd name="connsiteX2" fmla="*/ 444500 w 444500"/>
              <a:gd name="connsiteY2" fmla="*/ 406400 h 40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4500" h="406400">
                <a:moveTo>
                  <a:pt x="0" y="0"/>
                </a:moveTo>
                <a:cubicBezTo>
                  <a:pt x="58208" y="80433"/>
                  <a:pt x="116417" y="160867"/>
                  <a:pt x="190500" y="228600"/>
                </a:cubicBezTo>
                <a:cubicBezTo>
                  <a:pt x="264583" y="296333"/>
                  <a:pt x="354541" y="351366"/>
                  <a:pt x="444500" y="406400"/>
                </a:cubicBezTo>
              </a:path>
            </a:pathLst>
          </a:cu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36">
            <a:extLst>
              <a:ext uri="{FF2B5EF4-FFF2-40B4-BE49-F238E27FC236}">
                <a16:creationId xmlns:a16="http://schemas.microsoft.com/office/drawing/2014/main" id="{15707FAB-563F-4230-B503-388900D37B3A}"/>
              </a:ext>
            </a:extLst>
          </p:cNvPr>
          <p:cNvSpPr/>
          <p:nvPr/>
        </p:nvSpPr>
        <p:spPr bwMode="auto">
          <a:xfrm>
            <a:off x="5156200" y="1761067"/>
            <a:ext cx="1435100" cy="463550"/>
          </a:xfrm>
          <a:custGeom>
            <a:avLst/>
            <a:gdLst>
              <a:gd name="connsiteX0" fmla="*/ 0 w 1435100"/>
              <a:gd name="connsiteY0" fmla="*/ 270933 h 463550"/>
              <a:gd name="connsiteX1" fmla="*/ 355600 w 1435100"/>
              <a:gd name="connsiteY1" fmla="*/ 42333 h 463550"/>
              <a:gd name="connsiteX2" fmla="*/ 812800 w 1435100"/>
              <a:gd name="connsiteY2" fmla="*/ 461433 h 463550"/>
              <a:gd name="connsiteX3" fmla="*/ 1193800 w 1435100"/>
              <a:gd name="connsiteY3" fmla="*/ 55033 h 463550"/>
              <a:gd name="connsiteX4" fmla="*/ 1435100 w 1435100"/>
              <a:gd name="connsiteY4" fmla="*/ 131233 h 46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5100" h="463550">
                <a:moveTo>
                  <a:pt x="0" y="270933"/>
                </a:moveTo>
                <a:cubicBezTo>
                  <a:pt x="110066" y="140758"/>
                  <a:pt x="220133" y="10583"/>
                  <a:pt x="355600" y="42333"/>
                </a:cubicBezTo>
                <a:cubicBezTo>
                  <a:pt x="491067" y="74083"/>
                  <a:pt x="673100" y="459316"/>
                  <a:pt x="812800" y="461433"/>
                </a:cubicBezTo>
                <a:cubicBezTo>
                  <a:pt x="952500" y="463550"/>
                  <a:pt x="1090083" y="110066"/>
                  <a:pt x="1193800" y="55033"/>
                </a:cubicBezTo>
                <a:cubicBezTo>
                  <a:pt x="1297517" y="0"/>
                  <a:pt x="1366308" y="65616"/>
                  <a:pt x="1435100" y="131233"/>
                </a:cubicBezTo>
              </a:path>
            </a:pathLst>
          </a:cu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37">
            <a:extLst>
              <a:ext uri="{FF2B5EF4-FFF2-40B4-BE49-F238E27FC236}">
                <a16:creationId xmlns:a16="http://schemas.microsoft.com/office/drawing/2014/main" id="{150B1A75-0CE0-4327-910B-3BD537063A95}"/>
              </a:ext>
            </a:extLst>
          </p:cNvPr>
          <p:cNvSpPr/>
          <p:nvPr/>
        </p:nvSpPr>
        <p:spPr bwMode="auto">
          <a:xfrm>
            <a:off x="7200900" y="1388533"/>
            <a:ext cx="1435100" cy="478367"/>
          </a:xfrm>
          <a:custGeom>
            <a:avLst/>
            <a:gdLst>
              <a:gd name="connsiteX0" fmla="*/ 0 w 1435100"/>
              <a:gd name="connsiteY0" fmla="*/ 478367 h 478367"/>
              <a:gd name="connsiteX1" fmla="*/ 774700 w 1435100"/>
              <a:gd name="connsiteY1" fmla="*/ 21167 h 478367"/>
              <a:gd name="connsiteX2" fmla="*/ 1435100 w 1435100"/>
              <a:gd name="connsiteY2" fmla="*/ 351367 h 478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35100" h="478367">
                <a:moveTo>
                  <a:pt x="0" y="478367"/>
                </a:moveTo>
                <a:cubicBezTo>
                  <a:pt x="267758" y="260350"/>
                  <a:pt x="535517" y="42334"/>
                  <a:pt x="774700" y="21167"/>
                </a:cubicBezTo>
                <a:cubicBezTo>
                  <a:pt x="1013883" y="0"/>
                  <a:pt x="1224491" y="175683"/>
                  <a:pt x="1435100" y="351367"/>
                </a:cubicBezTo>
              </a:path>
            </a:pathLst>
          </a:cu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38">
            <a:extLst>
              <a:ext uri="{FF2B5EF4-FFF2-40B4-BE49-F238E27FC236}">
                <a16:creationId xmlns:a16="http://schemas.microsoft.com/office/drawing/2014/main" id="{59F51D8E-7BC5-400C-80E0-F2812498AF34}"/>
              </a:ext>
            </a:extLst>
          </p:cNvPr>
          <p:cNvSpPr/>
          <p:nvPr/>
        </p:nvSpPr>
        <p:spPr bwMode="auto">
          <a:xfrm>
            <a:off x="4381500" y="2878667"/>
            <a:ext cx="3378200" cy="728133"/>
          </a:xfrm>
          <a:custGeom>
            <a:avLst/>
            <a:gdLst>
              <a:gd name="connsiteX0" fmla="*/ 0 w 3378200"/>
              <a:gd name="connsiteY0" fmla="*/ 321733 h 728133"/>
              <a:gd name="connsiteX1" fmla="*/ 711200 w 3378200"/>
              <a:gd name="connsiteY1" fmla="*/ 194733 h 728133"/>
              <a:gd name="connsiteX2" fmla="*/ 914400 w 3378200"/>
              <a:gd name="connsiteY2" fmla="*/ 702733 h 728133"/>
              <a:gd name="connsiteX3" fmla="*/ 1638300 w 3378200"/>
              <a:gd name="connsiteY3" fmla="*/ 42333 h 728133"/>
              <a:gd name="connsiteX4" fmla="*/ 1981200 w 3378200"/>
              <a:gd name="connsiteY4" fmla="*/ 448733 h 728133"/>
              <a:gd name="connsiteX5" fmla="*/ 3378200 w 3378200"/>
              <a:gd name="connsiteY5" fmla="*/ 232833 h 72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78200" h="728133">
                <a:moveTo>
                  <a:pt x="0" y="321733"/>
                </a:moveTo>
                <a:cubicBezTo>
                  <a:pt x="279400" y="226483"/>
                  <a:pt x="558800" y="131233"/>
                  <a:pt x="711200" y="194733"/>
                </a:cubicBezTo>
                <a:cubicBezTo>
                  <a:pt x="863600" y="258233"/>
                  <a:pt x="759883" y="728133"/>
                  <a:pt x="914400" y="702733"/>
                </a:cubicBezTo>
                <a:cubicBezTo>
                  <a:pt x="1068917" y="677333"/>
                  <a:pt x="1460500" y="84666"/>
                  <a:pt x="1638300" y="42333"/>
                </a:cubicBezTo>
                <a:cubicBezTo>
                  <a:pt x="1816100" y="0"/>
                  <a:pt x="1691217" y="416983"/>
                  <a:pt x="1981200" y="448733"/>
                </a:cubicBezTo>
                <a:cubicBezTo>
                  <a:pt x="2271183" y="480483"/>
                  <a:pt x="2824691" y="356658"/>
                  <a:pt x="3378200" y="232833"/>
                </a:cubicBezTo>
              </a:path>
            </a:pathLst>
          </a:cu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39">
            <a:extLst>
              <a:ext uri="{FF2B5EF4-FFF2-40B4-BE49-F238E27FC236}">
                <a16:creationId xmlns:a16="http://schemas.microsoft.com/office/drawing/2014/main" id="{47C13988-FCAB-46CA-9AAA-22FD5882251F}"/>
              </a:ext>
            </a:extLst>
          </p:cNvPr>
          <p:cNvSpPr/>
          <p:nvPr/>
        </p:nvSpPr>
        <p:spPr bwMode="auto">
          <a:xfrm>
            <a:off x="8051800" y="2294466"/>
            <a:ext cx="131233" cy="609600"/>
          </a:xfrm>
          <a:custGeom>
            <a:avLst/>
            <a:gdLst>
              <a:gd name="connsiteX0" fmla="*/ 0 w 131233"/>
              <a:gd name="connsiteY0" fmla="*/ 609600 h 609600"/>
              <a:gd name="connsiteX1" fmla="*/ 127000 w 131233"/>
              <a:gd name="connsiteY1" fmla="*/ 342900 h 609600"/>
              <a:gd name="connsiteX2" fmla="*/ 25400 w 131233"/>
              <a:gd name="connsiteY2" fmla="*/ 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1233" h="609600">
                <a:moveTo>
                  <a:pt x="0" y="609600"/>
                </a:moveTo>
                <a:cubicBezTo>
                  <a:pt x="61383" y="527050"/>
                  <a:pt x="122767" y="444500"/>
                  <a:pt x="127000" y="342900"/>
                </a:cubicBezTo>
                <a:cubicBezTo>
                  <a:pt x="131233" y="241300"/>
                  <a:pt x="78316" y="120650"/>
                  <a:pt x="25400" y="0"/>
                </a:cubicBezTo>
              </a:path>
            </a:pathLst>
          </a:cu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40">
            <a:extLst>
              <a:ext uri="{FF2B5EF4-FFF2-40B4-BE49-F238E27FC236}">
                <a16:creationId xmlns:a16="http://schemas.microsoft.com/office/drawing/2014/main" id="{6699A494-DDB1-4779-9D48-8D0A7ECD28F2}"/>
              </a:ext>
            </a:extLst>
          </p:cNvPr>
          <p:cNvSpPr/>
          <p:nvPr/>
        </p:nvSpPr>
        <p:spPr bwMode="auto">
          <a:xfrm>
            <a:off x="8382000" y="1765300"/>
            <a:ext cx="254000" cy="355600"/>
          </a:xfrm>
          <a:custGeom>
            <a:avLst/>
            <a:gdLst>
              <a:gd name="connsiteX0" fmla="*/ 0 w 254000"/>
              <a:gd name="connsiteY0" fmla="*/ 355600 h 355600"/>
              <a:gd name="connsiteX1" fmla="*/ 152400 w 254000"/>
              <a:gd name="connsiteY1" fmla="*/ 228600 h 355600"/>
              <a:gd name="connsiteX2" fmla="*/ 76200 w 254000"/>
              <a:gd name="connsiteY2" fmla="*/ 38100 h 355600"/>
              <a:gd name="connsiteX3" fmla="*/ 254000 w 254000"/>
              <a:gd name="connsiteY3" fmla="*/ 0 h 35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4000" h="355600">
                <a:moveTo>
                  <a:pt x="0" y="355600"/>
                </a:moveTo>
                <a:cubicBezTo>
                  <a:pt x="69850" y="318558"/>
                  <a:pt x="139700" y="281517"/>
                  <a:pt x="152400" y="228600"/>
                </a:cubicBezTo>
                <a:cubicBezTo>
                  <a:pt x="165100" y="175683"/>
                  <a:pt x="59267" y="76200"/>
                  <a:pt x="76200" y="38100"/>
                </a:cubicBezTo>
                <a:cubicBezTo>
                  <a:pt x="93133" y="0"/>
                  <a:pt x="173566" y="0"/>
                  <a:pt x="254000" y="0"/>
                </a:cubicBezTo>
              </a:path>
            </a:pathLst>
          </a:cu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8730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dirty="0"/>
              <a:t>Computer Networks</a:t>
            </a:r>
          </a:p>
          <a:p>
            <a:pPr lvl="1"/>
            <a:r>
              <a:rPr lang="en-US" dirty="0"/>
              <a:t>Topology</a:t>
            </a:r>
          </a:p>
          <a:p>
            <a:pPr lvl="1"/>
            <a:r>
              <a:rPr lang="en-US" b="1" dirty="0"/>
              <a:t>Inter-network communication</a:t>
            </a:r>
          </a:p>
          <a:p>
            <a:pPr lvl="1"/>
            <a:endParaRPr lang="en-US" dirty="0"/>
          </a:p>
          <a:p>
            <a:r>
              <a:rPr lang="en-US" dirty="0"/>
              <a:t>The Internet</a:t>
            </a:r>
          </a:p>
          <a:p>
            <a:pPr lvl="1"/>
            <a:r>
              <a:rPr lang="en-US" dirty="0"/>
              <a:t>Protocol choices</a:t>
            </a:r>
          </a:p>
          <a:p>
            <a:pPr lvl="1"/>
            <a:endParaRPr lang="en-US" dirty="0"/>
          </a:p>
          <a:p>
            <a:r>
              <a:rPr lang="en-US" dirty="0"/>
              <a:t>Sockets</a:t>
            </a:r>
          </a:p>
          <a:p>
            <a:pPr lvl="1"/>
            <a:r>
              <a:rPr lang="en-US" dirty="0"/>
              <a:t>System calls for communicating with other computers</a:t>
            </a:r>
          </a:p>
          <a:p>
            <a:pPr lvl="1"/>
            <a:endParaRPr lang="en-US" dirty="0"/>
          </a:p>
          <a:p>
            <a:r>
              <a:rPr lang="en-US" dirty="0"/>
              <a:t>The Web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5106711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1D652-B63F-4089-8913-669399905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Managing inter-network communication with a protocol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E0F3-8D92-4D1F-9C7F-8DC55F5073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Now we have the ability to form and connect networks</a:t>
            </a:r>
          </a:p>
          <a:p>
            <a:pPr lvl="1"/>
            <a:r>
              <a:rPr lang="en-US" dirty="0"/>
              <a:t>But how do we transmit data between them?</a:t>
            </a:r>
          </a:p>
          <a:p>
            <a:pPr lvl="1"/>
            <a:r>
              <a:rPr lang="en-US" dirty="0"/>
              <a:t>Especially given that they differ in capabilities and design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Solution: </a:t>
            </a:r>
            <a:r>
              <a:rPr lang="en-US" i="1" dirty="0"/>
              <a:t>protocol</a:t>
            </a:r>
            <a:r>
              <a:rPr lang="en-US" dirty="0"/>
              <a:t> software running on each host AND router </a:t>
            </a:r>
          </a:p>
          <a:p>
            <a:pPr lvl="1"/>
            <a:r>
              <a:rPr lang="en-US" dirty="0"/>
              <a:t>The protocol is a set of rules that governs how hosts and routers should cooperate when they transfer data from network to network</a:t>
            </a:r>
          </a:p>
          <a:p>
            <a:pPr lvl="1"/>
            <a:r>
              <a:rPr lang="en-US" dirty="0"/>
              <a:t>Smooths out the differences between the different networks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184A39-285D-4857-A29D-13DF22E06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7018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1C7F5-AB68-4DCB-8AAE-201D3D385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role of an inter-network protocol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CAD0D2-FD95-4FC6-8788-4780DE4023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4" y="1143000"/>
            <a:ext cx="11178005" cy="5029200"/>
          </a:xfrm>
        </p:spPr>
        <p:txBody>
          <a:bodyPr/>
          <a:lstStyle/>
          <a:p>
            <a:r>
              <a:rPr lang="en-US" dirty="0"/>
              <a:t>Provides a </a:t>
            </a:r>
            <a:r>
              <a:rPr lang="en-US" b="1" dirty="0"/>
              <a:t>naming scheme</a:t>
            </a:r>
          </a:p>
          <a:p>
            <a:pPr lvl="1"/>
            <a:r>
              <a:rPr lang="en-US" dirty="0"/>
              <a:t>We cannot rely on any particular lower-layer address</a:t>
            </a:r>
          </a:p>
          <a:p>
            <a:pPr lvl="1"/>
            <a:r>
              <a:rPr lang="en-US" dirty="0"/>
              <a:t>Defines a uniform format for </a:t>
            </a:r>
            <a:r>
              <a:rPr lang="en-US" i="1" dirty="0"/>
              <a:t>host addresses</a:t>
            </a:r>
          </a:p>
          <a:p>
            <a:pPr lvl="1"/>
            <a:r>
              <a:rPr lang="en-US" dirty="0"/>
              <a:t>Each host (and router) is assigned at least one of these internet addresses that uniquely identifies it</a:t>
            </a:r>
          </a:p>
          <a:p>
            <a:pPr lvl="1"/>
            <a:endParaRPr lang="en-US" dirty="0"/>
          </a:p>
          <a:p>
            <a:r>
              <a:rPr lang="en-US" dirty="0"/>
              <a:t>Provides a </a:t>
            </a:r>
            <a:r>
              <a:rPr lang="en-US" b="1" dirty="0"/>
              <a:t>delivery mechanism</a:t>
            </a:r>
          </a:p>
          <a:p>
            <a:pPr lvl="1"/>
            <a:r>
              <a:rPr lang="en-US" dirty="0"/>
              <a:t>Defines a standard transfer unit: packet</a:t>
            </a:r>
          </a:p>
          <a:p>
            <a:pPr lvl="1"/>
            <a:r>
              <a:rPr lang="en-US" dirty="0"/>
              <a:t>A packet consists of a header and a payload</a:t>
            </a:r>
          </a:p>
          <a:p>
            <a:pPr lvl="2"/>
            <a:r>
              <a:rPr lang="en-US" dirty="0"/>
              <a:t>Header: Metadata such as packet size, source and destination addresses</a:t>
            </a:r>
          </a:p>
          <a:p>
            <a:pPr lvl="2"/>
            <a:r>
              <a:rPr lang="en-US" dirty="0"/>
              <a:t>Payload: data bits sent from the source host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AFC721-9A0D-4C45-8BC8-9A88A5FA2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670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F7B56-6F94-4D6C-B421-3EDC63DC2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73D173-4C6E-4672-92AB-5D75C855CD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Midterm Exam 2 details</a:t>
            </a:r>
          </a:p>
          <a:p>
            <a:pPr lvl="1"/>
            <a:r>
              <a:rPr lang="en-US" dirty="0"/>
              <a:t>Thursday, March 20 at noon in lecture room (Tech LR3)</a:t>
            </a:r>
          </a:p>
          <a:p>
            <a:pPr lvl="1"/>
            <a:r>
              <a:rPr lang="en-US" dirty="0"/>
              <a:t>80-minute exam, same style as last time</a:t>
            </a:r>
          </a:p>
          <a:p>
            <a:pPr lvl="1"/>
            <a:r>
              <a:rPr lang="en-US" dirty="0"/>
              <a:t>Covers lectures 8-18 (Assembly Procedures to Networks)</a:t>
            </a:r>
          </a:p>
          <a:p>
            <a:pPr lvl="2"/>
            <a:r>
              <a:rPr lang="en-US" dirty="0"/>
              <a:t>Particular emphasis:</a:t>
            </a:r>
          </a:p>
          <a:p>
            <a:pPr lvl="3"/>
            <a:r>
              <a:rPr lang="en-US" dirty="0"/>
              <a:t>Assembly Pointers, Arrays, and Structs</a:t>
            </a:r>
          </a:p>
          <a:p>
            <a:pPr lvl="3"/>
            <a:r>
              <a:rPr lang="en-US" dirty="0"/>
              <a:t>Caches and Cache Performance</a:t>
            </a:r>
          </a:p>
          <a:p>
            <a:pPr lvl="3"/>
            <a:r>
              <a:rPr lang="en-US" dirty="0"/>
              <a:t>Security</a:t>
            </a:r>
          </a:p>
          <a:p>
            <a:pPr lvl="3"/>
            <a:r>
              <a:rPr lang="en-US" dirty="0"/>
              <a:t>Virtual Memory</a:t>
            </a:r>
          </a:p>
          <a:p>
            <a:pPr lvl="3"/>
            <a:endParaRPr lang="en-US" dirty="0"/>
          </a:p>
          <a:p>
            <a:pPr lvl="1"/>
            <a:r>
              <a:rPr lang="en-US" b="1" dirty="0"/>
              <a:t>Two 8.5” x 11” sheets of paper</a:t>
            </a:r>
            <a:r>
              <a:rPr lang="en-US" dirty="0"/>
              <a:t> with notes on front and back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Prior exams posted on Canvas</a:t>
            </a:r>
          </a:p>
          <a:p>
            <a:pPr lvl="2"/>
            <a:r>
              <a:rPr lang="en-US" dirty="0"/>
              <a:t>Virtual Memory practice questions posted on Piazza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045E06-5A72-428A-9709-CC99CA9B0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8599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Protocols are “layered”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4A9AB335-AF5E-44F6-B01E-1EC1237C6D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Headers for each layer of communication wrap data</a:t>
            </a:r>
          </a:p>
          <a:p>
            <a:pPr lvl="1"/>
            <a:r>
              <a:rPr lang="en-US" dirty="0"/>
              <a:t>Data is wrapped with header for the network to make a packet</a:t>
            </a:r>
          </a:p>
          <a:p>
            <a:pPr lvl="2"/>
            <a:r>
              <a:rPr lang="en-US" dirty="0"/>
              <a:t>i.e., bytes are added to the start/end of it</a:t>
            </a:r>
          </a:p>
          <a:p>
            <a:pPr lvl="1"/>
            <a:r>
              <a:rPr lang="en-US" dirty="0"/>
              <a:t>Packet is wrapped with header for the link to make a frame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20</a:t>
            </a:fld>
            <a:endParaRPr lang="en-US"/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0AAAE2CB-A98E-4543-A1E1-EAC4A8EE9E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2388" y="4070875"/>
            <a:ext cx="2310505" cy="693152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 dirty="0"/>
              <a:t>Data</a:t>
            </a:r>
          </a:p>
        </p:txBody>
      </p:sp>
      <p:sp>
        <p:nvSpPr>
          <p:cNvPr id="8" name="Rectangle 14">
            <a:extLst>
              <a:ext uri="{FF2B5EF4-FFF2-40B4-BE49-F238E27FC236}">
                <a16:creationId xmlns:a16="http://schemas.microsoft.com/office/drawing/2014/main" id="{B2A5F7A7-16A2-491B-826F-4C6538FF06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2894" y="4070875"/>
            <a:ext cx="1386303" cy="69315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 dirty="0"/>
              <a:t>Packet</a:t>
            </a:r>
            <a:br>
              <a:rPr lang="en-US" sz="2000" dirty="0"/>
            </a:br>
            <a:r>
              <a:rPr lang="en-US" sz="2000" dirty="0"/>
              <a:t>Header</a:t>
            </a:r>
          </a:p>
        </p:txBody>
      </p:sp>
      <p:sp>
        <p:nvSpPr>
          <p:cNvPr id="9" name="Rectangle 27">
            <a:extLst>
              <a:ext uri="{FF2B5EF4-FFF2-40B4-BE49-F238E27FC236}">
                <a16:creationId xmlns:a16="http://schemas.microsoft.com/office/drawing/2014/main" id="{20025FE0-99CC-4402-AA3A-761A99708B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9197" y="4070875"/>
            <a:ext cx="1386303" cy="69315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 dirty="0"/>
              <a:t>Frame</a:t>
            </a:r>
            <a:br>
              <a:rPr lang="en-US" sz="2000" dirty="0"/>
            </a:br>
            <a:r>
              <a:rPr lang="en-US" sz="2000" dirty="0"/>
              <a:t>Header</a:t>
            </a:r>
          </a:p>
        </p:txBody>
      </p:sp>
      <p:sp>
        <p:nvSpPr>
          <p:cNvPr id="11" name="AutoShape 39">
            <a:extLst>
              <a:ext uri="{FF2B5EF4-FFF2-40B4-BE49-F238E27FC236}">
                <a16:creationId xmlns:a16="http://schemas.microsoft.com/office/drawing/2014/main" id="{815BDD4A-5E1F-4B24-9DEB-0BFB92264BE4}"/>
              </a:ext>
            </a:extLst>
          </p:cNvPr>
          <p:cNvSpPr>
            <a:spLocks/>
          </p:cNvSpPr>
          <p:nvPr/>
        </p:nvSpPr>
        <p:spPr bwMode="auto">
          <a:xfrm rot="5400000">
            <a:off x="5095267" y="1841547"/>
            <a:ext cx="231051" cy="3696809"/>
          </a:xfrm>
          <a:prstGeom prst="leftBrace">
            <a:avLst>
              <a:gd name="adj1" fmla="val 133333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2" name="Text Box 40">
            <a:extLst>
              <a:ext uri="{FF2B5EF4-FFF2-40B4-BE49-F238E27FC236}">
                <a16:creationId xmlns:a16="http://schemas.microsoft.com/office/drawing/2014/main" id="{FDA99B6A-5556-4A02-A91C-06B006BB1D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6749" y="3024435"/>
            <a:ext cx="2608086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2800" dirty="0"/>
              <a:t>Internet Packet</a:t>
            </a:r>
          </a:p>
        </p:txBody>
      </p:sp>
      <p:sp>
        <p:nvSpPr>
          <p:cNvPr id="13" name="AutoShape 52">
            <a:extLst>
              <a:ext uri="{FF2B5EF4-FFF2-40B4-BE49-F238E27FC236}">
                <a16:creationId xmlns:a16="http://schemas.microsoft.com/office/drawing/2014/main" id="{26BDED53-5825-43BC-BDAF-F3006BB5CD5B}"/>
              </a:ext>
            </a:extLst>
          </p:cNvPr>
          <p:cNvSpPr>
            <a:spLocks/>
          </p:cNvSpPr>
          <p:nvPr/>
        </p:nvSpPr>
        <p:spPr bwMode="auto">
          <a:xfrm rot="5400000" flipH="1" flipV="1">
            <a:off x="5740283" y="2534698"/>
            <a:ext cx="231051" cy="5083112"/>
          </a:xfrm>
          <a:prstGeom prst="leftBrace">
            <a:avLst>
              <a:gd name="adj1" fmla="val 183333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4" name="Text Box 53">
            <a:extLst>
              <a:ext uri="{FF2B5EF4-FFF2-40B4-BE49-F238E27FC236}">
                <a16:creationId xmlns:a16="http://schemas.microsoft.com/office/drawing/2014/main" id="{25059D0F-22F2-4DE0-96B3-BB32B573F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6248" y="5191780"/>
            <a:ext cx="2639120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2800" dirty="0"/>
              <a:t>Ethernet Frame</a:t>
            </a:r>
          </a:p>
        </p:txBody>
      </p:sp>
    </p:spTree>
    <p:extLst>
      <p:ext uri="{BB962C8B-B14F-4D97-AF65-F5344CB8AC3E}">
        <p14:creationId xmlns:p14="http://schemas.microsoft.com/office/powerpoint/2010/main" val="3192479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/>
      <p:bldP spid="13" grpId="0" animBg="1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97F857B-1761-4D22-8D57-8A3C0437E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Transmitting data between networks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B6CA97-B2C4-451A-A457-34595BE19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21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F0D33D3-C101-491E-A403-1EE8D6ECA148}"/>
              </a:ext>
            </a:extLst>
          </p:cNvPr>
          <p:cNvSpPr/>
          <p:nvPr/>
        </p:nvSpPr>
        <p:spPr bwMode="auto">
          <a:xfrm>
            <a:off x="7383472" y="963828"/>
            <a:ext cx="3124200" cy="36576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  <a:round/>
            <a:headEnd/>
            <a:tailEnd type="triangle" w="med" len="med"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7" name="Text Box 18">
            <a:extLst>
              <a:ext uri="{FF2B5EF4-FFF2-40B4-BE49-F238E27FC236}">
                <a16:creationId xmlns:a16="http://schemas.microsoft.com/office/drawing/2014/main" id="{A13A8B16-173D-4728-8256-805EAB414C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9371" y="960566"/>
            <a:ext cx="681597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i="1" dirty="0">
                <a:latin typeface="Calibri" pitchFamily="34" charset="0"/>
              </a:rPr>
              <a:t>LAN2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5C905C-1BEA-4E5A-859F-326BF4D42028}"/>
              </a:ext>
            </a:extLst>
          </p:cNvPr>
          <p:cNvSpPr/>
          <p:nvPr/>
        </p:nvSpPr>
        <p:spPr bwMode="auto">
          <a:xfrm>
            <a:off x="1698172" y="963828"/>
            <a:ext cx="3124200" cy="36576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  <a:round/>
            <a:headEnd/>
            <a:tailEnd type="triangle" w="med" len="med"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9" name="Rectangle 63">
            <a:extLst>
              <a:ext uri="{FF2B5EF4-FFF2-40B4-BE49-F238E27FC236}">
                <a16:creationId xmlns:a16="http://schemas.microsoft.com/office/drawing/2014/main" id="{C3977A1D-7A76-45FE-9EE2-A6ED81B34F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0972" y="3987114"/>
            <a:ext cx="2286000" cy="2667000"/>
          </a:xfrm>
          <a:prstGeom prst="rect">
            <a:avLst/>
          </a:prstGeom>
          <a:solidFill>
            <a:srgbClr val="F1C7C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0" name="Line 46">
            <a:extLst>
              <a:ext uri="{FF2B5EF4-FFF2-40B4-BE49-F238E27FC236}">
                <a16:creationId xmlns:a16="http://schemas.microsoft.com/office/drawing/2014/main" id="{838E4183-BBE3-4606-B22D-C8A766D7C463}"/>
              </a:ext>
            </a:extLst>
          </p:cNvPr>
          <p:cNvSpPr>
            <a:spLocks noChangeShapeType="1"/>
          </p:cNvSpPr>
          <p:nvPr/>
        </p:nvSpPr>
        <p:spPr bwMode="auto">
          <a:xfrm>
            <a:off x="5725660" y="5053914"/>
            <a:ext cx="0" cy="838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7161CDD8-EA50-45A2-8DD5-5E174911B8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6060" y="2475814"/>
            <a:ext cx="812800" cy="6096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protocol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software</a:t>
            </a: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C656A1DE-07A1-44FD-B0DD-0B660B6D2E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6060" y="1320114"/>
            <a:ext cx="812800" cy="6096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client</a:t>
            </a:r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B1C2BB8A-9105-4D28-A77B-EC151729D3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6060" y="3593414"/>
            <a:ext cx="812800" cy="609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LAN1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adapter</a:t>
            </a:r>
          </a:p>
        </p:txBody>
      </p:sp>
      <p:sp>
        <p:nvSpPr>
          <p:cNvPr id="14" name="Line 6">
            <a:extLst>
              <a:ext uri="{FF2B5EF4-FFF2-40B4-BE49-F238E27FC236}">
                <a16:creationId xmlns:a16="http://schemas.microsoft.com/office/drawing/2014/main" id="{3656D275-9445-415A-ABB1-6B0DFDF8B29C}"/>
              </a:ext>
            </a:extLst>
          </p:cNvPr>
          <p:cNvSpPr>
            <a:spLocks noChangeShapeType="1"/>
          </p:cNvSpPr>
          <p:nvPr/>
        </p:nvSpPr>
        <p:spPr bwMode="auto">
          <a:xfrm>
            <a:off x="4277860" y="4203014"/>
            <a:ext cx="0" cy="469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5" name="Text Box 7">
            <a:extLst>
              <a:ext uri="{FF2B5EF4-FFF2-40B4-BE49-F238E27FC236}">
                <a16:creationId xmlns:a16="http://schemas.microsoft.com/office/drawing/2014/main" id="{E64009C9-287A-4770-8015-DF0A56CC9E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8208" y="1002268"/>
            <a:ext cx="81528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 A</a:t>
            </a:r>
          </a:p>
        </p:txBody>
      </p:sp>
      <p:sp>
        <p:nvSpPr>
          <p:cNvPr id="16" name="Line 8">
            <a:extLst>
              <a:ext uri="{FF2B5EF4-FFF2-40B4-BE49-F238E27FC236}">
                <a16:creationId xmlns:a16="http://schemas.microsoft.com/office/drawing/2014/main" id="{6A47F316-9B2F-4E8D-A212-06885BF0C657}"/>
              </a:ext>
            </a:extLst>
          </p:cNvPr>
          <p:cNvSpPr>
            <a:spLocks noChangeShapeType="1"/>
          </p:cNvSpPr>
          <p:nvPr/>
        </p:nvSpPr>
        <p:spPr bwMode="auto">
          <a:xfrm>
            <a:off x="2503035" y="4749114"/>
            <a:ext cx="2971800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7" name="Text Box 18">
            <a:extLst>
              <a:ext uri="{FF2B5EF4-FFF2-40B4-BE49-F238E27FC236}">
                <a16:creationId xmlns:a16="http://schemas.microsoft.com/office/drawing/2014/main" id="{410282EF-2DDF-4FE4-B60A-9BEF119532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6609" y="960566"/>
            <a:ext cx="681597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i="1" dirty="0">
                <a:latin typeface="Calibri" pitchFamily="34" charset="0"/>
              </a:rPr>
              <a:t>LAN1</a:t>
            </a:r>
          </a:p>
        </p:txBody>
      </p:sp>
      <p:sp>
        <p:nvSpPr>
          <p:cNvPr id="18" name="Line 19">
            <a:extLst>
              <a:ext uri="{FF2B5EF4-FFF2-40B4-BE49-F238E27FC236}">
                <a16:creationId xmlns:a16="http://schemas.microsoft.com/office/drawing/2014/main" id="{20A6B2AD-F385-4CFE-A570-83252BB4A48A}"/>
              </a:ext>
            </a:extLst>
          </p:cNvPr>
          <p:cNvSpPr>
            <a:spLocks noChangeShapeType="1"/>
          </p:cNvSpPr>
          <p:nvPr/>
        </p:nvSpPr>
        <p:spPr bwMode="auto">
          <a:xfrm>
            <a:off x="7173460" y="4749114"/>
            <a:ext cx="2971800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9" name="Line 21">
            <a:extLst>
              <a:ext uri="{FF2B5EF4-FFF2-40B4-BE49-F238E27FC236}">
                <a16:creationId xmlns:a16="http://schemas.microsoft.com/office/drawing/2014/main" id="{DA68F2C0-D1CD-4740-AF61-A3A44D8C1297}"/>
              </a:ext>
            </a:extLst>
          </p:cNvPr>
          <p:cNvSpPr>
            <a:spLocks noChangeShapeType="1"/>
          </p:cNvSpPr>
          <p:nvPr/>
        </p:nvSpPr>
        <p:spPr bwMode="auto">
          <a:xfrm>
            <a:off x="7859260" y="4203014"/>
            <a:ext cx="0" cy="469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20" name="Line 23">
            <a:extLst>
              <a:ext uri="{FF2B5EF4-FFF2-40B4-BE49-F238E27FC236}">
                <a16:creationId xmlns:a16="http://schemas.microsoft.com/office/drawing/2014/main" id="{EBB55135-A4E5-4E51-8CA1-C92EED0E6C03}"/>
              </a:ext>
            </a:extLst>
          </p:cNvPr>
          <p:cNvSpPr>
            <a:spLocks noChangeShapeType="1"/>
          </p:cNvSpPr>
          <p:nvPr/>
        </p:nvSpPr>
        <p:spPr bwMode="auto">
          <a:xfrm>
            <a:off x="4277860" y="4672914"/>
            <a:ext cx="100171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21" name="Line 24">
            <a:extLst>
              <a:ext uri="{FF2B5EF4-FFF2-40B4-BE49-F238E27FC236}">
                <a16:creationId xmlns:a16="http://schemas.microsoft.com/office/drawing/2014/main" id="{02DFD425-720F-43B1-A39B-6A4431D243B8}"/>
              </a:ext>
            </a:extLst>
          </p:cNvPr>
          <p:cNvSpPr>
            <a:spLocks noChangeShapeType="1"/>
          </p:cNvSpPr>
          <p:nvPr/>
        </p:nvSpPr>
        <p:spPr bwMode="auto">
          <a:xfrm>
            <a:off x="7173460" y="4672914"/>
            <a:ext cx="685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0CD8920-909A-4A81-8F8C-D53E36E0D864}"/>
              </a:ext>
            </a:extLst>
          </p:cNvPr>
          <p:cNvGrpSpPr/>
          <p:nvPr/>
        </p:nvGrpSpPr>
        <p:grpSpPr>
          <a:xfrm>
            <a:off x="1698172" y="2018614"/>
            <a:ext cx="1158875" cy="304800"/>
            <a:chOff x="228600" y="2070100"/>
            <a:chExt cx="1158875" cy="304800"/>
          </a:xfrm>
        </p:grpSpPr>
        <p:sp>
          <p:nvSpPr>
            <p:cNvPr id="23" name="Rectangle 9">
              <a:extLst>
                <a:ext uri="{FF2B5EF4-FFF2-40B4-BE49-F238E27FC236}">
                  <a16:creationId xmlns:a16="http://schemas.microsoft.com/office/drawing/2014/main" id="{9DFA4449-4A70-4C7E-8235-71F06F2C08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5475" y="2108200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24" name="Text Box 31">
              <a:extLst>
                <a:ext uri="{FF2B5EF4-FFF2-40B4-BE49-F238E27FC236}">
                  <a16:creationId xmlns:a16="http://schemas.microsoft.com/office/drawing/2014/main" id="{22E35A21-2794-4137-A18A-369C558748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8600" y="2070100"/>
              <a:ext cx="400050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(1)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B52AD7A-226F-4A5A-90EC-B0451AE008EA}"/>
              </a:ext>
            </a:extLst>
          </p:cNvPr>
          <p:cNvGrpSpPr/>
          <p:nvPr/>
        </p:nvGrpSpPr>
        <p:grpSpPr>
          <a:xfrm>
            <a:off x="3507922" y="5358714"/>
            <a:ext cx="2076450" cy="304800"/>
            <a:chOff x="1970088" y="5257800"/>
            <a:chExt cx="2076450" cy="304800"/>
          </a:xfrm>
        </p:grpSpPr>
        <p:sp>
          <p:nvSpPr>
            <p:cNvPr id="26" name="Rectangle 10">
              <a:extLst>
                <a:ext uri="{FF2B5EF4-FFF2-40B4-BE49-F238E27FC236}">
                  <a16:creationId xmlns:a16="http://schemas.microsoft.com/office/drawing/2014/main" id="{2C7CCA37-8B22-40C4-A817-4684F4DFE1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0138" y="5295900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27" name="Rectangle 11">
              <a:extLst>
                <a:ext uri="{FF2B5EF4-FFF2-40B4-BE49-F238E27FC236}">
                  <a16:creationId xmlns:a16="http://schemas.microsoft.com/office/drawing/2014/main" id="{636C94E0-2A52-4577-95DF-855F376AC8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2138" y="5295900"/>
              <a:ext cx="457200" cy="2286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PH</a:t>
              </a:r>
            </a:p>
          </p:txBody>
        </p:sp>
        <p:sp>
          <p:nvSpPr>
            <p:cNvPr id="28" name="Rectangle 12">
              <a:extLst>
                <a:ext uri="{FF2B5EF4-FFF2-40B4-BE49-F238E27FC236}">
                  <a16:creationId xmlns:a16="http://schemas.microsoft.com/office/drawing/2014/main" id="{881C5D6A-CEBB-4943-BB2C-279EC90621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89338" y="5295900"/>
              <a:ext cx="457200" cy="2286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FH1</a:t>
              </a:r>
            </a:p>
          </p:txBody>
        </p:sp>
        <p:sp>
          <p:nvSpPr>
            <p:cNvPr id="29" name="Text Box 34">
              <a:extLst>
                <a:ext uri="{FF2B5EF4-FFF2-40B4-BE49-F238E27FC236}">
                  <a16:creationId xmlns:a16="http://schemas.microsoft.com/office/drawing/2014/main" id="{0BEF0D05-2368-4D8C-B846-81ACF169F7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70088" y="5257800"/>
              <a:ext cx="400050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(4)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A99A869-9916-45FD-94E1-FA6ABA760BCB}"/>
              </a:ext>
            </a:extLst>
          </p:cNvPr>
          <p:cNvGrpSpPr/>
          <p:nvPr/>
        </p:nvGrpSpPr>
        <p:grpSpPr>
          <a:xfrm>
            <a:off x="8221210" y="4291914"/>
            <a:ext cx="2076450" cy="304800"/>
            <a:chOff x="6751638" y="4343400"/>
            <a:chExt cx="2076450" cy="304800"/>
          </a:xfrm>
        </p:grpSpPr>
        <p:sp>
          <p:nvSpPr>
            <p:cNvPr id="31" name="Rectangle 28">
              <a:extLst>
                <a:ext uri="{FF2B5EF4-FFF2-40B4-BE49-F238E27FC236}">
                  <a16:creationId xmlns:a16="http://schemas.microsoft.com/office/drawing/2014/main" id="{7802A16A-6088-4DA6-8B98-AC50BACFE3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1688" y="4381500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32" name="Rectangle 29">
              <a:extLst>
                <a:ext uri="{FF2B5EF4-FFF2-40B4-BE49-F238E27FC236}">
                  <a16:creationId xmlns:a16="http://schemas.microsoft.com/office/drawing/2014/main" id="{E5B67EA2-4A7E-42B1-ADD4-BEF1879228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3688" y="4381500"/>
              <a:ext cx="457200" cy="2286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PH</a:t>
              </a:r>
            </a:p>
          </p:txBody>
        </p:sp>
        <p:sp>
          <p:nvSpPr>
            <p:cNvPr id="33" name="Rectangle 30">
              <a:extLst>
                <a:ext uri="{FF2B5EF4-FFF2-40B4-BE49-F238E27FC236}">
                  <a16:creationId xmlns:a16="http://schemas.microsoft.com/office/drawing/2014/main" id="{1320A491-3FFB-4F80-AB17-59D8AE55D0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70888" y="4381500"/>
              <a:ext cx="457200" cy="2286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FH2</a:t>
              </a:r>
            </a:p>
          </p:txBody>
        </p:sp>
        <p:sp>
          <p:nvSpPr>
            <p:cNvPr id="34" name="Text Box 36">
              <a:extLst>
                <a:ext uri="{FF2B5EF4-FFF2-40B4-BE49-F238E27FC236}">
                  <a16:creationId xmlns:a16="http://schemas.microsoft.com/office/drawing/2014/main" id="{1F68A7F5-27FA-429E-9770-2C0B8A81B7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51638" y="4343400"/>
              <a:ext cx="400050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(6)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DC5CE5E-34C0-408E-A97C-FDF347430FF6}"/>
              </a:ext>
            </a:extLst>
          </p:cNvPr>
          <p:cNvGrpSpPr/>
          <p:nvPr/>
        </p:nvGrpSpPr>
        <p:grpSpPr>
          <a:xfrm>
            <a:off x="8221210" y="2038866"/>
            <a:ext cx="1143000" cy="304800"/>
            <a:chOff x="6770688" y="2057400"/>
            <a:chExt cx="1143000" cy="304800"/>
          </a:xfrm>
        </p:grpSpPr>
        <p:sp>
          <p:nvSpPr>
            <p:cNvPr id="36" name="Rectangle 22">
              <a:extLst>
                <a:ext uri="{FF2B5EF4-FFF2-40B4-BE49-F238E27FC236}">
                  <a16:creationId xmlns:a16="http://schemas.microsoft.com/office/drawing/2014/main" id="{A6ECF613-B526-4791-8507-DC29AE1062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1688" y="2095500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37" name="Text Box 38">
              <a:extLst>
                <a:ext uri="{FF2B5EF4-FFF2-40B4-BE49-F238E27FC236}">
                  <a16:creationId xmlns:a16="http://schemas.microsoft.com/office/drawing/2014/main" id="{CB8C033C-8B2D-42E8-8303-83EBD813D7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70688" y="2057400"/>
              <a:ext cx="400050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(8)</a:t>
              </a:r>
            </a:p>
          </p:txBody>
        </p:sp>
      </p:grpSp>
      <p:sp>
        <p:nvSpPr>
          <p:cNvPr id="38" name="Line 47">
            <a:extLst>
              <a:ext uri="{FF2B5EF4-FFF2-40B4-BE49-F238E27FC236}">
                <a16:creationId xmlns:a16="http://schemas.microsoft.com/office/drawing/2014/main" id="{B7A4E55C-A1B0-4257-BA9C-2414C6F95129}"/>
              </a:ext>
            </a:extLst>
          </p:cNvPr>
          <p:cNvSpPr>
            <a:spLocks noChangeShapeType="1"/>
          </p:cNvSpPr>
          <p:nvPr/>
        </p:nvSpPr>
        <p:spPr bwMode="auto">
          <a:xfrm>
            <a:off x="6792460" y="5053914"/>
            <a:ext cx="0" cy="838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F3AEA55-DC57-4FBE-B048-6C1210EEC80F}"/>
              </a:ext>
            </a:extLst>
          </p:cNvPr>
          <p:cNvGrpSpPr/>
          <p:nvPr/>
        </p:nvGrpSpPr>
        <p:grpSpPr>
          <a:xfrm>
            <a:off x="7072846" y="4940986"/>
            <a:ext cx="2076450" cy="722528"/>
            <a:chOff x="5603274" y="4965700"/>
            <a:chExt cx="2076450" cy="722528"/>
          </a:xfrm>
        </p:grpSpPr>
        <p:sp>
          <p:nvSpPr>
            <p:cNvPr id="40" name="Rectangle 15">
              <a:extLst>
                <a:ext uri="{FF2B5EF4-FFF2-40B4-BE49-F238E27FC236}">
                  <a16:creationId xmlns:a16="http://schemas.microsoft.com/office/drawing/2014/main" id="{CA2FEB82-9E8D-4A26-A9F5-6AC9BF5D97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03274" y="5421528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41" name="Rectangle 16">
              <a:extLst>
                <a:ext uri="{FF2B5EF4-FFF2-40B4-BE49-F238E27FC236}">
                  <a16:creationId xmlns:a16="http://schemas.microsoft.com/office/drawing/2014/main" id="{93F042DB-BE12-4494-960E-1C98384994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65274" y="5421528"/>
              <a:ext cx="457200" cy="2286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PH</a:t>
              </a:r>
            </a:p>
          </p:txBody>
        </p:sp>
        <p:sp>
          <p:nvSpPr>
            <p:cNvPr id="42" name="Rectangle 17">
              <a:extLst>
                <a:ext uri="{FF2B5EF4-FFF2-40B4-BE49-F238E27FC236}">
                  <a16:creationId xmlns:a16="http://schemas.microsoft.com/office/drawing/2014/main" id="{ED871186-C3A3-4C1D-ADD7-C120868E01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22474" y="5421528"/>
              <a:ext cx="457200" cy="2286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FH2</a:t>
              </a:r>
            </a:p>
          </p:txBody>
        </p:sp>
        <p:sp>
          <p:nvSpPr>
            <p:cNvPr id="43" name="Text Box 35">
              <a:extLst>
                <a:ext uri="{FF2B5EF4-FFF2-40B4-BE49-F238E27FC236}">
                  <a16:creationId xmlns:a16="http://schemas.microsoft.com/office/drawing/2014/main" id="{DBCAFD6D-4C06-42D8-827B-770077AB4A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79674" y="5383428"/>
              <a:ext cx="400050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(5)</a:t>
              </a:r>
            </a:p>
          </p:txBody>
        </p:sp>
        <p:sp>
          <p:nvSpPr>
            <p:cNvPr id="44" name="AutoShape 41">
              <a:extLst>
                <a:ext uri="{FF2B5EF4-FFF2-40B4-BE49-F238E27FC236}">
                  <a16:creationId xmlns:a16="http://schemas.microsoft.com/office/drawing/2014/main" id="{082D4C1C-C3A3-49D9-81A2-E768F59EB86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6383338" y="4476750"/>
              <a:ext cx="114300" cy="1625600"/>
            </a:xfrm>
            <a:prstGeom prst="leftBrace">
              <a:avLst>
                <a:gd name="adj1" fmla="val 118519"/>
                <a:gd name="adj2" fmla="val 50000"/>
              </a:avLst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45" name="Text Box 42">
              <a:extLst>
                <a:ext uri="{FF2B5EF4-FFF2-40B4-BE49-F238E27FC236}">
                  <a16:creationId xmlns:a16="http://schemas.microsoft.com/office/drawing/2014/main" id="{40618500-5928-4971-A36C-ACEC8E31C8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48351" y="4965700"/>
              <a:ext cx="1064714" cy="30777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i="1" dirty="0">
                  <a:latin typeface="Calibri" pitchFamily="34" charset="0"/>
                </a:rPr>
                <a:t>LAN2 frame</a:t>
              </a:r>
            </a:p>
          </p:txBody>
        </p:sp>
      </p:grpSp>
      <p:sp>
        <p:nvSpPr>
          <p:cNvPr id="46" name="Rectangle 43">
            <a:extLst>
              <a:ext uri="{FF2B5EF4-FFF2-40B4-BE49-F238E27FC236}">
                <a16:creationId xmlns:a16="http://schemas.microsoft.com/office/drawing/2014/main" id="{7A490935-BAE5-4B96-AAD1-554978C032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8460" y="5892114"/>
            <a:ext cx="1905000" cy="6096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protocol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software</a:t>
            </a:r>
          </a:p>
        </p:txBody>
      </p:sp>
      <p:sp>
        <p:nvSpPr>
          <p:cNvPr id="47" name="Rectangle 44">
            <a:extLst>
              <a:ext uri="{FF2B5EF4-FFF2-40B4-BE49-F238E27FC236}">
                <a16:creationId xmlns:a16="http://schemas.microsoft.com/office/drawing/2014/main" id="{FF027167-96D0-4A51-876C-957B9C18C6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8460" y="4444314"/>
            <a:ext cx="812800" cy="609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LAN1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adapter</a:t>
            </a:r>
          </a:p>
        </p:txBody>
      </p:sp>
      <p:sp>
        <p:nvSpPr>
          <p:cNvPr id="48" name="Rectangle 45">
            <a:extLst>
              <a:ext uri="{FF2B5EF4-FFF2-40B4-BE49-F238E27FC236}">
                <a16:creationId xmlns:a16="http://schemas.microsoft.com/office/drawing/2014/main" id="{5BFBBFE9-DC56-4A13-BB02-AB2924E97F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60660" y="4444314"/>
            <a:ext cx="812800" cy="609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LAN2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adapter</a:t>
            </a:r>
          </a:p>
        </p:txBody>
      </p:sp>
      <p:sp>
        <p:nvSpPr>
          <p:cNvPr id="49" name="Text Box 48">
            <a:extLst>
              <a:ext uri="{FF2B5EF4-FFF2-40B4-BE49-F238E27FC236}">
                <a16:creationId xmlns:a16="http://schemas.microsoft.com/office/drawing/2014/main" id="{47FAE501-91F3-4CE7-81D3-FB98C64F2E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0972" y="3970638"/>
            <a:ext cx="896207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2000" i="1" dirty="0">
                <a:solidFill>
                  <a:srgbClr val="990000"/>
                </a:solidFill>
                <a:latin typeface="Calibri" pitchFamily="34" charset="0"/>
              </a:rPr>
              <a:t>Router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9C0C6F31-C97C-4E0F-9A54-4DD268C2833B}"/>
              </a:ext>
            </a:extLst>
          </p:cNvPr>
          <p:cNvGrpSpPr/>
          <p:nvPr/>
        </p:nvGrpSpPr>
        <p:grpSpPr>
          <a:xfrm>
            <a:off x="1698172" y="4291914"/>
            <a:ext cx="2068512" cy="304800"/>
            <a:chOff x="230188" y="4343400"/>
            <a:chExt cx="2068512" cy="304800"/>
          </a:xfrm>
        </p:grpSpPr>
        <p:sp>
          <p:nvSpPr>
            <p:cNvPr id="51" name="Rectangle 25">
              <a:extLst>
                <a:ext uri="{FF2B5EF4-FFF2-40B4-BE49-F238E27FC236}">
                  <a16:creationId xmlns:a16="http://schemas.microsoft.com/office/drawing/2014/main" id="{5CBB1A2F-B4AD-48D4-B73F-7577C2570E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5475" y="4381500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52" name="Rectangle 26">
              <a:extLst>
                <a:ext uri="{FF2B5EF4-FFF2-40B4-BE49-F238E27FC236}">
                  <a16:creationId xmlns:a16="http://schemas.microsoft.com/office/drawing/2014/main" id="{54B77B8C-147E-402C-9C41-6E75555DCA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7475" y="4381500"/>
              <a:ext cx="457200" cy="2286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PH</a:t>
              </a:r>
            </a:p>
          </p:txBody>
        </p:sp>
        <p:sp>
          <p:nvSpPr>
            <p:cNvPr id="53" name="Text Box 33">
              <a:extLst>
                <a:ext uri="{FF2B5EF4-FFF2-40B4-BE49-F238E27FC236}">
                  <a16:creationId xmlns:a16="http://schemas.microsoft.com/office/drawing/2014/main" id="{4CED15AE-F62C-4C12-851D-6ABF78B2E2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0188" y="4343400"/>
              <a:ext cx="400050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(3)</a:t>
              </a:r>
            </a:p>
          </p:txBody>
        </p:sp>
        <p:sp>
          <p:nvSpPr>
            <p:cNvPr id="54" name="Rectangle 49">
              <a:extLst>
                <a:ext uri="{FF2B5EF4-FFF2-40B4-BE49-F238E27FC236}">
                  <a16:creationId xmlns:a16="http://schemas.microsoft.com/office/drawing/2014/main" id="{B5F99843-6C64-4481-B8D4-92FC176CF4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1500" y="4381500"/>
              <a:ext cx="457200" cy="2286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FH1</a:t>
              </a:r>
            </a:p>
          </p:txBody>
        </p:sp>
      </p:grpSp>
      <p:sp>
        <p:nvSpPr>
          <p:cNvPr id="55" name="Line 50">
            <a:extLst>
              <a:ext uri="{FF2B5EF4-FFF2-40B4-BE49-F238E27FC236}">
                <a16:creationId xmlns:a16="http://schemas.microsoft.com/office/drawing/2014/main" id="{9896FA11-C6B3-4E1D-8ADD-46E56C89366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77860" y="3085414"/>
            <a:ext cx="0" cy="4953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56" name="Line 51">
            <a:extLst>
              <a:ext uri="{FF2B5EF4-FFF2-40B4-BE49-F238E27FC236}">
                <a16:creationId xmlns:a16="http://schemas.microsoft.com/office/drawing/2014/main" id="{07A6D396-A764-4850-BFD2-B00BB2B6129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77860" y="1942414"/>
            <a:ext cx="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FABB74B-5544-48D1-A341-826AA771EF7D}"/>
              </a:ext>
            </a:extLst>
          </p:cNvPr>
          <p:cNvGrpSpPr/>
          <p:nvPr/>
        </p:nvGrpSpPr>
        <p:grpSpPr>
          <a:xfrm>
            <a:off x="1698172" y="2742514"/>
            <a:ext cx="1616075" cy="697128"/>
            <a:chOff x="228600" y="2794000"/>
            <a:chExt cx="1616075" cy="697128"/>
          </a:xfrm>
        </p:grpSpPr>
        <p:sp>
          <p:nvSpPr>
            <p:cNvPr id="58" name="Rectangle 13">
              <a:extLst>
                <a:ext uri="{FF2B5EF4-FFF2-40B4-BE49-F238E27FC236}">
                  <a16:creationId xmlns:a16="http://schemas.microsoft.com/office/drawing/2014/main" id="{D58C3ACC-B04D-48AF-90E6-41CDF4A8AC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5475" y="3224428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59" name="Rectangle 14">
              <a:extLst>
                <a:ext uri="{FF2B5EF4-FFF2-40B4-BE49-F238E27FC236}">
                  <a16:creationId xmlns:a16="http://schemas.microsoft.com/office/drawing/2014/main" id="{506130B6-918A-4932-9F32-EFB466400D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7475" y="3224428"/>
              <a:ext cx="457200" cy="2286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PH</a:t>
              </a:r>
            </a:p>
          </p:txBody>
        </p:sp>
        <p:sp>
          <p:nvSpPr>
            <p:cNvPr id="61" name="Text Box 32">
              <a:extLst>
                <a:ext uri="{FF2B5EF4-FFF2-40B4-BE49-F238E27FC236}">
                  <a16:creationId xmlns:a16="http://schemas.microsoft.com/office/drawing/2014/main" id="{75F52168-0264-434B-8889-CB372D2AEB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8600" y="3186328"/>
              <a:ext cx="400050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(2)</a:t>
              </a:r>
            </a:p>
          </p:txBody>
        </p:sp>
        <p:sp>
          <p:nvSpPr>
            <p:cNvPr id="62" name="AutoShape 39">
              <a:extLst>
                <a:ext uri="{FF2B5EF4-FFF2-40B4-BE49-F238E27FC236}">
                  <a16:creationId xmlns:a16="http://schemas.microsoft.com/office/drawing/2014/main" id="{EE945C1C-4896-4E4C-A5F8-7214A722479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96975" y="2489200"/>
              <a:ext cx="76200" cy="1219200"/>
            </a:xfrm>
            <a:prstGeom prst="leftBrace">
              <a:avLst>
                <a:gd name="adj1" fmla="val 133333"/>
                <a:gd name="adj2" fmla="val 50000"/>
              </a:avLst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63" name="Text Box 40">
              <a:extLst>
                <a:ext uri="{FF2B5EF4-FFF2-40B4-BE49-F238E27FC236}">
                  <a16:creationId xmlns:a16="http://schemas.microsoft.com/office/drawing/2014/main" id="{43507832-2EC8-48D2-B399-741E8393F7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0700" y="2794000"/>
              <a:ext cx="1312026" cy="30777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i="1" dirty="0">
                  <a:latin typeface="Calibri" pitchFamily="34" charset="0"/>
                </a:rPr>
                <a:t>internet packet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FE753FBC-173F-4E00-B3CF-8634970FFE88}"/>
              </a:ext>
            </a:extLst>
          </p:cNvPr>
          <p:cNvGrpSpPr/>
          <p:nvPr/>
        </p:nvGrpSpPr>
        <p:grpSpPr>
          <a:xfrm>
            <a:off x="8221210" y="3148914"/>
            <a:ext cx="1600200" cy="304800"/>
            <a:chOff x="6770688" y="3143250"/>
            <a:chExt cx="1600200" cy="304800"/>
          </a:xfrm>
        </p:grpSpPr>
        <p:sp>
          <p:nvSpPr>
            <p:cNvPr id="67" name="Text Box 37">
              <a:extLst>
                <a:ext uri="{FF2B5EF4-FFF2-40B4-BE49-F238E27FC236}">
                  <a16:creationId xmlns:a16="http://schemas.microsoft.com/office/drawing/2014/main" id="{A82F4525-F8C4-4A93-8874-9A56F59B63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70688" y="3143250"/>
              <a:ext cx="400050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(7)</a:t>
              </a:r>
            </a:p>
          </p:txBody>
        </p:sp>
        <p:sp>
          <p:nvSpPr>
            <p:cNvPr id="68" name="Rectangle 54">
              <a:extLst>
                <a:ext uri="{FF2B5EF4-FFF2-40B4-BE49-F238E27FC236}">
                  <a16:creationId xmlns:a16="http://schemas.microsoft.com/office/drawing/2014/main" id="{D17155E6-EA18-4668-A014-932DEC5AB0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1688" y="3181350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69" name="Rectangle 55">
              <a:extLst>
                <a:ext uri="{FF2B5EF4-FFF2-40B4-BE49-F238E27FC236}">
                  <a16:creationId xmlns:a16="http://schemas.microsoft.com/office/drawing/2014/main" id="{58BA463A-F6E8-484B-8A24-FA1BE482F3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3688" y="3181350"/>
              <a:ext cx="457200" cy="2286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PH</a:t>
              </a:r>
            </a:p>
          </p:txBody>
        </p:sp>
      </p:grpSp>
      <p:sp>
        <p:nvSpPr>
          <p:cNvPr id="71" name="Rectangle 57">
            <a:extLst>
              <a:ext uri="{FF2B5EF4-FFF2-40B4-BE49-F238E27FC236}">
                <a16:creationId xmlns:a16="http://schemas.microsoft.com/office/drawing/2014/main" id="{B34111CD-89F3-4D91-AB6E-506546354B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9685" y="2475814"/>
            <a:ext cx="812800" cy="6096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protocol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software</a:t>
            </a:r>
          </a:p>
        </p:txBody>
      </p:sp>
      <p:sp>
        <p:nvSpPr>
          <p:cNvPr id="72" name="Rectangle 58">
            <a:extLst>
              <a:ext uri="{FF2B5EF4-FFF2-40B4-BE49-F238E27FC236}">
                <a16:creationId xmlns:a16="http://schemas.microsoft.com/office/drawing/2014/main" id="{F2BFD9E4-A87D-40BD-A7D7-FC7BB9DCCC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9685" y="1320114"/>
            <a:ext cx="812800" cy="6096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server</a:t>
            </a:r>
          </a:p>
        </p:txBody>
      </p:sp>
      <p:sp>
        <p:nvSpPr>
          <p:cNvPr id="73" name="Rectangle 59">
            <a:extLst>
              <a:ext uri="{FF2B5EF4-FFF2-40B4-BE49-F238E27FC236}">
                <a16:creationId xmlns:a16="http://schemas.microsoft.com/office/drawing/2014/main" id="{48B95CE1-F3DC-4838-A302-773844E17C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9685" y="3593414"/>
            <a:ext cx="812800" cy="609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LAN2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adapter</a:t>
            </a:r>
          </a:p>
        </p:txBody>
      </p:sp>
      <p:sp>
        <p:nvSpPr>
          <p:cNvPr id="74" name="Text Box 60">
            <a:extLst>
              <a:ext uri="{FF2B5EF4-FFF2-40B4-BE49-F238E27FC236}">
                <a16:creationId xmlns:a16="http://schemas.microsoft.com/office/drawing/2014/main" id="{BE071A46-AF41-4D74-BF89-21C022F57F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5703" y="1002268"/>
            <a:ext cx="80566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 B</a:t>
            </a:r>
          </a:p>
        </p:txBody>
      </p:sp>
      <p:sp>
        <p:nvSpPr>
          <p:cNvPr id="75" name="Line 61">
            <a:extLst>
              <a:ext uri="{FF2B5EF4-FFF2-40B4-BE49-F238E27FC236}">
                <a16:creationId xmlns:a16="http://schemas.microsoft.com/office/drawing/2014/main" id="{DF6EDCA7-7A3D-4208-8A02-6886C76D87A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881485" y="3085414"/>
            <a:ext cx="0" cy="4953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6" name="Line 62">
            <a:extLst>
              <a:ext uri="{FF2B5EF4-FFF2-40B4-BE49-F238E27FC236}">
                <a16:creationId xmlns:a16="http://schemas.microsoft.com/office/drawing/2014/main" id="{F0BBCBC7-A6BD-4632-8D0B-70A6CFD139A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881485" y="1942414"/>
            <a:ext cx="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0C307669-4647-4A9A-B938-281C28090D00}"/>
              </a:ext>
            </a:extLst>
          </p:cNvPr>
          <p:cNvSpPr txBox="1"/>
          <p:nvPr/>
        </p:nvSpPr>
        <p:spPr>
          <a:xfrm>
            <a:off x="455030" y="5650238"/>
            <a:ext cx="24720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latin typeface="Calibri" pitchFamily="34" charset="0"/>
              </a:rPr>
              <a:t>PH: Internet packet header</a:t>
            </a:r>
          </a:p>
          <a:p>
            <a:r>
              <a:rPr lang="en-US" sz="1600" b="0" dirty="0">
                <a:latin typeface="Calibri" pitchFamily="34" charset="0"/>
              </a:rPr>
              <a:t>FH: LAN frame header</a:t>
            </a:r>
          </a:p>
        </p:txBody>
      </p:sp>
      <p:sp>
        <p:nvSpPr>
          <p:cNvPr id="78" name="AutoShape 52">
            <a:extLst>
              <a:ext uri="{FF2B5EF4-FFF2-40B4-BE49-F238E27FC236}">
                <a16:creationId xmlns:a16="http://schemas.microsoft.com/office/drawing/2014/main" id="{EFE573C6-9282-480C-8994-CEEDA5CC6F96}"/>
              </a:ext>
            </a:extLst>
          </p:cNvPr>
          <p:cNvSpPr>
            <a:spLocks/>
          </p:cNvSpPr>
          <p:nvPr/>
        </p:nvSpPr>
        <p:spPr bwMode="auto">
          <a:xfrm rot="16200000" flipH="1" flipV="1">
            <a:off x="2886295" y="3389871"/>
            <a:ext cx="76200" cy="1676400"/>
          </a:xfrm>
          <a:prstGeom prst="leftBrace">
            <a:avLst>
              <a:gd name="adj1" fmla="val 183333"/>
              <a:gd name="adj2" fmla="val 50000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9" name="Text Box 53">
            <a:extLst>
              <a:ext uri="{FF2B5EF4-FFF2-40B4-BE49-F238E27FC236}">
                <a16:creationId xmlns:a16="http://schemas.microsoft.com/office/drawing/2014/main" id="{ECEF0B67-5A0F-4A4B-8DA7-23A601D5D4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1974" y="3882194"/>
            <a:ext cx="1064714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400" i="1" dirty="0">
                <a:latin typeface="Calibri" pitchFamily="34" charset="0"/>
              </a:rPr>
              <a:t>LAN1 frame</a:t>
            </a:r>
          </a:p>
        </p:txBody>
      </p:sp>
    </p:spTree>
    <p:extLst>
      <p:ext uri="{BB962C8B-B14F-4D97-AF65-F5344CB8AC3E}">
        <p14:creationId xmlns:p14="http://schemas.microsoft.com/office/powerpoint/2010/main" val="2435425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1C4F3-FD74-425D-B39A-F2695D18F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inter-network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DFD586-24EA-4E65-8197-522AC5B5A1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are glossing over a number of important questions:</a:t>
            </a:r>
          </a:p>
          <a:p>
            <a:pPr lvl="1"/>
            <a:r>
              <a:rPr lang="en-US" dirty="0"/>
              <a:t>What if different networks have different maximum frame sizes? (segmentation)</a:t>
            </a:r>
          </a:p>
          <a:p>
            <a:pPr lvl="1"/>
            <a:r>
              <a:rPr lang="en-US" dirty="0"/>
              <a:t>How do routers know </a:t>
            </a:r>
            <a:r>
              <a:rPr lang="en-US" i="1" dirty="0"/>
              <a:t>where</a:t>
            </a:r>
            <a:r>
              <a:rPr lang="en-US" dirty="0"/>
              <a:t> to forward frames?</a:t>
            </a:r>
          </a:p>
          <a:p>
            <a:pPr lvl="1"/>
            <a:r>
              <a:rPr lang="en-US" dirty="0"/>
              <a:t>How are routers informed when the network topology changes?</a:t>
            </a:r>
          </a:p>
          <a:p>
            <a:pPr lvl="1"/>
            <a:r>
              <a:rPr lang="en-US" dirty="0"/>
              <a:t>What if packets get lost?</a:t>
            </a:r>
          </a:p>
          <a:p>
            <a:endParaRPr lang="en-US" dirty="0"/>
          </a:p>
          <a:p>
            <a:r>
              <a:rPr lang="en-US" dirty="0"/>
              <a:t>These (and other) questions are addressed by the area of  systems known as </a:t>
            </a:r>
            <a:r>
              <a:rPr lang="en-US" b="1" dirty="0"/>
              <a:t>computer networking</a:t>
            </a:r>
          </a:p>
          <a:p>
            <a:pPr lvl="1"/>
            <a:r>
              <a:rPr lang="en-US" dirty="0"/>
              <a:t>CS340 – Intro to Computer Networks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9F4057-D965-4C85-9528-966FB1A92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876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06037-2223-44DA-82E2-5002D6F80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+ </a:t>
            </a:r>
            <a:r>
              <a:rPr lang="en-US" dirty="0" err="1"/>
              <a:t>xkcd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FF1A55-7BB8-4E9B-938C-2BBFAE0D0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23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19FD52A-705C-4FC6-8663-83C4301FC3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962" y="345080"/>
            <a:ext cx="7627235" cy="628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F1FBD5E-90E3-406C-BFB3-515DA18F4273}"/>
              </a:ext>
            </a:extLst>
          </p:cNvPr>
          <p:cNvSpPr txBox="1"/>
          <p:nvPr/>
        </p:nvSpPr>
        <p:spPr>
          <a:xfrm>
            <a:off x="607595" y="616958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https://xkcd.com/2259/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70050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Computer Networks</a:t>
            </a:r>
          </a:p>
          <a:p>
            <a:pPr lvl="1"/>
            <a:r>
              <a:rPr lang="en-US" dirty="0"/>
              <a:t>Topology</a:t>
            </a:r>
          </a:p>
          <a:p>
            <a:pPr lvl="1"/>
            <a:r>
              <a:rPr lang="en-US" dirty="0"/>
              <a:t>Inter-network communication</a:t>
            </a:r>
          </a:p>
          <a:p>
            <a:pPr lvl="1"/>
            <a:endParaRPr lang="en-US" dirty="0"/>
          </a:p>
          <a:p>
            <a:r>
              <a:rPr lang="en-US" b="1" dirty="0"/>
              <a:t>The Internet</a:t>
            </a:r>
          </a:p>
          <a:p>
            <a:pPr lvl="1"/>
            <a:r>
              <a:rPr lang="en-US" b="1" dirty="0"/>
              <a:t>Protocol choices</a:t>
            </a:r>
          </a:p>
          <a:p>
            <a:pPr lvl="1"/>
            <a:endParaRPr lang="en-US" dirty="0"/>
          </a:p>
          <a:p>
            <a:r>
              <a:rPr lang="en-US" dirty="0"/>
              <a:t>Sockets</a:t>
            </a:r>
          </a:p>
          <a:p>
            <a:pPr lvl="1"/>
            <a:r>
              <a:rPr lang="en-US" dirty="0"/>
              <a:t>System calls for communicating with other computers</a:t>
            </a:r>
          </a:p>
          <a:p>
            <a:pPr lvl="1"/>
            <a:endParaRPr lang="en-US" dirty="0"/>
          </a:p>
          <a:p>
            <a:r>
              <a:rPr lang="en-US" dirty="0"/>
              <a:t>The Web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17508248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iagram&#10;&#10;Description automatically generated">
            <a:extLst>
              <a:ext uri="{FF2B5EF4-FFF2-40B4-BE49-F238E27FC236}">
                <a16:creationId xmlns:a16="http://schemas.microsoft.com/office/drawing/2014/main" id="{B449178A-7DB0-42C8-886D-422E30865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5668" y="68263"/>
            <a:ext cx="9400664" cy="6721475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138495F1-9299-4A4E-827B-4D2A87864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0778C724-3839-4D76-A707-B4C23905D055}" type="slidenum">
              <a:rPr lang="en-US" smtClean="0"/>
              <a:pPr>
                <a:spcAft>
                  <a:spcPts val="600"/>
                </a:spcAft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943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1A2A5E19-A94D-4BC5-B431-CE5AF34EF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5635" y="68263"/>
            <a:ext cx="10340730" cy="6721475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Slide Number Placeholder 1" hidden="1">
            <a:extLst>
              <a:ext uri="{FF2B5EF4-FFF2-40B4-BE49-F238E27FC236}">
                <a16:creationId xmlns:a16="http://schemas.microsoft.com/office/drawing/2014/main" id="{895A6761-4700-408A-AB0B-767234C36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0778C724-3839-4D76-A707-B4C23905D055}" type="slidenum">
              <a:rPr lang="en-US" smtClean="0"/>
              <a:pPr>
                <a:spcAft>
                  <a:spcPts val="600"/>
                </a:spcAft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5614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EBD10B-BD4D-4395-B237-A073A29EA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27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E5FCA4-71A0-4A64-8289-719C443B14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98" y="0"/>
            <a:ext cx="122067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4152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5615B2-1931-3EB8-3927-6DECF2AF1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28</a:t>
            </a:fld>
            <a:endParaRPr lang="en-US"/>
          </a:p>
        </p:txBody>
      </p:sp>
      <p:pic>
        <p:nvPicPr>
          <p:cNvPr id="3" name="marine_internet_cables">
            <a:hlinkClick r:id="" action="ppaction://media"/>
            <a:extLst>
              <a:ext uri="{FF2B5EF4-FFF2-40B4-BE49-F238E27FC236}">
                <a16:creationId xmlns:a16="http://schemas.microsoft.com/office/drawing/2014/main" id="{C0C7BEA9-9382-6E1A-95E6-F37ADDB506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08906" y="488845"/>
            <a:ext cx="5974187" cy="586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924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10000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DBE269A-C907-4F6A-89E5-066585F18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29</a:t>
            </a:fld>
            <a:endParaRPr lang="en-US"/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054F106E-6E88-4A23-8D91-B146F4AFDB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03" y="-31430"/>
            <a:ext cx="11580394" cy="6889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6808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EF959-C62E-4F8A-8D4C-BEF087A77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EDBE37-7B8E-47BF-A4AD-CD288F601E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do computers communicate?</a:t>
            </a:r>
          </a:p>
          <a:p>
            <a:endParaRPr lang="en-US" dirty="0"/>
          </a:p>
          <a:p>
            <a:r>
              <a:rPr lang="en-US" dirty="0"/>
              <a:t>What choices does the Internet make about how to communicate?</a:t>
            </a:r>
          </a:p>
          <a:p>
            <a:endParaRPr lang="en-US" dirty="0"/>
          </a:p>
          <a:p>
            <a:r>
              <a:rPr lang="en-US"/>
              <a:t>Explore Internet communication mechanisms: TCP and HTTP</a:t>
            </a:r>
            <a:endParaRPr lang="en-US" dirty="0"/>
          </a:p>
          <a:p>
            <a:endParaRPr lang="en-US" dirty="0"/>
          </a:p>
          <a:p>
            <a:r>
              <a:rPr lang="en-US" dirty="0"/>
              <a:t>See CS340 for more details!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366CAC-B34E-4A3F-AB6B-24F84A057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7195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9FAF1-380E-4CB2-ABB5-19264DDE8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global Internet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DB458E-CCB8-40F7-9465-06E77FD499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Most famous example of an internet (uppercase to distinguish)</a:t>
            </a:r>
          </a:p>
          <a:p>
            <a:pPr lvl="1"/>
            <a:endParaRPr lang="en-US" dirty="0"/>
          </a:p>
          <a:p>
            <a:r>
              <a:rPr lang="en-US" dirty="0"/>
              <a:t>Based on the TCP/IP protocol family</a:t>
            </a:r>
          </a:p>
          <a:p>
            <a:pPr lvl="1"/>
            <a:r>
              <a:rPr lang="en-US" b="1" dirty="0"/>
              <a:t>IP</a:t>
            </a:r>
            <a:r>
              <a:rPr lang="en-US" dirty="0"/>
              <a:t> (Internet Protocol)</a:t>
            </a:r>
          </a:p>
          <a:p>
            <a:pPr lvl="2"/>
            <a:r>
              <a:rPr lang="en-US" dirty="0"/>
              <a:t>Provides a </a:t>
            </a:r>
            <a:r>
              <a:rPr lang="en-US" i="1" dirty="0"/>
              <a:t>naming scheme </a:t>
            </a:r>
            <a:r>
              <a:rPr lang="en-US" dirty="0"/>
              <a:t>and unreliable </a:t>
            </a:r>
            <a:r>
              <a:rPr lang="en-US" i="1" dirty="0"/>
              <a:t>delivery of packets </a:t>
            </a:r>
            <a:r>
              <a:rPr lang="en-US" dirty="0"/>
              <a:t>from </a:t>
            </a:r>
            <a:r>
              <a:rPr lang="en-US" b="1" dirty="0"/>
              <a:t>host-to-host</a:t>
            </a:r>
          </a:p>
          <a:p>
            <a:pPr lvl="1"/>
            <a:r>
              <a:rPr lang="en-US" b="1" dirty="0"/>
              <a:t>UDP</a:t>
            </a:r>
            <a:r>
              <a:rPr lang="en-US" dirty="0"/>
              <a:t> (Unreliable Datagram Protocol)</a:t>
            </a:r>
          </a:p>
          <a:p>
            <a:pPr lvl="2"/>
            <a:r>
              <a:rPr lang="en-US" dirty="0"/>
              <a:t>Uses IP to provide </a:t>
            </a:r>
            <a:r>
              <a:rPr lang="en-US" i="1" dirty="0"/>
              <a:t>unreliable data delivery </a:t>
            </a:r>
            <a:r>
              <a:rPr lang="en-US" dirty="0"/>
              <a:t>from </a:t>
            </a:r>
            <a:r>
              <a:rPr lang="en-US" b="1" dirty="0"/>
              <a:t>process-to-process</a:t>
            </a:r>
          </a:p>
          <a:p>
            <a:pPr lvl="1"/>
            <a:r>
              <a:rPr lang="en-US" b="1" dirty="0"/>
              <a:t>TCP</a:t>
            </a:r>
            <a:r>
              <a:rPr lang="en-US" dirty="0"/>
              <a:t> (Transmission Control Protocol)</a:t>
            </a:r>
          </a:p>
          <a:p>
            <a:pPr lvl="2"/>
            <a:r>
              <a:rPr lang="en-US" dirty="0"/>
              <a:t>Uses IP to provide </a:t>
            </a:r>
            <a:r>
              <a:rPr lang="en-US" i="1" dirty="0"/>
              <a:t>reliable data delivery </a:t>
            </a:r>
            <a:r>
              <a:rPr lang="en-US" dirty="0"/>
              <a:t>from </a:t>
            </a:r>
            <a:r>
              <a:rPr lang="en-US" b="1" dirty="0"/>
              <a:t>process-to-process</a:t>
            </a:r>
          </a:p>
          <a:p>
            <a:pPr lvl="2"/>
            <a:endParaRPr lang="en-US" dirty="0"/>
          </a:p>
          <a:p>
            <a:r>
              <a:rPr lang="en-US" dirty="0"/>
              <a:t>Accessed via a mix of Unix file I/O and the </a:t>
            </a:r>
            <a:r>
              <a:rPr lang="en-US" b="1" dirty="0"/>
              <a:t>sockets</a:t>
            </a:r>
            <a:r>
              <a:rPr lang="en-US" dirty="0"/>
              <a:t> interface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01FFE3-7297-4499-B80B-AD4E1C230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269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5AD905A-42E2-4695-8428-9C5E646DC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Hardware and software organization of an Internet application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40987F-F441-4870-A211-44624013A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31</a:t>
            </a:fld>
            <a:endParaRPr lang="en-US"/>
          </a:p>
        </p:txBody>
      </p:sp>
      <p:sp>
        <p:nvSpPr>
          <p:cNvPr id="6" name="Rectangle 24">
            <a:extLst>
              <a:ext uri="{FF2B5EF4-FFF2-40B4-BE49-F238E27FC236}">
                <a16:creationId xmlns:a16="http://schemas.microsoft.com/office/drawing/2014/main" id="{33D344E5-A3E2-46F9-B0B3-1319DAEA86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8401" y="2057400"/>
            <a:ext cx="1447800" cy="28194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" name="Rectangle 25">
            <a:extLst>
              <a:ext uri="{FF2B5EF4-FFF2-40B4-BE49-F238E27FC236}">
                <a16:creationId xmlns:a16="http://schemas.microsoft.com/office/drawing/2014/main" id="{936062F1-9855-481C-ACDD-D54B804764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7301" y="2057400"/>
            <a:ext cx="1447800" cy="28194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C7C28074-CF49-4BDA-A449-2DFC37C767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7301" y="3124200"/>
            <a:ext cx="1284287" cy="6096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TCP/IP</a:t>
            </a:r>
          </a:p>
        </p:txBody>
      </p:sp>
      <p:sp>
        <p:nvSpPr>
          <p:cNvPr id="9" name="Line 4">
            <a:extLst>
              <a:ext uri="{FF2B5EF4-FFF2-40B4-BE49-F238E27FC236}">
                <a16:creationId xmlns:a16="http://schemas.microsoft.com/office/drawing/2014/main" id="{096ACD71-F529-4200-A6FE-113912C12B03}"/>
              </a:ext>
            </a:extLst>
          </p:cNvPr>
          <p:cNvSpPr>
            <a:spLocks noChangeShapeType="1"/>
          </p:cNvSpPr>
          <p:nvPr/>
        </p:nvSpPr>
        <p:spPr bwMode="auto">
          <a:xfrm>
            <a:off x="4355001" y="2743200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10" name="Line 5">
            <a:extLst>
              <a:ext uri="{FF2B5EF4-FFF2-40B4-BE49-F238E27FC236}">
                <a16:creationId xmlns:a16="http://schemas.microsoft.com/office/drawing/2014/main" id="{478BA878-84D7-4237-895F-9F97789B2771}"/>
              </a:ext>
            </a:extLst>
          </p:cNvPr>
          <p:cNvSpPr>
            <a:spLocks noChangeShapeType="1"/>
          </p:cNvSpPr>
          <p:nvPr/>
        </p:nvSpPr>
        <p:spPr bwMode="auto">
          <a:xfrm>
            <a:off x="4355001" y="3733800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879664EE-6218-4300-8449-F999018BB5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7301" y="2133600"/>
            <a:ext cx="1284287" cy="609600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Client</a:t>
            </a: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3E575ABE-B44B-47EF-87E9-F03B4A7013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7301" y="4114800"/>
            <a:ext cx="1284287" cy="6096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Network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adapter</a:t>
            </a:r>
          </a:p>
        </p:txBody>
      </p:sp>
      <p:sp>
        <p:nvSpPr>
          <p:cNvPr id="13" name="Line 8">
            <a:extLst>
              <a:ext uri="{FF2B5EF4-FFF2-40B4-BE49-F238E27FC236}">
                <a16:creationId xmlns:a16="http://schemas.microsoft.com/office/drawing/2014/main" id="{375BA134-AB85-453B-8A22-56449101B527}"/>
              </a:ext>
            </a:extLst>
          </p:cNvPr>
          <p:cNvSpPr>
            <a:spLocks noChangeShapeType="1"/>
          </p:cNvSpPr>
          <p:nvPr/>
        </p:nvSpPr>
        <p:spPr bwMode="auto">
          <a:xfrm>
            <a:off x="4355001" y="4724400"/>
            <a:ext cx="12700" cy="431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14" name="AutoShape 9">
            <a:extLst>
              <a:ext uri="{FF2B5EF4-FFF2-40B4-BE49-F238E27FC236}">
                <a16:creationId xmlns:a16="http://schemas.microsoft.com/office/drawing/2014/main" id="{A0352CC4-4580-4F8E-A0F1-E1E4687350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3001" y="5156200"/>
            <a:ext cx="5448300" cy="3556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Global IP Internet</a:t>
            </a:r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id="{DAC8AFE0-6E37-4C02-8916-BB5A152395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3501" y="3124200"/>
            <a:ext cx="1284287" cy="6096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TCP/IP</a:t>
            </a:r>
          </a:p>
        </p:txBody>
      </p:sp>
      <p:sp>
        <p:nvSpPr>
          <p:cNvPr id="16" name="Line 11">
            <a:extLst>
              <a:ext uri="{FF2B5EF4-FFF2-40B4-BE49-F238E27FC236}">
                <a16:creationId xmlns:a16="http://schemas.microsoft.com/office/drawing/2014/main" id="{13A84396-92D1-47FB-BE7C-FEF927B4F617}"/>
              </a:ext>
            </a:extLst>
          </p:cNvPr>
          <p:cNvSpPr>
            <a:spLocks noChangeShapeType="1"/>
          </p:cNvSpPr>
          <p:nvPr/>
        </p:nvSpPr>
        <p:spPr bwMode="auto">
          <a:xfrm>
            <a:off x="8279301" y="2743200"/>
            <a:ext cx="1587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17" name="Line 12">
            <a:extLst>
              <a:ext uri="{FF2B5EF4-FFF2-40B4-BE49-F238E27FC236}">
                <a16:creationId xmlns:a16="http://schemas.microsoft.com/office/drawing/2014/main" id="{176DB15D-957D-4397-806D-6B2636F38935}"/>
              </a:ext>
            </a:extLst>
          </p:cNvPr>
          <p:cNvSpPr>
            <a:spLocks noChangeShapeType="1"/>
          </p:cNvSpPr>
          <p:nvPr/>
        </p:nvSpPr>
        <p:spPr bwMode="auto">
          <a:xfrm>
            <a:off x="8279301" y="3733800"/>
            <a:ext cx="1587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18" name="Rectangle 13">
            <a:extLst>
              <a:ext uri="{FF2B5EF4-FFF2-40B4-BE49-F238E27FC236}">
                <a16:creationId xmlns:a16="http://schemas.microsoft.com/office/drawing/2014/main" id="{E75A0A59-C83B-49D9-A9EF-18476052F2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3501" y="2133600"/>
            <a:ext cx="1284287" cy="609600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Server</a:t>
            </a:r>
          </a:p>
        </p:txBody>
      </p:sp>
      <p:sp>
        <p:nvSpPr>
          <p:cNvPr id="19" name="Rectangle 14">
            <a:extLst>
              <a:ext uri="{FF2B5EF4-FFF2-40B4-BE49-F238E27FC236}">
                <a16:creationId xmlns:a16="http://schemas.microsoft.com/office/drawing/2014/main" id="{45B8A8EA-48AF-4236-9FDC-E29C456BC9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3501" y="4114800"/>
            <a:ext cx="1284287" cy="6096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Network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adapter</a:t>
            </a:r>
          </a:p>
        </p:txBody>
      </p:sp>
      <p:sp>
        <p:nvSpPr>
          <p:cNvPr id="20" name="Line 15">
            <a:extLst>
              <a:ext uri="{FF2B5EF4-FFF2-40B4-BE49-F238E27FC236}">
                <a16:creationId xmlns:a16="http://schemas.microsoft.com/office/drawing/2014/main" id="{FB29F38D-C654-4340-9C43-89F39AC17B75}"/>
              </a:ext>
            </a:extLst>
          </p:cNvPr>
          <p:cNvSpPr>
            <a:spLocks noChangeShapeType="1"/>
          </p:cNvSpPr>
          <p:nvPr/>
        </p:nvSpPr>
        <p:spPr bwMode="auto">
          <a:xfrm>
            <a:off x="8279301" y="4724400"/>
            <a:ext cx="0" cy="419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21" name="Text Box 16">
            <a:extLst>
              <a:ext uri="{FF2B5EF4-FFF2-40B4-BE49-F238E27FC236}">
                <a16:creationId xmlns:a16="http://schemas.microsoft.com/office/drawing/2014/main" id="{7E87EC0F-382D-4813-B3CC-C99FEB0653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1123" y="1699111"/>
            <a:ext cx="2175084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2000" dirty="0">
                <a:latin typeface="Calibri" pitchFamily="34" charset="0"/>
              </a:rPr>
              <a:t>Internet client host</a:t>
            </a:r>
          </a:p>
        </p:txBody>
      </p:sp>
      <p:sp>
        <p:nvSpPr>
          <p:cNvPr id="22" name="Text Box 17">
            <a:extLst>
              <a:ext uri="{FF2B5EF4-FFF2-40B4-BE49-F238E27FC236}">
                <a16:creationId xmlns:a16="http://schemas.microsoft.com/office/drawing/2014/main" id="{1E33EEC9-1C3E-4AF6-9B4A-B2AA3B8362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9882" y="1699111"/>
            <a:ext cx="2252668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2000" dirty="0">
                <a:latin typeface="Calibri" pitchFamily="34" charset="0"/>
              </a:rPr>
              <a:t>Internet server host</a:t>
            </a:r>
          </a:p>
        </p:txBody>
      </p:sp>
      <p:sp>
        <p:nvSpPr>
          <p:cNvPr id="23" name="Text Box 18">
            <a:extLst>
              <a:ext uri="{FF2B5EF4-FFF2-40B4-BE49-F238E27FC236}">
                <a16:creationId xmlns:a16="http://schemas.microsoft.com/office/drawing/2014/main" id="{7A2575CD-85DA-4071-A385-A5FC1F7B69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116" y="2573710"/>
            <a:ext cx="1955472" cy="7078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/>
            <a:r>
              <a:rPr lang="en-US" sz="2000" dirty="0">
                <a:latin typeface="Calibri" pitchFamily="34" charset="0"/>
              </a:rPr>
              <a:t>Sockets interface</a:t>
            </a:r>
          </a:p>
          <a:p>
            <a:pPr algn="r"/>
            <a:r>
              <a:rPr lang="en-US" sz="2000" dirty="0">
                <a:latin typeface="Calibri" pitchFamily="34" charset="0"/>
              </a:rPr>
              <a:t>(system calls)</a:t>
            </a:r>
          </a:p>
        </p:txBody>
      </p:sp>
      <p:sp>
        <p:nvSpPr>
          <p:cNvPr id="24" name="Text Box 19">
            <a:extLst>
              <a:ext uri="{FF2B5EF4-FFF2-40B4-BE49-F238E27FC236}">
                <a16:creationId xmlns:a16="http://schemas.microsoft.com/office/drawing/2014/main" id="{06DC8695-2EEB-4E8D-89F7-8B0E78C718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0921" y="3562722"/>
            <a:ext cx="2192523" cy="7078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/>
            <a:r>
              <a:rPr lang="en-US" sz="2000" dirty="0">
                <a:latin typeface="Calibri" pitchFamily="34" charset="0"/>
              </a:rPr>
              <a:t>Hardware interface</a:t>
            </a:r>
          </a:p>
          <a:p>
            <a:pPr algn="r"/>
            <a:r>
              <a:rPr lang="en-US" sz="2000" dirty="0">
                <a:latin typeface="Calibri" pitchFamily="34" charset="0"/>
              </a:rPr>
              <a:t>(interrupts)</a:t>
            </a:r>
          </a:p>
        </p:txBody>
      </p:sp>
      <p:sp>
        <p:nvSpPr>
          <p:cNvPr id="25" name="Text Box 20">
            <a:extLst>
              <a:ext uri="{FF2B5EF4-FFF2-40B4-BE49-F238E27FC236}">
                <a16:creationId xmlns:a16="http://schemas.microsoft.com/office/drawing/2014/main" id="{4C857A99-B87D-4C22-98AC-4C907D8C00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5527" y="2240449"/>
            <a:ext cx="1230914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User code</a:t>
            </a:r>
          </a:p>
        </p:txBody>
      </p:sp>
      <p:sp>
        <p:nvSpPr>
          <p:cNvPr id="26" name="Text Box 21">
            <a:extLst>
              <a:ext uri="{FF2B5EF4-FFF2-40B4-BE49-F238E27FC236}">
                <a16:creationId xmlns:a16="http://schemas.microsoft.com/office/drawing/2014/main" id="{E10A1F50-7F43-4B14-955F-053FD54B44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5527" y="3229461"/>
            <a:ext cx="1035348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OS code</a:t>
            </a:r>
          </a:p>
        </p:txBody>
      </p:sp>
      <p:sp>
        <p:nvSpPr>
          <p:cNvPr id="27" name="Text Box 22">
            <a:extLst>
              <a:ext uri="{FF2B5EF4-FFF2-40B4-BE49-F238E27FC236}">
                <a16:creationId xmlns:a16="http://schemas.microsoft.com/office/drawing/2014/main" id="{4F50E5D9-C398-4AF2-88D1-45F61DB29E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5527" y="4082436"/>
            <a:ext cx="1584088" cy="7078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Hardware</a:t>
            </a:r>
          </a:p>
          <a:p>
            <a:r>
              <a:rPr lang="en-US" sz="2000" dirty="0">
                <a:latin typeface="Calibri" pitchFamily="34" charset="0"/>
              </a:rPr>
              <a:t>and firmware</a:t>
            </a:r>
          </a:p>
        </p:txBody>
      </p:sp>
      <p:sp>
        <p:nvSpPr>
          <p:cNvPr id="28" name="Line 23">
            <a:extLst>
              <a:ext uri="{FF2B5EF4-FFF2-40B4-BE49-F238E27FC236}">
                <a16:creationId xmlns:a16="http://schemas.microsoft.com/office/drawing/2014/main" id="{E63E74F8-07AE-4B11-8831-9AA70D9FDC23}"/>
              </a:ext>
            </a:extLst>
          </p:cNvPr>
          <p:cNvSpPr>
            <a:spLocks noChangeShapeType="1"/>
          </p:cNvSpPr>
          <p:nvPr/>
        </p:nvSpPr>
        <p:spPr bwMode="auto">
          <a:xfrm>
            <a:off x="3402501" y="2908300"/>
            <a:ext cx="19685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29" name="Line 26">
            <a:extLst>
              <a:ext uri="{FF2B5EF4-FFF2-40B4-BE49-F238E27FC236}">
                <a16:creationId xmlns:a16="http://schemas.microsoft.com/office/drawing/2014/main" id="{1A4CE753-A98B-4D27-AB22-E4C7315B6D40}"/>
              </a:ext>
            </a:extLst>
          </p:cNvPr>
          <p:cNvSpPr>
            <a:spLocks noChangeShapeType="1"/>
          </p:cNvSpPr>
          <p:nvPr/>
        </p:nvSpPr>
        <p:spPr bwMode="auto">
          <a:xfrm>
            <a:off x="3389801" y="3911600"/>
            <a:ext cx="19685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0164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D486A-5C6F-4222-942E-F42D513DF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programmer’s view of the internet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696BD-B2BA-47EC-B64F-A2D69F0096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1. Hosts are mapped to a set of 32-bit </a:t>
            </a:r>
            <a:r>
              <a:rPr lang="en-US" b="1" dirty="0"/>
              <a:t>IP addresses</a:t>
            </a:r>
          </a:p>
          <a:p>
            <a:pPr lvl="1"/>
            <a:r>
              <a:rPr lang="en-US" dirty="0"/>
              <a:t>129.105.5.212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/>
              <a:t>2. The set of IP addresses is mapped to a set of identifiers called Internet </a:t>
            </a:r>
            <a:r>
              <a:rPr lang="en-US" b="1" dirty="0"/>
              <a:t>domain names</a:t>
            </a:r>
          </a:p>
          <a:p>
            <a:pPr lvl="1"/>
            <a:r>
              <a:rPr lang="en-US" dirty="0"/>
              <a:t>129.105.5.212 is mapped to moore.wot.eecs.northwestern.edu</a:t>
            </a:r>
          </a:p>
          <a:p>
            <a:pPr marL="914400" lvl="1" indent="-45720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/>
              <a:t>3. A process on one Internet host can communicate with a process on another Internet host over a </a:t>
            </a:r>
            <a:r>
              <a:rPr lang="en-US" b="1" dirty="0"/>
              <a:t>connection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D7BF93-E74F-49E6-9744-BB913BCB2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2402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D24278-6507-EC28-1BD6-915E5FDDCC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AD9A6-F245-25BF-8A1B-775A7F17B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programmer’s view of the internet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FD315F-25AB-4755-63C9-2E37B65E46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/>
              <a:t>1. Hosts are mapped to a set of 32-bit </a:t>
            </a:r>
            <a:r>
              <a:rPr lang="en-US" b="1" u="sng" dirty="0"/>
              <a:t>IP addresses</a:t>
            </a:r>
          </a:p>
          <a:p>
            <a:pPr lvl="1"/>
            <a:r>
              <a:rPr lang="en-US" u="sng" dirty="0"/>
              <a:t>129.105.5.212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/>
              <a:t>2. The set of IP addresses is mapped to a set of identifiers called Internet </a:t>
            </a:r>
            <a:r>
              <a:rPr lang="en-US" b="1" dirty="0"/>
              <a:t>domain names</a:t>
            </a:r>
          </a:p>
          <a:p>
            <a:pPr lvl="1"/>
            <a:r>
              <a:rPr lang="en-US" dirty="0"/>
              <a:t>129.105.5.212 is mapped to moore.wot.eecs.northwestern.edu</a:t>
            </a:r>
          </a:p>
          <a:p>
            <a:pPr marL="914400" lvl="1" indent="-45720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/>
              <a:t>3. A process on one Internet host can communicate with a process on another Internet host over a </a:t>
            </a:r>
            <a:r>
              <a:rPr lang="en-US" b="1" dirty="0"/>
              <a:t>connection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7B2568-8452-64C1-4AF8-649E7AB67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2733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3E3DB-86C2-4A5F-ADB6-F0E022AFC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IP addresses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EE8BFB-DA39-495E-AE6E-681374FBBA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11254206" cy="50292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32-bit IP addresses are stored in an </a:t>
            </a:r>
            <a:r>
              <a:rPr lang="en-US" b="1" dirty="0"/>
              <a:t>IP address struct</a:t>
            </a:r>
          </a:p>
          <a:p>
            <a:pPr lvl="1"/>
            <a:r>
              <a:rPr lang="en-US" dirty="0"/>
              <a:t>IP addresses are always stored in memory in </a:t>
            </a:r>
            <a:r>
              <a:rPr lang="en-US" i="1" dirty="0"/>
              <a:t>network byte order  </a:t>
            </a:r>
            <a:r>
              <a:rPr lang="en-US" dirty="0"/>
              <a:t>(big-endian)</a:t>
            </a:r>
          </a:p>
          <a:p>
            <a:pPr lvl="2"/>
            <a:r>
              <a:rPr lang="en-US" dirty="0"/>
              <a:t>Remember: most computers use little-endian😭</a:t>
            </a:r>
          </a:p>
          <a:p>
            <a:pPr lvl="1"/>
            <a:r>
              <a:rPr lang="en-US" dirty="0"/>
              <a:t>True in general for any integer transferred in a packet header from</a:t>
            </a:r>
            <a:br>
              <a:rPr lang="en-US" dirty="0"/>
            </a:br>
            <a:r>
              <a:rPr lang="en-US" dirty="0"/>
              <a:t>one machine to another</a:t>
            </a:r>
          </a:p>
          <a:p>
            <a:pPr lvl="2"/>
            <a:r>
              <a:rPr lang="en-US" dirty="0"/>
              <a:t>E.g., the port number used to identify an Internet connection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r>
              <a:rPr lang="en-US" dirty="0"/>
              <a:t>By convention, each byte in a 32-bit IP address is represented by its decimal value and separated by a period</a:t>
            </a:r>
          </a:p>
          <a:p>
            <a:pPr lvl="2"/>
            <a:r>
              <a:rPr lang="en-US" dirty="0"/>
              <a:t>IP address:</a:t>
            </a:r>
            <a:r>
              <a:rPr lang="en-US" dirty="0">
                <a:latin typeface="Courier New" pitchFamily="49" charset="0"/>
              </a:rPr>
              <a:t> </a:t>
            </a:r>
            <a:r>
              <a:rPr lang="en-US" b="1" dirty="0">
                <a:latin typeface="Courier New" pitchFamily="49" charset="0"/>
              </a:rPr>
              <a:t>0x</a:t>
            </a:r>
            <a:r>
              <a:rPr lang="en-US" b="1" dirty="0">
                <a:solidFill>
                  <a:srgbClr val="C00000"/>
                </a:solidFill>
                <a:latin typeface="Courier New" pitchFamily="49" charset="0"/>
              </a:rPr>
              <a:t>81</a:t>
            </a:r>
            <a:r>
              <a:rPr lang="en-US" b="1" dirty="0">
                <a:solidFill>
                  <a:srgbClr val="008000"/>
                </a:solidFill>
                <a:latin typeface="Courier New" pitchFamily="49" charset="0"/>
              </a:rPr>
              <a:t>69</a:t>
            </a:r>
            <a:r>
              <a:rPr lang="en-US" b="1" dirty="0">
                <a:solidFill>
                  <a:srgbClr val="D09E00"/>
                </a:solidFill>
                <a:latin typeface="Courier New" pitchFamily="49" charset="0"/>
              </a:rPr>
              <a:t>05</a:t>
            </a:r>
            <a:r>
              <a:rPr lang="en-US" b="1" dirty="0">
                <a:solidFill>
                  <a:srgbClr val="2D2DB9"/>
                </a:solidFill>
                <a:latin typeface="Courier New" pitchFamily="49" charset="0"/>
              </a:rPr>
              <a:t>D4</a:t>
            </a:r>
            <a:r>
              <a:rPr lang="en-US" b="1" dirty="0">
                <a:latin typeface="Courier New" pitchFamily="49" charset="0"/>
              </a:rPr>
              <a:t> = </a:t>
            </a:r>
            <a:r>
              <a:rPr lang="en-US" b="1" dirty="0">
                <a:solidFill>
                  <a:srgbClr val="C00000"/>
                </a:solidFill>
                <a:latin typeface="Courier New" pitchFamily="49" charset="0"/>
              </a:rPr>
              <a:t>129</a:t>
            </a:r>
            <a:r>
              <a:rPr lang="en-US" b="1" dirty="0">
                <a:latin typeface="Courier New" pitchFamily="49" charset="0"/>
              </a:rPr>
              <a:t>.</a:t>
            </a:r>
            <a:r>
              <a:rPr lang="en-US" b="1" dirty="0">
                <a:solidFill>
                  <a:srgbClr val="008000"/>
                </a:solidFill>
                <a:latin typeface="Courier New" pitchFamily="49" charset="0"/>
              </a:rPr>
              <a:t>105</a:t>
            </a:r>
            <a:r>
              <a:rPr lang="en-US" b="1" dirty="0">
                <a:latin typeface="Courier New" pitchFamily="49" charset="0"/>
              </a:rPr>
              <a:t>.</a:t>
            </a:r>
            <a:r>
              <a:rPr lang="en-US" b="1" dirty="0">
                <a:solidFill>
                  <a:srgbClr val="D09E00"/>
                </a:solidFill>
                <a:latin typeface="Courier New" pitchFamily="49" charset="0"/>
              </a:rPr>
              <a:t>7</a:t>
            </a:r>
            <a:r>
              <a:rPr lang="en-US" b="1" dirty="0">
                <a:latin typeface="Courier New" pitchFamily="49" charset="0"/>
              </a:rPr>
              <a:t>.</a:t>
            </a:r>
            <a:r>
              <a:rPr lang="en-US" b="1" dirty="0">
                <a:solidFill>
                  <a:srgbClr val="2D2DB9"/>
                </a:solidFill>
                <a:latin typeface="Courier New" pitchFamily="49" charset="0"/>
              </a:rPr>
              <a:t>212</a:t>
            </a:r>
            <a:endParaRPr lang="en-US" b="1" dirty="0">
              <a:solidFill>
                <a:srgbClr val="D09E00"/>
              </a:solidFill>
            </a:endParaRP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C5ABDF-14BD-42D3-9A20-D8D04A315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02DB11-739D-4291-BFAB-4F299D2A57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2924" y="3429000"/>
            <a:ext cx="7449375" cy="1077218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990000"/>
                </a:solidFill>
                <a:latin typeface="Courier New" pitchFamily="49" charset="0"/>
                <a:cs typeface="Courier New" pitchFamily="49" charset="0"/>
              </a:rPr>
              <a:t>/* Internet address structure */</a:t>
            </a:r>
          </a:p>
          <a:p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struct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in_addr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 {</a:t>
            </a:r>
          </a:p>
          <a:p>
            <a:r>
              <a:rPr lang="en-US" sz="1600" dirty="0">
                <a:latin typeface="Courier New" pitchFamily="49" charset="0"/>
                <a:cs typeface="Courier New" pitchFamily="49" charset="0"/>
              </a:rPr>
              <a:t>    uint32_t  </a:t>
            </a:r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s_addr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; 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  <a:cs typeface="Courier New" pitchFamily="49" charset="0"/>
              </a:rPr>
              <a:t>/* network byte order (big-endian) */</a:t>
            </a:r>
          </a:p>
          <a:p>
            <a:r>
              <a:rPr lang="en-US" sz="1600" dirty="0">
                <a:latin typeface="Courier New" pitchFamily="49" charset="0"/>
                <a:cs typeface="Courier New" pitchFamily="49" charset="0"/>
              </a:rPr>
              <a:t>};</a:t>
            </a:r>
          </a:p>
        </p:txBody>
      </p:sp>
    </p:spTree>
    <p:extLst>
      <p:ext uri="{BB962C8B-B14F-4D97-AF65-F5344CB8AC3E}">
        <p14:creationId xmlns:p14="http://schemas.microsoft.com/office/powerpoint/2010/main" val="7593713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1B4F4-B035-4ED8-B69F-EF03A60BA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many hosts can there be?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9B6132-5CD1-4BC7-93C2-9CC1FDA684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IP addresses are 32-bits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FC65BF-B906-4F92-BF66-BB4875AF8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1263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1B4F4-B035-4ED8-B69F-EF03A60BA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many hosts can there be?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9B6132-5CD1-4BC7-93C2-9CC1FDA684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IP addresses are 32-bits</a:t>
            </a:r>
          </a:p>
          <a:p>
            <a:pPr lvl="1"/>
            <a:r>
              <a:rPr lang="en-US" dirty="0"/>
              <a:t>2</a:t>
            </a:r>
            <a:r>
              <a:rPr lang="en-US" baseline="30000" dirty="0"/>
              <a:t>32</a:t>
            </a:r>
            <a:r>
              <a:rPr lang="en-US" dirty="0"/>
              <a:t> = 4.3 billion hosts</a:t>
            </a:r>
          </a:p>
          <a:p>
            <a:pPr lvl="1"/>
            <a:endParaRPr lang="en-US" dirty="0"/>
          </a:p>
          <a:p>
            <a:r>
              <a:rPr lang="en-US" b="1" dirty="0"/>
              <a:t>However,</a:t>
            </a:r>
            <a:r>
              <a:rPr lang="en-US" dirty="0"/>
              <a:t> some addresses are reserved for special purposes</a:t>
            </a:r>
          </a:p>
          <a:p>
            <a:pPr lvl="1"/>
            <a:r>
              <a:rPr lang="en-US" dirty="0"/>
              <a:t>Private networks (10.x.x.x, 192.168.x.x, …)</a:t>
            </a:r>
          </a:p>
          <a:p>
            <a:pPr lvl="1"/>
            <a:r>
              <a:rPr lang="en-US" dirty="0"/>
              <a:t>Within a computer (127.x.x.x)</a:t>
            </a:r>
          </a:p>
          <a:p>
            <a:pPr lvl="1"/>
            <a:r>
              <a:rPr lang="en-US" dirty="0"/>
              <a:t>Various testing or reserved purposes</a:t>
            </a:r>
          </a:p>
          <a:p>
            <a:pPr lvl="1"/>
            <a:endParaRPr lang="en-US" dirty="0"/>
          </a:p>
          <a:p>
            <a:r>
              <a:rPr lang="en-US" dirty="0"/>
              <a:t>588 million are reserved</a:t>
            </a:r>
          </a:p>
          <a:p>
            <a:pPr lvl="1"/>
            <a:r>
              <a:rPr lang="en-US" dirty="0"/>
              <a:t>So 3.7 billion </a:t>
            </a:r>
            <a:r>
              <a:rPr lang="en-US" b="1" dirty="0"/>
              <a:t>publicly accessible </a:t>
            </a:r>
            <a:r>
              <a:rPr lang="en-US" dirty="0"/>
              <a:t>hosts</a:t>
            </a:r>
          </a:p>
          <a:p>
            <a:pPr lvl="1"/>
            <a:endParaRPr lang="en-US" dirty="0"/>
          </a:p>
          <a:p>
            <a:r>
              <a:rPr lang="en-US" dirty="0"/>
              <a:t>Typically, a home router has </a:t>
            </a:r>
            <a:r>
              <a:rPr lang="en-US" b="1" dirty="0"/>
              <a:t>one</a:t>
            </a:r>
            <a:r>
              <a:rPr lang="en-US" dirty="0"/>
              <a:t> publicly accessible IP address</a:t>
            </a:r>
          </a:p>
          <a:p>
            <a:pPr lvl="1"/>
            <a:r>
              <a:rPr lang="en-US" dirty="0"/>
              <a:t>All devices within the home are on a private network</a:t>
            </a:r>
          </a:p>
          <a:p>
            <a:pPr lvl="1"/>
            <a:r>
              <a:rPr lang="en-US" dirty="0"/>
              <a:t>Phones on cellular data are also within a private network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FC65BF-B906-4F92-BF66-BB4875AF8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9970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5E582-F505-459D-BE8B-661465EDE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IPv4 and IPv6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5822B5-3D1D-4A6E-B03D-DD73C26C21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The original Internet Protocol, with its 32-bit addresses, is known as </a:t>
            </a:r>
            <a:r>
              <a:rPr lang="en-US" sz="2400" i="1" dirty="0"/>
              <a:t>Internet Protocol Version 4 </a:t>
            </a:r>
            <a:r>
              <a:rPr lang="en-US" sz="2400" dirty="0"/>
              <a:t>(IPv4)</a:t>
            </a:r>
          </a:p>
          <a:p>
            <a:r>
              <a:rPr lang="en-US" sz="2400" dirty="0"/>
              <a:t>1996: Internet Engineering Task Force (IETF) introduced </a:t>
            </a:r>
            <a:r>
              <a:rPr lang="en-US" sz="2400" i="1" dirty="0"/>
              <a:t>Internet Protocol Version 6 </a:t>
            </a:r>
            <a:r>
              <a:rPr lang="en-US" sz="2400" dirty="0"/>
              <a:t>(IPv6) with 128-bit addresses</a:t>
            </a:r>
          </a:p>
          <a:p>
            <a:pPr lvl="1"/>
            <a:r>
              <a:rPr lang="en-US" sz="2000" dirty="0"/>
              <a:t>Intended as the successor to IPv4</a:t>
            </a:r>
          </a:p>
          <a:p>
            <a:r>
              <a:rPr lang="en-US" sz="2400" dirty="0"/>
              <a:t>Majority of Internet traffic still carried by IPv4 (we’ll focus on it today)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7A507E-6863-4546-9D4A-297177953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0ACDAB-021E-4EE1-A52E-8CC9812CF6A0}"/>
              </a:ext>
            </a:extLst>
          </p:cNvPr>
          <p:cNvSpPr txBox="1"/>
          <p:nvPr/>
        </p:nvSpPr>
        <p:spPr>
          <a:xfrm>
            <a:off x="7105713" y="4367174"/>
            <a:ext cx="258628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IPv6 traffic at Google</a:t>
            </a:r>
          </a:p>
          <a:p>
            <a:r>
              <a:rPr lang="en-US" sz="2000" dirty="0"/>
              <a:t>2025: 48%</a:t>
            </a:r>
          </a:p>
          <a:p>
            <a:r>
              <a:rPr lang="en-US" sz="2000" dirty="0"/>
              <a:t>2024: 44%</a:t>
            </a:r>
          </a:p>
          <a:p>
            <a:r>
              <a:rPr lang="en-US" sz="2000" dirty="0"/>
              <a:t>2023: 41%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DCF6EB-0666-F29B-29A3-EBF78A338B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858" y="3625685"/>
            <a:ext cx="5634151" cy="3003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9293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B49BD-7B0F-7F48-A972-12E782B6D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Northwestern IPv4 ranges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F97745-561D-DD70-5EFF-9A9F05A08C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4496033" cy="50292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Format: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ip.addr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NUM</a:t>
            </a:r>
          </a:p>
          <a:p>
            <a:pPr lvl="1"/>
            <a:endParaRPr lang="en-US" dirty="0"/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NUM</a:t>
            </a:r>
            <a:r>
              <a:rPr lang="en-US" dirty="0"/>
              <a:t> is the number of meaningful bits, from the most-significant bit</a:t>
            </a:r>
          </a:p>
          <a:p>
            <a:pPr lvl="1"/>
            <a:r>
              <a:rPr lang="en-US" dirty="0"/>
              <a:t>129.105.0.0/16 means the most-significant 16 bits are meaningful</a:t>
            </a:r>
            <a:br>
              <a:rPr lang="en-US" dirty="0"/>
            </a:br>
            <a:r>
              <a:rPr lang="en-US" dirty="0"/>
              <a:t>i.e., 129.105.x.x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Remaining bits can be used for unique addresses</a:t>
            </a:r>
          </a:p>
          <a:p>
            <a:pPr lvl="2"/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lang="en-US" baseline="30000" dirty="0">
                <a:latin typeface="Courier New" panose="02070309020205020404" pitchFamily="49" charset="0"/>
                <a:cs typeface="Courier New" panose="02070309020205020404" pitchFamily="49" charset="0"/>
              </a:rPr>
              <a:t>(32-NUM)</a:t>
            </a:r>
            <a:r>
              <a:rPr lang="en-US" dirty="0"/>
              <a:t> machines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C949AF-91F2-EEE7-D650-66BB54E9D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AB97DD-E950-8AE2-6C4F-440093FD6F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7704" y="287791"/>
            <a:ext cx="6352071" cy="6251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439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D486A-5C6F-4222-942E-F42D513DF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programmer’s view of the internet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696BD-B2BA-47EC-B64F-A2D69F0096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1. Hosts are mapped to a set of 32-bit </a:t>
            </a:r>
            <a:r>
              <a:rPr lang="en-US" b="1" dirty="0"/>
              <a:t>IP addresses</a:t>
            </a:r>
          </a:p>
          <a:p>
            <a:pPr lvl="1"/>
            <a:r>
              <a:rPr lang="en-US" dirty="0"/>
              <a:t>129.105.5.212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u="sng" dirty="0"/>
              <a:t>2. The set of IP addresses is mapped to a set of identifiers called Internet </a:t>
            </a:r>
            <a:r>
              <a:rPr lang="en-US" b="1" u="sng" dirty="0"/>
              <a:t>domain names</a:t>
            </a:r>
          </a:p>
          <a:p>
            <a:pPr lvl="1"/>
            <a:r>
              <a:rPr lang="en-US" u="sng" dirty="0"/>
              <a:t>129.105.5.212 is mapped to moore.wot.eecs.northwestern.edu</a:t>
            </a:r>
          </a:p>
          <a:p>
            <a:pPr marL="914400" lvl="1" indent="-45720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/>
              <a:t>3. A process on one Internet host can communicate with a process on another Internet host over a </a:t>
            </a:r>
            <a:r>
              <a:rPr lang="en-US" b="1" dirty="0"/>
              <a:t>connection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D7BF93-E74F-49E6-9744-BB913BCB2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5957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dirty="0"/>
              <a:t>Computer Networks</a:t>
            </a:r>
          </a:p>
          <a:p>
            <a:pPr lvl="1"/>
            <a:r>
              <a:rPr lang="en-US" b="1" dirty="0"/>
              <a:t>Topology</a:t>
            </a:r>
          </a:p>
          <a:p>
            <a:pPr lvl="1"/>
            <a:r>
              <a:rPr lang="en-US" dirty="0"/>
              <a:t>Inter-network communication</a:t>
            </a:r>
          </a:p>
          <a:p>
            <a:pPr lvl="1"/>
            <a:endParaRPr lang="en-US" dirty="0"/>
          </a:p>
          <a:p>
            <a:r>
              <a:rPr lang="en-US" dirty="0"/>
              <a:t>The Internet</a:t>
            </a:r>
          </a:p>
          <a:p>
            <a:pPr lvl="1"/>
            <a:r>
              <a:rPr lang="en-US" dirty="0"/>
              <a:t>Protocol choices</a:t>
            </a:r>
          </a:p>
          <a:p>
            <a:pPr lvl="1"/>
            <a:endParaRPr lang="en-US" dirty="0"/>
          </a:p>
          <a:p>
            <a:r>
              <a:rPr lang="en-US" dirty="0"/>
              <a:t>Sockets</a:t>
            </a:r>
          </a:p>
          <a:p>
            <a:pPr lvl="1"/>
            <a:r>
              <a:rPr lang="en-US" dirty="0"/>
              <a:t>System calls for communicating with other computers</a:t>
            </a:r>
          </a:p>
          <a:p>
            <a:pPr lvl="1"/>
            <a:endParaRPr lang="en-US" dirty="0"/>
          </a:p>
          <a:p>
            <a:r>
              <a:rPr lang="en-US" dirty="0"/>
              <a:t>The Web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27764979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18DDF-ADD4-4636-BE98-DE102D291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Internet domain names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E26EB0-A5C2-402E-9E62-18466EC08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40</a:t>
            </a:fld>
            <a:endParaRPr lang="en-US"/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1D0869D0-2280-4C84-96FB-3005C2C0CA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8344" y="1896720"/>
            <a:ext cx="713638" cy="46165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400" dirty="0" err="1"/>
              <a:t>.net</a:t>
            </a:r>
            <a:endParaRPr lang="en-US" sz="2400" dirty="0"/>
          </a:p>
        </p:txBody>
      </p:sp>
      <p:sp>
        <p:nvSpPr>
          <p:cNvPr id="6" name="Line 4">
            <a:extLst>
              <a:ext uri="{FF2B5EF4-FFF2-40B4-BE49-F238E27FC236}">
                <a16:creationId xmlns:a16="http://schemas.microsoft.com/office/drawing/2014/main" id="{096E53D0-9742-4085-88A1-BFFF2904855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05945" y="1335360"/>
            <a:ext cx="1476375" cy="5921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sz="2400" dirty="0"/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D59E5C60-1C1F-4E93-8921-AC3AA41EE5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7018" y="1896720"/>
            <a:ext cx="780964" cy="46165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400" dirty="0"/>
              <a:t>.</a:t>
            </a:r>
            <a:r>
              <a:rPr lang="en-US" sz="2400" dirty="0" err="1"/>
              <a:t>edu</a:t>
            </a:r>
            <a:endParaRPr lang="en-US" sz="2400" dirty="0"/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837320A3-BF14-4B42-AF62-A5F801BE4D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0616" y="1896720"/>
            <a:ext cx="766344" cy="46165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400" dirty="0"/>
              <a:t>.</a:t>
            </a:r>
            <a:r>
              <a:rPr lang="en-US" sz="2400" dirty="0" err="1"/>
              <a:t>gov</a:t>
            </a:r>
            <a:endParaRPr lang="en-US" sz="2400" dirty="0"/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0BE88DCF-CBEF-40D6-8278-2C11A8F4B3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0186" y="1896720"/>
            <a:ext cx="845084" cy="46165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400" dirty="0"/>
              <a:t>.com</a:t>
            </a:r>
          </a:p>
        </p:txBody>
      </p:sp>
      <p:sp>
        <p:nvSpPr>
          <p:cNvPr id="10" name="Line 8">
            <a:extLst>
              <a:ext uri="{FF2B5EF4-FFF2-40B4-BE49-F238E27FC236}">
                <a16:creationId xmlns:a16="http://schemas.microsoft.com/office/drawing/2014/main" id="{D60ECBB5-4B5F-415F-A247-47BEFAE3B2D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71157" y="1335360"/>
            <a:ext cx="411163" cy="5921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sz="2400" dirty="0"/>
          </a:p>
        </p:txBody>
      </p:sp>
      <p:sp>
        <p:nvSpPr>
          <p:cNvPr id="11" name="Line 9">
            <a:extLst>
              <a:ext uri="{FF2B5EF4-FFF2-40B4-BE49-F238E27FC236}">
                <a16:creationId xmlns:a16="http://schemas.microsoft.com/office/drawing/2014/main" id="{86F58C5C-1BB0-4189-B7B3-1706E1E6842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682320" y="1335360"/>
            <a:ext cx="425450" cy="5921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sz="2400" dirty="0"/>
          </a:p>
        </p:txBody>
      </p:sp>
      <p:sp>
        <p:nvSpPr>
          <p:cNvPr id="12" name="Line 10">
            <a:extLst>
              <a:ext uri="{FF2B5EF4-FFF2-40B4-BE49-F238E27FC236}">
                <a16:creationId xmlns:a16="http://schemas.microsoft.com/office/drawing/2014/main" id="{47A0FFEB-01A0-461B-92B4-FC88081FCA67}"/>
              </a:ext>
            </a:extLst>
          </p:cNvPr>
          <p:cNvSpPr>
            <a:spLocks noChangeShapeType="1"/>
          </p:cNvSpPr>
          <p:nvPr/>
        </p:nvSpPr>
        <p:spPr bwMode="auto">
          <a:xfrm>
            <a:off x="3682320" y="1335360"/>
            <a:ext cx="1363662" cy="6048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sz="2400" dirty="0"/>
          </a:p>
        </p:txBody>
      </p:sp>
      <p:sp>
        <p:nvSpPr>
          <p:cNvPr id="13" name="Text Box 11">
            <a:extLst>
              <a:ext uri="{FF2B5EF4-FFF2-40B4-BE49-F238E27FC236}">
                <a16:creationId xmlns:a16="http://schemas.microsoft.com/office/drawing/2014/main" id="{370F3B35-564D-48CC-BAC3-B30B696338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8336" y="2820052"/>
            <a:ext cx="1981741" cy="46165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400" dirty="0"/>
              <a:t>northwestern</a:t>
            </a:r>
          </a:p>
        </p:txBody>
      </p:sp>
      <p:sp>
        <p:nvSpPr>
          <p:cNvPr id="14" name="Text Box 12">
            <a:extLst>
              <a:ext uri="{FF2B5EF4-FFF2-40B4-BE49-F238E27FC236}">
                <a16:creationId xmlns:a16="http://schemas.microsoft.com/office/drawing/2014/main" id="{05D60E42-B974-4F98-A829-8D8EE1B1F5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8328" y="2820052"/>
            <a:ext cx="1326498" cy="46165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400" dirty="0" err="1"/>
              <a:t>berkeley</a:t>
            </a:r>
            <a:endParaRPr lang="en-US" sz="2400" dirty="0"/>
          </a:p>
        </p:txBody>
      </p:sp>
      <p:sp>
        <p:nvSpPr>
          <p:cNvPr id="15" name="Text Box 13">
            <a:extLst>
              <a:ext uri="{FF2B5EF4-FFF2-40B4-BE49-F238E27FC236}">
                <a16:creationId xmlns:a16="http://schemas.microsoft.com/office/drawing/2014/main" id="{689CB363-1CFB-42CA-8FB1-9B9EB25C4C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9383" y="2820052"/>
            <a:ext cx="616432" cy="46165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400" dirty="0" err="1"/>
              <a:t>mit</a:t>
            </a:r>
            <a:endParaRPr lang="en-US" sz="2400" dirty="0"/>
          </a:p>
        </p:txBody>
      </p:sp>
      <p:sp>
        <p:nvSpPr>
          <p:cNvPr id="16" name="Line 14">
            <a:extLst>
              <a:ext uri="{FF2B5EF4-FFF2-40B4-BE49-F238E27FC236}">
                <a16:creationId xmlns:a16="http://schemas.microsoft.com/office/drawing/2014/main" id="{69B8C5CD-EA26-462B-B4DA-D9CB2C1DBE01}"/>
              </a:ext>
            </a:extLst>
          </p:cNvPr>
          <p:cNvSpPr>
            <a:spLocks noChangeShapeType="1"/>
          </p:cNvSpPr>
          <p:nvPr/>
        </p:nvSpPr>
        <p:spPr bwMode="auto">
          <a:xfrm>
            <a:off x="3194957" y="2264048"/>
            <a:ext cx="0" cy="5921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sz="2400" dirty="0"/>
          </a:p>
        </p:txBody>
      </p:sp>
      <p:sp>
        <p:nvSpPr>
          <p:cNvPr id="17" name="Text Box 15">
            <a:extLst>
              <a:ext uri="{FF2B5EF4-FFF2-40B4-BE49-F238E27FC236}">
                <a16:creationId xmlns:a16="http://schemas.microsoft.com/office/drawing/2014/main" id="{CE231FB3-0626-4630-8342-9B311A0498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3064" y="3754095"/>
            <a:ext cx="788977" cy="46165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400" dirty="0" err="1"/>
              <a:t>eecs</a:t>
            </a:r>
            <a:endParaRPr lang="en-US" sz="2400" dirty="0"/>
          </a:p>
        </p:txBody>
      </p:sp>
      <p:sp>
        <p:nvSpPr>
          <p:cNvPr id="18" name="Text Box 16">
            <a:extLst>
              <a:ext uri="{FF2B5EF4-FFF2-40B4-BE49-F238E27FC236}">
                <a16:creationId xmlns:a16="http://schemas.microsoft.com/office/drawing/2014/main" id="{A16339EE-4781-48F7-9BDA-AE55979A8D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1459" y="3754095"/>
            <a:ext cx="1629658" cy="46165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400" dirty="0" err="1"/>
              <a:t>mccormick</a:t>
            </a:r>
            <a:endParaRPr lang="en-US" sz="2400" dirty="0"/>
          </a:p>
        </p:txBody>
      </p:sp>
      <p:sp>
        <p:nvSpPr>
          <p:cNvPr id="19" name="Line 17">
            <a:extLst>
              <a:ext uri="{FF2B5EF4-FFF2-40B4-BE49-F238E27FC236}">
                <a16:creationId xmlns:a16="http://schemas.microsoft.com/office/drawing/2014/main" id="{3B3C23C3-CCE2-4D70-A2BD-FD44391D991D}"/>
              </a:ext>
            </a:extLst>
          </p:cNvPr>
          <p:cNvSpPr>
            <a:spLocks noChangeShapeType="1"/>
          </p:cNvSpPr>
          <p:nvPr/>
        </p:nvSpPr>
        <p:spPr bwMode="auto">
          <a:xfrm>
            <a:off x="3194957" y="3192735"/>
            <a:ext cx="668338" cy="5921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sz="2400" dirty="0"/>
          </a:p>
        </p:txBody>
      </p:sp>
      <p:sp>
        <p:nvSpPr>
          <p:cNvPr id="20" name="Line 18">
            <a:extLst>
              <a:ext uri="{FF2B5EF4-FFF2-40B4-BE49-F238E27FC236}">
                <a16:creationId xmlns:a16="http://schemas.microsoft.com/office/drawing/2014/main" id="{E5A8770E-9553-4C76-B16E-14F75BD91F26}"/>
              </a:ext>
            </a:extLst>
          </p:cNvPr>
          <p:cNvSpPr>
            <a:spLocks noChangeShapeType="1"/>
          </p:cNvSpPr>
          <p:nvPr/>
        </p:nvSpPr>
        <p:spPr bwMode="auto">
          <a:xfrm>
            <a:off x="2431562" y="4251902"/>
            <a:ext cx="12700" cy="550734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 lIns="91577" tIns="45789" rIns="91577" bIns="45789" anchor="ctr">
            <a:spAutoFit/>
          </a:bodyPr>
          <a:lstStyle/>
          <a:p>
            <a:endParaRPr lang="en-US" sz="2400" dirty="0"/>
          </a:p>
        </p:txBody>
      </p:sp>
      <p:sp>
        <p:nvSpPr>
          <p:cNvPr id="21" name="Text Box 19">
            <a:extLst>
              <a:ext uri="{FF2B5EF4-FFF2-40B4-BE49-F238E27FC236}">
                <a16:creationId xmlns:a16="http://schemas.microsoft.com/office/drawing/2014/main" id="{079A7FCF-D202-44AF-930B-3BC35EB428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8068" y="5588144"/>
            <a:ext cx="1662615" cy="7386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400" dirty="0" err="1"/>
              <a:t>moore</a:t>
            </a:r>
            <a:endParaRPr lang="en-US" sz="2400" dirty="0"/>
          </a:p>
          <a:p>
            <a:pPr algn="ctr" defTabSz="912813"/>
            <a:r>
              <a:rPr lang="en-US" b="0" dirty="0"/>
              <a:t>129.105.5.212</a:t>
            </a:r>
          </a:p>
        </p:txBody>
      </p:sp>
      <p:sp>
        <p:nvSpPr>
          <p:cNvPr id="22" name="Line 20">
            <a:extLst>
              <a:ext uri="{FF2B5EF4-FFF2-40B4-BE49-F238E27FC236}">
                <a16:creationId xmlns:a16="http://schemas.microsoft.com/office/drawing/2014/main" id="{6D2A3BDA-240C-4903-882B-C48E33FE771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20109" y="2237059"/>
            <a:ext cx="1678023" cy="629751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 lIns="91577" tIns="45789" rIns="91577" bIns="45789" anchor="ctr">
            <a:spAutoFit/>
          </a:bodyPr>
          <a:lstStyle/>
          <a:p>
            <a:endParaRPr lang="en-US" sz="2400" dirty="0"/>
          </a:p>
        </p:txBody>
      </p:sp>
      <p:sp>
        <p:nvSpPr>
          <p:cNvPr id="23" name="Line 21">
            <a:extLst>
              <a:ext uri="{FF2B5EF4-FFF2-40B4-BE49-F238E27FC236}">
                <a16:creationId xmlns:a16="http://schemas.microsoft.com/office/drawing/2014/main" id="{7ACB6B77-EFC9-4503-8CF5-47ACEF99B24C}"/>
              </a:ext>
            </a:extLst>
          </p:cNvPr>
          <p:cNvSpPr>
            <a:spLocks noChangeShapeType="1"/>
          </p:cNvSpPr>
          <p:nvPr/>
        </p:nvSpPr>
        <p:spPr bwMode="auto">
          <a:xfrm>
            <a:off x="3198132" y="2237060"/>
            <a:ext cx="1067610" cy="682676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 lIns="91577" tIns="45789" rIns="91577" bIns="45789" anchor="ctr">
            <a:spAutoFit/>
          </a:bodyPr>
          <a:lstStyle/>
          <a:p>
            <a:endParaRPr lang="en-US" sz="2400" dirty="0"/>
          </a:p>
        </p:txBody>
      </p:sp>
      <p:sp>
        <p:nvSpPr>
          <p:cNvPr id="24" name="Line 22">
            <a:extLst>
              <a:ext uri="{FF2B5EF4-FFF2-40B4-BE49-F238E27FC236}">
                <a16:creationId xmlns:a16="http://schemas.microsoft.com/office/drawing/2014/main" id="{5E86DAE4-120B-4724-92E3-CD8B545B5AA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04395" y="3192735"/>
            <a:ext cx="690562" cy="5921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sz="2400" dirty="0"/>
          </a:p>
        </p:txBody>
      </p:sp>
      <p:sp>
        <p:nvSpPr>
          <p:cNvPr id="25" name="Text Box 23">
            <a:extLst>
              <a:ext uri="{FF2B5EF4-FFF2-40B4-BE49-F238E27FC236}">
                <a16:creationId xmlns:a16="http://schemas.microsoft.com/office/drawing/2014/main" id="{A9B89AE1-304D-4126-8398-C576D29E59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814" y="4679252"/>
            <a:ext cx="687388" cy="46165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1430" tIns="45716" rIns="91430" bIns="45716" anchor="ctr">
            <a:spAutoFit/>
          </a:bodyPr>
          <a:lstStyle/>
          <a:p>
            <a:pPr algn="ctr" defTabSz="912813"/>
            <a:r>
              <a:rPr lang="en-US" sz="2400" dirty="0"/>
              <a:t>wot</a:t>
            </a:r>
          </a:p>
        </p:txBody>
      </p:sp>
      <p:sp>
        <p:nvSpPr>
          <p:cNvPr id="26" name="Line 24">
            <a:extLst>
              <a:ext uri="{FF2B5EF4-FFF2-40B4-BE49-F238E27FC236}">
                <a16:creationId xmlns:a16="http://schemas.microsoft.com/office/drawing/2014/main" id="{C0935A8B-81AE-4062-8A95-311EFA81CA5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678894" y="5140908"/>
            <a:ext cx="752667" cy="50134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 lIns="91577" tIns="45789" rIns="91577" bIns="45789" anchor="ctr">
            <a:spAutoFit/>
          </a:bodyPr>
          <a:lstStyle/>
          <a:p>
            <a:endParaRPr lang="en-US" sz="2400" dirty="0"/>
          </a:p>
        </p:txBody>
      </p:sp>
      <p:sp>
        <p:nvSpPr>
          <p:cNvPr id="27" name="Text Box 25">
            <a:extLst>
              <a:ext uri="{FF2B5EF4-FFF2-40B4-BE49-F238E27FC236}">
                <a16:creationId xmlns:a16="http://schemas.microsoft.com/office/drawing/2014/main" id="{5F851E45-3288-4531-A092-055C339B53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7531" y="946638"/>
            <a:ext cx="2092348" cy="46165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400" dirty="0"/>
              <a:t>unnamed root</a:t>
            </a:r>
          </a:p>
        </p:txBody>
      </p:sp>
      <p:sp>
        <p:nvSpPr>
          <p:cNvPr id="29" name="Text Box 27">
            <a:extLst>
              <a:ext uri="{FF2B5EF4-FFF2-40B4-BE49-F238E27FC236}">
                <a16:creationId xmlns:a16="http://schemas.microsoft.com/office/drawing/2014/main" id="{AD75B7B6-121C-448F-859F-3A4B829E7F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4543" y="4765193"/>
            <a:ext cx="1787007" cy="7386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400" dirty="0"/>
              <a:t>www</a:t>
            </a:r>
          </a:p>
          <a:p>
            <a:pPr algn="ctr" defTabSz="912813"/>
            <a:r>
              <a:rPr lang="en-US" dirty="0"/>
              <a:t>165.124.149.20</a:t>
            </a:r>
          </a:p>
        </p:txBody>
      </p:sp>
      <p:sp>
        <p:nvSpPr>
          <p:cNvPr id="30" name="Line 28">
            <a:extLst>
              <a:ext uri="{FF2B5EF4-FFF2-40B4-BE49-F238E27FC236}">
                <a16:creationId xmlns:a16="http://schemas.microsoft.com/office/drawing/2014/main" id="{371D2DA1-AD7B-492F-B906-0FD9A5341ACE}"/>
              </a:ext>
            </a:extLst>
          </p:cNvPr>
          <p:cNvSpPr>
            <a:spLocks noChangeShapeType="1"/>
          </p:cNvSpPr>
          <p:nvPr/>
        </p:nvSpPr>
        <p:spPr bwMode="auto">
          <a:xfrm>
            <a:off x="2504395" y="5140908"/>
            <a:ext cx="725487" cy="526739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 lIns="91577" tIns="45789" rIns="91577" bIns="45789" anchor="ctr">
            <a:spAutoFit/>
          </a:bodyPr>
          <a:lstStyle/>
          <a:p>
            <a:endParaRPr lang="en-US" sz="2400" dirty="0"/>
          </a:p>
        </p:txBody>
      </p:sp>
      <p:sp>
        <p:nvSpPr>
          <p:cNvPr id="31" name="Text Box 29">
            <a:extLst>
              <a:ext uri="{FF2B5EF4-FFF2-40B4-BE49-F238E27FC236}">
                <a16:creationId xmlns:a16="http://schemas.microsoft.com/office/drawing/2014/main" id="{755908F5-9D97-49AA-92DD-C422FDEDD7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9925" y="5588144"/>
            <a:ext cx="1662615" cy="7386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400" dirty="0"/>
              <a:t>finagle</a:t>
            </a:r>
          </a:p>
          <a:p>
            <a:pPr algn="ctr" defTabSz="912813"/>
            <a:r>
              <a:rPr lang="en-US" b="0" dirty="0"/>
              <a:t>129.105.5.211</a:t>
            </a:r>
          </a:p>
        </p:txBody>
      </p:sp>
      <p:sp>
        <p:nvSpPr>
          <p:cNvPr id="32" name="Text Box 30">
            <a:extLst>
              <a:ext uri="{FF2B5EF4-FFF2-40B4-BE49-F238E27FC236}">
                <a16:creationId xmlns:a16="http://schemas.microsoft.com/office/drawing/2014/main" id="{21A884AF-716C-46B1-9FE6-A58A7EB64D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6986" y="2820052"/>
            <a:ext cx="1239551" cy="46165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400" dirty="0" err="1"/>
              <a:t>amazon</a:t>
            </a:r>
            <a:endParaRPr lang="en-US" sz="2400" dirty="0"/>
          </a:p>
        </p:txBody>
      </p:sp>
      <p:sp>
        <p:nvSpPr>
          <p:cNvPr id="33" name="Line 31">
            <a:extLst>
              <a:ext uri="{FF2B5EF4-FFF2-40B4-BE49-F238E27FC236}">
                <a16:creationId xmlns:a16="http://schemas.microsoft.com/office/drawing/2014/main" id="{EB8CDACF-4CF1-4D35-84B0-EE3A8AEE81CC}"/>
              </a:ext>
            </a:extLst>
          </p:cNvPr>
          <p:cNvSpPr>
            <a:spLocks noChangeShapeType="1"/>
          </p:cNvSpPr>
          <p:nvPr/>
        </p:nvSpPr>
        <p:spPr bwMode="auto">
          <a:xfrm>
            <a:off x="5188857" y="2238648"/>
            <a:ext cx="406400" cy="6302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sz="2400" dirty="0"/>
          </a:p>
        </p:txBody>
      </p:sp>
      <p:sp>
        <p:nvSpPr>
          <p:cNvPr id="34" name="Line 32">
            <a:extLst>
              <a:ext uri="{FF2B5EF4-FFF2-40B4-BE49-F238E27FC236}">
                <a16:creationId xmlns:a16="http://schemas.microsoft.com/office/drawing/2014/main" id="{7C34D56E-4A48-4409-9C43-B8480E171411}"/>
              </a:ext>
            </a:extLst>
          </p:cNvPr>
          <p:cNvSpPr>
            <a:spLocks noChangeShapeType="1"/>
          </p:cNvSpPr>
          <p:nvPr/>
        </p:nvSpPr>
        <p:spPr bwMode="auto">
          <a:xfrm>
            <a:off x="5658757" y="3229248"/>
            <a:ext cx="0" cy="5921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sz="2400" dirty="0"/>
          </a:p>
        </p:txBody>
      </p:sp>
      <p:sp>
        <p:nvSpPr>
          <p:cNvPr id="35" name="Text Box 33">
            <a:extLst>
              <a:ext uri="{FF2B5EF4-FFF2-40B4-BE49-F238E27FC236}">
                <a16:creationId xmlns:a16="http://schemas.microsoft.com/office/drawing/2014/main" id="{FE2F1F09-7D4E-4ED3-83EB-5CAFCC92E2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4828" y="3752095"/>
            <a:ext cx="1533734" cy="7386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400" dirty="0"/>
              <a:t>www</a:t>
            </a:r>
          </a:p>
          <a:p>
            <a:pPr algn="ctr" defTabSz="912813"/>
            <a:r>
              <a:rPr lang="en-US" b="0" dirty="0"/>
              <a:t>54.230.48.28</a:t>
            </a:r>
          </a:p>
        </p:txBody>
      </p:sp>
      <p:sp>
        <p:nvSpPr>
          <p:cNvPr id="36" name="Text Box 34">
            <a:extLst>
              <a:ext uri="{FF2B5EF4-FFF2-40B4-BE49-F238E27FC236}">
                <a16:creationId xmlns:a16="http://schemas.microsoft.com/office/drawing/2014/main" id="{B59C3D8C-57EE-4ADD-911A-154730644B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6732" y="1927493"/>
            <a:ext cx="3349540" cy="400110"/>
          </a:xfrm>
          <a:prstGeom prst="rect">
            <a:avLst/>
          </a:prstGeom>
          <a:noFill/>
          <a:ln w="127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r>
              <a:rPr lang="en-US" sz="2000" dirty="0"/>
              <a:t>Top-level domain names</a:t>
            </a:r>
          </a:p>
        </p:txBody>
      </p:sp>
      <p:sp>
        <p:nvSpPr>
          <p:cNvPr id="37" name="Text Box 35">
            <a:extLst>
              <a:ext uri="{FF2B5EF4-FFF2-40B4-BE49-F238E27FC236}">
                <a16:creationId xmlns:a16="http://schemas.microsoft.com/office/drawing/2014/main" id="{74D92217-F7F7-4717-A1AC-49450385D2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1959" y="2856837"/>
            <a:ext cx="3344313" cy="400110"/>
          </a:xfrm>
          <a:prstGeom prst="rect">
            <a:avLst/>
          </a:prstGeom>
          <a:noFill/>
          <a:ln w="127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2000" dirty="0"/>
              <a:t>Second-level domain names</a:t>
            </a:r>
          </a:p>
        </p:txBody>
      </p:sp>
      <p:sp>
        <p:nvSpPr>
          <p:cNvPr id="38" name="Text Box 36">
            <a:extLst>
              <a:ext uri="{FF2B5EF4-FFF2-40B4-BE49-F238E27FC236}">
                <a16:creationId xmlns:a16="http://schemas.microsoft.com/office/drawing/2014/main" id="{1EFDBE80-510A-43F7-8BC5-4668F956C7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1959" y="3861809"/>
            <a:ext cx="3344313" cy="707886"/>
          </a:xfrm>
          <a:prstGeom prst="rect">
            <a:avLst/>
          </a:prstGeom>
          <a:noFill/>
          <a:ln w="127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r>
              <a:rPr lang="en-US" sz="2000" dirty="0"/>
              <a:t>Third-level domain names</a:t>
            </a:r>
          </a:p>
          <a:p>
            <a:r>
              <a:rPr lang="en-US" sz="2000" dirty="0"/>
              <a:t>and onwards…</a:t>
            </a:r>
          </a:p>
        </p:txBody>
      </p:sp>
      <p:sp>
        <p:nvSpPr>
          <p:cNvPr id="39" name="Line 18">
            <a:extLst>
              <a:ext uri="{FF2B5EF4-FFF2-40B4-BE49-F238E27FC236}">
                <a16:creationId xmlns:a16="http://schemas.microsoft.com/office/drawing/2014/main" id="{E65C92E0-E665-4FD2-81EC-367672D9A930}"/>
              </a:ext>
            </a:extLst>
          </p:cNvPr>
          <p:cNvSpPr>
            <a:spLocks noChangeShapeType="1"/>
          </p:cNvSpPr>
          <p:nvPr/>
        </p:nvSpPr>
        <p:spPr bwMode="auto">
          <a:xfrm>
            <a:off x="4259392" y="4257554"/>
            <a:ext cx="12700" cy="550734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 lIns="91577" tIns="45789" rIns="91577" bIns="45789" anchor="ctr">
            <a:spAutoFit/>
          </a:bodyPr>
          <a:lstStyle/>
          <a:p>
            <a:endParaRPr lang="en-US" sz="24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03134C7-7270-4408-8255-BD0F6ED3B66D}"/>
              </a:ext>
            </a:extLst>
          </p:cNvPr>
          <p:cNvSpPr txBox="1"/>
          <p:nvPr/>
        </p:nvSpPr>
        <p:spPr>
          <a:xfrm>
            <a:off x="5015766" y="5934738"/>
            <a:ext cx="6564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Note: Northwestern owns 129.105.0.0/16 and 165.124.0.0/16</a:t>
            </a:r>
          </a:p>
        </p:txBody>
      </p:sp>
    </p:spTree>
    <p:extLst>
      <p:ext uri="{BB962C8B-B14F-4D97-AF65-F5344CB8AC3E}">
        <p14:creationId xmlns:p14="http://schemas.microsoft.com/office/powerpoint/2010/main" val="33665918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4EDD24C-C496-4A99-AF00-27C3FFC32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599"/>
            <a:ext cx="3050005" cy="1975757"/>
          </a:xfrm>
        </p:spPr>
        <p:txBody>
          <a:bodyPr>
            <a:normAutofit/>
          </a:bodyPr>
          <a:lstStyle/>
          <a:p>
            <a:r>
              <a:rPr lang="en-US" dirty="0"/>
              <a:t>Some top-level domain names</a:t>
            </a:r>
            <a:br>
              <a:rPr lang="en-US" dirty="0"/>
            </a:br>
            <a:r>
              <a:rPr lang="en-US" dirty="0"/>
              <a:t>(TLDs)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E52DED-9E04-449D-BC0F-7AB27AB47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3C484A-7675-457F-AA43-345ED9B641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2421" y="136525"/>
            <a:ext cx="7647973" cy="6448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6693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C4826-D7F2-4AE7-88E6-B04FF0EB1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Domain Naming System (DNS)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01BB07-629F-4B8D-8D79-944917325C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8925" indent="-288925" defTabSz="895350"/>
            <a:r>
              <a:rPr lang="en-US" dirty="0"/>
              <a:t>The Internet maintains a mapping between IP addresses and domain names in a huge worldwide distributed database</a:t>
            </a:r>
            <a:br>
              <a:rPr lang="en-US" dirty="0"/>
            </a:br>
            <a:r>
              <a:rPr lang="en-US" dirty="0"/>
              <a:t>called </a:t>
            </a:r>
            <a:r>
              <a:rPr lang="en-US" b="1" dirty="0"/>
              <a:t>DNS</a:t>
            </a:r>
          </a:p>
          <a:p>
            <a:pPr marL="560388" lvl="1" indent="-222250" defTabSz="895350"/>
            <a:endParaRPr lang="en-US" dirty="0"/>
          </a:p>
          <a:p>
            <a:pPr marL="160338" indent="-222250" defTabSz="895350"/>
            <a:r>
              <a:rPr lang="en-US" dirty="0"/>
              <a:t>Conceptually, programmers can view the DNS database as a collection of millions of </a:t>
            </a:r>
            <a:r>
              <a:rPr lang="en-US" b="1" dirty="0"/>
              <a:t>host entries</a:t>
            </a:r>
          </a:p>
          <a:p>
            <a:pPr marL="560388" lvl="1" indent="-222250" defTabSz="895350"/>
            <a:r>
              <a:rPr lang="en-US" dirty="0"/>
              <a:t>Each host entry defines the mapping between a set of domain names</a:t>
            </a:r>
            <a:br>
              <a:rPr lang="en-US" dirty="0"/>
            </a:br>
            <a:r>
              <a:rPr lang="en-US" dirty="0"/>
              <a:t>and IP addresses</a:t>
            </a:r>
          </a:p>
          <a:p>
            <a:pPr marL="560388" lvl="1" indent="-222250" defTabSz="895350"/>
            <a:endParaRPr lang="en-US" dirty="0"/>
          </a:p>
          <a:p>
            <a:pPr marL="103188" indent="-222250" defTabSz="895350"/>
            <a:r>
              <a:rPr lang="en-US" dirty="0"/>
              <a:t>A special name: </a:t>
            </a:r>
            <a:r>
              <a:rPr lang="en-US" b="1" dirty="0"/>
              <a:t>localhost</a:t>
            </a:r>
            <a:endParaRPr lang="en-US" b="1" i="1" dirty="0"/>
          </a:p>
          <a:p>
            <a:pPr marL="560388" lvl="1" indent="-222250" defTabSz="895350"/>
            <a:r>
              <a:rPr lang="en-US" dirty="0"/>
              <a:t>Refers back to the computer being used (IP address 127.0.0.1)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38B9C7-E545-4566-9E00-D9508F9F7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2074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BB31F-F308-5FA4-A09B-3A309040E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DNS lookups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65C57B-73B3-1E41-DAB4-2519DFF8DB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entire DNS mapping is rather large</a:t>
            </a:r>
          </a:p>
          <a:p>
            <a:pPr lvl="1"/>
            <a:r>
              <a:rPr lang="en-US" dirty="0"/>
              <a:t>Billions of entries at 10s of bytes in size = 10s-100s of GB</a:t>
            </a:r>
          </a:p>
          <a:p>
            <a:pPr lvl="1"/>
            <a:endParaRPr lang="en-US" dirty="0"/>
          </a:p>
          <a:p>
            <a:r>
              <a:rPr lang="en-US" dirty="0"/>
              <a:t>DNS servers maintain the lists and requests are made to those servers to translate into an IP address</a:t>
            </a:r>
          </a:p>
          <a:p>
            <a:pPr lvl="1"/>
            <a:r>
              <a:rPr lang="en-US" dirty="0"/>
              <a:t>DNS entry can then be cached on the local client!!</a:t>
            </a:r>
          </a:p>
          <a:p>
            <a:pPr lvl="1"/>
            <a:endParaRPr lang="en-US" dirty="0"/>
          </a:p>
          <a:p>
            <a:r>
              <a:rPr lang="en-US" dirty="0"/>
              <a:t>DNS servers have well-known IP addresses</a:t>
            </a:r>
          </a:p>
          <a:p>
            <a:pPr lvl="1"/>
            <a:r>
              <a:rPr lang="en-US" dirty="0"/>
              <a:t>Google: 8.8.8.8 and 8.8.4.4</a:t>
            </a:r>
          </a:p>
          <a:p>
            <a:pPr lvl="1"/>
            <a:r>
              <a:rPr lang="en-US" dirty="0"/>
              <a:t>Cloudflare: 1.1.1.1 and 1.0.0.1</a:t>
            </a:r>
          </a:p>
          <a:p>
            <a:pPr lvl="1"/>
            <a:r>
              <a:rPr lang="en-US" dirty="0"/>
              <a:t>Comcast: 75.75.75.75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00D8FB-9A45-85CD-B6C3-5E620E6A9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9831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D486A-5C6F-4222-942E-F42D513DF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programmer’s view of the internet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696BD-B2BA-47EC-B64F-A2D69F0096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1. Hosts are mapped to a set of 32-bit </a:t>
            </a:r>
            <a:r>
              <a:rPr lang="en-US" b="1" dirty="0"/>
              <a:t>IP addresses</a:t>
            </a:r>
          </a:p>
          <a:p>
            <a:pPr lvl="1"/>
            <a:r>
              <a:rPr lang="en-US" dirty="0"/>
              <a:t>129.105.7.30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/>
              <a:t>2. The set of IP addresses is mapped to a set of identifiers called Internet </a:t>
            </a:r>
            <a:r>
              <a:rPr lang="en-US" b="1" dirty="0"/>
              <a:t>domain names</a:t>
            </a:r>
          </a:p>
          <a:p>
            <a:pPr lvl="1"/>
            <a:r>
              <a:rPr lang="en-US" dirty="0"/>
              <a:t>129.105.7.30 is mapped to moore.wot.eecs.northwestern.edu</a:t>
            </a:r>
          </a:p>
          <a:p>
            <a:pPr marL="914400" lvl="1" indent="-45720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u="sng" dirty="0"/>
              <a:t>3. A process on one Internet host can communicate with a process on another Internet host over a </a:t>
            </a:r>
            <a:r>
              <a:rPr lang="en-US" b="1" u="sng" dirty="0"/>
              <a:t>connection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D7BF93-E74F-49E6-9744-BB913BCB2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545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2F4F9-7759-4589-BF65-2CB3B57DF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Internet connections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08EC60-B340-48E0-89F5-C0EFFDE631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10972800" cy="530860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dirty="0"/>
              <a:t>Clients and servers communicate by sending streams of bytes over TCP </a:t>
            </a:r>
            <a:r>
              <a:rPr lang="en-US" b="1" dirty="0"/>
              <a:t>connections</a:t>
            </a:r>
            <a:r>
              <a:rPr lang="en-US" dirty="0"/>
              <a:t>. Each connection is: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Point-to-point: connects a pair of processes.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Full-duplex: data can flow in both directions at the same time,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Reliable: stream of bytes sent by the source is eventually received by the destination in the same order it was sent. </a:t>
            </a:r>
          </a:p>
          <a:p>
            <a:pPr lvl="1">
              <a:lnSpc>
                <a:spcPct val="90000"/>
              </a:lnSpc>
            </a:pPr>
            <a:endParaRPr lang="en-US" dirty="0"/>
          </a:p>
          <a:p>
            <a:pPr lvl="1">
              <a:lnSpc>
                <a:spcPct val="90000"/>
              </a:lnSpc>
            </a:pPr>
            <a:endParaRPr lang="en-US" dirty="0"/>
          </a:p>
          <a:p>
            <a:r>
              <a:rPr lang="en-US" dirty="0"/>
              <a:t>There are other communication mechanisms, like UDP</a:t>
            </a:r>
          </a:p>
          <a:p>
            <a:pPr lvl="1"/>
            <a:r>
              <a:rPr lang="en-US" dirty="0"/>
              <a:t>But we’ll focus on TCP today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543601-1B04-49A1-A182-BD4E66764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4299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774A44-1016-5CF5-E401-89B4FDCC45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F3EF6-4D64-0D42-8437-6D815372A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Connections are identified by IP address and 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1CC696-BB93-09ED-3359-D51FFD93C5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10972800" cy="5308600"/>
          </a:xfrm>
        </p:spPr>
        <p:txBody>
          <a:bodyPr>
            <a:normAutofit/>
          </a:bodyPr>
          <a:lstStyle/>
          <a:p>
            <a:pPr>
              <a:lnSpc>
                <a:spcPct val="85000"/>
              </a:lnSpc>
            </a:pPr>
            <a:r>
              <a:rPr lang="en-US" dirty="0"/>
              <a:t>Connection endpoints are called “sockets”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Socket address is an </a:t>
            </a:r>
            <a:r>
              <a:rPr lang="en-US" b="1" dirty="0" err="1">
                <a:latin typeface="Courier New" pitchFamily="49" charset="0"/>
              </a:rPr>
              <a:t>IPaddress:port</a:t>
            </a:r>
            <a:r>
              <a:rPr lang="en-US" dirty="0"/>
              <a:t> pair</a:t>
            </a:r>
          </a:p>
          <a:p>
            <a:pPr lvl="1">
              <a:lnSpc>
                <a:spcPct val="85000"/>
              </a:lnSpc>
            </a:pPr>
            <a:endParaRPr lang="en-US" dirty="0"/>
          </a:p>
          <a:p>
            <a:pPr>
              <a:lnSpc>
                <a:spcPct val="85000"/>
              </a:lnSpc>
            </a:pPr>
            <a:r>
              <a:rPr lang="en-US" dirty="0"/>
              <a:t>A </a:t>
            </a:r>
            <a:r>
              <a:rPr lang="en-US" b="1" dirty="0"/>
              <a:t>port</a:t>
            </a:r>
            <a:r>
              <a:rPr lang="en-US" dirty="0"/>
              <a:t> is a 16-bit integer that identifies a process: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Ephemeral port</a:t>
            </a:r>
            <a:endParaRPr lang="en-US" b="1" dirty="0"/>
          </a:p>
          <a:p>
            <a:pPr lvl="2"/>
            <a:r>
              <a:rPr lang="en-US" dirty="0"/>
              <a:t>Assigned automatically by client kernel when client makes a connection request</a:t>
            </a:r>
          </a:p>
          <a:p>
            <a:pPr lvl="2"/>
            <a:r>
              <a:rPr lang="en-US" dirty="0"/>
              <a:t>Usually 1000 and up</a:t>
            </a:r>
          </a:p>
          <a:p>
            <a:pPr lvl="2"/>
            <a:endParaRPr lang="en-US" dirty="0"/>
          </a:p>
          <a:p>
            <a:pPr lvl="1">
              <a:lnSpc>
                <a:spcPct val="90000"/>
              </a:lnSpc>
            </a:pPr>
            <a:r>
              <a:rPr lang="en-US" dirty="0"/>
              <a:t>Well-known port</a:t>
            </a:r>
            <a:endParaRPr lang="en-US" b="1" dirty="0"/>
          </a:p>
          <a:p>
            <a:pPr lvl="2"/>
            <a:r>
              <a:rPr lang="en-US" dirty="0"/>
              <a:t>Associated with some service provided by a server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21856-9388-B9BF-FFEF-5D74415BC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1495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7C10B-AA13-44F6-8567-093A79BA5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Anatomy of a connection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A25895-C9F0-4170-8336-271CE65E1D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4" y="1143000"/>
            <a:ext cx="11178005" cy="5029200"/>
          </a:xfrm>
        </p:spPr>
        <p:txBody>
          <a:bodyPr/>
          <a:lstStyle/>
          <a:p>
            <a:r>
              <a:rPr lang="en-US" dirty="0"/>
              <a:t>A connection is uniquely identified by socket addresses of endpoints</a:t>
            </a:r>
          </a:p>
          <a:p>
            <a:pPr lvl="1"/>
            <a:r>
              <a:rPr lang="en-US" dirty="0"/>
              <a:t>Socket address is an </a:t>
            </a:r>
            <a:r>
              <a:rPr lang="en-US" dirty="0" err="1"/>
              <a:t>IP_address:Port</a:t>
            </a:r>
            <a:r>
              <a:rPr lang="en-US" dirty="0"/>
              <a:t> pair</a:t>
            </a:r>
          </a:p>
          <a:p>
            <a:pPr lvl="1"/>
            <a:r>
              <a:rPr lang="en-US" dirty="0"/>
              <a:t>Connection: (</a:t>
            </a:r>
            <a:r>
              <a:rPr lang="en-US" dirty="0" err="1"/>
              <a:t>client_address:client_port</a:t>
            </a:r>
            <a:r>
              <a:rPr lang="en-US" dirty="0"/>
              <a:t>, </a:t>
            </a:r>
            <a:r>
              <a:rPr lang="en-US" dirty="0" err="1"/>
              <a:t>server_address:server_port</a:t>
            </a:r>
            <a:r>
              <a:rPr lang="en-US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E3E791-89D1-4071-9713-7D83DB861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47</a:t>
            </a:fld>
            <a:endParaRPr lang="en-US"/>
          </a:p>
        </p:txBody>
      </p:sp>
      <p:sp>
        <p:nvSpPr>
          <p:cNvPr id="5" name="Rectangle 15">
            <a:extLst>
              <a:ext uri="{FF2B5EF4-FFF2-40B4-BE49-F238E27FC236}">
                <a16:creationId xmlns:a16="http://schemas.microsoft.com/office/drawing/2014/main" id="{52AA5217-09D4-4C5B-8D34-14238A5D77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2006" y="3597275"/>
            <a:ext cx="1465263" cy="103505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6D136A05-1DA0-450F-9512-C2B87155BD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8406" y="3597275"/>
            <a:ext cx="1465263" cy="103505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AFA16EFE-4A3D-41F5-BBFC-430135DA1F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4969" y="4076700"/>
            <a:ext cx="4211409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Connection socket pair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(</a:t>
            </a:r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128.2.194.242</a:t>
            </a:r>
            <a:r>
              <a:rPr lang="en-US" sz="1800" dirty="0">
                <a:latin typeface="Calibri" pitchFamily="34" charset="0"/>
              </a:rPr>
              <a:t>:</a:t>
            </a:r>
            <a:r>
              <a:rPr lang="en-US" sz="1800" dirty="0">
                <a:solidFill>
                  <a:srgbClr val="00B050"/>
                </a:solidFill>
                <a:latin typeface="Calibri" pitchFamily="34" charset="0"/>
              </a:rPr>
              <a:t>51213</a:t>
            </a:r>
            <a:r>
              <a:rPr lang="en-US" sz="1800" dirty="0">
                <a:latin typeface="Calibri" pitchFamily="34" charset="0"/>
              </a:rPr>
              <a:t>, </a:t>
            </a:r>
            <a:r>
              <a:rPr lang="en-US" sz="1800" dirty="0">
                <a:solidFill>
                  <a:srgbClr val="D09E00"/>
                </a:solidFill>
                <a:latin typeface="Calibri" pitchFamily="34" charset="0"/>
              </a:rPr>
              <a:t>208.216.181.15</a:t>
            </a:r>
            <a:r>
              <a:rPr lang="en-US" sz="1800" dirty="0">
                <a:latin typeface="Calibri" pitchFamily="34" charset="0"/>
              </a:rPr>
              <a:t>:</a:t>
            </a:r>
            <a:r>
              <a:rPr lang="en-US" sz="1800" dirty="0">
                <a:solidFill>
                  <a:srgbClr val="7030A0"/>
                </a:solidFill>
                <a:latin typeface="Calibri" pitchFamily="34" charset="0"/>
              </a:rPr>
              <a:t>80</a:t>
            </a:r>
            <a:r>
              <a:rPr lang="en-US" sz="1800" dirty="0">
                <a:latin typeface="Calibri" pitchFamily="34" charset="0"/>
              </a:rPr>
              <a:t>)</a:t>
            </a:r>
          </a:p>
        </p:txBody>
      </p:sp>
      <p:sp>
        <p:nvSpPr>
          <p:cNvPr id="8" name="Oval 4">
            <a:extLst>
              <a:ext uri="{FF2B5EF4-FFF2-40B4-BE49-F238E27FC236}">
                <a16:creationId xmlns:a16="http://schemas.microsoft.com/office/drawing/2014/main" id="{E94E9877-18E3-4818-906C-BE45F1273B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9631" y="3716338"/>
            <a:ext cx="1287463" cy="796925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Server</a:t>
            </a:r>
          </a:p>
          <a:p>
            <a:pPr algn="ctr" defTabSz="912813"/>
            <a:r>
              <a:rPr lang="en-US" sz="1800" dirty="0">
                <a:latin typeface="Calibri" pitchFamily="34" charset="0"/>
              </a:rPr>
              <a:t>(port 80)</a:t>
            </a:r>
          </a:p>
        </p:txBody>
      </p:sp>
      <p:sp>
        <p:nvSpPr>
          <p:cNvPr id="9" name="Oval 5">
            <a:extLst>
              <a:ext uri="{FF2B5EF4-FFF2-40B4-BE49-F238E27FC236}">
                <a16:creationId xmlns:a16="http://schemas.microsoft.com/office/drawing/2014/main" id="{503BAC8A-88AA-4C1A-BBF3-1F8E730444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4931" y="3716338"/>
            <a:ext cx="1287463" cy="796925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Client</a:t>
            </a:r>
          </a:p>
        </p:txBody>
      </p:sp>
      <p:sp>
        <p:nvSpPr>
          <p:cNvPr id="10" name="Line 6">
            <a:extLst>
              <a:ext uri="{FF2B5EF4-FFF2-40B4-BE49-F238E27FC236}">
                <a16:creationId xmlns:a16="http://schemas.microsoft.com/office/drawing/2014/main" id="{959BC4CD-D693-4556-AE45-05F3C24A544E}"/>
              </a:ext>
            </a:extLst>
          </p:cNvPr>
          <p:cNvSpPr>
            <a:spLocks noChangeShapeType="1"/>
          </p:cNvSpPr>
          <p:nvPr/>
        </p:nvSpPr>
        <p:spPr bwMode="auto">
          <a:xfrm>
            <a:off x="3379544" y="4114800"/>
            <a:ext cx="44513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11" name="Oval 7">
            <a:extLst>
              <a:ext uri="{FF2B5EF4-FFF2-40B4-BE49-F238E27FC236}">
                <a16:creationId xmlns:a16="http://schemas.microsoft.com/office/drawing/2014/main" id="{1E50432A-BDCC-47FC-AED1-ADC9A4FAC83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50956" y="4050507"/>
            <a:ext cx="128588" cy="128587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12" name="Oval 8">
            <a:extLst>
              <a:ext uri="{FF2B5EF4-FFF2-40B4-BE49-F238E27FC236}">
                <a16:creationId xmlns:a16="http://schemas.microsoft.com/office/drawing/2014/main" id="{A8993325-4661-4519-892E-D10879C20DE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830894" y="4050507"/>
            <a:ext cx="128587" cy="128587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13" name="Text Box 9">
            <a:extLst>
              <a:ext uri="{FF2B5EF4-FFF2-40B4-BE49-F238E27FC236}">
                <a16:creationId xmlns:a16="http://schemas.microsoft.com/office/drawing/2014/main" id="{DA3726C5-454C-4289-872E-D6F8F5D78E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4681" y="2835275"/>
            <a:ext cx="2186816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Client socket address</a:t>
            </a:r>
          </a:p>
          <a:p>
            <a:pPr algn="ctr"/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128.2.194.242</a:t>
            </a:r>
            <a:r>
              <a:rPr lang="en-US" sz="1800" dirty="0">
                <a:latin typeface="Calibri" pitchFamily="34" charset="0"/>
              </a:rPr>
              <a:t>:</a:t>
            </a:r>
            <a:r>
              <a:rPr lang="en-US" sz="1800" dirty="0">
                <a:solidFill>
                  <a:srgbClr val="00B050"/>
                </a:solidFill>
                <a:latin typeface="Calibri" pitchFamily="34" charset="0"/>
              </a:rPr>
              <a:t>51213</a:t>
            </a:r>
          </a:p>
        </p:txBody>
      </p:sp>
      <p:sp>
        <p:nvSpPr>
          <p:cNvPr id="14" name="Text Box 10">
            <a:extLst>
              <a:ext uri="{FF2B5EF4-FFF2-40B4-BE49-F238E27FC236}">
                <a16:creationId xmlns:a16="http://schemas.microsoft.com/office/drawing/2014/main" id="{5A37FABC-4FA3-417B-9531-FF55B424B4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9269" y="2835275"/>
            <a:ext cx="2589212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Server socket address</a:t>
            </a:r>
          </a:p>
          <a:p>
            <a:pPr algn="ctr"/>
            <a:r>
              <a:rPr lang="en-US" sz="1800" dirty="0">
                <a:solidFill>
                  <a:srgbClr val="D09E00"/>
                </a:solidFill>
                <a:latin typeface="Calibri" pitchFamily="34" charset="0"/>
              </a:rPr>
              <a:t>208.216.181.15</a:t>
            </a:r>
            <a:r>
              <a:rPr lang="en-US" sz="1800" dirty="0">
                <a:latin typeface="Calibri" pitchFamily="34" charset="0"/>
              </a:rPr>
              <a:t>:</a:t>
            </a:r>
            <a:r>
              <a:rPr lang="en-US" sz="1800" dirty="0">
                <a:solidFill>
                  <a:srgbClr val="7030A0"/>
                </a:solidFill>
                <a:latin typeface="Calibri" pitchFamily="34" charset="0"/>
              </a:rPr>
              <a:t>80</a:t>
            </a:r>
          </a:p>
        </p:txBody>
      </p:sp>
      <p:sp>
        <p:nvSpPr>
          <p:cNvPr id="15" name="Line 11">
            <a:extLst>
              <a:ext uri="{FF2B5EF4-FFF2-40B4-BE49-F238E27FC236}">
                <a16:creationId xmlns:a16="http://schemas.microsoft.com/office/drawing/2014/main" id="{321B01F2-BEA2-48C5-94C6-9B82D6CC089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379544" y="3416300"/>
            <a:ext cx="303212" cy="6270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16" name="Line 12">
            <a:extLst>
              <a:ext uri="{FF2B5EF4-FFF2-40B4-BE49-F238E27FC236}">
                <a16:creationId xmlns:a16="http://schemas.microsoft.com/office/drawing/2014/main" id="{5C319F73-50D3-446D-9786-3A78E0A23AA2}"/>
              </a:ext>
            </a:extLst>
          </p:cNvPr>
          <p:cNvSpPr>
            <a:spLocks noChangeShapeType="1"/>
          </p:cNvSpPr>
          <p:nvPr/>
        </p:nvSpPr>
        <p:spPr bwMode="auto">
          <a:xfrm>
            <a:off x="7546731" y="3416300"/>
            <a:ext cx="303213" cy="6270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17" name="Text Box 13">
            <a:extLst>
              <a:ext uri="{FF2B5EF4-FFF2-40B4-BE49-F238E27FC236}">
                <a16:creationId xmlns:a16="http://schemas.microsoft.com/office/drawing/2014/main" id="{1F6CBEC0-BBE6-42D9-9456-4E8E6D8570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5206" y="4740275"/>
            <a:ext cx="1995225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Client host address</a:t>
            </a:r>
          </a:p>
          <a:p>
            <a:pPr algn="ctr"/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128.2.194.242 </a:t>
            </a:r>
            <a:endParaRPr lang="en-US" sz="1800" dirty="0">
              <a:solidFill>
                <a:srgbClr val="C00000"/>
              </a:solidFill>
              <a:latin typeface="Times" pitchFamily="18" charset="0"/>
            </a:endParaRPr>
          </a:p>
        </p:txBody>
      </p:sp>
      <p:sp>
        <p:nvSpPr>
          <p:cNvPr id="18" name="Text Box 14">
            <a:extLst>
              <a:ext uri="{FF2B5EF4-FFF2-40B4-BE49-F238E27FC236}">
                <a16:creationId xmlns:a16="http://schemas.microsoft.com/office/drawing/2014/main" id="{FBA54017-BFCE-4225-8248-D7D8BCCFF5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4669" y="4740275"/>
            <a:ext cx="2056589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Server host address</a:t>
            </a:r>
          </a:p>
          <a:p>
            <a:pPr algn="ctr"/>
            <a:r>
              <a:rPr lang="en-US" sz="1800" dirty="0">
                <a:solidFill>
                  <a:srgbClr val="D09E00"/>
                </a:solidFill>
                <a:latin typeface="Calibri" pitchFamily="34" charset="0"/>
              </a:rPr>
              <a:t>208.216.181.15</a:t>
            </a:r>
          </a:p>
        </p:txBody>
      </p:sp>
      <p:sp>
        <p:nvSpPr>
          <p:cNvPr id="19" name="Text Box 21">
            <a:extLst>
              <a:ext uri="{FF2B5EF4-FFF2-40B4-BE49-F238E27FC236}">
                <a16:creationId xmlns:a16="http://schemas.microsoft.com/office/drawing/2014/main" id="{D71755BB-D05B-4591-93B6-B9BFF52289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9917" y="5400349"/>
            <a:ext cx="256224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>
                <a:solidFill>
                  <a:srgbClr val="00B050"/>
                </a:solidFill>
                <a:latin typeface="Calibri" pitchFamily="34" charset="0"/>
              </a:rPr>
              <a:t>51213</a:t>
            </a:r>
            <a:r>
              <a:rPr lang="en-US" sz="1600" dirty="0">
                <a:latin typeface="+mn-lt"/>
              </a:rPr>
              <a:t> </a:t>
            </a:r>
            <a:r>
              <a:rPr lang="en-US" sz="1600" b="0" dirty="0">
                <a:latin typeface="+mn-lt"/>
              </a:rPr>
              <a:t>is an ephemeral port </a:t>
            </a:r>
          </a:p>
          <a:p>
            <a:pPr>
              <a:lnSpc>
                <a:spcPct val="90000"/>
              </a:lnSpc>
            </a:pPr>
            <a:r>
              <a:rPr lang="en-US" sz="1600" b="0" dirty="0">
                <a:latin typeface="+mn-lt"/>
              </a:rPr>
              <a:t>allocated by the kernel </a:t>
            </a:r>
          </a:p>
        </p:txBody>
      </p:sp>
      <p:sp>
        <p:nvSpPr>
          <p:cNvPr id="20" name="Text Box 23">
            <a:extLst>
              <a:ext uri="{FF2B5EF4-FFF2-40B4-BE49-F238E27FC236}">
                <a16:creationId xmlns:a16="http://schemas.microsoft.com/office/drawing/2014/main" id="{A3C3C8F3-71E6-4DF7-9C46-178E5B3E07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8871" y="5400349"/>
            <a:ext cx="2551532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>
                <a:solidFill>
                  <a:srgbClr val="7030A0"/>
                </a:solidFill>
                <a:latin typeface="Calibri" pitchFamily="34" charset="0"/>
              </a:rPr>
              <a:t>80</a:t>
            </a:r>
            <a:r>
              <a:rPr lang="en-US" sz="1600" dirty="0">
                <a:latin typeface="+mn-lt"/>
              </a:rPr>
              <a:t> </a:t>
            </a:r>
            <a:r>
              <a:rPr lang="en-US" sz="1600" b="0" dirty="0">
                <a:latin typeface="+mn-lt"/>
              </a:rPr>
              <a:t>is a well-known port</a:t>
            </a:r>
          </a:p>
          <a:p>
            <a:pPr>
              <a:lnSpc>
                <a:spcPct val="90000"/>
              </a:lnSpc>
            </a:pPr>
            <a:r>
              <a:rPr lang="en-US" sz="1600" b="0" dirty="0">
                <a:latin typeface="+mn-lt"/>
              </a:rPr>
              <a:t>associated with Web servers</a:t>
            </a:r>
          </a:p>
        </p:txBody>
      </p:sp>
    </p:spTree>
    <p:extLst>
      <p:ext uri="{BB962C8B-B14F-4D97-AF65-F5344CB8AC3E}">
        <p14:creationId xmlns:p14="http://schemas.microsoft.com/office/powerpoint/2010/main" val="154612852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ADB7A-3F32-4CE2-B269-8A7037714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Ports are used to identify services to the kernel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254155-8EC9-408F-A57A-908295ADE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48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9C825F2-DD5C-4134-8009-826C72F87E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1831446"/>
            <a:ext cx="1295400" cy="1143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BA13619A-56E8-45BF-AC52-B505071DDC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1409700"/>
            <a:ext cx="3505200" cy="19812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" name="Rectangle 16">
            <a:extLst>
              <a:ext uri="{FF2B5EF4-FFF2-40B4-BE49-F238E27FC236}">
                <a16:creationId xmlns:a16="http://schemas.microsoft.com/office/drawing/2014/main" id="{5748025F-A519-4349-BF8F-24979F3626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4748330"/>
            <a:ext cx="1295400" cy="1143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8" name="Rectangle 17">
            <a:extLst>
              <a:ext uri="{FF2B5EF4-FFF2-40B4-BE49-F238E27FC236}">
                <a16:creationId xmlns:a16="http://schemas.microsoft.com/office/drawing/2014/main" id="{38C6D8A5-DCB2-40E4-95F3-EA364FEF28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4337050"/>
            <a:ext cx="3505200" cy="19812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9" name="Oval 4">
            <a:extLst>
              <a:ext uri="{FF2B5EF4-FFF2-40B4-BE49-F238E27FC236}">
                <a16:creationId xmlns:a16="http://schemas.microsoft.com/office/drawing/2014/main" id="{5587BDF9-A452-4883-9B60-BDC71F1E75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8113" y="1528763"/>
            <a:ext cx="1746250" cy="796925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Web server</a:t>
            </a:r>
          </a:p>
          <a:p>
            <a:pPr algn="ctr" defTabSz="912813"/>
            <a:r>
              <a:rPr lang="en-US" sz="1600" dirty="0">
                <a:latin typeface="Calibri" pitchFamily="34" charset="0"/>
              </a:rPr>
              <a:t>(port 80)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8710E5F4-5F7D-4BC5-BDB1-4FA013EDE3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6857" y="1529762"/>
            <a:ext cx="1092543" cy="33855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Client host</a:t>
            </a:r>
          </a:p>
        </p:txBody>
      </p:sp>
      <p:sp>
        <p:nvSpPr>
          <p:cNvPr id="11" name="Text Box 8">
            <a:extLst>
              <a:ext uri="{FF2B5EF4-FFF2-40B4-BE49-F238E27FC236}">
                <a16:creationId xmlns:a16="http://schemas.microsoft.com/office/drawing/2014/main" id="{2C494D49-3DB9-4CF7-ADE7-B504DCAB7F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4123" y="1108952"/>
            <a:ext cx="2402389" cy="33855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Server host 128.2.194.242</a:t>
            </a:r>
          </a:p>
        </p:txBody>
      </p:sp>
      <p:sp>
        <p:nvSpPr>
          <p:cNvPr id="12" name="Line 9">
            <a:extLst>
              <a:ext uri="{FF2B5EF4-FFF2-40B4-BE49-F238E27FC236}">
                <a16:creationId xmlns:a16="http://schemas.microsoft.com/office/drawing/2014/main" id="{DB8F9159-6A63-4764-9792-0E8E05E3B48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71800" y="2400300"/>
            <a:ext cx="3429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3" name="Oval 11">
            <a:extLst>
              <a:ext uri="{FF2B5EF4-FFF2-40B4-BE49-F238E27FC236}">
                <a16:creationId xmlns:a16="http://schemas.microsoft.com/office/drawing/2014/main" id="{AF997DE2-7FD5-4D49-96BA-65B7A6DEA3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2400" y="2476500"/>
            <a:ext cx="1746250" cy="796925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SSH server</a:t>
            </a:r>
          </a:p>
          <a:p>
            <a:pPr algn="ctr" defTabSz="912813"/>
            <a:r>
              <a:rPr lang="en-US" sz="1600" dirty="0">
                <a:latin typeface="Calibri" pitchFamily="34" charset="0"/>
              </a:rPr>
              <a:t>(port 22)</a:t>
            </a:r>
          </a:p>
        </p:txBody>
      </p:sp>
      <p:sp>
        <p:nvSpPr>
          <p:cNvPr id="14" name="Text Box 12">
            <a:extLst>
              <a:ext uri="{FF2B5EF4-FFF2-40B4-BE49-F238E27FC236}">
                <a16:creationId xmlns:a16="http://schemas.microsoft.com/office/drawing/2014/main" id="{D3218ABF-606C-4F8D-AAE3-5B42C34C84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9300" y="1574800"/>
            <a:ext cx="2654300" cy="8255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Service request for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128.2.194.242:80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(i.e., the Web server)</a:t>
            </a:r>
          </a:p>
        </p:txBody>
      </p:sp>
      <p:sp>
        <p:nvSpPr>
          <p:cNvPr id="15" name="Line 13">
            <a:extLst>
              <a:ext uri="{FF2B5EF4-FFF2-40B4-BE49-F238E27FC236}">
                <a16:creationId xmlns:a16="http://schemas.microsoft.com/office/drawing/2014/main" id="{ECBD529E-5EEE-4793-89B6-DFB684F8658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391400" y="2095500"/>
            <a:ext cx="4572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35975FB-83A4-45A7-B63A-E23B87B8F8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8113" y="4456113"/>
            <a:ext cx="1746250" cy="796925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Web server</a:t>
            </a:r>
          </a:p>
          <a:p>
            <a:pPr algn="ctr" defTabSz="912813"/>
            <a:r>
              <a:rPr lang="en-US" sz="1600" dirty="0">
                <a:latin typeface="Calibri" pitchFamily="34" charset="0"/>
              </a:rPr>
              <a:t>(port 80)</a:t>
            </a:r>
          </a:p>
        </p:txBody>
      </p:sp>
      <p:sp>
        <p:nvSpPr>
          <p:cNvPr id="17" name="Line 18">
            <a:extLst>
              <a:ext uri="{FF2B5EF4-FFF2-40B4-BE49-F238E27FC236}">
                <a16:creationId xmlns:a16="http://schemas.microsoft.com/office/drawing/2014/main" id="{D4656333-A337-4407-919E-DD5704339B2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71800" y="5327650"/>
            <a:ext cx="3429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8" name="Oval 20">
            <a:extLst>
              <a:ext uri="{FF2B5EF4-FFF2-40B4-BE49-F238E27FC236}">
                <a16:creationId xmlns:a16="http://schemas.microsoft.com/office/drawing/2014/main" id="{C752DE40-30D3-462B-80FC-6FC217A446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2400" y="5403850"/>
            <a:ext cx="1746250" cy="796925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SSH server</a:t>
            </a:r>
          </a:p>
          <a:p>
            <a:pPr algn="ctr" defTabSz="912813"/>
            <a:r>
              <a:rPr lang="en-US" sz="1600" dirty="0">
                <a:latin typeface="Calibri" pitchFamily="34" charset="0"/>
              </a:rPr>
              <a:t>(port 22)</a:t>
            </a:r>
          </a:p>
        </p:txBody>
      </p:sp>
      <p:sp>
        <p:nvSpPr>
          <p:cNvPr id="19" name="Text Box 21">
            <a:extLst>
              <a:ext uri="{FF2B5EF4-FFF2-40B4-BE49-F238E27FC236}">
                <a16:creationId xmlns:a16="http://schemas.microsoft.com/office/drawing/2014/main" id="{752440BC-9E2B-4D43-A2D7-0A1601952C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4507" y="4521200"/>
            <a:ext cx="1870961" cy="83099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Service request for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128.2.194.242:22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(i.e., the SSH server)</a:t>
            </a:r>
          </a:p>
        </p:txBody>
      </p:sp>
      <p:sp>
        <p:nvSpPr>
          <p:cNvPr id="20" name="Line 22">
            <a:extLst>
              <a:ext uri="{FF2B5EF4-FFF2-40B4-BE49-F238E27FC236}">
                <a16:creationId xmlns:a16="http://schemas.microsoft.com/office/drawing/2014/main" id="{19B19E12-94F2-4EF0-8286-DD9DB5CF038C}"/>
              </a:ext>
            </a:extLst>
          </p:cNvPr>
          <p:cNvSpPr>
            <a:spLocks noChangeShapeType="1"/>
          </p:cNvSpPr>
          <p:nvPr/>
        </p:nvSpPr>
        <p:spPr bwMode="auto">
          <a:xfrm>
            <a:off x="7391400" y="5403850"/>
            <a:ext cx="4572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21" name="Oval 10">
            <a:extLst>
              <a:ext uri="{FF2B5EF4-FFF2-40B4-BE49-F238E27FC236}">
                <a16:creationId xmlns:a16="http://schemas.microsoft.com/office/drawing/2014/main" id="{3A81D5FB-1D42-443D-A685-11EC4A5828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2171700"/>
            <a:ext cx="1066800" cy="457200"/>
          </a:xfrm>
          <a:prstGeom prst="ellipse">
            <a:avLst/>
          </a:prstGeom>
          <a:solidFill>
            <a:srgbClr val="F1C7C7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Kernel</a:t>
            </a:r>
          </a:p>
        </p:txBody>
      </p:sp>
      <p:sp>
        <p:nvSpPr>
          <p:cNvPr id="22" name="Oval 19">
            <a:extLst>
              <a:ext uri="{FF2B5EF4-FFF2-40B4-BE49-F238E27FC236}">
                <a16:creationId xmlns:a16="http://schemas.microsoft.com/office/drawing/2014/main" id="{F677BEAF-C0DC-4993-A8CE-9F38120CD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099050"/>
            <a:ext cx="1066800" cy="457200"/>
          </a:xfrm>
          <a:prstGeom prst="ellipse">
            <a:avLst/>
          </a:prstGeom>
          <a:solidFill>
            <a:srgbClr val="F1C7C7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Kernel</a:t>
            </a:r>
          </a:p>
        </p:txBody>
      </p:sp>
      <p:sp>
        <p:nvSpPr>
          <p:cNvPr id="23" name="Oval 3">
            <a:extLst>
              <a:ext uri="{FF2B5EF4-FFF2-40B4-BE49-F238E27FC236}">
                <a16:creationId xmlns:a16="http://schemas.microsoft.com/office/drawing/2014/main" id="{70B042A0-738D-40DD-807B-FE7857EA85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2842" y="2156884"/>
            <a:ext cx="948958" cy="476060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Client</a:t>
            </a:r>
          </a:p>
        </p:txBody>
      </p:sp>
      <p:sp>
        <p:nvSpPr>
          <p:cNvPr id="24" name="Oval 14">
            <a:extLst>
              <a:ext uri="{FF2B5EF4-FFF2-40B4-BE49-F238E27FC236}">
                <a16:creationId xmlns:a16="http://schemas.microsoft.com/office/drawing/2014/main" id="{633554C8-839F-42F1-87E0-3F1B8E5505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2842" y="5086938"/>
            <a:ext cx="948958" cy="476060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Client</a:t>
            </a:r>
          </a:p>
        </p:txBody>
      </p:sp>
    </p:spTree>
    <p:extLst>
      <p:ext uri="{BB962C8B-B14F-4D97-AF65-F5344CB8AC3E}">
        <p14:creationId xmlns:p14="http://schemas.microsoft.com/office/powerpoint/2010/main" val="1395701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7A87C-5F71-492A-BC89-CD1BAB61C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Well-known service ports and names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B460D9-F646-466B-B115-7300A75FFA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Popular services have permanently assigned </a:t>
            </a:r>
            <a:r>
              <a:rPr lang="en-US" i="1" dirty="0"/>
              <a:t>well-known ports and </a:t>
            </a:r>
            <a:r>
              <a:rPr lang="en-US" dirty="0"/>
              <a:t>corresponding </a:t>
            </a:r>
            <a:r>
              <a:rPr lang="en-US" i="1" dirty="0"/>
              <a:t>well-known service names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echo servers:	echo  	  7</a:t>
            </a:r>
          </a:p>
          <a:p>
            <a:pPr lvl="1"/>
            <a:r>
              <a:rPr lang="en-US" dirty="0"/>
              <a:t>ftp servers:	ftp 	21</a:t>
            </a:r>
          </a:p>
          <a:p>
            <a:pPr lvl="1"/>
            <a:r>
              <a:rPr lang="en-US" dirty="0" err="1"/>
              <a:t>ssh</a:t>
            </a:r>
            <a:r>
              <a:rPr lang="en-US" dirty="0"/>
              <a:t> servers:	</a:t>
            </a:r>
            <a:r>
              <a:rPr lang="en-US" dirty="0" err="1"/>
              <a:t>ssh</a:t>
            </a:r>
            <a:r>
              <a:rPr lang="en-US" dirty="0"/>
              <a:t> 	22</a:t>
            </a:r>
          </a:p>
          <a:p>
            <a:pPr lvl="1"/>
            <a:r>
              <a:rPr lang="en-US" dirty="0"/>
              <a:t>email servers:	smtp	25</a:t>
            </a:r>
          </a:p>
          <a:p>
            <a:pPr lvl="1"/>
            <a:r>
              <a:rPr lang="en-US" dirty="0"/>
              <a:t>Web servers:	http 	80</a:t>
            </a:r>
          </a:p>
          <a:p>
            <a:pPr lvl="1"/>
            <a:endParaRPr lang="en-US" dirty="0"/>
          </a:p>
          <a:p>
            <a:r>
              <a:rPr lang="en-US" dirty="0"/>
              <a:t>Mappings between well-known ports and services are listed in</a:t>
            </a:r>
            <a:br>
              <a:rPr lang="en-US" dirty="0"/>
            </a:br>
            <a:r>
              <a:rPr lang="en-US" dirty="0">
                <a:latin typeface="Consolas" panose="020B0609020204030204" pitchFamily="49" charset="0"/>
              </a:rPr>
              <a:t>/</a:t>
            </a:r>
            <a:r>
              <a:rPr lang="en-US" dirty="0" err="1">
                <a:latin typeface="Consolas" panose="020B0609020204030204" pitchFamily="49" charset="0"/>
              </a:rPr>
              <a:t>etc</a:t>
            </a:r>
            <a:r>
              <a:rPr lang="en-US" dirty="0">
                <a:latin typeface="Consolas" panose="020B0609020204030204" pitchFamily="49" charset="0"/>
              </a:rPr>
              <a:t>/services </a:t>
            </a:r>
            <a:r>
              <a:rPr lang="en-US" dirty="0"/>
              <a:t>on Linux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446761-7F02-41F0-819C-0ECD82592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7227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Computer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 network is a connection of two or more computers</a:t>
            </a:r>
          </a:p>
          <a:p>
            <a:pPr lvl="1"/>
            <a:r>
              <a:rPr lang="en-US" dirty="0"/>
              <a:t>Definition includes hardware and software components</a:t>
            </a:r>
          </a:p>
          <a:p>
            <a:pPr lvl="1"/>
            <a:endParaRPr lang="en-US" dirty="0"/>
          </a:p>
          <a:p>
            <a:r>
              <a:rPr lang="en-US" dirty="0"/>
              <a:t>Networks might serve a variety of regions</a:t>
            </a:r>
          </a:p>
          <a:p>
            <a:pPr lvl="1"/>
            <a:r>
              <a:rPr lang="en-US" dirty="0"/>
              <a:t>Local Area Network (LAN)</a:t>
            </a:r>
          </a:p>
          <a:p>
            <a:pPr lvl="2"/>
            <a:r>
              <a:rPr lang="en-US" dirty="0"/>
              <a:t>Connects computers in some small area</a:t>
            </a:r>
          </a:p>
          <a:p>
            <a:pPr lvl="2"/>
            <a:r>
              <a:rPr lang="en-US" dirty="0"/>
              <a:t>Home, building, campus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Wide Area Network (WAN)</a:t>
            </a:r>
          </a:p>
          <a:p>
            <a:pPr lvl="2"/>
            <a:r>
              <a:rPr lang="en-US" dirty="0"/>
              <a:t>Connects computers over distant areas</a:t>
            </a:r>
          </a:p>
          <a:p>
            <a:pPr lvl="3"/>
            <a:r>
              <a:rPr lang="en-US" dirty="0"/>
              <a:t>City, country, world</a:t>
            </a:r>
          </a:p>
          <a:p>
            <a:pPr lvl="3"/>
            <a:endParaRPr lang="en-US" dirty="0"/>
          </a:p>
          <a:p>
            <a:r>
              <a:rPr lang="en-US" dirty="0"/>
              <a:t>Could be wired or wireless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26923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A643959-CE05-455B-BB3E-2C666CC13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+ Thinking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732C330-2DE0-4DEC-AB2F-5FA68E5A25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are the steps for viewing a website?</a:t>
            </a:r>
          </a:p>
          <a:p>
            <a:pPr lvl="1"/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You enter a domain name for the website</a:t>
            </a:r>
          </a:p>
          <a:p>
            <a:pPr marL="971550" lvl="1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???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14C034-A30D-4B79-8B09-AF5BE04C6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1867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A643959-CE05-455B-BB3E-2C666CC13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+ Thinking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732C330-2DE0-4DEC-AB2F-5FA68E5A25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are the steps for viewing a website?</a:t>
            </a:r>
          </a:p>
          <a:p>
            <a:pPr lvl="1"/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You enter a domain name for the website</a:t>
            </a:r>
          </a:p>
          <a:p>
            <a:pPr marL="971550" lvl="1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Computer looks up domain name to get IP Address</a:t>
            </a:r>
          </a:p>
          <a:p>
            <a:pPr marL="971550" lvl="1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Computer sends request to IP_address:80</a:t>
            </a:r>
          </a:p>
          <a:p>
            <a:pPr marL="971550" lvl="1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Computer gets back data, which it renders into a website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14C034-A30D-4B79-8B09-AF5BE04C6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94398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D622D-2775-A745-B9A7-58A4C1DB4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 the layers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D68A88-1864-794B-A214-F3ACF3DCED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‘famous’ interview question</a:t>
            </a:r>
          </a:p>
          <a:p>
            <a:pPr lvl="1"/>
            <a:r>
              <a:rPr lang="en-US" dirty="0"/>
              <a:t>“What happens when you type </a:t>
            </a:r>
            <a:r>
              <a:rPr lang="en-US" dirty="0" err="1"/>
              <a:t>google.com</a:t>
            </a:r>
            <a:r>
              <a:rPr lang="en-US" dirty="0"/>
              <a:t> into your browser’s address bar and press enter?”</a:t>
            </a:r>
          </a:p>
          <a:p>
            <a:pPr lvl="1"/>
            <a:r>
              <a:rPr lang="en-US" dirty="0">
                <a:hlinkClick r:id="rId2"/>
              </a:rPr>
              <a:t>https://github.com/alex/what-happens-when</a:t>
            </a:r>
            <a:r>
              <a:rPr lang="en-US" dirty="0"/>
              <a:t> (11 pages!)</a:t>
            </a:r>
          </a:p>
          <a:p>
            <a:pPr lvl="2"/>
            <a:r>
              <a:rPr lang="en-US" dirty="0"/>
              <a:t>Keyboard events</a:t>
            </a:r>
          </a:p>
          <a:p>
            <a:pPr lvl="2"/>
            <a:r>
              <a:rPr lang="en-US" dirty="0"/>
              <a:t>Parsing URL</a:t>
            </a:r>
          </a:p>
          <a:p>
            <a:pPr lvl="2"/>
            <a:r>
              <a:rPr lang="en-US" dirty="0"/>
              <a:t>DNS lookup</a:t>
            </a:r>
          </a:p>
          <a:p>
            <a:pPr lvl="2"/>
            <a:r>
              <a:rPr lang="en-US" dirty="0"/>
              <a:t>Opening socket</a:t>
            </a:r>
          </a:p>
          <a:p>
            <a:pPr lvl="2"/>
            <a:r>
              <a:rPr lang="en-US" dirty="0"/>
              <a:t>HTTP protocol</a:t>
            </a:r>
          </a:p>
          <a:p>
            <a:pPr lvl="2"/>
            <a:r>
              <a:rPr lang="en-US" dirty="0"/>
              <a:t>HTML parsing</a:t>
            </a:r>
          </a:p>
          <a:p>
            <a:pPr lvl="2"/>
            <a:r>
              <a:rPr lang="en-US" dirty="0"/>
              <a:t>GPU rendering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E8DBE6-0E91-574D-8825-3B91AE497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34A358D-2637-E146-A3BD-05BD470B507B}" type="slidenum">
              <a:rPr lang="en-US" smtClean="0"/>
              <a:pPr algn="r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27859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Computer Networks</a:t>
            </a:r>
          </a:p>
          <a:p>
            <a:pPr lvl="1"/>
            <a:r>
              <a:rPr lang="en-US" dirty="0"/>
              <a:t>Topology</a:t>
            </a:r>
          </a:p>
          <a:p>
            <a:pPr lvl="1"/>
            <a:r>
              <a:rPr lang="en-US" dirty="0"/>
              <a:t>Inter-network communication</a:t>
            </a:r>
          </a:p>
          <a:p>
            <a:pPr lvl="1"/>
            <a:endParaRPr lang="en-US" dirty="0"/>
          </a:p>
          <a:p>
            <a:r>
              <a:rPr lang="en-US" dirty="0"/>
              <a:t>The Internet</a:t>
            </a:r>
          </a:p>
          <a:p>
            <a:pPr lvl="1"/>
            <a:r>
              <a:rPr lang="en-US" dirty="0"/>
              <a:t>Protocol choices</a:t>
            </a:r>
          </a:p>
          <a:p>
            <a:pPr lvl="1"/>
            <a:endParaRPr lang="en-US" dirty="0"/>
          </a:p>
          <a:p>
            <a:r>
              <a:rPr lang="en-US" b="1" dirty="0"/>
              <a:t>Sockets</a:t>
            </a:r>
          </a:p>
          <a:p>
            <a:pPr lvl="1"/>
            <a:r>
              <a:rPr lang="en-US" b="1" dirty="0"/>
              <a:t>System calls for communicating with other computers</a:t>
            </a:r>
          </a:p>
          <a:p>
            <a:pPr lvl="1"/>
            <a:endParaRPr lang="en-US" dirty="0"/>
          </a:p>
          <a:p>
            <a:r>
              <a:rPr lang="en-US" dirty="0"/>
              <a:t>The Web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355230588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B2819-917F-473E-A7C0-15E8E8435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socket?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353E5A-93B4-47E0-A2C5-0A173E2768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10972800" cy="38989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To an application, a socket is a file descriptor that lets the application read/write from/to the network</a:t>
            </a:r>
          </a:p>
          <a:p>
            <a:pPr lvl="1"/>
            <a:r>
              <a:rPr lang="en-US" dirty="0"/>
              <a:t>Connects a process on one host to a process on another</a:t>
            </a:r>
          </a:p>
          <a:p>
            <a:pPr lvl="1"/>
            <a:endParaRPr lang="en-US" dirty="0"/>
          </a:p>
          <a:p>
            <a:r>
              <a:rPr lang="en-US" dirty="0"/>
              <a:t>Clients and servers communicate with each other by reading from and writing to socket descriptors</a:t>
            </a:r>
          </a:p>
          <a:p>
            <a:pPr lvl="1"/>
            <a:endParaRPr lang="en-US" dirty="0"/>
          </a:p>
          <a:p>
            <a:r>
              <a:rPr lang="en-US" dirty="0"/>
              <a:t>The main distinction between regular file I/O and socket I/O is how the application “opens” the socket descriptors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B22B6B-FA9B-42CB-9C45-E739AD202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54</a:t>
            </a:fld>
            <a:endParaRPr lang="en-US"/>
          </a:p>
        </p:txBody>
      </p:sp>
      <p:sp>
        <p:nvSpPr>
          <p:cNvPr id="5" name="Oval 3">
            <a:extLst>
              <a:ext uri="{FF2B5EF4-FFF2-40B4-BE49-F238E27FC236}">
                <a16:creationId xmlns:a16="http://schemas.microsoft.com/office/drawing/2014/main" id="{ED70F41D-4B5D-4D0B-BD1F-F27B0C3425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1942" y="5476970"/>
            <a:ext cx="948958" cy="476060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Client</a:t>
            </a:r>
          </a:p>
        </p:txBody>
      </p:sp>
      <p:sp>
        <p:nvSpPr>
          <p:cNvPr id="6" name="Oval 3">
            <a:extLst>
              <a:ext uri="{FF2B5EF4-FFF2-40B4-BE49-F238E27FC236}">
                <a16:creationId xmlns:a16="http://schemas.microsoft.com/office/drawing/2014/main" id="{30516B0E-89EB-4242-B9C5-AADDA9865F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5497" y="5476970"/>
            <a:ext cx="1028163" cy="476060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Server</a:t>
            </a:r>
          </a:p>
        </p:txBody>
      </p:sp>
      <p:sp>
        <p:nvSpPr>
          <p:cNvPr id="7" name="Text Box 22">
            <a:extLst>
              <a:ext uri="{FF2B5EF4-FFF2-40B4-BE49-F238E27FC236}">
                <a16:creationId xmlns:a16="http://schemas.microsoft.com/office/drawing/2014/main" id="{6FCE988E-6B76-4181-8C64-FB25C3EE83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2901" y="5966900"/>
            <a:ext cx="116205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600" dirty="0" err="1">
                <a:latin typeface="Courier New" pitchFamily="49" charset="0"/>
              </a:rPr>
              <a:t>clientfd</a:t>
            </a:r>
            <a:endParaRPr lang="en-US" sz="1600" dirty="0">
              <a:latin typeface="Courier New" pitchFamily="49" charset="0"/>
            </a:endParaRPr>
          </a:p>
        </p:txBody>
      </p:sp>
      <p:sp>
        <p:nvSpPr>
          <p:cNvPr id="8" name="Oval 26">
            <a:extLst>
              <a:ext uri="{FF2B5EF4-FFF2-40B4-BE49-F238E27FC236}">
                <a16:creationId xmlns:a16="http://schemas.microsoft.com/office/drawing/2014/main" id="{59C53536-9AA5-4B62-A718-FC67DBC5EE7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13500" y="5650706"/>
            <a:ext cx="128588" cy="128588"/>
          </a:xfrm>
          <a:prstGeom prst="ellipse">
            <a:avLst/>
          </a:prstGeom>
          <a:solidFill>
            <a:srgbClr val="C00000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solidFill>
                <a:srgbClr val="990000"/>
              </a:solidFill>
              <a:latin typeface="Calibri" pitchFamily="34" charset="0"/>
            </a:endParaRPr>
          </a:p>
        </p:txBody>
      </p:sp>
      <p:sp>
        <p:nvSpPr>
          <p:cNvPr id="9" name="Text Box 27">
            <a:extLst>
              <a:ext uri="{FF2B5EF4-FFF2-40B4-BE49-F238E27FC236}">
                <a16:creationId xmlns:a16="http://schemas.microsoft.com/office/drawing/2014/main" id="{1481067F-322A-4F58-9ECC-10D23BE958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9583" y="5979600"/>
            <a:ext cx="1172117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600" dirty="0" err="1">
                <a:latin typeface="Courier New" pitchFamily="49" charset="0"/>
              </a:rPr>
              <a:t>serverfd</a:t>
            </a:r>
            <a:endParaRPr lang="en-US" sz="1600" dirty="0">
              <a:latin typeface="Courier New" pitchFamily="49" charset="0"/>
            </a:endParaRPr>
          </a:p>
        </p:txBody>
      </p:sp>
      <p:sp>
        <p:nvSpPr>
          <p:cNvPr id="10" name="Line 28">
            <a:extLst>
              <a:ext uri="{FF2B5EF4-FFF2-40B4-BE49-F238E27FC236}">
                <a16:creationId xmlns:a16="http://schemas.microsoft.com/office/drawing/2014/main" id="{8E3D9242-98B2-4E72-B51D-D484935BED38}"/>
              </a:ext>
            </a:extLst>
          </p:cNvPr>
          <p:cNvSpPr>
            <a:spLocks noChangeShapeType="1"/>
          </p:cNvSpPr>
          <p:nvPr/>
        </p:nvSpPr>
        <p:spPr bwMode="auto">
          <a:xfrm>
            <a:off x="4737100" y="5715000"/>
            <a:ext cx="1676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" name="Oval 20">
            <a:extLst>
              <a:ext uri="{FF2B5EF4-FFF2-40B4-BE49-F238E27FC236}">
                <a16:creationId xmlns:a16="http://schemas.microsoft.com/office/drawing/2014/main" id="{D2E63F9F-4167-4C4A-839E-C9134CB8ABA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84700" y="5650706"/>
            <a:ext cx="128588" cy="128588"/>
          </a:xfrm>
          <a:prstGeom prst="ellipse">
            <a:avLst/>
          </a:prstGeom>
          <a:solidFill>
            <a:srgbClr val="C00000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solidFill>
                <a:srgbClr val="99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65829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Client-Server transaction design pattern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Most network applications are based on the client-server model:</a:t>
            </a:r>
          </a:p>
          <a:p>
            <a:pPr lvl="1"/>
            <a:r>
              <a:rPr lang="en-US" dirty="0"/>
              <a:t>A </a:t>
            </a:r>
            <a:r>
              <a:rPr lang="en-US" b="1" i="1" dirty="0"/>
              <a:t>server</a:t>
            </a:r>
            <a:r>
              <a:rPr lang="en-US" dirty="0"/>
              <a:t> process and one or more </a:t>
            </a:r>
            <a:r>
              <a:rPr lang="en-US" b="1" i="1" dirty="0"/>
              <a:t>client</a:t>
            </a:r>
            <a:r>
              <a:rPr lang="en-US" i="1" dirty="0"/>
              <a:t> </a:t>
            </a:r>
            <a:r>
              <a:rPr lang="en-US" dirty="0"/>
              <a:t>processes</a:t>
            </a:r>
          </a:p>
          <a:p>
            <a:pPr lvl="1"/>
            <a:r>
              <a:rPr lang="en-US" dirty="0"/>
              <a:t>Server manages some </a:t>
            </a:r>
            <a:r>
              <a:rPr lang="en-US" b="1" i="1" dirty="0"/>
              <a:t>resource</a:t>
            </a:r>
            <a:endParaRPr lang="en-US" dirty="0"/>
          </a:p>
          <a:p>
            <a:pPr lvl="1"/>
            <a:r>
              <a:rPr lang="en-US" dirty="0"/>
              <a:t>Server provides</a:t>
            </a:r>
            <a:r>
              <a:rPr lang="en-US" i="1" dirty="0"/>
              <a:t> </a:t>
            </a:r>
            <a:r>
              <a:rPr lang="en-US" b="1" i="1" dirty="0"/>
              <a:t>service</a:t>
            </a:r>
            <a:r>
              <a:rPr lang="en-US" dirty="0"/>
              <a:t> by manipulating resource for clients</a:t>
            </a:r>
          </a:p>
          <a:p>
            <a:pPr lvl="1"/>
            <a:r>
              <a:rPr lang="en-US" dirty="0"/>
              <a:t>Server activated by request from client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55</a:t>
            </a:fld>
            <a:endParaRPr lang="en-US"/>
          </a:p>
        </p:txBody>
      </p:sp>
      <p:sp>
        <p:nvSpPr>
          <p:cNvPr id="5" name="Oval 3">
            <a:extLst>
              <a:ext uri="{FF2B5EF4-FFF2-40B4-BE49-F238E27FC236}">
                <a16:creationId xmlns:a16="http://schemas.microsoft.com/office/drawing/2014/main" id="{215634FE-6EC6-4735-8652-E2DB24A656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5162" y="3597275"/>
            <a:ext cx="1203325" cy="796925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Client</a:t>
            </a:r>
          </a:p>
          <a:p>
            <a:pPr algn="ctr" defTabSz="912813"/>
            <a:r>
              <a:rPr lang="en-US" sz="1800" dirty="0">
                <a:latin typeface="Calibri" pitchFamily="34" charset="0"/>
              </a:rPr>
              <a:t>process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FC5EE27-97DA-40D4-85C9-0ACEEC4B5B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6562" y="3597275"/>
            <a:ext cx="1203325" cy="796925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Server</a:t>
            </a:r>
          </a:p>
          <a:p>
            <a:pPr algn="ctr" defTabSz="912813"/>
            <a:r>
              <a:rPr lang="en-US" sz="1800" dirty="0">
                <a:latin typeface="Calibri" pitchFamily="34" charset="0"/>
              </a:rPr>
              <a:t>process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91901EE-527A-4719-8B7D-2F045EE79783}"/>
              </a:ext>
            </a:extLst>
          </p:cNvPr>
          <p:cNvGrpSpPr/>
          <p:nvPr/>
        </p:nvGrpSpPr>
        <p:grpSpPr>
          <a:xfrm>
            <a:off x="4302125" y="3429000"/>
            <a:ext cx="2560637" cy="369332"/>
            <a:chOff x="2689225" y="3994527"/>
            <a:chExt cx="2560637" cy="369332"/>
          </a:xfrm>
        </p:grpSpPr>
        <p:sp>
          <p:nvSpPr>
            <p:cNvPr id="8" name="Line 4">
              <a:extLst>
                <a:ext uri="{FF2B5EF4-FFF2-40B4-BE49-F238E27FC236}">
                  <a16:creationId xmlns:a16="http://schemas.microsoft.com/office/drawing/2014/main" id="{1E85F996-F32E-4D4A-9C06-49B5E188F14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689225" y="4348539"/>
              <a:ext cx="256063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  <p:txBody>
            <a:bodyPr lIns="91577" tIns="45789" rIns="91577" bIns="45789" anchor="ctr">
              <a:spAutoFit/>
            </a:bodyPr>
            <a:lstStyle/>
            <a:p>
              <a:endParaRPr lang="en-US" sz="1800" dirty="0">
                <a:latin typeface="Calibri" pitchFamily="34" charset="0"/>
              </a:endParaRPr>
            </a:p>
          </p:txBody>
        </p:sp>
        <p:sp>
          <p:nvSpPr>
            <p:cNvPr id="9" name="Text Box 6">
              <a:extLst>
                <a:ext uri="{FF2B5EF4-FFF2-40B4-BE49-F238E27FC236}">
                  <a16:creationId xmlns:a16="http://schemas.microsoft.com/office/drawing/2014/main" id="{28AD8353-239B-456A-8BA5-D2CD52E0D0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11645" y="3994527"/>
              <a:ext cx="2329484" cy="3693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800" i="1" dirty="0">
                  <a:latin typeface="Calibri" pitchFamily="34" charset="0"/>
                </a:rPr>
                <a:t>1. Client sends request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1F6FC18-3DAB-4DED-BA22-F5183684D967}"/>
              </a:ext>
            </a:extLst>
          </p:cNvPr>
          <p:cNvGrpSpPr/>
          <p:nvPr/>
        </p:nvGrpSpPr>
        <p:grpSpPr>
          <a:xfrm>
            <a:off x="4314825" y="4227512"/>
            <a:ext cx="2632075" cy="382032"/>
            <a:chOff x="2701925" y="4793039"/>
            <a:chExt cx="2632075" cy="382032"/>
          </a:xfrm>
        </p:grpSpPr>
        <p:sp>
          <p:nvSpPr>
            <p:cNvPr id="11" name="Line 8">
              <a:extLst>
                <a:ext uri="{FF2B5EF4-FFF2-40B4-BE49-F238E27FC236}">
                  <a16:creationId xmlns:a16="http://schemas.microsoft.com/office/drawing/2014/main" id="{D20D2559-A3C9-4376-B609-1A703003A9E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01925" y="4793039"/>
              <a:ext cx="256063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lIns="91577" tIns="45789" rIns="91577" bIns="45789" anchor="ctr">
              <a:spAutoFit/>
            </a:bodyPr>
            <a:lstStyle/>
            <a:p>
              <a:endParaRPr lang="en-US" sz="1800" dirty="0">
                <a:latin typeface="Calibri" pitchFamily="34" charset="0"/>
              </a:endParaRPr>
            </a:p>
          </p:txBody>
        </p:sp>
        <p:sp>
          <p:nvSpPr>
            <p:cNvPr id="12" name="Text Box 9">
              <a:extLst>
                <a:ext uri="{FF2B5EF4-FFF2-40B4-BE49-F238E27FC236}">
                  <a16:creationId xmlns:a16="http://schemas.microsoft.com/office/drawing/2014/main" id="{7662D636-65EF-4C3D-8ABC-FDDB925E4D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05295" y="4805739"/>
              <a:ext cx="2528705" cy="3693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800" i="1" dirty="0">
                  <a:latin typeface="Calibri" pitchFamily="34" charset="0"/>
                </a:rPr>
                <a:t>3. Server sends response</a:t>
              </a:r>
            </a:p>
          </p:txBody>
        </p:sp>
      </p:grpSp>
      <p:sp>
        <p:nvSpPr>
          <p:cNvPr id="13" name="Text Box 10">
            <a:extLst>
              <a:ext uri="{FF2B5EF4-FFF2-40B4-BE49-F238E27FC236}">
                <a16:creationId xmlns:a16="http://schemas.microsoft.com/office/drawing/2014/main" id="{CA10A40D-5093-47B8-882E-850B793CEF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2500" y="4179887"/>
            <a:ext cx="1042273" cy="9233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i="1" dirty="0">
                <a:latin typeface="Calibri" pitchFamily="34" charset="0"/>
              </a:rPr>
              <a:t>4. Client </a:t>
            </a:r>
          </a:p>
          <a:p>
            <a:pPr algn="ctr"/>
            <a:r>
              <a:rPr lang="en-US" sz="1800" i="1" dirty="0">
                <a:latin typeface="Calibri" pitchFamily="34" charset="0"/>
              </a:rPr>
              <a:t>handles</a:t>
            </a:r>
          </a:p>
          <a:p>
            <a:pPr algn="ctr"/>
            <a:r>
              <a:rPr lang="en-US" sz="1800" i="1" dirty="0">
                <a:latin typeface="Calibri" pitchFamily="34" charset="0"/>
              </a:rPr>
              <a:t>response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BB3AC22-A54B-446A-8A87-22AC42E919F5}"/>
              </a:ext>
            </a:extLst>
          </p:cNvPr>
          <p:cNvGrpSpPr/>
          <p:nvPr/>
        </p:nvGrpSpPr>
        <p:grpSpPr>
          <a:xfrm>
            <a:off x="7832725" y="4002087"/>
            <a:ext cx="1077987" cy="1110655"/>
            <a:chOff x="6219825" y="4567614"/>
            <a:chExt cx="1077987" cy="1110655"/>
          </a:xfrm>
        </p:grpSpPr>
        <p:sp>
          <p:nvSpPr>
            <p:cNvPr id="15" name="Text Box 7">
              <a:extLst>
                <a:ext uri="{FF2B5EF4-FFF2-40B4-BE49-F238E27FC236}">
                  <a16:creationId xmlns:a16="http://schemas.microsoft.com/office/drawing/2014/main" id="{19895E0F-3146-45F1-8E34-335134C5CD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19825" y="4754939"/>
              <a:ext cx="1077987" cy="92333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800" i="1" dirty="0">
                  <a:latin typeface="Calibri" pitchFamily="34" charset="0"/>
                </a:rPr>
                <a:t>2. Server </a:t>
              </a:r>
            </a:p>
            <a:p>
              <a:pPr algn="ctr"/>
              <a:r>
                <a:rPr lang="en-US" sz="1800" i="1" dirty="0">
                  <a:latin typeface="Calibri" pitchFamily="34" charset="0"/>
                </a:rPr>
                <a:t>handles</a:t>
              </a:r>
            </a:p>
            <a:p>
              <a:pPr algn="ctr"/>
              <a:r>
                <a:rPr lang="en-US" sz="1800" i="1" dirty="0">
                  <a:latin typeface="Calibri" pitchFamily="34" charset="0"/>
                </a:rPr>
                <a:t>request</a:t>
              </a:r>
            </a:p>
          </p:txBody>
        </p:sp>
        <p:sp>
          <p:nvSpPr>
            <p:cNvPr id="16" name="Line 11">
              <a:extLst>
                <a:ext uri="{FF2B5EF4-FFF2-40B4-BE49-F238E27FC236}">
                  <a16:creationId xmlns:a16="http://schemas.microsoft.com/office/drawing/2014/main" id="{C4681013-22F4-4771-9597-B26BDDB06B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80162" y="4567614"/>
              <a:ext cx="83661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sz="1800" dirty="0">
                <a:latin typeface="Calibri" pitchFamily="34" charset="0"/>
              </a:endParaRPr>
            </a:p>
          </p:txBody>
        </p:sp>
      </p:grpSp>
      <p:sp>
        <p:nvSpPr>
          <p:cNvPr id="17" name="AutoShape 12">
            <a:extLst>
              <a:ext uri="{FF2B5EF4-FFF2-40B4-BE49-F238E27FC236}">
                <a16:creationId xmlns:a16="http://schemas.microsoft.com/office/drawing/2014/main" id="{018505DF-BAD1-405B-8B63-B2A1659601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9675" y="3698875"/>
            <a:ext cx="1089025" cy="569912"/>
          </a:xfrm>
          <a:prstGeom prst="flowChartMagneticDisk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Resource</a:t>
            </a:r>
          </a:p>
        </p:txBody>
      </p:sp>
      <p:sp>
        <p:nvSpPr>
          <p:cNvPr id="18" name="Text Box 14">
            <a:extLst>
              <a:ext uri="{FF2B5EF4-FFF2-40B4-BE49-F238E27FC236}">
                <a16:creationId xmlns:a16="http://schemas.microsoft.com/office/drawing/2014/main" id="{48BE8C7E-DCD5-4F1F-BE49-256113B752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181" y="5341342"/>
            <a:ext cx="5585119" cy="64633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Note: clients and servers are processes running on hosts </a:t>
            </a:r>
          </a:p>
          <a:p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(can be the same or different hosts)</a:t>
            </a:r>
          </a:p>
        </p:txBody>
      </p:sp>
    </p:spTree>
    <p:extLst>
      <p:ext uri="{BB962C8B-B14F-4D97-AF65-F5344CB8AC3E}">
        <p14:creationId xmlns:p14="http://schemas.microsoft.com/office/powerpoint/2010/main" val="668928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B12819F2-E24B-427E-8698-D21D9CF1E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Socket communication flow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92B375-BF59-4829-B897-781DEA2DF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56</a:t>
            </a:fld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9A17D9F-D687-4B7B-BA2A-5DAE55207F59}"/>
              </a:ext>
            </a:extLst>
          </p:cNvPr>
          <p:cNvSpPr txBox="1"/>
          <p:nvPr/>
        </p:nvSpPr>
        <p:spPr>
          <a:xfrm>
            <a:off x="3657599" y="670580"/>
            <a:ext cx="162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Server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CF30A2F-50CB-415E-B65E-08F09B5263CC}"/>
              </a:ext>
            </a:extLst>
          </p:cNvPr>
          <p:cNvSpPr txBox="1"/>
          <p:nvPr/>
        </p:nvSpPr>
        <p:spPr>
          <a:xfrm>
            <a:off x="6702425" y="670580"/>
            <a:ext cx="162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Client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870CA0CF-DD81-4616-9F76-7A90A6B896E8}"/>
              </a:ext>
            </a:extLst>
          </p:cNvPr>
          <p:cNvGrpSpPr/>
          <p:nvPr/>
        </p:nvGrpSpPr>
        <p:grpSpPr>
          <a:xfrm>
            <a:off x="632995" y="5886452"/>
            <a:ext cx="8396699" cy="685798"/>
            <a:chOff x="632995" y="5886452"/>
            <a:chExt cx="8396699" cy="685798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844063DF-EAB7-4E68-B858-EA893FD59845}"/>
                </a:ext>
              </a:extLst>
            </p:cNvPr>
            <p:cNvSpPr/>
            <p:nvPr/>
          </p:nvSpPr>
          <p:spPr>
            <a:xfrm>
              <a:off x="2908299" y="5886452"/>
              <a:ext cx="6121395" cy="685798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26A1D5E-2456-4E47-A7C5-36AEEE439FDF}"/>
                </a:ext>
              </a:extLst>
            </p:cNvPr>
            <p:cNvSpPr/>
            <p:nvPr/>
          </p:nvSpPr>
          <p:spPr>
            <a:xfrm>
              <a:off x="3600449" y="6057900"/>
              <a:ext cx="1739900" cy="4000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close()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0479EE63-1E38-48C8-AA8C-5EDA38633B81}"/>
                </a:ext>
              </a:extLst>
            </p:cNvPr>
            <p:cNvSpPr/>
            <p:nvPr/>
          </p:nvSpPr>
          <p:spPr>
            <a:xfrm>
              <a:off x="6645275" y="6057900"/>
              <a:ext cx="1739900" cy="4000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close()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B21CFC68-0351-4340-B7CB-767BB1256BF5}"/>
                </a:ext>
              </a:extLst>
            </p:cNvPr>
            <p:cNvSpPr txBox="1"/>
            <p:nvPr/>
          </p:nvSpPr>
          <p:spPr>
            <a:xfrm>
              <a:off x="632995" y="5886452"/>
              <a:ext cx="21748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4. Close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D5DB524D-8B23-47CE-84D8-8171509DDDE2}"/>
              </a:ext>
            </a:extLst>
          </p:cNvPr>
          <p:cNvGrpSpPr/>
          <p:nvPr/>
        </p:nvGrpSpPr>
        <p:grpSpPr>
          <a:xfrm>
            <a:off x="632995" y="4283075"/>
            <a:ext cx="8396699" cy="1774825"/>
            <a:chOff x="632995" y="4283075"/>
            <a:chExt cx="8396699" cy="1774825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12B62C0F-000D-4F2E-B828-4E3AA794BAFF}"/>
                </a:ext>
              </a:extLst>
            </p:cNvPr>
            <p:cNvSpPr/>
            <p:nvPr/>
          </p:nvSpPr>
          <p:spPr>
            <a:xfrm>
              <a:off x="2908299" y="4283075"/>
              <a:ext cx="6121395" cy="1482725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882446F-E7A1-4827-9EEE-5ED3F2C5BC44}"/>
                </a:ext>
              </a:extLst>
            </p:cNvPr>
            <p:cNvSpPr/>
            <p:nvPr/>
          </p:nvSpPr>
          <p:spPr>
            <a:xfrm>
              <a:off x="3600449" y="4445000"/>
              <a:ext cx="1739900" cy="4000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read()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29AE7510-FB8C-4DBF-B33C-2ACC84505AC5}"/>
                </a:ext>
              </a:extLst>
            </p:cNvPr>
            <p:cNvCxnSpPr>
              <a:cxnSpLocks/>
              <a:stCxn id="26" idx="2"/>
            </p:cNvCxnSpPr>
            <p:nvPr/>
          </p:nvCxnSpPr>
          <p:spPr>
            <a:xfrm>
              <a:off x="4470399" y="484505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3124BF8-1340-42E3-B6AF-2E663D16A630}"/>
                </a:ext>
              </a:extLst>
            </p:cNvPr>
            <p:cNvSpPr/>
            <p:nvPr/>
          </p:nvSpPr>
          <p:spPr>
            <a:xfrm>
              <a:off x="3600449" y="5251450"/>
              <a:ext cx="1739900" cy="4000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write()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2008E195-72DE-4918-BDF1-DEF6289A0C8A}"/>
                </a:ext>
              </a:extLst>
            </p:cNvPr>
            <p:cNvCxnSpPr>
              <a:cxnSpLocks/>
              <a:stCxn id="28" idx="2"/>
            </p:cNvCxnSpPr>
            <p:nvPr/>
          </p:nvCxnSpPr>
          <p:spPr>
            <a:xfrm>
              <a:off x="4470399" y="565150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Arc 31">
              <a:extLst>
                <a:ext uri="{FF2B5EF4-FFF2-40B4-BE49-F238E27FC236}">
                  <a16:creationId xmlns:a16="http://schemas.microsoft.com/office/drawing/2014/main" id="{FF11E1D8-2467-4D3E-B9AD-9A39CEC2F40C}"/>
                </a:ext>
              </a:extLst>
            </p:cNvPr>
            <p:cNvSpPr/>
            <p:nvPr/>
          </p:nvSpPr>
          <p:spPr>
            <a:xfrm rot="10800000">
              <a:off x="3051174" y="4645025"/>
              <a:ext cx="1098549" cy="860425"/>
            </a:xfrm>
            <a:prstGeom prst="arc">
              <a:avLst>
                <a:gd name="adj1" fmla="val 16200000"/>
                <a:gd name="adj2" fmla="val 5040357"/>
              </a:avLst>
            </a:prstGeom>
            <a:ln w="381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408C37D-44AC-4802-9937-BED751467AF2}"/>
                </a:ext>
              </a:extLst>
            </p:cNvPr>
            <p:cNvSpPr/>
            <p:nvPr/>
          </p:nvSpPr>
          <p:spPr>
            <a:xfrm>
              <a:off x="6645275" y="4445000"/>
              <a:ext cx="1739900" cy="4000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write()</a:t>
              </a: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07DD9A77-F5B8-444E-9571-3ACC143D6CF2}"/>
                </a:ext>
              </a:extLst>
            </p:cNvPr>
            <p:cNvCxnSpPr>
              <a:cxnSpLocks/>
              <a:stCxn id="41" idx="2"/>
            </p:cNvCxnSpPr>
            <p:nvPr/>
          </p:nvCxnSpPr>
          <p:spPr>
            <a:xfrm>
              <a:off x="7515225" y="484505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9996C361-59AF-4503-A828-BDFDCBBD2E55}"/>
                </a:ext>
              </a:extLst>
            </p:cNvPr>
            <p:cNvSpPr/>
            <p:nvPr/>
          </p:nvSpPr>
          <p:spPr>
            <a:xfrm>
              <a:off x="6645275" y="5251450"/>
              <a:ext cx="1739900" cy="4000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read()</a:t>
              </a: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58569940-61C0-4B45-8FF6-9104D8C52DFD}"/>
                </a:ext>
              </a:extLst>
            </p:cNvPr>
            <p:cNvCxnSpPr>
              <a:cxnSpLocks/>
              <a:stCxn id="43" idx="2"/>
            </p:cNvCxnSpPr>
            <p:nvPr/>
          </p:nvCxnSpPr>
          <p:spPr>
            <a:xfrm>
              <a:off x="7515225" y="565150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Arc 45">
              <a:extLst>
                <a:ext uri="{FF2B5EF4-FFF2-40B4-BE49-F238E27FC236}">
                  <a16:creationId xmlns:a16="http://schemas.microsoft.com/office/drawing/2014/main" id="{3D96722E-1435-4F3D-B710-091E8F4A5750}"/>
                </a:ext>
              </a:extLst>
            </p:cNvPr>
            <p:cNvSpPr/>
            <p:nvPr/>
          </p:nvSpPr>
          <p:spPr>
            <a:xfrm>
              <a:off x="7835899" y="4645026"/>
              <a:ext cx="1098549" cy="860425"/>
            </a:xfrm>
            <a:prstGeom prst="arc">
              <a:avLst>
                <a:gd name="adj1" fmla="val 16200000"/>
                <a:gd name="adj2" fmla="val 5552587"/>
              </a:avLst>
            </a:prstGeom>
            <a:ln w="3810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F4346435-0CD6-42EB-93EB-2156E2BEF764}"/>
                </a:ext>
              </a:extLst>
            </p:cNvPr>
            <p:cNvCxnSpPr>
              <a:stCxn id="41" idx="1"/>
              <a:endCxn id="26" idx="3"/>
            </p:cNvCxnSpPr>
            <p:nvPr/>
          </p:nvCxnSpPr>
          <p:spPr>
            <a:xfrm flipH="1">
              <a:off x="5340349" y="4645025"/>
              <a:ext cx="1304926" cy="0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4576B9F6-7AB2-470D-93D9-E2CB2D9719A3}"/>
                </a:ext>
              </a:extLst>
            </p:cNvPr>
            <p:cNvCxnSpPr>
              <a:cxnSpLocks/>
              <a:stCxn id="28" idx="3"/>
              <a:endCxn id="43" idx="1"/>
            </p:cNvCxnSpPr>
            <p:nvPr/>
          </p:nvCxnSpPr>
          <p:spPr>
            <a:xfrm>
              <a:off x="5340349" y="5451475"/>
              <a:ext cx="1304926" cy="0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3B391F31-2B96-4CBC-A89E-81E30A3F85EB}"/>
                </a:ext>
              </a:extLst>
            </p:cNvPr>
            <p:cNvSpPr txBox="1"/>
            <p:nvPr/>
          </p:nvSpPr>
          <p:spPr>
            <a:xfrm>
              <a:off x="632995" y="4283075"/>
              <a:ext cx="21748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3. Transfer data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4B12F7D-7856-4E15-A2EB-9F333729447A}"/>
              </a:ext>
            </a:extLst>
          </p:cNvPr>
          <p:cNvGrpSpPr/>
          <p:nvPr/>
        </p:nvGrpSpPr>
        <p:grpSpPr>
          <a:xfrm>
            <a:off x="632995" y="3365499"/>
            <a:ext cx="8396699" cy="1079501"/>
            <a:chOff x="632995" y="3365499"/>
            <a:chExt cx="8396699" cy="1079501"/>
          </a:xfrm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34ACCD37-ADDA-4CE8-9EE2-DE2E26AC837F}"/>
                </a:ext>
              </a:extLst>
            </p:cNvPr>
            <p:cNvSpPr/>
            <p:nvPr/>
          </p:nvSpPr>
          <p:spPr>
            <a:xfrm>
              <a:off x="2908299" y="3489325"/>
              <a:ext cx="6121395" cy="688974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D2382C4-EBFE-45D5-B0AF-78D0948B8963}"/>
                </a:ext>
              </a:extLst>
            </p:cNvPr>
            <p:cNvSpPr/>
            <p:nvPr/>
          </p:nvSpPr>
          <p:spPr>
            <a:xfrm>
              <a:off x="3600449" y="3638550"/>
              <a:ext cx="1739900" cy="4000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accept()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DDBD20B8-9781-4B51-9E50-A2F0E557D679}"/>
                </a:ext>
              </a:extLst>
            </p:cNvPr>
            <p:cNvCxnSpPr>
              <a:cxnSpLocks/>
              <a:stCxn id="24" idx="2"/>
            </p:cNvCxnSpPr>
            <p:nvPr/>
          </p:nvCxnSpPr>
          <p:spPr>
            <a:xfrm>
              <a:off x="4470399" y="403860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CB4EDF3-73E7-476F-9B17-670F947FCE5F}"/>
                </a:ext>
              </a:extLst>
            </p:cNvPr>
            <p:cNvSpPr/>
            <p:nvPr/>
          </p:nvSpPr>
          <p:spPr>
            <a:xfrm>
              <a:off x="6645275" y="3638550"/>
              <a:ext cx="1739900" cy="4000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connect()</a:t>
              </a: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BC8CB2F2-BA2A-4B05-A0FC-0605DE273DC6}"/>
                </a:ext>
              </a:extLst>
            </p:cNvPr>
            <p:cNvCxnSpPr>
              <a:cxnSpLocks/>
              <a:stCxn id="39" idx="2"/>
            </p:cNvCxnSpPr>
            <p:nvPr/>
          </p:nvCxnSpPr>
          <p:spPr>
            <a:xfrm>
              <a:off x="7515225" y="403860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8234DEBC-1497-49B9-B716-FD9A12BBFD14}"/>
                </a:ext>
              </a:extLst>
            </p:cNvPr>
            <p:cNvSpPr txBox="1"/>
            <p:nvPr/>
          </p:nvSpPr>
          <p:spPr>
            <a:xfrm>
              <a:off x="632995" y="3365499"/>
              <a:ext cx="21748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2. Create connection</a:t>
              </a:r>
            </a:p>
          </p:txBody>
        </p:sp>
      </p:grpSp>
      <p:sp>
        <p:nvSpPr>
          <p:cNvPr id="69" name="Arc 68">
            <a:extLst>
              <a:ext uri="{FF2B5EF4-FFF2-40B4-BE49-F238E27FC236}">
                <a16:creationId xmlns:a16="http://schemas.microsoft.com/office/drawing/2014/main" id="{443F43D8-EEF9-4C7A-A734-CB5ADF51D05D}"/>
              </a:ext>
            </a:extLst>
          </p:cNvPr>
          <p:cNvSpPr/>
          <p:nvPr/>
        </p:nvSpPr>
        <p:spPr>
          <a:xfrm rot="10800000">
            <a:off x="2409822" y="3787775"/>
            <a:ext cx="2572907" cy="2035174"/>
          </a:xfrm>
          <a:prstGeom prst="arc">
            <a:avLst>
              <a:gd name="adj1" fmla="val 16200000"/>
              <a:gd name="adj2" fmla="val 5040357"/>
            </a:avLst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5C40D5F7-9AC2-445D-B34E-E12619699317}"/>
              </a:ext>
            </a:extLst>
          </p:cNvPr>
          <p:cNvGrpSpPr/>
          <p:nvPr/>
        </p:nvGrpSpPr>
        <p:grpSpPr>
          <a:xfrm>
            <a:off x="632995" y="1130300"/>
            <a:ext cx="8396699" cy="2508250"/>
            <a:chOff x="632995" y="1130300"/>
            <a:chExt cx="8396699" cy="2508250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2881E9CE-123B-4920-B017-63BB8DAB131F}"/>
                </a:ext>
              </a:extLst>
            </p:cNvPr>
            <p:cNvSpPr/>
            <p:nvPr/>
          </p:nvSpPr>
          <p:spPr>
            <a:xfrm>
              <a:off x="2908299" y="1130300"/>
              <a:ext cx="6121395" cy="2241549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70D5165-7EA4-4150-A4EF-612ED4BE665F}"/>
                </a:ext>
              </a:extLst>
            </p:cNvPr>
            <p:cNvSpPr/>
            <p:nvPr/>
          </p:nvSpPr>
          <p:spPr>
            <a:xfrm>
              <a:off x="3600449" y="1225550"/>
              <a:ext cx="1739900" cy="4000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socket()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247FE382-6CF6-464C-ADD4-6F68427DC0B6}"/>
                </a:ext>
              </a:extLst>
            </p:cNvPr>
            <p:cNvCxnSpPr>
              <a:cxnSpLocks/>
              <a:stCxn id="5" idx="2"/>
            </p:cNvCxnSpPr>
            <p:nvPr/>
          </p:nvCxnSpPr>
          <p:spPr>
            <a:xfrm>
              <a:off x="4470399" y="162560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D69B4A2-DC5D-4142-9036-86D08EAC428A}"/>
                </a:ext>
              </a:extLst>
            </p:cNvPr>
            <p:cNvSpPr/>
            <p:nvPr/>
          </p:nvSpPr>
          <p:spPr>
            <a:xfrm>
              <a:off x="3600449" y="2025650"/>
              <a:ext cx="1739900" cy="4000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bind()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7196B1E6-A7B6-41E1-8411-2E13B509101A}"/>
                </a:ext>
              </a:extLst>
            </p:cNvPr>
            <p:cNvCxnSpPr>
              <a:cxnSpLocks/>
              <a:stCxn id="20" idx="2"/>
            </p:cNvCxnSpPr>
            <p:nvPr/>
          </p:nvCxnSpPr>
          <p:spPr>
            <a:xfrm>
              <a:off x="4470399" y="242570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542F974-A22D-49AD-A82A-128249D7A565}"/>
                </a:ext>
              </a:extLst>
            </p:cNvPr>
            <p:cNvSpPr/>
            <p:nvPr/>
          </p:nvSpPr>
          <p:spPr>
            <a:xfrm>
              <a:off x="3600449" y="2832100"/>
              <a:ext cx="1739900" cy="4000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listen()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5B8D6B14-139F-43B3-91DB-EC61281E39F9}"/>
                </a:ext>
              </a:extLst>
            </p:cNvPr>
            <p:cNvCxnSpPr>
              <a:cxnSpLocks/>
              <a:stCxn id="22" idx="2"/>
            </p:cNvCxnSpPr>
            <p:nvPr/>
          </p:nvCxnSpPr>
          <p:spPr>
            <a:xfrm>
              <a:off x="4470399" y="323215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D99FC38-4E28-4E7A-AB61-77AAC111E304}"/>
                </a:ext>
              </a:extLst>
            </p:cNvPr>
            <p:cNvSpPr/>
            <p:nvPr/>
          </p:nvSpPr>
          <p:spPr>
            <a:xfrm>
              <a:off x="6645275" y="1225550"/>
              <a:ext cx="1739900" cy="4000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socket()</a:t>
              </a: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F979D54E-F42F-44FF-8041-82030D07F451}"/>
                </a:ext>
              </a:extLst>
            </p:cNvPr>
            <p:cNvCxnSpPr>
              <a:cxnSpLocks/>
              <a:stCxn id="33" idx="2"/>
              <a:endCxn id="39" idx="0"/>
            </p:cNvCxnSpPr>
            <p:nvPr/>
          </p:nvCxnSpPr>
          <p:spPr>
            <a:xfrm>
              <a:off x="7515225" y="1625600"/>
              <a:ext cx="0" cy="201295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6174C548-D6B5-475F-971B-9550BC8309FB}"/>
                </a:ext>
              </a:extLst>
            </p:cNvPr>
            <p:cNvSpPr txBox="1"/>
            <p:nvPr/>
          </p:nvSpPr>
          <p:spPr>
            <a:xfrm>
              <a:off x="632995" y="1130300"/>
              <a:ext cx="21748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1. Initialize socket()</a:t>
              </a:r>
            </a:p>
          </p:txBody>
        </p:sp>
      </p:grp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16391C1E-4699-448D-AAE9-D3EA65ED81DB}"/>
              </a:ext>
            </a:extLst>
          </p:cNvPr>
          <p:cNvCxnSpPr>
            <a:cxnSpLocks/>
          </p:cNvCxnSpPr>
          <p:nvPr/>
        </p:nvCxnSpPr>
        <p:spPr>
          <a:xfrm>
            <a:off x="607595" y="4178299"/>
            <a:ext cx="11114505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2639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B12819F2-E24B-427E-8698-D21D9CF1E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Socket communication flow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92B375-BF59-4829-B897-781DEA2DF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57</a:t>
            </a:fld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9A17D9F-D687-4B7B-BA2A-5DAE55207F59}"/>
              </a:ext>
            </a:extLst>
          </p:cNvPr>
          <p:cNvSpPr txBox="1"/>
          <p:nvPr/>
        </p:nvSpPr>
        <p:spPr>
          <a:xfrm>
            <a:off x="3657599" y="670580"/>
            <a:ext cx="162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Server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CF30A2F-50CB-415E-B65E-08F09B5263CC}"/>
              </a:ext>
            </a:extLst>
          </p:cNvPr>
          <p:cNvSpPr txBox="1"/>
          <p:nvPr/>
        </p:nvSpPr>
        <p:spPr>
          <a:xfrm>
            <a:off x="6702425" y="670580"/>
            <a:ext cx="162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Client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870CA0CF-DD81-4616-9F76-7A90A6B896E8}"/>
              </a:ext>
            </a:extLst>
          </p:cNvPr>
          <p:cNvGrpSpPr/>
          <p:nvPr/>
        </p:nvGrpSpPr>
        <p:grpSpPr>
          <a:xfrm>
            <a:off x="632995" y="5886452"/>
            <a:ext cx="8396699" cy="685798"/>
            <a:chOff x="632995" y="5886452"/>
            <a:chExt cx="8396699" cy="685798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844063DF-EAB7-4E68-B858-EA893FD59845}"/>
                </a:ext>
              </a:extLst>
            </p:cNvPr>
            <p:cNvSpPr/>
            <p:nvPr/>
          </p:nvSpPr>
          <p:spPr>
            <a:xfrm>
              <a:off x="2908299" y="5886452"/>
              <a:ext cx="6121395" cy="685798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26A1D5E-2456-4E47-A7C5-36AEEE439FDF}"/>
                </a:ext>
              </a:extLst>
            </p:cNvPr>
            <p:cNvSpPr/>
            <p:nvPr/>
          </p:nvSpPr>
          <p:spPr>
            <a:xfrm>
              <a:off x="3600449" y="6057900"/>
              <a:ext cx="1739900" cy="4000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close()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0479EE63-1E38-48C8-AA8C-5EDA38633B81}"/>
                </a:ext>
              </a:extLst>
            </p:cNvPr>
            <p:cNvSpPr/>
            <p:nvPr/>
          </p:nvSpPr>
          <p:spPr>
            <a:xfrm>
              <a:off x="6645275" y="6057900"/>
              <a:ext cx="1739900" cy="4000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close()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B21CFC68-0351-4340-B7CB-767BB1256BF5}"/>
                </a:ext>
              </a:extLst>
            </p:cNvPr>
            <p:cNvSpPr txBox="1"/>
            <p:nvPr/>
          </p:nvSpPr>
          <p:spPr>
            <a:xfrm>
              <a:off x="632995" y="5886452"/>
              <a:ext cx="21748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4. Close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D5DB524D-8B23-47CE-84D8-8171509DDDE2}"/>
              </a:ext>
            </a:extLst>
          </p:cNvPr>
          <p:cNvGrpSpPr/>
          <p:nvPr/>
        </p:nvGrpSpPr>
        <p:grpSpPr>
          <a:xfrm>
            <a:off x="632995" y="4283075"/>
            <a:ext cx="8396699" cy="1774825"/>
            <a:chOff x="632995" y="4283075"/>
            <a:chExt cx="8396699" cy="1774825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12B62C0F-000D-4F2E-B828-4E3AA794BAFF}"/>
                </a:ext>
              </a:extLst>
            </p:cNvPr>
            <p:cNvSpPr/>
            <p:nvPr/>
          </p:nvSpPr>
          <p:spPr>
            <a:xfrm>
              <a:off x="2908299" y="4283075"/>
              <a:ext cx="6121395" cy="1482725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882446F-E7A1-4827-9EEE-5ED3F2C5BC44}"/>
                </a:ext>
              </a:extLst>
            </p:cNvPr>
            <p:cNvSpPr/>
            <p:nvPr/>
          </p:nvSpPr>
          <p:spPr>
            <a:xfrm>
              <a:off x="3600449" y="4445000"/>
              <a:ext cx="1739900" cy="4000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read()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29AE7510-FB8C-4DBF-B33C-2ACC84505AC5}"/>
                </a:ext>
              </a:extLst>
            </p:cNvPr>
            <p:cNvCxnSpPr>
              <a:cxnSpLocks/>
              <a:stCxn id="26" idx="2"/>
            </p:cNvCxnSpPr>
            <p:nvPr/>
          </p:nvCxnSpPr>
          <p:spPr>
            <a:xfrm>
              <a:off x="4470399" y="484505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3124BF8-1340-42E3-B6AF-2E663D16A630}"/>
                </a:ext>
              </a:extLst>
            </p:cNvPr>
            <p:cNvSpPr/>
            <p:nvPr/>
          </p:nvSpPr>
          <p:spPr>
            <a:xfrm>
              <a:off x="3600449" y="5251450"/>
              <a:ext cx="1739900" cy="4000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write()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2008E195-72DE-4918-BDF1-DEF6289A0C8A}"/>
                </a:ext>
              </a:extLst>
            </p:cNvPr>
            <p:cNvCxnSpPr>
              <a:cxnSpLocks/>
              <a:stCxn id="28" idx="2"/>
            </p:cNvCxnSpPr>
            <p:nvPr/>
          </p:nvCxnSpPr>
          <p:spPr>
            <a:xfrm>
              <a:off x="4470399" y="565150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Arc 31">
              <a:extLst>
                <a:ext uri="{FF2B5EF4-FFF2-40B4-BE49-F238E27FC236}">
                  <a16:creationId xmlns:a16="http://schemas.microsoft.com/office/drawing/2014/main" id="{FF11E1D8-2467-4D3E-B9AD-9A39CEC2F40C}"/>
                </a:ext>
              </a:extLst>
            </p:cNvPr>
            <p:cNvSpPr/>
            <p:nvPr/>
          </p:nvSpPr>
          <p:spPr>
            <a:xfrm rot="10800000">
              <a:off x="3051174" y="4645025"/>
              <a:ext cx="1098549" cy="860425"/>
            </a:xfrm>
            <a:prstGeom prst="arc">
              <a:avLst>
                <a:gd name="adj1" fmla="val 16200000"/>
                <a:gd name="adj2" fmla="val 5040357"/>
              </a:avLst>
            </a:prstGeom>
            <a:ln w="381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408C37D-44AC-4802-9937-BED751467AF2}"/>
                </a:ext>
              </a:extLst>
            </p:cNvPr>
            <p:cNvSpPr/>
            <p:nvPr/>
          </p:nvSpPr>
          <p:spPr>
            <a:xfrm>
              <a:off x="6645275" y="4445000"/>
              <a:ext cx="1739900" cy="4000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write()</a:t>
              </a: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07DD9A77-F5B8-444E-9571-3ACC143D6CF2}"/>
                </a:ext>
              </a:extLst>
            </p:cNvPr>
            <p:cNvCxnSpPr>
              <a:cxnSpLocks/>
              <a:stCxn id="41" idx="2"/>
            </p:cNvCxnSpPr>
            <p:nvPr/>
          </p:nvCxnSpPr>
          <p:spPr>
            <a:xfrm>
              <a:off x="7515225" y="484505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9996C361-59AF-4503-A828-BDFDCBBD2E55}"/>
                </a:ext>
              </a:extLst>
            </p:cNvPr>
            <p:cNvSpPr/>
            <p:nvPr/>
          </p:nvSpPr>
          <p:spPr>
            <a:xfrm>
              <a:off x="6645275" y="5251450"/>
              <a:ext cx="1739900" cy="4000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read()</a:t>
              </a: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58569940-61C0-4B45-8FF6-9104D8C52DFD}"/>
                </a:ext>
              </a:extLst>
            </p:cNvPr>
            <p:cNvCxnSpPr>
              <a:cxnSpLocks/>
              <a:stCxn id="43" idx="2"/>
            </p:cNvCxnSpPr>
            <p:nvPr/>
          </p:nvCxnSpPr>
          <p:spPr>
            <a:xfrm>
              <a:off x="7515225" y="565150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Arc 45">
              <a:extLst>
                <a:ext uri="{FF2B5EF4-FFF2-40B4-BE49-F238E27FC236}">
                  <a16:creationId xmlns:a16="http://schemas.microsoft.com/office/drawing/2014/main" id="{3D96722E-1435-4F3D-B710-091E8F4A5750}"/>
                </a:ext>
              </a:extLst>
            </p:cNvPr>
            <p:cNvSpPr/>
            <p:nvPr/>
          </p:nvSpPr>
          <p:spPr>
            <a:xfrm>
              <a:off x="7835899" y="4645026"/>
              <a:ext cx="1098549" cy="860425"/>
            </a:xfrm>
            <a:prstGeom prst="arc">
              <a:avLst>
                <a:gd name="adj1" fmla="val 16200000"/>
                <a:gd name="adj2" fmla="val 5552587"/>
              </a:avLst>
            </a:prstGeom>
            <a:ln w="3810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F4346435-0CD6-42EB-93EB-2156E2BEF764}"/>
                </a:ext>
              </a:extLst>
            </p:cNvPr>
            <p:cNvCxnSpPr>
              <a:stCxn id="41" idx="1"/>
              <a:endCxn id="26" idx="3"/>
            </p:cNvCxnSpPr>
            <p:nvPr/>
          </p:nvCxnSpPr>
          <p:spPr>
            <a:xfrm flipH="1">
              <a:off x="5340349" y="4645025"/>
              <a:ext cx="1304926" cy="0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4576B9F6-7AB2-470D-93D9-E2CB2D9719A3}"/>
                </a:ext>
              </a:extLst>
            </p:cNvPr>
            <p:cNvCxnSpPr>
              <a:cxnSpLocks/>
              <a:stCxn id="28" idx="3"/>
              <a:endCxn id="43" idx="1"/>
            </p:cNvCxnSpPr>
            <p:nvPr/>
          </p:nvCxnSpPr>
          <p:spPr>
            <a:xfrm>
              <a:off x="5340349" y="5451475"/>
              <a:ext cx="1304926" cy="0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3B391F31-2B96-4CBC-A89E-81E30A3F85EB}"/>
                </a:ext>
              </a:extLst>
            </p:cNvPr>
            <p:cNvSpPr txBox="1"/>
            <p:nvPr/>
          </p:nvSpPr>
          <p:spPr>
            <a:xfrm>
              <a:off x="632995" y="4283075"/>
              <a:ext cx="21748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3. Transfer data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4B12F7D-7856-4E15-A2EB-9F333729447A}"/>
              </a:ext>
            </a:extLst>
          </p:cNvPr>
          <p:cNvGrpSpPr/>
          <p:nvPr/>
        </p:nvGrpSpPr>
        <p:grpSpPr>
          <a:xfrm>
            <a:off x="632995" y="3365499"/>
            <a:ext cx="8396699" cy="1079501"/>
            <a:chOff x="632995" y="3365499"/>
            <a:chExt cx="8396699" cy="1079501"/>
          </a:xfrm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34ACCD37-ADDA-4CE8-9EE2-DE2E26AC837F}"/>
                </a:ext>
              </a:extLst>
            </p:cNvPr>
            <p:cNvSpPr/>
            <p:nvPr/>
          </p:nvSpPr>
          <p:spPr>
            <a:xfrm>
              <a:off x="2908299" y="3489325"/>
              <a:ext cx="6121395" cy="688974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D2382C4-EBFE-45D5-B0AF-78D0948B8963}"/>
                </a:ext>
              </a:extLst>
            </p:cNvPr>
            <p:cNvSpPr/>
            <p:nvPr/>
          </p:nvSpPr>
          <p:spPr>
            <a:xfrm>
              <a:off x="3600449" y="3638550"/>
              <a:ext cx="1739900" cy="4000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accept()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DDBD20B8-9781-4B51-9E50-A2F0E557D679}"/>
                </a:ext>
              </a:extLst>
            </p:cNvPr>
            <p:cNvCxnSpPr>
              <a:cxnSpLocks/>
              <a:stCxn id="24" idx="2"/>
            </p:cNvCxnSpPr>
            <p:nvPr/>
          </p:nvCxnSpPr>
          <p:spPr>
            <a:xfrm>
              <a:off x="4470399" y="403860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CB4EDF3-73E7-476F-9B17-670F947FCE5F}"/>
                </a:ext>
              </a:extLst>
            </p:cNvPr>
            <p:cNvSpPr/>
            <p:nvPr/>
          </p:nvSpPr>
          <p:spPr>
            <a:xfrm>
              <a:off x="6645275" y="3638550"/>
              <a:ext cx="1739900" cy="4000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connect()</a:t>
              </a: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BC8CB2F2-BA2A-4B05-A0FC-0605DE273DC6}"/>
                </a:ext>
              </a:extLst>
            </p:cNvPr>
            <p:cNvCxnSpPr>
              <a:cxnSpLocks/>
              <a:stCxn id="39" idx="2"/>
            </p:cNvCxnSpPr>
            <p:nvPr/>
          </p:nvCxnSpPr>
          <p:spPr>
            <a:xfrm>
              <a:off x="7515225" y="403860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8234DEBC-1497-49B9-B716-FD9A12BBFD14}"/>
                </a:ext>
              </a:extLst>
            </p:cNvPr>
            <p:cNvSpPr txBox="1"/>
            <p:nvPr/>
          </p:nvSpPr>
          <p:spPr>
            <a:xfrm>
              <a:off x="632995" y="3365499"/>
              <a:ext cx="21748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2. Create connection</a:t>
              </a:r>
            </a:p>
          </p:txBody>
        </p:sp>
      </p:grpSp>
      <p:sp>
        <p:nvSpPr>
          <p:cNvPr id="69" name="Arc 68">
            <a:extLst>
              <a:ext uri="{FF2B5EF4-FFF2-40B4-BE49-F238E27FC236}">
                <a16:creationId xmlns:a16="http://schemas.microsoft.com/office/drawing/2014/main" id="{443F43D8-EEF9-4C7A-A734-CB5ADF51D05D}"/>
              </a:ext>
            </a:extLst>
          </p:cNvPr>
          <p:cNvSpPr/>
          <p:nvPr/>
        </p:nvSpPr>
        <p:spPr>
          <a:xfrm rot="10800000">
            <a:off x="2409822" y="3787775"/>
            <a:ext cx="2572907" cy="2035174"/>
          </a:xfrm>
          <a:prstGeom prst="arc">
            <a:avLst>
              <a:gd name="adj1" fmla="val 16200000"/>
              <a:gd name="adj2" fmla="val 5040357"/>
            </a:avLst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5C40D5F7-9AC2-445D-B34E-E12619699317}"/>
              </a:ext>
            </a:extLst>
          </p:cNvPr>
          <p:cNvGrpSpPr/>
          <p:nvPr/>
        </p:nvGrpSpPr>
        <p:grpSpPr>
          <a:xfrm>
            <a:off x="632995" y="1130300"/>
            <a:ext cx="8396699" cy="2508250"/>
            <a:chOff x="632995" y="1130300"/>
            <a:chExt cx="8396699" cy="2508250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2881E9CE-123B-4920-B017-63BB8DAB131F}"/>
                </a:ext>
              </a:extLst>
            </p:cNvPr>
            <p:cNvSpPr/>
            <p:nvPr/>
          </p:nvSpPr>
          <p:spPr>
            <a:xfrm>
              <a:off x="2908299" y="1130300"/>
              <a:ext cx="6121395" cy="2241549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70D5165-7EA4-4150-A4EF-612ED4BE665F}"/>
                </a:ext>
              </a:extLst>
            </p:cNvPr>
            <p:cNvSpPr/>
            <p:nvPr/>
          </p:nvSpPr>
          <p:spPr>
            <a:xfrm>
              <a:off x="3600449" y="1225550"/>
              <a:ext cx="1739900" cy="4000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socket()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247FE382-6CF6-464C-ADD4-6F68427DC0B6}"/>
                </a:ext>
              </a:extLst>
            </p:cNvPr>
            <p:cNvCxnSpPr>
              <a:cxnSpLocks/>
              <a:stCxn id="5" idx="2"/>
            </p:cNvCxnSpPr>
            <p:nvPr/>
          </p:nvCxnSpPr>
          <p:spPr>
            <a:xfrm>
              <a:off x="4470399" y="162560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D69B4A2-DC5D-4142-9036-86D08EAC428A}"/>
                </a:ext>
              </a:extLst>
            </p:cNvPr>
            <p:cNvSpPr/>
            <p:nvPr/>
          </p:nvSpPr>
          <p:spPr>
            <a:xfrm>
              <a:off x="3600449" y="2025650"/>
              <a:ext cx="1739900" cy="4000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bind()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7196B1E6-A7B6-41E1-8411-2E13B509101A}"/>
                </a:ext>
              </a:extLst>
            </p:cNvPr>
            <p:cNvCxnSpPr>
              <a:cxnSpLocks/>
              <a:stCxn id="20" idx="2"/>
            </p:cNvCxnSpPr>
            <p:nvPr/>
          </p:nvCxnSpPr>
          <p:spPr>
            <a:xfrm>
              <a:off x="4470399" y="242570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542F974-A22D-49AD-A82A-128249D7A565}"/>
                </a:ext>
              </a:extLst>
            </p:cNvPr>
            <p:cNvSpPr/>
            <p:nvPr/>
          </p:nvSpPr>
          <p:spPr>
            <a:xfrm>
              <a:off x="3600449" y="2832100"/>
              <a:ext cx="1739900" cy="4000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listen()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5B8D6B14-139F-43B3-91DB-EC61281E39F9}"/>
                </a:ext>
              </a:extLst>
            </p:cNvPr>
            <p:cNvCxnSpPr>
              <a:cxnSpLocks/>
              <a:stCxn id="22" idx="2"/>
            </p:cNvCxnSpPr>
            <p:nvPr/>
          </p:nvCxnSpPr>
          <p:spPr>
            <a:xfrm>
              <a:off x="4470399" y="323215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D99FC38-4E28-4E7A-AB61-77AAC111E304}"/>
                </a:ext>
              </a:extLst>
            </p:cNvPr>
            <p:cNvSpPr/>
            <p:nvPr/>
          </p:nvSpPr>
          <p:spPr>
            <a:xfrm>
              <a:off x="6645275" y="1225550"/>
              <a:ext cx="1739900" cy="4000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socket()</a:t>
              </a: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F979D54E-F42F-44FF-8041-82030D07F451}"/>
                </a:ext>
              </a:extLst>
            </p:cNvPr>
            <p:cNvCxnSpPr>
              <a:cxnSpLocks/>
              <a:stCxn id="33" idx="2"/>
              <a:endCxn id="39" idx="0"/>
            </p:cNvCxnSpPr>
            <p:nvPr/>
          </p:nvCxnSpPr>
          <p:spPr>
            <a:xfrm>
              <a:off x="7515225" y="1625600"/>
              <a:ext cx="0" cy="201295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6174C548-D6B5-475F-971B-9550BC8309FB}"/>
                </a:ext>
              </a:extLst>
            </p:cNvPr>
            <p:cNvSpPr txBox="1"/>
            <p:nvPr/>
          </p:nvSpPr>
          <p:spPr>
            <a:xfrm>
              <a:off x="632995" y="1130300"/>
              <a:ext cx="21748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1. Initialize socket()</a:t>
              </a:r>
            </a:p>
          </p:txBody>
        </p:sp>
      </p:grp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16391C1E-4699-448D-AAE9-D3EA65ED81DB}"/>
              </a:ext>
            </a:extLst>
          </p:cNvPr>
          <p:cNvCxnSpPr>
            <a:cxnSpLocks/>
          </p:cNvCxnSpPr>
          <p:nvPr/>
        </p:nvCxnSpPr>
        <p:spPr>
          <a:xfrm>
            <a:off x="607595" y="4178299"/>
            <a:ext cx="11114505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626014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0F1F9E1-5849-4FBF-BDA1-EDE7F30E7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Initializing a socket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471FFD6-0BCD-E9A0-F9D4-892685414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Both sides create a socket</a:t>
            </a:r>
          </a:p>
          <a:p>
            <a:pPr lvl="1"/>
            <a:r>
              <a:rPr lang="en-US" dirty="0"/>
              <a:t>Identifies the type of communication: AF_INET for internet communication</a:t>
            </a:r>
          </a:p>
          <a:p>
            <a:pPr lvl="1"/>
            <a:r>
              <a:rPr lang="en-US" dirty="0"/>
              <a:t>Alternatives are AF_INET6, AF_BLUETOOTH, etc.</a:t>
            </a:r>
          </a:p>
          <a:p>
            <a:endParaRPr lang="en-US" dirty="0"/>
          </a:p>
          <a:p>
            <a:r>
              <a:rPr lang="en-US" dirty="0"/>
              <a:t>Server needs to do more work here</a:t>
            </a:r>
          </a:p>
          <a:p>
            <a:pPr lvl="1"/>
            <a:r>
              <a:rPr lang="en-US" dirty="0"/>
              <a:t>Pick an IP address and Port to connect to</a:t>
            </a:r>
          </a:p>
          <a:p>
            <a:pPr lvl="1"/>
            <a:r>
              <a:rPr lang="en-US" dirty="0"/>
              <a:t>Start listening for incoming requests</a:t>
            </a:r>
          </a:p>
          <a:p>
            <a:pPr lvl="1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123033-4A84-79AD-4155-69D530561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16115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EBD79-911F-4003-A219-D395766DA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a socket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0737CA-3326-4B94-9070-1C955B547B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int socket(int </a:t>
            </a:r>
            <a:r>
              <a:rPr kumimoji="0" lang="en-US" altLang="en-US" sz="2800" b="0" i="1" u="none" strike="noStrike" cap="none" normalizeH="0" baseline="0" dirty="0">
                <a:ln>
                  <a:noFill/>
                </a:ln>
                <a:solidFill>
                  <a:srgbClr val="006000"/>
                </a:solidFill>
                <a:effectLst/>
                <a:latin typeface="Courier New" panose="02070309020205020404" pitchFamily="49" charset="0"/>
              </a:rPr>
              <a:t>domain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, int </a:t>
            </a:r>
            <a:r>
              <a:rPr kumimoji="0" lang="en-US" altLang="en-US" sz="2800" b="0" i="1" u="none" strike="noStrike" cap="none" normalizeH="0" baseline="0" dirty="0">
                <a:ln>
                  <a:noFill/>
                </a:ln>
                <a:solidFill>
                  <a:srgbClr val="006000"/>
                </a:solidFill>
                <a:effectLst/>
                <a:latin typeface="Courier New" panose="02070309020205020404" pitchFamily="49" charset="0"/>
              </a:rPr>
              <a:t>type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, int </a:t>
            </a:r>
            <a:r>
              <a:rPr kumimoji="0" lang="en-US" altLang="en-US" sz="2800" b="0" i="1" u="none" strike="noStrike" cap="none" normalizeH="0" baseline="0" dirty="0">
                <a:ln>
                  <a:noFill/>
                </a:ln>
                <a:solidFill>
                  <a:srgbClr val="006000"/>
                </a:solidFill>
                <a:effectLst/>
                <a:latin typeface="Courier New" panose="02070309020205020404" pitchFamily="49" charset="0"/>
              </a:rPr>
              <a:t>protocol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);</a:t>
            </a: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  <a:p>
            <a:pPr lvl="1"/>
            <a:endParaRPr lang="en-US" dirty="0"/>
          </a:p>
          <a:p>
            <a:r>
              <a:rPr lang="en-US" dirty="0"/>
              <a:t>Domain: broad communication category</a:t>
            </a:r>
          </a:p>
          <a:p>
            <a:pPr lvl="1"/>
            <a:r>
              <a:rPr lang="en-US" dirty="0"/>
              <a:t>AF_INET for internet communication (Also: AF_INET6, AF_BLUETOOTH, etc.)</a:t>
            </a:r>
            <a:br>
              <a:rPr lang="en-US" dirty="0"/>
            </a:br>
            <a:endParaRPr lang="en-US" dirty="0"/>
          </a:p>
          <a:p>
            <a:r>
              <a:rPr lang="en-US" dirty="0"/>
              <a:t>Type: communication type within that category</a:t>
            </a:r>
          </a:p>
          <a:p>
            <a:pPr lvl="1"/>
            <a:r>
              <a:rPr lang="en-US" dirty="0"/>
              <a:t>SOCK_STREAM for TCP streams</a:t>
            </a:r>
          </a:p>
          <a:p>
            <a:pPr lvl="1"/>
            <a:r>
              <a:rPr lang="en-US" dirty="0"/>
              <a:t>SOCK_DGRAM for UDP datagrams</a:t>
            </a:r>
          </a:p>
          <a:p>
            <a:pPr lvl="1"/>
            <a:endParaRPr lang="en-US" dirty="0"/>
          </a:p>
          <a:p>
            <a:r>
              <a:rPr lang="en-US" dirty="0"/>
              <a:t>Protocol: protocol ID within that type</a:t>
            </a:r>
          </a:p>
          <a:p>
            <a:pPr lvl="1"/>
            <a:r>
              <a:rPr lang="en-US" dirty="0"/>
              <a:t>Basically always 0</a:t>
            </a:r>
          </a:p>
          <a:p>
            <a:pPr lvl="1"/>
            <a:endParaRPr lang="en-US" dirty="0"/>
          </a:p>
          <a:p>
            <a:r>
              <a:rPr lang="en-US" dirty="0"/>
              <a:t>Returns: a file descriptor for the socket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3562FF-8870-4C9E-B61B-2CC061D5B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7787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OSI model of communication layers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Transport</a:t>
            </a:r>
          </a:p>
          <a:p>
            <a:pPr lvl="1"/>
            <a:r>
              <a:rPr lang="en-US" dirty="0"/>
              <a:t>How to form connections between computers</a:t>
            </a:r>
          </a:p>
          <a:p>
            <a:pPr lvl="1"/>
            <a:r>
              <a:rPr lang="en-US" dirty="0"/>
              <a:t>Example: TCP and UDP</a:t>
            </a:r>
          </a:p>
          <a:p>
            <a:r>
              <a:rPr lang="en-US" dirty="0"/>
              <a:t>Network</a:t>
            </a:r>
          </a:p>
          <a:p>
            <a:pPr lvl="1"/>
            <a:r>
              <a:rPr lang="en-US" dirty="0"/>
              <a:t>How to send packets between networks</a:t>
            </a:r>
          </a:p>
          <a:p>
            <a:pPr lvl="1"/>
            <a:r>
              <a:rPr lang="en-US" dirty="0"/>
              <a:t>Example: IP</a:t>
            </a:r>
          </a:p>
          <a:p>
            <a:r>
              <a:rPr lang="en-US" dirty="0"/>
              <a:t>Data Link</a:t>
            </a:r>
          </a:p>
          <a:p>
            <a:pPr lvl="1"/>
            <a:r>
              <a:rPr lang="en-US" dirty="0"/>
              <a:t>How to send frames of data</a:t>
            </a:r>
          </a:p>
          <a:p>
            <a:pPr lvl="1"/>
            <a:r>
              <a:rPr lang="en-US" dirty="0"/>
              <a:t>Example: Ethernet, </a:t>
            </a:r>
            <a:r>
              <a:rPr lang="en-US" dirty="0" err="1"/>
              <a:t>WiFi</a:t>
            </a:r>
            <a:endParaRPr lang="en-US" dirty="0"/>
          </a:p>
          <a:p>
            <a:r>
              <a:rPr lang="en-US" dirty="0"/>
              <a:t>Physical</a:t>
            </a:r>
          </a:p>
          <a:p>
            <a:pPr lvl="1"/>
            <a:r>
              <a:rPr lang="en-US" dirty="0"/>
              <a:t>How to send individual bits</a:t>
            </a:r>
          </a:p>
          <a:p>
            <a:pPr lvl="1"/>
            <a:r>
              <a:rPr lang="en-US" dirty="0"/>
              <a:t>Example: Ethernet, </a:t>
            </a:r>
            <a:r>
              <a:rPr lang="en-US" dirty="0" err="1"/>
              <a:t>WiFi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2" descr="https://fthmb.tqn.com/FJRd1u3NJuT-4w3EoA3Pf7HVX9E=/768x0/filters:no_upscale()/Osi-model-jb.svg-57f7b9af3df78c690f6305e8.png">
            <a:extLst>
              <a:ext uri="{FF2B5EF4-FFF2-40B4-BE49-F238E27FC236}">
                <a16:creationId xmlns:a16="http://schemas.microsoft.com/office/drawing/2014/main" id="{92BC2339-5A96-487D-8070-4FC238FEE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8524" y="1257300"/>
            <a:ext cx="415187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4834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29312-BE01-4306-8B60-D2575E6B8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creating a socket enough?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4A24E7-4028-4C96-B429-560107D734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we are a client</a:t>
            </a:r>
          </a:p>
          <a:p>
            <a:pPr lvl="1"/>
            <a:r>
              <a:rPr lang="en-US" dirty="0"/>
              <a:t>We will be connecting to a server</a:t>
            </a:r>
          </a:p>
          <a:p>
            <a:pPr lvl="1"/>
            <a:r>
              <a:rPr lang="en-US" dirty="0"/>
              <a:t>So no other steps are necessary</a:t>
            </a:r>
          </a:p>
          <a:p>
            <a:pPr lvl="2"/>
            <a:r>
              <a:rPr lang="en-US" dirty="0"/>
              <a:t>OS will just pick some arbitrary port to send on</a:t>
            </a:r>
          </a:p>
          <a:p>
            <a:pPr lvl="1"/>
            <a:endParaRPr lang="en-US" dirty="0"/>
          </a:p>
          <a:p>
            <a:r>
              <a:rPr lang="en-US" dirty="0"/>
              <a:t>If we are a server</a:t>
            </a:r>
          </a:p>
          <a:p>
            <a:pPr lvl="1"/>
            <a:r>
              <a:rPr lang="en-US" dirty="0"/>
              <a:t>Some client will be connecting to us</a:t>
            </a:r>
          </a:p>
          <a:p>
            <a:pPr lvl="1"/>
            <a:r>
              <a:rPr lang="en-US" dirty="0"/>
              <a:t>We need to specify the </a:t>
            </a:r>
            <a:r>
              <a:rPr lang="en-US" dirty="0" err="1"/>
              <a:t>IP_address:Port</a:t>
            </a:r>
            <a:r>
              <a:rPr lang="en-US" dirty="0"/>
              <a:t> pair for the server</a:t>
            </a:r>
          </a:p>
          <a:p>
            <a:pPr lvl="2"/>
            <a:r>
              <a:rPr lang="en-US" dirty="0"/>
              <a:t>Pick any available port (or a well-known one)</a:t>
            </a:r>
          </a:p>
          <a:p>
            <a:pPr lvl="2"/>
            <a:r>
              <a:rPr lang="en-US" dirty="0"/>
              <a:t>Pick an IP address, if the computer has multiple</a:t>
            </a:r>
          </a:p>
          <a:p>
            <a:pPr lvl="1"/>
            <a:r>
              <a:rPr lang="en-US" dirty="0"/>
              <a:t>We also need to tell the OS we will be accepting messages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A9BE6A-6114-4C3D-961D-CD185899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414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B561D-8643-4F76-872D-6379E89E8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Picking an address and port for the socket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8BDF7C-A325-4AFA-A3FC-723C5639D2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int bind(int </a:t>
            </a:r>
            <a:r>
              <a:rPr kumimoji="0" lang="en-US" altLang="en-US" sz="2000" b="0" i="1" u="none" strike="noStrike" cap="none" normalizeH="0" baseline="0" dirty="0" err="1">
                <a:ln>
                  <a:noFill/>
                </a:ln>
                <a:solidFill>
                  <a:srgbClr val="006000"/>
                </a:solidFill>
                <a:effectLst/>
                <a:latin typeface="Courier New" panose="02070309020205020404" pitchFamily="49" charset="0"/>
              </a:rPr>
              <a:t>sockfd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, const struct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sockaddr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 *</a:t>
            </a:r>
            <a:r>
              <a:rPr kumimoji="0" lang="en-US" altLang="en-US" sz="2000" b="0" i="1" u="none" strike="noStrike" cap="none" normalizeH="0" baseline="0" dirty="0" err="1">
                <a:ln>
                  <a:noFill/>
                </a:ln>
                <a:solidFill>
                  <a:srgbClr val="006000"/>
                </a:solidFill>
                <a:effectLst/>
                <a:latin typeface="Courier New" panose="02070309020205020404" pitchFamily="49" charset="0"/>
              </a:rPr>
              <a:t>addr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,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181818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socklen_t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kumimoji="0" lang="en-US" altLang="en-US" sz="2000" b="0" i="1" u="none" strike="noStrike" cap="none" normalizeH="0" baseline="0" dirty="0" err="1">
                <a:ln>
                  <a:noFill/>
                </a:ln>
                <a:solidFill>
                  <a:srgbClr val="006000"/>
                </a:solidFill>
                <a:effectLst/>
                <a:latin typeface="Courier New" panose="02070309020205020404" pitchFamily="49" charset="0"/>
              </a:rPr>
              <a:t>addrlen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);</a:t>
            </a:r>
            <a:r>
              <a:rPr kumimoji="0" lang="en-US" altLang="en-US" sz="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lvl="1"/>
            <a:endParaRPr lang="en-US" dirty="0"/>
          </a:p>
          <a:p>
            <a:r>
              <a:rPr lang="en-US" dirty="0" err="1"/>
              <a:t>Addr</a:t>
            </a:r>
            <a:r>
              <a:rPr lang="en-US" dirty="0"/>
              <a:t>: a struct containing port and IP address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 err="1"/>
              <a:t>in_addr</a:t>
            </a:r>
            <a:r>
              <a:rPr lang="en-US" dirty="0"/>
              <a:t>: just holds a uint32_t</a:t>
            </a:r>
          </a:p>
          <a:p>
            <a:pPr lvl="1"/>
            <a:r>
              <a:rPr lang="en-US" dirty="0"/>
              <a:t>INADDR_ANY selects all IP addresses</a:t>
            </a:r>
          </a:p>
          <a:p>
            <a:pPr lvl="1"/>
            <a:endParaRPr lang="en-US" dirty="0"/>
          </a:p>
          <a:p>
            <a:r>
              <a:rPr lang="en-US" dirty="0"/>
              <a:t>Arguments and structs are intentionally generic to handle other protocols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885683-1D9A-40F4-8868-2E8DB1837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61</a:t>
            </a:fld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BB73FB85-D356-4EA9-9206-C1223F6F67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2088" y="2567970"/>
            <a:ext cx="8803812" cy="1569660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 err="1">
                <a:latin typeface="Courier New" pitchFamily="49" charset="0"/>
              </a:rPr>
              <a:t>struct sockaddr_in  { </a:t>
            </a:r>
          </a:p>
          <a:p>
            <a:r>
              <a:rPr lang="en-US" sz="1600" dirty="0">
                <a:latin typeface="Courier New" pitchFamily="49" charset="0"/>
              </a:rPr>
              <a:t>  uint16_t        </a:t>
            </a:r>
            <a:r>
              <a:rPr lang="en-US" sz="1600" dirty="0" err="1">
                <a:latin typeface="Courier New" pitchFamily="49" charset="0"/>
              </a:rPr>
              <a:t>sin_family</a:t>
            </a:r>
            <a:r>
              <a:rPr lang="en-US" sz="1600" dirty="0">
                <a:latin typeface="Courier New" pitchFamily="49" charset="0"/>
              </a:rPr>
              <a:t>;  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/* Protocol family (always AF_INET) */ </a:t>
            </a:r>
          </a:p>
          <a:p>
            <a:r>
              <a:rPr lang="en-US" sz="1600" dirty="0">
                <a:latin typeface="Courier New" pitchFamily="49" charset="0"/>
              </a:rPr>
              <a:t>  uint16_t        </a:t>
            </a:r>
            <a:r>
              <a:rPr lang="en-US" sz="1600" dirty="0" err="1">
                <a:latin typeface="Courier New" pitchFamily="49" charset="0"/>
              </a:rPr>
              <a:t>sin_port</a:t>
            </a:r>
            <a:r>
              <a:rPr lang="en-US" sz="1600" dirty="0">
                <a:latin typeface="Courier New" pitchFamily="49" charset="0"/>
              </a:rPr>
              <a:t>;    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/* Port </a:t>
            </a:r>
            <a:r>
              <a:rPr lang="en-US" sz="1600" dirty="0" err="1">
                <a:solidFill>
                  <a:srgbClr val="990000"/>
                </a:solidFill>
                <a:latin typeface="Courier New" pitchFamily="49" charset="0"/>
              </a:rPr>
              <a:t>num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 in network byte order */ </a:t>
            </a:r>
          </a:p>
          <a:p>
            <a:r>
              <a:rPr lang="en-US" sz="1600" dirty="0" err="1">
                <a:latin typeface="Courier New" pitchFamily="49" charset="0"/>
              </a:rPr>
              <a:t>  struct in_addr  sin_addr;    </a:t>
            </a:r>
            <a:r>
              <a:rPr lang="en-US" sz="1600" dirty="0" err="1">
                <a:solidFill>
                  <a:srgbClr val="990000"/>
                </a:solidFill>
                <a:latin typeface="Courier New" pitchFamily="49" charset="0"/>
              </a:rPr>
              <a:t>/* IP addr in network byte order */ </a:t>
            </a:r>
          </a:p>
          <a:p>
            <a:r>
              <a:rPr lang="en-US" sz="1600" dirty="0">
                <a:latin typeface="Courier New" pitchFamily="49" charset="0"/>
              </a:rPr>
              <a:t>  unsigned char   </a:t>
            </a:r>
            <a:r>
              <a:rPr lang="en-US" sz="1600" dirty="0" err="1">
                <a:latin typeface="Courier New" pitchFamily="49" charset="0"/>
              </a:rPr>
              <a:t>sin_zero</a:t>
            </a:r>
            <a:r>
              <a:rPr lang="en-US" sz="1600" dirty="0">
                <a:latin typeface="Courier New" pitchFamily="49" charset="0"/>
              </a:rPr>
              <a:t>[8]; 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/* Pad to </a:t>
            </a:r>
            <a:r>
              <a:rPr lang="en-US" sz="1600" dirty="0" err="1">
                <a:solidFill>
                  <a:srgbClr val="990000"/>
                </a:solidFill>
                <a:latin typeface="Courier New" pitchFamily="49" charset="0"/>
              </a:rPr>
              <a:t>sizeof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(</a:t>
            </a:r>
            <a:r>
              <a:rPr lang="en-US" sz="1600" dirty="0" err="1">
                <a:solidFill>
                  <a:srgbClr val="990000"/>
                </a:solidFill>
                <a:latin typeface="Courier New" pitchFamily="49" charset="0"/>
              </a:rPr>
              <a:t>struct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 </a:t>
            </a:r>
            <a:r>
              <a:rPr lang="en-US" sz="1600" dirty="0" err="1">
                <a:solidFill>
                  <a:srgbClr val="990000"/>
                </a:solidFill>
                <a:latin typeface="Courier New" pitchFamily="49" charset="0"/>
              </a:rPr>
              <a:t>sockaddr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) */ </a:t>
            </a:r>
          </a:p>
          <a:p>
            <a:r>
              <a:rPr lang="en-US" sz="1600" dirty="0" err="1">
                <a:latin typeface="Courier New" pitchFamily="49" charset="0"/>
              </a:rPr>
              <a:t>}; </a:t>
            </a:r>
          </a:p>
        </p:txBody>
      </p:sp>
    </p:spTree>
    <p:extLst>
      <p:ext uri="{BB962C8B-B14F-4D97-AF65-F5344CB8AC3E}">
        <p14:creationId xmlns:p14="http://schemas.microsoft.com/office/powerpoint/2010/main" val="358499373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1B7D4-432E-4D1E-9641-EBA9D854D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 the kernel that this process will receive packets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B70D91-9AA5-4E21-AA2F-7CF8B468BE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int listen(int </a:t>
            </a:r>
            <a:r>
              <a:rPr kumimoji="0" lang="en-US" altLang="en-US" sz="2800" b="0" i="1" u="none" strike="noStrike" cap="none" normalizeH="0" baseline="0" dirty="0" err="1">
                <a:ln>
                  <a:noFill/>
                </a:ln>
                <a:solidFill>
                  <a:srgbClr val="006000"/>
                </a:solidFill>
                <a:effectLst/>
                <a:latin typeface="Courier New" panose="02070309020205020404" pitchFamily="49" charset="0"/>
              </a:rPr>
              <a:t>sockfd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, int </a:t>
            </a:r>
            <a:r>
              <a:rPr kumimoji="0" lang="en-US" altLang="en-US" sz="2800" b="0" i="1" u="none" strike="noStrike" cap="none" normalizeH="0" baseline="0" dirty="0">
                <a:ln>
                  <a:noFill/>
                </a:ln>
                <a:solidFill>
                  <a:srgbClr val="006000"/>
                </a:solidFill>
                <a:effectLst/>
                <a:latin typeface="Courier New" panose="02070309020205020404" pitchFamily="49" charset="0"/>
              </a:rPr>
              <a:t>backlog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);</a:t>
            </a: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lvl="1"/>
            <a:endParaRPr lang="en-US" dirty="0"/>
          </a:p>
          <a:p>
            <a:r>
              <a:rPr lang="en-US" dirty="0"/>
              <a:t>Backlog: maximum queue length for pending connections before they should be refused</a:t>
            </a:r>
          </a:p>
          <a:p>
            <a:endParaRPr lang="en-US" dirty="0"/>
          </a:p>
          <a:p>
            <a:r>
              <a:rPr lang="en-US" dirty="0"/>
              <a:t>Note: this doesn’t actually accept connections</a:t>
            </a:r>
          </a:p>
          <a:p>
            <a:pPr lvl="1"/>
            <a:r>
              <a:rPr lang="en-US" dirty="0"/>
              <a:t>Tells the OS to start listening for connection requests and returns</a:t>
            </a:r>
          </a:p>
          <a:p>
            <a:pPr lvl="1"/>
            <a:r>
              <a:rPr lang="en-US" dirty="0"/>
              <a:t>A separate function actually accepts connections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D72EEE-6D36-48E1-AA70-58BA7F3C1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87590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B12819F2-E24B-427E-8698-D21D9CF1E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Socket communication flow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92B375-BF59-4829-B897-781DEA2DF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63</a:t>
            </a:fld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9A17D9F-D687-4B7B-BA2A-5DAE55207F59}"/>
              </a:ext>
            </a:extLst>
          </p:cNvPr>
          <p:cNvSpPr txBox="1"/>
          <p:nvPr/>
        </p:nvSpPr>
        <p:spPr>
          <a:xfrm>
            <a:off x="3657599" y="670580"/>
            <a:ext cx="162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Server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CF30A2F-50CB-415E-B65E-08F09B5263CC}"/>
              </a:ext>
            </a:extLst>
          </p:cNvPr>
          <p:cNvSpPr txBox="1"/>
          <p:nvPr/>
        </p:nvSpPr>
        <p:spPr>
          <a:xfrm>
            <a:off x="6702425" y="670580"/>
            <a:ext cx="162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Client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870CA0CF-DD81-4616-9F76-7A90A6B896E8}"/>
              </a:ext>
            </a:extLst>
          </p:cNvPr>
          <p:cNvGrpSpPr/>
          <p:nvPr/>
        </p:nvGrpSpPr>
        <p:grpSpPr>
          <a:xfrm>
            <a:off x="632995" y="5886452"/>
            <a:ext cx="8396699" cy="685798"/>
            <a:chOff x="632995" y="5886452"/>
            <a:chExt cx="8396699" cy="685798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844063DF-EAB7-4E68-B858-EA893FD59845}"/>
                </a:ext>
              </a:extLst>
            </p:cNvPr>
            <p:cNvSpPr/>
            <p:nvPr/>
          </p:nvSpPr>
          <p:spPr>
            <a:xfrm>
              <a:off x="2908299" y="5886452"/>
              <a:ext cx="6121395" cy="685798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26A1D5E-2456-4E47-A7C5-36AEEE439FDF}"/>
                </a:ext>
              </a:extLst>
            </p:cNvPr>
            <p:cNvSpPr/>
            <p:nvPr/>
          </p:nvSpPr>
          <p:spPr>
            <a:xfrm>
              <a:off x="3600449" y="6057900"/>
              <a:ext cx="1739900" cy="4000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close()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0479EE63-1E38-48C8-AA8C-5EDA38633B81}"/>
                </a:ext>
              </a:extLst>
            </p:cNvPr>
            <p:cNvSpPr/>
            <p:nvPr/>
          </p:nvSpPr>
          <p:spPr>
            <a:xfrm>
              <a:off x="6645275" y="6057900"/>
              <a:ext cx="1739900" cy="4000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close()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B21CFC68-0351-4340-B7CB-767BB1256BF5}"/>
                </a:ext>
              </a:extLst>
            </p:cNvPr>
            <p:cNvSpPr txBox="1"/>
            <p:nvPr/>
          </p:nvSpPr>
          <p:spPr>
            <a:xfrm>
              <a:off x="632995" y="5886452"/>
              <a:ext cx="21748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4. Close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D5DB524D-8B23-47CE-84D8-8171509DDDE2}"/>
              </a:ext>
            </a:extLst>
          </p:cNvPr>
          <p:cNvGrpSpPr/>
          <p:nvPr/>
        </p:nvGrpSpPr>
        <p:grpSpPr>
          <a:xfrm>
            <a:off x="632995" y="4283075"/>
            <a:ext cx="8396699" cy="1774825"/>
            <a:chOff x="632995" y="4283075"/>
            <a:chExt cx="8396699" cy="1774825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12B62C0F-000D-4F2E-B828-4E3AA794BAFF}"/>
                </a:ext>
              </a:extLst>
            </p:cNvPr>
            <p:cNvSpPr/>
            <p:nvPr/>
          </p:nvSpPr>
          <p:spPr>
            <a:xfrm>
              <a:off x="2908299" y="4283075"/>
              <a:ext cx="6121395" cy="1482725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882446F-E7A1-4827-9EEE-5ED3F2C5BC44}"/>
                </a:ext>
              </a:extLst>
            </p:cNvPr>
            <p:cNvSpPr/>
            <p:nvPr/>
          </p:nvSpPr>
          <p:spPr>
            <a:xfrm>
              <a:off x="3600449" y="4445000"/>
              <a:ext cx="1739900" cy="4000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read()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29AE7510-FB8C-4DBF-B33C-2ACC84505AC5}"/>
                </a:ext>
              </a:extLst>
            </p:cNvPr>
            <p:cNvCxnSpPr>
              <a:cxnSpLocks/>
              <a:stCxn id="26" idx="2"/>
            </p:cNvCxnSpPr>
            <p:nvPr/>
          </p:nvCxnSpPr>
          <p:spPr>
            <a:xfrm>
              <a:off x="4470399" y="484505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3124BF8-1340-42E3-B6AF-2E663D16A630}"/>
                </a:ext>
              </a:extLst>
            </p:cNvPr>
            <p:cNvSpPr/>
            <p:nvPr/>
          </p:nvSpPr>
          <p:spPr>
            <a:xfrm>
              <a:off x="3600449" y="5251450"/>
              <a:ext cx="1739900" cy="4000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write()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2008E195-72DE-4918-BDF1-DEF6289A0C8A}"/>
                </a:ext>
              </a:extLst>
            </p:cNvPr>
            <p:cNvCxnSpPr>
              <a:cxnSpLocks/>
              <a:stCxn id="28" idx="2"/>
            </p:cNvCxnSpPr>
            <p:nvPr/>
          </p:nvCxnSpPr>
          <p:spPr>
            <a:xfrm>
              <a:off x="4470399" y="565150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Arc 31">
              <a:extLst>
                <a:ext uri="{FF2B5EF4-FFF2-40B4-BE49-F238E27FC236}">
                  <a16:creationId xmlns:a16="http://schemas.microsoft.com/office/drawing/2014/main" id="{FF11E1D8-2467-4D3E-B9AD-9A39CEC2F40C}"/>
                </a:ext>
              </a:extLst>
            </p:cNvPr>
            <p:cNvSpPr/>
            <p:nvPr/>
          </p:nvSpPr>
          <p:spPr>
            <a:xfrm rot="10800000">
              <a:off x="3051174" y="4645025"/>
              <a:ext cx="1098549" cy="860425"/>
            </a:xfrm>
            <a:prstGeom prst="arc">
              <a:avLst>
                <a:gd name="adj1" fmla="val 16200000"/>
                <a:gd name="adj2" fmla="val 5040357"/>
              </a:avLst>
            </a:prstGeom>
            <a:ln w="381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408C37D-44AC-4802-9937-BED751467AF2}"/>
                </a:ext>
              </a:extLst>
            </p:cNvPr>
            <p:cNvSpPr/>
            <p:nvPr/>
          </p:nvSpPr>
          <p:spPr>
            <a:xfrm>
              <a:off x="6645275" y="4445000"/>
              <a:ext cx="1739900" cy="4000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write()</a:t>
              </a: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07DD9A77-F5B8-444E-9571-3ACC143D6CF2}"/>
                </a:ext>
              </a:extLst>
            </p:cNvPr>
            <p:cNvCxnSpPr>
              <a:cxnSpLocks/>
              <a:stCxn id="41" idx="2"/>
            </p:cNvCxnSpPr>
            <p:nvPr/>
          </p:nvCxnSpPr>
          <p:spPr>
            <a:xfrm>
              <a:off x="7515225" y="484505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9996C361-59AF-4503-A828-BDFDCBBD2E55}"/>
                </a:ext>
              </a:extLst>
            </p:cNvPr>
            <p:cNvSpPr/>
            <p:nvPr/>
          </p:nvSpPr>
          <p:spPr>
            <a:xfrm>
              <a:off x="6645275" y="5251450"/>
              <a:ext cx="1739900" cy="4000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read()</a:t>
              </a: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58569940-61C0-4B45-8FF6-9104D8C52DFD}"/>
                </a:ext>
              </a:extLst>
            </p:cNvPr>
            <p:cNvCxnSpPr>
              <a:cxnSpLocks/>
              <a:stCxn id="43" idx="2"/>
            </p:cNvCxnSpPr>
            <p:nvPr/>
          </p:nvCxnSpPr>
          <p:spPr>
            <a:xfrm>
              <a:off x="7515225" y="565150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Arc 45">
              <a:extLst>
                <a:ext uri="{FF2B5EF4-FFF2-40B4-BE49-F238E27FC236}">
                  <a16:creationId xmlns:a16="http://schemas.microsoft.com/office/drawing/2014/main" id="{3D96722E-1435-4F3D-B710-091E8F4A5750}"/>
                </a:ext>
              </a:extLst>
            </p:cNvPr>
            <p:cNvSpPr/>
            <p:nvPr/>
          </p:nvSpPr>
          <p:spPr>
            <a:xfrm>
              <a:off x="7835899" y="4645026"/>
              <a:ext cx="1098549" cy="860425"/>
            </a:xfrm>
            <a:prstGeom prst="arc">
              <a:avLst>
                <a:gd name="adj1" fmla="val 16200000"/>
                <a:gd name="adj2" fmla="val 5552587"/>
              </a:avLst>
            </a:prstGeom>
            <a:ln w="3810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F4346435-0CD6-42EB-93EB-2156E2BEF764}"/>
                </a:ext>
              </a:extLst>
            </p:cNvPr>
            <p:cNvCxnSpPr>
              <a:stCxn id="41" idx="1"/>
              <a:endCxn id="26" idx="3"/>
            </p:cNvCxnSpPr>
            <p:nvPr/>
          </p:nvCxnSpPr>
          <p:spPr>
            <a:xfrm flipH="1">
              <a:off x="5340349" y="4645025"/>
              <a:ext cx="1304926" cy="0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4576B9F6-7AB2-470D-93D9-E2CB2D9719A3}"/>
                </a:ext>
              </a:extLst>
            </p:cNvPr>
            <p:cNvCxnSpPr>
              <a:cxnSpLocks/>
              <a:stCxn id="28" idx="3"/>
              <a:endCxn id="43" idx="1"/>
            </p:cNvCxnSpPr>
            <p:nvPr/>
          </p:nvCxnSpPr>
          <p:spPr>
            <a:xfrm>
              <a:off x="5340349" y="5451475"/>
              <a:ext cx="1304926" cy="0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3B391F31-2B96-4CBC-A89E-81E30A3F85EB}"/>
                </a:ext>
              </a:extLst>
            </p:cNvPr>
            <p:cNvSpPr txBox="1"/>
            <p:nvPr/>
          </p:nvSpPr>
          <p:spPr>
            <a:xfrm>
              <a:off x="632995" y="4283075"/>
              <a:ext cx="21748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3. Transfer data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4B12F7D-7856-4E15-A2EB-9F333729447A}"/>
              </a:ext>
            </a:extLst>
          </p:cNvPr>
          <p:cNvGrpSpPr/>
          <p:nvPr/>
        </p:nvGrpSpPr>
        <p:grpSpPr>
          <a:xfrm>
            <a:off x="632995" y="3365499"/>
            <a:ext cx="8396699" cy="1079501"/>
            <a:chOff x="632995" y="3365499"/>
            <a:chExt cx="8396699" cy="1079501"/>
          </a:xfrm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34ACCD37-ADDA-4CE8-9EE2-DE2E26AC837F}"/>
                </a:ext>
              </a:extLst>
            </p:cNvPr>
            <p:cNvSpPr/>
            <p:nvPr/>
          </p:nvSpPr>
          <p:spPr>
            <a:xfrm>
              <a:off x="2908299" y="3489325"/>
              <a:ext cx="6121395" cy="688974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D2382C4-EBFE-45D5-B0AF-78D0948B8963}"/>
                </a:ext>
              </a:extLst>
            </p:cNvPr>
            <p:cNvSpPr/>
            <p:nvPr/>
          </p:nvSpPr>
          <p:spPr>
            <a:xfrm>
              <a:off x="3600449" y="3638550"/>
              <a:ext cx="1739900" cy="4000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accept()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DDBD20B8-9781-4B51-9E50-A2F0E557D679}"/>
                </a:ext>
              </a:extLst>
            </p:cNvPr>
            <p:cNvCxnSpPr>
              <a:cxnSpLocks/>
              <a:stCxn id="24" idx="2"/>
            </p:cNvCxnSpPr>
            <p:nvPr/>
          </p:nvCxnSpPr>
          <p:spPr>
            <a:xfrm>
              <a:off x="4470399" y="403860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CB4EDF3-73E7-476F-9B17-670F947FCE5F}"/>
                </a:ext>
              </a:extLst>
            </p:cNvPr>
            <p:cNvSpPr/>
            <p:nvPr/>
          </p:nvSpPr>
          <p:spPr>
            <a:xfrm>
              <a:off x="6645275" y="3638550"/>
              <a:ext cx="1739900" cy="4000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connect()</a:t>
              </a: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BC8CB2F2-BA2A-4B05-A0FC-0605DE273DC6}"/>
                </a:ext>
              </a:extLst>
            </p:cNvPr>
            <p:cNvCxnSpPr>
              <a:cxnSpLocks/>
              <a:stCxn id="39" idx="2"/>
            </p:cNvCxnSpPr>
            <p:nvPr/>
          </p:nvCxnSpPr>
          <p:spPr>
            <a:xfrm>
              <a:off x="7515225" y="403860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8234DEBC-1497-49B9-B716-FD9A12BBFD14}"/>
                </a:ext>
              </a:extLst>
            </p:cNvPr>
            <p:cNvSpPr txBox="1"/>
            <p:nvPr/>
          </p:nvSpPr>
          <p:spPr>
            <a:xfrm>
              <a:off x="632995" y="3365499"/>
              <a:ext cx="21748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2. Create connection</a:t>
              </a:r>
            </a:p>
          </p:txBody>
        </p:sp>
      </p:grpSp>
      <p:sp>
        <p:nvSpPr>
          <p:cNvPr id="69" name="Arc 68">
            <a:extLst>
              <a:ext uri="{FF2B5EF4-FFF2-40B4-BE49-F238E27FC236}">
                <a16:creationId xmlns:a16="http://schemas.microsoft.com/office/drawing/2014/main" id="{443F43D8-EEF9-4C7A-A734-CB5ADF51D05D}"/>
              </a:ext>
            </a:extLst>
          </p:cNvPr>
          <p:cNvSpPr/>
          <p:nvPr/>
        </p:nvSpPr>
        <p:spPr>
          <a:xfrm rot="10800000">
            <a:off x="2409822" y="3787775"/>
            <a:ext cx="2572907" cy="2035174"/>
          </a:xfrm>
          <a:prstGeom prst="arc">
            <a:avLst>
              <a:gd name="adj1" fmla="val 16200000"/>
              <a:gd name="adj2" fmla="val 5040357"/>
            </a:avLst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5C40D5F7-9AC2-445D-B34E-E12619699317}"/>
              </a:ext>
            </a:extLst>
          </p:cNvPr>
          <p:cNvGrpSpPr/>
          <p:nvPr/>
        </p:nvGrpSpPr>
        <p:grpSpPr>
          <a:xfrm>
            <a:off x="632995" y="1130300"/>
            <a:ext cx="8396699" cy="2508250"/>
            <a:chOff x="632995" y="1130300"/>
            <a:chExt cx="8396699" cy="2508250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2881E9CE-123B-4920-B017-63BB8DAB131F}"/>
                </a:ext>
              </a:extLst>
            </p:cNvPr>
            <p:cNvSpPr/>
            <p:nvPr/>
          </p:nvSpPr>
          <p:spPr>
            <a:xfrm>
              <a:off x="2908299" y="1130300"/>
              <a:ext cx="6121395" cy="2241549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70D5165-7EA4-4150-A4EF-612ED4BE665F}"/>
                </a:ext>
              </a:extLst>
            </p:cNvPr>
            <p:cNvSpPr/>
            <p:nvPr/>
          </p:nvSpPr>
          <p:spPr>
            <a:xfrm>
              <a:off x="3600449" y="1225550"/>
              <a:ext cx="1739900" cy="4000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socket()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247FE382-6CF6-464C-ADD4-6F68427DC0B6}"/>
                </a:ext>
              </a:extLst>
            </p:cNvPr>
            <p:cNvCxnSpPr>
              <a:cxnSpLocks/>
              <a:stCxn id="5" idx="2"/>
            </p:cNvCxnSpPr>
            <p:nvPr/>
          </p:nvCxnSpPr>
          <p:spPr>
            <a:xfrm>
              <a:off x="4470399" y="162560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D69B4A2-DC5D-4142-9036-86D08EAC428A}"/>
                </a:ext>
              </a:extLst>
            </p:cNvPr>
            <p:cNvSpPr/>
            <p:nvPr/>
          </p:nvSpPr>
          <p:spPr>
            <a:xfrm>
              <a:off x="3600449" y="2025650"/>
              <a:ext cx="1739900" cy="4000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bind()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7196B1E6-A7B6-41E1-8411-2E13B509101A}"/>
                </a:ext>
              </a:extLst>
            </p:cNvPr>
            <p:cNvCxnSpPr>
              <a:cxnSpLocks/>
              <a:stCxn id="20" idx="2"/>
            </p:cNvCxnSpPr>
            <p:nvPr/>
          </p:nvCxnSpPr>
          <p:spPr>
            <a:xfrm>
              <a:off x="4470399" y="242570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542F974-A22D-49AD-A82A-128249D7A565}"/>
                </a:ext>
              </a:extLst>
            </p:cNvPr>
            <p:cNvSpPr/>
            <p:nvPr/>
          </p:nvSpPr>
          <p:spPr>
            <a:xfrm>
              <a:off x="3600449" y="2832100"/>
              <a:ext cx="1739900" cy="4000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listen()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5B8D6B14-139F-43B3-91DB-EC61281E39F9}"/>
                </a:ext>
              </a:extLst>
            </p:cNvPr>
            <p:cNvCxnSpPr>
              <a:cxnSpLocks/>
              <a:stCxn id="22" idx="2"/>
            </p:cNvCxnSpPr>
            <p:nvPr/>
          </p:nvCxnSpPr>
          <p:spPr>
            <a:xfrm>
              <a:off x="4470399" y="323215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D99FC38-4E28-4E7A-AB61-77AAC111E304}"/>
                </a:ext>
              </a:extLst>
            </p:cNvPr>
            <p:cNvSpPr/>
            <p:nvPr/>
          </p:nvSpPr>
          <p:spPr>
            <a:xfrm>
              <a:off x="6645275" y="1225550"/>
              <a:ext cx="1739900" cy="4000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socket()</a:t>
              </a: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F979D54E-F42F-44FF-8041-82030D07F451}"/>
                </a:ext>
              </a:extLst>
            </p:cNvPr>
            <p:cNvCxnSpPr>
              <a:cxnSpLocks/>
              <a:stCxn id="33" idx="2"/>
              <a:endCxn id="39" idx="0"/>
            </p:cNvCxnSpPr>
            <p:nvPr/>
          </p:nvCxnSpPr>
          <p:spPr>
            <a:xfrm>
              <a:off x="7515225" y="1625600"/>
              <a:ext cx="0" cy="201295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6174C548-D6B5-475F-971B-9550BC8309FB}"/>
                </a:ext>
              </a:extLst>
            </p:cNvPr>
            <p:cNvSpPr txBox="1"/>
            <p:nvPr/>
          </p:nvSpPr>
          <p:spPr>
            <a:xfrm>
              <a:off x="632995" y="1130300"/>
              <a:ext cx="21748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1. Initialize socket()</a:t>
              </a:r>
            </a:p>
          </p:txBody>
        </p:sp>
      </p:grp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16391C1E-4699-448D-AAE9-D3EA65ED81DB}"/>
              </a:ext>
            </a:extLst>
          </p:cNvPr>
          <p:cNvCxnSpPr>
            <a:cxnSpLocks/>
          </p:cNvCxnSpPr>
          <p:nvPr/>
        </p:nvCxnSpPr>
        <p:spPr>
          <a:xfrm>
            <a:off x="607595" y="4178299"/>
            <a:ext cx="11114505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993687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F02B245-9B11-83A7-19A4-CC93DA2CD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a connection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6D3859E-E4A9-1EB0-17EA-FCF6A3A2F9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Client “connects” to a server somewhere</a:t>
            </a:r>
          </a:p>
          <a:p>
            <a:pPr lvl="1"/>
            <a:r>
              <a:rPr lang="en-US" dirty="0"/>
              <a:t>Provides a server IP address and Port</a:t>
            </a:r>
          </a:p>
          <a:p>
            <a:pPr lvl="1"/>
            <a:r>
              <a:rPr lang="en-US" dirty="0"/>
              <a:t>OS will pick a random outgoing Port on the client</a:t>
            </a:r>
          </a:p>
          <a:p>
            <a:endParaRPr lang="en-US" dirty="0"/>
          </a:p>
          <a:p>
            <a:r>
              <a:rPr lang="en-US" dirty="0"/>
              <a:t>Server waits until a connection arrives</a:t>
            </a:r>
          </a:p>
          <a:p>
            <a:pPr lvl="1"/>
            <a:r>
              <a:rPr lang="en-US" dirty="0"/>
              <a:t>For performance, modern servers often create a worker thread to handle each incoming connection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Both sides get a “file descriptor” for the connection</a:t>
            </a:r>
          </a:p>
          <a:p>
            <a:pPr lvl="1"/>
            <a:r>
              <a:rPr lang="en-US" dirty="0"/>
              <a:t>Looks very similar to file I/O from a system call perspective</a:t>
            </a:r>
          </a:p>
          <a:p>
            <a:pPr lvl="1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0E78520-6416-8085-732C-F73FEEF19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72958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8D0DD-895D-471A-B171-AA9CA53AB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Starting a connection as a server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5B68A6-0540-44B9-B121-6933B0EC96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int accept(int </a:t>
            </a:r>
            <a:r>
              <a:rPr kumimoji="0" lang="en-US" altLang="en-US" sz="2000" b="0" i="1" u="none" strike="noStrike" cap="none" normalizeH="0" baseline="0" dirty="0" err="1">
                <a:ln>
                  <a:noFill/>
                </a:ln>
                <a:solidFill>
                  <a:srgbClr val="006000"/>
                </a:solidFill>
                <a:effectLst/>
                <a:latin typeface="Courier New" panose="02070309020205020404" pitchFamily="49" charset="0"/>
              </a:rPr>
              <a:t>sockfd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, struct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sockaddr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 *</a:t>
            </a:r>
            <a:r>
              <a:rPr kumimoji="0" lang="en-US" altLang="en-US" sz="2000" b="0" i="1" u="none" strike="noStrike" cap="none" normalizeH="0" baseline="0" dirty="0" err="1">
                <a:ln>
                  <a:noFill/>
                </a:ln>
                <a:solidFill>
                  <a:srgbClr val="006000"/>
                </a:solidFill>
                <a:effectLst/>
                <a:latin typeface="Courier New" panose="02070309020205020404" pitchFamily="49" charset="0"/>
              </a:rPr>
              <a:t>addr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socklen_t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 *</a:t>
            </a:r>
            <a:r>
              <a:rPr kumimoji="0" lang="en-US" altLang="en-US" sz="2000" b="0" i="1" u="none" strike="noStrike" cap="none" normalizeH="0" baseline="0" dirty="0" err="1">
                <a:ln>
                  <a:noFill/>
                </a:ln>
                <a:solidFill>
                  <a:srgbClr val="006000"/>
                </a:solidFill>
                <a:effectLst/>
                <a:latin typeface="Courier New" panose="02070309020205020404" pitchFamily="49" charset="0"/>
              </a:rPr>
              <a:t>addrlen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);</a:t>
            </a:r>
            <a:r>
              <a:rPr kumimoji="0" lang="en-US" altLang="en-US" sz="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lvl="1"/>
            <a:endParaRPr lang="en-US" dirty="0"/>
          </a:p>
          <a:p>
            <a:r>
              <a:rPr lang="en-US" dirty="0"/>
              <a:t>Blocks until a connection occurs</a:t>
            </a:r>
          </a:p>
          <a:p>
            <a:r>
              <a:rPr lang="en-US" dirty="0" err="1"/>
              <a:t>Addr</a:t>
            </a:r>
            <a:r>
              <a:rPr lang="en-US" dirty="0"/>
              <a:t>: Pointer to address structure, to be filled with client metadata</a:t>
            </a:r>
          </a:p>
          <a:p>
            <a:pPr lvl="1"/>
            <a:endParaRPr lang="en-US" dirty="0"/>
          </a:p>
          <a:p>
            <a:r>
              <a:rPr lang="en-US" dirty="0"/>
              <a:t>Returns: a new file descriptor for this connection</a:t>
            </a:r>
          </a:p>
          <a:p>
            <a:pPr lvl="1"/>
            <a:r>
              <a:rPr lang="en-US" dirty="0"/>
              <a:t>New descriptor is used to perform data transfer</a:t>
            </a:r>
          </a:p>
          <a:p>
            <a:pPr lvl="1"/>
            <a:r>
              <a:rPr lang="en-US" dirty="0"/>
              <a:t>Original socket file descriptor remains functional</a:t>
            </a:r>
          </a:p>
          <a:p>
            <a:pPr lvl="1"/>
            <a:r>
              <a:rPr lang="en-US" b="1" dirty="0"/>
              <a:t>Why?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EF9892-C231-467D-AEBA-893B56CCF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01100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8D0DD-895D-471A-B171-AA9CA53AB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Starting a connection as a server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5B68A6-0540-44B9-B121-6933B0EC96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int accept(int </a:t>
            </a:r>
            <a:r>
              <a:rPr kumimoji="0" lang="en-US" altLang="en-US" sz="2000" b="0" i="1" u="none" strike="noStrike" cap="none" normalizeH="0" baseline="0" dirty="0" err="1">
                <a:ln>
                  <a:noFill/>
                </a:ln>
                <a:solidFill>
                  <a:srgbClr val="006000"/>
                </a:solidFill>
                <a:effectLst/>
                <a:latin typeface="Courier New" panose="02070309020205020404" pitchFamily="49" charset="0"/>
              </a:rPr>
              <a:t>sockfd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, struct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sockaddr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 *</a:t>
            </a:r>
            <a:r>
              <a:rPr kumimoji="0" lang="en-US" altLang="en-US" sz="2000" b="0" i="1" u="none" strike="noStrike" cap="none" normalizeH="0" baseline="0" dirty="0" err="1">
                <a:ln>
                  <a:noFill/>
                </a:ln>
                <a:solidFill>
                  <a:srgbClr val="006000"/>
                </a:solidFill>
                <a:effectLst/>
                <a:latin typeface="Courier New" panose="02070309020205020404" pitchFamily="49" charset="0"/>
              </a:rPr>
              <a:t>addr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socklen_t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 *</a:t>
            </a:r>
            <a:r>
              <a:rPr kumimoji="0" lang="en-US" altLang="en-US" sz="2000" b="0" i="1" u="none" strike="noStrike" cap="none" normalizeH="0" baseline="0" dirty="0" err="1">
                <a:ln>
                  <a:noFill/>
                </a:ln>
                <a:solidFill>
                  <a:srgbClr val="006000"/>
                </a:solidFill>
                <a:effectLst/>
                <a:latin typeface="Courier New" panose="02070309020205020404" pitchFamily="49" charset="0"/>
              </a:rPr>
              <a:t>addrlen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);</a:t>
            </a:r>
            <a:r>
              <a:rPr kumimoji="0" lang="en-US" altLang="en-US" sz="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lvl="1"/>
            <a:endParaRPr lang="en-US" dirty="0"/>
          </a:p>
          <a:p>
            <a:r>
              <a:rPr lang="en-US" dirty="0"/>
              <a:t>Blocks until a connection occurs</a:t>
            </a:r>
          </a:p>
          <a:p>
            <a:r>
              <a:rPr lang="en-US" dirty="0" err="1"/>
              <a:t>Addr</a:t>
            </a:r>
            <a:r>
              <a:rPr lang="en-US" dirty="0"/>
              <a:t>: Pointer to address structure, to be filled with client metadata</a:t>
            </a:r>
          </a:p>
          <a:p>
            <a:pPr lvl="1"/>
            <a:endParaRPr lang="en-US" dirty="0"/>
          </a:p>
          <a:p>
            <a:r>
              <a:rPr lang="en-US" dirty="0"/>
              <a:t>Returns: a new file descriptor for this connection</a:t>
            </a:r>
          </a:p>
          <a:p>
            <a:pPr lvl="1"/>
            <a:r>
              <a:rPr lang="en-US" dirty="0"/>
              <a:t>New descriptor is used to perform data transfer</a:t>
            </a:r>
          </a:p>
          <a:p>
            <a:pPr lvl="1"/>
            <a:r>
              <a:rPr lang="en-US" dirty="0"/>
              <a:t>Original socket file descriptor remains functional</a:t>
            </a:r>
          </a:p>
          <a:p>
            <a:pPr lvl="1"/>
            <a:r>
              <a:rPr lang="en-US" b="1" dirty="0"/>
              <a:t>Why? </a:t>
            </a:r>
            <a:r>
              <a:rPr lang="en-US" dirty="0"/>
              <a:t>To allow for additional connections to be made</a:t>
            </a:r>
          </a:p>
          <a:p>
            <a:pPr lvl="2"/>
            <a:r>
              <a:rPr lang="en-US" dirty="0"/>
              <a:t>Might accept multiple connections simultaneously</a:t>
            </a:r>
          </a:p>
          <a:p>
            <a:pPr lvl="2"/>
            <a:r>
              <a:rPr lang="en-US" dirty="0"/>
              <a:t>Separate threads might handle the created connections!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EF9892-C231-467D-AEBA-893B56CCF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95373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1B7D4-432E-4D1E-9641-EBA9D854D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Starting a connection as a client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B70D91-9AA5-4E21-AA2F-7CF8B468BE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int connect(int </a:t>
            </a:r>
            <a:r>
              <a:rPr kumimoji="0" lang="en-US" altLang="en-US" sz="1800" b="0" i="1" u="none" strike="noStrike" cap="none" normalizeH="0" baseline="0" dirty="0" err="1">
                <a:ln>
                  <a:noFill/>
                </a:ln>
                <a:solidFill>
                  <a:srgbClr val="006000"/>
                </a:solidFill>
                <a:effectLst/>
                <a:latin typeface="Courier New" panose="02070309020205020404" pitchFamily="49" charset="0"/>
              </a:rPr>
              <a:t>sockfd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, const struct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sockaddr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 *</a:t>
            </a:r>
            <a:r>
              <a:rPr kumimoji="0" lang="en-US" altLang="en-US" sz="1800" b="0" i="1" u="none" strike="noStrike" cap="none" normalizeH="0" baseline="0" dirty="0" err="1">
                <a:ln>
                  <a:noFill/>
                </a:ln>
                <a:solidFill>
                  <a:srgbClr val="006000"/>
                </a:solidFill>
                <a:effectLst/>
                <a:latin typeface="Courier New" panose="02070309020205020404" pitchFamily="49" charset="0"/>
              </a:rPr>
              <a:t>addr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,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181818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socklen_t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kumimoji="0" lang="en-US" altLang="en-US" sz="1800" b="0" i="1" u="none" strike="noStrike" cap="none" normalizeH="0" baseline="0" dirty="0" err="1">
                <a:ln>
                  <a:noFill/>
                </a:ln>
                <a:solidFill>
                  <a:srgbClr val="006000"/>
                </a:solidFill>
                <a:effectLst/>
                <a:latin typeface="Courier New" panose="02070309020205020404" pitchFamily="49" charset="0"/>
              </a:rPr>
              <a:t>addrlen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);</a:t>
            </a:r>
            <a:endParaRPr lang="en-US" sz="1800" dirty="0"/>
          </a:p>
          <a:p>
            <a:pPr lvl="1"/>
            <a:endParaRPr lang="en-US" dirty="0"/>
          </a:p>
          <a:p>
            <a:r>
              <a:rPr lang="en-US" dirty="0"/>
              <a:t>Blocks until a connection is made</a:t>
            </a:r>
          </a:p>
          <a:p>
            <a:r>
              <a:rPr lang="en-US" dirty="0" err="1"/>
              <a:t>Addr</a:t>
            </a:r>
            <a:r>
              <a:rPr lang="en-US" dirty="0"/>
              <a:t>: address of the server to connect to</a:t>
            </a:r>
          </a:p>
          <a:p>
            <a:pPr lvl="1"/>
            <a:r>
              <a:rPr lang="en-US" dirty="0"/>
              <a:t>Includes IP address and Port</a:t>
            </a:r>
          </a:p>
          <a:p>
            <a:pPr lvl="1"/>
            <a:r>
              <a:rPr lang="en-US" dirty="0"/>
              <a:t>Remember: all the client has done is created a socket().</a:t>
            </a:r>
            <a:br>
              <a:rPr lang="en-US" dirty="0"/>
            </a:br>
            <a:r>
              <a:rPr lang="en-US" dirty="0"/>
              <a:t>This call specifies the location to connect the socket to.</a:t>
            </a:r>
          </a:p>
          <a:p>
            <a:pPr lvl="1"/>
            <a:endParaRPr lang="en-US" dirty="0"/>
          </a:p>
          <a:p>
            <a:r>
              <a:rPr lang="en-US" dirty="0"/>
              <a:t>Only returns an error code. No need to reuse socket for client.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D72EEE-6D36-48E1-AA70-58BA7F3C1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67</a:t>
            </a:fld>
            <a:endParaRPr lang="en-US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B4D1D256-76B6-49A5-864D-7C80DBCAB4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6267"/>
            <a:ext cx="154838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8088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F8E755-7E87-4B3D-8237-5809AC1DB0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2826" y="1607950"/>
            <a:ext cx="1581371" cy="2676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96003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B12819F2-E24B-427E-8698-D21D9CF1E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Socket communication flow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92B375-BF59-4829-B897-781DEA2DF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68</a:t>
            </a:fld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9A17D9F-D687-4B7B-BA2A-5DAE55207F59}"/>
              </a:ext>
            </a:extLst>
          </p:cNvPr>
          <p:cNvSpPr txBox="1"/>
          <p:nvPr/>
        </p:nvSpPr>
        <p:spPr>
          <a:xfrm>
            <a:off x="3657599" y="670580"/>
            <a:ext cx="162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Server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CF30A2F-50CB-415E-B65E-08F09B5263CC}"/>
              </a:ext>
            </a:extLst>
          </p:cNvPr>
          <p:cNvSpPr txBox="1"/>
          <p:nvPr/>
        </p:nvSpPr>
        <p:spPr>
          <a:xfrm>
            <a:off x="6702425" y="670580"/>
            <a:ext cx="162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Client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870CA0CF-DD81-4616-9F76-7A90A6B896E8}"/>
              </a:ext>
            </a:extLst>
          </p:cNvPr>
          <p:cNvGrpSpPr/>
          <p:nvPr/>
        </p:nvGrpSpPr>
        <p:grpSpPr>
          <a:xfrm>
            <a:off x="632995" y="5886452"/>
            <a:ext cx="8396699" cy="685798"/>
            <a:chOff x="632995" y="5886452"/>
            <a:chExt cx="8396699" cy="685798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844063DF-EAB7-4E68-B858-EA893FD59845}"/>
                </a:ext>
              </a:extLst>
            </p:cNvPr>
            <p:cNvSpPr/>
            <p:nvPr/>
          </p:nvSpPr>
          <p:spPr>
            <a:xfrm>
              <a:off x="2908299" y="5886452"/>
              <a:ext cx="6121395" cy="685798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26A1D5E-2456-4E47-A7C5-36AEEE439FDF}"/>
                </a:ext>
              </a:extLst>
            </p:cNvPr>
            <p:cNvSpPr/>
            <p:nvPr/>
          </p:nvSpPr>
          <p:spPr>
            <a:xfrm>
              <a:off x="3600449" y="6057900"/>
              <a:ext cx="1739900" cy="4000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close()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0479EE63-1E38-48C8-AA8C-5EDA38633B81}"/>
                </a:ext>
              </a:extLst>
            </p:cNvPr>
            <p:cNvSpPr/>
            <p:nvPr/>
          </p:nvSpPr>
          <p:spPr>
            <a:xfrm>
              <a:off x="6645275" y="6057900"/>
              <a:ext cx="1739900" cy="4000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close()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B21CFC68-0351-4340-B7CB-767BB1256BF5}"/>
                </a:ext>
              </a:extLst>
            </p:cNvPr>
            <p:cNvSpPr txBox="1"/>
            <p:nvPr/>
          </p:nvSpPr>
          <p:spPr>
            <a:xfrm>
              <a:off x="632995" y="5886452"/>
              <a:ext cx="21748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4. Close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D5DB524D-8B23-47CE-84D8-8171509DDDE2}"/>
              </a:ext>
            </a:extLst>
          </p:cNvPr>
          <p:cNvGrpSpPr/>
          <p:nvPr/>
        </p:nvGrpSpPr>
        <p:grpSpPr>
          <a:xfrm>
            <a:off x="632995" y="4283075"/>
            <a:ext cx="8396699" cy="1774825"/>
            <a:chOff x="632995" y="4283075"/>
            <a:chExt cx="8396699" cy="1774825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12B62C0F-000D-4F2E-B828-4E3AA794BAFF}"/>
                </a:ext>
              </a:extLst>
            </p:cNvPr>
            <p:cNvSpPr/>
            <p:nvPr/>
          </p:nvSpPr>
          <p:spPr>
            <a:xfrm>
              <a:off x="2908299" y="4283075"/>
              <a:ext cx="6121395" cy="1482725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882446F-E7A1-4827-9EEE-5ED3F2C5BC44}"/>
                </a:ext>
              </a:extLst>
            </p:cNvPr>
            <p:cNvSpPr/>
            <p:nvPr/>
          </p:nvSpPr>
          <p:spPr>
            <a:xfrm>
              <a:off x="3600449" y="4445000"/>
              <a:ext cx="1739900" cy="4000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read()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29AE7510-FB8C-4DBF-B33C-2ACC84505AC5}"/>
                </a:ext>
              </a:extLst>
            </p:cNvPr>
            <p:cNvCxnSpPr>
              <a:cxnSpLocks/>
              <a:stCxn id="26" idx="2"/>
            </p:cNvCxnSpPr>
            <p:nvPr/>
          </p:nvCxnSpPr>
          <p:spPr>
            <a:xfrm>
              <a:off x="4470399" y="484505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3124BF8-1340-42E3-B6AF-2E663D16A630}"/>
                </a:ext>
              </a:extLst>
            </p:cNvPr>
            <p:cNvSpPr/>
            <p:nvPr/>
          </p:nvSpPr>
          <p:spPr>
            <a:xfrm>
              <a:off x="3600449" y="5251450"/>
              <a:ext cx="1739900" cy="4000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write()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2008E195-72DE-4918-BDF1-DEF6289A0C8A}"/>
                </a:ext>
              </a:extLst>
            </p:cNvPr>
            <p:cNvCxnSpPr>
              <a:cxnSpLocks/>
              <a:stCxn id="28" idx="2"/>
            </p:cNvCxnSpPr>
            <p:nvPr/>
          </p:nvCxnSpPr>
          <p:spPr>
            <a:xfrm>
              <a:off x="4470399" y="565150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Arc 31">
              <a:extLst>
                <a:ext uri="{FF2B5EF4-FFF2-40B4-BE49-F238E27FC236}">
                  <a16:creationId xmlns:a16="http://schemas.microsoft.com/office/drawing/2014/main" id="{FF11E1D8-2467-4D3E-B9AD-9A39CEC2F40C}"/>
                </a:ext>
              </a:extLst>
            </p:cNvPr>
            <p:cNvSpPr/>
            <p:nvPr/>
          </p:nvSpPr>
          <p:spPr>
            <a:xfrm rot="10800000">
              <a:off x="3051174" y="4645025"/>
              <a:ext cx="1098549" cy="860425"/>
            </a:xfrm>
            <a:prstGeom prst="arc">
              <a:avLst>
                <a:gd name="adj1" fmla="val 16200000"/>
                <a:gd name="adj2" fmla="val 5040357"/>
              </a:avLst>
            </a:prstGeom>
            <a:ln w="381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408C37D-44AC-4802-9937-BED751467AF2}"/>
                </a:ext>
              </a:extLst>
            </p:cNvPr>
            <p:cNvSpPr/>
            <p:nvPr/>
          </p:nvSpPr>
          <p:spPr>
            <a:xfrm>
              <a:off x="6645275" y="4445000"/>
              <a:ext cx="1739900" cy="4000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write()</a:t>
              </a: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07DD9A77-F5B8-444E-9571-3ACC143D6CF2}"/>
                </a:ext>
              </a:extLst>
            </p:cNvPr>
            <p:cNvCxnSpPr>
              <a:cxnSpLocks/>
              <a:stCxn id="41" idx="2"/>
            </p:cNvCxnSpPr>
            <p:nvPr/>
          </p:nvCxnSpPr>
          <p:spPr>
            <a:xfrm>
              <a:off x="7515225" y="484505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9996C361-59AF-4503-A828-BDFDCBBD2E55}"/>
                </a:ext>
              </a:extLst>
            </p:cNvPr>
            <p:cNvSpPr/>
            <p:nvPr/>
          </p:nvSpPr>
          <p:spPr>
            <a:xfrm>
              <a:off x="6645275" y="5251450"/>
              <a:ext cx="1739900" cy="4000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read()</a:t>
              </a: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58569940-61C0-4B45-8FF6-9104D8C52DFD}"/>
                </a:ext>
              </a:extLst>
            </p:cNvPr>
            <p:cNvCxnSpPr>
              <a:cxnSpLocks/>
              <a:stCxn id="43" idx="2"/>
            </p:cNvCxnSpPr>
            <p:nvPr/>
          </p:nvCxnSpPr>
          <p:spPr>
            <a:xfrm>
              <a:off x="7515225" y="565150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Arc 45">
              <a:extLst>
                <a:ext uri="{FF2B5EF4-FFF2-40B4-BE49-F238E27FC236}">
                  <a16:creationId xmlns:a16="http://schemas.microsoft.com/office/drawing/2014/main" id="{3D96722E-1435-4F3D-B710-091E8F4A5750}"/>
                </a:ext>
              </a:extLst>
            </p:cNvPr>
            <p:cNvSpPr/>
            <p:nvPr/>
          </p:nvSpPr>
          <p:spPr>
            <a:xfrm>
              <a:off x="7835899" y="4645026"/>
              <a:ext cx="1098549" cy="860425"/>
            </a:xfrm>
            <a:prstGeom prst="arc">
              <a:avLst>
                <a:gd name="adj1" fmla="val 16200000"/>
                <a:gd name="adj2" fmla="val 5552587"/>
              </a:avLst>
            </a:prstGeom>
            <a:ln w="3810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F4346435-0CD6-42EB-93EB-2156E2BEF764}"/>
                </a:ext>
              </a:extLst>
            </p:cNvPr>
            <p:cNvCxnSpPr>
              <a:stCxn id="41" idx="1"/>
              <a:endCxn id="26" idx="3"/>
            </p:cNvCxnSpPr>
            <p:nvPr/>
          </p:nvCxnSpPr>
          <p:spPr>
            <a:xfrm flipH="1">
              <a:off x="5340349" y="4645025"/>
              <a:ext cx="1304926" cy="0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4576B9F6-7AB2-470D-93D9-E2CB2D9719A3}"/>
                </a:ext>
              </a:extLst>
            </p:cNvPr>
            <p:cNvCxnSpPr>
              <a:cxnSpLocks/>
              <a:stCxn id="28" idx="3"/>
              <a:endCxn id="43" idx="1"/>
            </p:cNvCxnSpPr>
            <p:nvPr/>
          </p:nvCxnSpPr>
          <p:spPr>
            <a:xfrm>
              <a:off x="5340349" y="5451475"/>
              <a:ext cx="1304926" cy="0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3B391F31-2B96-4CBC-A89E-81E30A3F85EB}"/>
                </a:ext>
              </a:extLst>
            </p:cNvPr>
            <p:cNvSpPr txBox="1"/>
            <p:nvPr/>
          </p:nvSpPr>
          <p:spPr>
            <a:xfrm>
              <a:off x="632995" y="4283075"/>
              <a:ext cx="21748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3. Transfer data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4B12F7D-7856-4E15-A2EB-9F333729447A}"/>
              </a:ext>
            </a:extLst>
          </p:cNvPr>
          <p:cNvGrpSpPr/>
          <p:nvPr/>
        </p:nvGrpSpPr>
        <p:grpSpPr>
          <a:xfrm>
            <a:off x="632995" y="3365499"/>
            <a:ext cx="8396699" cy="1079501"/>
            <a:chOff x="632995" y="3365499"/>
            <a:chExt cx="8396699" cy="1079501"/>
          </a:xfrm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34ACCD37-ADDA-4CE8-9EE2-DE2E26AC837F}"/>
                </a:ext>
              </a:extLst>
            </p:cNvPr>
            <p:cNvSpPr/>
            <p:nvPr/>
          </p:nvSpPr>
          <p:spPr>
            <a:xfrm>
              <a:off x="2908299" y="3489325"/>
              <a:ext cx="6121395" cy="688974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D2382C4-EBFE-45D5-B0AF-78D0948B8963}"/>
                </a:ext>
              </a:extLst>
            </p:cNvPr>
            <p:cNvSpPr/>
            <p:nvPr/>
          </p:nvSpPr>
          <p:spPr>
            <a:xfrm>
              <a:off x="3600449" y="3638550"/>
              <a:ext cx="1739900" cy="4000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accept()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DDBD20B8-9781-4B51-9E50-A2F0E557D679}"/>
                </a:ext>
              </a:extLst>
            </p:cNvPr>
            <p:cNvCxnSpPr>
              <a:cxnSpLocks/>
              <a:stCxn id="24" idx="2"/>
            </p:cNvCxnSpPr>
            <p:nvPr/>
          </p:nvCxnSpPr>
          <p:spPr>
            <a:xfrm>
              <a:off x="4470399" y="403860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CB4EDF3-73E7-476F-9B17-670F947FCE5F}"/>
                </a:ext>
              </a:extLst>
            </p:cNvPr>
            <p:cNvSpPr/>
            <p:nvPr/>
          </p:nvSpPr>
          <p:spPr>
            <a:xfrm>
              <a:off x="6645275" y="3638550"/>
              <a:ext cx="1739900" cy="4000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connect()</a:t>
              </a: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BC8CB2F2-BA2A-4B05-A0FC-0605DE273DC6}"/>
                </a:ext>
              </a:extLst>
            </p:cNvPr>
            <p:cNvCxnSpPr>
              <a:cxnSpLocks/>
              <a:stCxn id="39" idx="2"/>
            </p:cNvCxnSpPr>
            <p:nvPr/>
          </p:nvCxnSpPr>
          <p:spPr>
            <a:xfrm>
              <a:off x="7515225" y="403860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8234DEBC-1497-49B9-B716-FD9A12BBFD14}"/>
                </a:ext>
              </a:extLst>
            </p:cNvPr>
            <p:cNvSpPr txBox="1"/>
            <p:nvPr/>
          </p:nvSpPr>
          <p:spPr>
            <a:xfrm>
              <a:off x="632995" y="3365499"/>
              <a:ext cx="21748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2. Create connection</a:t>
              </a:r>
            </a:p>
          </p:txBody>
        </p:sp>
      </p:grpSp>
      <p:sp>
        <p:nvSpPr>
          <p:cNvPr id="69" name="Arc 68">
            <a:extLst>
              <a:ext uri="{FF2B5EF4-FFF2-40B4-BE49-F238E27FC236}">
                <a16:creationId xmlns:a16="http://schemas.microsoft.com/office/drawing/2014/main" id="{443F43D8-EEF9-4C7A-A734-CB5ADF51D05D}"/>
              </a:ext>
            </a:extLst>
          </p:cNvPr>
          <p:cNvSpPr/>
          <p:nvPr/>
        </p:nvSpPr>
        <p:spPr>
          <a:xfrm rot="10800000">
            <a:off x="2409822" y="3787775"/>
            <a:ext cx="2572907" cy="2035174"/>
          </a:xfrm>
          <a:prstGeom prst="arc">
            <a:avLst>
              <a:gd name="adj1" fmla="val 16200000"/>
              <a:gd name="adj2" fmla="val 5040357"/>
            </a:avLst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5C40D5F7-9AC2-445D-B34E-E12619699317}"/>
              </a:ext>
            </a:extLst>
          </p:cNvPr>
          <p:cNvGrpSpPr/>
          <p:nvPr/>
        </p:nvGrpSpPr>
        <p:grpSpPr>
          <a:xfrm>
            <a:off x="632995" y="1130300"/>
            <a:ext cx="8396699" cy="2508250"/>
            <a:chOff x="632995" y="1130300"/>
            <a:chExt cx="8396699" cy="2508250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2881E9CE-123B-4920-B017-63BB8DAB131F}"/>
                </a:ext>
              </a:extLst>
            </p:cNvPr>
            <p:cNvSpPr/>
            <p:nvPr/>
          </p:nvSpPr>
          <p:spPr>
            <a:xfrm>
              <a:off x="2908299" y="1130300"/>
              <a:ext cx="6121395" cy="2241549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70D5165-7EA4-4150-A4EF-612ED4BE665F}"/>
                </a:ext>
              </a:extLst>
            </p:cNvPr>
            <p:cNvSpPr/>
            <p:nvPr/>
          </p:nvSpPr>
          <p:spPr>
            <a:xfrm>
              <a:off x="3600449" y="1225550"/>
              <a:ext cx="1739900" cy="4000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socket()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247FE382-6CF6-464C-ADD4-6F68427DC0B6}"/>
                </a:ext>
              </a:extLst>
            </p:cNvPr>
            <p:cNvCxnSpPr>
              <a:cxnSpLocks/>
              <a:stCxn id="5" idx="2"/>
            </p:cNvCxnSpPr>
            <p:nvPr/>
          </p:nvCxnSpPr>
          <p:spPr>
            <a:xfrm>
              <a:off x="4470399" y="162560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D69B4A2-DC5D-4142-9036-86D08EAC428A}"/>
                </a:ext>
              </a:extLst>
            </p:cNvPr>
            <p:cNvSpPr/>
            <p:nvPr/>
          </p:nvSpPr>
          <p:spPr>
            <a:xfrm>
              <a:off x="3600449" y="2025650"/>
              <a:ext cx="1739900" cy="4000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bind()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7196B1E6-A7B6-41E1-8411-2E13B509101A}"/>
                </a:ext>
              </a:extLst>
            </p:cNvPr>
            <p:cNvCxnSpPr>
              <a:cxnSpLocks/>
              <a:stCxn id="20" idx="2"/>
            </p:cNvCxnSpPr>
            <p:nvPr/>
          </p:nvCxnSpPr>
          <p:spPr>
            <a:xfrm>
              <a:off x="4470399" y="242570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542F974-A22D-49AD-A82A-128249D7A565}"/>
                </a:ext>
              </a:extLst>
            </p:cNvPr>
            <p:cNvSpPr/>
            <p:nvPr/>
          </p:nvSpPr>
          <p:spPr>
            <a:xfrm>
              <a:off x="3600449" y="2832100"/>
              <a:ext cx="1739900" cy="4000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listen()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5B8D6B14-139F-43B3-91DB-EC61281E39F9}"/>
                </a:ext>
              </a:extLst>
            </p:cNvPr>
            <p:cNvCxnSpPr>
              <a:cxnSpLocks/>
              <a:stCxn id="22" idx="2"/>
            </p:cNvCxnSpPr>
            <p:nvPr/>
          </p:nvCxnSpPr>
          <p:spPr>
            <a:xfrm>
              <a:off x="4470399" y="323215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D99FC38-4E28-4E7A-AB61-77AAC111E304}"/>
                </a:ext>
              </a:extLst>
            </p:cNvPr>
            <p:cNvSpPr/>
            <p:nvPr/>
          </p:nvSpPr>
          <p:spPr>
            <a:xfrm>
              <a:off x="6645275" y="1225550"/>
              <a:ext cx="1739900" cy="4000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socket()</a:t>
              </a: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F979D54E-F42F-44FF-8041-82030D07F451}"/>
                </a:ext>
              </a:extLst>
            </p:cNvPr>
            <p:cNvCxnSpPr>
              <a:cxnSpLocks/>
              <a:stCxn id="33" idx="2"/>
              <a:endCxn id="39" idx="0"/>
            </p:cNvCxnSpPr>
            <p:nvPr/>
          </p:nvCxnSpPr>
          <p:spPr>
            <a:xfrm>
              <a:off x="7515225" y="1625600"/>
              <a:ext cx="0" cy="201295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6174C548-D6B5-475F-971B-9550BC8309FB}"/>
                </a:ext>
              </a:extLst>
            </p:cNvPr>
            <p:cNvSpPr txBox="1"/>
            <p:nvPr/>
          </p:nvSpPr>
          <p:spPr>
            <a:xfrm>
              <a:off x="632995" y="1130300"/>
              <a:ext cx="21748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1. Initialize socket()</a:t>
              </a:r>
            </a:p>
          </p:txBody>
        </p:sp>
      </p:grp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16391C1E-4699-448D-AAE9-D3EA65ED81DB}"/>
              </a:ext>
            </a:extLst>
          </p:cNvPr>
          <p:cNvCxnSpPr>
            <a:cxnSpLocks/>
          </p:cNvCxnSpPr>
          <p:nvPr/>
        </p:nvCxnSpPr>
        <p:spPr>
          <a:xfrm>
            <a:off x="607595" y="4178299"/>
            <a:ext cx="11114505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536953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77E05-D4E4-4286-BBB6-8CC0565E0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Socket-specific send/receive calls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6C87F1-8D18-4BB0-82BE-2B82F3DAF1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 same as read/write for files except with additional flags</a:t>
            </a:r>
          </a:p>
          <a:p>
            <a:pPr lvl="1"/>
            <a:r>
              <a:rPr lang="en-US" dirty="0"/>
              <a:t>Blocks until data is completed</a:t>
            </a:r>
          </a:p>
          <a:p>
            <a:pPr lvl="1"/>
            <a:endParaRPr lang="en-US" dirty="0"/>
          </a:p>
          <a:p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ssize_t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recv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(int </a:t>
            </a:r>
            <a:r>
              <a:rPr kumimoji="0" lang="en-US" altLang="en-US" sz="2000" b="0" i="1" u="none" strike="noStrike" cap="none" normalizeH="0" baseline="0" dirty="0" err="1">
                <a:ln>
                  <a:noFill/>
                </a:ln>
                <a:solidFill>
                  <a:srgbClr val="006000"/>
                </a:solidFill>
                <a:effectLst/>
                <a:latin typeface="Courier New" panose="02070309020205020404" pitchFamily="49" charset="0"/>
              </a:rPr>
              <a:t>sockfd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, void *</a:t>
            </a:r>
            <a:r>
              <a:rPr kumimoji="0" lang="en-US" altLang="en-US" sz="2000" b="0" i="1" u="none" strike="noStrike" cap="none" normalizeH="0" baseline="0" dirty="0" err="1">
                <a:ln>
                  <a:noFill/>
                </a:ln>
                <a:solidFill>
                  <a:srgbClr val="006000"/>
                </a:solidFill>
                <a:effectLst/>
                <a:latin typeface="Courier New" panose="02070309020205020404" pitchFamily="49" charset="0"/>
              </a:rPr>
              <a:t>buf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size_t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kumimoji="0" lang="en-US" altLang="en-US" sz="2000" b="0" i="1" u="none" strike="noStrike" cap="none" normalizeH="0" baseline="0" dirty="0" err="1">
                <a:ln>
                  <a:noFill/>
                </a:ln>
                <a:solidFill>
                  <a:srgbClr val="006000"/>
                </a:solidFill>
                <a:effectLst/>
                <a:latin typeface="Courier New" panose="02070309020205020404" pitchFamily="49" charset="0"/>
              </a:rPr>
              <a:t>len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, int </a:t>
            </a:r>
            <a:r>
              <a:rPr kumimoji="0" lang="en-US" altLang="en-US" sz="2000" b="0" i="1" u="none" strike="noStrike" cap="none" normalizeH="0" baseline="0" dirty="0">
                <a:ln>
                  <a:noFill/>
                </a:ln>
                <a:solidFill>
                  <a:srgbClr val="006000"/>
                </a:solidFill>
                <a:effectLst/>
                <a:latin typeface="Courier New" panose="02070309020205020404" pitchFamily="49" charset="0"/>
              </a:rPr>
              <a:t>flags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);</a:t>
            </a:r>
            <a:r>
              <a:rPr kumimoji="0" lang="en-US" altLang="en-US" sz="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lvl="1"/>
            <a:r>
              <a:rPr lang="en-US" dirty="0"/>
              <a:t>Receive data into an array (equivalent to read)</a:t>
            </a:r>
          </a:p>
          <a:p>
            <a:pPr lvl="1"/>
            <a:endParaRPr lang="en-US" dirty="0"/>
          </a:p>
          <a:p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ssize_t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 send(int </a:t>
            </a:r>
            <a:r>
              <a:rPr kumimoji="0" lang="en-US" altLang="en-US" sz="2000" b="0" i="1" u="none" strike="noStrike" cap="none" normalizeH="0" baseline="0" dirty="0" err="1">
                <a:ln>
                  <a:noFill/>
                </a:ln>
                <a:solidFill>
                  <a:srgbClr val="006000"/>
                </a:solidFill>
                <a:effectLst/>
                <a:latin typeface="Courier New" panose="02070309020205020404" pitchFamily="49" charset="0"/>
              </a:rPr>
              <a:t>sockfd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, const void *</a:t>
            </a:r>
            <a:r>
              <a:rPr kumimoji="0" lang="en-US" altLang="en-US" sz="2000" b="0" i="1" u="none" strike="noStrike" cap="none" normalizeH="0" baseline="0" dirty="0" err="1">
                <a:ln>
                  <a:noFill/>
                </a:ln>
                <a:solidFill>
                  <a:srgbClr val="006000"/>
                </a:solidFill>
                <a:effectLst/>
                <a:latin typeface="Courier New" panose="02070309020205020404" pitchFamily="49" charset="0"/>
              </a:rPr>
              <a:t>buf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size_t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kumimoji="0" lang="en-US" altLang="en-US" sz="2000" b="0" i="1" u="none" strike="noStrike" cap="none" normalizeH="0" baseline="0" dirty="0" err="1">
                <a:ln>
                  <a:noFill/>
                </a:ln>
                <a:solidFill>
                  <a:srgbClr val="006000"/>
                </a:solidFill>
                <a:effectLst/>
                <a:latin typeface="Courier New" panose="02070309020205020404" pitchFamily="49" charset="0"/>
              </a:rPr>
              <a:t>len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, int </a:t>
            </a:r>
            <a:r>
              <a:rPr kumimoji="0" lang="en-US" altLang="en-US" sz="2000" b="0" i="1" u="none" strike="noStrike" cap="none" normalizeH="0" baseline="0" dirty="0">
                <a:ln>
                  <a:noFill/>
                </a:ln>
                <a:solidFill>
                  <a:srgbClr val="006000"/>
                </a:solidFill>
                <a:effectLst/>
                <a:latin typeface="Courier New" panose="02070309020205020404" pitchFamily="49" charset="0"/>
              </a:rPr>
              <a:t>flags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);</a:t>
            </a:r>
            <a:r>
              <a:rPr kumimoji="0" lang="en-US" altLang="en-US" sz="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lvl="1"/>
            <a:r>
              <a:rPr lang="en-US" dirty="0"/>
              <a:t>Send data from an array (equivalent to write)</a:t>
            </a:r>
          </a:p>
          <a:p>
            <a:pPr lvl="1"/>
            <a:endParaRPr lang="en-US" dirty="0"/>
          </a:p>
          <a:p>
            <a:r>
              <a:rPr lang="en-US" dirty="0"/>
              <a:t>Flags: various networking-specific configurations</a:t>
            </a:r>
          </a:p>
          <a:p>
            <a:pPr lvl="1"/>
            <a:r>
              <a:rPr lang="en-US" dirty="0"/>
              <a:t>Wait for all requested data, or Never wait for data</a:t>
            </a:r>
          </a:p>
          <a:p>
            <a:pPr lvl="1"/>
            <a:r>
              <a:rPr lang="en-US" dirty="0"/>
              <a:t>Request confirmation of send, Hint that there will be more data after this</a:t>
            </a:r>
          </a:p>
          <a:p>
            <a:pPr lvl="1"/>
            <a:r>
              <a:rPr lang="en-US" dirty="0"/>
              <a:t>Etc.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756E85-9F84-4816-B451-99903BBB5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9093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8C781-AA19-E699-5920-968807B73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connect computers?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56C6F6-CEC4-11BD-3301-DA7AC75F30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First question of a network: how are the computers actually connected?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There are various choices here with different implications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4F565D-63FA-A69B-3C82-532C09511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29958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B12819F2-E24B-427E-8698-D21D9CF1E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Socket communication flow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92B375-BF59-4829-B897-781DEA2DF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70</a:t>
            </a:fld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9A17D9F-D687-4B7B-BA2A-5DAE55207F59}"/>
              </a:ext>
            </a:extLst>
          </p:cNvPr>
          <p:cNvSpPr txBox="1"/>
          <p:nvPr/>
        </p:nvSpPr>
        <p:spPr>
          <a:xfrm>
            <a:off x="3657599" y="670580"/>
            <a:ext cx="162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Server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CF30A2F-50CB-415E-B65E-08F09B5263CC}"/>
              </a:ext>
            </a:extLst>
          </p:cNvPr>
          <p:cNvSpPr txBox="1"/>
          <p:nvPr/>
        </p:nvSpPr>
        <p:spPr>
          <a:xfrm>
            <a:off x="6702425" y="670580"/>
            <a:ext cx="162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Client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870CA0CF-DD81-4616-9F76-7A90A6B896E8}"/>
              </a:ext>
            </a:extLst>
          </p:cNvPr>
          <p:cNvGrpSpPr/>
          <p:nvPr/>
        </p:nvGrpSpPr>
        <p:grpSpPr>
          <a:xfrm>
            <a:off x="632995" y="5886452"/>
            <a:ext cx="8396699" cy="685798"/>
            <a:chOff x="632995" y="5886452"/>
            <a:chExt cx="8396699" cy="685798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844063DF-EAB7-4E68-B858-EA893FD59845}"/>
                </a:ext>
              </a:extLst>
            </p:cNvPr>
            <p:cNvSpPr/>
            <p:nvPr/>
          </p:nvSpPr>
          <p:spPr>
            <a:xfrm>
              <a:off x="2908299" y="5886452"/>
              <a:ext cx="6121395" cy="685798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26A1D5E-2456-4E47-A7C5-36AEEE439FDF}"/>
                </a:ext>
              </a:extLst>
            </p:cNvPr>
            <p:cNvSpPr/>
            <p:nvPr/>
          </p:nvSpPr>
          <p:spPr>
            <a:xfrm>
              <a:off x="3600449" y="6057900"/>
              <a:ext cx="1739900" cy="4000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close()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0479EE63-1E38-48C8-AA8C-5EDA38633B81}"/>
                </a:ext>
              </a:extLst>
            </p:cNvPr>
            <p:cNvSpPr/>
            <p:nvPr/>
          </p:nvSpPr>
          <p:spPr>
            <a:xfrm>
              <a:off x="6645275" y="6057900"/>
              <a:ext cx="1739900" cy="4000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close()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B21CFC68-0351-4340-B7CB-767BB1256BF5}"/>
                </a:ext>
              </a:extLst>
            </p:cNvPr>
            <p:cNvSpPr txBox="1"/>
            <p:nvPr/>
          </p:nvSpPr>
          <p:spPr>
            <a:xfrm>
              <a:off x="632995" y="5886452"/>
              <a:ext cx="21748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4. Close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D5DB524D-8B23-47CE-84D8-8171509DDDE2}"/>
              </a:ext>
            </a:extLst>
          </p:cNvPr>
          <p:cNvGrpSpPr/>
          <p:nvPr/>
        </p:nvGrpSpPr>
        <p:grpSpPr>
          <a:xfrm>
            <a:off x="632995" y="4283075"/>
            <a:ext cx="8396699" cy="1774825"/>
            <a:chOff x="632995" y="4283075"/>
            <a:chExt cx="8396699" cy="1774825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12B62C0F-000D-4F2E-B828-4E3AA794BAFF}"/>
                </a:ext>
              </a:extLst>
            </p:cNvPr>
            <p:cNvSpPr/>
            <p:nvPr/>
          </p:nvSpPr>
          <p:spPr>
            <a:xfrm>
              <a:off x="2908299" y="4283075"/>
              <a:ext cx="6121395" cy="1482725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882446F-E7A1-4827-9EEE-5ED3F2C5BC44}"/>
                </a:ext>
              </a:extLst>
            </p:cNvPr>
            <p:cNvSpPr/>
            <p:nvPr/>
          </p:nvSpPr>
          <p:spPr>
            <a:xfrm>
              <a:off x="3600449" y="4445000"/>
              <a:ext cx="1739900" cy="4000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read()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29AE7510-FB8C-4DBF-B33C-2ACC84505AC5}"/>
                </a:ext>
              </a:extLst>
            </p:cNvPr>
            <p:cNvCxnSpPr>
              <a:cxnSpLocks/>
              <a:stCxn id="26" idx="2"/>
            </p:cNvCxnSpPr>
            <p:nvPr/>
          </p:nvCxnSpPr>
          <p:spPr>
            <a:xfrm>
              <a:off x="4470399" y="484505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3124BF8-1340-42E3-B6AF-2E663D16A630}"/>
                </a:ext>
              </a:extLst>
            </p:cNvPr>
            <p:cNvSpPr/>
            <p:nvPr/>
          </p:nvSpPr>
          <p:spPr>
            <a:xfrm>
              <a:off x="3600449" y="5251450"/>
              <a:ext cx="1739900" cy="4000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write()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2008E195-72DE-4918-BDF1-DEF6289A0C8A}"/>
                </a:ext>
              </a:extLst>
            </p:cNvPr>
            <p:cNvCxnSpPr>
              <a:cxnSpLocks/>
              <a:stCxn id="28" idx="2"/>
            </p:cNvCxnSpPr>
            <p:nvPr/>
          </p:nvCxnSpPr>
          <p:spPr>
            <a:xfrm>
              <a:off x="4470399" y="565150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Arc 31">
              <a:extLst>
                <a:ext uri="{FF2B5EF4-FFF2-40B4-BE49-F238E27FC236}">
                  <a16:creationId xmlns:a16="http://schemas.microsoft.com/office/drawing/2014/main" id="{FF11E1D8-2467-4D3E-B9AD-9A39CEC2F40C}"/>
                </a:ext>
              </a:extLst>
            </p:cNvPr>
            <p:cNvSpPr/>
            <p:nvPr/>
          </p:nvSpPr>
          <p:spPr>
            <a:xfrm rot="10800000">
              <a:off x="3051174" y="4645025"/>
              <a:ext cx="1098549" cy="860425"/>
            </a:xfrm>
            <a:prstGeom prst="arc">
              <a:avLst>
                <a:gd name="adj1" fmla="val 16200000"/>
                <a:gd name="adj2" fmla="val 5040357"/>
              </a:avLst>
            </a:prstGeom>
            <a:ln w="381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408C37D-44AC-4802-9937-BED751467AF2}"/>
                </a:ext>
              </a:extLst>
            </p:cNvPr>
            <p:cNvSpPr/>
            <p:nvPr/>
          </p:nvSpPr>
          <p:spPr>
            <a:xfrm>
              <a:off x="6645275" y="4445000"/>
              <a:ext cx="1739900" cy="4000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write()</a:t>
              </a: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07DD9A77-F5B8-444E-9571-3ACC143D6CF2}"/>
                </a:ext>
              </a:extLst>
            </p:cNvPr>
            <p:cNvCxnSpPr>
              <a:cxnSpLocks/>
              <a:stCxn id="41" idx="2"/>
            </p:cNvCxnSpPr>
            <p:nvPr/>
          </p:nvCxnSpPr>
          <p:spPr>
            <a:xfrm>
              <a:off x="7515225" y="484505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9996C361-59AF-4503-A828-BDFDCBBD2E55}"/>
                </a:ext>
              </a:extLst>
            </p:cNvPr>
            <p:cNvSpPr/>
            <p:nvPr/>
          </p:nvSpPr>
          <p:spPr>
            <a:xfrm>
              <a:off x="6645275" y="5251450"/>
              <a:ext cx="1739900" cy="4000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read()</a:t>
              </a: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58569940-61C0-4B45-8FF6-9104D8C52DFD}"/>
                </a:ext>
              </a:extLst>
            </p:cNvPr>
            <p:cNvCxnSpPr>
              <a:cxnSpLocks/>
              <a:stCxn id="43" idx="2"/>
            </p:cNvCxnSpPr>
            <p:nvPr/>
          </p:nvCxnSpPr>
          <p:spPr>
            <a:xfrm>
              <a:off x="7515225" y="565150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Arc 45">
              <a:extLst>
                <a:ext uri="{FF2B5EF4-FFF2-40B4-BE49-F238E27FC236}">
                  <a16:creationId xmlns:a16="http://schemas.microsoft.com/office/drawing/2014/main" id="{3D96722E-1435-4F3D-B710-091E8F4A5750}"/>
                </a:ext>
              </a:extLst>
            </p:cNvPr>
            <p:cNvSpPr/>
            <p:nvPr/>
          </p:nvSpPr>
          <p:spPr>
            <a:xfrm>
              <a:off x="7835899" y="4645026"/>
              <a:ext cx="1098549" cy="860425"/>
            </a:xfrm>
            <a:prstGeom prst="arc">
              <a:avLst>
                <a:gd name="adj1" fmla="val 16200000"/>
                <a:gd name="adj2" fmla="val 5552587"/>
              </a:avLst>
            </a:prstGeom>
            <a:ln w="3810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F4346435-0CD6-42EB-93EB-2156E2BEF764}"/>
                </a:ext>
              </a:extLst>
            </p:cNvPr>
            <p:cNvCxnSpPr>
              <a:stCxn id="41" idx="1"/>
              <a:endCxn id="26" idx="3"/>
            </p:cNvCxnSpPr>
            <p:nvPr/>
          </p:nvCxnSpPr>
          <p:spPr>
            <a:xfrm flipH="1">
              <a:off x="5340349" y="4645025"/>
              <a:ext cx="1304926" cy="0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4576B9F6-7AB2-470D-93D9-E2CB2D9719A3}"/>
                </a:ext>
              </a:extLst>
            </p:cNvPr>
            <p:cNvCxnSpPr>
              <a:cxnSpLocks/>
              <a:stCxn id="28" idx="3"/>
              <a:endCxn id="43" idx="1"/>
            </p:cNvCxnSpPr>
            <p:nvPr/>
          </p:nvCxnSpPr>
          <p:spPr>
            <a:xfrm>
              <a:off x="5340349" y="5451475"/>
              <a:ext cx="1304926" cy="0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3B391F31-2B96-4CBC-A89E-81E30A3F85EB}"/>
                </a:ext>
              </a:extLst>
            </p:cNvPr>
            <p:cNvSpPr txBox="1"/>
            <p:nvPr/>
          </p:nvSpPr>
          <p:spPr>
            <a:xfrm>
              <a:off x="632995" y="4283075"/>
              <a:ext cx="21748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3. Transfer data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4B12F7D-7856-4E15-A2EB-9F333729447A}"/>
              </a:ext>
            </a:extLst>
          </p:cNvPr>
          <p:cNvGrpSpPr/>
          <p:nvPr/>
        </p:nvGrpSpPr>
        <p:grpSpPr>
          <a:xfrm>
            <a:off x="632995" y="3365499"/>
            <a:ext cx="8396699" cy="1079501"/>
            <a:chOff x="632995" y="3365499"/>
            <a:chExt cx="8396699" cy="1079501"/>
          </a:xfrm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34ACCD37-ADDA-4CE8-9EE2-DE2E26AC837F}"/>
                </a:ext>
              </a:extLst>
            </p:cNvPr>
            <p:cNvSpPr/>
            <p:nvPr/>
          </p:nvSpPr>
          <p:spPr>
            <a:xfrm>
              <a:off x="2908299" y="3489325"/>
              <a:ext cx="6121395" cy="688974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D2382C4-EBFE-45D5-B0AF-78D0948B8963}"/>
                </a:ext>
              </a:extLst>
            </p:cNvPr>
            <p:cNvSpPr/>
            <p:nvPr/>
          </p:nvSpPr>
          <p:spPr>
            <a:xfrm>
              <a:off x="3600449" y="3638550"/>
              <a:ext cx="1739900" cy="4000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accept()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DDBD20B8-9781-4B51-9E50-A2F0E557D679}"/>
                </a:ext>
              </a:extLst>
            </p:cNvPr>
            <p:cNvCxnSpPr>
              <a:cxnSpLocks/>
              <a:stCxn id="24" idx="2"/>
            </p:cNvCxnSpPr>
            <p:nvPr/>
          </p:nvCxnSpPr>
          <p:spPr>
            <a:xfrm>
              <a:off x="4470399" y="403860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CB4EDF3-73E7-476F-9B17-670F947FCE5F}"/>
                </a:ext>
              </a:extLst>
            </p:cNvPr>
            <p:cNvSpPr/>
            <p:nvPr/>
          </p:nvSpPr>
          <p:spPr>
            <a:xfrm>
              <a:off x="6645275" y="3638550"/>
              <a:ext cx="1739900" cy="4000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connect()</a:t>
              </a: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BC8CB2F2-BA2A-4B05-A0FC-0605DE273DC6}"/>
                </a:ext>
              </a:extLst>
            </p:cNvPr>
            <p:cNvCxnSpPr>
              <a:cxnSpLocks/>
              <a:stCxn id="39" idx="2"/>
            </p:cNvCxnSpPr>
            <p:nvPr/>
          </p:nvCxnSpPr>
          <p:spPr>
            <a:xfrm>
              <a:off x="7515225" y="403860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8234DEBC-1497-49B9-B716-FD9A12BBFD14}"/>
                </a:ext>
              </a:extLst>
            </p:cNvPr>
            <p:cNvSpPr txBox="1"/>
            <p:nvPr/>
          </p:nvSpPr>
          <p:spPr>
            <a:xfrm>
              <a:off x="632995" y="3365499"/>
              <a:ext cx="21748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2. Create connection</a:t>
              </a:r>
            </a:p>
          </p:txBody>
        </p:sp>
      </p:grpSp>
      <p:sp>
        <p:nvSpPr>
          <p:cNvPr id="69" name="Arc 68">
            <a:extLst>
              <a:ext uri="{FF2B5EF4-FFF2-40B4-BE49-F238E27FC236}">
                <a16:creationId xmlns:a16="http://schemas.microsoft.com/office/drawing/2014/main" id="{443F43D8-EEF9-4C7A-A734-CB5ADF51D05D}"/>
              </a:ext>
            </a:extLst>
          </p:cNvPr>
          <p:cNvSpPr/>
          <p:nvPr/>
        </p:nvSpPr>
        <p:spPr>
          <a:xfrm rot="10800000">
            <a:off x="2409822" y="3787775"/>
            <a:ext cx="2572907" cy="2035174"/>
          </a:xfrm>
          <a:prstGeom prst="arc">
            <a:avLst>
              <a:gd name="adj1" fmla="val 16200000"/>
              <a:gd name="adj2" fmla="val 5040357"/>
            </a:avLst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5C40D5F7-9AC2-445D-B34E-E12619699317}"/>
              </a:ext>
            </a:extLst>
          </p:cNvPr>
          <p:cNvGrpSpPr/>
          <p:nvPr/>
        </p:nvGrpSpPr>
        <p:grpSpPr>
          <a:xfrm>
            <a:off x="632995" y="1130300"/>
            <a:ext cx="8396699" cy="2508250"/>
            <a:chOff x="632995" y="1130300"/>
            <a:chExt cx="8396699" cy="2508250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2881E9CE-123B-4920-B017-63BB8DAB131F}"/>
                </a:ext>
              </a:extLst>
            </p:cNvPr>
            <p:cNvSpPr/>
            <p:nvPr/>
          </p:nvSpPr>
          <p:spPr>
            <a:xfrm>
              <a:off x="2908299" y="1130300"/>
              <a:ext cx="6121395" cy="2241549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70D5165-7EA4-4150-A4EF-612ED4BE665F}"/>
                </a:ext>
              </a:extLst>
            </p:cNvPr>
            <p:cNvSpPr/>
            <p:nvPr/>
          </p:nvSpPr>
          <p:spPr>
            <a:xfrm>
              <a:off x="3600449" y="1225550"/>
              <a:ext cx="1739900" cy="4000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socket()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247FE382-6CF6-464C-ADD4-6F68427DC0B6}"/>
                </a:ext>
              </a:extLst>
            </p:cNvPr>
            <p:cNvCxnSpPr>
              <a:cxnSpLocks/>
              <a:stCxn id="5" idx="2"/>
            </p:cNvCxnSpPr>
            <p:nvPr/>
          </p:nvCxnSpPr>
          <p:spPr>
            <a:xfrm>
              <a:off x="4470399" y="162560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D69B4A2-DC5D-4142-9036-86D08EAC428A}"/>
                </a:ext>
              </a:extLst>
            </p:cNvPr>
            <p:cNvSpPr/>
            <p:nvPr/>
          </p:nvSpPr>
          <p:spPr>
            <a:xfrm>
              <a:off x="3600449" y="2025650"/>
              <a:ext cx="1739900" cy="4000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bind()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7196B1E6-A7B6-41E1-8411-2E13B509101A}"/>
                </a:ext>
              </a:extLst>
            </p:cNvPr>
            <p:cNvCxnSpPr>
              <a:cxnSpLocks/>
              <a:stCxn id="20" idx="2"/>
            </p:cNvCxnSpPr>
            <p:nvPr/>
          </p:nvCxnSpPr>
          <p:spPr>
            <a:xfrm>
              <a:off x="4470399" y="242570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542F974-A22D-49AD-A82A-128249D7A565}"/>
                </a:ext>
              </a:extLst>
            </p:cNvPr>
            <p:cNvSpPr/>
            <p:nvPr/>
          </p:nvSpPr>
          <p:spPr>
            <a:xfrm>
              <a:off x="3600449" y="2832100"/>
              <a:ext cx="1739900" cy="4000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listen()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5B8D6B14-139F-43B3-91DB-EC61281E39F9}"/>
                </a:ext>
              </a:extLst>
            </p:cNvPr>
            <p:cNvCxnSpPr>
              <a:cxnSpLocks/>
              <a:stCxn id="22" idx="2"/>
            </p:cNvCxnSpPr>
            <p:nvPr/>
          </p:nvCxnSpPr>
          <p:spPr>
            <a:xfrm>
              <a:off x="4470399" y="323215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D99FC38-4E28-4E7A-AB61-77AAC111E304}"/>
                </a:ext>
              </a:extLst>
            </p:cNvPr>
            <p:cNvSpPr/>
            <p:nvPr/>
          </p:nvSpPr>
          <p:spPr>
            <a:xfrm>
              <a:off x="6645275" y="1225550"/>
              <a:ext cx="1739900" cy="4000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socket()</a:t>
              </a: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F979D54E-F42F-44FF-8041-82030D07F451}"/>
                </a:ext>
              </a:extLst>
            </p:cNvPr>
            <p:cNvCxnSpPr>
              <a:cxnSpLocks/>
              <a:stCxn id="33" idx="2"/>
              <a:endCxn id="39" idx="0"/>
            </p:cNvCxnSpPr>
            <p:nvPr/>
          </p:nvCxnSpPr>
          <p:spPr>
            <a:xfrm>
              <a:off x="7515225" y="1625600"/>
              <a:ext cx="0" cy="201295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6174C548-D6B5-475F-971B-9550BC8309FB}"/>
                </a:ext>
              </a:extLst>
            </p:cNvPr>
            <p:cNvSpPr txBox="1"/>
            <p:nvPr/>
          </p:nvSpPr>
          <p:spPr>
            <a:xfrm>
              <a:off x="632995" y="1130300"/>
              <a:ext cx="21748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1. Initialize socket()</a:t>
              </a:r>
            </a:p>
          </p:txBody>
        </p:sp>
      </p:grp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16391C1E-4699-448D-AAE9-D3EA65ED81DB}"/>
              </a:ext>
            </a:extLst>
          </p:cNvPr>
          <p:cNvCxnSpPr>
            <a:cxnSpLocks/>
          </p:cNvCxnSpPr>
          <p:nvPr/>
        </p:nvCxnSpPr>
        <p:spPr>
          <a:xfrm>
            <a:off x="607595" y="4178299"/>
            <a:ext cx="11114505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912137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2311B-7FA7-4489-95E3-F8C68D112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Closing the connection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F0818B-5DBA-48CB-A283-866357FD30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int close(int </a:t>
            </a:r>
            <a:r>
              <a:rPr kumimoji="0" lang="en-US" altLang="en-US" sz="2800" b="0" i="1" u="none" strike="noStrike" cap="none" normalizeH="0" baseline="0" dirty="0" err="1">
                <a:ln>
                  <a:noFill/>
                </a:ln>
                <a:solidFill>
                  <a:srgbClr val="006000"/>
                </a:solidFill>
                <a:effectLst/>
                <a:latin typeface="Courier New" panose="02070309020205020404" pitchFamily="49" charset="0"/>
              </a:rPr>
              <a:t>fd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);</a:t>
            </a: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lvl="1"/>
            <a:endParaRPr lang="en-US" dirty="0"/>
          </a:p>
          <a:p>
            <a:r>
              <a:rPr lang="en-US" dirty="0"/>
              <a:t>Exactly the same close() system call from file I/O</a:t>
            </a:r>
          </a:p>
          <a:p>
            <a:pPr lvl="1"/>
            <a:endParaRPr lang="en-US" dirty="0"/>
          </a:p>
          <a:p>
            <a:r>
              <a:rPr lang="en-US" dirty="0"/>
              <a:t>If other computer is waiting on a read/</a:t>
            </a:r>
            <a:r>
              <a:rPr lang="en-US" dirty="0" err="1"/>
              <a:t>recv</a:t>
            </a:r>
            <a:r>
              <a:rPr lang="en-US" dirty="0"/>
              <a:t>, gets end-of-file</a:t>
            </a:r>
          </a:p>
          <a:p>
            <a:pPr lvl="1"/>
            <a:r>
              <a:rPr lang="en-US" dirty="0"/>
              <a:t>Reads in data with a length of zero</a:t>
            </a:r>
          </a:p>
          <a:p>
            <a:pPr lvl="1"/>
            <a:r>
              <a:rPr lang="en-US" dirty="0"/>
              <a:t>Write/send gets an error</a:t>
            </a:r>
          </a:p>
          <a:p>
            <a:pPr lvl="1"/>
            <a:endParaRPr lang="en-US" dirty="0"/>
          </a:p>
          <a:p>
            <a:r>
              <a:rPr lang="en-US" dirty="0"/>
              <a:t>Server might close connection-specific socket</a:t>
            </a:r>
          </a:p>
          <a:p>
            <a:pPr lvl="1"/>
            <a:r>
              <a:rPr lang="en-US" dirty="0"/>
              <a:t>And then call accept() again to handle new clients</a:t>
            </a:r>
          </a:p>
          <a:p>
            <a:pPr lvl="1"/>
            <a:r>
              <a:rPr lang="en-US" dirty="0"/>
              <a:t>Using the original, </a:t>
            </a:r>
            <a:r>
              <a:rPr lang="en-US" dirty="0" err="1"/>
              <a:t>bind+listen</a:t>
            </a:r>
            <a:r>
              <a:rPr lang="en-US" dirty="0"/>
              <a:t> socket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C36CE6-59B4-4A96-A26B-B32BAC5A1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71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B234E8-648A-416C-BA02-15EE8B9C75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63"/>
          <a:stretch/>
        </p:blipFill>
        <p:spPr>
          <a:xfrm>
            <a:off x="8685457" y="3898900"/>
            <a:ext cx="2438740" cy="24574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A3583A-581E-4E60-AA2F-80D891EF4F6E}"/>
              </a:ext>
            </a:extLst>
          </p:cNvPr>
          <p:cNvSpPr txBox="1"/>
          <p:nvPr/>
        </p:nvSpPr>
        <p:spPr>
          <a:xfrm>
            <a:off x="9370094" y="3441700"/>
            <a:ext cx="162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Server</a:t>
            </a:r>
          </a:p>
        </p:txBody>
      </p:sp>
    </p:spTree>
    <p:extLst>
      <p:ext uri="{BB962C8B-B14F-4D97-AF65-F5344CB8AC3E}">
        <p14:creationId xmlns:p14="http://schemas.microsoft.com/office/powerpoint/2010/main" val="87873194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6A256-62D6-4E1C-97A5-9ADDF4EF5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client and server code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CF2D0-FF2C-43BC-B5F8-946DA88A9B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Adapted from: </a:t>
            </a:r>
            <a:r>
              <a:rPr lang="en-US" dirty="0">
                <a:hlinkClick r:id="rId2"/>
              </a:rPr>
              <a:t>https://www.geeksforgeeks.org/tcp-server-client-implementation-in-c/</a:t>
            </a:r>
            <a:endParaRPr lang="en-US" dirty="0"/>
          </a:p>
          <a:p>
            <a:pPr lvl="1"/>
            <a:r>
              <a:rPr lang="en-US" dirty="0"/>
              <a:t>Warning: this code is written with terrible style</a:t>
            </a:r>
          </a:p>
          <a:p>
            <a:pPr lvl="1"/>
            <a:r>
              <a:rPr lang="en-US" dirty="0"/>
              <a:t>But is a good socket example</a:t>
            </a:r>
          </a:p>
          <a:p>
            <a:pPr lvl="1"/>
            <a:endParaRPr lang="en-US" dirty="0"/>
          </a:p>
          <a:p>
            <a:r>
              <a:rPr lang="en-US" dirty="0"/>
              <a:t>IPv6 server example: </a:t>
            </a:r>
            <a:r>
              <a:rPr lang="en-US" dirty="0">
                <a:hlinkClick r:id="rId3"/>
              </a:rPr>
              <a:t>https://www.tack.ch/unix/network/sockets/udpv6.shtml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Sidebar: should you write your own server in C?</a:t>
            </a:r>
          </a:p>
          <a:p>
            <a:pPr lvl="1"/>
            <a:r>
              <a:rPr lang="en-US" dirty="0"/>
              <a:t>That’s just asking for trouble (see buffer overflow attacks)</a:t>
            </a:r>
          </a:p>
          <a:p>
            <a:pPr lvl="1"/>
            <a:r>
              <a:rPr lang="en-US" dirty="0"/>
              <a:t>But if you’re a major web company and then you might need to for performance reasons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Generally: use some existing server library instead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C72513-90BE-4970-8B7A-62C7585F6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459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73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Computer Networks</a:t>
            </a:r>
          </a:p>
          <a:p>
            <a:pPr lvl="1"/>
            <a:r>
              <a:rPr lang="en-US" dirty="0"/>
              <a:t>Topology</a:t>
            </a:r>
          </a:p>
          <a:p>
            <a:pPr lvl="1"/>
            <a:r>
              <a:rPr lang="en-US" dirty="0"/>
              <a:t>Inter-network communication</a:t>
            </a:r>
          </a:p>
          <a:p>
            <a:pPr lvl="1"/>
            <a:endParaRPr lang="en-US" dirty="0"/>
          </a:p>
          <a:p>
            <a:r>
              <a:rPr lang="en-US" dirty="0"/>
              <a:t>The Internet</a:t>
            </a:r>
          </a:p>
          <a:p>
            <a:pPr lvl="1"/>
            <a:r>
              <a:rPr lang="en-US" dirty="0"/>
              <a:t>Protocol choices</a:t>
            </a:r>
          </a:p>
          <a:p>
            <a:pPr lvl="1"/>
            <a:endParaRPr lang="en-US" dirty="0"/>
          </a:p>
          <a:p>
            <a:r>
              <a:rPr lang="en-US" dirty="0"/>
              <a:t>Sockets</a:t>
            </a:r>
          </a:p>
          <a:p>
            <a:pPr lvl="1"/>
            <a:r>
              <a:rPr lang="en-US" dirty="0"/>
              <a:t>System calls for communicating with other computers</a:t>
            </a:r>
          </a:p>
          <a:p>
            <a:pPr lvl="1"/>
            <a:endParaRPr lang="en-US" dirty="0"/>
          </a:p>
          <a:p>
            <a:r>
              <a:rPr lang="en-US" b="1" dirty="0"/>
              <a:t>The Web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183661005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22FF8-1200-6D36-7C3B-88BBCE8A0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Internet versus the World Wide Web (WWW)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14EF81-3D7D-5041-9884-93500240A4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11193880" cy="5029200"/>
          </a:xfrm>
        </p:spPr>
        <p:txBody>
          <a:bodyPr>
            <a:normAutofit/>
          </a:bodyPr>
          <a:lstStyle/>
          <a:p>
            <a:r>
              <a:rPr lang="en-US" dirty="0"/>
              <a:t>Internet allows for communication to occur between computers all over the world</a:t>
            </a:r>
          </a:p>
          <a:p>
            <a:endParaRPr lang="en-US" dirty="0"/>
          </a:p>
          <a:p>
            <a:r>
              <a:rPr lang="en-US" dirty="0"/>
              <a:t>The Web is a system for sharing file content across the Internet</a:t>
            </a:r>
          </a:p>
          <a:p>
            <a:pPr lvl="1"/>
            <a:r>
              <a:rPr lang="en-US" dirty="0"/>
              <a:t>Uses HTTP for communication</a:t>
            </a:r>
          </a:p>
          <a:p>
            <a:pPr lvl="1"/>
            <a:r>
              <a:rPr lang="en-US" dirty="0"/>
              <a:t>Identifies the types of files so they can be interpreted</a:t>
            </a:r>
          </a:p>
          <a:p>
            <a:pPr lvl="2"/>
            <a:r>
              <a:rPr lang="en-US" dirty="0"/>
              <a:t>Images</a:t>
            </a:r>
          </a:p>
          <a:p>
            <a:pPr lvl="2"/>
            <a:r>
              <a:rPr lang="en-US" dirty="0"/>
              <a:t>Plaintext</a:t>
            </a:r>
          </a:p>
          <a:p>
            <a:pPr lvl="2"/>
            <a:r>
              <a:rPr lang="en-US" dirty="0"/>
              <a:t>HTML (</a:t>
            </a:r>
            <a:r>
              <a:rPr lang="en-US" dirty="0" err="1"/>
              <a:t>HyperText</a:t>
            </a:r>
            <a:r>
              <a:rPr lang="en-US" dirty="0"/>
              <a:t> Markup Language)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A web browser is an application that can request and interpret web content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0BD10F-7D3D-80A5-3A73-4E7D1936E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50690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server basics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5932905" cy="5029200"/>
          </a:xfrm>
        </p:spPr>
        <p:txBody>
          <a:bodyPr/>
          <a:lstStyle/>
          <a:p>
            <a:r>
              <a:rPr lang="en-US" dirty="0"/>
              <a:t>Clients and servers communicate using </a:t>
            </a:r>
            <a:r>
              <a:rPr lang="en-US" dirty="0" err="1"/>
              <a:t>HyperText</a:t>
            </a:r>
            <a:r>
              <a:rPr lang="en-US" dirty="0"/>
              <a:t> Transfer Protocol (HTTP)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Client and server establish TCP connection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Client requests content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Server responses with requested content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Client and server close connection (eventually)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75</a:t>
            </a:fld>
            <a:endParaRPr lang="en-US"/>
          </a:p>
        </p:txBody>
      </p:sp>
      <p:sp>
        <p:nvSpPr>
          <p:cNvPr id="5" name="Oval 3">
            <a:extLst>
              <a:ext uri="{FF2B5EF4-FFF2-40B4-BE49-F238E27FC236}">
                <a16:creationId xmlns:a16="http://schemas.microsoft.com/office/drawing/2014/main" id="{08238220-ED41-484E-A8BC-EDB906B886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21875" y="1828800"/>
            <a:ext cx="1368425" cy="1287463"/>
          </a:xfrm>
          <a:prstGeom prst="ellipse">
            <a:avLst/>
          </a:prstGeom>
          <a:solidFill>
            <a:srgbClr val="F1C7C7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800">
                <a:latin typeface="+mn-lt"/>
              </a:rPr>
              <a:t>Web</a:t>
            </a:r>
          </a:p>
          <a:p>
            <a:pPr algn="ctr" defTabSz="912813"/>
            <a:r>
              <a:rPr lang="en-US" sz="1800">
                <a:latin typeface="+mn-lt"/>
              </a:rPr>
              <a:t>server</a:t>
            </a:r>
          </a:p>
        </p:txBody>
      </p:sp>
      <p:sp>
        <p:nvSpPr>
          <p:cNvPr id="6" name="Line 4">
            <a:extLst>
              <a:ext uri="{FF2B5EF4-FFF2-40B4-BE49-F238E27FC236}">
                <a16:creationId xmlns:a16="http://schemas.microsoft.com/office/drawing/2014/main" id="{40EA7A2B-347D-4103-A105-A024A0D02E89}"/>
              </a:ext>
            </a:extLst>
          </p:cNvPr>
          <p:cNvSpPr>
            <a:spLocks noChangeShapeType="1"/>
          </p:cNvSpPr>
          <p:nvPr/>
        </p:nvSpPr>
        <p:spPr bwMode="auto">
          <a:xfrm>
            <a:off x="8234363" y="2128838"/>
            <a:ext cx="17494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lIns="91577" tIns="45789" rIns="91577" bIns="45789" anchor="ctr"/>
          <a:lstStyle/>
          <a:p>
            <a:endParaRPr lang="en-US"/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2B069B7A-1AC0-4185-AC13-0B705B6EB2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6575" y="1746532"/>
            <a:ext cx="1611569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defTabSz="912813"/>
            <a:r>
              <a:rPr lang="en-US" sz="1800" dirty="0">
                <a:latin typeface="Courier New" pitchFamily="49" charset="0"/>
              </a:rPr>
              <a:t>HTTP </a:t>
            </a:r>
            <a:r>
              <a:rPr lang="en-US" sz="1800" dirty="0">
                <a:latin typeface="+mn-lt"/>
              </a:rPr>
              <a:t>request</a:t>
            </a:r>
          </a:p>
        </p:txBody>
      </p:sp>
      <p:sp>
        <p:nvSpPr>
          <p:cNvPr id="8" name="Line 6">
            <a:extLst>
              <a:ext uri="{FF2B5EF4-FFF2-40B4-BE49-F238E27FC236}">
                <a16:creationId xmlns:a16="http://schemas.microsoft.com/office/drawing/2014/main" id="{ECB7E482-1BDF-4B76-BFAD-010072953681}"/>
              </a:ext>
            </a:extLst>
          </p:cNvPr>
          <p:cNvSpPr>
            <a:spLocks noChangeShapeType="1"/>
          </p:cNvSpPr>
          <p:nvPr/>
        </p:nvSpPr>
        <p:spPr bwMode="auto">
          <a:xfrm>
            <a:off x="8386763" y="2736850"/>
            <a:ext cx="144621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wrap="none" lIns="91577" tIns="45789" rIns="91577" bIns="45789" anchor="ctr"/>
          <a:lstStyle/>
          <a:p>
            <a:endParaRPr lang="en-US"/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899A4C7B-3E32-4396-A084-A6AF4E5CF2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64513" y="2861364"/>
            <a:ext cx="1749177" cy="64632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defTabSz="912813"/>
            <a:r>
              <a:rPr lang="en-US" sz="1800" dirty="0">
                <a:latin typeface="Courier New" pitchFamily="49" charset="0"/>
              </a:rPr>
              <a:t>HTTP </a:t>
            </a:r>
            <a:r>
              <a:rPr lang="en-US" sz="1800" dirty="0">
                <a:latin typeface="+mn-lt"/>
              </a:rPr>
              <a:t>response</a:t>
            </a:r>
          </a:p>
          <a:p>
            <a:pPr defTabSz="912813"/>
            <a:r>
              <a:rPr lang="en-US" sz="1800" dirty="0">
                <a:latin typeface="+mn-lt"/>
              </a:rPr>
              <a:t>(content)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434D770-79A0-40F2-8014-D467A59B82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6750" y="1828800"/>
            <a:ext cx="1370013" cy="1287463"/>
          </a:xfrm>
          <a:prstGeom prst="ellipse">
            <a:avLst/>
          </a:prstGeom>
          <a:solidFill>
            <a:srgbClr val="F1C7C7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800" dirty="0">
                <a:latin typeface="+mn-lt"/>
              </a:rPr>
              <a:t>Web</a:t>
            </a:r>
          </a:p>
          <a:p>
            <a:pPr algn="ctr" defTabSz="912813"/>
            <a:r>
              <a:rPr lang="en-US" sz="1800" dirty="0">
                <a:latin typeface="+mn-lt"/>
              </a:rPr>
              <a:t>client</a:t>
            </a:r>
          </a:p>
          <a:p>
            <a:pPr algn="ctr" defTabSz="912813"/>
            <a:r>
              <a:rPr lang="en-US" sz="1800" dirty="0">
                <a:latin typeface="+mn-lt"/>
              </a:rPr>
              <a:t>(browser)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69C7323-1EB5-4CC7-8B0A-F20CB755F5A8}"/>
              </a:ext>
            </a:extLst>
          </p:cNvPr>
          <p:cNvSpPr/>
          <p:nvPr/>
        </p:nvSpPr>
        <p:spPr bwMode="auto">
          <a:xfrm>
            <a:off x="6946900" y="5105400"/>
            <a:ext cx="1828800" cy="609600"/>
          </a:xfrm>
          <a:prstGeom prst="rect">
            <a:avLst/>
          </a:prstGeom>
          <a:solidFill>
            <a:srgbClr val="D5F1CF"/>
          </a:solidFill>
          <a:ln w="28575">
            <a:solidFill>
              <a:schemeClr val="tx1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r>
              <a:rPr lang="en-US" dirty="0">
                <a:latin typeface="+mn-lt"/>
              </a:rPr>
              <a:t>IP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0B460AF-580A-40FF-883D-99CA13CA57F3}"/>
              </a:ext>
            </a:extLst>
          </p:cNvPr>
          <p:cNvSpPr/>
          <p:nvPr/>
        </p:nvSpPr>
        <p:spPr bwMode="auto">
          <a:xfrm>
            <a:off x="6946900" y="4495800"/>
            <a:ext cx="1828800" cy="609600"/>
          </a:xfrm>
          <a:prstGeom prst="rect">
            <a:avLst/>
          </a:prstGeom>
          <a:solidFill>
            <a:srgbClr val="F6F5BD"/>
          </a:solidFill>
          <a:ln w="28575">
            <a:solidFill>
              <a:schemeClr val="tx1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r>
              <a:rPr lang="en-US" dirty="0">
                <a:latin typeface="+mn-lt"/>
              </a:rPr>
              <a:t>TCP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28EFA85-0672-41F4-9F8D-B10EB2E4AC32}"/>
              </a:ext>
            </a:extLst>
          </p:cNvPr>
          <p:cNvSpPr/>
          <p:nvPr/>
        </p:nvSpPr>
        <p:spPr bwMode="auto">
          <a:xfrm>
            <a:off x="6946900" y="3886200"/>
            <a:ext cx="1828800" cy="609600"/>
          </a:xfrm>
          <a:prstGeom prst="rect">
            <a:avLst/>
          </a:prstGeom>
          <a:solidFill>
            <a:srgbClr val="F1C7C7"/>
          </a:solidFill>
          <a:ln w="28575">
            <a:solidFill>
              <a:schemeClr val="tx1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r>
              <a:rPr lang="en-US" dirty="0">
                <a:latin typeface="+mn-lt"/>
              </a:rPr>
              <a:t>HTTP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8C1978E-233B-40DC-8204-4732C750FF48}"/>
              </a:ext>
            </a:extLst>
          </p:cNvPr>
          <p:cNvSpPr txBox="1"/>
          <p:nvPr/>
        </p:nvSpPr>
        <p:spPr>
          <a:xfrm>
            <a:off x="8775700" y="5301734"/>
            <a:ext cx="1212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Calibri" pitchFamily="34" charset="0"/>
              </a:rPr>
              <a:t>Datagrams</a:t>
            </a:r>
            <a:endParaRPr lang="en-US" sz="1800" dirty="0">
              <a:latin typeface="Calibri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1334B5-5C02-4DDB-97BE-5732FB939205}"/>
              </a:ext>
            </a:extLst>
          </p:cNvPr>
          <p:cNvSpPr txBox="1"/>
          <p:nvPr/>
        </p:nvSpPr>
        <p:spPr>
          <a:xfrm>
            <a:off x="8775700" y="4659868"/>
            <a:ext cx="961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Streams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5D61221-D013-403A-9355-994632822D34}"/>
              </a:ext>
            </a:extLst>
          </p:cNvPr>
          <p:cNvSpPr txBox="1"/>
          <p:nvPr/>
        </p:nvSpPr>
        <p:spPr>
          <a:xfrm>
            <a:off x="8775700" y="4018002"/>
            <a:ext cx="1412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Web content</a:t>
            </a:r>
          </a:p>
        </p:txBody>
      </p:sp>
    </p:spTree>
    <p:extLst>
      <p:ext uri="{BB962C8B-B14F-4D97-AF65-F5344CB8AC3E}">
        <p14:creationId xmlns:p14="http://schemas.microsoft.com/office/powerpoint/2010/main" val="245604095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BE5AB-06AE-48C0-8FB2-C381160F4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URLs and how they are used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8E317B-6C80-4973-BF63-DF38BE1C70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Unique name for a file: URL (Universal Resource Locator)</a:t>
            </a:r>
          </a:p>
          <a:p>
            <a:r>
              <a:rPr lang="en-US" dirty="0"/>
              <a:t>Example URL: </a:t>
            </a:r>
            <a:r>
              <a:rPr lang="en-US" dirty="0">
                <a:solidFill>
                  <a:srgbClr val="FF0000"/>
                </a:solidFill>
                <a:latin typeface="Courier New" pitchFamily="49" charset="0"/>
              </a:rPr>
              <a:t>http://www.northwestern.edu:80</a:t>
            </a:r>
            <a:r>
              <a:rPr lang="en-US" dirty="0">
                <a:solidFill>
                  <a:srgbClr val="00CC66"/>
                </a:solidFill>
                <a:latin typeface="Courier New" pitchFamily="49" charset="0"/>
              </a:rPr>
              <a:t>/index.html</a:t>
            </a:r>
          </a:p>
          <a:p>
            <a:r>
              <a:rPr lang="en-US" dirty="0"/>
              <a:t>Clients use </a:t>
            </a:r>
            <a:r>
              <a:rPr lang="en-US" dirty="0">
                <a:solidFill>
                  <a:srgbClr val="000000"/>
                </a:solidFill>
              </a:rPr>
              <a:t>prefix</a:t>
            </a:r>
            <a:r>
              <a:rPr lang="en-US" dirty="0"/>
              <a:t> (</a:t>
            </a:r>
            <a:r>
              <a:rPr lang="en-US" dirty="0">
                <a:solidFill>
                  <a:srgbClr val="FF0000"/>
                </a:solidFill>
                <a:latin typeface="Courier New" pitchFamily="49" charset="0"/>
              </a:rPr>
              <a:t>http://www.northwestern.edu:80</a:t>
            </a:r>
            <a:r>
              <a:rPr lang="en-US" dirty="0"/>
              <a:t>) to infer:</a:t>
            </a:r>
          </a:p>
          <a:p>
            <a:pPr lvl="1"/>
            <a:r>
              <a:rPr lang="en-US" dirty="0"/>
              <a:t>What kind (protocol) of server to contact (HTTP)</a:t>
            </a:r>
          </a:p>
          <a:p>
            <a:pPr lvl="1"/>
            <a:r>
              <a:rPr lang="en-US" dirty="0"/>
              <a:t>Where the server is (</a:t>
            </a:r>
            <a:r>
              <a:rPr lang="en-US" dirty="0">
                <a:latin typeface="Courier New" pitchFamily="49" charset="0"/>
              </a:rPr>
              <a:t>www.northwestern.edu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What port it is listening on (80)</a:t>
            </a:r>
          </a:p>
          <a:p>
            <a:r>
              <a:rPr lang="en-US" dirty="0"/>
              <a:t>Servers use </a:t>
            </a:r>
            <a:r>
              <a:rPr lang="en-US" dirty="0">
                <a:solidFill>
                  <a:srgbClr val="000000"/>
                </a:solidFill>
              </a:rPr>
              <a:t>suffix</a:t>
            </a:r>
            <a:r>
              <a:rPr lang="en-US" dirty="0"/>
              <a:t> (</a:t>
            </a:r>
            <a:r>
              <a:rPr lang="en-US" dirty="0">
                <a:solidFill>
                  <a:srgbClr val="00CC66"/>
                </a:solidFill>
                <a:latin typeface="Courier New" pitchFamily="49" charset="0"/>
              </a:rPr>
              <a:t>/index.html</a:t>
            </a:r>
            <a:r>
              <a:rPr lang="en-US" dirty="0"/>
              <a:t>) to:</a:t>
            </a:r>
          </a:p>
          <a:p>
            <a:pPr lvl="1"/>
            <a:r>
              <a:rPr lang="en-US" dirty="0"/>
              <a:t>Find file on file system</a:t>
            </a:r>
          </a:p>
          <a:p>
            <a:pPr lvl="2"/>
            <a:r>
              <a:rPr lang="en-US" dirty="0"/>
              <a:t>Initial “</a:t>
            </a:r>
            <a:r>
              <a:rPr lang="en-US" dirty="0">
                <a:latin typeface="Courier New" pitchFamily="49" charset="0"/>
              </a:rPr>
              <a:t>/</a:t>
            </a:r>
            <a:r>
              <a:rPr lang="en-US" dirty="0"/>
              <a:t>” in suffix denotes home directory for requested content.</a:t>
            </a:r>
          </a:p>
          <a:p>
            <a:pPr lvl="2"/>
            <a:r>
              <a:rPr lang="en-US" dirty="0"/>
              <a:t>Minimal suffix is “</a:t>
            </a:r>
            <a:r>
              <a:rPr lang="en-US" dirty="0">
                <a:latin typeface="Courier New" pitchFamily="49" charset="0"/>
              </a:rPr>
              <a:t>/</a:t>
            </a:r>
            <a:r>
              <a:rPr lang="en-US" dirty="0"/>
              <a:t>”, which server expands to configured default filename (usually, </a:t>
            </a:r>
            <a:r>
              <a:rPr lang="en-US" dirty="0">
                <a:latin typeface="Courier New" pitchFamily="49" charset="0"/>
              </a:rPr>
              <a:t>index.html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Alternatively determine what dynamic content to server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BD24DC-FCCB-40EC-96D6-37F336DEE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227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207CD-C913-41BA-8F9F-912D214DF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HTTP requests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964B1F-06C2-43CB-9FB3-959FB3758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4" y="1143000"/>
            <a:ext cx="11305363" cy="50292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HTTP requests are sent from a client to a server</a:t>
            </a:r>
          </a:p>
          <a:p>
            <a:pPr lvl="1"/>
            <a:r>
              <a:rPr lang="en-US" dirty="0"/>
              <a:t>It’s in plain text, so it’s human readable</a:t>
            </a:r>
          </a:p>
          <a:p>
            <a:endParaRPr lang="en-US" dirty="0"/>
          </a:p>
          <a:p>
            <a:r>
              <a:rPr lang="en-US" dirty="0"/>
              <a:t>Request line: </a:t>
            </a:r>
            <a:r>
              <a:rPr lang="en-US" b="1" dirty="0">
                <a:latin typeface="Courier New" pitchFamily="49" charset="0"/>
              </a:rPr>
              <a:t>&lt;method&gt; &lt;</a:t>
            </a:r>
            <a:r>
              <a:rPr lang="en-US" b="1" dirty="0" err="1">
                <a:latin typeface="Courier New" pitchFamily="49" charset="0"/>
              </a:rPr>
              <a:t>uri</a:t>
            </a:r>
            <a:r>
              <a:rPr lang="en-US" b="1" dirty="0">
                <a:latin typeface="Courier New" pitchFamily="49" charset="0"/>
              </a:rPr>
              <a:t>&gt; &lt;version&gt;</a:t>
            </a:r>
          </a:p>
          <a:p>
            <a:pPr lvl="1"/>
            <a:r>
              <a:rPr lang="en-US" b="1" dirty="0">
                <a:latin typeface="Courier New" pitchFamily="49" charset="0"/>
              </a:rPr>
              <a:t>&lt;method&gt; </a:t>
            </a:r>
            <a:r>
              <a:rPr lang="en-US" dirty="0"/>
              <a:t>is one of </a:t>
            </a:r>
            <a:r>
              <a:rPr lang="en-US" b="1" dirty="0"/>
              <a:t> </a:t>
            </a:r>
            <a:r>
              <a:rPr lang="en-US" b="1" dirty="0">
                <a:latin typeface="Courier New" pitchFamily="49" charset="0"/>
              </a:rPr>
              <a:t>GET, POST, PUT, DELETE, </a:t>
            </a:r>
            <a:r>
              <a:rPr lang="en-US" dirty="0"/>
              <a:t>etc.</a:t>
            </a:r>
            <a:endParaRPr lang="en-US" b="1" dirty="0">
              <a:latin typeface="Courier New" pitchFamily="49" charset="0"/>
            </a:endParaRPr>
          </a:p>
          <a:p>
            <a:pPr lvl="1"/>
            <a:r>
              <a:rPr lang="en-US" b="1" dirty="0">
                <a:latin typeface="Courier New" pitchFamily="49" charset="0"/>
              </a:rPr>
              <a:t>&lt;</a:t>
            </a:r>
            <a:r>
              <a:rPr lang="en-US" b="1" dirty="0" err="1">
                <a:latin typeface="Courier New" pitchFamily="49" charset="0"/>
              </a:rPr>
              <a:t>uri</a:t>
            </a:r>
            <a:r>
              <a:rPr lang="en-US" b="1" dirty="0">
                <a:latin typeface="Courier New" pitchFamily="49" charset="0"/>
              </a:rPr>
              <a:t>&gt;</a:t>
            </a:r>
            <a:r>
              <a:rPr lang="en-US" dirty="0"/>
              <a:t> path to the data you want to get (URI: Uniform Resource Identifier)</a:t>
            </a:r>
          </a:p>
          <a:p>
            <a:pPr lvl="1"/>
            <a:r>
              <a:rPr lang="en-US" b="1" dirty="0">
                <a:latin typeface="Courier New" pitchFamily="49" charset="0"/>
              </a:rPr>
              <a:t>&lt;version&gt;</a:t>
            </a:r>
            <a:r>
              <a:rPr lang="en-US" dirty="0"/>
              <a:t> is HTTP version of request (</a:t>
            </a:r>
            <a:r>
              <a:rPr lang="en-US" b="1" dirty="0">
                <a:latin typeface="Courier New" pitchFamily="49" charset="0"/>
              </a:rPr>
              <a:t>HTTP/1.0</a:t>
            </a:r>
            <a:r>
              <a:rPr lang="en-US" dirty="0"/>
              <a:t> or </a:t>
            </a:r>
            <a:r>
              <a:rPr lang="en-US" b="1" dirty="0">
                <a:latin typeface="Courier New" pitchFamily="49" charset="0"/>
              </a:rPr>
              <a:t>HTTP/1.1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Request headers: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&lt;header name&gt;: &lt;header data&gt;</a:t>
            </a:r>
          </a:p>
          <a:p>
            <a:pPr lvl="1"/>
            <a:r>
              <a:rPr lang="en-US" dirty="0"/>
              <a:t>Provide additional information to the server</a:t>
            </a:r>
          </a:p>
          <a:p>
            <a:pPr lvl="1"/>
            <a:r>
              <a:rPr lang="en-US" dirty="0"/>
              <a:t>Appended after the request 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1E4AA8-A70B-4772-BFFB-0D73801A4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90361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A49C4-4477-5584-451B-05EE378A7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HTTP requests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35382-54CD-AF19-FBBD-9E7A81913A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b="0" i="0" dirty="0">
                <a:solidFill>
                  <a:srgbClr val="0C0D0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GET /index.html HTTP/1.0\r\n\r\n</a:t>
            </a:r>
          </a:p>
          <a:p>
            <a:pPr lvl="1"/>
            <a:r>
              <a:rPr lang="pt-BR" dirty="0">
                <a:solidFill>
                  <a:srgbClr val="0C0D0E"/>
                </a:solidFill>
                <a:cs typeface="Courier New" panose="02070309020205020404" pitchFamily="49" charset="0"/>
              </a:rPr>
              <a:t>Method: GET</a:t>
            </a:r>
          </a:p>
          <a:p>
            <a:pPr lvl="1"/>
            <a:r>
              <a:rPr lang="pt-BR" dirty="0">
                <a:solidFill>
                  <a:srgbClr val="0C0D0E"/>
                </a:solidFill>
                <a:cs typeface="Courier New" panose="02070309020205020404" pitchFamily="49" charset="0"/>
              </a:rPr>
              <a:t>URI: /index.html</a:t>
            </a:r>
          </a:p>
          <a:p>
            <a:pPr lvl="1"/>
            <a:r>
              <a:rPr lang="pt-BR" dirty="0">
                <a:solidFill>
                  <a:srgbClr val="0C0D0E"/>
                </a:solidFill>
                <a:cs typeface="Courier New" panose="02070309020205020404" pitchFamily="49" charset="0"/>
              </a:rPr>
              <a:t>Version: Http/1.0</a:t>
            </a:r>
          </a:p>
          <a:p>
            <a:endParaRPr lang="en-US" dirty="0">
              <a:cs typeface="Courier New" panose="020703090202050204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A8B71B-5074-619B-0ABE-E96183F8C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78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D8F357-7532-2BD8-D079-4C1E5D8977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870" y="3410298"/>
            <a:ext cx="6183791" cy="32191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4A2F56B-F30F-0338-D7A7-3A3780B2C370}"/>
              </a:ext>
            </a:extLst>
          </p:cNvPr>
          <p:cNvSpPr txBox="1"/>
          <p:nvPr/>
        </p:nvSpPr>
        <p:spPr>
          <a:xfrm>
            <a:off x="607595" y="2967335"/>
            <a:ext cx="3873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More complex example</a:t>
            </a:r>
          </a:p>
        </p:txBody>
      </p:sp>
    </p:spTree>
    <p:extLst>
      <p:ext uri="{BB962C8B-B14F-4D97-AF65-F5344CB8AC3E}">
        <p14:creationId xmlns:p14="http://schemas.microsoft.com/office/powerpoint/2010/main" val="2493803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B13EE-8C0E-4AFE-9287-A9895C11D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HTTP responses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C4B397-0684-4349-BE11-C521FFB927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2999"/>
            <a:ext cx="10972800" cy="5486401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HTTP response is sent back from the server to the client</a:t>
            </a:r>
          </a:p>
          <a:p>
            <a:pPr lvl="1">
              <a:lnSpc>
                <a:spcPct val="85000"/>
              </a:lnSpc>
            </a:pPr>
            <a:endParaRPr lang="en-US" dirty="0"/>
          </a:p>
          <a:p>
            <a:pPr>
              <a:lnSpc>
                <a:spcPct val="85000"/>
              </a:lnSpc>
            </a:pPr>
            <a:r>
              <a:rPr lang="en-US" dirty="0"/>
              <a:t>Response line: </a:t>
            </a:r>
            <a:r>
              <a:rPr lang="en-US" b="1" dirty="0">
                <a:latin typeface="Courier New" pitchFamily="49" charset="0"/>
              </a:rPr>
              <a:t>&lt;version&gt; &lt;status code&gt; &lt;status msg&gt;</a:t>
            </a:r>
          </a:p>
          <a:p>
            <a:pPr lvl="1">
              <a:lnSpc>
                <a:spcPct val="90000"/>
              </a:lnSpc>
            </a:pPr>
            <a:r>
              <a:rPr lang="en-US" b="1" dirty="0"/>
              <a:t>&lt;version&gt; </a:t>
            </a:r>
            <a:r>
              <a:rPr lang="en-US" dirty="0"/>
              <a:t>is HTTP version of the response</a:t>
            </a:r>
          </a:p>
          <a:p>
            <a:pPr lvl="1">
              <a:lnSpc>
                <a:spcPct val="90000"/>
              </a:lnSpc>
            </a:pPr>
            <a:r>
              <a:rPr lang="en-US" b="1" dirty="0"/>
              <a:t>&lt;status code&gt; </a:t>
            </a:r>
            <a:r>
              <a:rPr lang="en-US" dirty="0"/>
              <a:t>is numeric status</a:t>
            </a:r>
          </a:p>
          <a:p>
            <a:pPr lvl="1">
              <a:lnSpc>
                <a:spcPct val="90000"/>
              </a:lnSpc>
            </a:pPr>
            <a:r>
              <a:rPr lang="en-US" b="1" dirty="0"/>
              <a:t>&lt;status msg&gt; </a:t>
            </a:r>
            <a:r>
              <a:rPr lang="en-US" dirty="0"/>
              <a:t>is corresponding English text</a:t>
            </a:r>
          </a:p>
          <a:p>
            <a:pPr lvl="2">
              <a:lnSpc>
                <a:spcPct val="97000"/>
              </a:lnSpc>
            </a:pPr>
            <a:r>
              <a:rPr lang="en-US" dirty="0"/>
              <a:t>200 	OK		Request was handled without error</a:t>
            </a:r>
          </a:p>
          <a:p>
            <a:pPr lvl="2">
              <a:lnSpc>
                <a:spcPct val="97000"/>
              </a:lnSpc>
            </a:pPr>
            <a:r>
              <a:rPr lang="en-US" dirty="0"/>
              <a:t>301	Moved		Provide alternate URL</a:t>
            </a:r>
          </a:p>
          <a:p>
            <a:pPr lvl="2">
              <a:lnSpc>
                <a:spcPct val="97000"/>
              </a:lnSpc>
            </a:pPr>
            <a:r>
              <a:rPr lang="en-US" dirty="0"/>
              <a:t>404	Not found	Server couldn’t find the file</a:t>
            </a:r>
          </a:p>
          <a:p>
            <a:pPr lvl="2">
              <a:lnSpc>
                <a:spcPct val="97000"/>
              </a:lnSpc>
            </a:pPr>
            <a:endParaRPr lang="en-US" dirty="0"/>
          </a:p>
          <a:p>
            <a:pPr>
              <a:lnSpc>
                <a:spcPct val="85000"/>
              </a:lnSpc>
            </a:pPr>
            <a:r>
              <a:rPr lang="en-US" dirty="0"/>
              <a:t>Response headers: </a:t>
            </a:r>
            <a:r>
              <a:rPr lang="en-US" b="1" dirty="0">
                <a:latin typeface="Courier New" pitchFamily="49" charset="0"/>
              </a:rPr>
              <a:t>&lt;header name&gt;: &lt;header data&gt;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Provide additional information about response</a:t>
            </a:r>
          </a:p>
          <a:p>
            <a:pPr lvl="1">
              <a:lnSpc>
                <a:spcPct val="90000"/>
              </a:lnSpc>
            </a:pPr>
            <a:r>
              <a:rPr lang="en-US" b="1" dirty="0">
                <a:latin typeface="Courier New" pitchFamily="49" charset="0"/>
              </a:rPr>
              <a:t>Content-Type: </a:t>
            </a:r>
            <a:r>
              <a:rPr lang="en-US" dirty="0"/>
              <a:t>MIME type of content in response body</a:t>
            </a:r>
          </a:p>
          <a:p>
            <a:pPr lvl="1">
              <a:lnSpc>
                <a:spcPct val="90000"/>
              </a:lnSpc>
            </a:pPr>
            <a:r>
              <a:rPr lang="en-US" b="1" dirty="0">
                <a:latin typeface="Courier New" pitchFamily="49" charset="0"/>
              </a:rPr>
              <a:t>Content-Length: </a:t>
            </a:r>
            <a:r>
              <a:rPr lang="en-US" dirty="0"/>
              <a:t>Length of content in response body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F16B26-038C-4BD0-924E-F9BAE0657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7074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connect: point-to-point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10972800" cy="3496441"/>
          </a:xfrm>
        </p:spPr>
        <p:txBody>
          <a:bodyPr/>
          <a:lstStyle/>
          <a:p>
            <a:r>
              <a:rPr lang="en-US" dirty="0"/>
              <a:t>How do we connect computers in a network?</a:t>
            </a:r>
          </a:p>
          <a:p>
            <a:pPr lvl="1"/>
            <a:r>
              <a:rPr lang="en-US" dirty="0"/>
              <a:t>This is a question of “network topology”</a:t>
            </a:r>
          </a:p>
          <a:p>
            <a:pPr lvl="1"/>
            <a:r>
              <a:rPr lang="en-US" dirty="0"/>
              <a:t>Simple option: just connect them directly</a:t>
            </a:r>
          </a:p>
          <a:p>
            <a:pPr lvl="1"/>
            <a:endParaRPr lang="en-US" dirty="0"/>
          </a:p>
          <a:p>
            <a:r>
              <a:rPr lang="en-US" dirty="0"/>
              <a:t>Problem: what if I find a third computer?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8</a:t>
            </a:fld>
            <a:endParaRPr lang="en-US"/>
          </a:p>
        </p:txBody>
      </p:sp>
      <p:pic>
        <p:nvPicPr>
          <p:cNvPr id="13" name="Graphic 12" descr="Computer">
            <a:extLst>
              <a:ext uri="{FF2B5EF4-FFF2-40B4-BE49-F238E27FC236}">
                <a16:creationId xmlns:a16="http://schemas.microsoft.com/office/drawing/2014/main" id="{AEECBB2F-F449-42DD-9368-B5C4CFF687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64770" y="4639450"/>
            <a:ext cx="1716900" cy="1716900"/>
          </a:xfrm>
          <a:prstGeom prst="rect">
            <a:avLst/>
          </a:prstGeom>
        </p:spPr>
      </p:pic>
      <p:pic>
        <p:nvPicPr>
          <p:cNvPr id="14" name="Graphic 13" descr="Computer">
            <a:extLst>
              <a:ext uri="{FF2B5EF4-FFF2-40B4-BE49-F238E27FC236}">
                <a16:creationId xmlns:a16="http://schemas.microsoft.com/office/drawing/2014/main" id="{11482EA2-BD42-48B3-A8A2-A9EE5B0B56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38845" y="4639450"/>
            <a:ext cx="1716900" cy="171690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94DCBDC-0AFF-4DA0-B8E0-2A869E5CC38F}"/>
              </a:ext>
            </a:extLst>
          </p:cNvPr>
          <p:cNvCxnSpPr>
            <a:stCxn id="13" idx="3"/>
            <a:endCxn id="14" idx="1"/>
          </p:cNvCxnSpPr>
          <p:nvPr/>
        </p:nvCxnSpPr>
        <p:spPr>
          <a:xfrm>
            <a:off x="4681670" y="5497900"/>
            <a:ext cx="2357175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930415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66300-992C-747B-E6E3-D5F6385F8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HTTP responses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6A0A5-BEEE-98D5-1DBA-2FC2CFE74E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11486284" cy="5029200"/>
          </a:xfrm>
        </p:spPr>
        <p:txBody>
          <a:bodyPr/>
          <a:lstStyle/>
          <a:p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C0D0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HTTP/1.1 200 OK\r\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C0D0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nContent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C0D0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-Length: 13\r\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C0D0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nContent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C0D0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-Type: text/html\r\n\r\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C0D0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nHello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C0D0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World!</a:t>
            </a:r>
            <a:endParaRPr kumimoji="0" lang="en-US" altLang="en-US" sz="1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/>
            <a:r>
              <a:rPr lang="en-US" dirty="0"/>
              <a:t>Version: HTTP/1.1</a:t>
            </a:r>
          </a:p>
          <a:p>
            <a:pPr lvl="1"/>
            <a:r>
              <a:rPr lang="en-US" dirty="0"/>
              <a:t>Status code/message: 200 OK</a:t>
            </a:r>
          </a:p>
          <a:p>
            <a:pPr lvl="1"/>
            <a:r>
              <a:rPr lang="en-US" dirty="0"/>
              <a:t>Headers:	Content-Length: 12		Content-Type: text/html</a:t>
            </a:r>
          </a:p>
          <a:p>
            <a:pPr lvl="1"/>
            <a:r>
              <a:rPr lang="en-US" dirty="0"/>
              <a:t>Data: “Hello World!”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6EB1C-A3EB-B41A-1B12-B7F1FD4C1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80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E7F114A-A1CE-ADA2-C64C-423301F2FA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427" y="3689675"/>
            <a:ext cx="5697245" cy="282542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209D87C-7805-8C19-EDE0-420DC663AFAE}"/>
              </a:ext>
            </a:extLst>
          </p:cNvPr>
          <p:cNvSpPr txBox="1"/>
          <p:nvPr/>
        </p:nvSpPr>
        <p:spPr>
          <a:xfrm>
            <a:off x="607595" y="3312467"/>
            <a:ext cx="3873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More complex example</a:t>
            </a:r>
          </a:p>
        </p:txBody>
      </p:sp>
    </p:spTree>
    <p:extLst>
      <p:ext uri="{BB962C8B-B14F-4D97-AF65-F5344CB8AC3E}">
        <p14:creationId xmlns:p14="http://schemas.microsoft.com/office/powerpoint/2010/main" val="2856702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E125C-432A-4EEE-ABC6-8566DAC4E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content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F38590-0C85-4C1C-88DC-283A6C6D03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tabLst>
                <a:tab pos="4403725" algn="l"/>
              </a:tabLst>
            </a:pPr>
            <a:r>
              <a:rPr lang="en-US" dirty="0"/>
              <a:t>Web servers return </a:t>
            </a:r>
            <a:r>
              <a:rPr lang="en-US" i="1" dirty="0"/>
              <a:t>content</a:t>
            </a:r>
            <a:r>
              <a:rPr lang="en-US" dirty="0"/>
              <a:t> to clients</a:t>
            </a:r>
          </a:p>
          <a:p>
            <a:pPr lvl="1">
              <a:tabLst>
                <a:tab pos="4403725" algn="l"/>
              </a:tabLst>
            </a:pPr>
            <a:r>
              <a:rPr lang="en-US" i="1" dirty="0"/>
              <a:t>content: </a:t>
            </a:r>
            <a:r>
              <a:rPr lang="en-US" dirty="0"/>
              <a:t>a sequence of bytes with an associated MIME type</a:t>
            </a:r>
            <a:br>
              <a:rPr lang="en-US" dirty="0"/>
            </a:br>
            <a:r>
              <a:rPr lang="en-US" dirty="0"/>
              <a:t>(Multipurpose Internet Mail Extensions) which describe how to interpret the data</a:t>
            </a:r>
          </a:p>
          <a:p>
            <a:pPr>
              <a:tabLst>
                <a:tab pos="4403725" algn="l"/>
              </a:tabLst>
            </a:pPr>
            <a:endParaRPr lang="en-US" dirty="0"/>
          </a:p>
          <a:p>
            <a:pPr>
              <a:tabLst>
                <a:tab pos="4403725" algn="l"/>
              </a:tabLst>
            </a:pPr>
            <a:r>
              <a:rPr lang="en-US" dirty="0"/>
              <a:t>Example MIME types</a:t>
            </a:r>
          </a:p>
          <a:p>
            <a:pPr lvl="1">
              <a:tabLst>
                <a:tab pos="4403725" algn="l"/>
              </a:tabLst>
            </a:pPr>
            <a:r>
              <a:rPr lang="en-US" dirty="0">
                <a:latin typeface="Courier New" pitchFamily="49" charset="0"/>
              </a:rPr>
              <a:t>text/html	</a:t>
            </a:r>
            <a:r>
              <a:rPr lang="en-US" dirty="0"/>
              <a:t>HTML document</a:t>
            </a:r>
          </a:p>
          <a:p>
            <a:pPr lvl="1">
              <a:tabLst>
                <a:tab pos="4403725" algn="l"/>
              </a:tabLst>
            </a:pPr>
            <a:r>
              <a:rPr lang="en-US" dirty="0">
                <a:latin typeface="Courier New" pitchFamily="49" charset="0"/>
              </a:rPr>
              <a:t>text/plain	</a:t>
            </a:r>
            <a:r>
              <a:rPr lang="en-US" dirty="0"/>
              <a:t>Unformatted text</a:t>
            </a:r>
          </a:p>
          <a:p>
            <a:pPr lvl="1">
              <a:tabLst>
                <a:tab pos="4403725" algn="l"/>
              </a:tabLst>
            </a:pPr>
            <a:r>
              <a:rPr lang="en-US" dirty="0">
                <a:latin typeface="Courier New" pitchFamily="49" charset="0"/>
              </a:rPr>
              <a:t>image/gif	</a:t>
            </a:r>
            <a:r>
              <a:rPr lang="en-US" dirty="0"/>
              <a:t>Binary image encoded in GIF format</a:t>
            </a:r>
          </a:p>
          <a:p>
            <a:pPr lvl="1">
              <a:tabLst>
                <a:tab pos="4403725" algn="l"/>
              </a:tabLst>
            </a:pPr>
            <a:r>
              <a:rPr lang="en-US" dirty="0">
                <a:latin typeface="Courier New"/>
                <a:cs typeface="Courier New"/>
              </a:rPr>
              <a:t>image/</a:t>
            </a:r>
            <a:r>
              <a:rPr lang="en-US" dirty="0" err="1">
                <a:latin typeface="Courier New"/>
                <a:cs typeface="Courier New"/>
              </a:rPr>
              <a:t>png</a:t>
            </a:r>
            <a:r>
              <a:rPr lang="en-US" dirty="0"/>
              <a:t>	Binary image encoded in PNG format</a:t>
            </a:r>
          </a:p>
          <a:p>
            <a:pPr lvl="1">
              <a:tabLst>
                <a:tab pos="4403725" algn="l"/>
              </a:tabLst>
            </a:pPr>
            <a:r>
              <a:rPr lang="en-US" dirty="0">
                <a:latin typeface="Courier New" pitchFamily="49" charset="0"/>
              </a:rPr>
              <a:t>image/jpeg</a:t>
            </a:r>
            <a:r>
              <a:rPr lang="en-US" dirty="0"/>
              <a:t>	Binary image encoded in JPEG format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1700" b="0" dirty="0">
                <a:latin typeface="+mn-lt"/>
                <a:cs typeface="Courier New"/>
              </a:rPr>
              <a:t>List of MIME types: </a:t>
            </a:r>
            <a:r>
              <a:rPr lang="en-US" sz="1700" b="0" dirty="0">
                <a:latin typeface="Courier New"/>
                <a:cs typeface="Courier New"/>
                <a:hlinkClick r:id="rId2"/>
              </a:rPr>
              <a:t>http://www.iana.org/assignments/media-types/media-types.xhtml</a:t>
            </a:r>
            <a:endParaRPr lang="en-US" sz="1700" b="0" dirty="0">
              <a:latin typeface="Courier New"/>
              <a:cs typeface="Courier New"/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76C4F9-8A6C-4155-B8BE-5FD153E4E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99982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DA324-A185-460E-9281-988A433AA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Static and dynamic content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ABD1F5-76FA-4D91-898D-63BEA5EE64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11155780" cy="4581525"/>
          </a:xfrm>
        </p:spPr>
        <p:txBody>
          <a:bodyPr>
            <a:normAutofit fontScale="92500"/>
          </a:bodyPr>
          <a:lstStyle/>
          <a:p>
            <a:r>
              <a:rPr lang="en-US" dirty="0"/>
              <a:t>Web content is associated with a filename that is managed by the server</a:t>
            </a:r>
          </a:p>
          <a:p>
            <a:pPr lvl="1"/>
            <a:endParaRPr lang="en-US" dirty="0"/>
          </a:p>
          <a:p>
            <a:r>
              <a:rPr lang="en-US" dirty="0"/>
              <a:t>The content returned in HTTP responses can be </a:t>
            </a:r>
            <a:r>
              <a:rPr lang="en-US" b="1" dirty="0"/>
              <a:t>static</a:t>
            </a:r>
            <a:r>
              <a:rPr lang="en-US" dirty="0"/>
              <a:t> or </a:t>
            </a:r>
            <a:r>
              <a:rPr lang="en-US" b="1" dirty="0"/>
              <a:t>dynamic</a:t>
            </a:r>
          </a:p>
          <a:p>
            <a:pPr lvl="1"/>
            <a:r>
              <a:rPr lang="en-US" dirty="0"/>
              <a:t>Static content: content stored in files and retrieved in response to an HTTP request</a:t>
            </a:r>
          </a:p>
          <a:p>
            <a:pPr lvl="2"/>
            <a:r>
              <a:rPr lang="en-US" dirty="0"/>
              <a:t>Examples: HTML files, images, audio clips</a:t>
            </a:r>
          </a:p>
          <a:p>
            <a:pPr lvl="2"/>
            <a:r>
              <a:rPr lang="en-US" dirty="0"/>
              <a:t>Request identifies which content file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Dynamic content: content produced on-the-fly in response to an HTTP request</a:t>
            </a:r>
          </a:p>
          <a:p>
            <a:pPr lvl="2"/>
            <a:r>
              <a:rPr lang="en-US" dirty="0"/>
              <a:t>Example: content produced by a program executed by the server on behalf of the client</a:t>
            </a:r>
          </a:p>
          <a:p>
            <a:pPr lvl="2"/>
            <a:r>
              <a:rPr lang="en-US" dirty="0"/>
              <a:t>Request identifies name of content desired from executable code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6A6B67-9B84-4208-80BF-910C9FA6B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565BC-B932-010A-8ABA-A595EB373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Internet is made of layers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D90A8F-AFE6-31F9-6D8E-A75E1E7CBD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Each layer handles its own issues and abstracts details away</a:t>
            </a:r>
          </a:p>
          <a:p>
            <a:endParaRPr lang="en-US" dirty="0"/>
          </a:p>
          <a:p>
            <a:r>
              <a:rPr lang="en-US" dirty="0"/>
              <a:t>Ethernet/</a:t>
            </a:r>
            <a:r>
              <a:rPr lang="en-US" dirty="0" err="1"/>
              <a:t>WiFi</a:t>
            </a:r>
            <a:r>
              <a:rPr lang="en-US" dirty="0"/>
              <a:t> sends bits and packets</a:t>
            </a:r>
          </a:p>
          <a:p>
            <a:r>
              <a:rPr lang="en-US" dirty="0"/>
              <a:t>IP identifies which computer to send packets to</a:t>
            </a:r>
          </a:p>
          <a:p>
            <a:r>
              <a:rPr lang="en-US" dirty="0"/>
              <a:t>TCP creates a connection with a specific process</a:t>
            </a:r>
          </a:p>
          <a:p>
            <a:r>
              <a:rPr lang="en-US" dirty="0"/>
              <a:t>HTTP allows file data to be requested and interpreted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384007-16A5-67E5-9254-39EF44455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38040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727E2-E365-3DA0-47C9-7B7F68DAA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CS340 – Intro to Computer Networking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8F3078-31A1-74D2-3435-28CAC92F0D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11232308" cy="5029200"/>
          </a:xfrm>
        </p:spPr>
        <p:txBody>
          <a:bodyPr>
            <a:normAutofit/>
          </a:bodyPr>
          <a:lstStyle/>
          <a:p>
            <a:r>
              <a:rPr lang="en-US" dirty="0"/>
              <a:t>Computer-to-Computer Communication</a:t>
            </a:r>
          </a:p>
          <a:p>
            <a:pPr lvl="1"/>
            <a:r>
              <a:rPr lang="en-US" dirty="0"/>
              <a:t>OSI Model</a:t>
            </a:r>
          </a:p>
          <a:p>
            <a:pPr lvl="1"/>
            <a:r>
              <a:rPr lang="en-US" dirty="0"/>
              <a:t>IPv4, IPv6, and Routing</a:t>
            </a:r>
          </a:p>
          <a:p>
            <a:pPr lvl="1"/>
            <a:r>
              <a:rPr lang="en-US" dirty="0"/>
              <a:t>TCP, UDP</a:t>
            </a:r>
          </a:p>
          <a:p>
            <a:pPr lvl="1"/>
            <a:r>
              <a:rPr lang="en-US" dirty="0"/>
              <a:t>Application Protocols: HTTP, FTP</a:t>
            </a:r>
          </a:p>
          <a:p>
            <a:pPr lvl="1"/>
            <a:r>
              <a:rPr lang="en-US" sz="2800" dirty="0"/>
              <a:t>Sockets and Web Servers</a:t>
            </a:r>
          </a:p>
          <a:p>
            <a:pPr lvl="1"/>
            <a:endParaRPr lang="en-US" sz="2800" dirty="0"/>
          </a:p>
          <a:p>
            <a:r>
              <a:rPr lang="en-US" sz="2700" dirty="0"/>
              <a:t>A systems class that feels more </a:t>
            </a:r>
            <a:r>
              <a:rPr lang="en-US" sz="2700" i="1" dirty="0"/>
              <a:t>different</a:t>
            </a:r>
            <a:r>
              <a:rPr lang="en-US" sz="2700" dirty="0"/>
              <a:t> from CS213 rather than more similar</a:t>
            </a:r>
          </a:p>
          <a:p>
            <a:r>
              <a:rPr lang="en-US" sz="2700" dirty="0"/>
              <a:t>Usually taught twice a year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048BF5-B3FE-0729-19A8-6A6310917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23985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85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Computer Networks</a:t>
            </a:r>
          </a:p>
          <a:p>
            <a:pPr lvl="1"/>
            <a:r>
              <a:rPr lang="en-US" dirty="0"/>
              <a:t>Topology</a:t>
            </a:r>
          </a:p>
          <a:p>
            <a:pPr lvl="1"/>
            <a:r>
              <a:rPr lang="en-US" dirty="0"/>
              <a:t>Inter-network communication</a:t>
            </a:r>
          </a:p>
          <a:p>
            <a:pPr lvl="1"/>
            <a:endParaRPr lang="en-US" dirty="0"/>
          </a:p>
          <a:p>
            <a:r>
              <a:rPr lang="en-US" dirty="0"/>
              <a:t>The Internet</a:t>
            </a:r>
          </a:p>
          <a:p>
            <a:pPr lvl="1"/>
            <a:r>
              <a:rPr lang="en-US" dirty="0"/>
              <a:t>Protocol choices</a:t>
            </a:r>
          </a:p>
          <a:p>
            <a:pPr lvl="1"/>
            <a:endParaRPr lang="en-US" dirty="0"/>
          </a:p>
          <a:p>
            <a:r>
              <a:rPr lang="en-US" dirty="0"/>
              <a:t>Sockets</a:t>
            </a:r>
          </a:p>
          <a:p>
            <a:pPr lvl="1"/>
            <a:r>
              <a:rPr lang="en-US" dirty="0"/>
              <a:t>System calls for communicating with other computers</a:t>
            </a:r>
          </a:p>
          <a:p>
            <a:pPr lvl="1"/>
            <a:endParaRPr lang="en-US" dirty="0"/>
          </a:p>
          <a:p>
            <a:r>
              <a:rPr lang="en-US" dirty="0"/>
              <a:t>The Web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29181440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connect: bus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10972800" cy="3496441"/>
          </a:xfrm>
        </p:spPr>
        <p:txBody>
          <a:bodyPr/>
          <a:lstStyle/>
          <a:p>
            <a:r>
              <a:rPr lang="en-US" dirty="0"/>
              <a:t>Connect everything to one wire in parallel</a:t>
            </a:r>
          </a:p>
          <a:p>
            <a:pPr lvl="1"/>
            <a:r>
              <a:rPr lang="en-US" dirty="0"/>
              <a:t>Actually a “multidrop bus”</a:t>
            </a:r>
          </a:p>
          <a:p>
            <a:pPr lvl="1"/>
            <a:r>
              <a:rPr lang="en-US" dirty="0"/>
              <a:t>Scales pretty well to many computers</a:t>
            </a:r>
          </a:p>
          <a:p>
            <a:pPr lvl="1"/>
            <a:endParaRPr lang="en-US" dirty="0"/>
          </a:p>
          <a:p>
            <a:r>
              <a:rPr lang="en-US" dirty="0"/>
              <a:t>Problem: which computer gets to transmit when?</a:t>
            </a:r>
          </a:p>
          <a:p>
            <a:pPr lvl="1"/>
            <a:r>
              <a:rPr lang="en-US" dirty="0"/>
              <a:t>Simultaneous transmissions conflict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9</a:t>
            </a:fld>
            <a:endParaRPr lang="en-US"/>
          </a:p>
        </p:txBody>
      </p:sp>
      <p:pic>
        <p:nvPicPr>
          <p:cNvPr id="13" name="Graphic 12" descr="Computer">
            <a:extLst>
              <a:ext uri="{FF2B5EF4-FFF2-40B4-BE49-F238E27FC236}">
                <a16:creationId xmlns:a16="http://schemas.microsoft.com/office/drawing/2014/main" id="{AEECBB2F-F449-42DD-9368-B5C4CFF687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69770" y="4639450"/>
            <a:ext cx="1716900" cy="1716900"/>
          </a:xfrm>
          <a:prstGeom prst="rect">
            <a:avLst/>
          </a:prstGeom>
        </p:spPr>
      </p:pic>
      <p:pic>
        <p:nvPicPr>
          <p:cNvPr id="14" name="Graphic 13" descr="Computer">
            <a:extLst>
              <a:ext uri="{FF2B5EF4-FFF2-40B4-BE49-F238E27FC236}">
                <a16:creationId xmlns:a16="http://schemas.microsoft.com/office/drawing/2014/main" id="{11482EA2-BD42-48B3-A8A2-A9EE5B0B56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59307" y="4639450"/>
            <a:ext cx="1716900" cy="171690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94DCBDC-0AFF-4DA0-B8E0-2A869E5CC38F}"/>
              </a:ext>
            </a:extLst>
          </p:cNvPr>
          <p:cNvCxnSpPr>
            <a:cxnSpLocks/>
          </p:cNvCxnSpPr>
          <p:nvPr/>
        </p:nvCxnSpPr>
        <p:spPr>
          <a:xfrm>
            <a:off x="2065470" y="4367600"/>
            <a:ext cx="705313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 descr="Computer">
            <a:extLst>
              <a:ext uri="{FF2B5EF4-FFF2-40B4-BE49-F238E27FC236}">
                <a16:creationId xmlns:a16="http://schemas.microsoft.com/office/drawing/2014/main" id="{17DAA01F-E143-477F-948F-7128B93B65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80233" y="4639450"/>
            <a:ext cx="1716900" cy="17169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410A633-A418-43D9-9CED-A72EB977A4F3}"/>
              </a:ext>
            </a:extLst>
          </p:cNvPr>
          <p:cNvCxnSpPr>
            <a:cxnSpLocks/>
          </p:cNvCxnSpPr>
          <p:nvPr/>
        </p:nvCxnSpPr>
        <p:spPr>
          <a:xfrm>
            <a:off x="2598870" y="4365791"/>
            <a:ext cx="0" cy="54730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1C74133-C3CA-4244-B701-E8821764F2B8}"/>
              </a:ext>
            </a:extLst>
          </p:cNvPr>
          <p:cNvCxnSpPr>
            <a:cxnSpLocks/>
          </p:cNvCxnSpPr>
          <p:nvPr/>
        </p:nvCxnSpPr>
        <p:spPr>
          <a:xfrm>
            <a:off x="5562005" y="4365791"/>
            <a:ext cx="0" cy="54730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FF5BB46-3443-40B9-92A8-C5A818B1F293}"/>
              </a:ext>
            </a:extLst>
          </p:cNvPr>
          <p:cNvCxnSpPr>
            <a:cxnSpLocks/>
          </p:cNvCxnSpPr>
          <p:nvPr/>
        </p:nvCxnSpPr>
        <p:spPr>
          <a:xfrm>
            <a:off x="8567870" y="4365791"/>
            <a:ext cx="0" cy="54730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064236"/>
      </p:ext>
    </p:extLst>
  </p:cSld>
  <p:clrMapOvr>
    <a:masterClrMapping/>
  </p:clrMapOvr>
</p:sld>
</file>

<file path=ppt/theme/theme1.xml><?xml version="1.0" encoding="utf-8"?>
<a:theme xmlns:a="http://schemas.openxmlformats.org/drawingml/2006/main" name="Class Slides">
  <a:themeElements>
    <a:clrScheme name="Custom Colors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4472C4"/>
      </a:accent1>
      <a:accent2>
        <a:srgbClr val="ED7D31"/>
      </a:accent2>
      <a:accent3>
        <a:srgbClr val="FFC000"/>
      </a:accent3>
      <a:accent4>
        <a:srgbClr val="70AD47"/>
      </a:accent4>
      <a:accent5>
        <a:srgbClr val="954F72"/>
      </a:accent5>
      <a:accent6>
        <a:srgbClr val="A5A5A5"/>
      </a:accent6>
      <a:hlink>
        <a:srgbClr val="0563C1"/>
      </a:hlink>
      <a:folHlink>
        <a:srgbClr val="0563C1"/>
      </a:folHlink>
    </a:clrScheme>
    <a:fontScheme name="Custom Tahom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B59C7661-1A23-46AD-9A1C-969826AB4919}" vid="{8313A47A-0E3D-42A5-B506-581C2F87242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1390</TotalTime>
  <Words>5068</Words>
  <Application>Microsoft Office PowerPoint</Application>
  <PresentationFormat>Widescreen</PresentationFormat>
  <Paragraphs>1089</Paragraphs>
  <Slides>85</Slides>
  <Notes>1</Notes>
  <HiddenSlides>8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92" baseType="lpstr">
      <vt:lpstr>Arial</vt:lpstr>
      <vt:lpstr>Calibri</vt:lpstr>
      <vt:lpstr>Consolas</vt:lpstr>
      <vt:lpstr>Courier New</vt:lpstr>
      <vt:lpstr>Tahoma</vt:lpstr>
      <vt:lpstr>Times</vt:lpstr>
      <vt:lpstr>Class Slides</vt:lpstr>
      <vt:lpstr>Lecture 18: Networks</vt:lpstr>
      <vt:lpstr>Reminders</vt:lpstr>
      <vt:lpstr>Today’s Goals</vt:lpstr>
      <vt:lpstr>Outline</vt:lpstr>
      <vt:lpstr>Computer networks</vt:lpstr>
      <vt:lpstr>OSI model of communication layers</vt:lpstr>
      <vt:lpstr>How do we connect computers?</vt:lpstr>
      <vt:lpstr>How to connect: point-to-point networks</vt:lpstr>
      <vt:lpstr>How to connect: bus networks</vt:lpstr>
      <vt:lpstr>How to connect: ring networks</vt:lpstr>
      <vt:lpstr>How to connect: star networks</vt:lpstr>
      <vt:lpstr>Common home networks</vt:lpstr>
      <vt:lpstr>Building a network: ethernet segment</vt:lpstr>
      <vt:lpstr>Building a network: bridged ethernet segment</vt:lpstr>
      <vt:lpstr>Building a network: internets</vt:lpstr>
      <vt:lpstr>Structure of an internet</vt:lpstr>
      <vt:lpstr>Outline</vt:lpstr>
      <vt:lpstr>Managing inter-network communication with a protocol</vt:lpstr>
      <vt:lpstr>The role of an inter-network protocol</vt:lpstr>
      <vt:lpstr>Protocols are “layered”</vt:lpstr>
      <vt:lpstr>Transmitting data between networks</vt:lpstr>
      <vt:lpstr>Other inter-network issues</vt:lpstr>
      <vt:lpstr>Break + xkcd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global Internet</vt:lpstr>
      <vt:lpstr>Hardware and software organization of an Internet application</vt:lpstr>
      <vt:lpstr>A programmer’s view of the internet</vt:lpstr>
      <vt:lpstr>A programmer’s view of the internet</vt:lpstr>
      <vt:lpstr>1. IP addresses</vt:lpstr>
      <vt:lpstr>How many hosts can there be?</vt:lpstr>
      <vt:lpstr>How many hosts can there be?</vt:lpstr>
      <vt:lpstr>Aside: IPv4 and IPv6</vt:lpstr>
      <vt:lpstr>Northwestern IPv4 ranges</vt:lpstr>
      <vt:lpstr>A programmer’s view of the internet</vt:lpstr>
      <vt:lpstr>2. Internet domain names</vt:lpstr>
      <vt:lpstr>Some top-level domain names (TLDs)</vt:lpstr>
      <vt:lpstr>Domain Naming System (DNS)</vt:lpstr>
      <vt:lpstr>DNS lookups</vt:lpstr>
      <vt:lpstr>A programmer’s view of the internet</vt:lpstr>
      <vt:lpstr>3. Internet connections</vt:lpstr>
      <vt:lpstr>Connections are identified by IP address and Port</vt:lpstr>
      <vt:lpstr>Anatomy of a connection</vt:lpstr>
      <vt:lpstr>Ports are used to identify services to the kernel</vt:lpstr>
      <vt:lpstr>Well-known service ports and names</vt:lpstr>
      <vt:lpstr>Break + Thinking</vt:lpstr>
      <vt:lpstr>Break + Thinking</vt:lpstr>
      <vt:lpstr>ALL the layers</vt:lpstr>
      <vt:lpstr>Outline</vt:lpstr>
      <vt:lpstr>What is a socket?</vt:lpstr>
      <vt:lpstr>Client-Server transaction design pattern</vt:lpstr>
      <vt:lpstr>Socket communication flow</vt:lpstr>
      <vt:lpstr>Socket communication flow</vt:lpstr>
      <vt:lpstr>Initializing a socket</vt:lpstr>
      <vt:lpstr>Creating a socket</vt:lpstr>
      <vt:lpstr>Is creating a socket enough?</vt:lpstr>
      <vt:lpstr>Picking an address and port for the socket</vt:lpstr>
      <vt:lpstr>Inform the kernel that this process will receive packets</vt:lpstr>
      <vt:lpstr>Socket communication flow</vt:lpstr>
      <vt:lpstr>Creating a connection</vt:lpstr>
      <vt:lpstr>Starting a connection as a server</vt:lpstr>
      <vt:lpstr>Starting a connection as a server</vt:lpstr>
      <vt:lpstr>Starting a connection as a client</vt:lpstr>
      <vt:lpstr>Socket communication flow</vt:lpstr>
      <vt:lpstr>Socket-specific send/receive calls</vt:lpstr>
      <vt:lpstr>Socket communication flow</vt:lpstr>
      <vt:lpstr>Closing the connection</vt:lpstr>
      <vt:lpstr>Example client and server code</vt:lpstr>
      <vt:lpstr>Outline</vt:lpstr>
      <vt:lpstr>Internet versus the World Wide Web (WWW)</vt:lpstr>
      <vt:lpstr>Web server basics</vt:lpstr>
      <vt:lpstr>URLs and how they are used</vt:lpstr>
      <vt:lpstr>HTTP requests</vt:lpstr>
      <vt:lpstr>Example HTTP requests</vt:lpstr>
      <vt:lpstr>HTTP responses</vt:lpstr>
      <vt:lpstr>Example HTTP responses</vt:lpstr>
      <vt:lpstr>Web content</vt:lpstr>
      <vt:lpstr>Static and dynamic content</vt:lpstr>
      <vt:lpstr>The Internet is made of layers</vt:lpstr>
      <vt:lpstr>CS340 – Intro to Computer Networking</vt:lpstr>
      <vt:lpstr>Outline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20: Network Programming</dc:title>
  <dc:creator>Branden Ghena</dc:creator>
  <cp:lastModifiedBy>Branden Ghena</cp:lastModifiedBy>
  <cp:revision>78</cp:revision>
  <dcterms:created xsi:type="dcterms:W3CDTF">2020-11-24T03:41:15Z</dcterms:created>
  <dcterms:modified xsi:type="dcterms:W3CDTF">2025-04-08T15:13:35Z</dcterms:modified>
</cp:coreProperties>
</file>