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69"/>
  </p:notesMasterIdLst>
  <p:sldIdLst>
    <p:sldId id="256" r:id="rId2"/>
    <p:sldId id="1380" r:id="rId3"/>
    <p:sldId id="264" r:id="rId4"/>
    <p:sldId id="1038" r:id="rId5"/>
    <p:sldId id="1044" r:id="rId6"/>
    <p:sldId id="1039" r:id="rId7"/>
    <p:sldId id="1375" r:id="rId8"/>
    <p:sldId id="1354" r:id="rId9"/>
    <p:sldId id="1056" r:id="rId10"/>
    <p:sldId id="1372" r:id="rId11"/>
    <p:sldId id="1373" r:id="rId12"/>
    <p:sldId id="1374" r:id="rId13"/>
    <p:sldId id="1060" r:id="rId14"/>
    <p:sldId id="1383" r:id="rId15"/>
    <p:sldId id="1040" r:id="rId16"/>
    <p:sldId id="1163" r:id="rId17"/>
    <p:sldId id="1164" r:id="rId18"/>
    <p:sldId id="1376" r:id="rId19"/>
    <p:sldId id="1243" r:id="rId20"/>
    <p:sldId id="1339" r:id="rId21"/>
    <p:sldId id="1346" r:id="rId22"/>
    <p:sldId id="1290" r:id="rId23"/>
    <p:sldId id="1340" r:id="rId24"/>
    <p:sldId id="1291" r:id="rId25"/>
    <p:sldId id="1329" r:id="rId26"/>
    <p:sldId id="1330" r:id="rId27"/>
    <p:sldId id="1341" r:id="rId28"/>
    <p:sldId id="1338" r:id="rId29"/>
    <p:sldId id="389" r:id="rId30"/>
    <p:sldId id="1358" r:id="rId31"/>
    <p:sldId id="1303" r:id="rId32"/>
    <p:sldId id="1368" r:id="rId33"/>
    <p:sldId id="1377" r:id="rId34"/>
    <p:sldId id="1351" r:id="rId35"/>
    <p:sldId id="1355" r:id="rId36"/>
    <p:sldId id="1292" r:id="rId37"/>
    <p:sldId id="1293" r:id="rId38"/>
    <p:sldId id="1294" r:id="rId39"/>
    <p:sldId id="1332" r:id="rId40"/>
    <p:sldId id="1385" r:id="rId41"/>
    <p:sldId id="1386" r:id="rId42"/>
    <p:sldId id="1384" r:id="rId43"/>
    <p:sldId id="1388" r:id="rId44"/>
    <p:sldId id="1389" r:id="rId45"/>
    <p:sldId id="1393" r:id="rId46"/>
    <p:sldId id="1394" r:id="rId47"/>
    <p:sldId id="1390" r:id="rId48"/>
    <p:sldId id="1369" r:id="rId49"/>
    <p:sldId id="388" r:id="rId50"/>
    <p:sldId id="1357" r:id="rId51"/>
    <p:sldId id="1301" r:id="rId52"/>
    <p:sldId id="1302" r:id="rId53"/>
    <p:sldId id="1298" r:id="rId54"/>
    <p:sldId id="1257" r:id="rId55"/>
    <p:sldId id="1361" r:id="rId56"/>
    <p:sldId id="1362" r:id="rId57"/>
    <p:sldId id="1370" r:id="rId58"/>
    <p:sldId id="1371" r:id="rId59"/>
    <p:sldId id="1356" r:id="rId60"/>
    <p:sldId id="1381" r:id="rId61"/>
    <p:sldId id="1363" r:id="rId62"/>
    <p:sldId id="1382" r:id="rId63"/>
    <p:sldId id="1365" r:id="rId64"/>
    <p:sldId id="1364" r:id="rId65"/>
    <p:sldId id="1353" r:id="rId66"/>
    <p:sldId id="1305" r:id="rId67"/>
    <p:sldId id="1379" r:id="rId6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1380"/>
            <p14:sldId id="264"/>
            <p14:sldId id="1038"/>
            <p14:sldId id="1044"/>
            <p14:sldId id="1039"/>
          </p14:sldIdLst>
        </p14:section>
        <p14:section name="Locality of Reference" id="{2EB8CF44-D749-4D53-BFE1-653E7436CA8D}">
          <p14:sldIdLst>
            <p14:sldId id="1375"/>
            <p14:sldId id="1354"/>
            <p14:sldId id="1056"/>
            <p14:sldId id="1372"/>
            <p14:sldId id="1373"/>
            <p14:sldId id="1374"/>
            <p14:sldId id="1060"/>
            <p14:sldId id="1383"/>
            <p14:sldId id="1040"/>
            <p14:sldId id="1163"/>
            <p14:sldId id="1164"/>
          </p14:sldIdLst>
        </p14:section>
        <p14:section name="Cache Organization" id="{B55B8E8C-5EAB-4A1E-A4E9-AE5E896E46FA}">
          <p14:sldIdLst>
            <p14:sldId id="1376"/>
            <p14:sldId id="1243"/>
            <p14:sldId id="1339"/>
            <p14:sldId id="1346"/>
            <p14:sldId id="1290"/>
            <p14:sldId id="1340"/>
            <p14:sldId id="1291"/>
            <p14:sldId id="1329"/>
            <p14:sldId id="1330"/>
            <p14:sldId id="1341"/>
            <p14:sldId id="1338"/>
            <p14:sldId id="389"/>
            <p14:sldId id="1358"/>
            <p14:sldId id="1303"/>
            <p14:sldId id="1368"/>
          </p14:sldIdLst>
        </p14:section>
        <p14:section name="Associativity" id="{FCF0DEBF-5A84-4019-8EE5-68D81DC4C292}">
          <p14:sldIdLst>
            <p14:sldId id="1377"/>
            <p14:sldId id="1351"/>
            <p14:sldId id="1355"/>
            <p14:sldId id="1292"/>
            <p14:sldId id="1293"/>
            <p14:sldId id="1294"/>
            <p14:sldId id="1332"/>
            <p14:sldId id="1385"/>
            <p14:sldId id="1386"/>
            <p14:sldId id="1384"/>
            <p14:sldId id="1388"/>
            <p14:sldId id="1389"/>
            <p14:sldId id="1393"/>
            <p14:sldId id="1394"/>
            <p14:sldId id="1390"/>
            <p14:sldId id="1369"/>
            <p14:sldId id="388"/>
            <p14:sldId id="1357"/>
            <p14:sldId id="1301"/>
            <p14:sldId id="1302"/>
            <p14:sldId id="1298"/>
            <p14:sldId id="1257"/>
            <p14:sldId id="1361"/>
            <p14:sldId id="1362"/>
            <p14:sldId id="1370"/>
            <p14:sldId id="1371"/>
            <p14:sldId id="1356"/>
            <p14:sldId id="1381"/>
            <p14:sldId id="1363"/>
            <p14:sldId id="1382"/>
            <p14:sldId id="1365"/>
            <p14:sldId id="1364"/>
            <p14:sldId id="1353"/>
            <p14:sldId id="1305"/>
          </p14:sldIdLst>
        </p14:section>
        <p14:section name="Wrapup" id="{29A7F866-9DA9-446B-8359-CE426CB89C7A}">
          <p14:sldIdLst>
            <p14:sldId id="137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00FFCC"/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7440" autoAdjust="0"/>
  </p:normalViewPr>
  <p:slideViewPr>
    <p:cSldViewPr snapToGrid="0">
      <p:cViewPr varScale="1">
        <p:scale>
          <a:sx n="116" d="100"/>
          <a:sy n="116" d="100"/>
        </p:scale>
        <p:origin x="126" y="111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310D3-4228-4357-A58E-50102ADE10C1}" type="slidenum">
              <a:rPr lang="en-US"/>
              <a:pPr/>
              <a:t>4</a:t>
            </a:fld>
            <a:endParaRPr lang="en-US"/>
          </a:p>
        </p:txBody>
      </p:sp>
      <p:sp>
        <p:nvSpPr>
          <p:cNvPr id="74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949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5894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Typical B: 32, 64, sometimes up to 256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2992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1724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7450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127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9766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106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/>
          <p:cNvSpPr txBox="1">
            <a:spLocks noChangeArrowheads="1"/>
          </p:cNvSpPr>
          <p:nvPr/>
        </p:nvSpPr>
        <p:spPr bwMode="auto">
          <a:xfrm>
            <a:off x="1276247" y="726094"/>
            <a:ext cx="4752421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1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74391" y="4554201"/>
            <a:ext cx="5354925" cy="4314943"/>
          </a:xfrm>
          <a:noFill/>
          <a:ln/>
        </p:spPr>
        <p:txBody>
          <a:bodyPr wrap="none" lIns="95308" tIns="47654" rIns="95308" bIns="47654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85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/>
          <p:cNvSpPr txBox="1">
            <a:spLocks noChangeArrowheads="1"/>
          </p:cNvSpPr>
          <p:nvPr/>
        </p:nvSpPr>
        <p:spPr bwMode="auto">
          <a:xfrm>
            <a:off x="1276247" y="726094"/>
            <a:ext cx="4752421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1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74391" y="4554201"/>
            <a:ext cx="5354925" cy="4314943"/>
          </a:xfrm>
          <a:noFill/>
          <a:ln/>
        </p:spPr>
        <p:txBody>
          <a:bodyPr wrap="none" lIns="95308" tIns="47654" rIns="95308" bIns="47654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4459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1221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339646-0BF9-4ACB-AB66-8136C016B244}" type="slidenum">
              <a:rPr lang="en-US"/>
              <a:pPr/>
              <a:t>5</a:t>
            </a:fld>
            <a:endParaRPr lang="en-US"/>
          </a:p>
        </p:txBody>
      </p:sp>
      <p:sp>
        <p:nvSpPr>
          <p:cNvPr id="74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675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2618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96912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07198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6BC326-BE27-DCAD-7E2D-23AB39FE0D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349511A0-7B43-3B7A-F9E2-08C99474D6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4BAF43-1426-4F41-873B-477D014C183E}" type="slidenum">
              <a:rPr lang="en-US"/>
              <a:pPr/>
              <a:t>40</a:t>
            </a:fld>
            <a:endParaRPr lang="en-US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F1F17510-BEB3-C272-6AAE-9FB5E6A138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1488" y="725488"/>
            <a:ext cx="6367462" cy="3582987"/>
          </a:xfrm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FC9171CD-C3FE-334F-1DE7-D5A9FA31D1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4619" y="4552517"/>
            <a:ext cx="5353265" cy="431474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5820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1648B8-6945-588D-300F-41BE5DF294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E7CC7C3F-5A8F-A55B-76EA-7B0287DFF9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4BAF43-1426-4F41-873B-477D014C183E}" type="slidenum">
              <a:rPr lang="en-US"/>
              <a:pPr/>
              <a:t>41</a:t>
            </a:fld>
            <a:endParaRPr lang="en-US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32279C73-6DF7-9C0B-D073-F302F62202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1488" y="725488"/>
            <a:ext cx="6367462" cy="3582987"/>
          </a:xfrm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DB6B81AD-A4E6-1761-B5CB-454AC20992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4619" y="4552517"/>
            <a:ext cx="5353265" cy="431474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5091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BE5A9E-9682-8D0E-0023-A5056D5531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30B2E4A7-DE24-878B-E595-60F9250F63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4BAF43-1426-4F41-873B-477D014C183E}" type="slidenum">
              <a:rPr lang="en-US"/>
              <a:pPr/>
              <a:t>42</a:t>
            </a:fld>
            <a:endParaRPr lang="en-US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8C50C10F-569C-4134-7C3F-CC80FDB6F2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1488" y="725488"/>
            <a:ext cx="6367462" cy="3582987"/>
          </a:xfrm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CE3BFC0B-DB9B-44DA-78F0-07B274F06B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4619" y="4552517"/>
            <a:ext cx="5353265" cy="431474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37739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A48DCE-53A7-2A80-CA8B-335DE6B692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08BA4895-2210-07F2-C91A-E82384B9DC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4BAF43-1426-4F41-873B-477D014C183E}" type="slidenum">
              <a:rPr lang="en-US"/>
              <a:pPr/>
              <a:t>43</a:t>
            </a:fld>
            <a:endParaRPr lang="en-US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F21280E0-B94C-9E95-B7E9-1B01A55C39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1488" y="725488"/>
            <a:ext cx="6367462" cy="3582987"/>
          </a:xfrm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8092DB1B-4F57-050E-D5F6-CE96CE30CA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4619" y="4552517"/>
            <a:ext cx="5353265" cy="431474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5500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E7F7F2-8E7D-225B-B8AD-92171EB4E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6821703B-B841-6A63-9234-02E5E0DD24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4BAF43-1426-4F41-873B-477D014C183E}" type="slidenum">
              <a:rPr lang="en-US"/>
              <a:pPr/>
              <a:t>44</a:t>
            </a:fld>
            <a:endParaRPr lang="en-US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D7667118-9BF4-EDFA-CCC0-396388C5F59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1488" y="725488"/>
            <a:ext cx="6367462" cy="3582987"/>
          </a:xfrm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75985BEE-3174-BCBD-F5FD-B151CAF7CB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4619" y="4552517"/>
            <a:ext cx="5353265" cy="431474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50692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3C3244-BEC5-06BC-B64E-D055421FE3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2BD8BE6D-6969-AD2F-656A-06084E6FF1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4BAF43-1426-4F41-873B-477D014C183E}" type="slidenum">
              <a:rPr lang="en-US"/>
              <a:pPr/>
              <a:t>45</a:t>
            </a:fld>
            <a:endParaRPr lang="en-US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F46DD570-85ED-E5F1-5BB8-9B47454686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1488" y="725488"/>
            <a:ext cx="6367462" cy="3582987"/>
          </a:xfrm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0DB718EA-93E1-DA4C-ED76-6892EA34BC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4619" y="4552517"/>
            <a:ext cx="5353265" cy="431474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46261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536B98-05BA-1068-C827-19EEFEEB0A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880A94B2-BF98-0ABB-57BC-999593CEF2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4BAF43-1426-4F41-873B-477D014C183E}" type="slidenum">
              <a:rPr lang="en-US"/>
              <a:pPr/>
              <a:t>46</a:t>
            </a:fld>
            <a:endParaRPr lang="en-US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4F4FABE9-3768-64EA-6189-87EBEC2FA7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1488" y="725488"/>
            <a:ext cx="6367462" cy="3582987"/>
          </a:xfrm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2E3FBC92-BD02-7911-92CC-8B4C7943CE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4619" y="4552517"/>
            <a:ext cx="5353265" cy="431474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446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339646-0BF9-4ACB-AB66-8136C016B244}" type="slidenum">
              <a:rPr lang="en-US"/>
              <a:pPr/>
              <a:t>6</a:t>
            </a:fld>
            <a:endParaRPr lang="en-US"/>
          </a:p>
        </p:txBody>
      </p:sp>
      <p:sp>
        <p:nvSpPr>
          <p:cNvPr id="74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29692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F85E9E-A0FD-1664-D900-10B030CAD6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011D2308-65E9-1A64-949B-11F6FC0B1B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4BAF43-1426-4F41-873B-477D014C183E}" type="slidenum">
              <a:rPr lang="en-US"/>
              <a:pPr/>
              <a:t>47</a:t>
            </a:fld>
            <a:endParaRPr lang="en-US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0FAC521D-EB9B-D93F-E867-F716A6197F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1488" y="725488"/>
            <a:ext cx="6367462" cy="3582987"/>
          </a:xfrm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436CF664-1ACC-7F94-6C89-C3B49AAEEE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4619" y="4552517"/>
            <a:ext cx="5353265" cy="431474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26717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4BAF43-1426-4F41-873B-477D014C183E}" type="slidenum">
              <a:rPr lang="en-US"/>
              <a:pPr/>
              <a:t>48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1488" y="725488"/>
            <a:ext cx="6367462" cy="3582987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619" y="4552517"/>
            <a:ext cx="5353265" cy="4314745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77066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3139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02090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81672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73075" y="727075"/>
            <a:ext cx="6364288" cy="3581400"/>
          </a:xfrm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778" y="4551798"/>
            <a:ext cx="5354947" cy="431510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9635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38FD99-9C07-409F-8CCA-E18516F13411}" type="slidenum">
              <a:rPr lang="en-US"/>
              <a:pPr/>
              <a:t>9</a:t>
            </a:fld>
            <a:endParaRPr lang="en-US"/>
          </a:p>
        </p:txBody>
      </p:sp>
      <p:sp>
        <p:nvSpPr>
          <p:cNvPr id="73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724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19315F-2102-4DEA-B9BA-799E235E9232}" type="slidenum">
              <a:rPr lang="en-US"/>
              <a:pPr/>
              <a:t>11</a:t>
            </a:fld>
            <a:endParaRPr lang="en-US"/>
          </a:p>
        </p:txBody>
      </p:sp>
      <p:sp>
        <p:nvSpPr>
          <p:cNvPr id="74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sum: both</a:t>
            </a:r>
          </a:p>
          <a:p>
            <a:r>
              <a:rPr lang="en-US" dirty="0"/>
              <a:t>a: mostly</a:t>
            </a:r>
            <a:r>
              <a:rPr lang="en-US" baseline="0" dirty="0"/>
              <a:t> spatial</a:t>
            </a:r>
          </a:p>
          <a:p>
            <a:r>
              <a:rPr lang="en-US" baseline="0" dirty="0"/>
              <a:t>loop body instructions: both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5247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0EB891-D734-419D-96D5-B12C916E8CDD}" type="slidenum">
              <a:rPr lang="en-US"/>
              <a:pPr/>
              <a:t>12</a:t>
            </a:fld>
            <a:endParaRPr lang="en-US"/>
          </a:p>
        </p:txBody>
      </p:sp>
      <p:sp>
        <p:nvSpPr>
          <p:cNvPr id="74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sum: both</a:t>
            </a:r>
          </a:p>
          <a:p>
            <a:r>
              <a:rPr lang="en-US" dirty="0"/>
              <a:t>instructions:</a:t>
            </a:r>
            <a:r>
              <a:rPr lang="en-US" baseline="0" dirty="0"/>
              <a:t> both</a:t>
            </a:r>
          </a:p>
          <a:p>
            <a:r>
              <a:rPr lang="en-US" baseline="0" dirty="0"/>
              <a:t>a: nope!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2167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7462C5-67C8-469C-A6FE-1A4BE8EA62E9}" type="slidenum">
              <a:rPr lang="en-US"/>
              <a:pPr/>
              <a:t>15</a:t>
            </a:fld>
            <a:endParaRPr lang="en-US"/>
          </a:p>
        </p:txBody>
      </p:sp>
      <p:sp>
        <p:nvSpPr>
          <p:cNvPr id="74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3060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97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589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487ADF06-6660-4569-8E2A-54017E8E4167}" type="datetime1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2731-3AA3-41E1-A33D-782A9002FB22}" type="datetime1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BEDB5-872B-410C-BFE9-93C03AC0E8C5}" type="datetime1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6B2BA-EACB-43FE-B97D-E188A29C3DE4}" type="datetime1">
              <a:rPr lang="en-US" smtClean="0"/>
              <a:t>2/18/2025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9E7A8-68EC-40DC-AFEC-7827D6DBF8B4}" type="datetime1">
              <a:rPr lang="en-US" smtClean="0"/>
              <a:t>2/18/2025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7598A8F-E016-4853-AA74-346FF6B158FE}" type="datetime1">
              <a:rPr lang="en-US" smtClean="0"/>
              <a:t>2/18/2025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46D99F2-4334-4EEF-B640-38E3A44AE575}" type="datetime1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12</a:t>
            </a:r>
            <a:br>
              <a:rPr lang="en-US" dirty="0"/>
            </a:br>
            <a:r>
              <a:rPr lang="en-US" dirty="0"/>
              <a:t>Cache Memories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CS213 – Intro to Computer Systems</a:t>
            </a:r>
          </a:p>
          <a:p>
            <a:r>
              <a:rPr lang="en-US" dirty="0"/>
              <a:t>Branden Ghena – Winter 2025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C8337-0804-4F14-931E-8B64EF5974B3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Slides adapted from:</a:t>
            </a:r>
            <a:br>
              <a:rPr lang="en-US" sz="1600" dirty="0"/>
            </a:br>
            <a:r>
              <a:rPr lang="en-US" sz="1600" dirty="0"/>
              <a:t>St-Amour, </a:t>
            </a:r>
            <a:r>
              <a:rPr lang="en-US" sz="1600" dirty="0" err="1"/>
              <a:t>Hardavellas</a:t>
            </a:r>
            <a:r>
              <a:rPr lang="en-US" sz="1600" dirty="0"/>
              <a:t>, </a:t>
            </a:r>
            <a:r>
              <a:rPr lang="en-US" sz="1600" dirty="0" err="1"/>
              <a:t>Bustamente</a:t>
            </a:r>
            <a:r>
              <a:rPr lang="en-US" sz="1600" dirty="0"/>
              <a:t> (Northwestern), Bryant, </a:t>
            </a:r>
            <a:r>
              <a:rPr lang="en-US" sz="1600" dirty="0" err="1"/>
              <a:t>O’Hallaron</a:t>
            </a:r>
            <a:r>
              <a:rPr lang="en-US" sz="1600" dirty="0"/>
              <a:t> (CMU), Garcia, Weaver (UC Berkeley)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locality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5213350"/>
          </a:xfrm>
        </p:spPr>
        <p:txBody>
          <a:bodyPr>
            <a:normAutofit/>
          </a:bodyPr>
          <a:lstStyle/>
          <a:p>
            <a:r>
              <a:rPr lang="en-US" sz="2400" dirty="0"/>
              <a:t>Temporal locality</a:t>
            </a:r>
          </a:p>
          <a:p>
            <a:pPr lvl="1"/>
            <a:r>
              <a:rPr lang="en-US" sz="2000" dirty="0"/>
              <a:t>Recently referenced items are likely to be referenced in the near future</a:t>
            </a:r>
          </a:p>
          <a:p>
            <a:r>
              <a:rPr lang="en-US" sz="2400" dirty="0"/>
              <a:t>Spatial locality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Items with nearby addresses tend to be referenced close together in time</a:t>
            </a:r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pPr lvl="1">
              <a:lnSpc>
                <a:spcPct val="90000"/>
              </a:lnSpc>
            </a:pPr>
            <a:endParaRPr lang="en-US" sz="2000" dirty="0"/>
          </a:p>
          <a:p>
            <a:r>
              <a:rPr lang="en-US" sz="2400" dirty="0"/>
              <a:t>Quiz: what kind of locality?</a:t>
            </a:r>
          </a:p>
          <a:p>
            <a:pPr lvl="1"/>
            <a:r>
              <a:rPr lang="en-US" sz="2000" dirty="0"/>
              <a:t>Data</a:t>
            </a:r>
          </a:p>
          <a:p>
            <a:pPr lvl="2"/>
            <a:r>
              <a:rPr lang="en-US" sz="2000" dirty="0"/>
              <a:t>Reference array elements in succession:</a:t>
            </a:r>
          </a:p>
          <a:p>
            <a:pPr lvl="2"/>
            <a:r>
              <a:rPr lang="en-US" sz="2000" dirty="0"/>
              <a:t>Reference sum each iteration:</a:t>
            </a:r>
          </a:p>
          <a:p>
            <a:pPr lvl="1"/>
            <a:r>
              <a:rPr lang="en-US" sz="2000" dirty="0"/>
              <a:t>Instructions</a:t>
            </a:r>
          </a:p>
          <a:p>
            <a:pPr lvl="2"/>
            <a:r>
              <a:rPr lang="en-US" sz="2000" dirty="0"/>
              <a:t>Execute instructions in sequence:</a:t>
            </a:r>
          </a:p>
          <a:p>
            <a:pPr lvl="2"/>
            <a:r>
              <a:rPr lang="en-US" sz="2000" dirty="0"/>
              <a:t>Cycle through loop repeatedly:</a:t>
            </a:r>
          </a:p>
          <a:p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C58EB6-DB77-4D8F-A6B3-01C5BD5C5E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8302" y="2924388"/>
            <a:ext cx="3705895" cy="1320874"/>
          </a:xfrm>
          <a:prstGeom prst="rect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</a:tabLst>
            </a:pPr>
            <a:r>
              <a:rPr lang="en-US" sz="2000" b="1" dirty="0">
                <a:latin typeface="Courier New" pitchFamily="49" charset="0"/>
              </a:rPr>
              <a:t>sum = 0;</a:t>
            </a:r>
          </a:p>
          <a:p>
            <a:pPr eaLnBrk="0" hangingPunct="0">
              <a:tabLst>
                <a:tab pos="457200" algn="l"/>
              </a:tabLst>
            </a:pPr>
            <a:r>
              <a:rPr lang="en-US" sz="2000" b="1" dirty="0">
                <a:latin typeface="Courier New" pitchFamily="49" charset="0"/>
              </a:rPr>
              <a:t>for (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 = 0; 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 &lt; n; 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++)</a:t>
            </a:r>
          </a:p>
          <a:p>
            <a:pPr eaLnBrk="0" hangingPunct="0">
              <a:tabLst>
                <a:tab pos="457200" algn="l"/>
              </a:tabLst>
            </a:pPr>
            <a:r>
              <a:rPr lang="en-US" sz="2000" b="1" dirty="0">
                <a:latin typeface="Courier New" pitchFamily="49" charset="0"/>
              </a:rPr>
              <a:t>	sum += a[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];</a:t>
            </a:r>
          </a:p>
          <a:p>
            <a:pPr eaLnBrk="0" hangingPunct="0">
              <a:tabLst>
                <a:tab pos="457200" algn="l"/>
              </a:tabLst>
            </a:pPr>
            <a:r>
              <a:rPr lang="en-US" sz="2000" b="1" dirty="0">
                <a:latin typeface="Courier New" pitchFamily="49" charset="0"/>
              </a:rPr>
              <a:t>return sum;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9D53CED2-2068-4486-844D-84DBB772E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9734" y="4307756"/>
            <a:ext cx="1708161" cy="3416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b="1" dirty="0">
                <a:latin typeface="Helvetica" pitchFamily="34" charset="0"/>
              </a:rPr>
              <a:t>Spatial locality</a:t>
            </a: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75BF7FC0-8A88-4CA0-BE71-728BD8591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7772" y="5274841"/>
            <a:ext cx="1708161" cy="3416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b="1" dirty="0">
                <a:latin typeface="Helvetica" pitchFamily="34" charset="0"/>
              </a:rPr>
              <a:t>Spatial locality</a:t>
            </a:r>
          </a:p>
        </p:txBody>
      </p:sp>
      <p:sp>
        <p:nvSpPr>
          <p:cNvPr id="9" name="Text Box 8">
            <a:extLst>
              <a:ext uri="{FF2B5EF4-FFF2-40B4-BE49-F238E27FC236}">
                <a16:creationId xmlns:a16="http://schemas.microsoft.com/office/drawing/2014/main" id="{D8DA0C0A-F246-4CD8-AAD4-590F2D3D3C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1315" y="5616421"/>
            <a:ext cx="1973169" cy="3416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b="1" dirty="0">
                <a:latin typeface="Helvetica" pitchFamily="34" charset="0"/>
              </a:rPr>
              <a:t>Temporal locality</a:t>
            </a:r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37C6965D-A941-41C9-8959-29D6E35F16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1315" y="4623578"/>
            <a:ext cx="1973169" cy="3416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b="1" dirty="0">
                <a:latin typeface="Helvetica" pitchFamily="34" charset="0"/>
              </a:rPr>
              <a:t>Temporal locality</a:t>
            </a:r>
          </a:p>
        </p:txBody>
      </p:sp>
    </p:spTree>
    <p:extLst>
      <p:ext uri="{BB962C8B-B14F-4D97-AF65-F5344CB8AC3E}">
        <p14:creationId xmlns:p14="http://schemas.microsoft.com/office/powerpoint/2010/main" val="4105341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  <p:bldP spid="9" grpId="0" autoUpdateAnimBg="0"/>
      <p:bldP spid="10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Locality example</a:t>
            </a:r>
          </a:p>
        </p:txBody>
      </p:sp>
      <p:sp>
        <p:nvSpPr>
          <p:cNvPr id="6963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/>
              <a:t>Can get a sense for whether a function has good locality just by looking at its memory access patterns</a:t>
            </a:r>
          </a:p>
          <a:p>
            <a:r>
              <a:rPr lang="en-US" sz="2400" dirty="0"/>
              <a:t>Does this function have good locality?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b="1" i="1" dirty="0"/>
              <a:t>Yes!</a:t>
            </a:r>
          </a:p>
          <a:p>
            <a:pPr lvl="1"/>
            <a:r>
              <a:rPr lang="en-US" sz="2200" dirty="0"/>
              <a:t>Array is accessed in same row-major order in which it is stored in memory</a:t>
            </a:r>
          </a:p>
          <a:p>
            <a:pPr lvl="1"/>
            <a:r>
              <a:rPr lang="en-US" sz="2200" b="1" dirty="0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en-US" sz="2200" dirty="0">
                <a:cs typeface="Courier New" charset="0"/>
              </a:rPr>
              <a:t> through </a:t>
            </a:r>
            <a:r>
              <a:rPr lang="en-US" sz="2200" b="1" dirty="0">
                <a:latin typeface="Courier New" charset="0"/>
                <a:ea typeface="Courier New" charset="0"/>
                <a:cs typeface="Courier New" charset="0"/>
              </a:rPr>
              <a:t>a+3</a:t>
            </a:r>
            <a:r>
              <a:rPr lang="en-US" sz="2200" dirty="0"/>
              <a:t> , </a:t>
            </a:r>
            <a:r>
              <a:rPr lang="en-US" sz="2200" b="1" dirty="0">
                <a:latin typeface="Courier New" charset="0"/>
                <a:ea typeface="Courier New" charset="0"/>
                <a:cs typeface="Courier New" charset="0"/>
              </a:rPr>
              <a:t>a+4</a:t>
            </a:r>
            <a:r>
              <a:rPr lang="en-US" sz="2200" dirty="0">
                <a:cs typeface="Courier New" charset="0"/>
              </a:rPr>
              <a:t> through </a:t>
            </a:r>
            <a:r>
              <a:rPr lang="en-US" sz="2200" b="1" dirty="0">
                <a:latin typeface="Courier New" charset="0"/>
                <a:ea typeface="Courier New" charset="0"/>
                <a:cs typeface="Courier New" charset="0"/>
              </a:rPr>
              <a:t>a+7</a:t>
            </a:r>
            <a:r>
              <a:rPr lang="en-US" sz="2200" dirty="0"/>
              <a:t>, </a:t>
            </a:r>
            <a:r>
              <a:rPr lang="en-US" sz="2200" b="1" dirty="0">
                <a:latin typeface="Courier New" charset="0"/>
                <a:ea typeface="Courier New" charset="0"/>
                <a:cs typeface="Courier New" charset="0"/>
              </a:rPr>
              <a:t>a+8</a:t>
            </a:r>
            <a:r>
              <a:rPr lang="en-US" sz="2200" dirty="0">
                <a:cs typeface="Courier New" charset="0"/>
              </a:rPr>
              <a:t> through </a:t>
            </a:r>
            <a:r>
              <a:rPr lang="en-US" sz="2200" b="1" dirty="0">
                <a:latin typeface="Courier New" charset="0"/>
                <a:ea typeface="Courier New" charset="0"/>
                <a:cs typeface="Courier New" charset="0"/>
              </a:rPr>
              <a:t>a+11</a:t>
            </a:r>
            <a:r>
              <a:rPr lang="en-US" sz="2200" dirty="0"/>
              <a:t>, etc.</a:t>
            </a:r>
          </a:p>
        </p:txBody>
      </p:sp>
      <p:sp>
        <p:nvSpPr>
          <p:cNvPr id="696324" name="Text Box 4"/>
          <p:cNvSpPr txBox="1">
            <a:spLocks noChangeArrowheads="1"/>
          </p:cNvSpPr>
          <p:nvPr/>
        </p:nvSpPr>
        <p:spPr bwMode="auto">
          <a:xfrm>
            <a:off x="901522" y="2386291"/>
            <a:ext cx="4842455" cy="258532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b="1" dirty="0">
                <a:latin typeface="Courier New" pitchFamily="49" charset="0"/>
              </a:rPr>
              <a:t>int </a:t>
            </a:r>
            <a:r>
              <a:rPr lang="en-US" b="1" dirty="0" err="1">
                <a:latin typeface="Courier New" pitchFamily="49" charset="0"/>
              </a:rPr>
              <a:t>sumarrayrows</a:t>
            </a:r>
            <a:r>
              <a:rPr lang="en-US" b="1" dirty="0">
                <a:latin typeface="Courier New" pitchFamily="49" charset="0"/>
              </a:rPr>
              <a:t>(int a[M][N]){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int sum = 0;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for (int 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 &lt; M; 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++) {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  for (int j = 0; j &lt; N; </a:t>
            </a:r>
            <a:r>
              <a:rPr lang="en-US" b="1" dirty="0" err="1">
                <a:latin typeface="Courier New" pitchFamily="49" charset="0"/>
              </a:rPr>
              <a:t>j++</a:t>
            </a:r>
            <a:r>
              <a:rPr lang="en-US" b="1" dirty="0">
                <a:latin typeface="Courier New" pitchFamily="49" charset="0"/>
              </a:rPr>
              <a:t>) {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    sum += a[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][j];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  }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}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return sum;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0" y="3059668"/>
            <a:ext cx="3101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Temporal or spatial locality?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4467B74-5DFC-4B99-9866-E0FA9F332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89907B-ED4A-4C39-8129-A95F46A4752D}"/>
              </a:ext>
            </a:extLst>
          </p:cNvPr>
          <p:cNvSpPr txBox="1"/>
          <p:nvPr/>
        </p:nvSpPr>
        <p:spPr>
          <a:xfrm>
            <a:off x="6096000" y="3657600"/>
            <a:ext cx="31015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Spatial: accesses to array</a:t>
            </a:r>
          </a:p>
          <a:p>
            <a:r>
              <a:rPr lang="en-US" dirty="0"/>
              <a:t>Temporal: accesses to sum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CE69D83-B84F-5743-7975-6C9F2FB2DB59}"/>
              </a:ext>
            </a:extLst>
          </p:cNvPr>
          <p:cNvGrpSpPr/>
          <p:nvPr/>
        </p:nvGrpSpPr>
        <p:grpSpPr>
          <a:xfrm>
            <a:off x="6714253" y="1789331"/>
            <a:ext cx="4710865" cy="748422"/>
            <a:chOff x="6714253" y="1789331"/>
            <a:chExt cx="4710865" cy="748422"/>
          </a:xfrm>
        </p:grpSpPr>
        <p:sp>
          <p:nvSpPr>
            <p:cNvPr id="9" name="Line 8">
              <a:extLst>
                <a:ext uri="{FF2B5EF4-FFF2-40B4-BE49-F238E27FC236}">
                  <a16:creationId xmlns:a16="http://schemas.microsoft.com/office/drawing/2014/main" id="{F2BCC98E-35F3-6C32-58C4-11230E1AC8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832024" y="2386291"/>
              <a:ext cx="0" cy="1514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19">
              <a:extLst>
                <a:ext uri="{FF2B5EF4-FFF2-40B4-BE49-F238E27FC236}">
                  <a16:creationId xmlns:a16="http://schemas.microsoft.com/office/drawing/2014/main" id="{63D23E5B-7C50-29EE-7E66-FCB6C892DAF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14253" y="1792487"/>
              <a:ext cx="1177716" cy="504874"/>
              <a:chOff x="816" y="2640"/>
              <a:chExt cx="960" cy="480"/>
            </a:xfrm>
          </p:grpSpPr>
          <p:sp>
            <p:nvSpPr>
              <p:cNvPr id="34" name="Rectangle 20">
                <a:extLst>
                  <a:ext uri="{FF2B5EF4-FFF2-40B4-BE49-F238E27FC236}">
                    <a16:creationId xmlns:a16="http://schemas.microsoft.com/office/drawing/2014/main" id="{14DB1ED3-1A74-51C3-0C5B-A05C371648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35" name="Rectangle 21">
                <a:extLst>
                  <a:ext uri="{FF2B5EF4-FFF2-40B4-BE49-F238E27FC236}">
                    <a16:creationId xmlns:a16="http://schemas.microsoft.com/office/drawing/2014/main" id="{F8EE40C6-51D0-B3D9-E3E4-D0C0BF090D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36" name="Rectangle 22">
                <a:extLst>
                  <a:ext uri="{FF2B5EF4-FFF2-40B4-BE49-F238E27FC236}">
                    <a16:creationId xmlns:a16="http://schemas.microsoft.com/office/drawing/2014/main" id="{720BAA58-03EA-182F-FB5A-461326C00D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37" name="Rectangle 23">
                <a:extLst>
                  <a:ext uri="{FF2B5EF4-FFF2-40B4-BE49-F238E27FC236}">
                    <a16:creationId xmlns:a16="http://schemas.microsoft.com/office/drawing/2014/main" id="{72BA0285-492B-CE11-9512-63C11A6565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0</a:t>
                </a:r>
              </a:p>
            </p:txBody>
          </p:sp>
          <p:sp>
            <p:nvSpPr>
              <p:cNvPr id="38" name="Rectangle 24">
                <a:extLst>
                  <a:ext uri="{FF2B5EF4-FFF2-40B4-BE49-F238E27FC236}">
                    <a16:creationId xmlns:a16="http://schemas.microsoft.com/office/drawing/2014/main" id="{3303F2F3-3740-81F4-B597-19191558F2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6</a:t>
                </a:r>
              </a:p>
            </p:txBody>
          </p:sp>
        </p:grpSp>
        <p:grpSp>
          <p:nvGrpSpPr>
            <p:cNvPr id="12" name="Group 25">
              <a:extLst>
                <a:ext uri="{FF2B5EF4-FFF2-40B4-BE49-F238E27FC236}">
                  <a16:creationId xmlns:a16="http://schemas.microsoft.com/office/drawing/2014/main" id="{E9CC8FB0-98A1-2C84-D411-57C322756C9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91969" y="1792487"/>
              <a:ext cx="1177716" cy="504874"/>
              <a:chOff x="816" y="2640"/>
              <a:chExt cx="960" cy="480"/>
            </a:xfrm>
          </p:grpSpPr>
          <p:sp>
            <p:nvSpPr>
              <p:cNvPr id="29" name="Rectangle 26">
                <a:extLst>
                  <a:ext uri="{FF2B5EF4-FFF2-40B4-BE49-F238E27FC236}">
                    <a16:creationId xmlns:a16="http://schemas.microsoft.com/office/drawing/2014/main" id="{8BC13BB4-066D-71F5-CB1E-9E3EE3B855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30" name="Rectangle 27">
                <a:extLst>
                  <a:ext uri="{FF2B5EF4-FFF2-40B4-BE49-F238E27FC236}">
                    <a16:creationId xmlns:a16="http://schemas.microsoft.com/office/drawing/2014/main" id="{89BEAB6A-C79F-02DC-7E8A-30B0188B81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31" name="Rectangle 28">
                <a:extLst>
                  <a:ext uri="{FF2B5EF4-FFF2-40B4-BE49-F238E27FC236}">
                    <a16:creationId xmlns:a16="http://schemas.microsoft.com/office/drawing/2014/main" id="{BACFFD87-9A62-3133-6F4A-CDEAF195B1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32" name="Rectangle 29">
                <a:extLst>
                  <a:ext uri="{FF2B5EF4-FFF2-40B4-BE49-F238E27FC236}">
                    <a16:creationId xmlns:a16="http://schemas.microsoft.com/office/drawing/2014/main" id="{45D63B66-95B2-2670-4D88-0B980096E0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33" name="Rectangle 30">
                <a:extLst>
                  <a:ext uri="{FF2B5EF4-FFF2-40B4-BE49-F238E27FC236}">
                    <a16:creationId xmlns:a16="http://schemas.microsoft.com/office/drawing/2014/main" id="{D5CCD1CE-8535-8108-45F2-2C6B1773DE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3</a:t>
                </a:r>
              </a:p>
            </p:txBody>
          </p:sp>
        </p:grpSp>
        <p:grpSp>
          <p:nvGrpSpPr>
            <p:cNvPr id="13" name="Group 31">
              <a:extLst>
                <a:ext uri="{FF2B5EF4-FFF2-40B4-BE49-F238E27FC236}">
                  <a16:creationId xmlns:a16="http://schemas.microsoft.com/office/drawing/2014/main" id="{0D9CA676-CB1C-1AF0-80DE-8271EBD1C0C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069686" y="1792487"/>
              <a:ext cx="1177716" cy="504874"/>
              <a:chOff x="816" y="2640"/>
              <a:chExt cx="960" cy="480"/>
            </a:xfrm>
          </p:grpSpPr>
          <p:sp>
            <p:nvSpPr>
              <p:cNvPr id="24" name="Rectangle 32">
                <a:extLst>
                  <a:ext uri="{FF2B5EF4-FFF2-40B4-BE49-F238E27FC236}">
                    <a16:creationId xmlns:a16="http://schemas.microsoft.com/office/drawing/2014/main" id="{4956BCD5-510D-5D9E-CCB3-38DC82AC86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25" name="Rectangle 33">
                <a:extLst>
                  <a:ext uri="{FF2B5EF4-FFF2-40B4-BE49-F238E27FC236}">
                    <a16:creationId xmlns:a16="http://schemas.microsoft.com/office/drawing/2014/main" id="{B3C3C2EB-A4C0-D768-22C8-6B980941E8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26" name="Rectangle 34">
                <a:extLst>
                  <a:ext uri="{FF2B5EF4-FFF2-40B4-BE49-F238E27FC236}">
                    <a16:creationId xmlns:a16="http://schemas.microsoft.com/office/drawing/2014/main" id="{CC243655-D65E-02C3-2411-AF5EDA9515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27" name="Rectangle 35">
                <a:extLst>
                  <a:ext uri="{FF2B5EF4-FFF2-40B4-BE49-F238E27FC236}">
                    <a16:creationId xmlns:a16="http://schemas.microsoft.com/office/drawing/2014/main" id="{584CB416-13E2-F019-BE48-640810119E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28" name="Rectangle 36">
                <a:extLst>
                  <a:ext uri="{FF2B5EF4-FFF2-40B4-BE49-F238E27FC236}">
                    <a16:creationId xmlns:a16="http://schemas.microsoft.com/office/drawing/2014/main" id="{772A8F84-72AA-F224-335C-6E76017CA4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dirty="0">
                    <a:latin typeface="Courier New" pitchFamily="49" charset="0"/>
                  </a:rPr>
                  <a:t>7</a:t>
                </a:r>
              </a:p>
            </p:txBody>
          </p:sp>
        </p:grpSp>
        <p:grpSp>
          <p:nvGrpSpPr>
            <p:cNvPr id="14" name="Group 37">
              <a:extLst>
                <a:ext uri="{FF2B5EF4-FFF2-40B4-BE49-F238E27FC236}">
                  <a16:creationId xmlns:a16="http://schemas.microsoft.com/office/drawing/2014/main" id="{1AF216B1-479D-884F-A785-4795122733D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247402" y="1789331"/>
              <a:ext cx="1177716" cy="508030"/>
              <a:chOff x="816" y="2637"/>
              <a:chExt cx="960" cy="483"/>
            </a:xfrm>
          </p:grpSpPr>
          <p:sp>
            <p:nvSpPr>
              <p:cNvPr id="19" name="Rectangle 38">
                <a:extLst>
                  <a:ext uri="{FF2B5EF4-FFF2-40B4-BE49-F238E27FC236}">
                    <a16:creationId xmlns:a16="http://schemas.microsoft.com/office/drawing/2014/main" id="{8F79C6D2-F156-963C-600C-EC1CC8AA23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20" name="Rectangle 39">
                <a:extLst>
                  <a:ext uri="{FF2B5EF4-FFF2-40B4-BE49-F238E27FC236}">
                    <a16:creationId xmlns:a16="http://schemas.microsoft.com/office/drawing/2014/main" id="{E845F0F9-0BF0-B070-2EB5-E9DBF42AAA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21" name="Rectangle 40">
                <a:extLst>
                  <a:ext uri="{FF2B5EF4-FFF2-40B4-BE49-F238E27FC236}">
                    <a16:creationId xmlns:a16="http://schemas.microsoft.com/office/drawing/2014/main" id="{9EA5D8F9-0665-F51D-A147-30318F5409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22" name="Rectangle 41">
                <a:extLst>
                  <a:ext uri="{FF2B5EF4-FFF2-40B4-BE49-F238E27FC236}">
                    <a16:creationId xmlns:a16="http://schemas.microsoft.com/office/drawing/2014/main" id="{99A45287-34EB-14DF-D6D7-1A47B796BF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637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23" name="Rectangle 42">
                <a:extLst>
                  <a:ext uri="{FF2B5EF4-FFF2-40B4-BE49-F238E27FC236}">
                    <a16:creationId xmlns:a16="http://schemas.microsoft.com/office/drawing/2014/main" id="{09EE0878-AF57-8FBE-FF20-50B16CF508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</p:grpSp>
        <p:sp>
          <p:nvSpPr>
            <p:cNvPr id="15" name="Rectangle 43">
              <a:extLst>
                <a:ext uri="{FF2B5EF4-FFF2-40B4-BE49-F238E27FC236}">
                  <a16:creationId xmlns:a16="http://schemas.microsoft.com/office/drawing/2014/main" id="{9DE181C1-B7CE-4A6E-CC85-1AD6B476C6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14253" y="1792487"/>
              <a:ext cx="1177716" cy="50487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16" name="Rectangle 44">
              <a:extLst>
                <a:ext uri="{FF2B5EF4-FFF2-40B4-BE49-F238E27FC236}">
                  <a16:creationId xmlns:a16="http://schemas.microsoft.com/office/drawing/2014/main" id="{15FB693E-F83E-88B3-36B3-71B94EF750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91969" y="1792487"/>
              <a:ext cx="1177716" cy="50487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17" name="Rectangle 45">
              <a:extLst>
                <a:ext uri="{FF2B5EF4-FFF2-40B4-BE49-F238E27FC236}">
                  <a16:creationId xmlns:a16="http://schemas.microsoft.com/office/drawing/2014/main" id="{1741329C-544B-D80C-FC91-662774D976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9686" y="1792487"/>
              <a:ext cx="1177716" cy="50487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18" name="Rectangle 46">
              <a:extLst>
                <a:ext uri="{FF2B5EF4-FFF2-40B4-BE49-F238E27FC236}">
                  <a16:creationId xmlns:a16="http://schemas.microsoft.com/office/drawing/2014/main" id="{C4032FA2-A0B6-E973-7716-55DEC412AA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47402" y="1792487"/>
              <a:ext cx="1177716" cy="50487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39" name="Line 8">
              <a:extLst>
                <a:ext uri="{FF2B5EF4-FFF2-40B4-BE49-F238E27FC236}">
                  <a16:creationId xmlns:a16="http://schemas.microsoft.com/office/drawing/2014/main" id="{68525EBD-3666-1689-139F-B702FE1458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085447" y="2386291"/>
              <a:ext cx="0" cy="1514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Line 8">
              <a:extLst>
                <a:ext uri="{FF2B5EF4-FFF2-40B4-BE49-F238E27FC236}">
                  <a16:creationId xmlns:a16="http://schemas.microsoft.com/office/drawing/2014/main" id="{87788DB2-8D46-F520-4604-94C1039BEC4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301255" y="2382503"/>
              <a:ext cx="0" cy="1514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8">
              <a:extLst>
                <a:ext uri="{FF2B5EF4-FFF2-40B4-BE49-F238E27FC236}">
                  <a16:creationId xmlns:a16="http://schemas.microsoft.com/office/drawing/2014/main" id="{7DF5C6BA-75E8-0709-CC27-397EED95A0E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30220" y="2382503"/>
              <a:ext cx="0" cy="1514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42968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Locality example</a:t>
            </a:r>
          </a:p>
        </p:txBody>
      </p:sp>
      <p:sp>
        <p:nvSpPr>
          <p:cNvPr id="6973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400" dirty="0"/>
              <a:t>Does this function have good locality?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900" b="1" i="1" dirty="0"/>
              <a:t>No!</a:t>
            </a:r>
          </a:p>
          <a:p>
            <a:pPr lvl="1"/>
            <a:r>
              <a:rPr lang="en-US" sz="2600" dirty="0"/>
              <a:t>Scans array column-wise instead of row-wise</a:t>
            </a:r>
          </a:p>
          <a:p>
            <a:pPr lvl="1"/>
            <a:r>
              <a:rPr lang="en-US" sz="2900" b="1" dirty="0"/>
              <a:t>a</a:t>
            </a:r>
            <a:r>
              <a:rPr lang="en-US" sz="2900" dirty="0"/>
              <a:t> through </a:t>
            </a:r>
            <a:r>
              <a:rPr lang="en-US" sz="2900" b="1" dirty="0">
                <a:latin typeface="Courier New" charset="0"/>
                <a:ea typeface="Courier New" charset="0"/>
                <a:cs typeface="Courier New" charset="0"/>
              </a:rPr>
              <a:t>a+3</a:t>
            </a:r>
            <a:r>
              <a:rPr lang="en-US" sz="2900" dirty="0"/>
              <a:t>, then </a:t>
            </a:r>
            <a:r>
              <a:rPr lang="en-US" sz="2900" b="1" dirty="0">
                <a:latin typeface="Courier New" charset="0"/>
                <a:ea typeface="Courier New" charset="0"/>
                <a:cs typeface="Courier New" charset="0"/>
              </a:rPr>
              <a:t>a+4*N</a:t>
            </a:r>
            <a:r>
              <a:rPr lang="en-US" sz="2900" dirty="0"/>
              <a:t> through </a:t>
            </a:r>
            <a:r>
              <a:rPr lang="en-US" sz="2900" b="1" dirty="0">
                <a:latin typeface="Courier New" charset="0"/>
                <a:ea typeface="Courier New" charset="0"/>
                <a:cs typeface="Courier New" charset="0"/>
              </a:rPr>
              <a:t>a+4*N+3</a:t>
            </a:r>
            <a:r>
              <a:rPr lang="en-US" sz="2900" dirty="0"/>
              <a:t>, etc.</a:t>
            </a:r>
          </a:p>
          <a:p>
            <a:pPr lvl="1"/>
            <a:r>
              <a:rPr lang="en-US" sz="2600" dirty="0"/>
              <a:t>Holy jumping around memory Batman!</a:t>
            </a:r>
          </a:p>
          <a:p>
            <a:pPr lvl="1"/>
            <a:endParaRPr lang="en-US" sz="2000" dirty="0"/>
          </a:p>
          <a:p>
            <a:r>
              <a:rPr lang="en-US" dirty="0"/>
              <a:t>More on that in a later lectures</a:t>
            </a:r>
          </a:p>
          <a:p>
            <a:endParaRPr lang="en-US" sz="2400" dirty="0"/>
          </a:p>
        </p:txBody>
      </p:sp>
      <p:sp>
        <p:nvSpPr>
          <p:cNvPr id="697348" name="Text Box 4"/>
          <p:cNvSpPr txBox="1">
            <a:spLocks noChangeArrowheads="1"/>
          </p:cNvSpPr>
          <p:nvPr/>
        </p:nvSpPr>
        <p:spPr bwMode="auto">
          <a:xfrm>
            <a:off x="933340" y="1592671"/>
            <a:ext cx="5016699" cy="258532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b="1" dirty="0">
                <a:latin typeface="Courier New" pitchFamily="49" charset="0"/>
              </a:rPr>
              <a:t>int </a:t>
            </a:r>
            <a:r>
              <a:rPr lang="en-US" b="1" dirty="0" err="1">
                <a:latin typeface="Courier New" pitchFamily="49" charset="0"/>
              </a:rPr>
              <a:t>sumarraycols</a:t>
            </a:r>
            <a:r>
              <a:rPr lang="en-US" b="1" dirty="0">
                <a:latin typeface="Courier New" pitchFamily="49" charset="0"/>
              </a:rPr>
              <a:t>(int a[M][N]){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int sum = 0;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for (int j = 0; j &lt; N; </a:t>
            </a:r>
            <a:r>
              <a:rPr lang="en-US" b="1" dirty="0" err="1">
                <a:latin typeface="Courier New" pitchFamily="49" charset="0"/>
              </a:rPr>
              <a:t>j++</a:t>
            </a:r>
            <a:r>
              <a:rPr lang="en-US" b="1" dirty="0">
                <a:latin typeface="Courier New" pitchFamily="49" charset="0"/>
              </a:rPr>
              <a:t>) {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  for (int 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 &lt; M; 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++) {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    sum += a[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][j];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  }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}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  return sum;</a:t>
            </a:r>
          </a:p>
          <a:p>
            <a:pPr eaLnBrk="0" hangingPunct="0"/>
            <a:r>
              <a:rPr lang="en-US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F3BED35-9C08-4AB1-8269-31D05576C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A9AA5207-C4BB-F09A-23CE-8E6BDD4E884E}"/>
              </a:ext>
            </a:extLst>
          </p:cNvPr>
          <p:cNvGrpSpPr/>
          <p:nvPr/>
        </p:nvGrpSpPr>
        <p:grpSpPr>
          <a:xfrm>
            <a:off x="6714253" y="1789331"/>
            <a:ext cx="4710865" cy="748422"/>
            <a:chOff x="6714253" y="1789331"/>
            <a:chExt cx="4710865" cy="748422"/>
          </a:xfrm>
        </p:grpSpPr>
        <p:sp>
          <p:nvSpPr>
            <p:cNvPr id="3" name="Line 8">
              <a:extLst>
                <a:ext uri="{FF2B5EF4-FFF2-40B4-BE49-F238E27FC236}">
                  <a16:creationId xmlns:a16="http://schemas.microsoft.com/office/drawing/2014/main" id="{1FEB3230-8757-BC9E-822D-E3AA02ED2E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832024" y="2386291"/>
              <a:ext cx="0" cy="1514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" name="Group 19">
              <a:extLst>
                <a:ext uri="{FF2B5EF4-FFF2-40B4-BE49-F238E27FC236}">
                  <a16:creationId xmlns:a16="http://schemas.microsoft.com/office/drawing/2014/main" id="{3FE2AB28-834E-388E-F1D0-109E64465C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14253" y="1792487"/>
              <a:ext cx="1177716" cy="504874"/>
              <a:chOff x="816" y="2640"/>
              <a:chExt cx="960" cy="480"/>
            </a:xfrm>
          </p:grpSpPr>
          <p:sp>
            <p:nvSpPr>
              <p:cNvPr id="5" name="Rectangle 20">
                <a:extLst>
                  <a:ext uri="{FF2B5EF4-FFF2-40B4-BE49-F238E27FC236}">
                    <a16:creationId xmlns:a16="http://schemas.microsoft.com/office/drawing/2014/main" id="{7263ED94-38B6-3985-CBD1-BF74969C3D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6" name="Rectangle 21">
                <a:extLst>
                  <a:ext uri="{FF2B5EF4-FFF2-40B4-BE49-F238E27FC236}">
                    <a16:creationId xmlns:a16="http://schemas.microsoft.com/office/drawing/2014/main" id="{017A7447-403F-3A53-D39E-3F10F384FB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7" name="Rectangle 22">
                <a:extLst>
                  <a:ext uri="{FF2B5EF4-FFF2-40B4-BE49-F238E27FC236}">
                    <a16:creationId xmlns:a16="http://schemas.microsoft.com/office/drawing/2014/main" id="{622E9299-4D9D-4E2C-CF5B-A1613EE929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8" name="Rectangle 23">
                <a:extLst>
                  <a:ext uri="{FF2B5EF4-FFF2-40B4-BE49-F238E27FC236}">
                    <a16:creationId xmlns:a16="http://schemas.microsoft.com/office/drawing/2014/main" id="{471F78D1-9CDE-57D5-927D-00B473FC05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0</a:t>
                </a:r>
              </a:p>
            </p:txBody>
          </p:sp>
          <p:sp>
            <p:nvSpPr>
              <p:cNvPr id="9" name="Rectangle 24">
                <a:extLst>
                  <a:ext uri="{FF2B5EF4-FFF2-40B4-BE49-F238E27FC236}">
                    <a16:creationId xmlns:a16="http://schemas.microsoft.com/office/drawing/2014/main" id="{665C4558-26D6-EBAB-CFDC-DF66B421ED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1C7C7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6</a:t>
                </a:r>
              </a:p>
            </p:txBody>
          </p:sp>
        </p:grpSp>
        <p:grpSp>
          <p:nvGrpSpPr>
            <p:cNvPr id="10" name="Group 25">
              <a:extLst>
                <a:ext uri="{FF2B5EF4-FFF2-40B4-BE49-F238E27FC236}">
                  <a16:creationId xmlns:a16="http://schemas.microsoft.com/office/drawing/2014/main" id="{EA514478-F426-AD9D-20F2-CF9269339B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91969" y="1792487"/>
              <a:ext cx="1177716" cy="504874"/>
              <a:chOff x="816" y="2640"/>
              <a:chExt cx="960" cy="480"/>
            </a:xfrm>
          </p:grpSpPr>
          <p:sp>
            <p:nvSpPr>
              <p:cNvPr id="11" name="Rectangle 26">
                <a:extLst>
                  <a:ext uri="{FF2B5EF4-FFF2-40B4-BE49-F238E27FC236}">
                    <a16:creationId xmlns:a16="http://schemas.microsoft.com/office/drawing/2014/main" id="{91B5F9A7-5D50-E159-8F3D-A8C4A13B0A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12" name="Rectangle 27">
                <a:extLst>
                  <a:ext uri="{FF2B5EF4-FFF2-40B4-BE49-F238E27FC236}">
                    <a16:creationId xmlns:a16="http://schemas.microsoft.com/office/drawing/2014/main" id="{3B629EC8-6094-B57B-BFA3-64E91FEBDC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13" name="Rectangle 28">
                <a:extLst>
                  <a:ext uri="{FF2B5EF4-FFF2-40B4-BE49-F238E27FC236}">
                    <a16:creationId xmlns:a16="http://schemas.microsoft.com/office/drawing/2014/main" id="{C4FAD61B-708B-9444-4C14-43DCCE2E0F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14" name="Rectangle 29">
                <a:extLst>
                  <a:ext uri="{FF2B5EF4-FFF2-40B4-BE49-F238E27FC236}">
                    <a16:creationId xmlns:a16="http://schemas.microsoft.com/office/drawing/2014/main" id="{ED5B51F7-0F84-F8F2-856E-AC632D506B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15" name="Rectangle 30">
                <a:extLst>
                  <a:ext uri="{FF2B5EF4-FFF2-40B4-BE49-F238E27FC236}">
                    <a16:creationId xmlns:a16="http://schemas.microsoft.com/office/drawing/2014/main" id="{DB3F3D9F-4D46-F62C-29E9-ED79197193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3</a:t>
                </a:r>
              </a:p>
            </p:txBody>
          </p:sp>
        </p:grpSp>
        <p:grpSp>
          <p:nvGrpSpPr>
            <p:cNvPr id="16" name="Group 31">
              <a:extLst>
                <a:ext uri="{FF2B5EF4-FFF2-40B4-BE49-F238E27FC236}">
                  <a16:creationId xmlns:a16="http://schemas.microsoft.com/office/drawing/2014/main" id="{93E54172-320A-A5E3-D53A-00A2F0760D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069686" y="1792487"/>
              <a:ext cx="1177716" cy="504874"/>
              <a:chOff x="816" y="2640"/>
              <a:chExt cx="960" cy="480"/>
            </a:xfrm>
          </p:grpSpPr>
          <p:sp>
            <p:nvSpPr>
              <p:cNvPr id="17" name="Rectangle 32">
                <a:extLst>
                  <a:ext uri="{FF2B5EF4-FFF2-40B4-BE49-F238E27FC236}">
                    <a16:creationId xmlns:a16="http://schemas.microsoft.com/office/drawing/2014/main" id="{A15BFBDF-B413-5A5D-2A87-304891E9E1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18" name="Rectangle 33">
                <a:extLst>
                  <a:ext uri="{FF2B5EF4-FFF2-40B4-BE49-F238E27FC236}">
                    <a16:creationId xmlns:a16="http://schemas.microsoft.com/office/drawing/2014/main" id="{4010EA62-8A84-F8DC-FBB5-8E239E180D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19" name="Rectangle 34">
                <a:extLst>
                  <a:ext uri="{FF2B5EF4-FFF2-40B4-BE49-F238E27FC236}">
                    <a16:creationId xmlns:a16="http://schemas.microsoft.com/office/drawing/2014/main" id="{13B9F91E-30A5-75D6-8404-7220A6F032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20" name="Rectangle 35">
                <a:extLst>
                  <a:ext uri="{FF2B5EF4-FFF2-40B4-BE49-F238E27FC236}">
                    <a16:creationId xmlns:a16="http://schemas.microsoft.com/office/drawing/2014/main" id="{2E06D19A-5D5A-963C-4450-8C3ACD5446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21" name="Rectangle 36">
                <a:extLst>
                  <a:ext uri="{FF2B5EF4-FFF2-40B4-BE49-F238E27FC236}">
                    <a16:creationId xmlns:a16="http://schemas.microsoft.com/office/drawing/2014/main" id="{447E6B51-AA19-16B1-3C18-B911EEDAE1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r>
                  <a:rPr lang="en-US" dirty="0">
                    <a:latin typeface="Courier New" pitchFamily="49" charset="0"/>
                  </a:rPr>
                  <a:t>7</a:t>
                </a:r>
              </a:p>
            </p:txBody>
          </p:sp>
        </p:grpSp>
        <p:grpSp>
          <p:nvGrpSpPr>
            <p:cNvPr id="22" name="Group 37">
              <a:extLst>
                <a:ext uri="{FF2B5EF4-FFF2-40B4-BE49-F238E27FC236}">
                  <a16:creationId xmlns:a16="http://schemas.microsoft.com/office/drawing/2014/main" id="{38D641B1-345F-327B-3C8A-3B964B42C2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247402" y="1789331"/>
              <a:ext cx="1177716" cy="508030"/>
              <a:chOff x="816" y="2637"/>
              <a:chExt cx="960" cy="483"/>
            </a:xfrm>
          </p:grpSpPr>
          <p:sp>
            <p:nvSpPr>
              <p:cNvPr id="23" name="Rectangle 38">
                <a:extLst>
                  <a:ext uri="{FF2B5EF4-FFF2-40B4-BE49-F238E27FC236}">
                    <a16:creationId xmlns:a16="http://schemas.microsoft.com/office/drawing/2014/main" id="{4FF2F77F-C89C-2C67-67D5-F424708011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6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  <p:sp>
            <p:nvSpPr>
              <p:cNvPr id="24" name="Rectangle 39">
                <a:extLst>
                  <a:ext uri="{FF2B5EF4-FFF2-40B4-BE49-F238E27FC236}">
                    <a16:creationId xmlns:a16="http://schemas.microsoft.com/office/drawing/2014/main" id="{82A225DA-1F18-DA8F-3A97-8349E989A2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5</a:t>
                </a:r>
              </a:p>
            </p:txBody>
          </p:sp>
          <p:sp>
            <p:nvSpPr>
              <p:cNvPr id="25" name="Rectangle 40">
                <a:extLst>
                  <a:ext uri="{FF2B5EF4-FFF2-40B4-BE49-F238E27FC236}">
                    <a16:creationId xmlns:a16="http://schemas.microsoft.com/office/drawing/2014/main" id="{7B559788-A0FF-88F9-9131-31CB899102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0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26" name="Rectangle 41">
                <a:extLst>
                  <a:ext uri="{FF2B5EF4-FFF2-40B4-BE49-F238E27FC236}">
                    <a16:creationId xmlns:a16="http://schemas.microsoft.com/office/drawing/2014/main" id="{C501DF09-9A52-0AC9-D452-D9AE5DF517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637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2</a:t>
                </a:r>
              </a:p>
            </p:txBody>
          </p:sp>
          <p:sp>
            <p:nvSpPr>
              <p:cNvPr id="27" name="Rectangle 42">
                <a:extLst>
                  <a:ext uri="{FF2B5EF4-FFF2-40B4-BE49-F238E27FC236}">
                    <a16:creationId xmlns:a16="http://schemas.microsoft.com/office/drawing/2014/main" id="{FB011C97-2018-ED52-CBF3-4D37C7E031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84" y="2640"/>
                <a:ext cx="192" cy="480"/>
              </a:xfrm>
              <a:prstGeom prst="rect">
                <a:avLst/>
              </a:prstGeom>
              <a:solidFill>
                <a:srgbClr val="D5F1C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eaLnBrk="0" hangingPunct="0"/>
                <a:r>
                  <a:rPr lang="en-US">
                    <a:latin typeface="Courier New" pitchFamily="-96" charset="0"/>
                  </a:rPr>
                  <a:t>1</a:t>
                </a:r>
              </a:p>
            </p:txBody>
          </p:sp>
        </p:grpSp>
        <p:sp>
          <p:nvSpPr>
            <p:cNvPr id="28" name="Rectangle 43">
              <a:extLst>
                <a:ext uri="{FF2B5EF4-FFF2-40B4-BE49-F238E27FC236}">
                  <a16:creationId xmlns:a16="http://schemas.microsoft.com/office/drawing/2014/main" id="{BD21FB00-FCBA-A580-90A3-D1344FE714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14253" y="1792487"/>
              <a:ext cx="1177716" cy="50487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29" name="Rectangle 44">
              <a:extLst>
                <a:ext uri="{FF2B5EF4-FFF2-40B4-BE49-F238E27FC236}">
                  <a16:creationId xmlns:a16="http://schemas.microsoft.com/office/drawing/2014/main" id="{009B93A7-FFEA-FBD0-6F0F-2001A3188A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91969" y="1792487"/>
              <a:ext cx="1177716" cy="50487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30" name="Rectangle 45">
              <a:extLst>
                <a:ext uri="{FF2B5EF4-FFF2-40B4-BE49-F238E27FC236}">
                  <a16:creationId xmlns:a16="http://schemas.microsoft.com/office/drawing/2014/main" id="{3A0E8089-E923-1C71-C2A5-EE456124ED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69686" y="1792487"/>
              <a:ext cx="1177716" cy="50487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31" name="Rectangle 46">
              <a:extLst>
                <a:ext uri="{FF2B5EF4-FFF2-40B4-BE49-F238E27FC236}">
                  <a16:creationId xmlns:a16="http://schemas.microsoft.com/office/drawing/2014/main" id="{59FFAA7F-44A5-7FFF-9598-F0FB2FC177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47402" y="1792487"/>
              <a:ext cx="1177716" cy="50487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0" hangingPunct="0"/>
              <a:endParaRPr lang="en-US">
                <a:latin typeface="Calibri" pitchFamily="-96" charset="0"/>
              </a:endParaRPr>
            </a:p>
          </p:txBody>
        </p:sp>
        <p:sp>
          <p:nvSpPr>
            <p:cNvPr id="32" name="Line 8">
              <a:extLst>
                <a:ext uri="{FF2B5EF4-FFF2-40B4-BE49-F238E27FC236}">
                  <a16:creationId xmlns:a16="http://schemas.microsoft.com/office/drawing/2014/main" id="{7A740FC9-03A4-4B3E-F6A9-1BB9371C4B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019582" y="2382503"/>
              <a:ext cx="0" cy="1514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Line 8">
              <a:extLst>
                <a:ext uri="{FF2B5EF4-FFF2-40B4-BE49-F238E27FC236}">
                  <a16:creationId xmlns:a16="http://schemas.microsoft.com/office/drawing/2014/main" id="{047DB680-246B-AED3-781D-04F78FF093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202418" y="2382503"/>
              <a:ext cx="0" cy="1514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Line 8">
              <a:extLst>
                <a:ext uri="{FF2B5EF4-FFF2-40B4-BE49-F238E27FC236}">
                  <a16:creationId xmlns:a16="http://schemas.microsoft.com/office/drawing/2014/main" id="{DF1DD72E-C5B7-0B7D-80F1-26C7E10971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358939" y="2382503"/>
              <a:ext cx="0" cy="1514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85653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Locality to the Rescue!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How can we exploit locality to bridge the CPU-memory gap?</a:t>
            </a:r>
          </a:p>
          <a:p>
            <a:pPr lvl="1"/>
            <a:r>
              <a:rPr lang="en-US" dirty="0"/>
              <a:t>Use it to determine which data to put in a cache!</a:t>
            </a:r>
          </a:p>
          <a:p>
            <a:pPr lvl="1"/>
            <a:endParaRPr lang="en-US" dirty="0"/>
          </a:p>
          <a:p>
            <a:r>
              <a:rPr lang="en-US" dirty="0"/>
              <a:t>Spatial locality</a:t>
            </a:r>
          </a:p>
          <a:p>
            <a:pPr lvl="1"/>
            <a:r>
              <a:rPr lang="en-US" dirty="0"/>
              <a:t>When level </a:t>
            </a:r>
            <a:r>
              <a:rPr lang="en-US" i="1" dirty="0"/>
              <a:t>k</a:t>
            </a:r>
            <a:r>
              <a:rPr lang="en-US" dirty="0"/>
              <a:t> needs a byte from level </a:t>
            </a:r>
            <a:r>
              <a:rPr lang="en-US" i="1" dirty="0"/>
              <a:t>k+1</a:t>
            </a:r>
            <a:r>
              <a:rPr lang="en-US" dirty="0"/>
              <a:t>, don’t just bring one byte</a:t>
            </a:r>
          </a:p>
          <a:p>
            <a:pPr lvl="1"/>
            <a:r>
              <a:rPr lang="en-US" dirty="0"/>
              <a:t>Bring neighboring bytes as well!</a:t>
            </a:r>
          </a:p>
          <a:p>
            <a:pPr lvl="1"/>
            <a:r>
              <a:rPr lang="en-US" dirty="0"/>
              <a:t>Good chances we’ll need them too in the near future</a:t>
            </a:r>
          </a:p>
          <a:p>
            <a:pPr lvl="1"/>
            <a:endParaRPr lang="en-US" dirty="0"/>
          </a:p>
          <a:p>
            <a:r>
              <a:rPr lang="en-US" dirty="0"/>
              <a:t>Temporal locality</a:t>
            </a:r>
          </a:p>
          <a:p>
            <a:pPr lvl="1"/>
            <a:r>
              <a:rPr lang="en-US" dirty="0"/>
              <a:t>Anything accessed goes in the cache, and we’ll try to keep it there for a while</a:t>
            </a:r>
          </a:p>
          <a:p>
            <a:pPr lvl="1"/>
            <a:r>
              <a:rPr lang="en-US" dirty="0"/>
              <a:t>Good chances we’ll need it again in the near future</a:t>
            </a:r>
          </a:p>
          <a:p>
            <a:pPr lvl="1"/>
            <a:endParaRPr lang="en-US" dirty="0"/>
          </a:p>
          <a:p>
            <a:r>
              <a:rPr lang="en-US" dirty="0"/>
              <a:t>Result: most accesses should be cache hits!</a:t>
            </a:r>
          </a:p>
          <a:p>
            <a:pPr lvl="1"/>
            <a:r>
              <a:rPr lang="is-IS" dirty="0"/>
              <a:t>Memory system: size of largest memory, with speed close to that of fastest memory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F4AAE5-A265-45FE-9D19-D85EF7A48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694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1CD26-5589-458B-1EFA-8BE7C2E9E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misses will still happen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C67F0-A583-D8F9-971C-829AB47B6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Only 1%-0.1% of memory is in the cache</a:t>
            </a:r>
          </a:p>
          <a:p>
            <a:pPr lvl="1"/>
            <a:r>
              <a:rPr lang="en-US" dirty="0"/>
              <a:t>So we’ll sometimes need to access the other 99%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When evaluating system performance, the most important part is understanding </a:t>
            </a:r>
            <a:r>
              <a:rPr lang="en-US" i="1" dirty="0"/>
              <a:t>why </a:t>
            </a:r>
            <a:r>
              <a:rPr lang="en-US" dirty="0"/>
              <a:t>a cache miss occurred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BC7448-5A76-E092-53D6-0F6B33F3B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5717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causes a cache miss?</a:t>
            </a:r>
          </a:p>
        </p:txBody>
      </p:sp>
      <p:sp>
        <p:nvSpPr>
          <p:cNvPr id="704515" name="Rectangle 3"/>
          <p:cNvSpPr>
            <a:spLocks noGrp="1" noChangeArrowheads="1"/>
          </p:cNvSpPr>
          <p:nvPr>
            <p:ph idx="1"/>
          </p:nvPr>
        </p:nvSpPr>
        <p:spPr>
          <a:xfrm>
            <a:off x="607595" y="1142999"/>
            <a:ext cx="10972800" cy="5406887"/>
          </a:xfrm>
        </p:spPr>
        <p:txBody>
          <a:bodyPr>
            <a:normAutofit/>
          </a:bodyPr>
          <a:lstStyle/>
          <a:p>
            <a:r>
              <a:rPr lang="en-US" sz="2400" b="1" dirty="0"/>
              <a:t>Cold (compulsory) miss</a:t>
            </a:r>
          </a:p>
          <a:p>
            <a:pPr lvl="1"/>
            <a:r>
              <a:rPr lang="en-US" sz="1800" dirty="0"/>
              <a:t>Cold misses occur when a block is accessed for the first time</a:t>
            </a:r>
          </a:p>
          <a:p>
            <a:pPr lvl="1"/>
            <a:r>
              <a:rPr lang="en-US" sz="1800" dirty="0"/>
              <a:t>No one ever accessed it, so there wasn’t any reason to bring it into cache</a:t>
            </a:r>
          </a:p>
          <a:p>
            <a:pPr lvl="1"/>
            <a:endParaRPr lang="en-US" sz="1800" dirty="0"/>
          </a:p>
          <a:p>
            <a:r>
              <a:rPr lang="en-US" sz="2400" b="1" dirty="0"/>
              <a:t>Capacity miss</a:t>
            </a:r>
          </a:p>
          <a:p>
            <a:pPr lvl="1"/>
            <a:r>
              <a:rPr lang="en-US" sz="1800" dirty="0"/>
              <a:t>Occurs when the set of active cache blocks (</a:t>
            </a:r>
            <a:r>
              <a:rPr lang="en-US" sz="1800" i="1" dirty="0"/>
              <a:t>working set</a:t>
            </a:r>
            <a:r>
              <a:rPr lang="en-US" sz="1800" dirty="0"/>
              <a:t>) is larger than the cache</a:t>
            </a:r>
          </a:p>
          <a:p>
            <a:pPr lvl="1"/>
            <a:r>
              <a:rPr lang="en-US" sz="1800" dirty="0"/>
              <a:t>There’s no way the working set can all fit in the cache, so there will be misses</a:t>
            </a:r>
            <a:endParaRPr lang="en-US" sz="1000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endParaRPr lang="en-US" sz="18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2400" b="1" dirty="0"/>
              <a:t>Conflict miss</a:t>
            </a:r>
          </a:p>
          <a:p>
            <a:pPr lvl="1"/>
            <a:r>
              <a:rPr lang="en-US" sz="1800" dirty="0"/>
              <a:t>In most caches, blocks cannot be stored in any available slot</a:t>
            </a:r>
          </a:p>
          <a:p>
            <a:pPr lvl="1"/>
            <a:r>
              <a:rPr lang="en-US" sz="1800" dirty="0"/>
              <a:t>If two blocks need to go in the same slot, need to evict the old one to store the new!</a:t>
            </a:r>
          </a:p>
          <a:p>
            <a:pPr lvl="1"/>
            <a:r>
              <a:rPr lang="en-US" sz="1800" dirty="0"/>
              <a:t>If after that, we need to access the old block, conflict miss!</a:t>
            </a:r>
          </a:p>
          <a:p>
            <a:pPr lvl="2"/>
            <a:r>
              <a:rPr lang="en-US" sz="1800" dirty="0"/>
              <a:t>We had a conflict, evicted a block, and now we miss trying to access that block</a:t>
            </a:r>
          </a:p>
          <a:p>
            <a:pPr lvl="1"/>
            <a:r>
              <a:rPr lang="en-US" sz="1800" b="1" dirty="0"/>
              <a:t>Note</a:t>
            </a:r>
            <a:r>
              <a:rPr lang="en-US" sz="1800" dirty="0"/>
              <a:t>: can happen even when there is “room” elsewhere in the cache!</a:t>
            </a:r>
          </a:p>
          <a:p>
            <a:pPr lvl="1"/>
            <a:r>
              <a:rPr lang="en-US" sz="1800" dirty="0"/>
              <a:t>We’ll show examples of this next lecture</a:t>
            </a:r>
          </a:p>
          <a:p>
            <a:pPr lvl="1"/>
            <a:endParaRPr lang="en-US" sz="18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4B9C04E-C846-4A45-90B9-A641E3AD0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320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5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F7A88-1494-9DEF-52C1-3A770492F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73ED7-26DD-3905-4BCB-6AADA9E906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first start up a program, it runs really slowly for a few seconds. What kind of cache misses are occurring?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br>
              <a:rPr lang="en-US" dirty="0"/>
            </a:br>
            <a:endParaRPr lang="en-US" dirty="0"/>
          </a:p>
          <a:p>
            <a:r>
              <a:rPr lang="en-US" dirty="0"/>
              <a:t>When you have too many browser tabs open and active, all of the tabs run more slowly. What kind of cache misses are occurring?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9AD8FE-97B5-A584-6859-7F5E5541B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D1DD27-6C68-4A76-59EA-35332E4E746E}"/>
              </a:ext>
            </a:extLst>
          </p:cNvPr>
          <p:cNvSpPr txBox="1"/>
          <p:nvPr/>
        </p:nvSpPr>
        <p:spPr>
          <a:xfrm>
            <a:off x="5628068" y="309890"/>
            <a:ext cx="5653826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Miss types: Cold, Capacity, Conflict</a:t>
            </a:r>
          </a:p>
        </p:txBody>
      </p:sp>
    </p:spTree>
    <p:extLst>
      <p:ext uri="{BB962C8B-B14F-4D97-AF65-F5344CB8AC3E}">
        <p14:creationId xmlns:p14="http://schemas.microsoft.com/office/powerpoint/2010/main" val="15318583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F7A88-1494-9DEF-52C1-3A770492F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73ED7-26DD-3905-4BCB-6AADA9E906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first start up a program, it runs really slowly for a few seconds. What kind of cache misses are occurring?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Cold (aka Compulsory) misses. The data has never been loaded before!</a:t>
            </a:r>
          </a:p>
          <a:p>
            <a:pPr marL="457200" lvl="1" indent="0">
              <a:buNone/>
            </a:pPr>
            <a:br>
              <a:rPr lang="en-US" dirty="0"/>
            </a:br>
            <a:endParaRPr lang="en-US" dirty="0"/>
          </a:p>
          <a:p>
            <a:r>
              <a:rPr lang="en-US" dirty="0"/>
              <a:t>When you have too many browser tabs open and active, all of the tabs run more slowly. What kind of cache misses are occurring?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Capacity misses. You have too much data to fit it all in the cache</a:t>
            </a:r>
          </a:p>
          <a:p>
            <a:pPr lvl="2"/>
            <a:r>
              <a:rPr lang="en-US" dirty="0"/>
              <a:t>Could be Conflict misses as well, but probably not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9AD8FE-97B5-A584-6859-7F5E5541B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D1DD27-6C68-4A76-59EA-35332E4E746E}"/>
              </a:ext>
            </a:extLst>
          </p:cNvPr>
          <p:cNvSpPr txBox="1"/>
          <p:nvPr/>
        </p:nvSpPr>
        <p:spPr>
          <a:xfrm>
            <a:off x="5628068" y="309890"/>
            <a:ext cx="5653826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Miss types: Cold, Capacity, Conflict</a:t>
            </a:r>
          </a:p>
        </p:txBody>
      </p:sp>
    </p:spTree>
    <p:extLst>
      <p:ext uri="{BB962C8B-B14F-4D97-AF65-F5344CB8AC3E}">
        <p14:creationId xmlns:p14="http://schemas.microsoft.com/office/powerpoint/2010/main" val="538133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Locality of Reference</a:t>
            </a:r>
          </a:p>
          <a:p>
            <a:endParaRPr lang="en-US" dirty="0"/>
          </a:p>
          <a:p>
            <a:r>
              <a:rPr lang="en-US" b="1" dirty="0"/>
              <a:t>Cache Organization</a:t>
            </a:r>
          </a:p>
          <a:p>
            <a:endParaRPr lang="en-US" dirty="0"/>
          </a:p>
          <a:p>
            <a:r>
              <a:rPr lang="en-US" dirty="0"/>
              <a:t>Associativity</a:t>
            </a:r>
          </a:p>
          <a:p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1732295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423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memories</a:t>
            </a:r>
          </a:p>
        </p:txBody>
      </p:sp>
      <p:sp>
        <p:nvSpPr>
          <p:cNvPr id="187424" name="Rectangle 3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specific instance of the general principle of caching  </a:t>
            </a:r>
          </a:p>
          <a:p>
            <a:pPr lvl="1"/>
            <a:r>
              <a:rPr lang="en-US" dirty="0"/>
              <a:t>Small, fast SRAM-based memories between CPU and main memory</a:t>
            </a:r>
          </a:p>
          <a:p>
            <a:pPr lvl="1"/>
            <a:r>
              <a:rPr lang="en-US" dirty="0"/>
              <a:t>Can include multiple levels</a:t>
            </a:r>
          </a:p>
          <a:p>
            <a:pPr lvl="2"/>
            <a:r>
              <a:rPr lang="en-US" dirty="0"/>
              <a:t>L1 = small, but really fast, L2 = larger, slower, L3, etc.</a:t>
            </a:r>
          </a:p>
          <a:p>
            <a:pPr lvl="1"/>
            <a:endParaRPr lang="en-US" dirty="0"/>
          </a:p>
          <a:p>
            <a:r>
              <a:rPr lang="en-US" dirty="0"/>
              <a:t>CPU looks for data in caches first</a:t>
            </a:r>
          </a:p>
          <a:p>
            <a:pPr lvl="1"/>
            <a:r>
              <a:rPr lang="en-US" dirty="0"/>
              <a:t>e.g., L1, then L2, then L3, then finally in main memory as a last resort</a:t>
            </a:r>
          </a:p>
          <a:p>
            <a:pPr lvl="1"/>
            <a:endParaRPr lang="en-US" dirty="0"/>
          </a:p>
          <a:p>
            <a:r>
              <a:rPr lang="en-US" dirty="0"/>
              <a:t>Mechanisms we’ll see today are implemented in </a:t>
            </a:r>
            <a:r>
              <a:rPr lang="en-US" i="1" dirty="0"/>
              <a:t>hardware</a:t>
            </a:r>
          </a:p>
          <a:p>
            <a:pPr lvl="1"/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5BF31E0-0F53-4927-B3A2-6F17D55AB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E221-F017-1972-7929-A70741205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659D71-C2AE-766B-9B64-864760156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Deadline reminders</a:t>
            </a:r>
          </a:p>
          <a:p>
            <a:pPr lvl="1"/>
            <a:r>
              <a:rPr lang="en-US" dirty="0"/>
              <a:t>Homework 3 on </a:t>
            </a:r>
            <a:r>
              <a:rPr lang="en-US" dirty="0" err="1"/>
              <a:t>Thurday</a:t>
            </a:r>
            <a:endParaRPr lang="en-US" dirty="0"/>
          </a:p>
          <a:p>
            <a:pPr lvl="1"/>
            <a:r>
              <a:rPr lang="en-US" dirty="0"/>
              <a:t>Attack Lab next week Tuesday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Next week</a:t>
            </a:r>
          </a:p>
          <a:p>
            <a:pPr lvl="1"/>
            <a:r>
              <a:rPr lang="en-US" dirty="0"/>
              <a:t>Homework 4 &amp; SETI Lab come out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No lecture next week Thursday</a:t>
            </a:r>
          </a:p>
          <a:p>
            <a:pPr lvl="2"/>
            <a:r>
              <a:rPr lang="en-US" dirty="0"/>
              <a:t>Enjoy the break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11F741-0372-DFAF-482A-631BCAAAC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9061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You Probably Thought a Memory Access Worked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7861480" y="2853352"/>
            <a:ext cx="2349321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Some memory address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772401" y="2513390"/>
            <a:ext cx="181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word:</a:t>
            </a:r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5563980" y="5257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63" name="Rectangle 9"/>
          <p:cNvSpPr>
            <a:spLocks noChangeArrowheads="1"/>
          </p:cNvSpPr>
          <p:nvPr/>
        </p:nvSpPr>
        <p:spPr bwMode="auto">
          <a:xfrm>
            <a:off x="5563980" y="5638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79" name="Rectangle 10"/>
          <p:cNvSpPr>
            <a:spLocks noChangeArrowheads="1"/>
          </p:cNvSpPr>
          <p:nvPr/>
        </p:nvSpPr>
        <p:spPr bwMode="auto">
          <a:xfrm>
            <a:off x="5563980" y="6019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05" name="Rectangle 25"/>
          <p:cNvSpPr>
            <a:spLocks noChangeArrowheads="1"/>
          </p:cNvSpPr>
          <p:nvPr/>
        </p:nvSpPr>
        <p:spPr bwMode="auto">
          <a:xfrm>
            <a:off x="5563980" y="4114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106" name="Rectangle 26"/>
          <p:cNvSpPr>
            <a:spLocks noChangeArrowheads="1"/>
          </p:cNvSpPr>
          <p:nvPr/>
        </p:nvSpPr>
        <p:spPr bwMode="auto">
          <a:xfrm>
            <a:off x="5563980" y="4495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107" name="Rectangle 27"/>
          <p:cNvSpPr>
            <a:spLocks noChangeArrowheads="1"/>
          </p:cNvSpPr>
          <p:nvPr/>
        </p:nvSpPr>
        <p:spPr bwMode="auto">
          <a:xfrm>
            <a:off x="5563980" y="4876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5561220" y="3745468"/>
            <a:ext cx="1069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Memory:</a:t>
            </a:r>
          </a:p>
        </p:txBody>
      </p:sp>
      <p:grpSp>
        <p:nvGrpSpPr>
          <p:cNvPr id="109" name="Group 42"/>
          <p:cNvGrpSpPr>
            <a:grpSpLocks/>
          </p:cNvGrpSpPr>
          <p:nvPr/>
        </p:nvGrpSpPr>
        <p:grpSpPr bwMode="auto">
          <a:xfrm>
            <a:off x="1752600" y="2819400"/>
            <a:ext cx="685800" cy="3581400"/>
            <a:chOff x="3984" y="1008"/>
            <a:chExt cx="1584" cy="2256"/>
          </a:xfrm>
        </p:grpSpPr>
        <p:sp>
          <p:nvSpPr>
            <p:cNvPr id="110" name="Rectangle 43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1" name="Rectangle 44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2" name="Rectangle 45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rcx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3" name="Rectangle 46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rbx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4" name="Rectangle 47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5" name="Rectangle 48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7" name="Rectangle 50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rsp</a:t>
              </a:r>
              <a:endParaRPr lang="en-US" dirty="0">
                <a:latin typeface="Courier New" pitchFamily="49" charset="0"/>
              </a:endParaRPr>
            </a:p>
          </p:txBody>
        </p:sp>
      </p:grpSp>
      <p:grpSp>
        <p:nvGrpSpPr>
          <p:cNvPr id="118" name="Group 51"/>
          <p:cNvGrpSpPr>
            <a:grpSpLocks/>
          </p:cNvGrpSpPr>
          <p:nvPr/>
        </p:nvGrpSpPr>
        <p:grpSpPr bwMode="auto">
          <a:xfrm>
            <a:off x="2438400" y="2819400"/>
            <a:ext cx="1066800" cy="3581400"/>
            <a:chOff x="3984" y="1008"/>
            <a:chExt cx="1584" cy="2256"/>
          </a:xfrm>
        </p:grpSpPr>
        <p:sp>
          <p:nvSpPr>
            <p:cNvPr id="119" name="Rectangle 52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0" name="Rectangle 53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1" name="Rectangle 54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2" name="Rectangle 55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3" name="Rectangle 56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4" name="Rectangle 57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6" name="Rectangle 59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0x104</a:t>
              </a:r>
            </a:p>
          </p:txBody>
        </p:sp>
      </p:grpSp>
      <p:cxnSp>
        <p:nvCxnSpPr>
          <p:cNvPr id="127" name="Shape 92"/>
          <p:cNvCxnSpPr/>
          <p:nvPr/>
        </p:nvCxnSpPr>
        <p:spPr bwMode="auto">
          <a:xfrm rot="16200000" flipH="1">
            <a:off x="6683068" y="1800744"/>
            <a:ext cx="1245022" cy="1111798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1" name="Shape 92"/>
          <p:cNvCxnSpPr>
            <a:stCxn id="52" idx="2"/>
            <a:endCxn id="59" idx="3"/>
          </p:cNvCxnSpPr>
          <p:nvPr/>
        </p:nvCxnSpPr>
        <p:spPr bwMode="auto">
          <a:xfrm rot="5400000">
            <a:off x="6671410" y="3083570"/>
            <a:ext cx="2324100" cy="2405360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4" name="Shape 92"/>
          <p:cNvCxnSpPr>
            <a:stCxn id="59" idx="1"/>
            <a:endCxn id="119" idx="3"/>
          </p:cNvCxnSpPr>
          <p:nvPr/>
        </p:nvCxnSpPr>
        <p:spPr bwMode="auto">
          <a:xfrm rot="10800000">
            <a:off x="3505200" y="3009900"/>
            <a:ext cx="2058780" cy="2438400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7ED136-2494-4CAF-8E89-5BC1C6F4D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  <p:sp>
        <p:nvSpPr>
          <p:cNvPr id="37" name="Rectangle 4">
            <a:extLst>
              <a:ext uri="{FF2B5EF4-FFF2-40B4-BE49-F238E27FC236}">
                <a16:creationId xmlns:a16="http://schemas.microsoft.com/office/drawing/2014/main" id="{B0283A19-D9A9-46EC-8D96-0C3160C691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8505" y="1251559"/>
            <a:ext cx="1910717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return var;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</p:txBody>
      </p:sp>
      <p:sp>
        <p:nvSpPr>
          <p:cNvPr id="38" name="Rectangle 6">
            <a:extLst>
              <a:ext uri="{FF2B5EF4-FFF2-40B4-BE49-F238E27FC236}">
                <a16:creationId xmlns:a16="http://schemas.microsoft.com/office/drawing/2014/main" id="{390CB65F-072A-4783-AF47-1C0C5D18F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112" y="1251559"/>
            <a:ext cx="2971800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-12(%</a:t>
            </a:r>
            <a:r>
              <a:rPr lang="en-US" dirty="0" err="1">
                <a:latin typeface="Courier New" pitchFamily="49" charset="0"/>
              </a:rPr>
              <a:t>rsp</a:t>
            </a:r>
            <a:r>
              <a:rPr lang="en-US" dirty="0">
                <a:latin typeface="Courier New" pitchFamily="49" charset="0"/>
              </a:rPr>
              <a:t>),%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</p:txBody>
      </p:sp>
      <p:sp>
        <p:nvSpPr>
          <p:cNvPr id="39" name="AutoShape 16">
            <a:extLst>
              <a:ext uri="{FF2B5EF4-FFF2-40B4-BE49-F238E27FC236}">
                <a16:creationId xmlns:a16="http://schemas.microsoft.com/office/drawing/2014/main" id="{98243BB4-2273-4D7D-BB46-CB17A112FFE2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6629401" y="1480159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F1D6EF0F-889A-4063-8AF4-BC68D9ECD1C3}"/>
              </a:ext>
            </a:extLst>
          </p:cNvPr>
          <p:cNvCxnSpPr>
            <a:stCxn id="37" idx="3"/>
            <a:endCxn id="38" idx="1"/>
          </p:cNvCxnSpPr>
          <p:nvPr/>
        </p:nvCxnSpPr>
        <p:spPr bwMode="auto">
          <a:xfrm>
            <a:off x="4099222" y="1711941"/>
            <a:ext cx="1348891" cy="0"/>
          </a:xfrm>
          <a:prstGeom prst="straightConnector1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1105837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 Memory Access Actually Works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7861480" y="2853352"/>
            <a:ext cx="2349321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Some memory address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772401" y="2513390"/>
            <a:ext cx="181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word:</a:t>
            </a:r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4727161" y="5257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63" name="Rectangle 9"/>
          <p:cNvSpPr>
            <a:spLocks noChangeArrowheads="1"/>
          </p:cNvSpPr>
          <p:nvPr/>
        </p:nvSpPr>
        <p:spPr bwMode="auto">
          <a:xfrm>
            <a:off x="4727161" y="5638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79" name="Rectangle 10"/>
          <p:cNvSpPr>
            <a:spLocks noChangeArrowheads="1"/>
          </p:cNvSpPr>
          <p:nvPr/>
        </p:nvSpPr>
        <p:spPr bwMode="auto">
          <a:xfrm>
            <a:off x="4727161" y="6019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05" name="Rectangle 25"/>
          <p:cNvSpPr>
            <a:spLocks noChangeArrowheads="1"/>
          </p:cNvSpPr>
          <p:nvPr/>
        </p:nvSpPr>
        <p:spPr bwMode="auto">
          <a:xfrm>
            <a:off x="4727161" y="4114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106" name="Rectangle 26"/>
          <p:cNvSpPr>
            <a:spLocks noChangeArrowheads="1"/>
          </p:cNvSpPr>
          <p:nvPr/>
        </p:nvSpPr>
        <p:spPr bwMode="auto">
          <a:xfrm>
            <a:off x="4727161" y="4495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107" name="Rectangle 27"/>
          <p:cNvSpPr>
            <a:spLocks noChangeArrowheads="1"/>
          </p:cNvSpPr>
          <p:nvPr/>
        </p:nvSpPr>
        <p:spPr bwMode="auto">
          <a:xfrm>
            <a:off x="4727161" y="4876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724401" y="3745468"/>
            <a:ext cx="1069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Memory:</a:t>
            </a:r>
          </a:p>
        </p:txBody>
      </p:sp>
      <p:grpSp>
        <p:nvGrpSpPr>
          <p:cNvPr id="109" name="Group 42"/>
          <p:cNvGrpSpPr>
            <a:grpSpLocks/>
          </p:cNvGrpSpPr>
          <p:nvPr/>
        </p:nvGrpSpPr>
        <p:grpSpPr bwMode="auto">
          <a:xfrm>
            <a:off x="1752600" y="2819400"/>
            <a:ext cx="685800" cy="3581400"/>
            <a:chOff x="3984" y="1008"/>
            <a:chExt cx="1584" cy="2256"/>
          </a:xfrm>
        </p:grpSpPr>
        <p:sp>
          <p:nvSpPr>
            <p:cNvPr id="110" name="Rectangle 43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1" name="Rectangle 44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2" name="Rectangle 45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rcx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3" name="Rectangle 46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rbx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4" name="Rectangle 47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5" name="Rectangle 48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7" name="Rectangle 50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rsp</a:t>
              </a:r>
              <a:endParaRPr lang="en-US" dirty="0">
                <a:latin typeface="Courier New" pitchFamily="49" charset="0"/>
              </a:endParaRPr>
            </a:p>
          </p:txBody>
        </p:sp>
      </p:grpSp>
      <p:grpSp>
        <p:nvGrpSpPr>
          <p:cNvPr id="118" name="Group 51"/>
          <p:cNvGrpSpPr>
            <a:grpSpLocks/>
          </p:cNvGrpSpPr>
          <p:nvPr/>
        </p:nvGrpSpPr>
        <p:grpSpPr bwMode="auto">
          <a:xfrm>
            <a:off x="2438400" y="2819400"/>
            <a:ext cx="1066800" cy="3581400"/>
            <a:chOff x="3984" y="1008"/>
            <a:chExt cx="1584" cy="2256"/>
          </a:xfrm>
        </p:grpSpPr>
        <p:sp>
          <p:nvSpPr>
            <p:cNvPr id="119" name="Rectangle 52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0" name="Rectangle 53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1" name="Rectangle 54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2" name="Rectangle 55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3" name="Rectangle 56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4" name="Rectangle 57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6" name="Rectangle 59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0x104</a:t>
              </a:r>
            </a:p>
          </p:txBody>
        </p:sp>
      </p:grpSp>
      <p:cxnSp>
        <p:nvCxnSpPr>
          <p:cNvPr id="127" name="Shape 92"/>
          <p:cNvCxnSpPr>
            <a:cxnSpLocks/>
          </p:cNvCxnSpPr>
          <p:nvPr/>
        </p:nvCxnSpPr>
        <p:spPr bwMode="auto">
          <a:xfrm rot="16200000" flipH="1">
            <a:off x="6683068" y="1800744"/>
            <a:ext cx="1245022" cy="1111798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1" name="Shape 92"/>
          <p:cNvCxnSpPr>
            <a:stCxn id="52" idx="2"/>
            <a:endCxn id="35" idx="3"/>
          </p:cNvCxnSpPr>
          <p:nvPr/>
        </p:nvCxnSpPr>
        <p:spPr bwMode="auto">
          <a:xfrm rot="5400000">
            <a:off x="7623220" y="4035380"/>
            <a:ext cx="2324100" cy="501740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4" name="Shape 92"/>
          <p:cNvCxnSpPr>
            <a:cxnSpLocks/>
            <a:endCxn id="119" idx="3"/>
          </p:cNvCxnSpPr>
          <p:nvPr/>
        </p:nvCxnSpPr>
        <p:spPr bwMode="auto">
          <a:xfrm rot="10800000">
            <a:off x="3505200" y="3009900"/>
            <a:ext cx="3151632" cy="419100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35" name="Rectangle 8"/>
          <p:cNvSpPr>
            <a:spLocks noChangeArrowheads="1"/>
          </p:cNvSpPr>
          <p:nvPr/>
        </p:nvSpPr>
        <p:spPr bwMode="auto">
          <a:xfrm>
            <a:off x="7467600" y="5257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36" name="Rectangle 9"/>
          <p:cNvSpPr>
            <a:spLocks noChangeArrowheads="1"/>
          </p:cNvSpPr>
          <p:nvPr/>
        </p:nvSpPr>
        <p:spPr bwMode="auto">
          <a:xfrm>
            <a:off x="7467600" y="5638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7467600" y="6019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8" name="Rectangle 25"/>
          <p:cNvSpPr>
            <a:spLocks noChangeArrowheads="1"/>
          </p:cNvSpPr>
          <p:nvPr/>
        </p:nvSpPr>
        <p:spPr bwMode="auto">
          <a:xfrm>
            <a:off x="7467600" y="4114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39" name="Rectangle 26"/>
          <p:cNvSpPr>
            <a:spLocks noChangeArrowheads="1"/>
          </p:cNvSpPr>
          <p:nvPr/>
        </p:nvSpPr>
        <p:spPr bwMode="auto">
          <a:xfrm>
            <a:off x="7467600" y="4495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40" name="Rectangle 27"/>
          <p:cNvSpPr>
            <a:spLocks noChangeArrowheads="1"/>
          </p:cNvSpPr>
          <p:nvPr/>
        </p:nvSpPr>
        <p:spPr bwMode="auto">
          <a:xfrm>
            <a:off x="7467600" y="4876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464840" y="3745468"/>
            <a:ext cx="1087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L1 Cache:</a:t>
            </a:r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6251161" y="5257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46" name="Rectangle 9"/>
          <p:cNvSpPr>
            <a:spLocks noChangeArrowheads="1"/>
          </p:cNvSpPr>
          <p:nvPr/>
        </p:nvSpPr>
        <p:spPr bwMode="auto">
          <a:xfrm>
            <a:off x="6251161" y="5638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47" name="Rectangle 10"/>
          <p:cNvSpPr>
            <a:spLocks noChangeArrowheads="1"/>
          </p:cNvSpPr>
          <p:nvPr/>
        </p:nvSpPr>
        <p:spPr bwMode="auto">
          <a:xfrm>
            <a:off x="6251161" y="6019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8" name="Rectangle 25"/>
          <p:cNvSpPr>
            <a:spLocks noChangeArrowheads="1"/>
          </p:cNvSpPr>
          <p:nvPr/>
        </p:nvSpPr>
        <p:spPr bwMode="auto">
          <a:xfrm>
            <a:off x="6251161" y="4114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49" name="Rectangle 26"/>
          <p:cNvSpPr>
            <a:spLocks noChangeArrowheads="1"/>
          </p:cNvSpPr>
          <p:nvPr/>
        </p:nvSpPr>
        <p:spPr bwMode="auto">
          <a:xfrm>
            <a:off x="6251161" y="4495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50" name="Rectangle 27"/>
          <p:cNvSpPr>
            <a:spLocks noChangeArrowheads="1"/>
          </p:cNvSpPr>
          <p:nvPr/>
        </p:nvSpPr>
        <p:spPr bwMode="auto">
          <a:xfrm>
            <a:off x="6251161" y="487680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248401" y="3745468"/>
            <a:ext cx="1087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L2 Cache: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878776" y="4920734"/>
            <a:ext cx="369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...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878776" y="3733800"/>
            <a:ext cx="369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...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B0B4ED-0175-41C5-A0F4-9F8EF6673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  <p:sp>
        <p:nvSpPr>
          <p:cNvPr id="56" name="Rectangle 4">
            <a:extLst>
              <a:ext uri="{FF2B5EF4-FFF2-40B4-BE49-F238E27FC236}">
                <a16:creationId xmlns:a16="http://schemas.microsoft.com/office/drawing/2014/main" id="{EA4A8BCF-5BBE-404C-81BD-D8EEB0237F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8505" y="1251559"/>
            <a:ext cx="1910717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return var;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</p:txBody>
      </p:sp>
      <p:sp>
        <p:nvSpPr>
          <p:cNvPr id="57" name="Rectangle 6">
            <a:extLst>
              <a:ext uri="{FF2B5EF4-FFF2-40B4-BE49-F238E27FC236}">
                <a16:creationId xmlns:a16="http://schemas.microsoft.com/office/drawing/2014/main" id="{18353C71-4023-4439-A3CD-62965FD157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112" y="1251559"/>
            <a:ext cx="2971800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-12(%</a:t>
            </a:r>
            <a:r>
              <a:rPr lang="en-US" dirty="0" err="1">
                <a:latin typeface="Courier New" pitchFamily="49" charset="0"/>
              </a:rPr>
              <a:t>rsp</a:t>
            </a:r>
            <a:r>
              <a:rPr lang="en-US" dirty="0">
                <a:latin typeface="Courier New" pitchFamily="49" charset="0"/>
              </a:rPr>
              <a:t>),%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</p:txBody>
      </p:sp>
      <p:sp>
        <p:nvSpPr>
          <p:cNvPr id="58" name="AutoShape 16">
            <a:extLst>
              <a:ext uri="{FF2B5EF4-FFF2-40B4-BE49-F238E27FC236}">
                <a16:creationId xmlns:a16="http://schemas.microsoft.com/office/drawing/2014/main" id="{7D0B4DEC-0FF4-40CB-850A-FD5776B671CB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6629401" y="1480159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A88620F6-79A5-4295-8070-3F0A2A5D67AF}"/>
              </a:ext>
            </a:extLst>
          </p:cNvPr>
          <p:cNvCxnSpPr>
            <a:stCxn id="56" idx="3"/>
            <a:endCxn id="57" idx="1"/>
          </p:cNvCxnSpPr>
          <p:nvPr/>
        </p:nvCxnSpPr>
        <p:spPr bwMode="auto">
          <a:xfrm>
            <a:off x="4099222" y="1711941"/>
            <a:ext cx="1348891" cy="0"/>
          </a:xfrm>
          <a:prstGeom prst="straightConnector1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6" name="Right Brace 5">
            <a:extLst>
              <a:ext uri="{FF2B5EF4-FFF2-40B4-BE49-F238E27FC236}">
                <a16:creationId xmlns:a16="http://schemas.microsoft.com/office/drawing/2014/main" id="{E0561B6F-6DBF-4053-A14F-E0D0A2EEAEE6}"/>
              </a:ext>
            </a:extLst>
          </p:cNvPr>
          <p:cNvSpPr/>
          <p:nvPr/>
        </p:nvSpPr>
        <p:spPr>
          <a:xfrm rot="16200000">
            <a:off x="6448282" y="1749921"/>
            <a:ext cx="369331" cy="3718561"/>
          </a:xfrm>
          <a:prstGeom prst="rightBrac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4435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Cache Organization (S, A, B)</a:t>
            </a:r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4899765" y="-766675"/>
            <a:ext cx="228600" cy="4648201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2689964" y="1808159"/>
            <a:ext cx="4648200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</p:grpSp>
      <p:cxnSp>
        <p:nvCxnSpPr>
          <p:cNvPr id="45" name="Straight Connector 44"/>
          <p:cNvCxnSpPr/>
          <p:nvPr/>
        </p:nvCxnSpPr>
        <p:spPr bwMode="auto">
          <a:xfrm>
            <a:off x="2918564" y="3748443"/>
            <a:ext cx="4267200" cy="1111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2308964" y="1796896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058434" y="1049177"/>
            <a:ext cx="3943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latin typeface="Calibri" pitchFamily="34" charset="0"/>
              </a:rPr>
              <a:t>A</a:t>
            </a:r>
            <a:r>
              <a:rPr lang="en-US" sz="2000" dirty="0">
                <a:latin typeface="Calibri" pitchFamily="34" charset="0"/>
              </a:rPr>
              <a:t> blocks per set (associativity)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75041" y="2423030"/>
            <a:ext cx="12396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>
                <a:latin typeface="Calibri" pitchFamily="34" charset="0"/>
              </a:rPr>
              <a:t>K</a:t>
            </a:r>
            <a:r>
              <a:rPr lang="en-US" sz="2000" dirty="0">
                <a:latin typeface="Calibri" pitchFamily="34" charset="0"/>
              </a:rPr>
              <a:t> = 2</a:t>
            </a:r>
            <a:r>
              <a:rPr lang="en-US" sz="2000" baseline="30000" dirty="0">
                <a:latin typeface="Calibri" pitchFamily="34" charset="0"/>
              </a:rPr>
              <a:t>s</a:t>
            </a:r>
            <a:r>
              <a:rPr lang="en-US" sz="2000" dirty="0">
                <a:latin typeface="Calibri" pitchFamily="34" charset="0"/>
              </a:rPr>
              <a:t> sets</a:t>
            </a:r>
          </a:p>
        </p:txBody>
      </p:sp>
      <p:cxnSp>
        <p:nvCxnSpPr>
          <p:cNvPr id="59" name="Straight Connector 58"/>
          <p:cNvCxnSpPr/>
          <p:nvPr/>
        </p:nvCxnSpPr>
        <p:spPr bwMode="auto">
          <a:xfrm>
            <a:off x="7325364" y="4096654"/>
            <a:ext cx="609600" cy="1588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7910198" y="3815878"/>
            <a:ext cx="11590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cache set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2689964" y="2376843"/>
            <a:ext cx="4648200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5" name="Group 86"/>
          <p:cNvGrpSpPr/>
          <p:nvPr/>
        </p:nvGrpSpPr>
        <p:grpSpPr>
          <a:xfrm>
            <a:off x="2689964" y="2951159"/>
            <a:ext cx="4648200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6" name="Group 92"/>
          <p:cNvGrpSpPr/>
          <p:nvPr/>
        </p:nvGrpSpPr>
        <p:grpSpPr>
          <a:xfrm>
            <a:off x="2689964" y="4017959"/>
            <a:ext cx="4648200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99" name="Trapezoid 98"/>
          <p:cNvSpPr/>
          <p:nvPr/>
        </p:nvSpPr>
        <p:spPr bwMode="auto">
          <a:xfrm>
            <a:off x="2931789" y="4438725"/>
            <a:ext cx="3523449" cy="489394"/>
          </a:xfrm>
          <a:prstGeom prst="trapezoid">
            <a:avLst>
              <a:gd name="adj" fmla="val 23488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2931789" y="4941156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4430033" y="5055456"/>
            <a:ext cx="437537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B-1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5509365" y="5055456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5770160" y="5055456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6042764" y="5055456"/>
            <a:ext cx="292268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4867570" y="5055456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4975964" y="5207062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3527443" y="5055456"/>
            <a:ext cx="7179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3058433" y="50678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77" name="AutoShape 16"/>
          <p:cNvSpPr>
            <a:spLocks/>
          </p:cNvSpPr>
          <p:nvPr/>
        </p:nvSpPr>
        <p:spPr bwMode="auto">
          <a:xfrm rot="16200000" flipV="1">
            <a:off x="5281109" y="4699145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659206" y="5751621"/>
            <a:ext cx="41801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>
                <a:latin typeface="Calibri" pitchFamily="34" charset="0"/>
              </a:rPr>
              <a:t>B</a:t>
            </a:r>
            <a:r>
              <a:rPr lang="en-US" sz="2000" dirty="0">
                <a:latin typeface="Calibri" pitchFamily="34" charset="0"/>
              </a:rPr>
              <a:t> = 2</a:t>
            </a:r>
            <a:r>
              <a:rPr lang="en-US" sz="2000" baseline="30000" dirty="0">
                <a:latin typeface="Calibri" pitchFamily="34" charset="0"/>
              </a:rPr>
              <a:t>b</a:t>
            </a:r>
            <a:r>
              <a:rPr lang="en-US" sz="2000" dirty="0">
                <a:latin typeface="Calibri" pitchFamily="34" charset="0"/>
              </a:rPr>
              <a:t> bytes per cache block (the data)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8080322" y="1706535"/>
            <a:ext cx="30592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C00000"/>
                </a:solidFill>
                <a:latin typeface="Calibri" pitchFamily="34" charset="0"/>
              </a:rPr>
              <a:t>Cache size:</a:t>
            </a:r>
          </a:p>
          <a:p>
            <a:r>
              <a:rPr lang="en-US" sz="2400" i="1" dirty="0">
                <a:latin typeface="Calibri" pitchFamily="34" charset="0"/>
              </a:rPr>
              <a:t>C = K x A x B data bytes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451339" y="5020145"/>
            <a:ext cx="977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valid</a:t>
            </a:r>
            <a:r>
              <a:rPr lang="en-US" dirty="0">
                <a:latin typeface="Calibri" pitchFamily="34" charset="0"/>
              </a:rPr>
              <a:t> bit</a:t>
            </a:r>
          </a:p>
        </p:txBody>
      </p:sp>
      <p:cxnSp>
        <p:nvCxnSpPr>
          <p:cNvPr id="55" name="Straight Connector 54"/>
          <p:cNvCxnSpPr>
            <a:cxnSpLocks/>
          </p:cNvCxnSpPr>
          <p:nvPr/>
        </p:nvCxnSpPr>
        <p:spPr bwMode="auto">
          <a:xfrm>
            <a:off x="2423264" y="5220200"/>
            <a:ext cx="634996" cy="0"/>
          </a:xfrm>
          <a:prstGeom prst="line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7180394" y="4371065"/>
            <a:ext cx="449771" cy="4242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7634568" y="4160665"/>
            <a:ext cx="18004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cache block</a:t>
            </a:r>
          </a:p>
          <a:p>
            <a:r>
              <a:rPr lang="en-US" sz="2000" dirty="0">
                <a:latin typeface="Calibri" pitchFamily="34" charset="0"/>
              </a:rPr>
              <a:t>(aka cache line)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D8BE5AA-5FAC-DD40-BF8B-141FAB4536C5}"/>
              </a:ext>
            </a:extLst>
          </p:cNvPr>
          <p:cNvSpPr txBox="1"/>
          <p:nvPr/>
        </p:nvSpPr>
        <p:spPr>
          <a:xfrm>
            <a:off x="463463" y="2874535"/>
            <a:ext cx="195980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Set ≈ column from last lecture.</a:t>
            </a:r>
          </a:p>
          <a:p>
            <a:r>
              <a:rPr lang="en-US" sz="2000" dirty="0">
                <a:latin typeface="Calibri" pitchFamily="34" charset="0"/>
              </a:rPr>
              <a:t>Specific data can go in only one set!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967534-3A8F-4D20-A123-9C8979FFA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846567B-420D-4785-9362-F97B64D41C7B}"/>
              </a:ext>
            </a:extLst>
          </p:cNvPr>
          <p:cNvSpPr txBox="1"/>
          <p:nvPr/>
        </p:nvSpPr>
        <p:spPr>
          <a:xfrm>
            <a:off x="1176178" y="5701361"/>
            <a:ext cx="2797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tag identifies which data is in this cache block</a:t>
            </a:r>
            <a:endParaRPr lang="en-US" dirty="0">
              <a:latin typeface="Calibri" pitchFamily="34" charset="0"/>
            </a:endParaRP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82633D06-42FD-4864-AC28-8DB1EC4B3F95}"/>
              </a:ext>
            </a:extLst>
          </p:cNvPr>
          <p:cNvCxnSpPr>
            <a:cxnSpLocks/>
          </p:cNvCxnSpPr>
          <p:nvPr/>
        </p:nvCxnSpPr>
        <p:spPr bwMode="auto">
          <a:xfrm flipV="1">
            <a:off x="3900313" y="5509045"/>
            <a:ext cx="0" cy="478396"/>
          </a:xfrm>
          <a:prstGeom prst="line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4" grpId="0" animBg="1"/>
      <p:bldP spid="56" grpId="0"/>
      <p:bldP spid="57" grpId="0"/>
      <p:bldP spid="61" grpId="0"/>
      <p:bldP spid="99" grpId="0" animBg="1"/>
      <p:bldP spid="72" grpId="0" animBg="1"/>
      <p:bldP spid="73" grpId="0" animBg="1"/>
      <p:bldP spid="100" grpId="0"/>
      <p:bldP spid="53" grpId="0"/>
      <p:bldP spid="63" grpId="0"/>
      <p:bldP spid="5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Access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7861480" y="2853352"/>
            <a:ext cx="2438399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Some memory address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772401" y="2513390"/>
            <a:ext cx="181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word:</a:t>
            </a:r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5563980" y="5257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63" name="Rectangle 9"/>
          <p:cNvSpPr>
            <a:spLocks noChangeArrowheads="1"/>
          </p:cNvSpPr>
          <p:nvPr/>
        </p:nvSpPr>
        <p:spPr bwMode="auto">
          <a:xfrm>
            <a:off x="5563980" y="5638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79" name="Rectangle 10"/>
          <p:cNvSpPr>
            <a:spLocks noChangeArrowheads="1"/>
          </p:cNvSpPr>
          <p:nvPr/>
        </p:nvSpPr>
        <p:spPr bwMode="auto">
          <a:xfrm>
            <a:off x="5563980" y="6019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05" name="Rectangle 25"/>
          <p:cNvSpPr>
            <a:spLocks noChangeArrowheads="1"/>
          </p:cNvSpPr>
          <p:nvPr/>
        </p:nvSpPr>
        <p:spPr bwMode="auto">
          <a:xfrm>
            <a:off x="5563980" y="4114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106" name="Rectangle 26"/>
          <p:cNvSpPr>
            <a:spLocks noChangeArrowheads="1"/>
          </p:cNvSpPr>
          <p:nvPr/>
        </p:nvSpPr>
        <p:spPr bwMode="auto">
          <a:xfrm>
            <a:off x="5563980" y="4495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107" name="Rectangle 27"/>
          <p:cNvSpPr>
            <a:spLocks noChangeArrowheads="1"/>
          </p:cNvSpPr>
          <p:nvPr/>
        </p:nvSpPr>
        <p:spPr bwMode="auto">
          <a:xfrm>
            <a:off x="5563980" y="4876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5561220" y="3745468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Cache:</a:t>
            </a:r>
          </a:p>
        </p:txBody>
      </p:sp>
      <p:grpSp>
        <p:nvGrpSpPr>
          <p:cNvPr id="109" name="Group 42"/>
          <p:cNvGrpSpPr>
            <a:grpSpLocks/>
          </p:cNvGrpSpPr>
          <p:nvPr/>
        </p:nvGrpSpPr>
        <p:grpSpPr bwMode="auto">
          <a:xfrm>
            <a:off x="1752600" y="2819400"/>
            <a:ext cx="685800" cy="3581400"/>
            <a:chOff x="3984" y="1008"/>
            <a:chExt cx="1584" cy="2256"/>
          </a:xfrm>
        </p:grpSpPr>
        <p:sp>
          <p:nvSpPr>
            <p:cNvPr id="110" name="Rectangle 43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1" name="Rectangle 44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2" name="Rectangle 45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rcx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3" name="Rectangle 46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rbx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4" name="Rectangle 47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5" name="Rectangle 48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17" name="Rectangle 50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rsp</a:t>
              </a:r>
              <a:endParaRPr lang="en-US" dirty="0">
                <a:latin typeface="Courier New" pitchFamily="49" charset="0"/>
              </a:endParaRPr>
            </a:p>
          </p:txBody>
        </p:sp>
      </p:grpSp>
      <p:grpSp>
        <p:nvGrpSpPr>
          <p:cNvPr id="118" name="Group 51"/>
          <p:cNvGrpSpPr>
            <a:grpSpLocks/>
          </p:cNvGrpSpPr>
          <p:nvPr/>
        </p:nvGrpSpPr>
        <p:grpSpPr bwMode="auto">
          <a:xfrm>
            <a:off x="2438400" y="2819400"/>
            <a:ext cx="1066800" cy="3581400"/>
            <a:chOff x="3984" y="1008"/>
            <a:chExt cx="1584" cy="2256"/>
          </a:xfrm>
        </p:grpSpPr>
        <p:sp>
          <p:nvSpPr>
            <p:cNvPr id="119" name="Rectangle 52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0" name="Rectangle 53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1" name="Rectangle 54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2" name="Rectangle 55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3" name="Rectangle 56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4" name="Rectangle 57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26" name="Rectangle 59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0x104</a:t>
              </a:r>
            </a:p>
          </p:txBody>
        </p:sp>
      </p:grpSp>
      <p:cxnSp>
        <p:nvCxnSpPr>
          <p:cNvPr id="127" name="Shape 92"/>
          <p:cNvCxnSpPr/>
          <p:nvPr/>
        </p:nvCxnSpPr>
        <p:spPr bwMode="auto">
          <a:xfrm rot="16200000" flipH="1">
            <a:off x="6683068" y="1800744"/>
            <a:ext cx="1245022" cy="1111798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1" name="Shape 92"/>
          <p:cNvCxnSpPr>
            <a:stCxn id="52" idx="2"/>
            <a:endCxn id="44" idx="3"/>
          </p:cNvCxnSpPr>
          <p:nvPr/>
        </p:nvCxnSpPr>
        <p:spPr bwMode="auto">
          <a:xfrm rot="5400000">
            <a:off x="7302590" y="3594012"/>
            <a:ext cx="2247900" cy="1308279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4" name="Shape 92"/>
          <p:cNvCxnSpPr>
            <a:stCxn id="59" idx="1"/>
            <a:endCxn id="119" idx="3"/>
          </p:cNvCxnSpPr>
          <p:nvPr/>
        </p:nvCxnSpPr>
        <p:spPr bwMode="auto">
          <a:xfrm rot="10800000">
            <a:off x="3505200" y="3009900"/>
            <a:ext cx="2058780" cy="2362200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44" name="Rectangle 8"/>
          <p:cNvSpPr>
            <a:spLocks noChangeArrowheads="1"/>
          </p:cNvSpPr>
          <p:nvPr/>
        </p:nvSpPr>
        <p:spPr bwMode="auto">
          <a:xfrm>
            <a:off x="6705600" y="5257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45" name="Rectangle 9"/>
          <p:cNvSpPr>
            <a:spLocks noChangeArrowheads="1"/>
          </p:cNvSpPr>
          <p:nvPr/>
        </p:nvSpPr>
        <p:spPr bwMode="auto">
          <a:xfrm>
            <a:off x="6705600" y="5638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46" name="Rectangle 10"/>
          <p:cNvSpPr>
            <a:spLocks noChangeArrowheads="1"/>
          </p:cNvSpPr>
          <p:nvPr/>
        </p:nvSpPr>
        <p:spPr bwMode="auto">
          <a:xfrm>
            <a:off x="6705600" y="6019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7" name="Rectangle 25"/>
          <p:cNvSpPr>
            <a:spLocks noChangeArrowheads="1"/>
          </p:cNvSpPr>
          <p:nvPr/>
        </p:nvSpPr>
        <p:spPr bwMode="auto">
          <a:xfrm>
            <a:off x="6705600" y="4114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48" name="Rectangle 26"/>
          <p:cNvSpPr>
            <a:spLocks noChangeArrowheads="1"/>
          </p:cNvSpPr>
          <p:nvPr/>
        </p:nvSpPr>
        <p:spPr bwMode="auto">
          <a:xfrm>
            <a:off x="6705600" y="4495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49" name="Rectangle 27"/>
          <p:cNvSpPr>
            <a:spLocks noChangeArrowheads="1"/>
          </p:cNvSpPr>
          <p:nvPr/>
        </p:nvSpPr>
        <p:spPr bwMode="auto">
          <a:xfrm>
            <a:off x="6705600" y="4876800"/>
            <a:ext cx="10668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861478" y="2853352"/>
            <a:ext cx="990600" cy="268774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8852078" y="2853352"/>
            <a:ext cx="762000" cy="270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s bits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9614078" y="2853352"/>
            <a:ext cx="685800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b bits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C004BF-9D68-474F-9647-CF6C98B31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  <p:sp>
        <p:nvSpPr>
          <p:cNvPr id="50" name="Rectangle 4">
            <a:extLst>
              <a:ext uri="{FF2B5EF4-FFF2-40B4-BE49-F238E27FC236}">
                <a16:creationId xmlns:a16="http://schemas.microsoft.com/office/drawing/2014/main" id="{297320DF-350C-4D7C-8341-5EBF3CF454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8505" y="1251559"/>
            <a:ext cx="1910717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return var;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</p:txBody>
      </p:sp>
      <p:sp>
        <p:nvSpPr>
          <p:cNvPr id="56" name="Rectangle 6">
            <a:extLst>
              <a:ext uri="{FF2B5EF4-FFF2-40B4-BE49-F238E27FC236}">
                <a16:creationId xmlns:a16="http://schemas.microsoft.com/office/drawing/2014/main" id="{944EDDA4-AA34-43B6-8975-5F709B373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112" y="1251559"/>
            <a:ext cx="2971800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-12(%</a:t>
            </a:r>
            <a:r>
              <a:rPr lang="en-US" dirty="0" err="1">
                <a:latin typeface="Courier New" pitchFamily="49" charset="0"/>
              </a:rPr>
              <a:t>rsp</a:t>
            </a:r>
            <a:r>
              <a:rPr lang="en-US" dirty="0">
                <a:latin typeface="Courier New" pitchFamily="49" charset="0"/>
              </a:rPr>
              <a:t>),%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</p:txBody>
      </p:sp>
      <p:sp>
        <p:nvSpPr>
          <p:cNvPr id="57" name="AutoShape 16">
            <a:extLst>
              <a:ext uri="{FF2B5EF4-FFF2-40B4-BE49-F238E27FC236}">
                <a16:creationId xmlns:a16="http://schemas.microsoft.com/office/drawing/2014/main" id="{CA8DE3CA-69C6-43D1-8488-8BEC49E564EE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6629401" y="1480159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7ADFAE6B-9805-48B9-8856-7B286E044F55}"/>
              </a:ext>
            </a:extLst>
          </p:cNvPr>
          <p:cNvCxnSpPr>
            <a:stCxn id="50" idx="3"/>
            <a:endCxn id="56" idx="1"/>
          </p:cNvCxnSpPr>
          <p:nvPr/>
        </p:nvCxnSpPr>
        <p:spPr bwMode="auto">
          <a:xfrm>
            <a:off x="4099222" y="1711941"/>
            <a:ext cx="1348891" cy="0"/>
          </a:xfrm>
          <a:prstGeom prst="straightConnector1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2804975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3" grpId="0" animBg="1"/>
      <p:bldP spid="5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Read (1): Locate Set</a:t>
            </a:r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5082235" y="-540921"/>
            <a:ext cx="228600" cy="4237334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3077868" y="1828479"/>
            <a:ext cx="4237333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5" name="Straight Connector 44"/>
          <p:cNvCxnSpPr/>
          <p:nvPr/>
        </p:nvCxnSpPr>
        <p:spPr bwMode="auto">
          <a:xfrm>
            <a:off x="3306468" y="3768763"/>
            <a:ext cx="3875673" cy="1009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2696867" y="1817216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381605" y="1094114"/>
            <a:ext cx="1667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latin typeface="Calibri" pitchFamily="34" charset="0"/>
              </a:rPr>
              <a:t>A</a:t>
            </a:r>
            <a:r>
              <a:rPr lang="en-US" dirty="0">
                <a:latin typeface="Calibri" pitchFamily="34" charset="0"/>
              </a:rPr>
              <a:t> blocks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600200" y="2993885"/>
            <a:ext cx="1141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latin typeface="Calibri" pitchFamily="34" charset="0"/>
              </a:rPr>
              <a:t>K</a:t>
            </a:r>
            <a:r>
              <a:rPr lang="en-US" dirty="0">
                <a:latin typeface="Calibri" pitchFamily="34" charset="0"/>
              </a:rPr>
              <a:t> = 2</a:t>
            </a:r>
            <a:r>
              <a:rPr lang="en-US" baseline="30000" dirty="0">
                <a:latin typeface="Calibri" pitchFamily="34" charset="0"/>
              </a:rPr>
              <a:t>s</a:t>
            </a:r>
            <a:r>
              <a:rPr lang="en-US" dirty="0">
                <a:latin typeface="Calibri" pitchFamily="34" charset="0"/>
              </a:rPr>
              <a:t> sets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3077868" y="2397163"/>
            <a:ext cx="4237333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Group 86"/>
          <p:cNvGrpSpPr/>
          <p:nvPr/>
        </p:nvGrpSpPr>
        <p:grpSpPr>
          <a:xfrm>
            <a:off x="3077868" y="2971479"/>
            <a:ext cx="4237333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92"/>
          <p:cNvGrpSpPr/>
          <p:nvPr/>
        </p:nvGrpSpPr>
        <p:grpSpPr>
          <a:xfrm>
            <a:off x="3077868" y="4038279"/>
            <a:ext cx="4237333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1" name="Rectangle 50"/>
          <p:cNvSpPr/>
          <p:nvPr/>
        </p:nvSpPr>
        <p:spPr bwMode="auto">
          <a:xfrm>
            <a:off x="7861478" y="260283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8852078" y="260283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s bits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9614078" y="2602832"/>
            <a:ext cx="685800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b bits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772401" y="2262870"/>
            <a:ext cx="181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word:</a:t>
            </a:r>
          </a:p>
        </p:txBody>
      </p:sp>
      <p:sp>
        <p:nvSpPr>
          <p:cNvPr id="58" name="AutoShape 16"/>
          <p:cNvSpPr>
            <a:spLocks/>
          </p:cNvSpPr>
          <p:nvPr/>
        </p:nvSpPr>
        <p:spPr bwMode="auto">
          <a:xfrm rot="16200000" flipV="1">
            <a:off x="8242478" y="2571698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AutoShape 16"/>
          <p:cNvSpPr>
            <a:spLocks/>
          </p:cNvSpPr>
          <p:nvPr/>
        </p:nvSpPr>
        <p:spPr bwMode="auto">
          <a:xfrm rot="16200000" flipV="1">
            <a:off x="9118779" y="2683182"/>
            <a:ext cx="228600" cy="7619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" name="AutoShape 16"/>
          <p:cNvSpPr>
            <a:spLocks/>
          </p:cNvSpPr>
          <p:nvPr/>
        </p:nvSpPr>
        <p:spPr bwMode="auto">
          <a:xfrm rot="16200000" flipV="1">
            <a:off x="9804578" y="2759381"/>
            <a:ext cx="228600" cy="609600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118773" y="3115158"/>
            <a:ext cx="485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tag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8884273" y="3113949"/>
            <a:ext cx="7052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set</a:t>
            </a:r>
          </a:p>
          <a:p>
            <a:pPr algn="ctr"/>
            <a:r>
              <a:rPr lang="en-US" dirty="0">
                <a:latin typeface="Calibri" pitchFamily="34" charset="0"/>
              </a:rPr>
              <a:t>index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9557195" y="3113949"/>
            <a:ext cx="738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block</a:t>
            </a:r>
          </a:p>
          <a:p>
            <a:pPr algn="ctr"/>
            <a:r>
              <a:rPr lang="en-US" dirty="0">
                <a:latin typeface="Calibri" pitchFamily="34" charset="0"/>
              </a:rPr>
              <a:t>offset</a:t>
            </a:r>
          </a:p>
        </p:txBody>
      </p:sp>
      <p:cxnSp>
        <p:nvCxnSpPr>
          <p:cNvPr id="93" name="Shape 92"/>
          <p:cNvCxnSpPr>
            <a:stCxn id="80" idx="2"/>
            <a:endCxn id="94" idx="3"/>
          </p:cNvCxnSpPr>
          <p:nvPr/>
        </p:nvCxnSpPr>
        <p:spPr bwMode="auto">
          <a:xfrm rot="5400000">
            <a:off x="8013930" y="3061549"/>
            <a:ext cx="524242" cy="1921702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05" name="TextBox 104"/>
          <p:cNvSpPr txBox="1"/>
          <p:nvPr/>
        </p:nvSpPr>
        <p:spPr>
          <a:xfrm>
            <a:off x="7835007" y="533400"/>
            <a:ext cx="127470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115888" indent="-115888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Locate set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8851367" y="2602832"/>
            <a:ext cx="762000" cy="264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0xFF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67640" y="4103375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0xFF</a:t>
            </a:r>
          </a:p>
        </p:txBody>
      </p:sp>
      <p:cxnSp>
        <p:nvCxnSpPr>
          <p:cNvPr id="10" name="Straight Arrow Connector 9"/>
          <p:cNvCxnSpPr>
            <a:stCxn id="7" idx="3"/>
          </p:cNvCxnSpPr>
          <p:nvPr/>
        </p:nvCxnSpPr>
        <p:spPr bwMode="auto">
          <a:xfrm flipV="1">
            <a:off x="2503738" y="4284521"/>
            <a:ext cx="544262" cy="3520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3048000" y="4873751"/>
            <a:ext cx="606171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Each address maps to a particular set!</a:t>
            </a:r>
          </a:p>
          <a:p>
            <a:r>
              <a:rPr lang="en-US" dirty="0">
                <a:latin typeface="Calibri" pitchFamily="34" charset="0"/>
              </a:rPr>
              <a:t>Data has to be stored at that particular set!</a:t>
            </a:r>
          </a:p>
          <a:p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Even if that set is full and there would be space elsewhere!</a:t>
            </a:r>
          </a:p>
          <a:p>
            <a:r>
              <a:rPr lang="en-US" dirty="0">
                <a:latin typeface="Calibri" pitchFamily="34" charset="0"/>
              </a:rPr>
              <a:t>(That’s where conflict misses come from.)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9A1DA5D-1510-4F36-9804-4A4337FE1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7" grpId="0"/>
      <p:bldP spid="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Read (2): Tag Match + Valid</a:t>
            </a:r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5082235" y="-540921"/>
            <a:ext cx="228600" cy="4237334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3077868" y="1828479"/>
            <a:ext cx="4237333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5" name="Straight Connector 44"/>
          <p:cNvCxnSpPr/>
          <p:nvPr/>
        </p:nvCxnSpPr>
        <p:spPr bwMode="auto">
          <a:xfrm>
            <a:off x="3306468" y="3768763"/>
            <a:ext cx="3875673" cy="1009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2696867" y="1817216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381604" y="1094114"/>
            <a:ext cx="1667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latin typeface="Calibri" pitchFamily="34" charset="0"/>
              </a:rPr>
              <a:t>A</a:t>
            </a:r>
            <a:r>
              <a:rPr lang="en-US" dirty="0">
                <a:latin typeface="Calibri" pitchFamily="34" charset="0"/>
              </a:rPr>
              <a:t> blocks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600200" y="2993885"/>
            <a:ext cx="1141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latin typeface="Calibri" pitchFamily="34" charset="0"/>
              </a:rPr>
              <a:t>K</a:t>
            </a:r>
            <a:r>
              <a:rPr lang="en-US" dirty="0">
                <a:latin typeface="Calibri" pitchFamily="34" charset="0"/>
              </a:rPr>
              <a:t> = 2</a:t>
            </a:r>
            <a:r>
              <a:rPr lang="en-US" baseline="30000" dirty="0">
                <a:latin typeface="Calibri" pitchFamily="34" charset="0"/>
              </a:rPr>
              <a:t>s</a:t>
            </a:r>
            <a:r>
              <a:rPr lang="en-US" dirty="0">
                <a:latin typeface="Calibri" pitchFamily="34" charset="0"/>
              </a:rPr>
              <a:t> sets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3077868" y="2397163"/>
            <a:ext cx="4237333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Group 86"/>
          <p:cNvGrpSpPr/>
          <p:nvPr/>
        </p:nvGrpSpPr>
        <p:grpSpPr>
          <a:xfrm>
            <a:off x="3077868" y="2971479"/>
            <a:ext cx="4237333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92"/>
          <p:cNvGrpSpPr/>
          <p:nvPr/>
        </p:nvGrpSpPr>
        <p:grpSpPr>
          <a:xfrm>
            <a:off x="3077868" y="4038279"/>
            <a:ext cx="4237333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9" name="Trapezoid 98"/>
          <p:cNvSpPr/>
          <p:nvPr/>
        </p:nvSpPr>
        <p:spPr bwMode="auto">
          <a:xfrm>
            <a:off x="3143864" y="4459044"/>
            <a:ext cx="3523449" cy="865914"/>
          </a:xfrm>
          <a:prstGeom prst="trapezoid">
            <a:avLst>
              <a:gd name="adj" fmla="val 14175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3143864" y="532495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3739518" y="5439258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3270508" y="543925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2514600" y="5857148"/>
            <a:ext cx="952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 bit</a:t>
            </a:r>
          </a:p>
        </p:txBody>
      </p:sp>
      <p:cxnSp>
        <p:nvCxnSpPr>
          <p:cNvPr id="76" name="Straight Connector 75"/>
          <p:cNvCxnSpPr/>
          <p:nvPr/>
        </p:nvCxnSpPr>
        <p:spPr bwMode="auto">
          <a:xfrm rot="5400000" flipH="1" flipV="1">
            <a:off x="3289550" y="5887481"/>
            <a:ext cx="304800" cy="1588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sp>
        <p:nvSpPr>
          <p:cNvPr id="51" name="Rectangle 50"/>
          <p:cNvSpPr/>
          <p:nvPr/>
        </p:nvSpPr>
        <p:spPr bwMode="auto">
          <a:xfrm>
            <a:off x="7861478" y="260283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8852078" y="260283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s bits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9614078" y="2602832"/>
            <a:ext cx="685800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b bits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772401" y="2262870"/>
            <a:ext cx="181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word:</a:t>
            </a:r>
          </a:p>
        </p:txBody>
      </p:sp>
      <p:sp>
        <p:nvSpPr>
          <p:cNvPr id="58" name="AutoShape 16"/>
          <p:cNvSpPr>
            <a:spLocks/>
          </p:cNvSpPr>
          <p:nvPr/>
        </p:nvSpPr>
        <p:spPr bwMode="auto">
          <a:xfrm rot="16200000" flipV="1">
            <a:off x="8242478" y="2571698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AutoShape 16"/>
          <p:cNvSpPr>
            <a:spLocks/>
          </p:cNvSpPr>
          <p:nvPr/>
        </p:nvSpPr>
        <p:spPr bwMode="auto">
          <a:xfrm rot="16200000" flipV="1">
            <a:off x="9118779" y="2683182"/>
            <a:ext cx="228600" cy="7619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" name="AutoShape 16"/>
          <p:cNvSpPr>
            <a:spLocks/>
          </p:cNvSpPr>
          <p:nvPr/>
        </p:nvSpPr>
        <p:spPr bwMode="auto">
          <a:xfrm rot="16200000" flipV="1">
            <a:off x="9804578" y="2759381"/>
            <a:ext cx="228600" cy="609600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118773" y="3115158"/>
            <a:ext cx="485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tag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8884273" y="3113949"/>
            <a:ext cx="7052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set</a:t>
            </a:r>
          </a:p>
          <a:p>
            <a:pPr algn="ctr"/>
            <a:r>
              <a:rPr lang="en-US" dirty="0">
                <a:latin typeface="Calibri" pitchFamily="34" charset="0"/>
              </a:rPr>
              <a:t>index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9557195" y="3113949"/>
            <a:ext cx="738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block</a:t>
            </a:r>
          </a:p>
          <a:p>
            <a:pPr algn="ctr"/>
            <a:r>
              <a:rPr lang="en-US" dirty="0">
                <a:latin typeface="Calibri" pitchFamily="34" charset="0"/>
              </a:rPr>
              <a:t>offset</a:t>
            </a:r>
          </a:p>
        </p:txBody>
      </p:sp>
      <p:cxnSp>
        <p:nvCxnSpPr>
          <p:cNvPr id="93" name="Shape 92"/>
          <p:cNvCxnSpPr>
            <a:stCxn id="80" idx="2"/>
            <a:endCxn id="94" idx="3"/>
          </p:cNvCxnSpPr>
          <p:nvPr/>
        </p:nvCxnSpPr>
        <p:spPr bwMode="auto">
          <a:xfrm rot="5400000">
            <a:off x="8013930" y="3061549"/>
            <a:ext cx="524242" cy="1921702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05" name="TextBox 104"/>
          <p:cNvSpPr txBox="1"/>
          <p:nvPr/>
        </p:nvSpPr>
        <p:spPr>
          <a:xfrm>
            <a:off x="7835007" y="531675"/>
            <a:ext cx="2759089" cy="120032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115888" indent="-115888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Locate set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Locate block in set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Tag matches + valid bit set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  <a:sym typeface="Wingdings"/>
              </a:rPr>
              <a:t> Cache Hit!</a:t>
            </a:r>
            <a:endParaRPr lang="en-US" dirty="0">
              <a:latin typeface="Calibri" pitchFamily="34" charset="0"/>
            </a:endParaRPr>
          </a:p>
        </p:txBody>
      </p:sp>
      <p:cxnSp>
        <p:nvCxnSpPr>
          <p:cNvPr id="21" name="Elbow Connector 20"/>
          <p:cNvCxnSpPr>
            <a:stCxn id="75" idx="2"/>
            <a:endCxn id="95" idx="0"/>
          </p:cNvCxnSpPr>
          <p:nvPr/>
        </p:nvCxnSpPr>
        <p:spPr bwMode="auto">
          <a:xfrm rot="5400000">
            <a:off x="5732551" y="1504880"/>
            <a:ext cx="649306" cy="4608526"/>
          </a:xfrm>
          <a:prstGeom prst="bentConnector3">
            <a:avLst>
              <a:gd name="adj1" fmla="val 28884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77" name="Elbow Connector 76"/>
          <p:cNvCxnSpPr>
            <a:endCxn id="97" idx="0"/>
          </p:cNvCxnSpPr>
          <p:nvPr/>
        </p:nvCxnSpPr>
        <p:spPr bwMode="auto">
          <a:xfrm rot="10800000" flipV="1">
            <a:off x="6641099" y="3677003"/>
            <a:ext cx="1719700" cy="456793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78" name="Elbow Connector 77"/>
          <p:cNvCxnSpPr/>
          <p:nvPr/>
        </p:nvCxnSpPr>
        <p:spPr bwMode="auto">
          <a:xfrm rot="10800000" flipV="1">
            <a:off x="4920096" y="3677003"/>
            <a:ext cx="1719700" cy="456793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79" name="Elbow Connector 78"/>
          <p:cNvCxnSpPr/>
          <p:nvPr/>
        </p:nvCxnSpPr>
        <p:spPr bwMode="auto">
          <a:xfrm rot="5400000">
            <a:off x="5252607" y="2330398"/>
            <a:ext cx="1954768" cy="4262952"/>
          </a:xfrm>
          <a:prstGeom prst="bentConnector3">
            <a:avLst>
              <a:gd name="adj1" fmla="val 63658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59" name="Rectangle 58"/>
          <p:cNvSpPr/>
          <p:nvPr/>
        </p:nvSpPr>
        <p:spPr bwMode="auto">
          <a:xfrm>
            <a:off x="8851367" y="2602832"/>
            <a:ext cx="762000" cy="264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0xFF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767640" y="4103375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0xFF</a:t>
            </a:r>
          </a:p>
        </p:txBody>
      </p:sp>
      <p:cxnSp>
        <p:nvCxnSpPr>
          <p:cNvPr id="62" name="Straight Arrow Connector 61"/>
          <p:cNvCxnSpPr/>
          <p:nvPr/>
        </p:nvCxnSpPr>
        <p:spPr bwMode="auto">
          <a:xfrm flipV="1">
            <a:off x="2503738" y="4284521"/>
            <a:ext cx="544262" cy="3520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3" name="Rectangle 62"/>
          <p:cNvSpPr/>
          <p:nvPr/>
        </p:nvSpPr>
        <p:spPr bwMode="auto">
          <a:xfrm>
            <a:off x="7861123" y="2601764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0x1E45</a:t>
            </a:r>
          </a:p>
        </p:txBody>
      </p:sp>
      <p:sp>
        <p:nvSpPr>
          <p:cNvPr id="65" name="Rectangle 64"/>
          <p:cNvSpPr/>
          <p:nvPr/>
        </p:nvSpPr>
        <p:spPr bwMode="auto">
          <a:xfrm>
            <a:off x="3738786" y="5439258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0x1E45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3270508" y="5439258"/>
            <a:ext cx="272605" cy="304800"/>
          </a:xfrm>
          <a:prstGeom prst="rect">
            <a:avLst/>
          </a:prstGeom>
          <a:solidFill>
            <a:srgbClr val="F6F5B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013444" y="4858788"/>
            <a:ext cx="42373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Within a set, could be anywhere! So, need to check all blocks!</a:t>
            </a:r>
            <a:br>
              <a:rPr lang="en-US" dirty="0">
                <a:latin typeface="Calibri" pitchFamily="34" charset="0"/>
              </a:rPr>
            </a:br>
            <a:r>
              <a:rPr lang="en-US" sz="1100" dirty="0">
                <a:latin typeface="Calibri" pitchFamily="34" charset="0"/>
              </a:rPr>
              <a:t> 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But if it’s not in that set, it’s not in the cache at all! (It’s the only place it could be.)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B14018-CF00-4C90-A70E-1C8FD6546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32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64" grpId="0" animBg="1"/>
      <p:bldP spid="72" grpId="0" animBg="1"/>
      <p:bldP spid="73" grpId="0" animBg="1"/>
      <p:bldP spid="74" grpId="0"/>
      <p:bldP spid="63" grpId="0" animBg="1"/>
      <p:bldP spid="65" grpId="0" animBg="1"/>
      <p:bldP spid="67" grpId="0" animBg="1"/>
      <p:bldP spid="6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Read (3): Block Offset</a:t>
            </a:r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5082235" y="-540921"/>
            <a:ext cx="228600" cy="4237334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3077868" y="1828479"/>
            <a:ext cx="4237333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5" name="Straight Connector 44"/>
          <p:cNvCxnSpPr/>
          <p:nvPr/>
        </p:nvCxnSpPr>
        <p:spPr bwMode="auto">
          <a:xfrm>
            <a:off x="3306468" y="3768763"/>
            <a:ext cx="3875673" cy="1009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2696867" y="1817216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381604" y="1094114"/>
            <a:ext cx="1667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latin typeface="Calibri" pitchFamily="34" charset="0"/>
              </a:rPr>
              <a:t>A</a:t>
            </a:r>
            <a:r>
              <a:rPr lang="en-US" dirty="0">
                <a:latin typeface="Calibri" pitchFamily="34" charset="0"/>
              </a:rPr>
              <a:t> blocks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1600200" y="2993885"/>
            <a:ext cx="1141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latin typeface="Calibri" pitchFamily="34" charset="0"/>
              </a:rPr>
              <a:t>K</a:t>
            </a:r>
            <a:r>
              <a:rPr lang="en-US" dirty="0">
                <a:latin typeface="Calibri" pitchFamily="34" charset="0"/>
              </a:rPr>
              <a:t> = 2</a:t>
            </a:r>
            <a:r>
              <a:rPr lang="en-US" baseline="30000" dirty="0">
                <a:latin typeface="Calibri" pitchFamily="34" charset="0"/>
              </a:rPr>
              <a:t>s</a:t>
            </a:r>
            <a:r>
              <a:rPr lang="en-US" dirty="0">
                <a:latin typeface="Calibri" pitchFamily="34" charset="0"/>
              </a:rPr>
              <a:t> sets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3077868" y="2397163"/>
            <a:ext cx="4237333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Group 86"/>
          <p:cNvGrpSpPr/>
          <p:nvPr/>
        </p:nvGrpSpPr>
        <p:grpSpPr>
          <a:xfrm>
            <a:off x="3077868" y="2971479"/>
            <a:ext cx="4237333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92"/>
          <p:cNvGrpSpPr/>
          <p:nvPr/>
        </p:nvGrpSpPr>
        <p:grpSpPr>
          <a:xfrm>
            <a:off x="3077868" y="4038279"/>
            <a:ext cx="4237333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9" name="Trapezoid 98"/>
          <p:cNvSpPr/>
          <p:nvPr/>
        </p:nvSpPr>
        <p:spPr bwMode="auto">
          <a:xfrm>
            <a:off x="3143864" y="4459044"/>
            <a:ext cx="3523449" cy="865914"/>
          </a:xfrm>
          <a:prstGeom prst="trapezoid">
            <a:avLst>
              <a:gd name="adj" fmla="val 14175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3143864" y="532495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6280596" y="543925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6006636" y="5439459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5731933" y="544017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4631262" y="5439258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B-1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5090138" y="5438365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5185833" y="560841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3739518" y="5439258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3270508" y="543925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2514600" y="5857148"/>
            <a:ext cx="952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 bit</a:t>
            </a:r>
          </a:p>
        </p:txBody>
      </p:sp>
      <p:cxnSp>
        <p:nvCxnSpPr>
          <p:cNvPr id="76" name="Straight Connector 75"/>
          <p:cNvCxnSpPr/>
          <p:nvPr/>
        </p:nvCxnSpPr>
        <p:spPr bwMode="auto">
          <a:xfrm rot="5400000" flipH="1" flipV="1">
            <a:off x="3289550" y="5887481"/>
            <a:ext cx="304800" cy="1588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sp>
        <p:nvSpPr>
          <p:cNvPr id="77" name="AutoShape 16"/>
          <p:cNvSpPr>
            <a:spLocks/>
          </p:cNvSpPr>
          <p:nvPr/>
        </p:nvSpPr>
        <p:spPr bwMode="auto">
          <a:xfrm rot="16200000" flipV="1">
            <a:off x="5493184" y="5082947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643033" y="6050068"/>
            <a:ext cx="3834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latin typeface="Calibri" pitchFamily="34" charset="0"/>
              </a:rPr>
              <a:t>B</a:t>
            </a:r>
            <a:r>
              <a:rPr lang="en-US" dirty="0">
                <a:latin typeface="Calibri" pitchFamily="34" charset="0"/>
              </a:rPr>
              <a:t> = 2</a:t>
            </a:r>
            <a:r>
              <a:rPr lang="en-US" baseline="30000" dirty="0">
                <a:latin typeface="Calibri" pitchFamily="34" charset="0"/>
              </a:rPr>
              <a:t>b</a:t>
            </a:r>
            <a:r>
              <a:rPr lang="en-US" dirty="0">
                <a:latin typeface="Calibri" pitchFamily="34" charset="0"/>
              </a:rPr>
              <a:t> bytes per cache block (the data)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7861478" y="260283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8852078" y="260283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s bits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9614078" y="2602832"/>
            <a:ext cx="6858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b bits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772401" y="2262870"/>
            <a:ext cx="181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word:</a:t>
            </a:r>
          </a:p>
        </p:txBody>
      </p:sp>
      <p:sp>
        <p:nvSpPr>
          <p:cNvPr id="58" name="AutoShape 16"/>
          <p:cNvSpPr>
            <a:spLocks/>
          </p:cNvSpPr>
          <p:nvPr/>
        </p:nvSpPr>
        <p:spPr bwMode="auto">
          <a:xfrm rot="16200000" flipV="1">
            <a:off x="8242478" y="2571698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AutoShape 16"/>
          <p:cNvSpPr>
            <a:spLocks/>
          </p:cNvSpPr>
          <p:nvPr/>
        </p:nvSpPr>
        <p:spPr bwMode="auto">
          <a:xfrm rot="16200000" flipV="1">
            <a:off x="9118779" y="2683182"/>
            <a:ext cx="228600" cy="7619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" name="AutoShape 16"/>
          <p:cNvSpPr>
            <a:spLocks/>
          </p:cNvSpPr>
          <p:nvPr/>
        </p:nvSpPr>
        <p:spPr bwMode="auto">
          <a:xfrm rot="16200000" flipV="1">
            <a:off x="9804578" y="2759381"/>
            <a:ext cx="228600" cy="609600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118773" y="3115158"/>
            <a:ext cx="485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tag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8884273" y="3113949"/>
            <a:ext cx="7052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set</a:t>
            </a:r>
          </a:p>
          <a:p>
            <a:pPr algn="ctr"/>
            <a:r>
              <a:rPr lang="en-US" dirty="0">
                <a:latin typeface="Calibri" pitchFamily="34" charset="0"/>
              </a:rPr>
              <a:t>index</a:t>
            </a:r>
          </a:p>
        </p:txBody>
      </p:sp>
      <p:cxnSp>
        <p:nvCxnSpPr>
          <p:cNvPr id="93" name="Shape 92"/>
          <p:cNvCxnSpPr>
            <a:stCxn id="80" idx="2"/>
            <a:endCxn id="94" idx="3"/>
          </p:cNvCxnSpPr>
          <p:nvPr/>
        </p:nvCxnSpPr>
        <p:spPr bwMode="auto">
          <a:xfrm rot="5400000">
            <a:off x="8013930" y="3061549"/>
            <a:ext cx="524242" cy="1921702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02" name="Elbow Connector 101"/>
          <p:cNvCxnSpPr>
            <a:stCxn id="81" idx="2"/>
            <a:endCxn id="67" idx="0"/>
          </p:cNvCxnSpPr>
          <p:nvPr/>
        </p:nvCxnSpPr>
        <p:spPr bwMode="auto">
          <a:xfrm rot="5400000">
            <a:off x="7057437" y="2571078"/>
            <a:ext cx="1679891" cy="4058292"/>
          </a:xfrm>
          <a:prstGeom prst="bentConnector3">
            <a:avLst>
              <a:gd name="adj1" fmla="val 74128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7995299" y="5080504"/>
            <a:ext cx="20152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data begins at this offset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7835007" y="531675"/>
            <a:ext cx="3450944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15888" indent="-115888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Locate set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Locate block in set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Tag matches + V bit set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  <a:sym typeface="Wingdings"/>
              </a:rPr>
              <a:t> Cache Hit!</a:t>
            </a:r>
            <a:endParaRPr lang="en-US" dirty="0">
              <a:latin typeface="Calibri" pitchFamily="34" charset="0"/>
            </a:endParaRPr>
          </a:p>
          <a:p>
            <a:pPr marL="115888" indent="-115888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Locate data starting at offset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9557195" y="3113949"/>
            <a:ext cx="738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block</a:t>
            </a:r>
          </a:p>
          <a:p>
            <a:pPr algn="ctr"/>
            <a:r>
              <a:rPr lang="en-US" dirty="0">
                <a:latin typeface="Calibri" pitchFamily="34" charset="0"/>
              </a:rPr>
              <a:t>offset</a:t>
            </a:r>
          </a:p>
        </p:txBody>
      </p:sp>
      <p:cxnSp>
        <p:nvCxnSpPr>
          <p:cNvPr id="63" name="Elbow Connector 62"/>
          <p:cNvCxnSpPr/>
          <p:nvPr/>
        </p:nvCxnSpPr>
        <p:spPr bwMode="auto">
          <a:xfrm rot="5400000">
            <a:off x="5252607" y="2330398"/>
            <a:ext cx="1954768" cy="4262952"/>
          </a:xfrm>
          <a:prstGeom prst="bentConnector3">
            <a:avLst>
              <a:gd name="adj1" fmla="val 63658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79" name="Elbow Connector 78"/>
          <p:cNvCxnSpPr/>
          <p:nvPr/>
        </p:nvCxnSpPr>
        <p:spPr bwMode="auto">
          <a:xfrm rot="5400000">
            <a:off x="5732551" y="1504880"/>
            <a:ext cx="649306" cy="4608526"/>
          </a:xfrm>
          <a:prstGeom prst="bentConnector3">
            <a:avLst>
              <a:gd name="adj1" fmla="val 28884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87" name="Elbow Connector 86"/>
          <p:cNvCxnSpPr/>
          <p:nvPr/>
        </p:nvCxnSpPr>
        <p:spPr bwMode="auto">
          <a:xfrm rot="10800000" flipV="1">
            <a:off x="6641099" y="3677003"/>
            <a:ext cx="1719700" cy="456793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cxnSp>
        <p:nvCxnSpPr>
          <p:cNvPr id="100" name="Elbow Connector 99"/>
          <p:cNvCxnSpPr/>
          <p:nvPr/>
        </p:nvCxnSpPr>
        <p:spPr bwMode="auto">
          <a:xfrm rot="10800000" flipV="1">
            <a:off x="4920096" y="3677003"/>
            <a:ext cx="1719700" cy="456793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med"/>
          </a:ln>
          <a:effectLst/>
        </p:spPr>
      </p:cxnSp>
      <p:sp>
        <p:nvSpPr>
          <p:cNvPr id="101" name="Rectangle 100"/>
          <p:cNvSpPr/>
          <p:nvPr/>
        </p:nvSpPr>
        <p:spPr bwMode="auto">
          <a:xfrm>
            <a:off x="8852099" y="2601939"/>
            <a:ext cx="762000" cy="2722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0xFF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1768372" y="4102482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charset="0"/>
                <a:ea typeface="Courier New" charset="0"/>
                <a:cs typeface="Courier New" charset="0"/>
              </a:rPr>
              <a:t>0xFF</a:t>
            </a:r>
          </a:p>
        </p:txBody>
      </p:sp>
      <p:cxnSp>
        <p:nvCxnSpPr>
          <p:cNvPr id="106" name="Straight Arrow Connector 105"/>
          <p:cNvCxnSpPr/>
          <p:nvPr/>
        </p:nvCxnSpPr>
        <p:spPr bwMode="auto">
          <a:xfrm flipV="1">
            <a:off x="2504470" y="4283628"/>
            <a:ext cx="544262" cy="3520"/>
          </a:xfrm>
          <a:prstGeom prst="straightConnector1">
            <a:avLst/>
          </a:prstGeom>
          <a:noFill/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7" name="Rectangle 106"/>
          <p:cNvSpPr/>
          <p:nvPr/>
        </p:nvSpPr>
        <p:spPr bwMode="auto">
          <a:xfrm>
            <a:off x="7861855" y="2600871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0x1E45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3739518" y="5438365"/>
            <a:ext cx="717995" cy="304086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ourier New" charset="0"/>
                <a:ea typeface="Courier New" charset="0"/>
                <a:cs typeface="Courier New" charset="0"/>
              </a:rPr>
              <a:t>0x1E45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3271240" y="5438365"/>
            <a:ext cx="272605" cy="304800"/>
          </a:xfrm>
          <a:prstGeom prst="rect">
            <a:avLst/>
          </a:prstGeom>
          <a:solidFill>
            <a:srgbClr val="F6F5B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9614078" y="2603348"/>
            <a:ext cx="685800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ourier New" charset="0"/>
                <a:ea typeface="Courier New" charset="0"/>
                <a:cs typeface="Courier New" charset="0"/>
              </a:rPr>
              <a:t>0x2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A803B4D6-9B70-EB4D-B974-B7CAAA2DFFDC}"/>
              </a:ext>
            </a:extLst>
          </p:cNvPr>
          <p:cNvSpPr/>
          <p:nvPr/>
        </p:nvSpPr>
        <p:spPr bwMode="auto">
          <a:xfrm>
            <a:off x="5730318" y="5436560"/>
            <a:ext cx="272605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4411EB-7CA1-4FB2-B1CE-8EE315ABE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88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  <p:bldP spid="110" grpId="0" animBg="1"/>
      <p:bldP spid="11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ectangle 90"/>
          <p:cNvSpPr/>
          <p:nvPr/>
        </p:nvSpPr>
        <p:spPr bwMode="auto">
          <a:xfrm>
            <a:off x="5193626" y="1495816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6691870" y="1610116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6964475" y="1610116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7878875" y="1610116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8139669" y="1610116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7237080" y="1610116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cxnSp>
        <p:nvCxnSpPr>
          <p:cNvPr id="112" name="Straight Connector 111"/>
          <p:cNvCxnSpPr/>
          <p:nvPr/>
        </p:nvCxnSpPr>
        <p:spPr bwMode="auto">
          <a:xfrm>
            <a:off x="7345474" y="1761722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13" name="Rectangle 112"/>
          <p:cNvSpPr/>
          <p:nvPr/>
        </p:nvSpPr>
        <p:spPr bwMode="auto">
          <a:xfrm>
            <a:off x="5789280" y="1610116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00</a:t>
            </a:r>
            <a:r>
              <a:rPr lang="is-IS" sz="1600" dirty="0">
                <a:latin typeface="Calibri" pitchFamily="34" charset="0"/>
              </a:rPr>
              <a:t>…0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5320270" y="1610116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128 sets, 64 bytes per block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765134" y="5185530"/>
            <a:ext cx="2704912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872969" y="5300322"/>
            <a:ext cx="457200" cy="311297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63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345303" y="5301185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1456047" y="5464902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1987096" y="5301185"/>
            <a:ext cx="414727" cy="310435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2421217" y="5301185"/>
            <a:ext cx="457200" cy="310435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2890028" y="5301185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765134" y="4653684"/>
            <a:ext cx="2704912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880027" y="4773420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127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1350625" y="4773420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1463227" y="4928819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1987097" y="4767984"/>
            <a:ext cx="42265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66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2420276" y="4768445"/>
            <a:ext cx="4572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65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2892641" y="4768272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64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765134" y="4120284"/>
            <a:ext cx="2704912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876498" y="4234584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191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1333699" y="4234783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 bwMode="auto">
          <a:xfrm>
            <a:off x="1451580" y="439823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Rectangle 33"/>
          <p:cNvSpPr/>
          <p:nvPr/>
        </p:nvSpPr>
        <p:spPr bwMode="auto">
          <a:xfrm>
            <a:off x="1987097" y="4234584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130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2448910" y="4234584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129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2910723" y="4235655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128</a:t>
            </a:r>
          </a:p>
        </p:txBody>
      </p:sp>
      <p:cxnSp>
        <p:nvCxnSpPr>
          <p:cNvPr id="37" name="Straight Connector 36"/>
          <p:cNvCxnSpPr/>
          <p:nvPr/>
        </p:nvCxnSpPr>
        <p:spPr bwMode="auto">
          <a:xfrm flipV="1">
            <a:off x="2060534" y="3583488"/>
            <a:ext cx="0" cy="39266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1525754" y="3181890"/>
            <a:ext cx="1069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Memory: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1896986" y="1938213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2658985" y="1938213"/>
            <a:ext cx="908974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s bits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3567960" y="1938213"/>
            <a:ext cx="845414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b bits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55700" y="1083839"/>
            <a:ext cx="1747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65</a:t>
            </a:r>
            <a:r>
              <a:rPr lang="en-US" baseline="-25000" dirty="0">
                <a:latin typeface="Calibri" pitchFamily="34" charset="0"/>
              </a:rPr>
              <a:t>10</a:t>
            </a:r>
            <a:r>
              <a:rPr lang="en-US" dirty="0">
                <a:latin typeface="Calibri" pitchFamily="34" charset="0"/>
              </a:rPr>
              <a:t> = 100 0001</a:t>
            </a:r>
            <a:r>
              <a:rPr lang="en-US" baseline="-25000" dirty="0">
                <a:latin typeface="Calibri" pitchFamily="34" charset="0"/>
              </a:rPr>
              <a:t>2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1896986" y="1572016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00...0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2658986" y="1572016"/>
            <a:ext cx="908974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0000001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3567960" y="1572016"/>
            <a:ext cx="845414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000001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841142" y="2257816"/>
            <a:ext cx="30852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64 bytes per block </a:t>
            </a:r>
            <a:r>
              <a:rPr lang="en-US" dirty="0">
                <a:latin typeface="Calibri" pitchFamily="34" charset="0"/>
                <a:sym typeface="Wingdings"/>
              </a:rPr>
              <a:t> b = 6 bits</a:t>
            </a:r>
          </a:p>
          <a:p>
            <a:r>
              <a:rPr lang="en-US" dirty="0">
                <a:latin typeface="Calibri" pitchFamily="34" charset="0"/>
                <a:sym typeface="Wingdings"/>
              </a:rPr>
              <a:t>128 sets  s = 7 bits</a:t>
            </a:r>
          </a:p>
          <a:p>
            <a:r>
              <a:rPr lang="en-US" dirty="0">
                <a:latin typeface="Calibri" pitchFamily="34" charset="0"/>
                <a:sym typeface="Wingdings"/>
              </a:rPr>
              <a:t>remaining address bits  t bits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762853" y="6036156"/>
            <a:ext cx="2929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a byte in memory</a:t>
            </a:r>
          </a:p>
        </p:txBody>
      </p:sp>
      <p:sp>
        <p:nvSpPr>
          <p:cNvPr id="53" name="Freeform 52"/>
          <p:cNvSpPr/>
          <p:nvPr/>
        </p:nvSpPr>
        <p:spPr>
          <a:xfrm>
            <a:off x="1109813" y="5516652"/>
            <a:ext cx="686447" cy="733837"/>
          </a:xfrm>
          <a:custGeom>
            <a:avLst/>
            <a:gdLst>
              <a:gd name="connsiteX0" fmla="*/ 686447 w 686447"/>
              <a:gd name="connsiteY0" fmla="*/ 1241169 h 1241169"/>
              <a:gd name="connsiteX1" fmla="*/ 109197 w 686447"/>
              <a:gd name="connsiteY1" fmla="*/ 880364 h 1241169"/>
              <a:gd name="connsiteX2" fmla="*/ 963 w 686447"/>
              <a:gd name="connsiteY2" fmla="*/ 0 h 1241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6447" h="1241169">
                <a:moveTo>
                  <a:pt x="686447" y="1241169"/>
                </a:moveTo>
                <a:cubicBezTo>
                  <a:pt x="454945" y="1164197"/>
                  <a:pt x="223444" y="1087226"/>
                  <a:pt x="109197" y="880364"/>
                </a:cubicBezTo>
                <a:cubicBezTo>
                  <a:pt x="-5050" y="673502"/>
                  <a:pt x="-2044" y="336751"/>
                  <a:pt x="963" y="0"/>
                </a:cubicBezTo>
              </a:path>
            </a:pathLst>
          </a:custGeom>
          <a:ln w="25400">
            <a:solidFill>
              <a:schemeClr val="tx1"/>
            </a:solidFill>
            <a:tailEnd type="triangle" w="lg" len="lg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982585" y="1453171"/>
            <a:ext cx="1529056" cy="3402794"/>
          </a:xfrm>
          <a:custGeom>
            <a:avLst/>
            <a:gdLst>
              <a:gd name="connsiteX0" fmla="*/ 686447 w 686447"/>
              <a:gd name="connsiteY0" fmla="*/ 1241169 h 1241169"/>
              <a:gd name="connsiteX1" fmla="*/ 109197 w 686447"/>
              <a:gd name="connsiteY1" fmla="*/ 880364 h 1241169"/>
              <a:gd name="connsiteX2" fmla="*/ 963 w 686447"/>
              <a:gd name="connsiteY2" fmla="*/ 0 h 1241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6447" h="1241169">
                <a:moveTo>
                  <a:pt x="686447" y="1241169"/>
                </a:moveTo>
                <a:cubicBezTo>
                  <a:pt x="454945" y="1164197"/>
                  <a:pt x="223444" y="1087226"/>
                  <a:pt x="109197" y="880364"/>
                </a:cubicBezTo>
                <a:cubicBezTo>
                  <a:pt x="-5050" y="673502"/>
                  <a:pt x="-2044" y="336751"/>
                  <a:pt x="963" y="0"/>
                </a:cubicBezTo>
              </a:path>
            </a:pathLst>
          </a:custGeom>
          <a:ln w="25400">
            <a:solidFill>
              <a:schemeClr val="tx1"/>
            </a:solidFill>
            <a:tailEnd type="triangle" w="lg" len="lg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AutoShape 16"/>
          <p:cNvSpPr>
            <a:spLocks/>
          </p:cNvSpPr>
          <p:nvPr/>
        </p:nvSpPr>
        <p:spPr bwMode="auto">
          <a:xfrm rot="5400000">
            <a:off x="7840774" y="1876283"/>
            <a:ext cx="228600" cy="2743199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64" name="Group 79"/>
          <p:cNvGrpSpPr/>
          <p:nvPr/>
        </p:nvGrpSpPr>
        <p:grpSpPr>
          <a:xfrm>
            <a:off x="6583474" y="3498615"/>
            <a:ext cx="2743197" cy="492484"/>
            <a:chOff x="3276778" y="1995289"/>
            <a:chExt cx="3009188" cy="492484"/>
          </a:xfrm>
        </p:grpSpPr>
        <p:sp>
          <p:nvSpPr>
            <p:cNvPr id="65" name="Rectangle 64"/>
            <p:cNvSpPr/>
            <p:nvPr/>
          </p:nvSpPr>
          <p:spPr bwMode="auto">
            <a:xfrm>
              <a:off x="3276778" y="1995289"/>
              <a:ext cx="3009188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3443955" y="2090806"/>
              <a:ext cx="585120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4112664" y="2090806"/>
              <a:ext cx="585120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68" name="Rectangle 67"/>
            <p:cNvSpPr/>
            <p:nvPr/>
          </p:nvSpPr>
          <p:spPr bwMode="auto">
            <a:xfrm>
              <a:off x="5533671" y="2090806"/>
              <a:ext cx="606333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69" name="Straight Connector 68"/>
            <p:cNvCxnSpPr/>
            <p:nvPr/>
          </p:nvCxnSpPr>
          <p:spPr bwMode="auto">
            <a:xfrm>
              <a:off x="4840482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70" name="Straight Connector 69"/>
          <p:cNvCxnSpPr/>
          <p:nvPr/>
        </p:nvCxnSpPr>
        <p:spPr bwMode="auto">
          <a:xfrm>
            <a:off x="6583472" y="5438899"/>
            <a:ext cx="2610140" cy="1009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7155078" y="2764250"/>
            <a:ext cx="166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 blocks per set</a:t>
            </a:r>
          </a:p>
        </p:txBody>
      </p:sp>
      <p:grpSp>
        <p:nvGrpSpPr>
          <p:cNvPr id="73" name="Group 80"/>
          <p:cNvGrpSpPr/>
          <p:nvPr/>
        </p:nvGrpSpPr>
        <p:grpSpPr>
          <a:xfrm>
            <a:off x="6583473" y="4067299"/>
            <a:ext cx="2743201" cy="492484"/>
            <a:chOff x="3276774" y="1995289"/>
            <a:chExt cx="3009192" cy="492484"/>
          </a:xfrm>
        </p:grpSpPr>
        <p:sp>
          <p:nvSpPr>
            <p:cNvPr id="74" name="Rectangle 73"/>
            <p:cNvSpPr/>
            <p:nvPr/>
          </p:nvSpPr>
          <p:spPr bwMode="auto">
            <a:xfrm>
              <a:off x="3276774" y="1995289"/>
              <a:ext cx="3009192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75" name="Rectangle 74"/>
            <p:cNvSpPr/>
            <p:nvPr/>
          </p:nvSpPr>
          <p:spPr bwMode="auto">
            <a:xfrm>
              <a:off x="3443953" y="2090806"/>
              <a:ext cx="585120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4112662" y="2090806"/>
              <a:ext cx="585120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5533671" y="2090806"/>
              <a:ext cx="606333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78" name="Straight Connector 77"/>
            <p:cNvCxnSpPr/>
            <p:nvPr/>
          </p:nvCxnSpPr>
          <p:spPr bwMode="auto">
            <a:xfrm>
              <a:off x="4840480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9" name="Group 86"/>
          <p:cNvGrpSpPr/>
          <p:nvPr/>
        </p:nvGrpSpPr>
        <p:grpSpPr>
          <a:xfrm>
            <a:off x="6583475" y="4641615"/>
            <a:ext cx="2743199" cy="492484"/>
            <a:chOff x="3276777" y="1995289"/>
            <a:chExt cx="3009189" cy="492484"/>
          </a:xfrm>
        </p:grpSpPr>
        <p:sp>
          <p:nvSpPr>
            <p:cNvPr id="80" name="Rectangle 79"/>
            <p:cNvSpPr/>
            <p:nvPr/>
          </p:nvSpPr>
          <p:spPr bwMode="auto">
            <a:xfrm>
              <a:off x="3276777" y="1995289"/>
              <a:ext cx="3009189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1" name="Rectangle 80"/>
            <p:cNvSpPr/>
            <p:nvPr/>
          </p:nvSpPr>
          <p:spPr bwMode="auto">
            <a:xfrm>
              <a:off x="3443955" y="2090806"/>
              <a:ext cx="585120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2" name="Rectangle 81"/>
            <p:cNvSpPr/>
            <p:nvPr/>
          </p:nvSpPr>
          <p:spPr bwMode="auto">
            <a:xfrm>
              <a:off x="4112664" y="2090806"/>
              <a:ext cx="585120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5533671" y="2090806"/>
              <a:ext cx="606333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4" name="Straight Connector 83"/>
            <p:cNvCxnSpPr/>
            <p:nvPr/>
          </p:nvCxnSpPr>
          <p:spPr bwMode="auto">
            <a:xfrm>
              <a:off x="4840482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85" name="Group 92"/>
          <p:cNvGrpSpPr/>
          <p:nvPr/>
        </p:nvGrpSpPr>
        <p:grpSpPr>
          <a:xfrm>
            <a:off x="6583475" y="5708415"/>
            <a:ext cx="2743198" cy="492484"/>
            <a:chOff x="3276778" y="1995289"/>
            <a:chExt cx="3009188" cy="492484"/>
          </a:xfrm>
        </p:grpSpPr>
        <p:sp>
          <p:nvSpPr>
            <p:cNvPr id="86" name="Rectangle 85"/>
            <p:cNvSpPr/>
            <p:nvPr/>
          </p:nvSpPr>
          <p:spPr bwMode="auto">
            <a:xfrm>
              <a:off x="3276778" y="1995289"/>
              <a:ext cx="3009188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7" name="Rectangle 86"/>
            <p:cNvSpPr/>
            <p:nvPr/>
          </p:nvSpPr>
          <p:spPr bwMode="auto">
            <a:xfrm>
              <a:off x="3443955" y="2090806"/>
              <a:ext cx="585120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8" name="Rectangle 87"/>
            <p:cNvSpPr/>
            <p:nvPr/>
          </p:nvSpPr>
          <p:spPr bwMode="auto">
            <a:xfrm>
              <a:off x="4112664" y="2090806"/>
              <a:ext cx="585120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5533671" y="2090806"/>
              <a:ext cx="606333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0" name="Straight Connector 89"/>
            <p:cNvCxnSpPr/>
            <p:nvPr/>
          </p:nvCxnSpPr>
          <p:spPr bwMode="auto">
            <a:xfrm>
              <a:off x="4840482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3" name="TextBox 92"/>
          <p:cNvSpPr txBox="1"/>
          <p:nvPr/>
        </p:nvSpPr>
        <p:spPr>
          <a:xfrm>
            <a:off x="5897674" y="3563938"/>
            <a:ext cx="705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0: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5897674" y="4086616"/>
            <a:ext cx="705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1: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5897674" y="4696216"/>
            <a:ext cx="705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2: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5669075" y="5774684"/>
            <a:ext cx="93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127:</a:t>
            </a:r>
          </a:p>
        </p:txBody>
      </p:sp>
      <p:sp>
        <p:nvSpPr>
          <p:cNvPr id="97" name="Oval 96"/>
          <p:cNvSpPr/>
          <p:nvPr/>
        </p:nvSpPr>
        <p:spPr bwMode="auto">
          <a:xfrm>
            <a:off x="2621075" y="1481566"/>
            <a:ext cx="920934" cy="418029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98" name="Freeform 97"/>
          <p:cNvSpPr/>
          <p:nvPr/>
        </p:nvSpPr>
        <p:spPr>
          <a:xfrm flipH="1" flipV="1">
            <a:off x="3196184" y="1907650"/>
            <a:ext cx="2930090" cy="2319951"/>
          </a:xfrm>
          <a:custGeom>
            <a:avLst/>
            <a:gdLst>
              <a:gd name="connsiteX0" fmla="*/ 686447 w 686447"/>
              <a:gd name="connsiteY0" fmla="*/ 1241169 h 1241169"/>
              <a:gd name="connsiteX1" fmla="*/ 109197 w 686447"/>
              <a:gd name="connsiteY1" fmla="*/ 880364 h 1241169"/>
              <a:gd name="connsiteX2" fmla="*/ 963 w 686447"/>
              <a:gd name="connsiteY2" fmla="*/ 0 h 1241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6447" h="1241169">
                <a:moveTo>
                  <a:pt x="686447" y="1241169"/>
                </a:moveTo>
                <a:cubicBezTo>
                  <a:pt x="454945" y="1164197"/>
                  <a:pt x="223444" y="1087226"/>
                  <a:pt x="109197" y="880364"/>
                </a:cubicBezTo>
                <a:cubicBezTo>
                  <a:pt x="-5050" y="673502"/>
                  <a:pt x="-2044" y="336751"/>
                  <a:pt x="963" y="0"/>
                </a:cubicBezTo>
              </a:path>
            </a:pathLst>
          </a:custGeom>
          <a:ln w="25400">
            <a:solidFill>
              <a:srgbClr val="FF0000"/>
            </a:solidFill>
            <a:tailEnd type="triangle" w="lg" len="lg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 105"/>
          <p:cNvSpPr/>
          <p:nvPr/>
        </p:nvSpPr>
        <p:spPr>
          <a:xfrm>
            <a:off x="6583472" y="2029217"/>
            <a:ext cx="2286002" cy="2299255"/>
          </a:xfrm>
          <a:custGeom>
            <a:avLst/>
            <a:gdLst>
              <a:gd name="connsiteX0" fmla="*/ 686447 w 686447"/>
              <a:gd name="connsiteY0" fmla="*/ 1241169 h 1241169"/>
              <a:gd name="connsiteX1" fmla="*/ 109197 w 686447"/>
              <a:gd name="connsiteY1" fmla="*/ 880364 h 1241169"/>
              <a:gd name="connsiteX2" fmla="*/ 963 w 686447"/>
              <a:gd name="connsiteY2" fmla="*/ 0 h 1241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6447" h="1241169">
                <a:moveTo>
                  <a:pt x="686447" y="1241169"/>
                </a:moveTo>
                <a:cubicBezTo>
                  <a:pt x="454945" y="1164197"/>
                  <a:pt x="223444" y="1087226"/>
                  <a:pt x="109197" y="880364"/>
                </a:cubicBezTo>
                <a:cubicBezTo>
                  <a:pt x="-5050" y="673502"/>
                  <a:pt x="-2044" y="336751"/>
                  <a:pt x="963" y="0"/>
                </a:cubicBezTo>
              </a:path>
            </a:pathLst>
          </a:custGeom>
          <a:ln w="25400">
            <a:solidFill>
              <a:srgbClr val="FF0000"/>
            </a:solidFill>
            <a:tailEnd type="triangle" w="lg" len="lg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 bwMode="auto">
          <a:xfrm>
            <a:off x="3579920" y="1460148"/>
            <a:ext cx="845112" cy="445532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18" name="Oval 117"/>
          <p:cNvSpPr/>
          <p:nvPr/>
        </p:nvSpPr>
        <p:spPr bwMode="auto">
          <a:xfrm>
            <a:off x="1820786" y="1470786"/>
            <a:ext cx="800288" cy="445532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19" name="Freeform 118"/>
          <p:cNvSpPr/>
          <p:nvPr/>
        </p:nvSpPr>
        <p:spPr>
          <a:xfrm>
            <a:off x="2524190" y="810017"/>
            <a:ext cx="3449685" cy="953293"/>
          </a:xfrm>
          <a:custGeom>
            <a:avLst/>
            <a:gdLst>
              <a:gd name="connsiteX0" fmla="*/ 0 w 2980053"/>
              <a:gd name="connsiteY0" fmla="*/ 521339 h 680093"/>
              <a:gd name="connsiteX1" fmla="*/ 1594653 w 2980053"/>
              <a:gd name="connsiteY1" fmla="*/ 1780 h 680093"/>
              <a:gd name="connsiteX2" fmla="*/ 2980053 w 2980053"/>
              <a:gd name="connsiteY2" fmla="*/ 680093 h 68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80053" h="680093">
                <a:moveTo>
                  <a:pt x="0" y="521339"/>
                </a:moveTo>
                <a:cubicBezTo>
                  <a:pt x="548989" y="248330"/>
                  <a:pt x="1097978" y="-24679"/>
                  <a:pt x="1594653" y="1780"/>
                </a:cubicBezTo>
                <a:cubicBezTo>
                  <a:pt x="2091329" y="28239"/>
                  <a:pt x="2980053" y="680093"/>
                  <a:pt x="2980053" y="680093"/>
                </a:cubicBezTo>
              </a:path>
            </a:pathLst>
          </a:custGeom>
          <a:ln w="25400">
            <a:solidFill>
              <a:srgbClr val="FF0000"/>
            </a:solidFill>
            <a:tailEnd type="triangle" w="lg" len="lg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TextBox 119"/>
          <p:cNvSpPr txBox="1"/>
          <p:nvPr/>
        </p:nvSpPr>
        <p:spPr>
          <a:xfrm>
            <a:off x="619190" y="796161"/>
            <a:ext cx="3262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Goal: Get byte M[65] from cache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7875608" y="1608788"/>
            <a:ext cx="272605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9" name="Freeform 108"/>
          <p:cNvSpPr/>
          <p:nvPr/>
        </p:nvSpPr>
        <p:spPr>
          <a:xfrm>
            <a:off x="4265613" y="985193"/>
            <a:ext cx="3743343" cy="698308"/>
          </a:xfrm>
          <a:custGeom>
            <a:avLst/>
            <a:gdLst>
              <a:gd name="connsiteX0" fmla="*/ 0 w 2980053"/>
              <a:gd name="connsiteY0" fmla="*/ 521339 h 680093"/>
              <a:gd name="connsiteX1" fmla="*/ 1594653 w 2980053"/>
              <a:gd name="connsiteY1" fmla="*/ 1780 h 680093"/>
              <a:gd name="connsiteX2" fmla="*/ 2980053 w 2980053"/>
              <a:gd name="connsiteY2" fmla="*/ 680093 h 68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80053" h="680093">
                <a:moveTo>
                  <a:pt x="0" y="521339"/>
                </a:moveTo>
                <a:cubicBezTo>
                  <a:pt x="548989" y="248330"/>
                  <a:pt x="1097978" y="-24679"/>
                  <a:pt x="1594653" y="1780"/>
                </a:cubicBezTo>
                <a:cubicBezTo>
                  <a:pt x="2091329" y="28239"/>
                  <a:pt x="2980053" y="680093"/>
                  <a:pt x="2980053" y="680093"/>
                </a:cubicBezTo>
              </a:path>
            </a:pathLst>
          </a:custGeom>
          <a:ln w="25400">
            <a:solidFill>
              <a:srgbClr val="FF0000"/>
            </a:solidFill>
            <a:tailEnd type="triangle" w="lg" len="lg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C8C1D501-D9B5-D147-80D0-B328821C1CD8}"/>
              </a:ext>
            </a:extLst>
          </p:cNvPr>
          <p:cNvSpPr txBox="1"/>
          <p:nvPr/>
        </p:nvSpPr>
        <p:spPr>
          <a:xfrm>
            <a:off x="9600098" y="1707440"/>
            <a:ext cx="19467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QUIZ #1: which set</a:t>
            </a:r>
          </a:p>
          <a:p>
            <a:r>
              <a:rPr lang="en-US" dirty="0">
                <a:latin typeface="Calibri" pitchFamily="34" charset="0"/>
              </a:rPr>
              <a:t>should we look in?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DD739358-8E02-EB4D-9B87-D819ADEF2F20}"/>
              </a:ext>
            </a:extLst>
          </p:cNvPr>
          <p:cNvSpPr txBox="1"/>
          <p:nvPr/>
        </p:nvSpPr>
        <p:spPr>
          <a:xfrm>
            <a:off x="9600098" y="2899730"/>
            <a:ext cx="20374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QUIZ #2: which tag</a:t>
            </a:r>
          </a:p>
          <a:p>
            <a:r>
              <a:rPr lang="en-US" dirty="0">
                <a:latin typeface="Calibri" pitchFamily="34" charset="0"/>
              </a:rPr>
              <a:t>are we looking for?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7D62277B-EA66-4446-9E62-52B44464FDE2}"/>
              </a:ext>
            </a:extLst>
          </p:cNvPr>
          <p:cNvSpPr txBox="1"/>
          <p:nvPr/>
        </p:nvSpPr>
        <p:spPr>
          <a:xfrm>
            <a:off x="9600098" y="4092020"/>
            <a:ext cx="22573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QUIZ #3: which byte</a:t>
            </a:r>
          </a:p>
          <a:p>
            <a:r>
              <a:rPr lang="en-US" dirty="0">
                <a:latin typeface="Calibri" pitchFamily="34" charset="0"/>
              </a:rPr>
              <a:t>within the block is the</a:t>
            </a:r>
          </a:p>
          <a:p>
            <a:r>
              <a:rPr lang="en-US" dirty="0">
                <a:latin typeface="Calibri" pitchFamily="34" charset="0"/>
              </a:rPr>
              <a:t>one that we want?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7D997F4-347A-415F-AFE7-F64BDBB80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289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1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9E2F3"/>
                                      </p:to>
                                    </p:animClr>
                                    <p:set>
                                      <p:cBhvr>
                                        <p:cTn id="55" dur="1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1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9E2F3"/>
                                      </p:to>
                                    </p:animClr>
                                    <p:set>
                                      <p:cBhvr>
                                        <p:cTn id="59" dur="1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1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" dur="1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9191"/>
                                      </p:to>
                                    </p:animClr>
                                    <p:set>
                                      <p:cBhvr>
                                        <p:cTn id="93" dur="1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1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6" dur="1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9191"/>
                                      </p:to>
                                    </p:animClr>
                                    <p:set>
                                      <p:cBhvr>
                                        <p:cTn id="97" dur="1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1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4" dur="1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BE5D5"/>
                                      </p:to>
                                    </p:animClr>
                                    <p:set>
                                      <p:cBhvr>
                                        <p:cTn id="115" dur="1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1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1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BE5D5"/>
                                      </p:to>
                                    </p:animClr>
                                    <p:set>
                                      <p:cBhvr>
                                        <p:cTn id="119" dur="1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1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2" grpId="0" animBg="1"/>
      <p:bldP spid="102" grpId="0" animBg="1"/>
      <p:bldP spid="107" grpId="0" animBg="1"/>
      <p:bldP spid="110" grpId="0" animBg="1"/>
      <p:bldP spid="111" grpId="0" animBg="1"/>
      <p:bldP spid="113" grpId="0" animBg="1"/>
      <p:bldP spid="114" grpId="0" animBg="1"/>
      <p:bldP spid="41" grpId="0" animBg="1"/>
      <p:bldP spid="42" grpId="0" animBg="1"/>
      <p:bldP spid="43" grpId="0" animBg="1"/>
      <p:bldP spid="45" grpId="0"/>
      <p:bldP spid="46" grpId="0" animBg="1"/>
      <p:bldP spid="47" grpId="0" animBg="1"/>
      <p:bldP spid="48" grpId="0" animBg="1"/>
      <p:bldP spid="49" grpId="0"/>
      <p:bldP spid="54" grpId="0" animBg="1"/>
      <p:bldP spid="63" grpId="0" animBg="1"/>
      <p:bldP spid="72" grpId="0"/>
      <p:bldP spid="93" grpId="0"/>
      <p:bldP spid="94" grpId="0"/>
      <p:bldP spid="95" grpId="0"/>
      <p:bldP spid="96" grpId="0"/>
      <p:bldP spid="97" grpId="0" animBg="1"/>
      <p:bldP spid="98" grpId="0" animBg="1"/>
      <p:bldP spid="106" grpId="0" animBg="1"/>
      <p:bldP spid="108" grpId="0" animBg="1"/>
      <p:bldP spid="118" grpId="0" animBg="1"/>
      <p:bldP spid="119" grpId="0" animBg="1"/>
      <p:bldP spid="121" grpId="0" animBg="1"/>
      <p:bldP spid="109" grpId="0" animBg="1"/>
      <p:bldP spid="99" grpId="0"/>
      <p:bldP spid="100" grpId="0"/>
      <p:bldP spid="10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access overview</a:t>
            </a:r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6040449" y="1652327"/>
            <a:ext cx="228601" cy="295175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4772937" y="4039788"/>
            <a:ext cx="2705288" cy="0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4419600" y="3330373"/>
            <a:ext cx="228600" cy="1375899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300496" y="2677004"/>
            <a:ext cx="166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 blocks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623966" y="3824014"/>
            <a:ext cx="79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2</a:t>
            </a:r>
            <a:r>
              <a:rPr lang="en-US" baseline="30000" dirty="0">
                <a:latin typeface="Calibri" pitchFamily="34" charset="0"/>
              </a:rPr>
              <a:t>s</a:t>
            </a:r>
            <a:r>
              <a:rPr lang="en-US" dirty="0">
                <a:latin typeface="Calibri" pitchFamily="34" charset="0"/>
              </a:rPr>
              <a:t> sets</a:t>
            </a:r>
          </a:p>
        </p:txBody>
      </p:sp>
      <p:grpSp>
        <p:nvGrpSpPr>
          <p:cNvPr id="5" name="Group 86"/>
          <p:cNvGrpSpPr/>
          <p:nvPr/>
        </p:nvGrpSpPr>
        <p:grpSpPr>
          <a:xfrm>
            <a:off x="4678873" y="3318704"/>
            <a:ext cx="2951753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92"/>
          <p:cNvGrpSpPr/>
          <p:nvPr/>
        </p:nvGrpSpPr>
        <p:grpSpPr>
          <a:xfrm>
            <a:off x="4678873" y="4213787"/>
            <a:ext cx="2951753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9" name="Trapezoid 98"/>
          <p:cNvSpPr/>
          <p:nvPr/>
        </p:nvSpPr>
        <p:spPr bwMode="auto">
          <a:xfrm>
            <a:off x="4200622" y="4640917"/>
            <a:ext cx="3523449" cy="709429"/>
          </a:xfrm>
          <a:prstGeom prst="trapezoid">
            <a:avLst>
              <a:gd name="adj" fmla="val 20798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4206640" y="535034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7315201" y="546464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7042596" y="546464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6781801" y="546464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5682224" y="5464648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B-1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6140006" y="5464648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6248400" y="561625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4802294" y="5464648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4333284" y="546464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77" name="AutoShape 16"/>
          <p:cNvSpPr>
            <a:spLocks/>
          </p:cNvSpPr>
          <p:nvPr/>
        </p:nvSpPr>
        <p:spPr bwMode="auto">
          <a:xfrm rot="16200000" flipV="1">
            <a:off x="6555960" y="5108337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071874" y="6149772"/>
            <a:ext cx="3834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 = 2</a:t>
            </a:r>
            <a:r>
              <a:rPr lang="en-US" baseline="30000" dirty="0">
                <a:latin typeface="Calibri" pitchFamily="34" charset="0"/>
              </a:rPr>
              <a:t>b</a:t>
            </a:r>
            <a:r>
              <a:rPr lang="en-US" dirty="0">
                <a:latin typeface="Calibri" pitchFamily="34" charset="0"/>
              </a:rPr>
              <a:t> bytes per cache block (the data)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7861478" y="2666856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8852078" y="2666856"/>
            <a:ext cx="762000" cy="270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s bits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9614078" y="2666856"/>
            <a:ext cx="685800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b bits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772401" y="2326894"/>
            <a:ext cx="181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word:</a:t>
            </a:r>
          </a:p>
        </p:txBody>
      </p:sp>
      <p:sp>
        <p:nvSpPr>
          <p:cNvPr id="58" name="AutoShape 16"/>
          <p:cNvSpPr>
            <a:spLocks/>
          </p:cNvSpPr>
          <p:nvPr/>
        </p:nvSpPr>
        <p:spPr bwMode="auto">
          <a:xfrm rot="16200000" flipV="1">
            <a:off x="8242478" y="2635722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AutoShape 16"/>
          <p:cNvSpPr>
            <a:spLocks/>
          </p:cNvSpPr>
          <p:nvPr/>
        </p:nvSpPr>
        <p:spPr bwMode="auto">
          <a:xfrm rot="16200000" flipV="1">
            <a:off x="9118779" y="2747206"/>
            <a:ext cx="228600" cy="7619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" name="AutoShape 16"/>
          <p:cNvSpPr>
            <a:spLocks/>
          </p:cNvSpPr>
          <p:nvPr/>
        </p:nvSpPr>
        <p:spPr bwMode="auto">
          <a:xfrm rot="16200000" flipV="1">
            <a:off x="9804578" y="2823405"/>
            <a:ext cx="228600" cy="609600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118773" y="3179182"/>
            <a:ext cx="485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tag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8884273" y="3177973"/>
            <a:ext cx="7052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set</a:t>
            </a:r>
          </a:p>
          <a:p>
            <a:pPr algn="ctr"/>
            <a:r>
              <a:rPr lang="en-US" dirty="0">
                <a:latin typeface="Calibri" pitchFamily="34" charset="0"/>
              </a:rPr>
              <a:t>index</a:t>
            </a:r>
          </a:p>
        </p:txBody>
      </p:sp>
      <p:cxnSp>
        <p:nvCxnSpPr>
          <p:cNvPr id="93" name="Shape 92"/>
          <p:cNvCxnSpPr>
            <a:stCxn id="80" idx="2"/>
            <a:endCxn id="94" idx="3"/>
          </p:cNvCxnSpPr>
          <p:nvPr/>
        </p:nvCxnSpPr>
        <p:spPr bwMode="auto">
          <a:xfrm rot="5400000">
            <a:off x="8115901" y="3339029"/>
            <a:ext cx="635726" cy="1606277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02" name="Elbow Connector 101"/>
          <p:cNvCxnSpPr>
            <a:stCxn id="81" idx="2"/>
            <a:endCxn id="69" idx="0"/>
          </p:cNvCxnSpPr>
          <p:nvPr/>
        </p:nvCxnSpPr>
        <p:spPr bwMode="auto">
          <a:xfrm rot="5400000">
            <a:off x="7373544" y="2911663"/>
            <a:ext cx="1640345" cy="3465624"/>
          </a:xfrm>
          <a:prstGeom prst="bentConnector3">
            <a:avLst>
              <a:gd name="adj1" fmla="val 65375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7995299" y="4868461"/>
            <a:ext cx="20152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data begins at this offset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9557195" y="3177973"/>
            <a:ext cx="738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block</a:t>
            </a:r>
          </a:p>
          <a:p>
            <a:pPr algn="ctr"/>
            <a:r>
              <a:rPr lang="en-US" dirty="0">
                <a:latin typeface="Calibri" pitchFamily="34" charset="0"/>
              </a:rPr>
              <a:t>offset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772401" y="2326894"/>
            <a:ext cx="181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word:</a:t>
            </a:r>
          </a:p>
        </p:txBody>
      </p:sp>
      <p:cxnSp>
        <p:nvCxnSpPr>
          <p:cNvPr id="100" name="Shape 92"/>
          <p:cNvCxnSpPr/>
          <p:nvPr/>
        </p:nvCxnSpPr>
        <p:spPr bwMode="auto">
          <a:xfrm rot="16200000" flipH="1">
            <a:off x="6683068" y="1614248"/>
            <a:ext cx="1245022" cy="1111798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grpSp>
        <p:nvGrpSpPr>
          <p:cNvPr id="124" name="Group 42"/>
          <p:cNvGrpSpPr>
            <a:grpSpLocks/>
          </p:cNvGrpSpPr>
          <p:nvPr/>
        </p:nvGrpSpPr>
        <p:grpSpPr bwMode="auto">
          <a:xfrm>
            <a:off x="536338" y="2437072"/>
            <a:ext cx="685800" cy="3581400"/>
            <a:chOff x="3984" y="1008"/>
            <a:chExt cx="1584" cy="2256"/>
          </a:xfrm>
        </p:grpSpPr>
        <p:sp>
          <p:nvSpPr>
            <p:cNvPr id="125" name="Rectangle 43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26" name="Rectangle 44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27" name="Rectangle 45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rcx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28" name="Rectangle 46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rbx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29" name="Rectangle 47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30" name="Rectangle 48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32" name="Rectangle 50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rsp</a:t>
              </a:r>
              <a:endParaRPr lang="en-US" dirty="0">
                <a:latin typeface="Courier New" pitchFamily="49" charset="0"/>
              </a:endParaRPr>
            </a:p>
          </p:txBody>
        </p:sp>
      </p:grpSp>
      <p:grpSp>
        <p:nvGrpSpPr>
          <p:cNvPr id="133" name="Group 51"/>
          <p:cNvGrpSpPr>
            <a:grpSpLocks/>
          </p:cNvGrpSpPr>
          <p:nvPr/>
        </p:nvGrpSpPr>
        <p:grpSpPr bwMode="auto">
          <a:xfrm>
            <a:off x="1222138" y="2437072"/>
            <a:ext cx="1066800" cy="3581400"/>
            <a:chOff x="3984" y="1008"/>
            <a:chExt cx="1584" cy="2256"/>
          </a:xfrm>
        </p:grpSpPr>
        <p:sp>
          <p:nvSpPr>
            <p:cNvPr id="134" name="Rectangle 52"/>
            <p:cNvSpPr>
              <a:spLocks noChangeArrowheads="1"/>
            </p:cNvSpPr>
            <p:nvPr/>
          </p:nvSpPr>
          <p:spPr bwMode="auto">
            <a:xfrm>
              <a:off x="3984" y="100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35" name="Rectangle 53"/>
            <p:cNvSpPr>
              <a:spLocks noChangeArrowheads="1"/>
            </p:cNvSpPr>
            <p:nvPr/>
          </p:nvSpPr>
          <p:spPr bwMode="auto">
            <a:xfrm>
              <a:off x="3984" y="1296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36" name="Rectangle 54"/>
            <p:cNvSpPr>
              <a:spLocks noChangeArrowheads="1"/>
            </p:cNvSpPr>
            <p:nvPr/>
          </p:nvSpPr>
          <p:spPr bwMode="auto">
            <a:xfrm>
              <a:off x="3984" y="1584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37" name="Rectangle 55"/>
            <p:cNvSpPr>
              <a:spLocks noChangeArrowheads="1"/>
            </p:cNvSpPr>
            <p:nvPr/>
          </p:nvSpPr>
          <p:spPr bwMode="auto">
            <a:xfrm>
              <a:off x="3984" y="1872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38" name="Rectangle 56"/>
            <p:cNvSpPr>
              <a:spLocks noChangeArrowheads="1"/>
            </p:cNvSpPr>
            <p:nvPr/>
          </p:nvSpPr>
          <p:spPr bwMode="auto">
            <a:xfrm>
              <a:off x="3984" y="2160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39" name="Rectangle 57"/>
            <p:cNvSpPr>
              <a:spLocks noChangeArrowheads="1"/>
            </p:cNvSpPr>
            <p:nvPr/>
          </p:nvSpPr>
          <p:spPr bwMode="auto">
            <a:xfrm>
              <a:off x="3984" y="2448"/>
              <a:ext cx="158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141" name="Rectangle 59"/>
            <p:cNvSpPr>
              <a:spLocks noChangeArrowheads="1"/>
            </p:cNvSpPr>
            <p:nvPr/>
          </p:nvSpPr>
          <p:spPr bwMode="auto">
            <a:xfrm>
              <a:off x="3984" y="3024"/>
              <a:ext cx="1584" cy="24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0x104</a:t>
              </a:r>
            </a:p>
          </p:txBody>
        </p:sp>
      </p:grpSp>
      <p:sp>
        <p:nvSpPr>
          <p:cNvPr id="16" name="Freeform 15"/>
          <p:cNvSpPr/>
          <p:nvPr/>
        </p:nvSpPr>
        <p:spPr>
          <a:xfrm>
            <a:off x="1843762" y="2666856"/>
            <a:ext cx="4480839" cy="2765831"/>
          </a:xfrm>
          <a:custGeom>
            <a:avLst/>
            <a:gdLst>
              <a:gd name="connsiteX0" fmla="*/ 3184705 w 3184705"/>
              <a:gd name="connsiteY0" fmla="*/ 2597909 h 2597909"/>
              <a:gd name="connsiteX1" fmla="*/ 2578552 w 3184705"/>
              <a:gd name="connsiteY1" fmla="*/ 1068029 h 2597909"/>
              <a:gd name="connsiteX2" fmla="*/ 0 w 3184705"/>
              <a:gd name="connsiteY2" fmla="*/ 0 h 2597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84705" h="2597909">
                <a:moveTo>
                  <a:pt x="3184705" y="2597909"/>
                </a:moveTo>
                <a:cubicBezTo>
                  <a:pt x="3147020" y="2049461"/>
                  <a:pt x="3109336" y="1501014"/>
                  <a:pt x="2578552" y="1068029"/>
                </a:cubicBezTo>
                <a:cubicBezTo>
                  <a:pt x="2047768" y="635044"/>
                  <a:pt x="0" y="0"/>
                  <a:pt x="0" y="0"/>
                </a:cubicBezTo>
              </a:path>
            </a:pathLst>
          </a:custGeom>
          <a:ln w="25400">
            <a:solidFill>
              <a:schemeClr val="accent2">
                <a:lumMod val="75000"/>
              </a:schemeClr>
            </a:solidFill>
            <a:tailEnd type="triangle" w="lg" len="lg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AB963A1-1F43-4A02-A04F-16C3C2D56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  <p:sp>
        <p:nvSpPr>
          <p:cNvPr id="82" name="Rectangle 4">
            <a:extLst>
              <a:ext uri="{FF2B5EF4-FFF2-40B4-BE49-F238E27FC236}">
                <a16:creationId xmlns:a16="http://schemas.microsoft.com/office/drawing/2014/main" id="{DD71A20D-F750-421E-AD49-FB31E5C413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8505" y="1065063"/>
            <a:ext cx="1910717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return var;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</p:txBody>
      </p:sp>
      <p:sp>
        <p:nvSpPr>
          <p:cNvPr id="83" name="Rectangle 6">
            <a:extLst>
              <a:ext uri="{FF2B5EF4-FFF2-40B4-BE49-F238E27FC236}">
                <a16:creationId xmlns:a16="http://schemas.microsoft.com/office/drawing/2014/main" id="{29C31401-A7D7-4026-BEEE-5733DF1C01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112" y="1065063"/>
            <a:ext cx="2971800" cy="9207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-12(%</a:t>
            </a:r>
            <a:r>
              <a:rPr lang="en-US" dirty="0" err="1">
                <a:latin typeface="Courier New" pitchFamily="49" charset="0"/>
              </a:rPr>
              <a:t>rsp</a:t>
            </a:r>
            <a:r>
              <a:rPr lang="en-US" dirty="0">
                <a:latin typeface="Courier New" pitchFamily="49" charset="0"/>
              </a:rPr>
              <a:t>),%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...</a:t>
            </a:r>
          </a:p>
        </p:txBody>
      </p:sp>
      <p:sp>
        <p:nvSpPr>
          <p:cNvPr id="84" name="AutoShape 16">
            <a:extLst>
              <a:ext uri="{FF2B5EF4-FFF2-40B4-BE49-F238E27FC236}">
                <a16:creationId xmlns:a16="http://schemas.microsoft.com/office/drawing/2014/main" id="{1B188902-59DF-4F14-B59F-28518D005D3A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6629401" y="1293663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F39C7DB6-CDAC-4F51-949A-F927F7D297C7}"/>
              </a:ext>
            </a:extLst>
          </p:cNvPr>
          <p:cNvCxnSpPr>
            <a:stCxn id="82" idx="3"/>
            <a:endCxn id="83" idx="1"/>
          </p:cNvCxnSpPr>
          <p:nvPr/>
        </p:nvCxnSpPr>
        <p:spPr bwMode="auto">
          <a:xfrm>
            <a:off x="4099222" y="1525445"/>
            <a:ext cx="1348891" cy="0"/>
          </a:xfrm>
          <a:prstGeom prst="straightConnector1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673A6A9A-85E5-4286-9B76-D55A1CB9F1C2}"/>
              </a:ext>
            </a:extLst>
          </p:cNvPr>
          <p:cNvSpPr txBox="1"/>
          <p:nvPr/>
        </p:nvSpPr>
        <p:spPr>
          <a:xfrm>
            <a:off x="3072832" y="5405133"/>
            <a:ext cx="928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</a:t>
            </a:r>
            <a:r>
              <a:rPr lang="en-US" sz="1600" dirty="0">
                <a:latin typeface="Calibri" pitchFamily="34" charset="0"/>
              </a:rPr>
              <a:t> bit</a:t>
            </a:r>
          </a:p>
        </p:txBody>
      </p: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5A0A1676-8F93-45A8-83E7-C7EB0129DFFF}"/>
              </a:ext>
            </a:extLst>
          </p:cNvPr>
          <p:cNvCxnSpPr>
            <a:cxnSpLocks/>
          </p:cNvCxnSpPr>
          <p:nvPr/>
        </p:nvCxnSpPr>
        <p:spPr bwMode="auto">
          <a:xfrm>
            <a:off x="3908121" y="5595924"/>
            <a:ext cx="438667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F4C544A6-05E2-4A2B-AD0D-CC7432EB9E36}"/>
              </a:ext>
            </a:extLst>
          </p:cNvPr>
          <p:cNvSpPr txBox="1"/>
          <p:nvPr/>
        </p:nvSpPr>
        <p:spPr>
          <a:xfrm>
            <a:off x="2701131" y="5957359"/>
            <a:ext cx="246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tag identifies which data is in this cache block</a:t>
            </a:r>
            <a:endParaRPr lang="en-US" sz="1600" dirty="0">
              <a:latin typeface="Calibri" pitchFamily="34" charset="0"/>
            </a:endParaRPr>
          </a:p>
        </p:txBody>
      </p: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058E7515-3AF3-4E30-8E8D-E8239C5C6473}"/>
              </a:ext>
            </a:extLst>
          </p:cNvPr>
          <p:cNvCxnSpPr>
            <a:cxnSpLocks/>
          </p:cNvCxnSpPr>
          <p:nvPr/>
        </p:nvCxnSpPr>
        <p:spPr bwMode="auto">
          <a:xfrm flipV="1">
            <a:off x="5149133" y="5707338"/>
            <a:ext cx="0" cy="478396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6323099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64-bit, byte-addressed system</a:t>
            </a:r>
          </a:p>
          <a:p>
            <a:r>
              <a:rPr lang="en-US" dirty="0"/>
              <a:t>32 kB cache</a:t>
            </a:r>
          </a:p>
          <a:p>
            <a:pPr lvl="1"/>
            <a:r>
              <a:rPr lang="en-US" dirty="0"/>
              <a:t>512 sets and 64-byte blocks</a:t>
            </a:r>
          </a:p>
          <a:p>
            <a:pPr lvl="1"/>
            <a:endParaRPr lang="en-US" dirty="0"/>
          </a:p>
          <a:p>
            <a:r>
              <a:rPr lang="en-US" sz="3200" dirty="0"/>
              <a:t>How many bits for Tag?</a:t>
            </a:r>
          </a:p>
          <a:p>
            <a:pPr lvl="1"/>
            <a:r>
              <a:rPr lang="en-US" sz="3200" dirty="0"/>
              <a:t>A: 6 bits</a:t>
            </a:r>
          </a:p>
          <a:p>
            <a:pPr lvl="1"/>
            <a:r>
              <a:rPr lang="en-US" sz="3200" dirty="0"/>
              <a:t>B: 9 bits</a:t>
            </a:r>
          </a:p>
          <a:p>
            <a:pPr lvl="1"/>
            <a:r>
              <a:rPr lang="en-US" sz="3200" dirty="0"/>
              <a:t>C: 17 bits</a:t>
            </a:r>
          </a:p>
          <a:p>
            <a:pPr lvl="1"/>
            <a:r>
              <a:rPr lang="en-US" sz="3200" dirty="0"/>
              <a:t>D: 49 bits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7AC7320-19A5-4281-97C0-64241394B410}"/>
              </a:ext>
            </a:extLst>
          </p:cNvPr>
          <p:cNvGrpSpPr/>
          <p:nvPr/>
        </p:nvGrpSpPr>
        <p:grpSpPr>
          <a:xfrm>
            <a:off x="7108522" y="371441"/>
            <a:ext cx="3897578" cy="2143432"/>
            <a:chOff x="7772401" y="2262870"/>
            <a:chExt cx="2527477" cy="138995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0D1BAF4-610A-4A63-9977-E3B28A87C618}"/>
                </a:ext>
              </a:extLst>
            </p:cNvPr>
            <p:cNvSpPr/>
            <p:nvPr/>
          </p:nvSpPr>
          <p:spPr bwMode="auto">
            <a:xfrm>
              <a:off x="7861478" y="2602832"/>
              <a:ext cx="990600" cy="270848"/>
            </a:xfrm>
            <a:prstGeom prst="rect">
              <a:avLst/>
            </a:prstGeom>
            <a:solidFill>
              <a:srgbClr val="FF99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alibri" pitchFamily="34" charset="0"/>
                </a:rPr>
                <a:t>t bits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B879C96-911D-4B65-8D73-0A6757733776}"/>
                </a:ext>
              </a:extLst>
            </p:cNvPr>
            <p:cNvSpPr/>
            <p:nvPr/>
          </p:nvSpPr>
          <p:spPr bwMode="auto">
            <a:xfrm>
              <a:off x="8852078" y="2602832"/>
              <a:ext cx="762000" cy="27084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alibri" pitchFamily="34" charset="0"/>
                </a:rPr>
                <a:t>s bits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B45BA3E-2CCA-453C-ABE1-817B65791D82}"/>
                </a:ext>
              </a:extLst>
            </p:cNvPr>
            <p:cNvSpPr/>
            <p:nvPr/>
          </p:nvSpPr>
          <p:spPr bwMode="auto">
            <a:xfrm>
              <a:off x="9614078" y="2602832"/>
              <a:ext cx="685800" cy="27084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lvl="0" algn="ctr"/>
              <a:r>
                <a:rPr lang="en-US" sz="2000" dirty="0">
                  <a:solidFill>
                    <a:srgbClr val="000000"/>
                  </a:solidFill>
                  <a:latin typeface="Calibri" pitchFamily="34" charset="0"/>
                </a:rPr>
                <a:t>b bits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923A84F-D402-4998-A810-44ADF32FB5ED}"/>
                </a:ext>
              </a:extLst>
            </p:cNvPr>
            <p:cNvSpPr txBox="1"/>
            <p:nvPr/>
          </p:nvSpPr>
          <p:spPr>
            <a:xfrm>
              <a:off x="7772401" y="2262870"/>
              <a:ext cx="1494019" cy="2993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libri" pitchFamily="34" charset="0"/>
                </a:rPr>
                <a:t>Address of word:</a:t>
              </a:r>
            </a:p>
          </p:txBody>
        </p:sp>
        <p:sp>
          <p:nvSpPr>
            <p:cNvPr id="9" name="AutoShape 16">
              <a:extLst>
                <a:ext uri="{FF2B5EF4-FFF2-40B4-BE49-F238E27FC236}">
                  <a16:creationId xmlns:a16="http://schemas.microsoft.com/office/drawing/2014/main" id="{F2702573-4B80-4FE2-8DEF-847EDEB5928E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8242478" y="2571698"/>
              <a:ext cx="228600" cy="990598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 dirty="0">
                <a:latin typeface="Calibri" pitchFamily="34" charset="0"/>
              </a:endParaRPr>
            </a:p>
          </p:txBody>
        </p:sp>
        <p:sp>
          <p:nvSpPr>
            <p:cNvPr id="10" name="AutoShape 16">
              <a:extLst>
                <a:ext uri="{FF2B5EF4-FFF2-40B4-BE49-F238E27FC236}">
                  <a16:creationId xmlns:a16="http://schemas.microsoft.com/office/drawing/2014/main" id="{5B00B280-95F8-4D1C-910C-DA68D475EECC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9118779" y="2683182"/>
              <a:ext cx="228600" cy="761998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 dirty="0">
                <a:latin typeface="Calibri" pitchFamily="34" charset="0"/>
              </a:endParaRPr>
            </a:p>
          </p:txBody>
        </p:sp>
        <p:sp>
          <p:nvSpPr>
            <p:cNvPr id="11" name="AutoShape 16">
              <a:extLst>
                <a:ext uri="{FF2B5EF4-FFF2-40B4-BE49-F238E27FC236}">
                  <a16:creationId xmlns:a16="http://schemas.microsoft.com/office/drawing/2014/main" id="{4998BFCD-4EE0-47E1-A37A-52BF4289D2BE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9804578" y="2759381"/>
              <a:ext cx="228600" cy="609600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 dirty="0">
                <a:latin typeface="Calibri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9BDD782-5AB4-455E-920F-2F5974CE1854}"/>
                </a:ext>
              </a:extLst>
            </p:cNvPr>
            <p:cNvSpPr txBox="1"/>
            <p:nvPr/>
          </p:nvSpPr>
          <p:spPr>
            <a:xfrm>
              <a:off x="8118773" y="3115158"/>
              <a:ext cx="373016" cy="2993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libri" pitchFamily="34" charset="0"/>
                </a:rPr>
                <a:t>tag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B9917E2-56CB-462A-92CD-354B1EC1273E}"/>
                </a:ext>
              </a:extLst>
            </p:cNvPr>
            <p:cNvSpPr txBox="1"/>
            <p:nvPr/>
          </p:nvSpPr>
          <p:spPr>
            <a:xfrm>
              <a:off x="8957651" y="3113949"/>
              <a:ext cx="558505" cy="538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latin typeface="Calibri" pitchFamily="34" charset="0"/>
                </a:rPr>
                <a:t>set</a:t>
              </a:r>
            </a:p>
            <a:p>
              <a:pPr algn="ctr"/>
              <a:r>
                <a:rPr lang="en-US" sz="2400" dirty="0">
                  <a:latin typeface="Calibri" pitchFamily="34" charset="0"/>
                </a:rPr>
                <a:t>index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331996C-863D-4060-8ED9-718A9D002C8F}"/>
                </a:ext>
              </a:extLst>
            </p:cNvPr>
            <p:cNvSpPr txBox="1"/>
            <p:nvPr/>
          </p:nvSpPr>
          <p:spPr>
            <a:xfrm>
              <a:off x="9633512" y="3113949"/>
              <a:ext cx="586032" cy="538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latin typeface="Calibri" pitchFamily="34" charset="0"/>
                </a:rPr>
                <a:t>block</a:t>
              </a:r>
            </a:p>
            <a:p>
              <a:pPr algn="ctr"/>
              <a:r>
                <a:rPr lang="en-US" sz="2400" dirty="0">
                  <a:latin typeface="Calibri" pitchFamily="34" charset="0"/>
                </a:rPr>
                <a:t>offset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669F5505-11AD-4D17-975B-0EDB501AB510}"/>
                </a:ext>
              </a:extLst>
            </p:cNvPr>
            <p:cNvSpPr/>
            <p:nvPr/>
          </p:nvSpPr>
          <p:spPr bwMode="auto">
            <a:xfrm>
              <a:off x="8851367" y="2602832"/>
              <a:ext cx="762000" cy="26487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alibri" panose="020F0502020204030204" pitchFamily="34" charset="0"/>
                  <a:ea typeface="Courier New" charset="0"/>
                  <a:cs typeface="Calibri" panose="020F0502020204030204" pitchFamily="34" charset="0"/>
                </a:rPr>
                <a:t>s bits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66137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how locality makes a cache useful</a:t>
            </a:r>
          </a:p>
          <a:p>
            <a:endParaRPr lang="en-US" dirty="0"/>
          </a:p>
          <a:p>
            <a:r>
              <a:rPr lang="en-US" dirty="0"/>
              <a:t>Discuss organization of various cache designs</a:t>
            </a:r>
          </a:p>
          <a:p>
            <a:pPr lvl="1"/>
            <a:r>
              <a:rPr lang="en-US" dirty="0"/>
              <a:t>Direct-mapped caches</a:t>
            </a:r>
          </a:p>
          <a:p>
            <a:pPr lvl="1"/>
            <a:r>
              <a:rPr lang="en-US" dirty="0"/>
              <a:t>N-way set-associative caches</a:t>
            </a:r>
          </a:p>
          <a:p>
            <a:pPr lvl="1"/>
            <a:r>
              <a:rPr lang="en-US" dirty="0"/>
              <a:t>Fully-associative caches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64-bit, byte-addressed system</a:t>
            </a:r>
          </a:p>
          <a:p>
            <a:r>
              <a:rPr lang="en-US" dirty="0"/>
              <a:t>32 kB cache</a:t>
            </a:r>
          </a:p>
          <a:p>
            <a:pPr lvl="1"/>
            <a:r>
              <a:rPr lang="en-US" dirty="0"/>
              <a:t>512 sets and 64-byte blocks</a:t>
            </a:r>
          </a:p>
          <a:p>
            <a:pPr lvl="1"/>
            <a:endParaRPr lang="en-US" dirty="0"/>
          </a:p>
          <a:p>
            <a:r>
              <a:rPr lang="en-US" sz="3200" dirty="0"/>
              <a:t>How many bits for Tag?	(6 bits for block, 9 bits for set)</a:t>
            </a:r>
          </a:p>
          <a:p>
            <a:pPr lvl="1"/>
            <a:r>
              <a:rPr lang="en-US" sz="3200" dirty="0"/>
              <a:t>A: 6 bits</a:t>
            </a:r>
          </a:p>
          <a:p>
            <a:pPr lvl="1"/>
            <a:r>
              <a:rPr lang="en-US" sz="3200" dirty="0"/>
              <a:t>B: 9 bits</a:t>
            </a:r>
          </a:p>
          <a:p>
            <a:pPr lvl="1"/>
            <a:r>
              <a:rPr lang="en-US" sz="3200" dirty="0"/>
              <a:t>C: 17 bits</a:t>
            </a:r>
          </a:p>
          <a:p>
            <a:pPr lvl="1"/>
            <a:r>
              <a:rPr lang="en-US" sz="3200" b="1" dirty="0"/>
              <a:t>D: 49 bits		</a:t>
            </a:r>
            <a:r>
              <a:rPr lang="en-US" sz="3200" dirty="0"/>
              <a:t>(Tag is remaining bits. 64 - 6 - 9 = 49)</a:t>
            </a:r>
            <a:endParaRPr lang="en-US" sz="32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7AC7320-19A5-4281-97C0-64241394B410}"/>
              </a:ext>
            </a:extLst>
          </p:cNvPr>
          <p:cNvGrpSpPr/>
          <p:nvPr/>
        </p:nvGrpSpPr>
        <p:grpSpPr>
          <a:xfrm>
            <a:off x="7108522" y="371441"/>
            <a:ext cx="3897578" cy="2143432"/>
            <a:chOff x="7772401" y="2262870"/>
            <a:chExt cx="2527477" cy="138995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0D1BAF4-610A-4A63-9977-E3B28A87C618}"/>
                </a:ext>
              </a:extLst>
            </p:cNvPr>
            <p:cNvSpPr/>
            <p:nvPr/>
          </p:nvSpPr>
          <p:spPr bwMode="auto">
            <a:xfrm>
              <a:off x="7861478" y="2602832"/>
              <a:ext cx="990600" cy="270848"/>
            </a:xfrm>
            <a:prstGeom prst="rect">
              <a:avLst/>
            </a:prstGeom>
            <a:solidFill>
              <a:srgbClr val="FF99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alibri" pitchFamily="34" charset="0"/>
                </a:rPr>
                <a:t>t bits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B879C96-911D-4B65-8D73-0A6757733776}"/>
                </a:ext>
              </a:extLst>
            </p:cNvPr>
            <p:cNvSpPr/>
            <p:nvPr/>
          </p:nvSpPr>
          <p:spPr bwMode="auto">
            <a:xfrm>
              <a:off x="8852078" y="2602832"/>
              <a:ext cx="762000" cy="27084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alibri" pitchFamily="34" charset="0"/>
                </a:rPr>
                <a:t>s bits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B45BA3E-2CCA-453C-ABE1-817B65791D82}"/>
                </a:ext>
              </a:extLst>
            </p:cNvPr>
            <p:cNvSpPr/>
            <p:nvPr/>
          </p:nvSpPr>
          <p:spPr bwMode="auto">
            <a:xfrm>
              <a:off x="9614078" y="2602832"/>
              <a:ext cx="685800" cy="27084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lvl="0" algn="ctr"/>
              <a:r>
                <a:rPr lang="en-US" sz="2000" dirty="0">
                  <a:solidFill>
                    <a:srgbClr val="000000"/>
                  </a:solidFill>
                  <a:latin typeface="Calibri" pitchFamily="34" charset="0"/>
                </a:rPr>
                <a:t>b bits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923A84F-D402-4998-A810-44ADF32FB5ED}"/>
                </a:ext>
              </a:extLst>
            </p:cNvPr>
            <p:cNvSpPr txBox="1"/>
            <p:nvPr/>
          </p:nvSpPr>
          <p:spPr>
            <a:xfrm>
              <a:off x="7772401" y="2262870"/>
              <a:ext cx="1494019" cy="2993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libri" pitchFamily="34" charset="0"/>
                </a:rPr>
                <a:t>Address of word:</a:t>
              </a:r>
            </a:p>
          </p:txBody>
        </p:sp>
        <p:sp>
          <p:nvSpPr>
            <p:cNvPr id="9" name="AutoShape 16">
              <a:extLst>
                <a:ext uri="{FF2B5EF4-FFF2-40B4-BE49-F238E27FC236}">
                  <a16:creationId xmlns:a16="http://schemas.microsoft.com/office/drawing/2014/main" id="{F2702573-4B80-4FE2-8DEF-847EDEB5928E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8242478" y="2571698"/>
              <a:ext cx="228600" cy="990598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 dirty="0">
                <a:latin typeface="Calibri" pitchFamily="34" charset="0"/>
              </a:endParaRPr>
            </a:p>
          </p:txBody>
        </p:sp>
        <p:sp>
          <p:nvSpPr>
            <p:cNvPr id="10" name="AutoShape 16">
              <a:extLst>
                <a:ext uri="{FF2B5EF4-FFF2-40B4-BE49-F238E27FC236}">
                  <a16:creationId xmlns:a16="http://schemas.microsoft.com/office/drawing/2014/main" id="{5B00B280-95F8-4D1C-910C-DA68D475EECC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9118779" y="2683182"/>
              <a:ext cx="228600" cy="761998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 dirty="0">
                <a:latin typeface="Calibri" pitchFamily="34" charset="0"/>
              </a:endParaRPr>
            </a:p>
          </p:txBody>
        </p:sp>
        <p:sp>
          <p:nvSpPr>
            <p:cNvPr id="11" name="AutoShape 16">
              <a:extLst>
                <a:ext uri="{FF2B5EF4-FFF2-40B4-BE49-F238E27FC236}">
                  <a16:creationId xmlns:a16="http://schemas.microsoft.com/office/drawing/2014/main" id="{4998BFCD-4EE0-47E1-A37A-52BF4289D2BE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9804578" y="2759381"/>
              <a:ext cx="228600" cy="609600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2400" dirty="0">
                <a:latin typeface="Calibri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9BDD782-5AB4-455E-920F-2F5974CE1854}"/>
                </a:ext>
              </a:extLst>
            </p:cNvPr>
            <p:cNvSpPr txBox="1"/>
            <p:nvPr/>
          </p:nvSpPr>
          <p:spPr>
            <a:xfrm>
              <a:off x="8118773" y="3115158"/>
              <a:ext cx="373016" cy="2993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libri" pitchFamily="34" charset="0"/>
                </a:rPr>
                <a:t>tag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B9917E2-56CB-462A-92CD-354B1EC1273E}"/>
                </a:ext>
              </a:extLst>
            </p:cNvPr>
            <p:cNvSpPr txBox="1"/>
            <p:nvPr/>
          </p:nvSpPr>
          <p:spPr>
            <a:xfrm>
              <a:off x="8957651" y="3113949"/>
              <a:ext cx="558505" cy="538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latin typeface="Calibri" pitchFamily="34" charset="0"/>
                </a:rPr>
                <a:t>set</a:t>
              </a:r>
            </a:p>
            <a:p>
              <a:pPr algn="ctr"/>
              <a:r>
                <a:rPr lang="en-US" sz="2400" dirty="0">
                  <a:latin typeface="Calibri" pitchFamily="34" charset="0"/>
                </a:rPr>
                <a:t>index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331996C-863D-4060-8ED9-718A9D002C8F}"/>
                </a:ext>
              </a:extLst>
            </p:cNvPr>
            <p:cNvSpPr txBox="1"/>
            <p:nvPr/>
          </p:nvSpPr>
          <p:spPr>
            <a:xfrm>
              <a:off x="9633512" y="3113949"/>
              <a:ext cx="586032" cy="538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>
                  <a:latin typeface="Calibri" pitchFamily="34" charset="0"/>
                </a:rPr>
                <a:t>block</a:t>
              </a:r>
            </a:p>
            <a:p>
              <a:pPr algn="ctr"/>
              <a:r>
                <a:rPr lang="en-US" sz="2400" dirty="0">
                  <a:latin typeface="Calibri" pitchFamily="34" charset="0"/>
                </a:rPr>
                <a:t>offset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669F5505-11AD-4D17-975B-0EDB501AB510}"/>
                </a:ext>
              </a:extLst>
            </p:cNvPr>
            <p:cNvSpPr/>
            <p:nvPr/>
          </p:nvSpPr>
          <p:spPr bwMode="auto">
            <a:xfrm>
              <a:off x="8851367" y="2602832"/>
              <a:ext cx="762000" cy="26487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latin typeface="Calibri" panose="020F0502020204030204" pitchFamily="34" charset="0"/>
                  <a:ea typeface="Courier New" charset="0"/>
                  <a:cs typeface="Calibri" panose="020F0502020204030204" pitchFamily="34" charset="0"/>
                </a:rPr>
                <a:t>s bits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950643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What about writes?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/>
        <p:txBody>
          <a:bodyPr vert="horz" lIns="90360" tIns="44280" rIns="90360" bIns="44280" rtlCol="0">
            <a:normAutofit/>
          </a:bodyPr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Multiple copies of data exist: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L1, L2, Main Memory, Disk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Don’t want them to get (or at least not to stay) out of sync!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Otherwise, who do you believe?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endParaRPr lang="en-GB" dirty="0"/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Multiple configuration options that a cache could have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0E2D23A-07B9-4DAE-987F-4267F8C8F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Write configurations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/>
        <p:txBody>
          <a:bodyPr vert="horz" lIns="90360" tIns="44280" rIns="90360" bIns="44280" rtlCol="0">
            <a:normAutofit fontScale="92500" lnSpcReduction="20000"/>
          </a:bodyPr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What to do on a write-hit?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b="1" i="1" dirty="0"/>
              <a:t>Write-through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(write immediately to memory)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b="1" i="1" dirty="0"/>
              <a:t>Write-back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(delay write until we evict this cache block)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Need a dirty bit (indicate if block differs from memory)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We had an example of that last lecture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What to do on a write-miss?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b="1" i="1" dirty="0"/>
              <a:t>Write-allocate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(load into cache, update block in cache)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Good if more writes to the location follow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b="1" i="1" dirty="0"/>
              <a:t>No-write-allocate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(writes immediately to memory, doesn’t bring into cache)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Typical combinations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b="1" dirty="0"/>
              <a:t>Write-back + Write-allocate ← by far the most common</a:t>
            </a: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Write-through + No-write-allocate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0E2D23A-07B9-4DAE-987F-4267F8C8F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7009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Locality of Reference</a:t>
            </a:r>
          </a:p>
          <a:p>
            <a:endParaRPr lang="en-US" dirty="0"/>
          </a:p>
          <a:p>
            <a:r>
              <a:rPr lang="en-US" dirty="0"/>
              <a:t>Cache Organization</a:t>
            </a:r>
          </a:p>
          <a:p>
            <a:endParaRPr lang="en-US" dirty="0"/>
          </a:p>
          <a:p>
            <a:r>
              <a:rPr lang="en-US" b="1" dirty="0"/>
              <a:t>Associativity</a:t>
            </a:r>
          </a:p>
          <a:p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0888155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memory associativity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designing a cache, a number of parameters to choose</a:t>
            </a:r>
          </a:p>
          <a:p>
            <a:pPr lvl="1"/>
            <a:r>
              <a:rPr lang="en-US" dirty="0"/>
              <a:t>Total size (C), cache block size (B), number of sets (K), </a:t>
            </a:r>
            <a:r>
              <a:rPr lang="is-IS" dirty="0"/>
              <a:t>…</a:t>
            </a:r>
          </a:p>
          <a:p>
            <a:pPr lvl="1"/>
            <a:endParaRPr lang="en-US" dirty="0"/>
          </a:p>
          <a:p>
            <a:r>
              <a:rPr lang="en-US" dirty="0"/>
              <a:t>The most interesting one: associativity (A)</a:t>
            </a:r>
          </a:p>
          <a:p>
            <a:pPr lvl="1"/>
            <a:r>
              <a:rPr lang="en-US" dirty="0"/>
              <a:t>i.e., how many cache blocks per set</a:t>
            </a:r>
          </a:p>
          <a:p>
            <a:pPr lvl="1"/>
            <a:r>
              <a:rPr lang="en-US" dirty="0"/>
              <a:t>Has a significant impact on effectiveness (and complexity!)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667B27-157E-41A8-9CC6-B7E8448B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4765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Associativity choices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Associativity 1 → </a:t>
            </a:r>
            <a:r>
              <a:rPr lang="en-US" b="1" dirty="0"/>
              <a:t>direct-mapped caches</a:t>
            </a:r>
          </a:p>
          <a:p>
            <a:pPr lvl="1"/>
            <a:r>
              <a:rPr lang="en-US" dirty="0"/>
              <a:t>One cache block per set, data blocks can only go in that one cache block</a:t>
            </a:r>
          </a:p>
          <a:p>
            <a:pPr lvl="1"/>
            <a:r>
              <a:rPr lang="en-US" dirty="0"/>
              <a:t>Whenever we place data in a set, must evict whatever is there</a:t>
            </a:r>
          </a:p>
          <a:p>
            <a:pPr lvl="1"/>
            <a:endParaRPr lang="en-US" dirty="0"/>
          </a:p>
          <a:p>
            <a:r>
              <a:rPr lang="en-US" dirty="0"/>
              <a:t>Associativity &gt;1 → </a:t>
            </a:r>
            <a:r>
              <a:rPr lang="en-US" b="1" dirty="0"/>
              <a:t>set-associative caches</a:t>
            </a:r>
          </a:p>
          <a:p>
            <a:pPr lvl="1"/>
            <a:r>
              <a:rPr lang="en-US" dirty="0"/>
              <a:t>Can keep multiple blocks that would map to the same set</a:t>
            </a:r>
          </a:p>
          <a:p>
            <a:pPr lvl="1"/>
            <a:endParaRPr lang="en-US" dirty="0"/>
          </a:p>
          <a:p>
            <a:r>
              <a:rPr lang="en-US" dirty="0"/>
              <a:t>Single set → </a:t>
            </a:r>
            <a:r>
              <a:rPr lang="en-US" b="1" dirty="0"/>
              <a:t>fully-associative caches</a:t>
            </a:r>
          </a:p>
          <a:p>
            <a:pPr lvl="1"/>
            <a:r>
              <a:rPr lang="en-US" dirty="0"/>
              <a:t>Any block can go anywhere, 1 big set, tag is all that matters</a:t>
            </a:r>
          </a:p>
          <a:p>
            <a:pPr lvl="1"/>
            <a:r>
              <a:rPr lang="en-US" dirty="0"/>
              <a:t>Very rare for cache memories due to expensive hardware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667B27-157E-41A8-9CC6-B7E8448B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194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Direct-mapped cache (associativity = 1)</a:t>
            </a:r>
          </a:p>
        </p:txBody>
      </p:sp>
      <p:sp>
        <p:nvSpPr>
          <p:cNvPr id="54" name="AutoShape 16"/>
          <p:cNvSpPr>
            <a:spLocks/>
          </p:cNvSpPr>
          <p:nvPr/>
        </p:nvSpPr>
        <p:spPr bwMode="auto">
          <a:xfrm>
            <a:off x="2696867" y="2448736"/>
            <a:ext cx="228600" cy="29614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alibri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600200" y="3625405"/>
            <a:ext cx="1141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K = 2</a:t>
            </a:r>
            <a:r>
              <a:rPr lang="en-US" baseline="30000" dirty="0">
                <a:latin typeface="Calibri" pitchFamily="34" charset="0"/>
              </a:rPr>
              <a:t>s</a:t>
            </a:r>
            <a:r>
              <a:rPr lang="en-US" dirty="0">
                <a:latin typeface="Calibri" pitchFamily="34" charset="0"/>
              </a:rPr>
              <a:t> sets</a:t>
            </a: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3429002" y="4640062"/>
            <a:ext cx="3124199" cy="8138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1905000" y="1154669"/>
            <a:ext cx="36840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Direct mapped: One block per set</a:t>
            </a:r>
          </a:p>
          <a:p>
            <a:r>
              <a:rPr lang="en-US" sz="2000" dirty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7785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8775878" y="2702162"/>
            <a:ext cx="762000" cy="270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537878" y="2702162"/>
            <a:ext cx="520522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7696201" y="2362200"/>
            <a:ext cx="1707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132" name="Rectangle 131"/>
          <p:cNvSpPr/>
          <p:nvPr/>
        </p:nvSpPr>
        <p:spPr bwMode="auto">
          <a:xfrm>
            <a:off x="3048000" y="3810000"/>
            <a:ext cx="3848288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4546244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34" name="Rectangle 133"/>
          <p:cNvSpPr/>
          <p:nvPr/>
        </p:nvSpPr>
        <p:spPr bwMode="auto">
          <a:xfrm>
            <a:off x="4818849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35" name="Rectangle 134"/>
          <p:cNvSpPr/>
          <p:nvPr/>
        </p:nvSpPr>
        <p:spPr bwMode="auto">
          <a:xfrm>
            <a:off x="5079644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36" name="Rectangle 135"/>
          <p:cNvSpPr/>
          <p:nvPr/>
        </p:nvSpPr>
        <p:spPr bwMode="auto">
          <a:xfrm>
            <a:off x="65016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39" name="Rectangle 138"/>
          <p:cNvSpPr/>
          <p:nvPr/>
        </p:nvSpPr>
        <p:spPr bwMode="auto">
          <a:xfrm>
            <a:off x="3643654" y="39243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40" name="Rectangle 139"/>
          <p:cNvSpPr/>
          <p:nvPr/>
        </p:nvSpPr>
        <p:spPr bwMode="auto">
          <a:xfrm>
            <a:off x="3174644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41" name="Rectangle 140"/>
          <p:cNvSpPr/>
          <p:nvPr/>
        </p:nvSpPr>
        <p:spPr bwMode="auto">
          <a:xfrm>
            <a:off x="5352972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42" name="Rectangle 141"/>
          <p:cNvSpPr/>
          <p:nvPr/>
        </p:nvSpPr>
        <p:spPr bwMode="auto">
          <a:xfrm>
            <a:off x="62104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43" name="Rectangle 142"/>
          <p:cNvSpPr/>
          <p:nvPr/>
        </p:nvSpPr>
        <p:spPr bwMode="auto">
          <a:xfrm>
            <a:off x="5918566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44" name="Rectangle 143"/>
          <p:cNvSpPr/>
          <p:nvPr/>
        </p:nvSpPr>
        <p:spPr bwMode="auto">
          <a:xfrm>
            <a:off x="5626644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3048000" y="3124200"/>
            <a:ext cx="3848288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45462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4818849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5079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6501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3643654" y="32385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3174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5352972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6210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5918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5626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59" name="Rectangle 158"/>
          <p:cNvSpPr/>
          <p:nvPr/>
        </p:nvSpPr>
        <p:spPr bwMode="auto">
          <a:xfrm>
            <a:off x="3048000" y="2438400"/>
            <a:ext cx="3848288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rm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4546244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61" name="Rectangle 160"/>
          <p:cNvSpPr/>
          <p:nvPr/>
        </p:nvSpPr>
        <p:spPr bwMode="auto">
          <a:xfrm>
            <a:off x="4818849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5079644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63" name="Rectangle 162"/>
          <p:cNvSpPr/>
          <p:nvPr/>
        </p:nvSpPr>
        <p:spPr bwMode="auto">
          <a:xfrm>
            <a:off x="65016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64" name="Rectangle 163"/>
          <p:cNvSpPr/>
          <p:nvPr/>
        </p:nvSpPr>
        <p:spPr bwMode="auto">
          <a:xfrm>
            <a:off x="3643654" y="25527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65" name="Rectangle 164"/>
          <p:cNvSpPr/>
          <p:nvPr/>
        </p:nvSpPr>
        <p:spPr bwMode="auto">
          <a:xfrm>
            <a:off x="3174644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66" name="Rectangle 165"/>
          <p:cNvSpPr/>
          <p:nvPr/>
        </p:nvSpPr>
        <p:spPr bwMode="auto">
          <a:xfrm>
            <a:off x="5352972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67" name="Rectangle 166"/>
          <p:cNvSpPr/>
          <p:nvPr/>
        </p:nvSpPr>
        <p:spPr bwMode="auto">
          <a:xfrm>
            <a:off x="62104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68" name="Rectangle 167"/>
          <p:cNvSpPr/>
          <p:nvPr/>
        </p:nvSpPr>
        <p:spPr bwMode="auto">
          <a:xfrm>
            <a:off x="5918566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69" name="Rectangle 168"/>
          <p:cNvSpPr/>
          <p:nvPr/>
        </p:nvSpPr>
        <p:spPr bwMode="auto">
          <a:xfrm>
            <a:off x="5626644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71" name="Rectangle 170"/>
          <p:cNvSpPr/>
          <p:nvPr/>
        </p:nvSpPr>
        <p:spPr bwMode="auto">
          <a:xfrm>
            <a:off x="3048000" y="4876800"/>
            <a:ext cx="3848288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4546244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73" name="Rectangle 172"/>
          <p:cNvSpPr/>
          <p:nvPr/>
        </p:nvSpPr>
        <p:spPr bwMode="auto">
          <a:xfrm>
            <a:off x="4818849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74" name="Rectangle 173"/>
          <p:cNvSpPr/>
          <p:nvPr/>
        </p:nvSpPr>
        <p:spPr bwMode="auto">
          <a:xfrm>
            <a:off x="5079644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75" name="Rectangle 174"/>
          <p:cNvSpPr/>
          <p:nvPr/>
        </p:nvSpPr>
        <p:spPr bwMode="auto">
          <a:xfrm>
            <a:off x="65016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76" name="Rectangle 175"/>
          <p:cNvSpPr/>
          <p:nvPr/>
        </p:nvSpPr>
        <p:spPr bwMode="auto">
          <a:xfrm>
            <a:off x="3643654" y="49911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77" name="Rectangle 176"/>
          <p:cNvSpPr/>
          <p:nvPr/>
        </p:nvSpPr>
        <p:spPr bwMode="auto">
          <a:xfrm>
            <a:off x="3174644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78" name="Rectangle 177"/>
          <p:cNvSpPr/>
          <p:nvPr/>
        </p:nvSpPr>
        <p:spPr bwMode="auto">
          <a:xfrm>
            <a:off x="5352972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79" name="Rectangle 178"/>
          <p:cNvSpPr/>
          <p:nvPr/>
        </p:nvSpPr>
        <p:spPr bwMode="auto">
          <a:xfrm>
            <a:off x="62104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80" name="Rectangle 179"/>
          <p:cNvSpPr/>
          <p:nvPr/>
        </p:nvSpPr>
        <p:spPr bwMode="auto">
          <a:xfrm>
            <a:off x="5918566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81" name="Rectangle 180"/>
          <p:cNvSpPr/>
          <p:nvPr/>
        </p:nvSpPr>
        <p:spPr bwMode="auto">
          <a:xfrm>
            <a:off x="5626644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7817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8399253" y="3344174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find set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194D46-F419-4FC1-AB68-9F08D873E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Direct-mapped cache (associativity = 1)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1905000" y="1154669"/>
            <a:ext cx="36840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Direct mapped: One block per set</a:t>
            </a:r>
          </a:p>
          <a:p>
            <a:r>
              <a:rPr lang="en-US" sz="2000" dirty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7785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8775878" y="2702162"/>
            <a:ext cx="762000" cy="270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537878" y="2702162"/>
            <a:ext cx="520522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3048000" y="3124200"/>
            <a:ext cx="3848288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45462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4818849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5079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6501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3643654" y="3238500"/>
            <a:ext cx="7179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3174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5352972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6210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5918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5626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7817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61" name="Shape 60"/>
          <p:cNvCxnSpPr>
            <a:stCxn id="128" idx="1"/>
          </p:cNvCxnSpPr>
          <p:nvPr/>
        </p:nvCxnSpPr>
        <p:spPr bwMode="auto">
          <a:xfrm rot="10800000" flipV="1">
            <a:off x="4002653" y="2837586"/>
            <a:ext cx="3782627" cy="40091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3892639" y="2514600"/>
            <a:ext cx="2392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tag match? if yes </a:t>
            </a:r>
            <a:r>
              <a:rPr lang="en-US" dirty="0">
                <a:latin typeface="Calibri" pitchFamily="34" charset="0"/>
                <a:sym typeface="Wingdings"/>
              </a:rPr>
              <a:t> </a:t>
            </a:r>
            <a:r>
              <a:rPr lang="en-US" dirty="0">
                <a:latin typeface="Calibri" pitchFamily="34" charset="0"/>
              </a:rPr>
              <a:t>hit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 rot="5400000">
            <a:off x="3106476" y="303804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2926727" y="2514600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valid?   +</a:t>
            </a:r>
          </a:p>
        </p:txBody>
      </p:sp>
      <p:cxnSp>
        <p:nvCxnSpPr>
          <p:cNvPr id="71" name="Elbow Connector 70"/>
          <p:cNvCxnSpPr/>
          <p:nvPr/>
        </p:nvCxnSpPr>
        <p:spPr bwMode="auto">
          <a:xfrm rot="10800000" flipV="1">
            <a:off x="5489274" y="2988189"/>
            <a:ext cx="4308866" cy="532190"/>
          </a:xfrm>
          <a:prstGeom prst="bentConnector4">
            <a:avLst>
              <a:gd name="adj1" fmla="val -262"/>
              <a:gd name="adj2" fmla="val 190683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7239000" y="3962400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block offset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3648975" y="3242096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02E39F-7D2C-4623-8823-B51DBEC0B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6CB0929-24BC-4075-BD05-50D9C44E97BB}"/>
              </a:ext>
            </a:extLst>
          </p:cNvPr>
          <p:cNvSpPr txBox="1"/>
          <p:nvPr/>
        </p:nvSpPr>
        <p:spPr>
          <a:xfrm>
            <a:off x="7696201" y="2362200"/>
            <a:ext cx="1707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9" grpId="0"/>
      <p:bldP spid="26" grpId="0"/>
      <p:bldP spid="2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Direct-mapped cache (associativity = 1)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1905000" y="1154669"/>
            <a:ext cx="36840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Direct mapped: One block per set</a:t>
            </a:r>
          </a:p>
          <a:p>
            <a:r>
              <a:rPr lang="en-US" sz="2000" dirty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7785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8775878" y="2702162"/>
            <a:ext cx="762000" cy="270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537878" y="2702162"/>
            <a:ext cx="520522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3048000" y="3124200"/>
            <a:ext cx="3848288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4546244" y="3238500"/>
            <a:ext cx="272605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4818849" y="3238500"/>
            <a:ext cx="272605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5079644" y="3238500"/>
            <a:ext cx="272605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6501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3643654" y="3238500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3174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5352972" y="3238500"/>
            <a:ext cx="272605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6210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5918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5626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7817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61" name="Shape 60"/>
          <p:cNvCxnSpPr>
            <a:stCxn id="128" idx="1"/>
          </p:cNvCxnSpPr>
          <p:nvPr/>
        </p:nvCxnSpPr>
        <p:spPr bwMode="auto">
          <a:xfrm rot="10800000" flipV="1">
            <a:off x="4002653" y="2837586"/>
            <a:ext cx="3782627" cy="40091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3892639" y="2514600"/>
            <a:ext cx="2392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tag match? if yes </a:t>
            </a:r>
            <a:r>
              <a:rPr lang="en-US" dirty="0">
                <a:latin typeface="Calibri" pitchFamily="34" charset="0"/>
                <a:sym typeface="Wingdings"/>
              </a:rPr>
              <a:t> </a:t>
            </a:r>
            <a:r>
              <a:rPr lang="en-US" dirty="0">
                <a:latin typeface="Calibri" pitchFamily="34" charset="0"/>
              </a:rPr>
              <a:t>hit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 rot="5400000">
            <a:off x="3106476" y="303804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2926727" y="2514600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valid?   +</a:t>
            </a:r>
          </a:p>
        </p:txBody>
      </p:sp>
      <p:sp>
        <p:nvSpPr>
          <p:cNvPr id="26" name="Down Arrow 25"/>
          <p:cNvSpPr/>
          <p:nvPr/>
        </p:nvSpPr>
        <p:spPr bwMode="auto">
          <a:xfrm flipV="1">
            <a:off x="4755616" y="3545971"/>
            <a:ext cx="733658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965751" y="4624439"/>
            <a:ext cx="2146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alibri" pitchFamily="34" charset="0"/>
              </a:rPr>
              <a:t> is here (4 bytes)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239000" y="3962400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block offset</a:t>
            </a:r>
          </a:p>
        </p:txBody>
      </p:sp>
      <p:cxnSp>
        <p:nvCxnSpPr>
          <p:cNvPr id="30" name="Elbow Connector 29"/>
          <p:cNvCxnSpPr/>
          <p:nvPr/>
        </p:nvCxnSpPr>
        <p:spPr bwMode="auto">
          <a:xfrm rot="10800000" flipV="1">
            <a:off x="5489274" y="2988189"/>
            <a:ext cx="4308866" cy="532190"/>
          </a:xfrm>
          <a:prstGeom prst="bentConnector4">
            <a:avLst>
              <a:gd name="adj1" fmla="val -262"/>
              <a:gd name="adj2" fmla="val 190683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FE9AF1-3858-4A4E-A660-CECE4585E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5C195D1-07D4-4A89-9D0C-0044406C6A73}"/>
              </a:ext>
            </a:extLst>
          </p:cNvPr>
          <p:cNvSpPr txBox="1"/>
          <p:nvPr/>
        </p:nvSpPr>
        <p:spPr>
          <a:xfrm>
            <a:off x="7696201" y="2362200"/>
            <a:ext cx="1707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Direct-mapped cache (associativity = 1)</a:t>
            </a:r>
          </a:p>
        </p:txBody>
      </p:sp>
      <p:sp>
        <p:nvSpPr>
          <p:cNvPr id="54" name="AutoShape 16"/>
          <p:cNvSpPr>
            <a:spLocks/>
          </p:cNvSpPr>
          <p:nvPr/>
        </p:nvSpPr>
        <p:spPr bwMode="auto">
          <a:xfrm>
            <a:off x="2696867" y="2448736"/>
            <a:ext cx="228600" cy="29614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alibri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600200" y="3625405"/>
            <a:ext cx="1141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K = 2</a:t>
            </a:r>
            <a:r>
              <a:rPr lang="en-US" baseline="30000" dirty="0">
                <a:latin typeface="Calibri" pitchFamily="34" charset="0"/>
              </a:rPr>
              <a:t>s</a:t>
            </a:r>
            <a:r>
              <a:rPr lang="en-US" dirty="0">
                <a:latin typeface="Calibri" pitchFamily="34" charset="0"/>
              </a:rPr>
              <a:t> sets</a:t>
            </a: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3429002" y="4640062"/>
            <a:ext cx="3124199" cy="8138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1905000" y="1154669"/>
            <a:ext cx="36840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Direct mapped: One block per set</a:t>
            </a:r>
          </a:p>
          <a:p>
            <a:r>
              <a:rPr lang="en-US" sz="2000" dirty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7785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8775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537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2" name="Rectangle 131"/>
          <p:cNvSpPr/>
          <p:nvPr/>
        </p:nvSpPr>
        <p:spPr bwMode="auto">
          <a:xfrm>
            <a:off x="3048000" y="3810000"/>
            <a:ext cx="3848288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4546244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34" name="Rectangle 133"/>
          <p:cNvSpPr/>
          <p:nvPr/>
        </p:nvSpPr>
        <p:spPr bwMode="auto">
          <a:xfrm>
            <a:off x="4818849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35" name="Rectangle 134"/>
          <p:cNvSpPr/>
          <p:nvPr/>
        </p:nvSpPr>
        <p:spPr bwMode="auto">
          <a:xfrm>
            <a:off x="5079644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36" name="Rectangle 135"/>
          <p:cNvSpPr/>
          <p:nvPr/>
        </p:nvSpPr>
        <p:spPr bwMode="auto">
          <a:xfrm>
            <a:off x="65016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39" name="Rectangle 138"/>
          <p:cNvSpPr/>
          <p:nvPr/>
        </p:nvSpPr>
        <p:spPr bwMode="auto">
          <a:xfrm>
            <a:off x="3643654" y="39243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40" name="Rectangle 139"/>
          <p:cNvSpPr/>
          <p:nvPr/>
        </p:nvSpPr>
        <p:spPr bwMode="auto">
          <a:xfrm>
            <a:off x="3174644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41" name="Rectangle 140"/>
          <p:cNvSpPr/>
          <p:nvPr/>
        </p:nvSpPr>
        <p:spPr bwMode="auto">
          <a:xfrm>
            <a:off x="5352972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42" name="Rectangle 141"/>
          <p:cNvSpPr/>
          <p:nvPr/>
        </p:nvSpPr>
        <p:spPr bwMode="auto">
          <a:xfrm>
            <a:off x="62104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43" name="Rectangle 142"/>
          <p:cNvSpPr/>
          <p:nvPr/>
        </p:nvSpPr>
        <p:spPr bwMode="auto">
          <a:xfrm>
            <a:off x="5918566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44" name="Rectangle 143"/>
          <p:cNvSpPr/>
          <p:nvPr/>
        </p:nvSpPr>
        <p:spPr bwMode="auto">
          <a:xfrm>
            <a:off x="5626644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3048000" y="3124200"/>
            <a:ext cx="3848288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45462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4818849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5079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6501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3643654" y="32385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3174644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5352972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6210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5918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5626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59" name="Rectangle 158"/>
          <p:cNvSpPr/>
          <p:nvPr/>
        </p:nvSpPr>
        <p:spPr bwMode="auto">
          <a:xfrm>
            <a:off x="3048000" y="2438400"/>
            <a:ext cx="3848288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rm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4546244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61" name="Rectangle 160"/>
          <p:cNvSpPr/>
          <p:nvPr/>
        </p:nvSpPr>
        <p:spPr bwMode="auto">
          <a:xfrm>
            <a:off x="4818849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5079644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63" name="Rectangle 162"/>
          <p:cNvSpPr/>
          <p:nvPr/>
        </p:nvSpPr>
        <p:spPr bwMode="auto">
          <a:xfrm>
            <a:off x="65016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64" name="Rectangle 163"/>
          <p:cNvSpPr/>
          <p:nvPr/>
        </p:nvSpPr>
        <p:spPr bwMode="auto">
          <a:xfrm>
            <a:off x="3643654" y="25527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65" name="Rectangle 164"/>
          <p:cNvSpPr/>
          <p:nvPr/>
        </p:nvSpPr>
        <p:spPr bwMode="auto">
          <a:xfrm>
            <a:off x="3174644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66" name="Rectangle 165"/>
          <p:cNvSpPr/>
          <p:nvPr/>
        </p:nvSpPr>
        <p:spPr bwMode="auto">
          <a:xfrm>
            <a:off x="5352972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67" name="Rectangle 166"/>
          <p:cNvSpPr/>
          <p:nvPr/>
        </p:nvSpPr>
        <p:spPr bwMode="auto">
          <a:xfrm>
            <a:off x="62104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68" name="Rectangle 167"/>
          <p:cNvSpPr/>
          <p:nvPr/>
        </p:nvSpPr>
        <p:spPr bwMode="auto">
          <a:xfrm>
            <a:off x="5918566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69" name="Rectangle 168"/>
          <p:cNvSpPr/>
          <p:nvPr/>
        </p:nvSpPr>
        <p:spPr bwMode="auto">
          <a:xfrm>
            <a:off x="5626644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71" name="Rectangle 170"/>
          <p:cNvSpPr/>
          <p:nvPr/>
        </p:nvSpPr>
        <p:spPr bwMode="auto">
          <a:xfrm>
            <a:off x="3048000" y="4876800"/>
            <a:ext cx="3848288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4546244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73" name="Rectangle 172"/>
          <p:cNvSpPr/>
          <p:nvPr/>
        </p:nvSpPr>
        <p:spPr bwMode="auto">
          <a:xfrm>
            <a:off x="4818849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74" name="Rectangle 173"/>
          <p:cNvSpPr/>
          <p:nvPr/>
        </p:nvSpPr>
        <p:spPr bwMode="auto">
          <a:xfrm>
            <a:off x="5079644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75" name="Rectangle 174"/>
          <p:cNvSpPr/>
          <p:nvPr/>
        </p:nvSpPr>
        <p:spPr bwMode="auto">
          <a:xfrm>
            <a:off x="65016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76" name="Rectangle 175"/>
          <p:cNvSpPr/>
          <p:nvPr/>
        </p:nvSpPr>
        <p:spPr bwMode="auto">
          <a:xfrm>
            <a:off x="3643654" y="49911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77" name="Rectangle 176"/>
          <p:cNvSpPr/>
          <p:nvPr/>
        </p:nvSpPr>
        <p:spPr bwMode="auto">
          <a:xfrm>
            <a:off x="3174644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78" name="Rectangle 177"/>
          <p:cNvSpPr/>
          <p:nvPr/>
        </p:nvSpPr>
        <p:spPr bwMode="auto">
          <a:xfrm>
            <a:off x="5352972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79" name="Rectangle 178"/>
          <p:cNvSpPr/>
          <p:nvPr/>
        </p:nvSpPr>
        <p:spPr bwMode="auto">
          <a:xfrm>
            <a:off x="62104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80" name="Rectangle 179"/>
          <p:cNvSpPr/>
          <p:nvPr/>
        </p:nvSpPr>
        <p:spPr bwMode="auto">
          <a:xfrm>
            <a:off x="5918566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81" name="Rectangle 180"/>
          <p:cNvSpPr/>
          <p:nvPr/>
        </p:nvSpPr>
        <p:spPr bwMode="auto">
          <a:xfrm>
            <a:off x="5626644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7817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8399253" y="3344174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find set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909036" y="5624163"/>
            <a:ext cx="69703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If tag doesn’t match or valid bit is not set: cache miss!</a:t>
            </a:r>
          </a:p>
          <a:p>
            <a:r>
              <a:rPr lang="en-US" sz="2000" dirty="0">
                <a:latin typeface="Calibri" pitchFamily="34" charset="0"/>
                <a:sym typeface="Wingdings"/>
              </a:rPr>
              <a:t> </a:t>
            </a:r>
            <a:r>
              <a:rPr lang="en-US" sz="2000" dirty="0">
                <a:latin typeface="Calibri" pitchFamily="34" charset="0"/>
              </a:rPr>
              <a:t>old block is evicted and replaced with currently requested one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88103" y="3071373"/>
            <a:ext cx="41068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Calibri" pitchFamily="34" charset="0"/>
              </a:rPr>
              <a:t>X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094512" y="3063582"/>
            <a:ext cx="41068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Calibri" pitchFamily="34" charset="0"/>
              </a:rPr>
              <a:t>X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3647069" y="3245436"/>
            <a:ext cx="717995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3178059" y="3245436"/>
            <a:ext cx="272605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4544965" y="3245436"/>
            <a:ext cx="272605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4817570" y="3245436"/>
            <a:ext cx="272605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65" name="Rectangle 64"/>
          <p:cNvSpPr/>
          <p:nvPr/>
        </p:nvSpPr>
        <p:spPr bwMode="auto">
          <a:xfrm>
            <a:off x="5078365" y="3245436"/>
            <a:ext cx="272605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6500409" y="3245436"/>
            <a:ext cx="292644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5351693" y="3245436"/>
            <a:ext cx="272605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6209209" y="3245436"/>
            <a:ext cx="292644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5917287" y="3245436"/>
            <a:ext cx="292644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70" name="Rectangle 69"/>
          <p:cNvSpPr/>
          <p:nvPr/>
        </p:nvSpPr>
        <p:spPr bwMode="auto">
          <a:xfrm>
            <a:off x="5625365" y="3245436"/>
            <a:ext cx="292644" cy="3048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CA46FA-DAD4-4C98-8800-43E6D4728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025864E-BC50-4926-A05A-E46C9AC681D6}"/>
              </a:ext>
            </a:extLst>
          </p:cNvPr>
          <p:cNvSpPr txBox="1"/>
          <p:nvPr/>
        </p:nvSpPr>
        <p:spPr>
          <a:xfrm>
            <a:off x="7696201" y="2362200"/>
            <a:ext cx="1707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641878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9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9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60" grpId="0"/>
      <p:bldP spid="3" grpId="0"/>
      <p:bldP spid="3" grpId="1"/>
      <p:bldP spid="59" grpId="0"/>
      <p:bldP spid="59" grpId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Caching in a memory hierarchy</a:t>
            </a:r>
          </a:p>
        </p:txBody>
      </p:sp>
      <p:sp>
        <p:nvSpPr>
          <p:cNvPr id="702467" name="Rectangle 3"/>
          <p:cNvSpPr>
            <a:spLocks noChangeArrowheads="1"/>
          </p:cNvSpPr>
          <p:nvPr/>
        </p:nvSpPr>
        <p:spPr bwMode="auto">
          <a:xfrm>
            <a:off x="1528995" y="3467636"/>
            <a:ext cx="4267200" cy="2286000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3200">
              <a:latin typeface="Calibri"/>
              <a:cs typeface="Calibri"/>
            </a:endParaRPr>
          </a:p>
        </p:txBody>
      </p:sp>
      <p:sp>
        <p:nvSpPr>
          <p:cNvPr id="702468" name="Rectangle 4"/>
          <p:cNvSpPr>
            <a:spLocks noChangeArrowheads="1"/>
          </p:cNvSpPr>
          <p:nvPr/>
        </p:nvSpPr>
        <p:spPr bwMode="auto">
          <a:xfrm>
            <a:off x="2062395" y="3772436"/>
            <a:ext cx="685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0</a:t>
            </a:r>
          </a:p>
        </p:txBody>
      </p:sp>
      <p:sp>
        <p:nvSpPr>
          <p:cNvPr id="702469" name="Rectangle 5"/>
          <p:cNvSpPr>
            <a:spLocks noChangeArrowheads="1"/>
          </p:cNvSpPr>
          <p:nvPr/>
        </p:nvSpPr>
        <p:spPr bwMode="auto">
          <a:xfrm>
            <a:off x="2900595" y="3772436"/>
            <a:ext cx="685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1</a:t>
            </a:r>
          </a:p>
        </p:txBody>
      </p:sp>
      <p:sp>
        <p:nvSpPr>
          <p:cNvPr id="702470" name="Rectangle 6"/>
          <p:cNvSpPr>
            <a:spLocks noChangeArrowheads="1"/>
          </p:cNvSpPr>
          <p:nvPr/>
        </p:nvSpPr>
        <p:spPr bwMode="auto">
          <a:xfrm>
            <a:off x="3738795" y="3772436"/>
            <a:ext cx="685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2</a:t>
            </a:r>
          </a:p>
        </p:txBody>
      </p:sp>
      <p:sp>
        <p:nvSpPr>
          <p:cNvPr id="702471" name="Rectangle 7"/>
          <p:cNvSpPr>
            <a:spLocks noChangeArrowheads="1"/>
          </p:cNvSpPr>
          <p:nvPr/>
        </p:nvSpPr>
        <p:spPr bwMode="auto">
          <a:xfrm>
            <a:off x="4576995" y="3772436"/>
            <a:ext cx="685800" cy="304800"/>
          </a:xfrm>
          <a:prstGeom prst="rect">
            <a:avLst/>
          </a:prstGeom>
          <a:solidFill>
            <a:srgbClr val="EFBFB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3</a:t>
            </a:r>
          </a:p>
        </p:txBody>
      </p:sp>
      <p:sp>
        <p:nvSpPr>
          <p:cNvPr id="702472" name="Rectangle 8"/>
          <p:cNvSpPr>
            <a:spLocks noChangeArrowheads="1"/>
          </p:cNvSpPr>
          <p:nvPr/>
        </p:nvSpPr>
        <p:spPr bwMode="auto">
          <a:xfrm>
            <a:off x="2062395" y="4229636"/>
            <a:ext cx="685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4</a:t>
            </a:r>
          </a:p>
        </p:txBody>
      </p:sp>
      <p:sp>
        <p:nvSpPr>
          <p:cNvPr id="702473" name="Rectangle 9"/>
          <p:cNvSpPr>
            <a:spLocks noChangeArrowheads="1"/>
          </p:cNvSpPr>
          <p:nvPr/>
        </p:nvSpPr>
        <p:spPr bwMode="auto">
          <a:xfrm>
            <a:off x="2900595" y="4229636"/>
            <a:ext cx="685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5</a:t>
            </a:r>
          </a:p>
        </p:txBody>
      </p:sp>
      <p:sp>
        <p:nvSpPr>
          <p:cNvPr id="702474" name="Rectangle 10"/>
          <p:cNvSpPr>
            <a:spLocks noChangeArrowheads="1"/>
          </p:cNvSpPr>
          <p:nvPr/>
        </p:nvSpPr>
        <p:spPr bwMode="auto">
          <a:xfrm>
            <a:off x="3738795" y="4229636"/>
            <a:ext cx="685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6</a:t>
            </a:r>
          </a:p>
        </p:txBody>
      </p:sp>
      <p:sp>
        <p:nvSpPr>
          <p:cNvPr id="702475" name="Rectangle 11"/>
          <p:cNvSpPr>
            <a:spLocks noChangeArrowheads="1"/>
          </p:cNvSpPr>
          <p:nvPr/>
        </p:nvSpPr>
        <p:spPr bwMode="auto">
          <a:xfrm>
            <a:off x="4576995" y="4229636"/>
            <a:ext cx="685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7</a:t>
            </a:r>
          </a:p>
        </p:txBody>
      </p:sp>
      <p:sp>
        <p:nvSpPr>
          <p:cNvPr id="702476" name="Rectangle 12"/>
          <p:cNvSpPr>
            <a:spLocks noChangeArrowheads="1"/>
          </p:cNvSpPr>
          <p:nvPr/>
        </p:nvSpPr>
        <p:spPr bwMode="auto">
          <a:xfrm>
            <a:off x="2062395" y="4686836"/>
            <a:ext cx="685800" cy="304800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 dirty="0">
                <a:latin typeface="Calibri"/>
                <a:cs typeface="Calibri"/>
              </a:rPr>
              <a:t>8</a:t>
            </a:r>
          </a:p>
        </p:txBody>
      </p:sp>
      <p:sp>
        <p:nvSpPr>
          <p:cNvPr id="702477" name="Rectangle 13"/>
          <p:cNvSpPr>
            <a:spLocks noChangeArrowheads="1"/>
          </p:cNvSpPr>
          <p:nvPr/>
        </p:nvSpPr>
        <p:spPr bwMode="auto">
          <a:xfrm>
            <a:off x="2900595" y="4686836"/>
            <a:ext cx="6858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9</a:t>
            </a:r>
          </a:p>
        </p:txBody>
      </p:sp>
      <p:sp>
        <p:nvSpPr>
          <p:cNvPr id="702478" name="Rectangle 14"/>
          <p:cNvSpPr>
            <a:spLocks noChangeArrowheads="1"/>
          </p:cNvSpPr>
          <p:nvPr/>
        </p:nvSpPr>
        <p:spPr bwMode="auto">
          <a:xfrm>
            <a:off x="3738795" y="4686836"/>
            <a:ext cx="685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10</a:t>
            </a:r>
          </a:p>
        </p:txBody>
      </p:sp>
      <p:sp>
        <p:nvSpPr>
          <p:cNvPr id="702479" name="Rectangle 15"/>
          <p:cNvSpPr>
            <a:spLocks noChangeArrowheads="1"/>
          </p:cNvSpPr>
          <p:nvPr/>
        </p:nvSpPr>
        <p:spPr bwMode="auto">
          <a:xfrm>
            <a:off x="4576995" y="4686836"/>
            <a:ext cx="685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11</a:t>
            </a:r>
          </a:p>
        </p:txBody>
      </p:sp>
      <p:sp>
        <p:nvSpPr>
          <p:cNvPr id="702480" name="Rectangle 16"/>
          <p:cNvSpPr>
            <a:spLocks noChangeArrowheads="1"/>
          </p:cNvSpPr>
          <p:nvPr/>
        </p:nvSpPr>
        <p:spPr bwMode="auto">
          <a:xfrm>
            <a:off x="2062395" y="5144036"/>
            <a:ext cx="685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12</a:t>
            </a:r>
          </a:p>
        </p:txBody>
      </p:sp>
      <p:sp>
        <p:nvSpPr>
          <p:cNvPr id="702481" name="Rectangle 17"/>
          <p:cNvSpPr>
            <a:spLocks noChangeArrowheads="1"/>
          </p:cNvSpPr>
          <p:nvPr/>
        </p:nvSpPr>
        <p:spPr bwMode="auto">
          <a:xfrm>
            <a:off x="2900595" y="5144036"/>
            <a:ext cx="685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13</a:t>
            </a:r>
          </a:p>
        </p:txBody>
      </p:sp>
      <p:sp>
        <p:nvSpPr>
          <p:cNvPr id="702482" name="Rectangle 18"/>
          <p:cNvSpPr>
            <a:spLocks noChangeArrowheads="1"/>
          </p:cNvSpPr>
          <p:nvPr/>
        </p:nvSpPr>
        <p:spPr bwMode="auto">
          <a:xfrm>
            <a:off x="3738795" y="5144036"/>
            <a:ext cx="685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14</a:t>
            </a:r>
          </a:p>
        </p:txBody>
      </p:sp>
      <p:sp>
        <p:nvSpPr>
          <p:cNvPr id="702483" name="Rectangle 19"/>
          <p:cNvSpPr>
            <a:spLocks noChangeArrowheads="1"/>
          </p:cNvSpPr>
          <p:nvPr/>
        </p:nvSpPr>
        <p:spPr bwMode="auto">
          <a:xfrm>
            <a:off x="4576995" y="5144036"/>
            <a:ext cx="685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15</a:t>
            </a:r>
          </a:p>
        </p:txBody>
      </p:sp>
      <p:sp>
        <p:nvSpPr>
          <p:cNvPr id="702484" name="Text Box 20"/>
          <p:cNvSpPr txBox="1">
            <a:spLocks noChangeArrowheads="1"/>
          </p:cNvSpPr>
          <p:nvPr/>
        </p:nvSpPr>
        <p:spPr bwMode="auto">
          <a:xfrm>
            <a:off x="5789846" y="4134685"/>
            <a:ext cx="3283095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b="1" dirty="0">
                <a:latin typeface="Calibri"/>
                <a:cs typeface="Calibri"/>
              </a:rPr>
              <a:t>Larger, slower, cheaper storage</a:t>
            </a:r>
          </a:p>
          <a:p>
            <a:pPr eaLnBrk="0" hangingPunct="0"/>
            <a:r>
              <a:rPr lang="en-US" b="1" dirty="0">
                <a:latin typeface="Calibri"/>
                <a:cs typeface="Calibri"/>
              </a:rPr>
              <a:t>device at level k+1 is partitioned</a:t>
            </a:r>
          </a:p>
          <a:p>
            <a:pPr eaLnBrk="0" hangingPunct="0"/>
            <a:r>
              <a:rPr lang="en-US" b="1" dirty="0">
                <a:latin typeface="Calibri"/>
                <a:cs typeface="Calibri"/>
              </a:rPr>
              <a:t>into blocks.</a:t>
            </a:r>
          </a:p>
        </p:txBody>
      </p:sp>
      <p:grpSp>
        <p:nvGrpSpPr>
          <p:cNvPr id="702485" name="Group 21"/>
          <p:cNvGrpSpPr>
            <a:grpSpLocks/>
          </p:cNvGrpSpPr>
          <p:nvPr/>
        </p:nvGrpSpPr>
        <p:grpSpPr bwMode="auto">
          <a:xfrm>
            <a:off x="3662595" y="1867436"/>
            <a:ext cx="3352800" cy="1524000"/>
            <a:chOff x="2044" y="1152"/>
            <a:chExt cx="2112" cy="960"/>
          </a:xfrm>
        </p:grpSpPr>
        <p:sp>
          <p:nvSpPr>
            <p:cNvPr id="702486" name="Line 22"/>
            <p:cNvSpPr>
              <a:spLocks noChangeShapeType="1"/>
            </p:cNvSpPr>
            <p:nvPr/>
          </p:nvSpPr>
          <p:spPr bwMode="auto">
            <a:xfrm>
              <a:off x="2044" y="1152"/>
              <a:ext cx="0" cy="9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3200">
                <a:latin typeface="Calibri"/>
                <a:cs typeface="Calibri"/>
              </a:endParaRPr>
            </a:p>
          </p:txBody>
        </p:sp>
        <p:sp>
          <p:nvSpPr>
            <p:cNvPr id="702487" name="Text Box 23"/>
            <p:cNvSpPr txBox="1">
              <a:spLocks noChangeArrowheads="1"/>
            </p:cNvSpPr>
            <p:nvPr/>
          </p:nvSpPr>
          <p:spPr bwMode="auto">
            <a:xfrm>
              <a:off x="2053" y="1339"/>
              <a:ext cx="2103" cy="64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US" sz="2000" b="1" dirty="0">
                  <a:latin typeface="Calibri"/>
                  <a:cs typeface="Calibri"/>
                </a:rPr>
                <a:t>Data is </a:t>
              </a:r>
              <a:r>
                <a:rPr lang="en-US" b="1" dirty="0">
                  <a:latin typeface="Calibri"/>
                  <a:cs typeface="Calibri"/>
                </a:rPr>
                <a:t>copied</a:t>
              </a:r>
              <a:r>
                <a:rPr lang="en-US" sz="2000" b="1" dirty="0">
                  <a:latin typeface="Calibri"/>
                  <a:cs typeface="Calibri"/>
                </a:rPr>
                <a:t> between</a:t>
              </a:r>
            </a:p>
            <a:p>
              <a:pPr eaLnBrk="0" hangingPunct="0"/>
              <a:r>
                <a:rPr lang="en-US" sz="2000" b="1" dirty="0">
                  <a:latin typeface="Calibri"/>
                  <a:cs typeface="Calibri"/>
                </a:rPr>
                <a:t>levels in block-sized transfer units</a:t>
              </a:r>
            </a:p>
          </p:txBody>
        </p:sp>
      </p:grpSp>
      <p:grpSp>
        <p:nvGrpSpPr>
          <p:cNvPr id="702488" name="Group 24"/>
          <p:cNvGrpSpPr>
            <a:grpSpLocks/>
          </p:cNvGrpSpPr>
          <p:nvPr/>
        </p:nvGrpSpPr>
        <p:grpSpPr bwMode="auto">
          <a:xfrm>
            <a:off x="746359" y="1056224"/>
            <a:ext cx="8275638" cy="923926"/>
            <a:chOff x="207" y="641"/>
            <a:chExt cx="5213" cy="582"/>
          </a:xfrm>
        </p:grpSpPr>
        <p:sp>
          <p:nvSpPr>
            <p:cNvPr id="702489" name="Rectangle 25"/>
            <p:cNvSpPr>
              <a:spLocks noChangeArrowheads="1"/>
            </p:cNvSpPr>
            <p:nvPr/>
          </p:nvSpPr>
          <p:spPr bwMode="auto">
            <a:xfrm>
              <a:off x="892" y="760"/>
              <a:ext cx="2256" cy="384"/>
            </a:xfrm>
            <a:prstGeom prst="rect">
              <a:avLst/>
            </a:prstGeom>
            <a:solidFill>
              <a:schemeClr val="accent3">
                <a:lumMod val="8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3200">
                <a:latin typeface="Calibri"/>
                <a:cs typeface="Calibri"/>
              </a:endParaRPr>
            </a:p>
          </p:txBody>
        </p:sp>
        <p:sp>
          <p:nvSpPr>
            <p:cNvPr id="702490" name="Rectangle 26"/>
            <p:cNvSpPr>
              <a:spLocks noChangeArrowheads="1"/>
            </p:cNvSpPr>
            <p:nvPr/>
          </p:nvSpPr>
          <p:spPr bwMode="auto">
            <a:xfrm>
              <a:off x="981" y="850"/>
              <a:ext cx="432" cy="192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000" b="1">
                  <a:latin typeface="Calibri"/>
                  <a:cs typeface="Calibri"/>
                </a:rPr>
                <a:t>8</a:t>
              </a:r>
            </a:p>
          </p:txBody>
        </p:sp>
        <p:sp>
          <p:nvSpPr>
            <p:cNvPr id="702491" name="Rectangle 27"/>
            <p:cNvSpPr>
              <a:spLocks noChangeArrowheads="1"/>
            </p:cNvSpPr>
            <p:nvPr/>
          </p:nvSpPr>
          <p:spPr bwMode="auto">
            <a:xfrm>
              <a:off x="1516" y="856"/>
              <a:ext cx="432" cy="192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000" b="1">
                  <a:latin typeface="Calibri"/>
                  <a:cs typeface="Calibri"/>
                </a:rPr>
                <a:t>9</a:t>
              </a:r>
            </a:p>
          </p:txBody>
        </p:sp>
        <p:sp>
          <p:nvSpPr>
            <p:cNvPr id="702492" name="Rectangle 28"/>
            <p:cNvSpPr>
              <a:spLocks noChangeArrowheads="1"/>
            </p:cNvSpPr>
            <p:nvPr/>
          </p:nvSpPr>
          <p:spPr bwMode="auto">
            <a:xfrm>
              <a:off x="2044" y="856"/>
              <a:ext cx="432" cy="19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000" b="1">
                  <a:latin typeface="Calibri"/>
                  <a:cs typeface="Calibri"/>
                </a:rPr>
                <a:t>14</a:t>
              </a:r>
            </a:p>
          </p:txBody>
        </p:sp>
        <p:sp>
          <p:nvSpPr>
            <p:cNvPr id="702493" name="Rectangle 29"/>
            <p:cNvSpPr>
              <a:spLocks noChangeArrowheads="1"/>
            </p:cNvSpPr>
            <p:nvPr/>
          </p:nvSpPr>
          <p:spPr bwMode="auto">
            <a:xfrm>
              <a:off x="2572" y="856"/>
              <a:ext cx="432" cy="192"/>
            </a:xfrm>
            <a:prstGeom prst="rect">
              <a:avLst/>
            </a:prstGeom>
            <a:solidFill>
              <a:srgbClr val="EFBFB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2000" b="1">
                  <a:latin typeface="Calibri"/>
                  <a:cs typeface="Calibri"/>
                </a:rPr>
                <a:t>3</a:t>
              </a:r>
            </a:p>
          </p:txBody>
        </p:sp>
        <p:sp>
          <p:nvSpPr>
            <p:cNvPr id="702494" name="Text Box 30"/>
            <p:cNvSpPr txBox="1">
              <a:spLocks noChangeArrowheads="1"/>
            </p:cNvSpPr>
            <p:nvPr/>
          </p:nvSpPr>
          <p:spPr bwMode="auto">
            <a:xfrm>
              <a:off x="3208" y="641"/>
              <a:ext cx="2212" cy="58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b="1" dirty="0">
                  <a:latin typeface="Calibri"/>
                  <a:cs typeface="Calibri"/>
                </a:rPr>
                <a:t>Smaller, faster, more expensive</a:t>
              </a:r>
            </a:p>
            <a:p>
              <a:pPr eaLnBrk="0" hangingPunct="0"/>
              <a:r>
                <a:rPr lang="en-US" b="1" dirty="0">
                  <a:latin typeface="Calibri"/>
                  <a:cs typeface="Calibri"/>
                </a:rPr>
                <a:t>device at level k caches a </a:t>
              </a:r>
            </a:p>
            <a:p>
              <a:pPr eaLnBrk="0" hangingPunct="0"/>
              <a:r>
                <a:rPr lang="en-US" b="1" dirty="0">
                  <a:latin typeface="Calibri"/>
                  <a:cs typeface="Calibri"/>
                </a:rPr>
                <a:t>subset of the blocks from level k+1</a:t>
              </a:r>
            </a:p>
          </p:txBody>
        </p:sp>
        <p:sp>
          <p:nvSpPr>
            <p:cNvPr id="702495" name="Text Box 31"/>
            <p:cNvSpPr txBox="1">
              <a:spLocks noChangeArrowheads="1"/>
            </p:cNvSpPr>
            <p:nvPr/>
          </p:nvSpPr>
          <p:spPr bwMode="auto">
            <a:xfrm>
              <a:off x="207" y="833"/>
              <a:ext cx="622" cy="25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2000" b="1">
                  <a:latin typeface="Calibri"/>
                  <a:cs typeface="Calibri"/>
                </a:rPr>
                <a:t>Level k:</a:t>
              </a:r>
            </a:p>
          </p:txBody>
        </p:sp>
      </p:grpSp>
      <p:sp>
        <p:nvSpPr>
          <p:cNvPr id="702496" name="Text Box 32"/>
          <p:cNvSpPr txBox="1">
            <a:spLocks noChangeArrowheads="1"/>
          </p:cNvSpPr>
          <p:nvPr/>
        </p:nvSpPr>
        <p:spPr bwMode="auto">
          <a:xfrm>
            <a:off x="330888" y="4274056"/>
            <a:ext cx="1245278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Level k+1:</a:t>
            </a:r>
          </a:p>
        </p:txBody>
      </p:sp>
      <p:sp>
        <p:nvSpPr>
          <p:cNvPr id="33" name="Text Box 20"/>
          <p:cNvSpPr txBox="1">
            <a:spLocks noChangeArrowheads="1"/>
          </p:cNvSpPr>
          <p:nvPr/>
        </p:nvSpPr>
        <p:spPr bwMode="auto">
          <a:xfrm>
            <a:off x="6559650" y="5323266"/>
            <a:ext cx="4924694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eaLnBrk="0" hangingPunct="0"/>
            <a:r>
              <a:rPr lang="en-US" b="1" dirty="0">
                <a:latin typeface="Calibri"/>
                <a:cs typeface="Calibri"/>
              </a:rPr>
              <a:t>Blocks cannot be stored in an arbitrary location!</a:t>
            </a:r>
          </a:p>
          <a:p>
            <a:pPr eaLnBrk="0" hangingPunct="0"/>
            <a:r>
              <a:rPr lang="en-US" dirty="0">
                <a:latin typeface="Calibri"/>
                <a:cs typeface="Calibri"/>
              </a:rPr>
              <a:t>They can only live at one of a fixed set of locations.</a:t>
            </a:r>
          </a:p>
          <a:p>
            <a:pPr eaLnBrk="0" hangingPunct="0"/>
            <a:r>
              <a:rPr lang="en-US" b="1" dirty="0">
                <a:latin typeface="Calibri"/>
                <a:cs typeface="Calibri"/>
              </a:rPr>
              <a:t>In this example: they must be in the same “column” for both levels.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FAEE82-1C37-4AAF-A63B-34CC3E8EE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12837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FAE216-75DE-8B82-B0C2-F0118F3FE2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>
            <a:extLst>
              <a:ext uri="{FF2B5EF4-FFF2-40B4-BE49-F238E27FC236}">
                <a16:creationId xmlns:a16="http://schemas.microsoft.com/office/drawing/2014/main" id="{62EF5B12-6860-43AF-C323-BF1E2FF704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Direct-mapped cache simulation</a:t>
            </a:r>
          </a:p>
        </p:txBody>
      </p:sp>
      <p:grpSp>
        <p:nvGrpSpPr>
          <p:cNvPr id="160" name="Group 4">
            <a:extLst>
              <a:ext uri="{FF2B5EF4-FFF2-40B4-BE49-F238E27FC236}">
                <a16:creationId xmlns:a16="http://schemas.microsoft.com/office/drawing/2014/main" id="{581B8295-C24B-3647-0F96-2AD4EAA4A1E8}"/>
              </a:ext>
            </a:extLst>
          </p:cNvPr>
          <p:cNvGrpSpPr>
            <a:grpSpLocks/>
          </p:cNvGrpSpPr>
          <p:nvPr/>
        </p:nvGrpSpPr>
        <p:grpSpPr bwMode="auto">
          <a:xfrm>
            <a:off x="830244" y="1053402"/>
            <a:ext cx="2044700" cy="549275"/>
            <a:chOff x="179" y="994"/>
            <a:chExt cx="1288" cy="346"/>
          </a:xfrm>
        </p:grpSpPr>
        <p:sp>
          <p:nvSpPr>
            <p:cNvPr id="161" name="Rectangle 5">
              <a:extLst>
                <a:ext uri="{FF2B5EF4-FFF2-40B4-BE49-F238E27FC236}">
                  <a16:creationId xmlns:a16="http://schemas.microsoft.com/office/drawing/2014/main" id="{6A50A486-38FB-2E32-F656-E5FF0AF8F9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</a:t>
              </a:r>
            </a:p>
          </p:txBody>
        </p:sp>
        <p:sp>
          <p:nvSpPr>
            <p:cNvPr id="162" name="Rectangle 6">
              <a:extLst>
                <a:ext uri="{FF2B5EF4-FFF2-40B4-BE49-F238E27FC236}">
                  <a16:creationId xmlns:a16="http://schemas.microsoft.com/office/drawing/2014/main" id="{2BA4F8FB-63B1-7641-8CC1-F4B41D118B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" y="994"/>
              <a:ext cx="31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t=1</a:t>
              </a:r>
            </a:p>
          </p:txBody>
        </p:sp>
        <p:sp>
          <p:nvSpPr>
            <p:cNvPr id="163" name="Rectangle 7">
              <a:extLst>
                <a:ext uri="{FF2B5EF4-FFF2-40B4-BE49-F238E27FC236}">
                  <a16:creationId xmlns:a16="http://schemas.microsoft.com/office/drawing/2014/main" id="{CBB71C20-B804-1BF0-51A4-1094AA9F63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" y="994"/>
              <a:ext cx="31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s=2</a:t>
              </a:r>
            </a:p>
          </p:txBody>
        </p:sp>
        <p:sp>
          <p:nvSpPr>
            <p:cNvPr id="164" name="Rectangle 8">
              <a:extLst>
                <a:ext uri="{FF2B5EF4-FFF2-40B4-BE49-F238E27FC236}">
                  <a16:creationId xmlns:a16="http://schemas.microsoft.com/office/drawing/2014/main" id="{006FE85C-03B1-3133-2F74-4A83CA865F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0" y="994"/>
              <a:ext cx="33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b=1</a:t>
              </a:r>
            </a:p>
          </p:txBody>
        </p:sp>
        <p:sp>
          <p:nvSpPr>
            <p:cNvPr id="165" name="Rectangle 9">
              <a:extLst>
                <a:ext uri="{FF2B5EF4-FFF2-40B4-BE49-F238E27FC236}">
                  <a16:creationId xmlns:a16="http://schemas.microsoft.com/office/drawing/2014/main" id="{E2AA9B11-4F91-F953-9723-3D60AD0E6A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xx</a:t>
              </a:r>
            </a:p>
          </p:txBody>
        </p:sp>
        <p:sp>
          <p:nvSpPr>
            <p:cNvPr id="166" name="Rectangle 10">
              <a:extLst>
                <a:ext uri="{FF2B5EF4-FFF2-40B4-BE49-F238E27FC236}">
                  <a16:creationId xmlns:a16="http://schemas.microsoft.com/office/drawing/2014/main" id="{A2B159A6-5F78-45DD-0B1C-5D1ED28016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3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</a:t>
              </a: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3E3994DF-EBA0-5F1F-937A-AF49F73BCC4C}"/>
              </a:ext>
            </a:extLst>
          </p:cNvPr>
          <p:cNvSpPr/>
          <p:nvPr/>
        </p:nvSpPr>
        <p:spPr>
          <a:xfrm>
            <a:off x="822306" y="2723987"/>
            <a:ext cx="254613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M=16 addresses,</a:t>
            </a:r>
          </a:p>
          <a:p>
            <a:r>
              <a:rPr lang="en-US" sz="2000" dirty="0">
                <a:latin typeface="Calibri"/>
                <a:cs typeface="Calibri"/>
              </a:rPr>
              <a:t>      byte-addressable 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B=2 bytes/block </a:t>
            </a:r>
          </a:p>
          <a:p>
            <a:r>
              <a:rPr lang="en-US" sz="2000" dirty="0">
                <a:latin typeface="Calibri"/>
                <a:cs typeface="Calibri"/>
              </a:rPr>
              <a:t>K=4 sets 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A=1 blocks/set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146906-D281-4B43-60A8-AE8F9E7A9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B08E84AF-AC9B-1FFA-59DE-8B11654E4F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452413"/>
              </p:ext>
            </p:extLst>
          </p:nvPr>
        </p:nvGraphicFramePr>
        <p:xfrm>
          <a:off x="4123944" y="3108035"/>
          <a:ext cx="4251560" cy="1916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368">
                  <a:extLst>
                    <a:ext uri="{9D8B030D-6E8A-4147-A177-3AD203B41FA5}">
                      <a16:colId xmlns:a16="http://schemas.microsoft.com/office/drawing/2014/main" val="1974772448"/>
                    </a:ext>
                  </a:extLst>
                </a:gridCol>
                <a:gridCol w="898298">
                  <a:extLst>
                    <a:ext uri="{9D8B030D-6E8A-4147-A177-3AD203B41FA5}">
                      <a16:colId xmlns:a16="http://schemas.microsoft.com/office/drawing/2014/main" val="2275557753"/>
                    </a:ext>
                  </a:extLst>
                </a:gridCol>
                <a:gridCol w="898298">
                  <a:extLst>
                    <a:ext uri="{9D8B030D-6E8A-4147-A177-3AD203B41FA5}">
                      <a16:colId xmlns:a16="http://schemas.microsoft.com/office/drawing/2014/main" val="3133216353"/>
                    </a:ext>
                  </a:extLst>
                </a:gridCol>
                <a:gridCol w="898298">
                  <a:extLst>
                    <a:ext uri="{9D8B030D-6E8A-4147-A177-3AD203B41FA5}">
                      <a16:colId xmlns:a16="http://schemas.microsoft.com/office/drawing/2014/main" val="101282440"/>
                    </a:ext>
                  </a:extLst>
                </a:gridCol>
                <a:gridCol w="898298">
                  <a:extLst>
                    <a:ext uri="{9D8B030D-6E8A-4147-A177-3AD203B41FA5}">
                      <a16:colId xmlns:a16="http://schemas.microsoft.com/office/drawing/2014/main" val="703659578"/>
                    </a:ext>
                  </a:extLst>
                </a:gridCol>
              </a:tblGrid>
              <a:tr h="38326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offset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0095108"/>
                  </a:ext>
                </a:extLst>
              </a:tr>
              <a:tr h="38326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0x0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9802589"/>
                  </a:ext>
                </a:extLst>
              </a:tr>
              <a:tr h="38326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0x4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7305659"/>
                  </a:ext>
                </a:extLst>
              </a:tr>
              <a:tr h="38326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0x8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m[8]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m[9]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m[10]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m[11]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3423236"/>
                  </a:ext>
                </a:extLst>
              </a:tr>
              <a:tr h="38326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0xC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m[12]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m[13]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m[14]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m[16]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3834276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3DF90F88-077D-4B60-AD5F-419BB598602B}"/>
              </a:ext>
            </a:extLst>
          </p:cNvPr>
          <p:cNvSpPr txBox="1"/>
          <p:nvPr/>
        </p:nvSpPr>
        <p:spPr>
          <a:xfrm>
            <a:off x="4123944" y="2723987"/>
            <a:ext cx="1225296" cy="384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Memory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4841EE7-9857-AD61-4906-E40451D308D2}"/>
              </a:ext>
            </a:extLst>
          </p:cNvPr>
          <p:cNvSpPr txBox="1"/>
          <p:nvPr/>
        </p:nvSpPr>
        <p:spPr>
          <a:xfrm>
            <a:off x="9131004" y="2108434"/>
            <a:ext cx="18592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m[0] is the value of memory at address 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actual values are irrelevant for this problem</a:t>
            </a:r>
          </a:p>
        </p:txBody>
      </p:sp>
    </p:spTree>
    <p:extLst>
      <p:ext uri="{BB962C8B-B14F-4D97-AF65-F5344CB8AC3E}">
        <p14:creationId xmlns:p14="http://schemas.microsoft.com/office/powerpoint/2010/main" val="961372107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64B907-C798-6078-49F6-7863182686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>
            <a:extLst>
              <a:ext uri="{FF2B5EF4-FFF2-40B4-BE49-F238E27FC236}">
                <a16:creationId xmlns:a16="http://schemas.microsoft.com/office/drawing/2014/main" id="{A7CB266B-F44B-DFE0-26B0-EEB47ECFB7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Direct-mapped cache simulation</a:t>
            </a:r>
          </a:p>
        </p:txBody>
      </p:sp>
      <p:grpSp>
        <p:nvGrpSpPr>
          <p:cNvPr id="160" name="Group 4">
            <a:extLst>
              <a:ext uri="{FF2B5EF4-FFF2-40B4-BE49-F238E27FC236}">
                <a16:creationId xmlns:a16="http://schemas.microsoft.com/office/drawing/2014/main" id="{AFC82F62-06AA-4673-6EFE-9EC147287DEB}"/>
              </a:ext>
            </a:extLst>
          </p:cNvPr>
          <p:cNvGrpSpPr>
            <a:grpSpLocks/>
          </p:cNvGrpSpPr>
          <p:nvPr/>
        </p:nvGrpSpPr>
        <p:grpSpPr bwMode="auto">
          <a:xfrm>
            <a:off x="830244" y="1053402"/>
            <a:ext cx="2044700" cy="549275"/>
            <a:chOff x="179" y="994"/>
            <a:chExt cx="1288" cy="346"/>
          </a:xfrm>
        </p:grpSpPr>
        <p:sp>
          <p:nvSpPr>
            <p:cNvPr id="161" name="Rectangle 5">
              <a:extLst>
                <a:ext uri="{FF2B5EF4-FFF2-40B4-BE49-F238E27FC236}">
                  <a16:creationId xmlns:a16="http://schemas.microsoft.com/office/drawing/2014/main" id="{DF0332F4-92AC-B739-0343-AC5BB15838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</a:t>
              </a:r>
            </a:p>
          </p:txBody>
        </p:sp>
        <p:sp>
          <p:nvSpPr>
            <p:cNvPr id="162" name="Rectangle 6">
              <a:extLst>
                <a:ext uri="{FF2B5EF4-FFF2-40B4-BE49-F238E27FC236}">
                  <a16:creationId xmlns:a16="http://schemas.microsoft.com/office/drawing/2014/main" id="{FBA660D3-B7BE-FE51-02BC-643A5B138B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" y="994"/>
              <a:ext cx="31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t=1</a:t>
              </a:r>
            </a:p>
          </p:txBody>
        </p:sp>
        <p:sp>
          <p:nvSpPr>
            <p:cNvPr id="163" name="Rectangle 7">
              <a:extLst>
                <a:ext uri="{FF2B5EF4-FFF2-40B4-BE49-F238E27FC236}">
                  <a16:creationId xmlns:a16="http://schemas.microsoft.com/office/drawing/2014/main" id="{8DB8ADA0-7D9B-1C11-8C01-10A268287E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" y="994"/>
              <a:ext cx="31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s=2</a:t>
              </a:r>
            </a:p>
          </p:txBody>
        </p:sp>
        <p:sp>
          <p:nvSpPr>
            <p:cNvPr id="164" name="Rectangle 8">
              <a:extLst>
                <a:ext uri="{FF2B5EF4-FFF2-40B4-BE49-F238E27FC236}">
                  <a16:creationId xmlns:a16="http://schemas.microsoft.com/office/drawing/2014/main" id="{C08064AE-378A-CA6B-97CF-5E8A02A5DB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0" y="994"/>
              <a:ext cx="33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b=1</a:t>
              </a:r>
            </a:p>
          </p:txBody>
        </p:sp>
        <p:sp>
          <p:nvSpPr>
            <p:cNvPr id="165" name="Rectangle 9">
              <a:extLst>
                <a:ext uri="{FF2B5EF4-FFF2-40B4-BE49-F238E27FC236}">
                  <a16:creationId xmlns:a16="http://schemas.microsoft.com/office/drawing/2014/main" id="{10173A1A-8446-25A7-6A7B-495BB7751B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xx</a:t>
              </a:r>
            </a:p>
          </p:txBody>
        </p:sp>
        <p:sp>
          <p:nvSpPr>
            <p:cNvPr id="166" name="Rectangle 10">
              <a:extLst>
                <a:ext uri="{FF2B5EF4-FFF2-40B4-BE49-F238E27FC236}">
                  <a16:creationId xmlns:a16="http://schemas.microsoft.com/office/drawing/2014/main" id="{65DE6ECA-0EE9-51A8-0F10-801628460F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3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</a:t>
              </a: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0C427DAF-A2B7-344B-028D-6A41660F7AE2}"/>
              </a:ext>
            </a:extLst>
          </p:cNvPr>
          <p:cNvSpPr/>
          <p:nvPr/>
        </p:nvSpPr>
        <p:spPr>
          <a:xfrm>
            <a:off x="822306" y="2723987"/>
            <a:ext cx="254613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M=16 addresses,</a:t>
            </a:r>
          </a:p>
          <a:p>
            <a:r>
              <a:rPr lang="en-US" sz="2000" dirty="0">
                <a:latin typeface="Calibri"/>
                <a:cs typeface="Calibri"/>
              </a:rPr>
              <a:t>      byte-addressable 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B=2 bytes/block </a:t>
            </a:r>
          </a:p>
          <a:p>
            <a:r>
              <a:rPr lang="en-US" sz="2000" dirty="0">
                <a:latin typeface="Calibri"/>
                <a:cs typeface="Calibri"/>
              </a:rPr>
              <a:t>K=4 sets 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A=1 blocks/set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D30FA6-3940-5666-C541-DA21A07C1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DD92728-7B8E-E17D-2F44-C179BC5D737A}"/>
              </a:ext>
            </a:extLst>
          </p:cNvPr>
          <p:cNvSpPr txBox="1"/>
          <p:nvPr/>
        </p:nvSpPr>
        <p:spPr>
          <a:xfrm>
            <a:off x="9131004" y="2108434"/>
            <a:ext cx="18592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m[0] is the value of memory at address 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actual values are irrelevant for this problem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AEB224-D240-25A5-6D23-36231F5CE9E6}"/>
              </a:ext>
            </a:extLst>
          </p:cNvPr>
          <p:cNvSpPr txBox="1"/>
          <p:nvPr/>
        </p:nvSpPr>
        <p:spPr>
          <a:xfrm>
            <a:off x="3946760" y="1133886"/>
            <a:ext cx="49777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Every Block in the cache holds two bytes, so we can split memory into blocks</a:t>
            </a:r>
          </a:p>
          <a:p>
            <a:endParaRPr lang="en-US" dirty="0"/>
          </a:p>
          <a:p>
            <a:r>
              <a:rPr lang="en-US" dirty="0"/>
              <a:t>Every two bytes is a block. And blocks are aligned (so bytes 1 and 2 are separate blocks)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3B87D94-9A4F-7B9A-D708-22ED683A93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839781"/>
              </p:ext>
            </p:extLst>
          </p:nvPr>
        </p:nvGraphicFramePr>
        <p:xfrm>
          <a:off x="4123944" y="3108035"/>
          <a:ext cx="4251560" cy="1916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368">
                  <a:extLst>
                    <a:ext uri="{9D8B030D-6E8A-4147-A177-3AD203B41FA5}">
                      <a16:colId xmlns:a16="http://schemas.microsoft.com/office/drawing/2014/main" val="1974772448"/>
                    </a:ext>
                  </a:extLst>
                </a:gridCol>
                <a:gridCol w="898298">
                  <a:extLst>
                    <a:ext uri="{9D8B030D-6E8A-4147-A177-3AD203B41FA5}">
                      <a16:colId xmlns:a16="http://schemas.microsoft.com/office/drawing/2014/main" val="2275557753"/>
                    </a:ext>
                  </a:extLst>
                </a:gridCol>
                <a:gridCol w="898298">
                  <a:extLst>
                    <a:ext uri="{9D8B030D-6E8A-4147-A177-3AD203B41FA5}">
                      <a16:colId xmlns:a16="http://schemas.microsoft.com/office/drawing/2014/main" val="3133216353"/>
                    </a:ext>
                  </a:extLst>
                </a:gridCol>
                <a:gridCol w="898298">
                  <a:extLst>
                    <a:ext uri="{9D8B030D-6E8A-4147-A177-3AD203B41FA5}">
                      <a16:colId xmlns:a16="http://schemas.microsoft.com/office/drawing/2014/main" val="101282440"/>
                    </a:ext>
                  </a:extLst>
                </a:gridCol>
                <a:gridCol w="898298">
                  <a:extLst>
                    <a:ext uri="{9D8B030D-6E8A-4147-A177-3AD203B41FA5}">
                      <a16:colId xmlns:a16="http://schemas.microsoft.com/office/drawing/2014/main" val="703659578"/>
                    </a:ext>
                  </a:extLst>
                </a:gridCol>
              </a:tblGrid>
              <a:tr h="383260"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offset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0095108"/>
                  </a:ext>
                </a:extLst>
              </a:tr>
              <a:tr h="38326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0x0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802589"/>
                  </a:ext>
                </a:extLst>
              </a:tr>
              <a:tr h="38326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0x4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305659"/>
                  </a:ext>
                </a:extLst>
              </a:tr>
              <a:tr h="38326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0x8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m[8]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m[9]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m[10]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m[11]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423236"/>
                  </a:ext>
                </a:extLst>
              </a:tr>
              <a:tr h="38326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0xC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m[12]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m[13]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m[14]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m[16]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83427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F398500-77B3-4ECF-F5BE-8F02123C27B4}"/>
              </a:ext>
            </a:extLst>
          </p:cNvPr>
          <p:cNvSpPr txBox="1"/>
          <p:nvPr/>
        </p:nvSpPr>
        <p:spPr>
          <a:xfrm>
            <a:off x="4123944" y="2723987"/>
            <a:ext cx="1225296" cy="384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Memory</a:t>
            </a:r>
          </a:p>
        </p:txBody>
      </p:sp>
    </p:spTree>
    <p:extLst>
      <p:ext uri="{BB962C8B-B14F-4D97-AF65-F5344CB8AC3E}">
        <p14:creationId xmlns:p14="http://schemas.microsoft.com/office/powerpoint/2010/main" val="1528030104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7F37BF49-C5FF-5CAB-38B1-FDBF2FAA74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8" name="Group 187">
            <a:extLst>
              <a:ext uri="{FF2B5EF4-FFF2-40B4-BE49-F238E27FC236}">
                <a16:creationId xmlns:a16="http://schemas.microsoft.com/office/drawing/2014/main" id="{7A8DBE0E-CD1A-BF47-F3FB-11E225572942}"/>
              </a:ext>
            </a:extLst>
          </p:cNvPr>
          <p:cNvGrpSpPr/>
          <p:nvPr/>
        </p:nvGrpSpPr>
        <p:grpSpPr>
          <a:xfrm>
            <a:off x="8288079" y="838200"/>
            <a:ext cx="2819400" cy="1295400"/>
            <a:chOff x="609600" y="2895600"/>
            <a:chExt cx="2819400" cy="1295400"/>
          </a:xfrm>
        </p:grpSpPr>
        <p:grpSp>
          <p:nvGrpSpPr>
            <p:cNvPr id="183" name="Group 182">
              <a:extLst>
                <a:ext uri="{FF2B5EF4-FFF2-40B4-BE49-F238E27FC236}">
                  <a16:creationId xmlns:a16="http://schemas.microsoft.com/office/drawing/2014/main" id="{4908A047-00FF-A52F-889E-DD3008C30C28}"/>
                </a:ext>
              </a:extLst>
            </p:cNvPr>
            <p:cNvGrpSpPr/>
            <p:nvPr/>
          </p:nvGrpSpPr>
          <p:grpSpPr>
            <a:xfrm>
              <a:off x="609600" y="3276600"/>
              <a:ext cx="2819400" cy="914400"/>
              <a:chOff x="609600" y="3276600"/>
              <a:chExt cx="2819400" cy="914400"/>
            </a:xfrm>
          </p:grpSpPr>
          <p:grpSp>
            <p:nvGrpSpPr>
              <p:cNvPr id="178" name="Group 177">
                <a:extLst>
                  <a:ext uri="{FF2B5EF4-FFF2-40B4-BE49-F238E27FC236}">
                    <a16:creationId xmlns:a16="http://schemas.microsoft.com/office/drawing/2014/main" id="{62517E1B-DECE-DC04-68B5-5E5E526ABE3A}"/>
                  </a:ext>
                </a:extLst>
              </p:cNvPr>
              <p:cNvGrpSpPr/>
              <p:nvPr/>
            </p:nvGrpSpPr>
            <p:grpSpPr>
              <a:xfrm>
                <a:off x="609600" y="3276600"/>
                <a:ext cx="2819400" cy="914400"/>
                <a:chOff x="5105400" y="1143000"/>
                <a:chExt cx="2819400" cy="914400"/>
              </a:xfrm>
            </p:grpSpPr>
            <p:sp>
              <p:nvSpPr>
                <p:cNvPr id="173" name="Rectangle 172">
                  <a:extLst>
                    <a:ext uri="{FF2B5EF4-FFF2-40B4-BE49-F238E27FC236}">
                      <a16:creationId xmlns:a16="http://schemas.microsoft.com/office/drawing/2014/main" id="{3AAE4CA7-61FD-FFDA-2024-D53B60B9E8A8}"/>
                    </a:ext>
                  </a:extLst>
                </p:cNvPr>
                <p:cNvSpPr/>
                <p:nvPr/>
              </p:nvSpPr>
              <p:spPr bwMode="auto">
                <a:xfrm>
                  <a:off x="5105400" y="1143000"/>
                  <a:ext cx="2819400" cy="914400"/>
                </a:xfrm>
                <a:prstGeom prst="rect">
                  <a:avLst/>
                </a:prstGeom>
                <a:solidFill>
                  <a:schemeClr val="bg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non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000">
                    <a:latin typeface="Calibri"/>
                    <a:cs typeface="Calibri"/>
                  </a:endParaRPr>
                </a:p>
              </p:txBody>
            </p:sp>
            <p:cxnSp>
              <p:nvCxnSpPr>
                <p:cNvPr id="175" name="Straight Connector 174">
                  <a:extLst>
                    <a:ext uri="{FF2B5EF4-FFF2-40B4-BE49-F238E27FC236}">
                      <a16:creationId xmlns:a16="http://schemas.microsoft.com/office/drawing/2014/main" id="{E7AD10F6-05A3-6463-D198-BB7C52DC48C4}"/>
                    </a:ext>
                  </a:extLst>
                </p:cNvPr>
                <p:cNvCxnSpPr/>
                <p:nvPr/>
              </p:nvCxnSpPr>
              <p:spPr bwMode="auto">
                <a:xfrm rot="5400000" flipH="1" flipV="1">
                  <a:off x="5105400" y="1600200"/>
                  <a:ext cx="914400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76" name="Straight Connector 175">
                  <a:extLst>
                    <a:ext uri="{FF2B5EF4-FFF2-40B4-BE49-F238E27FC236}">
                      <a16:creationId xmlns:a16="http://schemas.microsoft.com/office/drawing/2014/main" id="{BB8B74D4-7B12-1E0D-F9E4-3AAB75B7D0B6}"/>
                    </a:ext>
                  </a:extLst>
                </p:cNvPr>
                <p:cNvCxnSpPr/>
                <p:nvPr/>
              </p:nvCxnSpPr>
              <p:spPr bwMode="auto">
                <a:xfrm rot="5400000" flipH="1" flipV="1">
                  <a:off x="5638800" y="1600200"/>
                  <a:ext cx="914400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77" name="Straight Connector 176">
                  <a:extLst>
                    <a:ext uri="{FF2B5EF4-FFF2-40B4-BE49-F238E27FC236}">
                      <a16:creationId xmlns:a16="http://schemas.microsoft.com/office/drawing/2014/main" id="{76180B80-6B2A-BF6B-12FE-529E63A8CBE9}"/>
                    </a:ext>
                  </a:extLst>
                </p:cNvPr>
                <p:cNvCxnSpPr/>
                <p:nvPr/>
              </p:nvCxnSpPr>
              <p:spPr bwMode="auto">
                <a:xfrm rot="5400000" flipH="1" flipV="1">
                  <a:off x="6477000" y="1600200"/>
                  <a:ext cx="914400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</p:grpSp>
          <p:cxnSp>
            <p:nvCxnSpPr>
              <p:cNvPr id="180" name="Straight Connector 179">
                <a:extLst>
                  <a:ext uri="{FF2B5EF4-FFF2-40B4-BE49-F238E27FC236}">
                    <a16:creationId xmlns:a16="http://schemas.microsoft.com/office/drawing/2014/main" id="{BE415D85-D290-A7E0-7FBF-4090CC8B8282}"/>
                  </a:ext>
                </a:extLst>
              </p:cNvPr>
              <p:cNvCxnSpPr>
                <a:cxnSpLocks/>
                <a:stCxn id="173" idx="1"/>
                <a:endCxn id="173" idx="3"/>
              </p:cNvCxnSpPr>
              <p:nvPr/>
            </p:nvCxnSpPr>
            <p:spPr bwMode="auto">
              <a:xfrm rot="10800000" flipH="1">
                <a:off x="609600" y="3733800"/>
                <a:ext cx="2819400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81" name="Straight Connector 180">
                <a:extLst>
                  <a:ext uri="{FF2B5EF4-FFF2-40B4-BE49-F238E27FC236}">
                    <a16:creationId xmlns:a16="http://schemas.microsoft.com/office/drawing/2014/main" id="{1CECD65D-A7F8-D934-93B2-BB63FD29DAB5}"/>
                  </a:ext>
                </a:extLst>
              </p:cNvPr>
              <p:cNvCxnSpPr/>
              <p:nvPr/>
            </p:nvCxnSpPr>
            <p:spPr bwMode="auto">
              <a:xfrm rot="10800000" flipH="1">
                <a:off x="609600" y="3505200"/>
                <a:ext cx="2819400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82" name="Straight Connector 181">
                <a:extLst>
                  <a:ext uri="{FF2B5EF4-FFF2-40B4-BE49-F238E27FC236}">
                    <a16:creationId xmlns:a16="http://schemas.microsoft.com/office/drawing/2014/main" id="{1E849BF7-4D1F-18E5-3FA3-4314A1CB4980}"/>
                  </a:ext>
                </a:extLst>
              </p:cNvPr>
              <p:cNvCxnSpPr/>
              <p:nvPr/>
            </p:nvCxnSpPr>
            <p:spPr bwMode="auto">
              <a:xfrm rot="10800000" flipH="1">
                <a:off x="609600" y="3962399"/>
                <a:ext cx="2819400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184" name="Rectangle 17">
              <a:extLst>
                <a:ext uri="{FF2B5EF4-FFF2-40B4-BE49-F238E27FC236}">
                  <a16:creationId xmlns:a16="http://schemas.microsoft.com/office/drawing/2014/main" id="{3EA2B743-300D-E6F2-8BCC-6AC22CBE81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7400" y="2902716"/>
              <a:ext cx="681276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>
                  <a:latin typeface="Calibri"/>
                  <a:cs typeface="Calibri"/>
                </a:rPr>
                <a:t>block</a:t>
              </a:r>
              <a:endParaRPr lang="en-US" dirty="0">
                <a:latin typeface="Calibri"/>
                <a:cs typeface="Calibri"/>
              </a:endParaRPr>
            </a:p>
          </p:txBody>
        </p:sp>
        <p:sp>
          <p:nvSpPr>
            <p:cNvPr id="186" name="Rectangle 17">
              <a:extLst>
                <a:ext uri="{FF2B5EF4-FFF2-40B4-BE49-F238E27FC236}">
                  <a16:creationId xmlns:a16="http://schemas.microsoft.com/office/drawing/2014/main" id="{C34ADA7B-BE67-F33B-D32A-E3D0DE8577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2442" y="2895600"/>
              <a:ext cx="298158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dirty="0">
                  <a:latin typeface="Calibri"/>
                  <a:cs typeface="Calibri"/>
                </a:rPr>
                <a:t>v</a:t>
              </a:r>
            </a:p>
          </p:txBody>
        </p:sp>
        <p:sp>
          <p:nvSpPr>
            <p:cNvPr id="187" name="Rectangle 17">
              <a:extLst>
                <a:ext uri="{FF2B5EF4-FFF2-40B4-BE49-F238E27FC236}">
                  <a16:creationId xmlns:a16="http://schemas.microsoft.com/office/drawing/2014/main" id="{898CA5D1-92CC-553E-0F43-DC5FADB405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6858" y="2895600"/>
              <a:ext cx="479284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dirty="0">
                  <a:latin typeface="Calibri"/>
                  <a:cs typeface="Calibri"/>
                </a:rPr>
                <a:t>tag</a:t>
              </a:r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73FBA7A1-0EE4-64C6-C9D5-E68324AF5E97}"/>
              </a:ext>
            </a:extLst>
          </p:cNvPr>
          <p:cNvSpPr/>
          <p:nvPr/>
        </p:nvSpPr>
        <p:spPr>
          <a:xfrm>
            <a:off x="10125820" y="1226316"/>
            <a:ext cx="981659" cy="2214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55012D7-3ABF-BBB0-D17C-87C195917F70}"/>
              </a:ext>
            </a:extLst>
          </p:cNvPr>
          <p:cNvSpPr/>
          <p:nvPr/>
        </p:nvSpPr>
        <p:spPr>
          <a:xfrm>
            <a:off x="9283150" y="1224273"/>
            <a:ext cx="833730" cy="2214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3FD5AF3E-53EB-5D90-02C1-9BF2EAED79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Direct-mapped cache simulation</a:t>
            </a:r>
          </a:p>
        </p:txBody>
      </p:sp>
      <p:grpSp>
        <p:nvGrpSpPr>
          <p:cNvPr id="160" name="Group 4">
            <a:extLst>
              <a:ext uri="{FF2B5EF4-FFF2-40B4-BE49-F238E27FC236}">
                <a16:creationId xmlns:a16="http://schemas.microsoft.com/office/drawing/2014/main" id="{E384F692-8868-68C8-3329-53CA745F75B7}"/>
              </a:ext>
            </a:extLst>
          </p:cNvPr>
          <p:cNvGrpSpPr>
            <a:grpSpLocks/>
          </p:cNvGrpSpPr>
          <p:nvPr/>
        </p:nvGrpSpPr>
        <p:grpSpPr bwMode="auto">
          <a:xfrm>
            <a:off x="830244" y="1053402"/>
            <a:ext cx="2044700" cy="549275"/>
            <a:chOff x="179" y="994"/>
            <a:chExt cx="1288" cy="346"/>
          </a:xfrm>
        </p:grpSpPr>
        <p:sp>
          <p:nvSpPr>
            <p:cNvPr id="161" name="Rectangle 5">
              <a:extLst>
                <a:ext uri="{FF2B5EF4-FFF2-40B4-BE49-F238E27FC236}">
                  <a16:creationId xmlns:a16="http://schemas.microsoft.com/office/drawing/2014/main" id="{75CA87E8-D64C-DDB5-65ED-C0C61D9DB6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</a:t>
              </a:r>
            </a:p>
          </p:txBody>
        </p:sp>
        <p:sp>
          <p:nvSpPr>
            <p:cNvPr id="162" name="Rectangle 6">
              <a:extLst>
                <a:ext uri="{FF2B5EF4-FFF2-40B4-BE49-F238E27FC236}">
                  <a16:creationId xmlns:a16="http://schemas.microsoft.com/office/drawing/2014/main" id="{C1F58598-8C8C-83C5-A0B1-6DD62C2725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" y="994"/>
              <a:ext cx="31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t=1</a:t>
              </a:r>
            </a:p>
          </p:txBody>
        </p:sp>
        <p:sp>
          <p:nvSpPr>
            <p:cNvPr id="163" name="Rectangle 7">
              <a:extLst>
                <a:ext uri="{FF2B5EF4-FFF2-40B4-BE49-F238E27FC236}">
                  <a16:creationId xmlns:a16="http://schemas.microsoft.com/office/drawing/2014/main" id="{7431EB1A-392F-A9E0-79C5-C17BBC8297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" y="994"/>
              <a:ext cx="31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s=2</a:t>
              </a:r>
            </a:p>
          </p:txBody>
        </p:sp>
        <p:sp>
          <p:nvSpPr>
            <p:cNvPr id="164" name="Rectangle 8">
              <a:extLst>
                <a:ext uri="{FF2B5EF4-FFF2-40B4-BE49-F238E27FC236}">
                  <a16:creationId xmlns:a16="http://schemas.microsoft.com/office/drawing/2014/main" id="{CF63A29A-D110-7C12-5477-DC58E1D211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0" y="994"/>
              <a:ext cx="33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b=1</a:t>
              </a:r>
            </a:p>
          </p:txBody>
        </p:sp>
        <p:sp>
          <p:nvSpPr>
            <p:cNvPr id="165" name="Rectangle 9">
              <a:extLst>
                <a:ext uri="{FF2B5EF4-FFF2-40B4-BE49-F238E27FC236}">
                  <a16:creationId xmlns:a16="http://schemas.microsoft.com/office/drawing/2014/main" id="{F1619B86-2A4A-6B02-A0E1-88022CD861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xx</a:t>
              </a:r>
            </a:p>
          </p:txBody>
        </p:sp>
        <p:sp>
          <p:nvSpPr>
            <p:cNvPr id="166" name="Rectangle 10">
              <a:extLst>
                <a:ext uri="{FF2B5EF4-FFF2-40B4-BE49-F238E27FC236}">
                  <a16:creationId xmlns:a16="http://schemas.microsoft.com/office/drawing/2014/main" id="{E77B2B99-0137-D9DD-D4DD-CBC4488EB0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3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</a:t>
              </a:r>
            </a:p>
          </p:txBody>
        </p:sp>
      </p:grpSp>
      <p:sp>
        <p:nvSpPr>
          <p:cNvPr id="231" name="Rectangle 27">
            <a:extLst>
              <a:ext uri="{FF2B5EF4-FFF2-40B4-BE49-F238E27FC236}">
                <a16:creationId xmlns:a16="http://schemas.microsoft.com/office/drawing/2014/main" id="{DDC610BA-A874-529A-958C-BBEB4D619D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2818" y="1580418"/>
            <a:ext cx="130484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0 [0  </a:t>
            </a:r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00  </a:t>
            </a:r>
            <a:r>
              <a:rPr lang="en-US" dirty="0">
                <a:latin typeface="Calibri"/>
                <a:cs typeface="Calibri"/>
              </a:rPr>
              <a:t>0</a:t>
            </a:r>
            <a:r>
              <a:rPr lang="en-US" baseline="-25000" dirty="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 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241" name="Rectangle 27">
            <a:extLst>
              <a:ext uri="{FF2B5EF4-FFF2-40B4-BE49-F238E27FC236}">
                <a16:creationId xmlns:a16="http://schemas.microsoft.com/office/drawing/2014/main" id="{9618177D-2FF8-4799-A9A1-4E8B054568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3520" y="1569708"/>
            <a:ext cx="59952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miss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47E89C5-6433-934F-709B-1F48CEF599B4}"/>
              </a:ext>
            </a:extLst>
          </p:cNvPr>
          <p:cNvSpPr/>
          <p:nvPr/>
        </p:nvSpPr>
        <p:spPr>
          <a:xfrm>
            <a:off x="822306" y="2723987"/>
            <a:ext cx="254613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M=16 addresses,</a:t>
            </a:r>
          </a:p>
          <a:p>
            <a:r>
              <a:rPr lang="en-US" sz="2000" dirty="0">
                <a:latin typeface="Calibri"/>
                <a:cs typeface="Calibri"/>
              </a:rPr>
              <a:t>      byte-addressable 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B=2 bytes/block </a:t>
            </a:r>
          </a:p>
          <a:p>
            <a:r>
              <a:rPr lang="en-US" sz="2000" dirty="0">
                <a:latin typeface="Calibri"/>
                <a:cs typeface="Calibri"/>
              </a:rPr>
              <a:t>K=4 sets 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A=1 blocks/set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AF829A8-C61C-5936-4F91-1A20A3835EDD}"/>
              </a:ext>
            </a:extLst>
          </p:cNvPr>
          <p:cNvSpPr/>
          <p:nvPr/>
        </p:nvSpPr>
        <p:spPr>
          <a:xfrm>
            <a:off x="4038600" y="958240"/>
            <a:ext cx="3048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Address trace 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(reads, one byte per read):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B24BA1-D7EA-CE2B-EC22-F2EA138BB547}"/>
              </a:ext>
            </a:extLst>
          </p:cNvPr>
          <p:cNvSpPr txBox="1"/>
          <p:nvPr/>
        </p:nvSpPr>
        <p:spPr>
          <a:xfrm>
            <a:off x="7501169" y="1082383"/>
            <a:ext cx="8541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00</a:t>
            </a:r>
            <a:r>
              <a:rPr lang="en-US" baseline="-25000" dirty="0">
                <a:latin typeface="Calibri" pitchFamily="34" charset="0"/>
              </a:rPr>
              <a:t>2</a:t>
            </a:r>
          </a:p>
          <a:p>
            <a:r>
              <a:rPr lang="en-US" dirty="0">
                <a:latin typeface="Calibri" pitchFamily="34" charset="0"/>
              </a:rPr>
              <a:t>set 01</a:t>
            </a:r>
            <a:r>
              <a:rPr lang="en-US" baseline="-25000" dirty="0">
                <a:latin typeface="Calibri" pitchFamily="34" charset="0"/>
              </a:rPr>
              <a:t>2</a:t>
            </a:r>
          </a:p>
          <a:p>
            <a:r>
              <a:rPr lang="en-US" dirty="0">
                <a:latin typeface="Calibri" pitchFamily="34" charset="0"/>
              </a:rPr>
              <a:t>set 10</a:t>
            </a:r>
            <a:r>
              <a:rPr lang="en-US" baseline="-25000" dirty="0">
                <a:latin typeface="Calibri" pitchFamily="34" charset="0"/>
              </a:rPr>
              <a:t>2</a:t>
            </a:r>
          </a:p>
          <a:p>
            <a:r>
              <a:rPr lang="en-US" dirty="0">
                <a:latin typeface="Calibri" pitchFamily="34" charset="0"/>
              </a:rPr>
              <a:t>set 11</a:t>
            </a:r>
            <a:r>
              <a:rPr lang="en-US" baseline="-25000" dirty="0">
                <a:latin typeface="Calibri" pitchFamily="34" charset="0"/>
              </a:rPr>
              <a:t>2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10E72E22-9CAC-7E05-583C-88BBF70D6299}"/>
              </a:ext>
            </a:extLst>
          </p:cNvPr>
          <p:cNvSpPr txBox="1"/>
          <p:nvPr/>
        </p:nvSpPr>
        <p:spPr>
          <a:xfrm>
            <a:off x="8364279" y="1383268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0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8E81E806-1D83-CCE7-5DE5-10EDA6089767}"/>
              </a:ext>
            </a:extLst>
          </p:cNvPr>
          <p:cNvSpPr txBox="1"/>
          <p:nvPr/>
        </p:nvSpPr>
        <p:spPr>
          <a:xfrm>
            <a:off x="8364279" y="1604005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0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4776CE92-3797-7DED-C66E-3BD617453B20}"/>
              </a:ext>
            </a:extLst>
          </p:cNvPr>
          <p:cNvSpPr txBox="1"/>
          <p:nvPr/>
        </p:nvSpPr>
        <p:spPr>
          <a:xfrm>
            <a:off x="8364278" y="1832428"/>
            <a:ext cx="405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0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856D95-0FB7-6BD9-B8A1-AD2005444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EF3E38B-FC7D-D08A-D9C4-628A38AB20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649604"/>
              </p:ext>
            </p:extLst>
          </p:nvPr>
        </p:nvGraphicFramePr>
        <p:xfrm>
          <a:off x="688712" y="4750027"/>
          <a:ext cx="3026264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008">
                  <a:extLst>
                    <a:ext uri="{9D8B030D-6E8A-4147-A177-3AD203B41FA5}">
                      <a16:colId xmlns:a16="http://schemas.microsoft.com/office/drawing/2014/main" val="1974772448"/>
                    </a:ext>
                  </a:extLst>
                </a:gridCol>
                <a:gridCol w="601814">
                  <a:extLst>
                    <a:ext uri="{9D8B030D-6E8A-4147-A177-3AD203B41FA5}">
                      <a16:colId xmlns:a16="http://schemas.microsoft.com/office/drawing/2014/main" val="2275557753"/>
                    </a:ext>
                  </a:extLst>
                </a:gridCol>
                <a:gridCol w="601814">
                  <a:extLst>
                    <a:ext uri="{9D8B030D-6E8A-4147-A177-3AD203B41FA5}">
                      <a16:colId xmlns:a16="http://schemas.microsoft.com/office/drawing/2014/main" val="3133216353"/>
                    </a:ext>
                  </a:extLst>
                </a:gridCol>
                <a:gridCol w="601814">
                  <a:extLst>
                    <a:ext uri="{9D8B030D-6E8A-4147-A177-3AD203B41FA5}">
                      <a16:colId xmlns:a16="http://schemas.microsoft.com/office/drawing/2014/main" val="101282440"/>
                    </a:ext>
                  </a:extLst>
                </a:gridCol>
                <a:gridCol w="601814">
                  <a:extLst>
                    <a:ext uri="{9D8B030D-6E8A-4147-A177-3AD203B41FA5}">
                      <a16:colId xmlns:a16="http://schemas.microsoft.com/office/drawing/2014/main" val="703659578"/>
                    </a:ext>
                  </a:extLst>
                </a:gridCol>
              </a:tblGrid>
              <a:tr h="194038">
                <a:tc>
                  <a:txBody>
                    <a:bodyPr/>
                    <a:lstStyle/>
                    <a:p>
                      <a:pPr algn="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offset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0095108"/>
                  </a:ext>
                </a:extLst>
              </a:tr>
              <a:tr h="194038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0x0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802589"/>
                  </a:ext>
                </a:extLst>
              </a:tr>
              <a:tr h="194038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0x4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305659"/>
                  </a:ext>
                </a:extLst>
              </a:tr>
              <a:tr h="194038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0x8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m[8]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m[9]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423236"/>
                  </a:ext>
                </a:extLst>
              </a:tr>
              <a:tr h="194038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0xC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83427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671DE21-10FF-7BCA-75C6-4AF3F3F99F7E}"/>
              </a:ext>
            </a:extLst>
          </p:cNvPr>
          <p:cNvSpPr txBox="1"/>
          <p:nvPr/>
        </p:nvSpPr>
        <p:spPr>
          <a:xfrm>
            <a:off x="688712" y="4442250"/>
            <a:ext cx="1225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Memory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514DCBD-5B08-2D12-A971-77E3B6262FB8}"/>
              </a:ext>
            </a:extLst>
          </p:cNvPr>
          <p:cNvSpPr txBox="1"/>
          <p:nvPr/>
        </p:nvSpPr>
        <p:spPr>
          <a:xfrm>
            <a:off x="8373219" y="1166734"/>
            <a:ext cx="396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0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B7BA14D-0028-02D9-0330-FAC23490C824}"/>
              </a:ext>
            </a:extLst>
          </p:cNvPr>
          <p:cNvSpPr txBox="1"/>
          <p:nvPr/>
        </p:nvSpPr>
        <p:spPr>
          <a:xfrm>
            <a:off x="8364279" y="1140599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 1      0      m[1]       m[0]</a:t>
            </a:r>
          </a:p>
        </p:txBody>
      </p:sp>
    </p:spTree>
    <p:extLst>
      <p:ext uri="{BB962C8B-B14F-4D97-AF65-F5344CB8AC3E}">
        <p14:creationId xmlns:p14="http://schemas.microsoft.com/office/powerpoint/2010/main" val="14933721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231" grpId="0"/>
      <p:bldP spid="241" grpId="0"/>
      <p:bldP spid="8" grpId="0"/>
      <p:bldP spid="10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FDEEDE33-A374-E781-97A7-E22CDA0D37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8" name="Group 187">
            <a:extLst>
              <a:ext uri="{FF2B5EF4-FFF2-40B4-BE49-F238E27FC236}">
                <a16:creationId xmlns:a16="http://schemas.microsoft.com/office/drawing/2014/main" id="{42766561-D924-D6C0-7C86-DF37FE46193C}"/>
              </a:ext>
            </a:extLst>
          </p:cNvPr>
          <p:cNvGrpSpPr/>
          <p:nvPr/>
        </p:nvGrpSpPr>
        <p:grpSpPr>
          <a:xfrm>
            <a:off x="8288079" y="838200"/>
            <a:ext cx="2819400" cy="1295400"/>
            <a:chOff x="609600" y="2895600"/>
            <a:chExt cx="2819400" cy="1295400"/>
          </a:xfrm>
        </p:grpSpPr>
        <p:grpSp>
          <p:nvGrpSpPr>
            <p:cNvPr id="183" name="Group 182">
              <a:extLst>
                <a:ext uri="{FF2B5EF4-FFF2-40B4-BE49-F238E27FC236}">
                  <a16:creationId xmlns:a16="http://schemas.microsoft.com/office/drawing/2014/main" id="{A5CEA416-D4A4-68EF-2031-CF058295ADBF}"/>
                </a:ext>
              </a:extLst>
            </p:cNvPr>
            <p:cNvGrpSpPr/>
            <p:nvPr/>
          </p:nvGrpSpPr>
          <p:grpSpPr>
            <a:xfrm>
              <a:off x="609600" y="3276600"/>
              <a:ext cx="2819400" cy="914400"/>
              <a:chOff x="609600" y="3276600"/>
              <a:chExt cx="2819400" cy="914400"/>
            </a:xfrm>
          </p:grpSpPr>
          <p:grpSp>
            <p:nvGrpSpPr>
              <p:cNvPr id="178" name="Group 177">
                <a:extLst>
                  <a:ext uri="{FF2B5EF4-FFF2-40B4-BE49-F238E27FC236}">
                    <a16:creationId xmlns:a16="http://schemas.microsoft.com/office/drawing/2014/main" id="{6F69FF5A-83F2-A4B3-78C1-FF9094DD9714}"/>
                  </a:ext>
                </a:extLst>
              </p:cNvPr>
              <p:cNvGrpSpPr/>
              <p:nvPr/>
            </p:nvGrpSpPr>
            <p:grpSpPr>
              <a:xfrm>
                <a:off x="609600" y="3276600"/>
                <a:ext cx="2819400" cy="914400"/>
                <a:chOff x="5105400" y="1143000"/>
                <a:chExt cx="2819400" cy="914400"/>
              </a:xfrm>
            </p:grpSpPr>
            <p:sp>
              <p:nvSpPr>
                <p:cNvPr id="173" name="Rectangle 172">
                  <a:extLst>
                    <a:ext uri="{FF2B5EF4-FFF2-40B4-BE49-F238E27FC236}">
                      <a16:creationId xmlns:a16="http://schemas.microsoft.com/office/drawing/2014/main" id="{A9AF8971-D9AB-FC0B-4686-752A19EFCDFB}"/>
                    </a:ext>
                  </a:extLst>
                </p:cNvPr>
                <p:cNvSpPr/>
                <p:nvPr/>
              </p:nvSpPr>
              <p:spPr bwMode="auto">
                <a:xfrm>
                  <a:off x="5105400" y="1143000"/>
                  <a:ext cx="2819400" cy="914400"/>
                </a:xfrm>
                <a:prstGeom prst="rect">
                  <a:avLst/>
                </a:prstGeom>
                <a:solidFill>
                  <a:schemeClr val="bg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non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000">
                    <a:latin typeface="Calibri"/>
                    <a:cs typeface="Calibri"/>
                  </a:endParaRPr>
                </a:p>
              </p:txBody>
            </p:sp>
            <p:cxnSp>
              <p:nvCxnSpPr>
                <p:cNvPr id="175" name="Straight Connector 174">
                  <a:extLst>
                    <a:ext uri="{FF2B5EF4-FFF2-40B4-BE49-F238E27FC236}">
                      <a16:creationId xmlns:a16="http://schemas.microsoft.com/office/drawing/2014/main" id="{C87DC754-2A8F-D3D6-392E-1731E8943C0C}"/>
                    </a:ext>
                  </a:extLst>
                </p:cNvPr>
                <p:cNvCxnSpPr/>
                <p:nvPr/>
              </p:nvCxnSpPr>
              <p:spPr bwMode="auto">
                <a:xfrm rot="5400000" flipH="1" flipV="1">
                  <a:off x="5105400" y="1600200"/>
                  <a:ext cx="914400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76" name="Straight Connector 175">
                  <a:extLst>
                    <a:ext uri="{FF2B5EF4-FFF2-40B4-BE49-F238E27FC236}">
                      <a16:creationId xmlns:a16="http://schemas.microsoft.com/office/drawing/2014/main" id="{5F84DCEC-82D9-51B1-2E60-886B5254CF67}"/>
                    </a:ext>
                  </a:extLst>
                </p:cNvPr>
                <p:cNvCxnSpPr/>
                <p:nvPr/>
              </p:nvCxnSpPr>
              <p:spPr bwMode="auto">
                <a:xfrm rot="5400000" flipH="1" flipV="1">
                  <a:off x="5638800" y="1600200"/>
                  <a:ext cx="914400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77" name="Straight Connector 176">
                  <a:extLst>
                    <a:ext uri="{FF2B5EF4-FFF2-40B4-BE49-F238E27FC236}">
                      <a16:creationId xmlns:a16="http://schemas.microsoft.com/office/drawing/2014/main" id="{35E83948-67CA-E0B5-30DE-F4EAEC1438AE}"/>
                    </a:ext>
                  </a:extLst>
                </p:cNvPr>
                <p:cNvCxnSpPr/>
                <p:nvPr/>
              </p:nvCxnSpPr>
              <p:spPr bwMode="auto">
                <a:xfrm rot="5400000" flipH="1" flipV="1">
                  <a:off x="6477000" y="1600200"/>
                  <a:ext cx="914400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</p:grpSp>
          <p:cxnSp>
            <p:nvCxnSpPr>
              <p:cNvPr id="180" name="Straight Connector 179">
                <a:extLst>
                  <a:ext uri="{FF2B5EF4-FFF2-40B4-BE49-F238E27FC236}">
                    <a16:creationId xmlns:a16="http://schemas.microsoft.com/office/drawing/2014/main" id="{30E76370-AD35-0E85-7839-10B1EE1EAA78}"/>
                  </a:ext>
                </a:extLst>
              </p:cNvPr>
              <p:cNvCxnSpPr>
                <a:cxnSpLocks/>
                <a:stCxn id="173" idx="1"/>
                <a:endCxn id="173" idx="3"/>
              </p:cNvCxnSpPr>
              <p:nvPr/>
            </p:nvCxnSpPr>
            <p:spPr bwMode="auto">
              <a:xfrm rot="10800000" flipH="1">
                <a:off x="609600" y="3733800"/>
                <a:ext cx="2819400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81" name="Straight Connector 180">
                <a:extLst>
                  <a:ext uri="{FF2B5EF4-FFF2-40B4-BE49-F238E27FC236}">
                    <a16:creationId xmlns:a16="http://schemas.microsoft.com/office/drawing/2014/main" id="{83E05A83-0B91-2783-1496-EEC7ED071C05}"/>
                  </a:ext>
                </a:extLst>
              </p:cNvPr>
              <p:cNvCxnSpPr/>
              <p:nvPr/>
            </p:nvCxnSpPr>
            <p:spPr bwMode="auto">
              <a:xfrm rot="10800000" flipH="1">
                <a:off x="609600" y="3505200"/>
                <a:ext cx="2819400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82" name="Straight Connector 181">
                <a:extLst>
                  <a:ext uri="{FF2B5EF4-FFF2-40B4-BE49-F238E27FC236}">
                    <a16:creationId xmlns:a16="http://schemas.microsoft.com/office/drawing/2014/main" id="{55C0A23A-01DE-48AA-949E-B21CBAE95AC8}"/>
                  </a:ext>
                </a:extLst>
              </p:cNvPr>
              <p:cNvCxnSpPr/>
              <p:nvPr/>
            </p:nvCxnSpPr>
            <p:spPr bwMode="auto">
              <a:xfrm rot="10800000" flipH="1">
                <a:off x="609600" y="3962399"/>
                <a:ext cx="2819400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184" name="Rectangle 17">
              <a:extLst>
                <a:ext uri="{FF2B5EF4-FFF2-40B4-BE49-F238E27FC236}">
                  <a16:creationId xmlns:a16="http://schemas.microsoft.com/office/drawing/2014/main" id="{15D5B3B6-15F9-01D8-9C35-EA59EF2CCD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7400" y="2902716"/>
              <a:ext cx="681276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>
                  <a:latin typeface="Calibri"/>
                  <a:cs typeface="Calibri"/>
                </a:rPr>
                <a:t>block</a:t>
              </a:r>
              <a:endParaRPr lang="en-US" dirty="0">
                <a:latin typeface="Calibri"/>
                <a:cs typeface="Calibri"/>
              </a:endParaRPr>
            </a:p>
          </p:txBody>
        </p:sp>
        <p:sp>
          <p:nvSpPr>
            <p:cNvPr id="186" name="Rectangle 17">
              <a:extLst>
                <a:ext uri="{FF2B5EF4-FFF2-40B4-BE49-F238E27FC236}">
                  <a16:creationId xmlns:a16="http://schemas.microsoft.com/office/drawing/2014/main" id="{91F9BF73-B373-AEB3-4F13-029D66DC30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2442" y="2895600"/>
              <a:ext cx="298158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dirty="0">
                  <a:latin typeface="Calibri"/>
                  <a:cs typeface="Calibri"/>
                </a:rPr>
                <a:t>v</a:t>
              </a:r>
            </a:p>
          </p:txBody>
        </p:sp>
        <p:sp>
          <p:nvSpPr>
            <p:cNvPr id="187" name="Rectangle 17">
              <a:extLst>
                <a:ext uri="{FF2B5EF4-FFF2-40B4-BE49-F238E27FC236}">
                  <a16:creationId xmlns:a16="http://schemas.microsoft.com/office/drawing/2014/main" id="{6CD37DF1-7789-4BB9-AB96-77806110D6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6858" y="2895600"/>
              <a:ext cx="479284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dirty="0">
                  <a:latin typeface="Calibri"/>
                  <a:cs typeface="Calibri"/>
                </a:rPr>
                <a:t>tag</a:t>
              </a:r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5C644884-1B30-C489-78DC-AEB8387A11CE}"/>
              </a:ext>
            </a:extLst>
          </p:cNvPr>
          <p:cNvSpPr/>
          <p:nvPr/>
        </p:nvSpPr>
        <p:spPr>
          <a:xfrm>
            <a:off x="10125820" y="1226316"/>
            <a:ext cx="981659" cy="2214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C5A899-6484-E8FC-A648-EFEE7D4F544B}"/>
              </a:ext>
            </a:extLst>
          </p:cNvPr>
          <p:cNvSpPr/>
          <p:nvPr/>
        </p:nvSpPr>
        <p:spPr>
          <a:xfrm>
            <a:off x="9283150" y="1224273"/>
            <a:ext cx="833730" cy="2214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9C5E5FBB-91C4-86D9-5912-DA3114131F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Direct-mapped cache simulation</a:t>
            </a:r>
          </a:p>
        </p:txBody>
      </p:sp>
      <p:grpSp>
        <p:nvGrpSpPr>
          <p:cNvPr id="160" name="Group 4">
            <a:extLst>
              <a:ext uri="{FF2B5EF4-FFF2-40B4-BE49-F238E27FC236}">
                <a16:creationId xmlns:a16="http://schemas.microsoft.com/office/drawing/2014/main" id="{4CC9C9A9-DDA4-B2A6-102E-B74B75349369}"/>
              </a:ext>
            </a:extLst>
          </p:cNvPr>
          <p:cNvGrpSpPr>
            <a:grpSpLocks/>
          </p:cNvGrpSpPr>
          <p:nvPr/>
        </p:nvGrpSpPr>
        <p:grpSpPr bwMode="auto">
          <a:xfrm>
            <a:off x="830244" y="1053402"/>
            <a:ext cx="2044700" cy="549275"/>
            <a:chOff x="179" y="994"/>
            <a:chExt cx="1288" cy="346"/>
          </a:xfrm>
        </p:grpSpPr>
        <p:sp>
          <p:nvSpPr>
            <p:cNvPr id="161" name="Rectangle 5">
              <a:extLst>
                <a:ext uri="{FF2B5EF4-FFF2-40B4-BE49-F238E27FC236}">
                  <a16:creationId xmlns:a16="http://schemas.microsoft.com/office/drawing/2014/main" id="{D84CE060-DEC0-228A-3988-6AD22563F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</a:t>
              </a:r>
            </a:p>
          </p:txBody>
        </p:sp>
        <p:sp>
          <p:nvSpPr>
            <p:cNvPr id="162" name="Rectangle 6">
              <a:extLst>
                <a:ext uri="{FF2B5EF4-FFF2-40B4-BE49-F238E27FC236}">
                  <a16:creationId xmlns:a16="http://schemas.microsoft.com/office/drawing/2014/main" id="{3D2792DE-166D-8093-88A8-1C7E5A40D6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" y="994"/>
              <a:ext cx="31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t=1</a:t>
              </a:r>
            </a:p>
          </p:txBody>
        </p:sp>
        <p:sp>
          <p:nvSpPr>
            <p:cNvPr id="163" name="Rectangle 7">
              <a:extLst>
                <a:ext uri="{FF2B5EF4-FFF2-40B4-BE49-F238E27FC236}">
                  <a16:creationId xmlns:a16="http://schemas.microsoft.com/office/drawing/2014/main" id="{1FACBF53-ED7E-3178-2DEC-09F0FFEA1A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" y="994"/>
              <a:ext cx="31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s=2</a:t>
              </a:r>
            </a:p>
          </p:txBody>
        </p:sp>
        <p:sp>
          <p:nvSpPr>
            <p:cNvPr id="164" name="Rectangle 8">
              <a:extLst>
                <a:ext uri="{FF2B5EF4-FFF2-40B4-BE49-F238E27FC236}">
                  <a16:creationId xmlns:a16="http://schemas.microsoft.com/office/drawing/2014/main" id="{CF50376C-2775-47A8-3D82-2FA73F02E2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0" y="994"/>
              <a:ext cx="33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b=1</a:t>
              </a:r>
            </a:p>
          </p:txBody>
        </p:sp>
        <p:sp>
          <p:nvSpPr>
            <p:cNvPr id="165" name="Rectangle 9">
              <a:extLst>
                <a:ext uri="{FF2B5EF4-FFF2-40B4-BE49-F238E27FC236}">
                  <a16:creationId xmlns:a16="http://schemas.microsoft.com/office/drawing/2014/main" id="{3B6D165C-8C4B-8B41-6057-66D280BD5F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xx</a:t>
              </a:r>
            </a:p>
          </p:txBody>
        </p:sp>
        <p:sp>
          <p:nvSpPr>
            <p:cNvPr id="166" name="Rectangle 10">
              <a:extLst>
                <a:ext uri="{FF2B5EF4-FFF2-40B4-BE49-F238E27FC236}">
                  <a16:creationId xmlns:a16="http://schemas.microsoft.com/office/drawing/2014/main" id="{731EBE2C-AE72-1C3C-ACC0-31CCEDAA86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3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</a:t>
              </a:r>
            </a:p>
          </p:txBody>
        </p:sp>
      </p:grpSp>
      <p:sp>
        <p:nvSpPr>
          <p:cNvPr id="231" name="Rectangle 27">
            <a:extLst>
              <a:ext uri="{FF2B5EF4-FFF2-40B4-BE49-F238E27FC236}">
                <a16:creationId xmlns:a16="http://schemas.microsoft.com/office/drawing/2014/main" id="{E87A732F-21A6-3DBC-1FB0-815965F89E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2818" y="1580418"/>
            <a:ext cx="130484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0 [0  </a:t>
            </a:r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00  </a:t>
            </a:r>
            <a:r>
              <a:rPr lang="en-US" dirty="0">
                <a:latin typeface="Calibri"/>
                <a:cs typeface="Calibri"/>
              </a:rPr>
              <a:t>0</a:t>
            </a:r>
            <a:r>
              <a:rPr lang="en-US" baseline="-25000" dirty="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 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241" name="Rectangle 27">
            <a:extLst>
              <a:ext uri="{FF2B5EF4-FFF2-40B4-BE49-F238E27FC236}">
                <a16:creationId xmlns:a16="http://schemas.microsoft.com/office/drawing/2014/main" id="{0E339182-6B7C-4862-25F6-3DED29696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3520" y="1569708"/>
            <a:ext cx="59952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miss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439C23F-2952-10D8-DBF5-F4272A391FE8}"/>
              </a:ext>
            </a:extLst>
          </p:cNvPr>
          <p:cNvSpPr/>
          <p:nvPr/>
        </p:nvSpPr>
        <p:spPr>
          <a:xfrm>
            <a:off x="822306" y="2723987"/>
            <a:ext cx="254613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M=16 addresses,</a:t>
            </a:r>
          </a:p>
          <a:p>
            <a:r>
              <a:rPr lang="en-US" sz="2000" dirty="0">
                <a:latin typeface="Calibri"/>
                <a:cs typeface="Calibri"/>
              </a:rPr>
              <a:t>      byte-addressable 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B=2 bytes/block </a:t>
            </a:r>
          </a:p>
          <a:p>
            <a:r>
              <a:rPr lang="en-US" sz="2000" dirty="0">
                <a:latin typeface="Calibri"/>
                <a:cs typeface="Calibri"/>
              </a:rPr>
              <a:t>K=4 sets 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A=1 blocks/set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EB77E91-BB8B-F226-1A10-558363F79BB3}"/>
              </a:ext>
            </a:extLst>
          </p:cNvPr>
          <p:cNvSpPr/>
          <p:nvPr/>
        </p:nvSpPr>
        <p:spPr>
          <a:xfrm>
            <a:off x="4038600" y="958240"/>
            <a:ext cx="3048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Address trace 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(reads, one byte per read):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D091A5-AAFD-8615-AD7B-9D975ED7C481}"/>
              </a:ext>
            </a:extLst>
          </p:cNvPr>
          <p:cNvSpPr txBox="1"/>
          <p:nvPr/>
        </p:nvSpPr>
        <p:spPr>
          <a:xfrm>
            <a:off x="7501169" y="1082383"/>
            <a:ext cx="8541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00</a:t>
            </a:r>
            <a:r>
              <a:rPr lang="en-US" baseline="-25000" dirty="0">
                <a:latin typeface="Calibri" pitchFamily="34" charset="0"/>
              </a:rPr>
              <a:t>2</a:t>
            </a:r>
          </a:p>
          <a:p>
            <a:r>
              <a:rPr lang="en-US" dirty="0">
                <a:latin typeface="Calibri" pitchFamily="34" charset="0"/>
              </a:rPr>
              <a:t>set 01</a:t>
            </a:r>
            <a:r>
              <a:rPr lang="en-US" baseline="-25000" dirty="0">
                <a:latin typeface="Calibri" pitchFamily="34" charset="0"/>
              </a:rPr>
              <a:t>2</a:t>
            </a:r>
          </a:p>
          <a:p>
            <a:r>
              <a:rPr lang="en-US" dirty="0">
                <a:latin typeface="Calibri" pitchFamily="34" charset="0"/>
              </a:rPr>
              <a:t>set 10</a:t>
            </a:r>
            <a:r>
              <a:rPr lang="en-US" baseline="-25000" dirty="0">
                <a:latin typeface="Calibri" pitchFamily="34" charset="0"/>
              </a:rPr>
              <a:t>2</a:t>
            </a:r>
          </a:p>
          <a:p>
            <a:r>
              <a:rPr lang="en-US" dirty="0">
                <a:latin typeface="Calibri" pitchFamily="34" charset="0"/>
              </a:rPr>
              <a:t>set 11</a:t>
            </a:r>
            <a:r>
              <a:rPr lang="en-US" baseline="-25000" dirty="0">
                <a:latin typeface="Calibri" pitchFamily="34" charset="0"/>
              </a:rPr>
              <a:t>2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801DA33E-0AF7-A634-95BA-1ABDC885DE71}"/>
              </a:ext>
            </a:extLst>
          </p:cNvPr>
          <p:cNvSpPr txBox="1"/>
          <p:nvPr/>
        </p:nvSpPr>
        <p:spPr>
          <a:xfrm>
            <a:off x="8364279" y="1383268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0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B0E98F6A-A3FB-5857-4EEB-BA695CA4375D}"/>
              </a:ext>
            </a:extLst>
          </p:cNvPr>
          <p:cNvSpPr txBox="1"/>
          <p:nvPr/>
        </p:nvSpPr>
        <p:spPr>
          <a:xfrm>
            <a:off x="8364279" y="1604005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0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EB127487-1FC4-F639-C5B2-9917631E3DB6}"/>
              </a:ext>
            </a:extLst>
          </p:cNvPr>
          <p:cNvSpPr txBox="1"/>
          <p:nvPr/>
        </p:nvSpPr>
        <p:spPr>
          <a:xfrm>
            <a:off x="8364278" y="1832428"/>
            <a:ext cx="405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0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33A014-5793-9410-275A-0F767E308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ED75385-8F77-86DA-690D-ED9D12754AD4}"/>
              </a:ext>
            </a:extLst>
          </p:cNvPr>
          <p:cNvGraphicFramePr>
            <a:graphicFrameLocks noGrp="1"/>
          </p:cNvGraphicFramePr>
          <p:nvPr/>
        </p:nvGraphicFramePr>
        <p:xfrm>
          <a:off x="688712" y="4750027"/>
          <a:ext cx="3026264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008">
                  <a:extLst>
                    <a:ext uri="{9D8B030D-6E8A-4147-A177-3AD203B41FA5}">
                      <a16:colId xmlns:a16="http://schemas.microsoft.com/office/drawing/2014/main" val="1974772448"/>
                    </a:ext>
                  </a:extLst>
                </a:gridCol>
                <a:gridCol w="601814">
                  <a:extLst>
                    <a:ext uri="{9D8B030D-6E8A-4147-A177-3AD203B41FA5}">
                      <a16:colId xmlns:a16="http://schemas.microsoft.com/office/drawing/2014/main" val="2275557753"/>
                    </a:ext>
                  </a:extLst>
                </a:gridCol>
                <a:gridCol w="601814">
                  <a:extLst>
                    <a:ext uri="{9D8B030D-6E8A-4147-A177-3AD203B41FA5}">
                      <a16:colId xmlns:a16="http://schemas.microsoft.com/office/drawing/2014/main" val="3133216353"/>
                    </a:ext>
                  </a:extLst>
                </a:gridCol>
                <a:gridCol w="601814">
                  <a:extLst>
                    <a:ext uri="{9D8B030D-6E8A-4147-A177-3AD203B41FA5}">
                      <a16:colId xmlns:a16="http://schemas.microsoft.com/office/drawing/2014/main" val="101282440"/>
                    </a:ext>
                  </a:extLst>
                </a:gridCol>
                <a:gridCol w="601814">
                  <a:extLst>
                    <a:ext uri="{9D8B030D-6E8A-4147-A177-3AD203B41FA5}">
                      <a16:colId xmlns:a16="http://schemas.microsoft.com/office/drawing/2014/main" val="703659578"/>
                    </a:ext>
                  </a:extLst>
                </a:gridCol>
              </a:tblGrid>
              <a:tr h="194038">
                <a:tc>
                  <a:txBody>
                    <a:bodyPr/>
                    <a:lstStyle/>
                    <a:p>
                      <a:pPr algn="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offset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0095108"/>
                  </a:ext>
                </a:extLst>
              </a:tr>
              <a:tr h="194038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0x0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802589"/>
                  </a:ext>
                </a:extLst>
              </a:tr>
              <a:tr h="194038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0x4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305659"/>
                  </a:ext>
                </a:extLst>
              </a:tr>
              <a:tr h="194038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0x8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m[8]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m[9]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423236"/>
                  </a:ext>
                </a:extLst>
              </a:tr>
              <a:tr h="194038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0xC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83427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D8D2468-2CB0-A849-75E2-087B65A4893A}"/>
              </a:ext>
            </a:extLst>
          </p:cNvPr>
          <p:cNvSpPr txBox="1"/>
          <p:nvPr/>
        </p:nvSpPr>
        <p:spPr>
          <a:xfrm>
            <a:off x="688712" y="4442250"/>
            <a:ext cx="1225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Memory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857C42B-2A27-E67B-93AB-B3134E95B6D5}"/>
              </a:ext>
            </a:extLst>
          </p:cNvPr>
          <p:cNvSpPr txBox="1"/>
          <p:nvPr/>
        </p:nvSpPr>
        <p:spPr>
          <a:xfrm>
            <a:off x="8370921" y="1140599"/>
            <a:ext cx="2812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 1      0      m[1]       m[0]</a:t>
            </a:r>
          </a:p>
        </p:txBody>
      </p:sp>
      <p:sp>
        <p:nvSpPr>
          <p:cNvPr id="9" name="Rectangle 27">
            <a:extLst>
              <a:ext uri="{FF2B5EF4-FFF2-40B4-BE49-F238E27FC236}">
                <a16:creationId xmlns:a16="http://schemas.microsoft.com/office/drawing/2014/main" id="{8CA45BE5-29D1-8138-055B-04DB0015D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9773" y="2267387"/>
            <a:ext cx="125194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1 </a:t>
            </a:r>
            <a:r>
              <a:rPr lang="en-US">
                <a:latin typeface="Calibri"/>
                <a:cs typeface="Calibri"/>
              </a:rPr>
              <a:t>[0  </a:t>
            </a:r>
            <a:r>
              <a:rPr lang="en-US">
                <a:solidFill>
                  <a:srgbClr val="FF0000"/>
                </a:solidFill>
                <a:latin typeface="Calibri"/>
                <a:cs typeface="Calibri"/>
              </a:rPr>
              <a:t>00  </a:t>
            </a:r>
            <a:r>
              <a:rPr lang="en-US">
                <a:latin typeface="Calibri"/>
                <a:cs typeface="Calibri"/>
              </a:rPr>
              <a:t>1</a:t>
            </a:r>
            <a:r>
              <a:rPr lang="en-US" baseline="-2500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15" name="Rectangle 27">
            <a:extLst>
              <a:ext uri="{FF2B5EF4-FFF2-40B4-BE49-F238E27FC236}">
                <a16:creationId xmlns:a16="http://schemas.microsoft.com/office/drawing/2014/main" id="{1C119F6E-C41A-1AD8-9A85-8889D1DFC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078" y="2267387"/>
            <a:ext cx="50494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4189094508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466F6E79-FB5A-AFD4-ECD2-5FD9BC4CDF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8" name="Group 187">
            <a:extLst>
              <a:ext uri="{FF2B5EF4-FFF2-40B4-BE49-F238E27FC236}">
                <a16:creationId xmlns:a16="http://schemas.microsoft.com/office/drawing/2014/main" id="{29B8B732-4A96-C273-183E-E831AFE950DE}"/>
              </a:ext>
            </a:extLst>
          </p:cNvPr>
          <p:cNvGrpSpPr/>
          <p:nvPr/>
        </p:nvGrpSpPr>
        <p:grpSpPr>
          <a:xfrm>
            <a:off x="8288079" y="838200"/>
            <a:ext cx="2819400" cy="1295400"/>
            <a:chOff x="609600" y="2895600"/>
            <a:chExt cx="2819400" cy="1295400"/>
          </a:xfrm>
        </p:grpSpPr>
        <p:grpSp>
          <p:nvGrpSpPr>
            <p:cNvPr id="183" name="Group 182">
              <a:extLst>
                <a:ext uri="{FF2B5EF4-FFF2-40B4-BE49-F238E27FC236}">
                  <a16:creationId xmlns:a16="http://schemas.microsoft.com/office/drawing/2014/main" id="{FA652A49-B97E-25AC-F6B5-B5114ABF965B}"/>
                </a:ext>
              </a:extLst>
            </p:cNvPr>
            <p:cNvGrpSpPr/>
            <p:nvPr/>
          </p:nvGrpSpPr>
          <p:grpSpPr>
            <a:xfrm>
              <a:off x="609600" y="3276600"/>
              <a:ext cx="2819400" cy="914400"/>
              <a:chOff x="609600" y="3276600"/>
              <a:chExt cx="2819400" cy="914400"/>
            </a:xfrm>
          </p:grpSpPr>
          <p:grpSp>
            <p:nvGrpSpPr>
              <p:cNvPr id="178" name="Group 177">
                <a:extLst>
                  <a:ext uri="{FF2B5EF4-FFF2-40B4-BE49-F238E27FC236}">
                    <a16:creationId xmlns:a16="http://schemas.microsoft.com/office/drawing/2014/main" id="{B87C5256-52A4-A754-F472-D74BA27C25EE}"/>
                  </a:ext>
                </a:extLst>
              </p:cNvPr>
              <p:cNvGrpSpPr/>
              <p:nvPr/>
            </p:nvGrpSpPr>
            <p:grpSpPr>
              <a:xfrm>
                <a:off x="609600" y="3276600"/>
                <a:ext cx="2819400" cy="914400"/>
                <a:chOff x="5105400" y="1143000"/>
                <a:chExt cx="2819400" cy="914400"/>
              </a:xfrm>
            </p:grpSpPr>
            <p:sp>
              <p:nvSpPr>
                <p:cNvPr id="173" name="Rectangle 172">
                  <a:extLst>
                    <a:ext uri="{FF2B5EF4-FFF2-40B4-BE49-F238E27FC236}">
                      <a16:creationId xmlns:a16="http://schemas.microsoft.com/office/drawing/2014/main" id="{DB87C02E-608F-78FB-2B65-6AC2C710979A}"/>
                    </a:ext>
                  </a:extLst>
                </p:cNvPr>
                <p:cNvSpPr/>
                <p:nvPr/>
              </p:nvSpPr>
              <p:spPr bwMode="auto">
                <a:xfrm>
                  <a:off x="5105400" y="1143000"/>
                  <a:ext cx="2819400" cy="914400"/>
                </a:xfrm>
                <a:prstGeom prst="rect">
                  <a:avLst/>
                </a:prstGeom>
                <a:solidFill>
                  <a:schemeClr val="bg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non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000">
                    <a:latin typeface="Calibri"/>
                    <a:cs typeface="Calibri"/>
                  </a:endParaRPr>
                </a:p>
              </p:txBody>
            </p:sp>
            <p:cxnSp>
              <p:nvCxnSpPr>
                <p:cNvPr id="175" name="Straight Connector 174">
                  <a:extLst>
                    <a:ext uri="{FF2B5EF4-FFF2-40B4-BE49-F238E27FC236}">
                      <a16:creationId xmlns:a16="http://schemas.microsoft.com/office/drawing/2014/main" id="{F1A78CB5-DBE6-0766-5912-4E79B1B6581B}"/>
                    </a:ext>
                  </a:extLst>
                </p:cNvPr>
                <p:cNvCxnSpPr/>
                <p:nvPr/>
              </p:nvCxnSpPr>
              <p:spPr bwMode="auto">
                <a:xfrm rot="5400000" flipH="1" flipV="1">
                  <a:off x="5105400" y="1600200"/>
                  <a:ext cx="914400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76" name="Straight Connector 175">
                  <a:extLst>
                    <a:ext uri="{FF2B5EF4-FFF2-40B4-BE49-F238E27FC236}">
                      <a16:creationId xmlns:a16="http://schemas.microsoft.com/office/drawing/2014/main" id="{ACE4A326-01BA-771C-0755-0C0F7E52F9AF}"/>
                    </a:ext>
                  </a:extLst>
                </p:cNvPr>
                <p:cNvCxnSpPr/>
                <p:nvPr/>
              </p:nvCxnSpPr>
              <p:spPr bwMode="auto">
                <a:xfrm rot="5400000" flipH="1" flipV="1">
                  <a:off x="5638800" y="1600200"/>
                  <a:ext cx="914400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77" name="Straight Connector 176">
                  <a:extLst>
                    <a:ext uri="{FF2B5EF4-FFF2-40B4-BE49-F238E27FC236}">
                      <a16:creationId xmlns:a16="http://schemas.microsoft.com/office/drawing/2014/main" id="{E3D2FF73-893D-188C-3B5C-1CA8A4898287}"/>
                    </a:ext>
                  </a:extLst>
                </p:cNvPr>
                <p:cNvCxnSpPr/>
                <p:nvPr/>
              </p:nvCxnSpPr>
              <p:spPr bwMode="auto">
                <a:xfrm rot="5400000" flipH="1" flipV="1">
                  <a:off x="6477000" y="1600200"/>
                  <a:ext cx="914400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</p:grpSp>
          <p:cxnSp>
            <p:nvCxnSpPr>
              <p:cNvPr id="180" name="Straight Connector 179">
                <a:extLst>
                  <a:ext uri="{FF2B5EF4-FFF2-40B4-BE49-F238E27FC236}">
                    <a16:creationId xmlns:a16="http://schemas.microsoft.com/office/drawing/2014/main" id="{89B8783F-EADD-1515-0842-611CE3D089EE}"/>
                  </a:ext>
                </a:extLst>
              </p:cNvPr>
              <p:cNvCxnSpPr>
                <a:cxnSpLocks/>
                <a:stCxn id="173" idx="1"/>
                <a:endCxn id="173" idx="3"/>
              </p:cNvCxnSpPr>
              <p:nvPr/>
            </p:nvCxnSpPr>
            <p:spPr bwMode="auto">
              <a:xfrm rot="10800000" flipH="1">
                <a:off x="609600" y="3733800"/>
                <a:ext cx="2819400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81" name="Straight Connector 180">
                <a:extLst>
                  <a:ext uri="{FF2B5EF4-FFF2-40B4-BE49-F238E27FC236}">
                    <a16:creationId xmlns:a16="http://schemas.microsoft.com/office/drawing/2014/main" id="{6F66E52D-A3F9-772D-4F65-FA8C3905C638}"/>
                  </a:ext>
                </a:extLst>
              </p:cNvPr>
              <p:cNvCxnSpPr/>
              <p:nvPr/>
            </p:nvCxnSpPr>
            <p:spPr bwMode="auto">
              <a:xfrm rot="10800000" flipH="1">
                <a:off x="609600" y="3505200"/>
                <a:ext cx="2819400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82" name="Straight Connector 181">
                <a:extLst>
                  <a:ext uri="{FF2B5EF4-FFF2-40B4-BE49-F238E27FC236}">
                    <a16:creationId xmlns:a16="http://schemas.microsoft.com/office/drawing/2014/main" id="{566ED473-C746-84C3-9AF4-9D245CD60DA7}"/>
                  </a:ext>
                </a:extLst>
              </p:cNvPr>
              <p:cNvCxnSpPr/>
              <p:nvPr/>
            </p:nvCxnSpPr>
            <p:spPr bwMode="auto">
              <a:xfrm rot="10800000" flipH="1">
                <a:off x="609600" y="3962399"/>
                <a:ext cx="2819400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184" name="Rectangle 17">
              <a:extLst>
                <a:ext uri="{FF2B5EF4-FFF2-40B4-BE49-F238E27FC236}">
                  <a16:creationId xmlns:a16="http://schemas.microsoft.com/office/drawing/2014/main" id="{54C50918-751A-566C-1858-A4F41B35A0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7400" y="2902716"/>
              <a:ext cx="681276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>
                  <a:latin typeface="Calibri"/>
                  <a:cs typeface="Calibri"/>
                </a:rPr>
                <a:t>block</a:t>
              </a:r>
              <a:endParaRPr lang="en-US" dirty="0">
                <a:latin typeface="Calibri"/>
                <a:cs typeface="Calibri"/>
              </a:endParaRPr>
            </a:p>
          </p:txBody>
        </p:sp>
        <p:sp>
          <p:nvSpPr>
            <p:cNvPr id="186" name="Rectangle 17">
              <a:extLst>
                <a:ext uri="{FF2B5EF4-FFF2-40B4-BE49-F238E27FC236}">
                  <a16:creationId xmlns:a16="http://schemas.microsoft.com/office/drawing/2014/main" id="{2686E899-C94A-1461-5156-0422C2E8E3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2442" y="2895600"/>
              <a:ext cx="298158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dirty="0">
                  <a:latin typeface="Calibri"/>
                  <a:cs typeface="Calibri"/>
                </a:rPr>
                <a:t>v</a:t>
              </a:r>
            </a:p>
          </p:txBody>
        </p:sp>
        <p:sp>
          <p:nvSpPr>
            <p:cNvPr id="187" name="Rectangle 17">
              <a:extLst>
                <a:ext uri="{FF2B5EF4-FFF2-40B4-BE49-F238E27FC236}">
                  <a16:creationId xmlns:a16="http://schemas.microsoft.com/office/drawing/2014/main" id="{AA717E3D-0D55-D478-DAAE-55F2CE0F7D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6858" y="2895600"/>
              <a:ext cx="479284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dirty="0">
                  <a:latin typeface="Calibri"/>
                  <a:cs typeface="Calibri"/>
                </a:rPr>
                <a:t>tag</a:t>
              </a:r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954EF8DE-E075-91A6-19E2-18D9D712D3AA}"/>
              </a:ext>
            </a:extLst>
          </p:cNvPr>
          <p:cNvSpPr/>
          <p:nvPr/>
        </p:nvSpPr>
        <p:spPr>
          <a:xfrm>
            <a:off x="10125820" y="1226316"/>
            <a:ext cx="981659" cy="2214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289D5B-421A-FFBA-D033-D535CB13415C}"/>
              </a:ext>
            </a:extLst>
          </p:cNvPr>
          <p:cNvSpPr/>
          <p:nvPr/>
        </p:nvSpPr>
        <p:spPr>
          <a:xfrm>
            <a:off x="9283150" y="1224273"/>
            <a:ext cx="833730" cy="2214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9D1F33AC-D986-68D5-BDD5-1F67A45D57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Direct-mapped cache simulation</a:t>
            </a:r>
          </a:p>
        </p:txBody>
      </p:sp>
      <p:grpSp>
        <p:nvGrpSpPr>
          <p:cNvPr id="160" name="Group 4">
            <a:extLst>
              <a:ext uri="{FF2B5EF4-FFF2-40B4-BE49-F238E27FC236}">
                <a16:creationId xmlns:a16="http://schemas.microsoft.com/office/drawing/2014/main" id="{C2FD675C-AACD-DEB5-808B-D90A629EDB05}"/>
              </a:ext>
            </a:extLst>
          </p:cNvPr>
          <p:cNvGrpSpPr>
            <a:grpSpLocks/>
          </p:cNvGrpSpPr>
          <p:nvPr/>
        </p:nvGrpSpPr>
        <p:grpSpPr bwMode="auto">
          <a:xfrm>
            <a:off x="830244" y="1053402"/>
            <a:ext cx="2044700" cy="549275"/>
            <a:chOff x="179" y="994"/>
            <a:chExt cx="1288" cy="346"/>
          </a:xfrm>
        </p:grpSpPr>
        <p:sp>
          <p:nvSpPr>
            <p:cNvPr id="161" name="Rectangle 5">
              <a:extLst>
                <a:ext uri="{FF2B5EF4-FFF2-40B4-BE49-F238E27FC236}">
                  <a16:creationId xmlns:a16="http://schemas.microsoft.com/office/drawing/2014/main" id="{95E0B2A4-469F-9BF8-765D-E921E85666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</a:t>
              </a:r>
            </a:p>
          </p:txBody>
        </p:sp>
        <p:sp>
          <p:nvSpPr>
            <p:cNvPr id="162" name="Rectangle 6">
              <a:extLst>
                <a:ext uri="{FF2B5EF4-FFF2-40B4-BE49-F238E27FC236}">
                  <a16:creationId xmlns:a16="http://schemas.microsoft.com/office/drawing/2014/main" id="{E15B78FE-D1DE-DA72-B6CC-C60FDC9A75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" y="994"/>
              <a:ext cx="31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t=1</a:t>
              </a:r>
            </a:p>
          </p:txBody>
        </p:sp>
        <p:sp>
          <p:nvSpPr>
            <p:cNvPr id="163" name="Rectangle 7">
              <a:extLst>
                <a:ext uri="{FF2B5EF4-FFF2-40B4-BE49-F238E27FC236}">
                  <a16:creationId xmlns:a16="http://schemas.microsoft.com/office/drawing/2014/main" id="{5A91941D-9212-5283-D21C-0EA1188799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" y="994"/>
              <a:ext cx="31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s=2</a:t>
              </a:r>
            </a:p>
          </p:txBody>
        </p:sp>
        <p:sp>
          <p:nvSpPr>
            <p:cNvPr id="164" name="Rectangle 8">
              <a:extLst>
                <a:ext uri="{FF2B5EF4-FFF2-40B4-BE49-F238E27FC236}">
                  <a16:creationId xmlns:a16="http://schemas.microsoft.com/office/drawing/2014/main" id="{48A08334-8D12-26BE-9A8E-ABB2CFDC3A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0" y="994"/>
              <a:ext cx="33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b=1</a:t>
              </a:r>
            </a:p>
          </p:txBody>
        </p:sp>
        <p:sp>
          <p:nvSpPr>
            <p:cNvPr id="165" name="Rectangle 9">
              <a:extLst>
                <a:ext uri="{FF2B5EF4-FFF2-40B4-BE49-F238E27FC236}">
                  <a16:creationId xmlns:a16="http://schemas.microsoft.com/office/drawing/2014/main" id="{1F3A58D8-552D-07CA-1959-9119AE3B51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xx</a:t>
              </a:r>
            </a:p>
          </p:txBody>
        </p:sp>
        <p:sp>
          <p:nvSpPr>
            <p:cNvPr id="166" name="Rectangle 10">
              <a:extLst>
                <a:ext uri="{FF2B5EF4-FFF2-40B4-BE49-F238E27FC236}">
                  <a16:creationId xmlns:a16="http://schemas.microsoft.com/office/drawing/2014/main" id="{EEF68C30-4290-E5C0-860C-A010A17551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3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</a:t>
              </a:r>
            </a:p>
          </p:txBody>
        </p:sp>
      </p:grpSp>
      <p:sp>
        <p:nvSpPr>
          <p:cNvPr id="231" name="Rectangle 27">
            <a:extLst>
              <a:ext uri="{FF2B5EF4-FFF2-40B4-BE49-F238E27FC236}">
                <a16:creationId xmlns:a16="http://schemas.microsoft.com/office/drawing/2014/main" id="{C9109E3E-6D5E-6DBA-D7A2-EC27EF4FD2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2818" y="1580418"/>
            <a:ext cx="130484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0 [0  </a:t>
            </a:r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00  </a:t>
            </a:r>
            <a:r>
              <a:rPr lang="en-US" dirty="0">
                <a:latin typeface="Calibri"/>
                <a:cs typeface="Calibri"/>
              </a:rPr>
              <a:t>0</a:t>
            </a:r>
            <a:r>
              <a:rPr lang="en-US" baseline="-25000" dirty="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 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241" name="Rectangle 27">
            <a:extLst>
              <a:ext uri="{FF2B5EF4-FFF2-40B4-BE49-F238E27FC236}">
                <a16:creationId xmlns:a16="http://schemas.microsoft.com/office/drawing/2014/main" id="{391275D2-B9AE-B61D-2D6C-9603B2D1F3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3520" y="1569708"/>
            <a:ext cx="59952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miss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6E1A754-680D-317E-A413-6C2BE619984C}"/>
              </a:ext>
            </a:extLst>
          </p:cNvPr>
          <p:cNvSpPr/>
          <p:nvPr/>
        </p:nvSpPr>
        <p:spPr>
          <a:xfrm>
            <a:off x="822306" y="2723987"/>
            <a:ext cx="254613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M=16 addresses,</a:t>
            </a:r>
          </a:p>
          <a:p>
            <a:r>
              <a:rPr lang="en-US" sz="2000" dirty="0">
                <a:latin typeface="Calibri"/>
                <a:cs typeface="Calibri"/>
              </a:rPr>
              <a:t>      byte-addressable 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B=2 bytes/block </a:t>
            </a:r>
          </a:p>
          <a:p>
            <a:r>
              <a:rPr lang="en-US" sz="2000" dirty="0">
                <a:latin typeface="Calibri"/>
                <a:cs typeface="Calibri"/>
              </a:rPr>
              <a:t>K=4 sets 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A=1 blocks/set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79FADC0-100B-84BE-C21E-32C0D1005304}"/>
              </a:ext>
            </a:extLst>
          </p:cNvPr>
          <p:cNvSpPr/>
          <p:nvPr/>
        </p:nvSpPr>
        <p:spPr>
          <a:xfrm>
            <a:off x="4038600" y="958240"/>
            <a:ext cx="3048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Address trace 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(reads, one byte per read):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6758666-CD1F-A6CF-C9E3-27645124F2A0}"/>
              </a:ext>
            </a:extLst>
          </p:cNvPr>
          <p:cNvSpPr txBox="1"/>
          <p:nvPr/>
        </p:nvSpPr>
        <p:spPr>
          <a:xfrm>
            <a:off x="7501169" y="1082383"/>
            <a:ext cx="8541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00</a:t>
            </a:r>
            <a:r>
              <a:rPr lang="en-US" baseline="-25000" dirty="0">
                <a:latin typeface="Calibri" pitchFamily="34" charset="0"/>
              </a:rPr>
              <a:t>2</a:t>
            </a:r>
          </a:p>
          <a:p>
            <a:r>
              <a:rPr lang="en-US" dirty="0">
                <a:latin typeface="Calibri" pitchFamily="34" charset="0"/>
              </a:rPr>
              <a:t>set 01</a:t>
            </a:r>
            <a:r>
              <a:rPr lang="en-US" baseline="-25000" dirty="0">
                <a:latin typeface="Calibri" pitchFamily="34" charset="0"/>
              </a:rPr>
              <a:t>2</a:t>
            </a:r>
          </a:p>
          <a:p>
            <a:r>
              <a:rPr lang="en-US" dirty="0">
                <a:latin typeface="Calibri" pitchFamily="34" charset="0"/>
              </a:rPr>
              <a:t>set 10</a:t>
            </a:r>
            <a:r>
              <a:rPr lang="en-US" baseline="-25000" dirty="0">
                <a:latin typeface="Calibri" pitchFamily="34" charset="0"/>
              </a:rPr>
              <a:t>2</a:t>
            </a:r>
          </a:p>
          <a:p>
            <a:r>
              <a:rPr lang="en-US" dirty="0">
                <a:latin typeface="Calibri" pitchFamily="34" charset="0"/>
              </a:rPr>
              <a:t>set 11</a:t>
            </a:r>
            <a:r>
              <a:rPr lang="en-US" baseline="-25000" dirty="0">
                <a:latin typeface="Calibri" pitchFamily="34" charset="0"/>
              </a:rPr>
              <a:t>2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4BF8174B-CA39-DA61-8FF8-B8917D77D293}"/>
              </a:ext>
            </a:extLst>
          </p:cNvPr>
          <p:cNvSpPr txBox="1"/>
          <p:nvPr/>
        </p:nvSpPr>
        <p:spPr>
          <a:xfrm>
            <a:off x="8364279" y="1383268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0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C297920D-4DF3-AD5A-B5D2-68765F4F4634}"/>
              </a:ext>
            </a:extLst>
          </p:cNvPr>
          <p:cNvSpPr txBox="1"/>
          <p:nvPr/>
        </p:nvSpPr>
        <p:spPr>
          <a:xfrm>
            <a:off x="8364279" y="1604005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0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4A7AEDCD-BDD2-F9A7-39F1-ACFEFD9BF887}"/>
              </a:ext>
            </a:extLst>
          </p:cNvPr>
          <p:cNvSpPr txBox="1"/>
          <p:nvPr/>
        </p:nvSpPr>
        <p:spPr>
          <a:xfrm>
            <a:off x="8364278" y="1832428"/>
            <a:ext cx="405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0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0DFDA3-24B2-70F1-2D31-D95F439B3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FF801C7-755E-5A22-F31F-EB9206751BCF}"/>
              </a:ext>
            </a:extLst>
          </p:cNvPr>
          <p:cNvGraphicFramePr>
            <a:graphicFrameLocks noGrp="1"/>
          </p:cNvGraphicFramePr>
          <p:nvPr/>
        </p:nvGraphicFramePr>
        <p:xfrm>
          <a:off x="688712" y="4750027"/>
          <a:ext cx="3026264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008">
                  <a:extLst>
                    <a:ext uri="{9D8B030D-6E8A-4147-A177-3AD203B41FA5}">
                      <a16:colId xmlns:a16="http://schemas.microsoft.com/office/drawing/2014/main" val="1974772448"/>
                    </a:ext>
                  </a:extLst>
                </a:gridCol>
                <a:gridCol w="601814">
                  <a:extLst>
                    <a:ext uri="{9D8B030D-6E8A-4147-A177-3AD203B41FA5}">
                      <a16:colId xmlns:a16="http://schemas.microsoft.com/office/drawing/2014/main" val="2275557753"/>
                    </a:ext>
                  </a:extLst>
                </a:gridCol>
                <a:gridCol w="601814">
                  <a:extLst>
                    <a:ext uri="{9D8B030D-6E8A-4147-A177-3AD203B41FA5}">
                      <a16:colId xmlns:a16="http://schemas.microsoft.com/office/drawing/2014/main" val="3133216353"/>
                    </a:ext>
                  </a:extLst>
                </a:gridCol>
                <a:gridCol w="601814">
                  <a:extLst>
                    <a:ext uri="{9D8B030D-6E8A-4147-A177-3AD203B41FA5}">
                      <a16:colId xmlns:a16="http://schemas.microsoft.com/office/drawing/2014/main" val="101282440"/>
                    </a:ext>
                  </a:extLst>
                </a:gridCol>
                <a:gridCol w="601814">
                  <a:extLst>
                    <a:ext uri="{9D8B030D-6E8A-4147-A177-3AD203B41FA5}">
                      <a16:colId xmlns:a16="http://schemas.microsoft.com/office/drawing/2014/main" val="703659578"/>
                    </a:ext>
                  </a:extLst>
                </a:gridCol>
              </a:tblGrid>
              <a:tr h="194038">
                <a:tc>
                  <a:txBody>
                    <a:bodyPr/>
                    <a:lstStyle/>
                    <a:p>
                      <a:pPr algn="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offset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0095108"/>
                  </a:ext>
                </a:extLst>
              </a:tr>
              <a:tr h="194038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0x0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802589"/>
                  </a:ext>
                </a:extLst>
              </a:tr>
              <a:tr h="194038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0x4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305659"/>
                  </a:ext>
                </a:extLst>
              </a:tr>
              <a:tr h="194038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0x8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m[8]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m[9]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423236"/>
                  </a:ext>
                </a:extLst>
              </a:tr>
              <a:tr h="194038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0xC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83427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653226E-9FC4-8242-4766-3D1D19B1F120}"/>
              </a:ext>
            </a:extLst>
          </p:cNvPr>
          <p:cNvSpPr txBox="1"/>
          <p:nvPr/>
        </p:nvSpPr>
        <p:spPr>
          <a:xfrm>
            <a:off x="688712" y="4442250"/>
            <a:ext cx="1225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Memory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4307D9-6AE7-63EB-5F31-8C871E262C14}"/>
              </a:ext>
            </a:extLst>
          </p:cNvPr>
          <p:cNvSpPr txBox="1"/>
          <p:nvPr/>
        </p:nvSpPr>
        <p:spPr>
          <a:xfrm>
            <a:off x="8370921" y="1140599"/>
            <a:ext cx="2812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 1      0      m[1]       m[0]</a:t>
            </a:r>
          </a:p>
        </p:txBody>
      </p:sp>
      <p:sp>
        <p:nvSpPr>
          <p:cNvPr id="9" name="Rectangle 27">
            <a:extLst>
              <a:ext uri="{FF2B5EF4-FFF2-40B4-BE49-F238E27FC236}">
                <a16:creationId xmlns:a16="http://schemas.microsoft.com/office/drawing/2014/main" id="{CF1F6677-BA23-FC9C-E8B7-7DEA3FB22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9773" y="2267387"/>
            <a:ext cx="125194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1 </a:t>
            </a:r>
            <a:r>
              <a:rPr lang="en-US">
                <a:latin typeface="Calibri"/>
                <a:cs typeface="Calibri"/>
              </a:rPr>
              <a:t>[0  </a:t>
            </a:r>
            <a:r>
              <a:rPr lang="en-US">
                <a:solidFill>
                  <a:srgbClr val="FF0000"/>
                </a:solidFill>
                <a:latin typeface="Calibri"/>
                <a:cs typeface="Calibri"/>
              </a:rPr>
              <a:t>00  </a:t>
            </a:r>
            <a:r>
              <a:rPr lang="en-US">
                <a:latin typeface="Calibri"/>
                <a:cs typeface="Calibri"/>
              </a:rPr>
              <a:t>1</a:t>
            </a:r>
            <a:r>
              <a:rPr lang="en-US" baseline="-2500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14" name="Rectangle 27">
            <a:extLst>
              <a:ext uri="{FF2B5EF4-FFF2-40B4-BE49-F238E27FC236}">
                <a16:creationId xmlns:a16="http://schemas.microsoft.com/office/drawing/2014/main" id="{5EDB039D-4E02-17C4-4E2B-B17D0CCA8D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078" y="2267387"/>
            <a:ext cx="43441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hit</a:t>
            </a:r>
          </a:p>
        </p:txBody>
      </p:sp>
    </p:spTree>
    <p:extLst>
      <p:ext uri="{BB962C8B-B14F-4D97-AF65-F5344CB8AC3E}">
        <p14:creationId xmlns:p14="http://schemas.microsoft.com/office/powerpoint/2010/main" val="3476579919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0AF58837-B447-D960-97C1-06902847A0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8" name="Group 187">
            <a:extLst>
              <a:ext uri="{FF2B5EF4-FFF2-40B4-BE49-F238E27FC236}">
                <a16:creationId xmlns:a16="http://schemas.microsoft.com/office/drawing/2014/main" id="{98230544-1F9F-F4CF-A4AF-26624CE78641}"/>
              </a:ext>
            </a:extLst>
          </p:cNvPr>
          <p:cNvGrpSpPr/>
          <p:nvPr/>
        </p:nvGrpSpPr>
        <p:grpSpPr>
          <a:xfrm>
            <a:off x="8288079" y="838200"/>
            <a:ext cx="2819400" cy="1295400"/>
            <a:chOff x="609600" y="2895600"/>
            <a:chExt cx="2819400" cy="1295400"/>
          </a:xfrm>
        </p:grpSpPr>
        <p:grpSp>
          <p:nvGrpSpPr>
            <p:cNvPr id="183" name="Group 182">
              <a:extLst>
                <a:ext uri="{FF2B5EF4-FFF2-40B4-BE49-F238E27FC236}">
                  <a16:creationId xmlns:a16="http://schemas.microsoft.com/office/drawing/2014/main" id="{8F22A054-EDF8-4D21-5948-82831AA665E7}"/>
                </a:ext>
              </a:extLst>
            </p:cNvPr>
            <p:cNvGrpSpPr/>
            <p:nvPr/>
          </p:nvGrpSpPr>
          <p:grpSpPr>
            <a:xfrm>
              <a:off x="609600" y="3276600"/>
              <a:ext cx="2819400" cy="914400"/>
              <a:chOff x="609600" y="3276600"/>
              <a:chExt cx="2819400" cy="914400"/>
            </a:xfrm>
          </p:grpSpPr>
          <p:grpSp>
            <p:nvGrpSpPr>
              <p:cNvPr id="178" name="Group 177">
                <a:extLst>
                  <a:ext uri="{FF2B5EF4-FFF2-40B4-BE49-F238E27FC236}">
                    <a16:creationId xmlns:a16="http://schemas.microsoft.com/office/drawing/2014/main" id="{EC13B680-E0FE-0C77-D7FC-2FA3F3221880}"/>
                  </a:ext>
                </a:extLst>
              </p:cNvPr>
              <p:cNvGrpSpPr/>
              <p:nvPr/>
            </p:nvGrpSpPr>
            <p:grpSpPr>
              <a:xfrm>
                <a:off x="609600" y="3276600"/>
                <a:ext cx="2819400" cy="914400"/>
                <a:chOff x="5105400" y="1143000"/>
                <a:chExt cx="2819400" cy="914400"/>
              </a:xfrm>
            </p:grpSpPr>
            <p:sp>
              <p:nvSpPr>
                <p:cNvPr id="173" name="Rectangle 172">
                  <a:extLst>
                    <a:ext uri="{FF2B5EF4-FFF2-40B4-BE49-F238E27FC236}">
                      <a16:creationId xmlns:a16="http://schemas.microsoft.com/office/drawing/2014/main" id="{AA582644-8F8A-663D-84F3-6843B655C869}"/>
                    </a:ext>
                  </a:extLst>
                </p:cNvPr>
                <p:cNvSpPr/>
                <p:nvPr/>
              </p:nvSpPr>
              <p:spPr bwMode="auto">
                <a:xfrm>
                  <a:off x="5105400" y="1143000"/>
                  <a:ext cx="2819400" cy="914400"/>
                </a:xfrm>
                <a:prstGeom prst="rect">
                  <a:avLst/>
                </a:prstGeom>
                <a:solidFill>
                  <a:schemeClr val="bg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non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000">
                    <a:latin typeface="Calibri"/>
                    <a:cs typeface="Calibri"/>
                  </a:endParaRPr>
                </a:p>
              </p:txBody>
            </p:sp>
            <p:cxnSp>
              <p:nvCxnSpPr>
                <p:cNvPr id="175" name="Straight Connector 174">
                  <a:extLst>
                    <a:ext uri="{FF2B5EF4-FFF2-40B4-BE49-F238E27FC236}">
                      <a16:creationId xmlns:a16="http://schemas.microsoft.com/office/drawing/2014/main" id="{CE80DD6B-4E0F-5AFB-A252-683CE37C8051}"/>
                    </a:ext>
                  </a:extLst>
                </p:cNvPr>
                <p:cNvCxnSpPr/>
                <p:nvPr/>
              </p:nvCxnSpPr>
              <p:spPr bwMode="auto">
                <a:xfrm rot="5400000" flipH="1" flipV="1">
                  <a:off x="5105400" y="1600200"/>
                  <a:ext cx="914400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76" name="Straight Connector 175">
                  <a:extLst>
                    <a:ext uri="{FF2B5EF4-FFF2-40B4-BE49-F238E27FC236}">
                      <a16:creationId xmlns:a16="http://schemas.microsoft.com/office/drawing/2014/main" id="{667F3688-4563-B2F7-0CF8-DAF74CF9E0B5}"/>
                    </a:ext>
                  </a:extLst>
                </p:cNvPr>
                <p:cNvCxnSpPr/>
                <p:nvPr/>
              </p:nvCxnSpPr>
              <p:spPr bwMode="auto">
                <a:xfrm rot="5400000" flipH="1" flipV="1">
                  <a:off x="5638800" y="1600200"/>
                  <a:ext cx="914400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77" name="Straight Connector 176">
                  <a:extLst>
                    <a:ext uri="{FF2B5EF4-FFF2-40B4-BE49-F238E27FC236}">
                      <a16:creationId xmlns:a16="http://schemas.microsoft.com/office/drawing/2014/main" id="{13D5966E-1B1A-1AAA-810F-4B9A68716BE3}"/>
                    </a:ext>
                  </a:extLst>
                </p:cNvPr>
                <p:cNvCxnSpPr/>
                <p:nvPr/>
              </p:nvCxnSpPr>
              <p:spPr bwMode="auto">
                <a:xfrm rot="5400000" flipH="1" flipV="1">
                  <a:off x="6477000" y="1600200"/>
                  <a:ext cx="914400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</p:grpSp>
          <p:cxnSp>
            <p:nvCxnSpPr>
              <p:cNvPr id="180" name="Straight Connector 179">
                <a:extLst>
                  <a:ext uri="{FF2B5EF4-FFF2-40B4-BE49-F238E27FC236}">
                    <a16:creationId xmlns:a16="http://schemas.microsoft.com/office/drawing/2014/main" id="{213B9CA4-F566-6818-2182-E2833793B022}"/>
                  </a:ext>
                </a:extLst>
              </p:cNvPr>
              <p:cNvCxnSpPr>
                <a:cxnSpLocks/>
                <a:stCxn id="173" idx="1"/>
                <a:endCxn id="173" idx="3"/>
              </p:cNvCxnSpPr>
              <p:nvPr/>
            </p:nvCxnSpPr>
            <p:spPr bwMode="auto">
              <a:xfrm rot="10800000" flipH="1">
                <a:off x="609600" y="3733800"/>
                <a:ext cx="2819400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81" name="Straight Connector 180">
                <a:extLst>
                  <a:ext uri="{FF2B5EF4-FFF2-40B4-BE49-F238E27FC236}">
                    <a16:creationId xmlns:a16="http://schemas.microsoft.com/office/drawing/2014/main" id="{ADF93186-C4A9-17E0-097E-63B9349CA6EA}"/>
                  </a:ext>
                </a:extLst>
              </p:cNvPr>
              <p:cNvCxnSpPr/>
              <p:nvPr/>
            </p:nvCxnSpPr>
            <p:spPr bwMode="auto">
              <a:xfrm rot="10800000" flipH="1">
                <a:off x="609600" y="3505200"/>
                <a:ext cx="2819400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82" name="Straight Connector 181">
                <a:extLst>
                  <a:ext uri="{FF2B5EF4-FFF2-40B4-BE49-F238E27FC236}">
                    <a16:creationId xmlns:a16="http://schemas.microsoft.com/office/drawing/2014/main" id="{5EE6AB45-61C3-753C-D000-375AD32DA888}"/>
                  </a:ext>
                </a:extLst>
              </p:cNvPr>
              <p:cNvCxnSpPr/>
              <p:nvPr/>
            </p:nvCxnSpPr>
            <p:spPr bwMode="auto">
              <a:xfrm rot="10800000" flipH="1">
                <a:off x="609600" y="3962399"/>
                <a:ext cx="2819400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184" name="Rectangle 17">
              <a:extLst>
                <a:ext uri="{FF2B5EF4-FFF2-40B4-BE49-F238E27FC236}">
                  <a16:creationId xmlns:a16="http://schemas.microsoft.com/office/drawing/2014/main" id="{6A72C195-494B-954E-468E-F4FF253FD4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7400" y="2902716"/>
              <a:ext cx="681276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>
                  <a:latin typeface="Calibri"/>
                  <a:cs typeface="Calibri"/>
                </a:rPr>
                <a:t>block</a:t>
              </a:r>
              <a:endParaRPr lang="en-US" dirty="0">
                <a:latin typeface="Calibri"/>
                <a:cs typeface="Calibri"/>
              </a:endParaRPr>
            </a:p>
          </p:txBody>
        </p:sp>
        <p:sp>
          <p:nvSpPr>
            <p:cNvPr id="186" name="Rectangle 17">
              <a:extLst>
                <a:ext uri="{FF2B5EF4-FFF2-40B4-BE49-F238E27FC236}">
                  <a16:creationId xmlns:a16="http://schemas.microsoft.com/office/drawing/2014/main" id="{0223975C-9B55-E0A2-5085-E9D531424F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2442" y="2895600"/>
              <a:ext cx="298158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dirty="0">
                  <a:latin typeface="Calibri"/>
                  <a:cs typeface="Calibri"/>
                </a:rPr>
                <a:t>v</a:t>
              </a:r>
            </a:p>
          </p:txBody>
        </p:sp>
        <p:sp>
          <p:nvSpPr>
            <p:cNvPr id="187" name="Rectangle 17">
              <a:extLst>
                <a:ext uri="{FF2B5EF4-FFF2-40B4-BE49-F238E27FC236}">
                  <a16:creationId xmlns:a16="http://schemas.microsoft.com/office/drawing/2014/main" id="{ADA3B000-CC36-0F02-1C23-A1BB973341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6858" y="2895600"/>
              <a:ext cx="479284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dirty="0">
                  <a:latin typeface="Calibri"/>
                  <a:cs typeface="Calibri"/>
                </a:rPr>
                <a:t>tag</a:t>
              </a:r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8921F77D-C954-E5F3-92D1-9F6813B6B27F}"/>
              </a:ext>
            </a:extLst>
          </p:cNvPr>
          <p:cNvSpPr/>
          <p:nvPr/>
        </p:nvSpPr>
        <p:spPr>
          <a:xfrm>
            <a:off x="10125820" y="1226316"/>
            <a:ext cx="981659" cy="2214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0073E27-EEF1-D205-D03E-98F749C8360B}"/>
              </a:ext>
            </a:extLst>
          </p:cNvPr>
          <p:cNvSpPr/>
          <p:nvPr/>
        </p:nvSpPr>
        <p:spPr>
          <a:xfrm>
            <a:off x="9283150" y="1224273"/>
            <a:ext cx="833730" cy="2214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568A8DCF-B75E-3384-D961-BAF7660117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Direct-mapped cache simulation</a:t>
            </a:r>
          </a:p>
        </p:txBody>
      </p:sp>
      <p:grpSp>
        <p:nvGrpSpPr>
          <p:cNvPr id="160" name="Group 4">
            <a:extLst>
              <a:ext uri="{FF2B5EF4-FFF2-40B4-BE49-F238E27FC236}">
                <a16:creationId xmlns:a16="http://schemas.microsoft.com/office/drawing/2014/main" id="{ABC61A5A-084B-CF59-13DC-D2AE0DD3F2DF}"/>
              </a:ext>
            </a:extLst>
          </p:cNvPr>
          <p:cNvGrpSpPr>
            <a:grpSpLocks/>
          </p:cNvGrpSpPr>
          <p:nvPr/>
        </p:nvGrpSpPr>
        <p:grpSpPr bwMode="auto">
          <a:xfrm>
            <a:off x="830244" y="1053402"/>
            <a:ext cx="2044700" cy="549275"/>
            <a:chOff x="179" y="994"/>
            <a:chExt cx="1288" cy="346"/>
          </a:xfrm>
        </p:grpSpPr>
        <p:sp>
          <p:nvSpPr>
            <p:cNvPr id="161" name="Rectangle 5">
              <a:extLst>
                <a:ext uri="{FF2B5EF4-FFF2-40B4-BE49-F238E27FC236}">
                  <a16:creationId xmlns:a16="http://schemas.microsoft.com/office/drawing/2014/main" id="{D99D66CA-7A25-A231-5F96-39C92467F6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</a:t>
              </a:r>
            </a:p>
          </p:txBody>
        </p:sp>
        <p:sp>
          <p:nvSpPr>
            <p:cNvPr id="162" name="Rectangle 6">
              <a:extLst>
                <a:ext uri="{FF2B5EF4-FFF2-40B4-BE49-F238E27FC236}">
                  <a16:creationId xmlns:a16="http://schemas.microsoft.com/office/drawing/2014/main" id="{8080CD9E-1CFF-C796-9D5F-B64A7B49BB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" y="994"/>
              <a:ext cx="31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t=1</a:t>
              </a:r>
            </a:p>
          </p:txBody>
        </p:sp>
        <p:sp>
          <p:nvSpPr>
            <p:cNvPr id="163" name="Rectangle 7">
              <a:extLst>
                <a:ext uri="{FF2B5EF4-FFF2-40B4-BE49-F238E27FC236}">
                  <a16:creationId xmlns:a16="http://schemas.microsoft.com/office/drawing/2014/main" id="{9A28CDB9-8DAD-B1DE-2D12-749044C430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" y="994"/>
              <a:ext cx="31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s=2</a:t>
              </a:r>
            </a:p>
          </p:txBody>
        </p:sp>
        <p:sp>
          <p:nvSpPr>
            <p:cNvPr id="164" name="Rectangle 8">
              <a:extLst>
                <a:ext uri="{FF2B5EF4-FFF2-40B4-BE49-F238E27FC236}">
                  <a16:creationId xmlns:a16="http://schemas.microsoft.com/office/drawing/2014/main" id="{764623CC-2ECC-E33E-2783-8C4E6ACA2E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0" y="994"/>
              <a:ext cx="33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b=1</a:t>
              </a:r>
            </a:p>
          </p:txBody>
        </p:sp>
        <p:sp>
          <p:nvSpPr>
            <p:cNvPr id="165" name="Rectangle 9">
              <a:extLst>
                <a:ext uri="{FF2B5EF4-FFF2-40B4-BE49-F238E27FC236}">
                  <a16:creationId xmlns:a16="http://schemas.microsoft.com/office/drawing/2014/main" id="{1A153C2D-59AF-662E-5FBC-EFE89138CD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xx</a:t>
              </a:r>
            </a:p>
          </p:txBody>
        </p:sp>
        <p:sp>
          <p:nvSpPr>
            <p:cNvPr id="166" name="Rectangle 10">
              <a:extLst>
                <a:ext uri="{FF2B5EF4-FFF2-40B4-BE49-F238E27FC236}">
                  <a16:creationId xmlns:a16="http://schemas.microsoft.com/office/drawing/2014/main" id="{A8F8DE1F-2BE0-4EC9-2A93-945DA07688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3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</a:t>
              </a:r>
            </a:p>
          </p:txBody>
        </p:sp>
      </p:grpSp>
      <p:sp>
        <p:nvSpPr>
          <p:cNvPr id="231" name="Rectangle 27">
            <a:extLst>
              <a:ext uri="{FF2B5EF4-FFF2-40B4-BE49-F238E27FC236}">
                <a16:creationId xmlns:a16="http://schemas.microsoft.com/office/drawing/2014/main" id="{E3144E82-A6C0-514A-CAB2-9BC6522C2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2818" y="1580418"/>
            <a:ext cx="130484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0 [0  </a:t>
            </a:r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00  </a:t>
            </a:r>
            <a:r>
              <a:rPr lang="en-US" dirty="0">
                <a:latin typeface="Calibri"/>
                <a:cs typeface="Calibri"/>
              </a:rPr>
              <a:t>0</a:t>
            </a:r>
            <a:r>
              <a:rPr lang="en-US" baseline="-25000" dirty="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 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241" name="Rectangle 27">
            <a:extLst>
              <a:ext uri="{FF2B5EF4-FFF2-40B4-BE49-F238E27FC236}">
                <a16:creationId xmlns:a16="http://schemas.microsoft.com/office/drawing/2014/main" id="{7DB8F111-9C00-3947-67A4-2AFDCF459F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3520" y="1569708"/>
            <a:ext cx="59952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miss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E1701E-081A-E1B9-2D03-1D4AB7C0AE81}"/>
              </a:ext>
            </a:extLst>
          </p:cNvPr>
          <p:cNvSpPr/>
          <p:nvPr/>
        </p:nvSpPr>
        <p:spPr>
          <a:xfrm>
            <a:off x="822306" y="2723987"/>
            <a:ext cx="254613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M=16 addresses,</a:t>
            </a:r>
          </a:p>
          <a:p>
            <a:r>
              <a:rPr lang="en-US" sz="2000" dirty="0">
                <a:latin typeface="Calibri"/>
                <a:cs typeface="Calibri"/>
              </a:rPr>
              <a:t>      byte-addressable 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B=2 bytes/block </a:t>
            </a:r>
          </a:p>
          <a:p>
            <a:r>
              <a:rPr lang="en-US" sz="2000" dirty="0">
                <a:latin typeface="Calibri"/>
                <a:cs typeface="Calibri"/>
              </a:rPr>
              <a:t>K=4 sets 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A=1 blocks/set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B4C902D-EF61-EF49-9773-F03F4E752293}"/>
              </a:ext>
            </a:extLst>
          </p:cNvPr>
          <p:cNvSpPr/>
          <p:nvPr/>
        </p:nvSpPr>
        <p:spPr>
          <a:xfrm>
            <a:off x="4038600" y="958240"/>
            <a:ext cx="3048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Address trace 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(reads, one byte per read):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E1D5563-C910-592A-A484-207B911EAF46}"/>
              </a:ext>
            </a:extLst>
          </p:cNvPr>
          <p:cNvSpPr txBox="1"/>
          <p:nvPr/>
        </p:nvSpPr>
        <p:spPr>
          <a:xfrm>
            <a:off x="7501169" y="1082383"/>
            <a:ext cx="8541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00</a:t>
            </a:r>
            <a:r>
              <a:rPr lang="en-US" baseline="-25000" dirty="0">
                <a:latin typeface="Calibri" pitchFamily="34" charset="0"/>
              </a:rPr>
              <a:t>2</a:t>
            </a:r>
          </a:p>
          <a:p>
            <a:r>
              <a:rPr lang="en-US" dirty="0">
                <a:latin typeface="Calibri" pitchFamily="34" charset="0"/>
              </a:rPr>
              <a:t>set 01</a:t>
            </a:r>
            <a:r>
              <a:rPr lang="en-US" baseline="-25000" dirty="0">
                <a:latin typeface="Calibri" pitchFamily="34" charset="0"/>
              </a:rPr>
              <a:t>2</a:t>
            </a:r>
          </a:p>
          <a:p>
            <a:r>
              <a:rPr lang="en-US" dirty="0">
                <a:latin typeface="Calibri" pitchFamily="34" charset="0"/>
              </a:rPr>
              <a:t>set 10</a:t>
            </a:r>
            <a:r>
              <a:rPr lang="en-US" baseline="-25000" dirty="0">
                <a:latin typeface="Calibri" pitchFamily="34" charset="0"/>
              </a:rPr>
              <a:t>2</a:t>
            </a:r>
          </a:p>
          <a:p>
            <a:r>
              <a:rPr lang="en-US" dirty="0">
                <a:latin typeface="Calibri" pitchFamily="34" charset="0"/>
              </a:rPr>
              <a:t>set 11</a:t>
            </a:r>
            <a:r>
              <a:rPr lang="en-US" baseline="-25000" dirty="0">
                <a:latin typeface="Calibri" pitchFamily="34" charset="0"/>
              </a:rPr>
              <a:t>2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35520B9D-076B-0A0F-146F-CA6BB8E764D1}"/>
              </a:ext>
            </a:extLst>
          </p:cNvPr>
          <p:cNvSpPr txBox="1"/>
          <p:nvPr/>
        </p:nvSpPr>
        <p:spPr>
          <a:xfrm>
            <a:off x="8364279" y="1383268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0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53E67A9E-E81A-FE06-075D-7B06908D99B7}"/>
              </a:ext>
            </a:extLst>
          </p:cNvPr>
          <p:cNvSpPr txBox="1"/>
          <p:nvPr/>
        </p:nvSpPr>
        <p:spPr>
          <a:xfrm>
            <a:off x="8364279" y="1604005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0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7537B3-96F9-382D-2BFF-53E3DD3D2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C64CE8E-0C44-353B-7D78-1C999F99F8E5}"/>
              </a:ext>
            </a:extLst>
          </p:cNvPr>
          <p:cNvGraphicFramePr>
            <a:graphicFrameLocks noGrp="1"/>
          </p:cNvGraphicFramePr>
          <p:nvPr/>
        </p:nvGraphicFramePr>
        <p:xfrm>
          <a:off x="688712" y="4750027"/>
          <a:ext cx="3026264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008">
                  <a:extLst>
                    <a:ext uri="{9D8B030D-6E8A-4147-A177-3AD203B41FA5}">
                      <a16:colId xmlns:a16="http://schemas.microsoft.com/office/drawing/2014/main" val="1974772448"/>
                    </a:ext>
                  </a:extLst>
                </a:gridCol>
                <a:gridCol w="601814">
                  <a:extLst>
                    <a:ext uri="{9D8B030D-6E8A-4147-A177-3AD203B41FA5}">
                      <a16:colId xmlns:a16="http://schemas.microsoft.com/office/drawing/2014/main" val="2275557753"/>
                    </a:ext>
                  </a:extLst>
                </a:gridCol>
                <a:gridCol w="601814">
                  <a:extLst>
                    <a:ext uri="{9D8B030D-6E8A-4147-A177-3AD203B41FA5}">
                      <a16:colId xmlns:a16="http://schemas.microsoft.com/office/drawing/2014/main" val="3133216353"/>
                    </a:ext>
                  </a:extLst>
                </a:gridCol>
                <a:gridCol w="601814">
                  <a:extLst>
                    <a:ext uri="{9D8B030D-6E8A-4147-A177-3AD203B41FA5}">
                      <a16:colId xmlns:a16="http://schemas.microsoft.com/office/drawing/2014/main" val="101282440"/>
                    </a:ext>
                  </a:extLst>
                </a:gridCol>
                <a:gridCol w="601814">
                  <a:extLst>
                    <a:ext uri="{9D8B030D-6E8A-4147-A177-3AD203B41FA5}">
                      <a16:colId xmlns:a16="http://schemas.microsoft.com/office/drawing/2014/main" val="703659578"/>
                    </a:ext>
                  </a:extLst>
                </a:gridCol>
              </a:tblGrid>
              <a:tr h="194038">
                <a:tc>
                  <a:txBody>
                    <a:bodyPr/>
                    <a:lstStyle/>
                    <a:p>
                      <a:pPr algn="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offset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0095108"/>
                  </a:ext>
                </a:extLst>
              </a:tr>
              <a:tr h="194038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0x0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802589"/>
                  </a:ext>
                </a:extLst>
              </a:tr>
              <a:tr h="194038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0x4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305659"/>
                  </a:ext>
                </a:extLst>
              </a:tr>
              <a:tr h="194038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0x8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m[8]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m[9]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423236"/>
                  </a:ext>
                </a:extLst>
              </a:tr>
              <a:tr h="194038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0xC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83427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C05A5A1-9C8A-C6ED-A6EA-445D6F696F44}"/>
              </a:ext>
            </a:extLst>
          </p:cNvPr>
          <p:cNvSpPr txBox="1"/>
          <p:nvPr/>
        </p:nvSpPr>
        <p:spPr>
          <a:xfrm>
            <a:off x="688712" y="4442250"/>
            <a:ext cx="1225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Memory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D829CCC-99A5-FBA0-28DD-B13654025E0A}"/>
              </a:ext>
            </a:extLst>
          </p:cNvPr>
          <p:cNvSpPr txBox="1"/>
          <p:nvPr/>
        </p:nvSpPr>
        <p:spPr>
          <a:xfrm>
            <a:off x="8352965" y="1148321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 1      0      m[1]       m[0]</a:t>
            </a:r>
          </a:p>
        </p:txBody>
      </p:sp>
      <p:sp>
        <p:nvSpPr>
          <p:cNvPr id="9" name="Rectangle 27">
            <a:extLst>
              <a:ext uri="{FF2B5EF4-FFF2-40B4-BE49-F238E27FC236}">
                <a16:creationId xmlns:a16="http://schemas.microsoft.com/office/drawing/2014/main" id="{DE5AE273-4A45-2D00-A08E-7A6BA1FFE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9773" y="2267387"/>
            <a:ext cx="125194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1 </a:t>
            </a:r>
            <a:r>
              <a:rPr lang="en-US">
                <a:latin typeface="Calibri"/>
                <a:cs typeface="Calibri"/>
              </a:rPr>
              <a:t>[0  </a:t>
            </a:r>
            <a:r>
              <a:rPr lang="en-US">
                <a:solidFill>
                  <a:srgbClr val="FF0000"/>
                </a:solidFill>
                <a:latin typeface="Calibri"/>
                <a:cs typeface="Calibri"/>
              </a:rPr>
              <a:t>00  </a:t>
            </a:r>
            <a:r>
              <a:rPr lang="en-US">
                <a:latin typeface="Calibri"/>
                <a:cs typeface="Calibri"/>
              </a:rPr>
              <a:t>1</a:t>
            </a:r>
            <a:r>
              <a:rPr lang="en-US" baseline="-2500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14" name="Rectangle 27">
            <a:extLst>
              <a:ext uri="{FF2B5EF4-FFF2-40B4-BE49-F238E27FC236}">
                <a16:creationId xmlns:a16="http://schemas.microsoft.com/office/drawing/2014/main" id="{DE16D0E4-0FB8-62A7-8BFA-4C75C52426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078" y="2267387"/>
            <a:ext cx="43441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hit</a:t>
            </a:r>
          </a:p>
        </p:txBody>
      </p:sp>
      <p:sp>
        <p:nvSpPr>
          <p:cNvPr id="13" name="Rectangle 45">
            <a:extLst>
              <a:ext uri="{FF2B5EF4-FFF2-40B4-BE49-F238E27FC236}">
                <a16:creationId xmlns:a16="http://schemas.microsoft.com/office/drawing/2014/main" id="{CCF7F882-C640-3A63-2D5A-B41905867D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9773" y="3121053"/>
            <a:ext cx="130484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7 </a:t>
            </a:r>
            <a:r>
              <a:rPr lang="en-US">
                <a:latin typeface="Calibri"/>
                <a:cs typeface="Calibri"/>
              </a:rPr>
              <a:t>[0  </a:t>
            </a:r>
            <a:r>
              <a:rPr lang="en-US">
                <a:solidFill>
                  <a:srgbClr val="FF0000"/>
                </a:solidFill>
                <a:latin typeface="Calibri"/>
                <a:cs typeface="Calibri"/>
              </a:rPr>
              <a:t>11  </a:t>
            </a:r>
            <a:r>
              <a:rPr lang="en-US">
                <a:latin typeface="Calibri"/>
                <a:cs typeface="Calibri"/>
              </a:rPr>
              <a:t>1</a:t>
            </a:r>
            <a:r>
              <a:rPr lang="en-US" baseline="-2500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 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15" name="Rectangle 27">
            <a:extLst>
              <a:ext uri="{FF2B5EF4-FFF2-40B4-BE49-F238E27FC236}">
                <a16:creationId xmlns:a16="http://schemas.microsoft.com/office/drawing/2014/main" id="{D725C7A5-9DFD-60D6-D6DF-C7ED3CC50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7284" y="3121053"/>
            <a:ext cx="59952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miss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B6124C2-CD98-A3D3-9FF1-CCCBAEA3217E}"/>
              </a:ext>
            </a:extLst>
          </p:cNvPr>
          <p:cNvSpPr/>
          <p:nvPr/>
        </p:nvSpPr>
        <p:spPr>
          <a:xfrm>
            <a:off x="10121349" y="1914157"/>
            <a:ext cx="981659" cy="2214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3C6255A-C0F3-723C-6C2F-04A8A77F5C89}"/>
              </a:ext>
            </a:extLst>
          </p:cNvPr>
          <p:cNvSpPr/>
          <p:nvPr/>
        </p:nvSpPr>
        <p:spPr>
          <a:xfrm>
            <a:off x="9278679" y="1912114"/>
            <a:ext cx="833730" cy="2214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C09861A-5CCF-E57A-0891-571CC7CDF46E}"/>
              </a:ext>
            </a:extLst>
          </p:cNvPr>
          <p:cNvSpPr txBox="1"/>
          <p:nvPr/>
        </p:nvSpPr>
        <p:spPr>
          <a:xfrm>
            <a:off x="8373317" y="1836663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 1      0      m[7]       m[6]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DAFCF01-74BC-1C4F-01E3-ECCF96AA3F9B}"/>
              </a:ext>
            </a:extLst>
          </p:cNvPr>
          <p:cNvSpPr txBox="1"/>
          <p:nvPr/>
        </p:nvSpPr>
        <p:spPr>
          <a:xfrm>
            <a:off x="8364279" y="1852318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0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50747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7" grpId="0"/>
      <p:bldP spid="18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C68371B2-2491-E6EA-9504-2C35D19DB6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8" name="Group 187">
            <a:extLst>
              <a:ext uri="{FF2B5EF4-FFF2-40B4-BE49-F238E27FC236}">
                <a16:creationId xmlns:a16="http://schemas.microsoft.com/office/drawing/2014/main" id="{D7B61628-3289-F978-D114-2C3BCBFEAD77}"/>
              </a:ext>
            </a:extLst>
          </p:cNvPr>
          <p:cNvGrpSpPr/>
          <p:nvPr/>
        </p:nvGrpSpPr>
        <p:grpSpPr>
          <a:xfrm>
            <a:off x="8288079" y="838200"/>
            <a:ext cx="2819400" cy="1295400"/>
            <a:chOff x="609600" y="2895600"/>
            <a:chExt cx="2819400" cy="1295400"/>
          </a:xfrm>
        </p:grpSpPr>
        <p:grpSp>
          <p:nvGrpSpPr>
            <p:cNvPr id="183" name="Group 182">
              <a:extLst>
                <a:ext uri="{FF2B5EF4-FFF2-40B4-BE49-F238E27FC236}">
                  <a16:creationId xmlns:a16="http://schemas.microsoft.com/office/drawing/2014/main" id="{90E16CA6-AE4A-2C71-1D0F-4FA106CE55A8}"/>
                </a:ext>
              </a:extLst>
            </p:cNvPr>
            <p:cNvGrpSpPr/>
            <p:nvPr/>
          </p:nvGrpSpPr>
          <p:grpSpPr>
            <a:xfrm>
              <a:off x="609600" y="3276600"/>
              <a:ext cx="2819400" cy="914400"/>
              <a:chOff x="609600" y="3276600"/>
              <a:chExt cx="2819400" cy="914400"/>
            </a:xfrm>
          </p:grpSpPr>
          <p:grpSp>
            <p:nvGrpSpPr>
              <p:cNvPr id="178" name="Group 177">
                <a:extLst>
                  <a:ext uri="{FF2B5EF4-FFF2-40B4-BE49-F238E27FC236}">
                    <a16:creationId xmlns:a16="http://schemas.microsoft.com/office/drawing/2014/main" id="{76977E99-C636-0C4E-0DFB-D421F89F5DB2}"/>
                  </a:ext>
                </a:extLst>
              </p:cNvPr>
              <p:cNvGrpSpPr/>
              <p:nvPr/>
            </p:nvGrpSpPr>
            <p:grpSpPr>
              <a:xfrm>
                <a:off x="609600" y="3276600"/>
                <a:ext cx="2819400" cy="914400"/>
                <a:chOff x="5105400" y="1143000"/>
                <a:chExt cx="2819400" cy="914400"/>
              </a:xfrm>
            </p:grpSpPr>
            <p:sp>
              <p:nvSpPr>
                <p:cNvPr id="173" name="Rectangle 172">
                  <a:extLst>
                    <a:ext uri="{FF2B5EF4-FFF2-40B4-BE49-F238E27FC236}">
                      <a16:creationId xmlns:a16="http://schemas.microsoft.com/office/drawing/2014/main" id="{4A4BF89D-6C12-9B6C-E703-CAA7192F9492}"/>
                    </a:ext>
                  </a:extLst>
                </p:cNvPr>
                <p:cNvSpPr/>
                <p:nvPr/>
              </p:nvSpPr>
              <p:spPr bwMode="auto">
                <a:xfrm>
                  <a:off x="5105400" y="1143000"/>
                  <a:ext cx="2819400" cy="914400"/>
                </a:xfrm>
                <a:prstGeom prst="rect">
                  <a:avLst/>
                </a:prstGeom>
                <a:solidFill>
                  <a:schemeClr val="bg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non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000">
                    <a:latin typeface="Calibri"/>
                    <a:cs typeface="Calibri"/>
                  </a:endParaRPr>
                </a:p>
              </p:txBody>
            </p:sp>
            <p:cxnSp>
              <p:nvCxnSpPr>
                <p:cNvPr id="175" name="Straight Connector 174">
                  <a:extLst>
                    <a:ext uri="{FF2B5EF4-FFF2-40B4-BE49-F238E27FC236}">
                      <a16:creationId xmlns:a16="http://schemas.microsoft.com/office/drawing/2014/main" id="{B2AE1371-FCCC-842C-8BF7-BC5C3B1A8DF8}"/>
                    </a:ext>
                  </a:extLst>
                </p:cNvPr>
                <p:cNvCxnSpPr/>
                <p:nvPr/>
              </p:nvCxnSpPr>
              <p:spPr bwMode="auto">
                <a:xfrm rot="5400000" flipH="1" flipV="1">
                  <a:off x="5105400" y="1600200"/>
                  <a:ext cx="914400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76" name="Straight Connector 175">
                  <a:extLst>
                    <a:ext uri="{FF2B5EF4-FFF2-40B4-BE49-F238E27FC236}">
                      <a16:creationId xmlns:a16="http://schemas.microsoft.com/office/drawing/2014/main" id="{0D1F3FFB-2E80-175C-F4B7-1878A85766F5}"/>
                    </a:ext>
                  </a:extLst>
                </p:cNvPr>
                <p:cNvCxnSpPr/>
                <p:nvPr/>
              </p:nvCxnSpPr>
              <p:spPr bwMode="auto">
                <a:xfrm rot="5400000" flipH="1" flipV="1">
                  <a:off x="5638800" y="1600200"/>
                  <a:ext cx="914400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77" name="Straight Connector 176">
                  <a:extLst>
                    <a:ext uri="{FF2B5EF4-FFF2-40B4-BE49-F238E27FC236}">
                      <a16:creationId xmlns:a16="http://schemas.microsoft.com/office/drawing/2014/main" id="{9CE98197-9287-E10D-0D3C-73FBBF54A685}"/>
                    </a:ext>
                  </a:extLst>
                </p:cNvPr>
                <p:cNvCxnSpPr/>
                <p:nvPr/>
              </p:nvCxnSpPr>
              <p:spPr bwMode="auto">
                <a:xfrm rot="5400000" flipH="1" flipV="1">
                  <a:off x="6477000" y="1600200"/>
                  <a:ext cx="914400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</p:grpSp>
          <p:cxnSp>
            <p:nvCxnSpPr>
              <p:cNvPr id="180" name="Straight Connector 179">
                <a:extLst>
                  <a:ext uri="{FF2B5EF4-FFF2-40B4-BE49-F238E27FC236}">
                    <a16:creationId xmlns:a16="http://schemas.microsoft.com/office/drawing/2014/main" id="{0F0FB640-18C5-53FD-A029-F6E14E5C1D24}"/>
                  </a:ext>
                </a:extLst>
              </p:cNvPr>
              <p:cNvCxnSpPr>
                <a:cxnSpLocks/>
                <a:stCxn id="173" idx="1"/>
                <a:endCxn id="173" idx="3"/>
              </p:cNvCxnSpPr>
              <p:nvPr/>
            </p:nvCxnSpPr>
            <p:spPr bwMode="auto">
              <a:xfrm rot="10800000" flipH="1">
                <a:off x="609600" y="3733800"/>
                <a:ext cx="2819400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81" name="Straight Connector 180">
                <a:extLst>
                  <a:ext uri="{FF2B5EF4-FFF2-40B4-BE49-F238E27FC236}">
                    <a16:creationId xmlns:a16="http://schemas.microsoft.com/office/drawing/2014/main" id="{FB2B97AB-1A5F-0513-8605-4265DAB15390}"/>
                  </a:ext>
                </a:extLst>
              </p:cNvPr>
              <p:cNvCxnSpPr/>
              <p:nvPr/>
            </p:nvCxnSpPr>
            <p:spPr bwMode="auto">
              <a:xfrm rot="10800000" flipH="1">
                <a:off x="609600" y="3505200"/>
                <a:ext cx="2819400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82" name="Straight Connector 181">
                <a:extLst>
                  <a:ext uri="{FF2B5EF4-FFF2-40B4-BE49-F238E27FC236}">
                    <a16:creationId xmlns:a16="http://schemas.microsoft.com/office/drawing/2014/main" id="{FBAEE681-AFA3-31A8-7FAE-A475AD885191}"/>
                  </a:ext>
                </a:extLst>
              </p:cNvPr>
              <p:cNvCxnSpPr/>
              <p:nvPr/>
            </p:nvCxnSpPr>
            <p:spPr bwMode="auto">
              <a:xfrm rot="10800000" flipH="1">
                <a:off x="609600" y="3962399"/>
                <a:ext cx="2819400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184" name="Rectangle 17">
              <a:extLst>
                <a:ext uri="{FF2B5EF4-FFF2-40B4-BE49-F238E27FC236}">
                  <a16:creationId xmlns:a16="http://schemas.microsoft.com/office/drawing/2014/main" id="{25CF1EF6-63D2-4DA5-2082-DFBE1841DC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7400" y="2902716"/>
              <a:ext cx="681276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>
                  <a:latin typeface="Calibri"/>
                  <a:cs typeface="Calibri"/>
                </a:rPr>
                <a:t>block</a:t>
              </a:r>
              <a:endParaRPr lang="en-US" dirty="0">
                <a:latin typeface="Calibri"/>
                <a:cs typeface="Calibri"/>
              </a:endParaRPr>
            </a:p>
          </p:txBody>
        </p:sp>
        <p:sp>
          <p:nvSpPr>
            <p:cNvPr id="186" name="Rectangle 17">
              <a:extLst>
                <a:ext uri="{FF2B5EF4-FFF2-40B4-BE49-F238E27FC236}">
                  <a16:creationId xmlns:a16="http://schemas.microsoft.com/office/drawing/2014/main" id="{E21D0192-70B0-0F19-5D9D-36533FCF52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2442" y="2895600"/>
              <a:ext cx="298158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dirty="0">
                  <a:latin typeface="Calibri"/>
                  <a:cs typeface="Calibri"/>
                </a:rPr>
                <a:t>v</a:t>
              </a:r>
            </a:p>
          </p:txBody>
        </p:sp>
        <p:sp>
          <p:nvSpPr>
            <p:cNvPr id="187" name="Rectangle 17">
              <a:extLst>
                <a:ext uri="{FF2B5EF4-FFF2-40B4-BE49-F238E27FC236}">
                  <a16:creationId xmlns:a16="http://schemas.microsoft.com/office/drawing/2014/main" id="{7D913725-746D-9475-7D06-C7D7B0277C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6858" y="2895600"/>
              <a:ext cx="479284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dirty="0">
                  <a:latin typeface="Calibri"/>
                  <a:cs typeface="Calibri"/>
                </a:rPr>
                <a:t>tag</a:t>
              </a:r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2C240A29-5315-8E4F-5406-71497759F14F}"/>
              </a:ext>
            </a:extLst>
          </p:cNvPr>
          <p:cNvSpPr/>
          <p:nvPr/>
        </p:nvSpPr>
        <p:spPr>
          <a:xfrm>
            <a:off x="10125820" y="1226316"/>
            <a:ext cx="981659" cy="2214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79CFD5F-3349-FB20-CCB6-406A2B86EC08}"/>
              </a:ext>
            </a:extLst>
          </p:cNvPr>
          <p:cNvSpPr/>
          <p:nvPr/>
        </p:nvSpPr>
        <p:spPr>
          <a:xfrm>
            <a:off x="9283150" y="1224273"/>
            <a:ext cx="833730" cy="2214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1B429517-5C05-46DE-EAEC-D8C53D9333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Direct-mapped cache simulation</a:t>
            </a:r>
          </a:p>
        </p:txBody>
      </p:sp>
      <p:grpSp>
        <p:nvGrpSpPr>
          <p:cNvPr id="160" name="Group 4">
            <a:extLst>
              <a:ext uri="{FF2B5EF4-FFF2-40B4-BE49-F238E27FC236}">
                <a16:creationId xmlns:a16="http://schemas.microsoft.com/office/drawing/2014/main" id="{9B8CC54C-0D68-E118-DC84-BB953FB3C37A}"/>
              </a:ext>
            </a:extLst>
          </p:cNvPr>
          <p:cNvGrpSpPr>
            <a:grpSpLocks/>
          </p:cNvGrpSpPr>
          <p:nvPr/>
        </p:nvGrpSpPr>
        <p:grpSpPr bwMode="auto">
          <a:xfrm>
            <a:off x="830244" y="1053402"/>
            <a:ext cx="2044700" cy="549275"/>
            <a:chOff x="179" y="994"/>
            <a:chExt cx="1288" cy="346"/>
          </a:xfrm>
        </p:grpSpPr>
        <p:sp>
          <p:nvSpPr>
            <p:cNvPr id="161" name="Rectangle 5">
              <a:extLst>
                <a:ext uri="{FF2B5EF4-FFF2-40B4-BE49-F238E27FC236}">
                  <a16:creationId xmlns:a16="http://schemas.microsoft.com/office/drawing/2014/main" id="{E3F9506C-6FB7-FEA8-E99D-C2639BF279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</a:t>
              </a:r>
            </a:p>
          </p:txBody>
        </p:sp>
        <p:sp>
          <p:nvSpPr>
            <p:cNvPr id="162" name="Rectangle 6">
              <a:extLst>
                <a:ext uri="{FF2B5EF4-FFF2-40B4-BE49-F238E27FC236}">
                  <a16:creationId xmlns:a16="http://schemas.microsoft.com/office/drawing/2014/main" id="{B10F7C14-8E35-FA28-E884-295DC57800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" y="994"/>
              <a:ext cx="31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t=1</a:t>
              </a:r>
            </a:p>
          </p:txBody>
        </p:sp>
        <p:sp>
          <p:nvSpPr>
            <p:cNvPr id="163" name="Rectangle 7">
              <a:extLst>
                <a:ext uri="{FF2B5EF4-FFF2-40B4-BE49-F238E27FC236}">
                  <a16:creationId xmlns:a16="http://schemas.microsoft.com/office/drawing/2014/main" id="{F184799E-BB98-B4E4-D7E4-30A386AFA0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" y="994"/>
              <a:ext cx="31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s=2</a:t>
              </a:r>
            </a:p>
          </p:txBody>
        </p:sp>
        <p:sp>
          <p:nvSpPr>
            <p:cNvPr id="164" name="Rectangle 8">
              <a:extLst>
                <a:ext uri="{FF2B5EF4-FFF2-40B4-BE49-F238E27FC236}">
                  <a16:creationId xmlns:a16="http://schemas.microsoft.com/office/drawing/2014/main" id="{0B7731A9-C611-B65D-6BA3-575717F263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0" y="994"/>
              <a:ext cx="33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b=1</a:t>
              </a:r>
            </a:p>
          </p:txBody>
        </p:sp>
        <p:sp>
          <p:nvSpPr>
            <p:cNvPr id="165" name="Rectangle 9">
              <a:extLst>
                <a:ext uri="{FF2B5EF4-FFF2-40B4-BE49-F238E27FC236}">
                  <a16:creationId xmlns:a16="http://schemas.microsoft.com/office/drawing/2014/main" id="{AEBA47DD-E449-EF44-5271-F2925CA0A9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xx</a:t>
              </a:r>
            </a:p>
          </p:txBody>
        </p:sp>
        <p:sp>
          <p:nvSpPr>
            <p:cNvPr id="166" name="Rectangle 10">
              <a:extLst>
                <a:ext uri="{FF2B5EF4-FFF2-40B4-BE49-F238E27FC236}">
                  <a16:creationId xmlns:a16="http://schemas.microsoft.com/office/drawing/2014/main" id="{A44DD62B-1A9D-1C18-69DD-22CE853DCA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3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</a:t>
              </a:r>
            </a:p>
          </p:txBody>
        </p:sp>
      </p:grpSp>
      <p:sp>
        <p:nvSpPr>
          <p:cNvPr id="231" name="Rectangle 27">
            <a:extLst>
              <a:ext uri="{FF2B5EF4-FFF2-40B4-BE49-F238E27FC236}">
                <a16:creationId xmlns:a16="http://schemas.microsoft.com/office/drawing/2014/main" id="{3256CA8F-7F86-CE01-AA9D-DECAE48950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2818" y="1580418"/>
            <a:ext cx="130484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0 [0  </a:t>
            </a:r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00  </a:t>
            </a:r>
            <a:r>
              <a:rPr lang="en-US" dirty="0">
                <a:latin typeface="Calibri"/>
                <a:cs typeface="Calibri"/>
              </a:rPr>
              <a:t>0</a:t>
            </a:r>
            <a:r>
              <a:rPr lang="en-US" baseline="-25000" dirty="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 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241" name="Rectangle 27">
            <a:extLst>
              <a:ext uri="{FF2B5EF4-FFF2-40B4-BE49-F238E27FC236}">
                <a16:creationId xmlns:a16="http://schemas.microsoft.com/office/drawing/2014/main" id="{6CDD693B-A8BF-577A-7F00-F15BC38337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3520" y="1569708"/>
            <a:ext cx="59952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miss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01183A8-6D75-B763-D414-784FC113783C}"/>
              </a:ext>
            </a:extLst>
          </p:cNvPr>
          <p:cNvSpPr/>
          <p:nvPr/>
        </p:nvSpPr>
        <p:spPr>
          <a:xfrm>
            <a:off x="822306" y="2723987"/>
            <a:ext cx="254613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M=16 addresses,</a:t>
            </a:r>
          </a:p>
          <a:p>
            <a:r>
              <a:rPr lang="en-US" sz="2000" dirty="0">
                <a:latin typeface="Calibri"/>
                <a:cs typeface="Calibri"/>
              </a:rPr>
              <a:t>      byte-addressable 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B=2 bytes/block </a:t>
            </a:r>
          </a:p>
          <a:p>
            <a:r>
              <a:rPr lang="en-US" sz="2000" dirty="0">
                <a:latin typeface="Calibri"/>
                <a:cs typeface="Calibri"/>
              </a:rPr>
              <a:t>K=4 sets 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A=1 blocks/set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220E0E-C343-8E58-9EFF-CCA8FE162978}"/>
              </a:ext>
            </a:extLst>
          </p:cNvPr>
          <p:cNvSpPr/>
          <p:nvPr/>
        </p:nvSpPr>
        <p:spPr>
          <a:xfrm>
            <a:off x="4038600" y="958240"/>
            <a:ext cx="3048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Address trace 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(reads, one byte per read):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EF6F24-8779-9FCD-5AA3-30AD090557FD}"/>
              </a:ext>
            </a:extLst>
          </p:cNvPr>
          <p:cNvSpPr txBox="1"/>
          <p:nvPr/>
        </p:nvSpPr>
        <p:spPr>
          <a:xfrm>
            <a:off x="7501169" y="1082383"/>
            <a:ext cx="8541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00</a:t>
            </a:r>
            <a:r>
              <a:rPr lang="en-US" baseline="-25000" dirty="0">
                <a:latin typeface="Calibri" pitchFamily="34" charset="0"/>
              </a:rPr>
              <a:t>2</a:t>
            </a:r>
          </a:p>
          <a:p>
            <a:r>
              <a:rPr lang="en-US" dirty="0">
                <a:latin typeface="Calibri" pitchFamily="34" charset="0"/>
              </a:rPr>
              <a:t>set 01</a:t>
            </a:r>
            <a:r>
              <a:rPr lang="en-US" baseline="-25000" dirty="0">
                <a:latin typeface="Calibri" pitchFamily="34" charset="0"/>
              </a:rPr>
              <a:t>2</a:t>
            </a:r>
          </a:p>
          <a:p>
            <a:r>
              <a:rPr lang="en-US" dirty="0">
                <a:latin typeface="Calibri" pitchFamily="34" charset="0"/>
              </a:rPr>
              <a:t>set 10</a:t>
            </a:r>
            <a:r>
              <a:rPr lang="en-US" baseline="-25000" dirty="0">
                <a:latin typeface="Calibri" pitchFamily="34" charset="0"/>
              </a:rPr>
              <a:t>2</a:t>
            </a:r>
          </a:p>
          <a:p>
            <a:r>
              <a:rPr lang="en-US" dirty="0">
                <a:latin typeface="Calibri" pitchFamily="34" charset="0"/>
              </a:rPr>
              <a:t>set 11</a:t>
            </a:r>
            <a:r>
              <a:rPr lang="en-US" baseline="-25000" dirty="0">
                <a:latin typeface="Calibri" pitchFamily="34" charset="0"/>
              </a:rPr>
              <a:t>2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90B92C0B-E6E9-6C0D-771C-ECD5BD96877A}"/>
              </a:ext>
            </a:extLst>
          </p:cNvPr>
          <p:cNvSpPr txBox="1"/>
          <p:nvPr/>
        </p:nvSpPr>
        <p:spPr>
          <a:xfrm>
            <a:off x="8364279" y="1383268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0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165388F2-FED8-2F9A-343A-AE61043A74C0}"/>
              </a:ext>
            </a:extLst>
          </p:cNvPr>
          <p:cNvSpPr txBox="1"/>
          <p:nvPr/>
        </p:nvSpPr>
        <p:spPr>
          <a:xfrm>
            <a:off x="8364279" y="1604005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0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717211-CDF6-9C87-B581-961237E93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640CDFB-4224-D64A-2F1C-5C58C1C96465}"/>
              </a:ext>
            </a:extLst>
          </p:cNvPr>
          <p:cNvGraphicFramePr>
            <a:graphicFrameLocks noGrp="1"/>
          </p:cNvGraphicFramePr>
          <p:nvPr/>
        </p:nvGraphicFramePr>
        <p:xfrm>
          <a:off x="688712" y="4750027"/>
          <a:ext cx="3026264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008">
                  <a:extLst>
                    <a:ext uri="{9D8B030D-6E8A-4147-A177-3AD203B41FA5}">
                      <a16:colId xmlns:a16="http://schemas.microsoft.com/office/drawing/2014/main" val="1974772448"/>
                    </a:ext>
                  </a:extLst>
                </a:gridCol>
                <a:gridCol w="601814">
                  <a:extLst>
                    <a:ext uri="{9D8B030D-6E8A-4147-A177-3AD203B41FA5}">
                      <a16:colId xmlns:a16="http://schemas.microsoft.com/office/drawing/2014/main" val="2275557753"/>
                    </a:ext>
                  </a:extLst>
                </a:gridCol>
                <a:gridCol w="601814">
                  <a:extLst>
                    <a:ext uri="{9D8B030D-6E8A-4147-A177-3AD203B41FA5}">
                      <a16:colId xmlns:a16="http://schemas.microsoft.com/office/drawing/2014/main" val="3133216353"/>
                    </a:ext>
                  </a:extLst>
                </a:gridCol>
                <a:gridCol w="601814">
                  <a:extLst>
                    <a:ext uri="{9D8B030D-6E8A-4147-A177-3AD203B41FA5}">
                      <a16:colId xmlns:a16="http://schemas.microsoft.com/office/drawing/2014/main" val="101282440"/>
                    </a:ext>
                  </a:extLst>
                </a:gridCol>
                <a:gridCol w="601814">
                  <a:extLst>
                    <a:ext uri="{9D8B030D-6E8A-4147-A177-3AD203B41FA5}">
                      <a16:colId xmlns:a16="http://schemas.microsoft.com/office/drawing/2014/main" val="703659578"/>
                    </a:ext>
                  </a:extLst>
                </a:gridCol>
              </a:tblGrid>
              <a:tr h="194038">
                <a:tc>
                  <a:txBody>
                    <a:bodyPr/>
                    <a:lstStyle/>
                    <a:p>
                      <a:pPr algn="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offset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0095108"/>
                  </a:ext>
                </a:extLst>
              </a:tr>
              <a:tr h="194038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0x0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802589"/>
                  </a:ext>
                </a:extLst>
              </a:tr>
              <a:tr h="194038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0x4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305659"/>
                  </a:ext>
                </a:extLst>
              </a:tr>
              <a:tr h="194038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0x8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m[8]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m[9]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423236"/>
                  </a:ext>
                </a:extLst>
              </a:tr>
              <a:tr h="194038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0xC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83427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8E651EA-0BDC-A9B9-609E-B5EB749DF52B}"/>
              </a:ext>
            </a:extLst>
          </p:cNvPr>
          <p:cNvSpPr txBox="1"/>
          <p:nvPr/>
        </p:nvSpPr>
        <p:spPr>
          <a:xfrm>
            <a:off x="688712" y="4442250"/>
            <a:ext cx="1225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Memory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28EFB4A-1FEF-4E74-795D-FD6CB6DFF9B8}"/>
              </a:ext>
            </a:extLst>
          </p:cNvPr>
          <p:cNvSpPr txBox="1"/>
          <p:nvPr/>
        </p:nvSpPr>
        <p:spPr>
          <a:xfrm>
            <a:off x="8352965" y="1148321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 1      0      m[1]       m[0]</a:t>
            </a:r>
          </a:p>
        </p:txBody>
      </p:sp>
      <p:sp>
        <p:nvSpPr>
          <p:cNvPr id="9" name="Rectangle 27">
            <a:extLst>
              <a:ext uri="{FF2B5EF4-FFF2-40B4-BE49-F238E27FC236}">
                <a16:creationId xmlns:a16="http://schemas.microsoft.com/office/drawing/2014/main" id="{5E6AFF5C-7156-D794-4993-12FE2D7CCC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9773" y="2267387"/>
            <a:ext cx="125194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1 </a:t>
            </a:r>
            <a:r>
              <a:rPr lang="en-US">
                <a:latin typeface="Calibri"/>
                <a:cs typeface="Calibri"/>
              </a:rPr>
              <a:t>[0  </a:t>
            </a:r>
            <a:r>
              <a:rPr lang="en-US">
                <a:solidFill>
                  <a:srgbClr val="FF0000"/>
                </a:solidFill>
                <a:latin typeface="Calibri"/>
                <a:cs typeface="Calibri"/>
              </a:rPr>
              <a:t>00  </a:t>
            </a:r>
            <a:r>
              <a:rPr lang="en-US">
                <a:latin typeface="Calibri"/>
                <a:cs typeface="Calibri"/>
              </a:rPr>
              <a:t>1</a:t>
            </a:r>
            <a:r>
              <a:rPr lang="en-US" baseline="-2500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14" name="Rectangle 27">
            <a:extLst>
              <a:ext uri="{FF2B5EF4-FFF2-40B4-BE49-F238E27FC236}">
                <a16:creationId xmlns:a16="http://schemas.microsoft.com/office/drawing/2014/main" id="{16BABB91-871B-F96A-D35C-1E774C4A6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078" y="2267387"/>
            <a:ext cx="43441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hit</a:t>
            </a:r>
          </a:p>
        </p:txBody>
      </p:sp>
      <p:sp>
        <p:nvSpPr>
          <p:cNvPr id="13" name="Rectangle 45">
            <a:extLst>
              <a:ext uri="{FF2B5EF4-FFF2-40B4-BE49-F238E27FC236}">
                <a16:creationId xmlns:a16="http://schemas.microsoft.com/office/drawing/2014/main" id="{9E7000ED-2F8E-1A8A-3944-3192EF1813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9773" y="3121053"/>
            <a:ext cx="130484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7 </a:t>
            </a:r>
            <a:r>
              <a:rPr lang="en-US">
                <a:latin typeface="Calibri"/>
                <a:cs typeface="Calibri"/>
              </a:rPr>
              <a:t>[0  </a:t>
            </a:r>
            <a:r>
              <a:rPr lang="en-US">
                <a:solidFill>
                  <a:srgbClr val="FF0000"/>
                </a:solidFill>
                <a:latin typeface="Calibri"/>
                <a:cs typeface="Calibri"/>
              </a:rPr>
              <a:t>11  </a:t>
            </a:r>
            <a:r>
              <a:rPr lang="en-US">
                <a:latin typeface="Calibri"/>
                <a:cs typeface="Calibri"/>
              </a:rPr>
              <a:t>1</a:t>
            </a:r>
            <a:r>
              <a:rPr lang="en-US" baseline="-2500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 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15" name="Rectangle 27">
            <a:extLst>
              <a:ext uri="{FF2B5EF4-FFF2-40B4-BE49-F238E27FC236}">
                <a16:creationId xmlns:a16="http://schemas.microsoft.com/office/drawing/2014/main" id="{536E3634-ED25-1EF4-0FF2-0667E236E3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7284" y="3121053"/>
            <a:ext cx="59952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miss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7F6A228-7430-F379-ED9D-89F16EB7D25C}"/>
              </a:ext>
            </a:extLst>
          </p:cNvPr>
          <p:cNvSpPr/>
          <p:nvPr/>
        </p:nvSpPr>
        <p:spPr>
          <a:xfrm>
            <a:off x="10121349" y="1914157"/>
            <a:ext cx="981659" cy="2214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FE6FFB5-4093-7563-340A-56B302CA1967}"/>
              </a:ext>
            </a:extLst>
          </p:cNvPr>
          <p:cNvSpPr/>
          <p:nvPr/>
        </p:nvSpPr>
        <p:spPr>
          <a:xfrm>
            <a:off x="9278679" y="1912114"/>
            <a:ext cx="833730" cy="2214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335B18A-4C26-43F9-67C0-8A2FB07E21AC}"/>
              </a:ext>
            </a:extLst>
          </p:cNvPr>
          <p:cNvSpPr txBox="1"/>
          <p:nvPr/>
        </p:nvSpPr>
        <p:spPr>
          <a:xfrm>
            <a:off x="8373317" y="1836663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 1      0      m[7]       m[6]</a:t>
            </a:r>
          </a:p>
        </p:txBody>
      </p:sp>
    </p:spTree>
    <p:extLst>
      <p:ext uri="{BB962C8B-B14F-4D97-AF65-F5344CB8AC3E}">
        <p14:creationId xmlns:p14="http://schemas.microsoft.com/office/powerpoint/2010/main" val="2853333624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9CB8A2-AD29-B271-97A1-FE912E7919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>
            <a:extLst>
              <a:ext uri="{FF2B5EF4-FFF2-40B4-BE49-F238E27FC236}">
                <a16:creationId xmlns:a16="http://schemas.microsoft.com/office/drawing/2014/main" id="{20A7DDC8-0509-A005-353C-6996F2A048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Direct-mapped cache simulation</a:t>
            </a:r>
          </a:p>
        </p:txBody>
      </p:sp>
      <p:sp>
        <p:nvSpPr>
          <p:cNvPr id="26767" name="Rectangle 45">
            <a:extLst>
              <a:ext uri="{FF2B5EF4-FFF2-40B4-BE49-F238E27FC236}">
                <a16:creationId xmlns:a16="http://schemas.microsoft.com/office/drawing/2014/main" id="{E7A9117C-F4CF-DA5F-D943-1056197EA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9773" y="3121053"/>
            <a:ext cx="130484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7 </a:t>
            </a:r>
            <a:r>
              <a:rPr lang="en-US">
                <a:latin typeface="Calibri"/>
                <a:cs typeface="Calibri"/>
              </a:rPr>
              <a:t>[0  </a:t>
            </a:r>
            <a:r>
              <a:rPr lang="en-US">
                <a:solidFill>
                  <a:srgbClr val="FF0000"/>
                </a:solidFill>
                <a:latin typeface="Calibri"/>
                <a:cs typeface="Calibri"/>
              </a:rPr>
              <a:t>11  </a:t>
            </a:r>
            <a:r>
              <a:rPr lang="en-US">
                <a:latin typeface="Calibri"/>
                <a:cs typeface="Calibri"/>
              </a:rPr>
              <a:t>1</a:t>
            </a:r>
            <a:r>
              <a:rPr lang="en-US" baseline="-2500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 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26750" name="Rectangle 63">
            <a:extLst>
              <a:ext uri="{FF2B5EF4-FFF2-40B4-BE49-F238E27FC236}">
                <a16:creationId xmlns:a16="http://schemas.microsoft.com/office/drawing/2014/main" id="{22A9170A-0144-962A-3D97-27AF75BBA0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9773" y="4383260"/>
            <a:ext cx="125194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8 </a:t>
            </a:r>
            <a:r>
              <a:rPr lang="en-US">
                <a:latin typeface="Calibri"/>
                <a:cs typeface="Calibri"/>
              </a:rPr>
              <a:t>[1  </a:t>
            </a:r>
            <a:r>
              <a:rPr lang="en-US">
                <a:solidFill>
                  <a:srgbClr val="FF0000"/>
                </a:solidFill>
                <a:latin typeface="Calibri"/>
                <a:cs typeface="Calibri"/>
              </a:rPr>
              <a:t>00  </a:t>
            </a:r>
            <a:r>
              <a:rPr lang="en-US">
                <a:latin typeface="Calibri"/>
                <a:cs typeface="Calibri"/>
              </a:rPr>
              <a:t>0</a:t>
            </a:r>
            <a:r>
              <a:rPr lang="en-US" baseline="-2500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26733" name="Rectangle 81">
            <a:extLst>
              <a:ext uri="{FF2B5EF4-FFF2-40B4-BE49-F238E27FC236}">
                <a16:creationId xmlns:a16="http://schemas.microsoft.com/office/drawing/2014/main" id="{B00A0456-6DC6-E106-7F2E-D432C35534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2818" y="5501352"/>
            <a:ext cx="125194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1 [0  </a:t>
            </a:r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00  </a:t>
            </a:r>
            <a:r>
              <a:rPr lang="en-US" dirty="0">
                <a:latin typeface="Calibri"/>
                <a:cs typeface="Calibri"/>
              </a:rPr>
              <a:t>1</a:t>
            </a:r>
            <a:r>
              <a:rPr lang="en-US" baseline="-25000" dirty="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168" name="Rectangle 27">
            <a:extLst>
              <a:ext uri="{FF2B5EF4-FFF2-40B4-BE49-F238E27FC236}">
                <a16:creationId xmlns:a16="http://schemas.microsoft.com/office/drawing/2014/main" id="{BCC16039-9F32-B872-DAC8-038E63AA04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9773" y="2267387"/>
            <a:ext cx="125194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1 </a:t>
            </a:r>
            <a:r>
              <a:rPr lang="en-US">
                <a:latin typeface="Calibri"/>
                <a:cs typeface="Calibri"/>
              </a:rPr>
              <a:t>[0  </a:t>
            </a:r>
            <a:r>
              <a:rPr lang="en-US">
                <a:solidFill>
                  <a:srgbClr val="FF0000"/>
                </a:solidFill>
                <a:latin typeface="Calibri"/>
                <a:cs typeface="Calibri"/>
              </a:rPr>
              <a:t>00  </a:t>
            </a:r>
            <a:r>
              <a:rPr lang="en-US">
                <a:latin typeface="Calibri"/>
                <a:cs typeface="Calibri"/>
              </a:rPr>
              <a:t>1</a:t>
            </a:r>
            <a:r>
              <a:rPr lang="en-US" baseline="-2500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</a:t>
            </a:r>
            <a:endParaRPr lang="en-US" i="1" dirty="0">
              <a:latin typeface="Calibri"/>
              <a:cs typeface="Calibri"/>
            </a:endParaRPr>
          </a:p>
        </p:txBody>
      </p:sp>
      <p:grpSp>
        <p:nvGrpSpPr>
          <p:cNvPr id="160" name="Group 4">
            <a:extLst>
              <a:ext uri="{FF2B5EF4-FFF2-40B4-BE49-F238E27FC236}">
                <a16:creationId xmlns:a16="http://schemas.microsoft.com/office/drawing/2014/main" id="{031EF175-2DCC-1C1C-0A0A-53B87A341FAD}"/>
              </a:ext>
            </a:extLst>
          </p:cNvPr>
          <p:cNvGrpSpPr>
            <a:grpSpLocks/>
          </p:cNvGrpSpPr>
          <p:nvPr/>
        </p:nvGrpSpPr>
        <p:grpSpPr bwMode="auto">
          <a:xfrm>
            <a:off x="830244" y="1053402"/>
            <a:ext cx="2044700" cy="549275"/>
            <a:chOff x="179" y="994"/>
            <a:chExt cx="1288" cy="346"/>
          </a:xfrm>
        </p:grpSpPr>
        <p:sp>
          <p:nvSpPr>
            <p:cNvPr id="161" name="Rectangle 5">
              <a:extLst>
                <a:ext uri="{FF2B5EF4-FFF2-40B4-BE49-F238E27FC236}">
                  <a16:creationId xmlns:a16="http://schemas.microsoft.com/office/drawing/2014/main" id="{8CDAA349-81CE-9455-CDA6-84FA70ABA0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</a:t>
              </a:r>
            </a:p>
          </p:txBody>
        </p:sp>
        <p:sp>
          <p:nvSpPr>
            <p:cNvPr id="162" name="Rectangle 6">
              <a:extLst>
                <a:ext uri="{FF2B5EF4-FFF2-40B4-BE49-F238E27FC236}">
                  <a16:creationId xmlns:a16="http://schemas.microsoft.com/office/drawing/2014/main" id="{35E65F26-7A58-C450-3D11-5FDBECC72E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" y="994"/>
              <a:ext cx="31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t=1</a:t>
              </a:r>
            </a:p>
          </p:txBody>
        </p:sp>
        <p:sp>
          <p:nvSpPr>
            <p:cNvPr id="163" name="Rectangle 7">
              <a:extLst>
                <a:ext uri="{FF2B5EF4-FFF2-40B4-BE49-F238E27FC236}">
                  <a16:creationId xmlns:a16="http://schemas.microsoft.com/office/drawing/2014/main" id="{C38A8F6B-B705-D683-7F0D-5601409014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" y="994"/>
              <a:ext cx="31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s=2</a:t>
              </a:r>
            </a:p>
          </p:txBody>
        </p:sp>
        <p:sp>
          <p:nvSpPr>
            <p:cNvPr id="164" name="Rectangle 8">
              <a:extLst>
                <a:ext uri="{FF2B5EF4-FFF2-40B4-BE49-F238E27FC236}">
                  <a16:creationId xmlns:a16="http://schemas.microsoft.com/office/drawing/2014/main" id="{0D686921-3BEF-C227-F756-9BA856CF2E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0" y="994"/>
              <a:ext cx="33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b=1</a:t>
              </a:r>
            </a:p>
          </p:txBody>
        </p:sp>
        <p:sp>
          <p:nvSpPr>
            <p:cNvPr id="165" name="Rectangle 9">
              <a:extLst>
                <a:ext uri="{FF2B5EF4-FFF2-40B4-BE49-F238E27FC236}">
                  <a16:creationId xmlns:a16="http://schemas.microsoft.com/office/drawing/2014/main" id="{5CEBDC06-56F0-0878-5B95-A4E6BB2F26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xx</a:t>
              </a:r>
            </a:p>
          </p:txBody>
        </p:sp>
        <p:sp>
          <p:nvSpPr>
            <p:cNvPr id="166" name="Rectangle 10">
              <a:extLst>
                <a:ext uri="{FF2B5EF4-FFF2-40B4-BE49-F238E27FC236}">
                  <a16:creationId xmlns:a16="http://schemas.microsoft.com/office/drawing/2014/main" id="{61E6474F-A9DE-9DBE-97F7-13C876F585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3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</a:t>
              </a:r>
            </a:p>
          </p:txBody>
        </p:sp>
      </p:grpSp>
      <p:grpSp>
        <p:nvGrpSpPr>
          <p:cNvPr id="188" name="Group 187">
            <a:extLst>
              <a:ext uri="{FF2B5EF4-FFF2-40B4-BE49-F238E27FC236}">
                <a16:creationId xmlns:a16="http://schemas.microsoft.com/office/drawing/2014/main" id="{448AAEA1-974D-F94A-3EDB-20941D00D201}"/>
              </a:ext>
            </a:extLst>
          </p:cNvPr>
          <p:cNvGrpSpPr/>
          <p:nvPr/>
        </p:nvGrpSpPr>
        <p:grpSpPr>
          <a:xfrm>
            <a:off x="8288079" y="838200"/>
            <a:ext cx="2819400" cy="1295400"/>
            <a:chOff x="609600" y="2895600"/>
            <a:chExt cx="2819400" cy="1295400"/>
          </a:xfrm>
        </p:grpSpPr>
        <p:grpSp>
          <p:nvGrpSpPr>
            <p:cNvPr id="183" name="Group 182">
              <a:extLst>
                <a:ext uri="{FF2B5EF4-FFF2-40B4-BE49-F238E27FC236}">
                  <a16:creationId xmlns:a16="http://schemas.microsoft.com/office/drawing/2014/main" id="{D001CFAF-5D33-BA2F-DA46-6CB76FAEEF1B}"/>
                </a:ext>
              </a:extLst>
            </p:cNvPr>
            <p:cNvGrpSpPr/>
            <p:nvPr/>
          </p:nvGrpSpPr>
          <p:grpSpPr>
            <a:xfrm>
              <a:off x="609600" y="3276600"/>
              <a:ext cx="2819400" cy="914400"/>
              <a:chOff x="609600" y="3276600"/>
              <a:chExt cx="2819400" cy="914400"/>
            </a:xfrm>
          </p:grpSpPr>
          <p:grpSp>
            <p:nvGrpSpPr>
              <p:cNvPr id="178" name="Group 177">
                <a:extLst>
                  <a:ext uri="{FF2B5EF4-FFF2-40B4-BE49-F238E27FC236}">
                    <a16:creationId xmlns:a16="http://schemas.microsoft.com/office/drawing/2014/main" id="{0FB9AEA9-CCB0-71CC-A11F-84793DAE99E6}"/>
                  </a:ext>
                </a:extLst>
              </p:cNvPr>
              <p:cNvGrpSpPr/>
              <p:nvPr/>
            </p:nvGrpSpPr>
            <p:grpSpPr>
              <a:xfrm>
                <a:off x="609600" y="3276600"/>
                <a:ext cx="2819400" cy="914400"/>
                <a:chOff x="5105400" y="1143000"/>
                <a:chExt cx="2819400" cy="914400"/>
              </a:xfrm>
            </p:grpSpPr>
            <p:sp>
              <p:nvSpPr>
                <p:cNvPr id="173" name="Rectangle 172">
                  <a:extLst>
                    <a:ext uri="{FF2B5EF4-FFF2-40B4-BE49-F238E27FC236}">
                      <a16:creationId xmlns:a16="http://schemas.microsoft.com/office/drawing/2014/main" id="{D1AE5847-801F-28CE-0242-CB7DD8656E5C}"/>
                    </a:ext>
                  </a:extLst>
                </p:cNvPr>
                <p:cNvSpPr/>
                <p:nvPr/>
              </p:nvSpPr>
              <p:spPr bwMode="auto">
                <a:xfrm>
                  <a:off x="5105400" y="1143000"/>
                  <a:ext cx="2819400" cy="914400"/>
                </a:xfrm>
                <a:prstGeom prst="rect">
                  <a:avLst/>
                </a:prstGeom>
                <a:solidFill>
                  <a:schemeClr val="bg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non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000">
                    <a:latin typeface="Calibri"/>
                    <a:cs typeface="Calibri"/>
                  </a:endParaRPr>
                </a:p>
              </p:txBody>
            </p:sp>
            <p:cxnSp>
              <p:nvCxnSpPr>
                <p:cNvPr id="175" name="Straight Connector 174">
                  <a:extLst>
                    <a:ext uri="{FF2B5EF4-FFF2-40B4-BE49-F238E27FC236}">
                      <a16:creationId xmlns:a16="http://schemas.microsoft.com/office/drawing/2014/main" id="{A462B239-2259-828A-8302-843314EC1EAA}"/>
                    </a:ext>
                  </a:extLst>
                </p:cNvPr>
                <p:cNvCxnSpPr/>
                <p:nvPr/>
              </p:nvCxnSpPr>
              <p:spPr bwMode="auto">
                <a:xfrm rot="5400000" flipH="1" flipV="1">
                  <a:off x="5105400" y="1600200"/>
                  <a:ext cx="914400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76" name="Straight Connector 175">
                  <a:extLst>
                    <a:ext uri="{FF2B5EF4-FFF2-40B4-BE49-F238E27FC236}">
                      <a16:creationId xmlns:a16="http://schemas.microsoft.com/office/drawing/2014/main" id="{8C29CC57-F80D-FF6B-3C17-E225CF382B82}"/>
                    </a:ext>
                  </a:extLst>
                </p:cNvPr>
                <p:cNvCxnSpPr/>
                <p:nvPr/>
              </p:nvCxnSpPr>
              <p:spPr bwMode="auto">
                <a:xfrm rot="5400000" flipH="1" flipV="1">
                  <a:off x="5638800" y="1600200"/>
                  <a:ext cx="914400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77" name="Straight Connector 176">
                  <a:extLst>
                    <a:ext uri="{FF2B5EF4-FFF2-40B4-BE49-F238E27FC236}">
                      <a16:creationId xmlns:a16="http://schemas.microsoft.com/office/drawing/2014/main" id="{3306C858-1B3A-27E8-E39A-6B01FE3E5301}"/>
                    </a:ext>
                  </a:extLst>
                </p:cNvPr>
                <p:cNvCxnSpPr/>
                <p:nvPr/>
              </p:nvCxnSpPr>
              <p:spPr bwMode="auto">
                <a:xfrm rot="5400000" flipH="1" flipV="1">
                  <a:off x="6477000" y="1600200"/>
                  <a:ext cx="914400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</p:grpSp>
          <p:cxnSp>
            <p:nvCxnSpPr>
              <p:cNvPr id="180" name="Straight Connector 179">
                <a:extLst>
                  <a:ext uri="{FF2B5EF4-FFF2-40B4-BE49-F238E27FC236}">
                    <a16:creationId xmlns:a16="http://schemas.microsoft.com/office/drawing/2014/main" id="{8D4E67D4-D26C-8A19-0F1F-BC44B4BB93AD}"/>
                  </a:ext>
                </a:extLst>
              </p:cNvPr>
              <p:cNvCxnSpPr>
                <a:cxnSpLocks/>
                <a:stCxn id="173" idx="1"/>
                <a:endCxn id="173" idx="3"/>
              </p:cNvCxnSpPr>
              <p:nvPr/>
            </p:nvCxnSpPr>
            <p:spPr bwMode="auto">
              <a:xfrm rot="10800000" flipH="1">
                <a:off x="609600" y="3733800"/>
                <a:ext cx="2819400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81" name="Straight Connector 180">
                <a:extLst>
                  <a:ext uri="{FF2B5EF4-FFF2-40B4-BE49-F238E27FC236}">
                    <a16:creationId xmlns:a16="http://schemas.microsoft.com/office/drawing/2014/main" id="{F98DAC91-8F20-0D9A-4933-E37FC56E47A0}"/>
                  </a:ext>
                </a:extLst>
              </p:cNvPr>
              <p:cNvCxnSpPr/>
              <p:nvPr/>
            </p:nvCxnSpPr>
            <p:spPr bwMode="auto">
              <a:xfrm rot="10800000" flipH="1">
                <a:off x="609600" y="3505200"/>
                <a:ext cx="2819400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82" name="Straight Connector 181">
                <a:extLst>
                  <a:ext uri="{FF2B5EF4-FFF2-40B4-BE49-F238E27FC236}">
                    <a16:creationId xmlns:a16="http://schemas.microsoft.com/office/drawing/2014/main" id="{62D684F8-FEC7-1C2C-C835-F8B2162EFEED}"/>
                  </a:ext>
                </a:extLst>
              </p:cNvPr>
              <p:cNvCxnSpPr/>
              <p:nvPr/>
            </p:nvCxnSpPr>
            <p:spPr bwMode="auto">
              <a:xfrm rot="10800000" flipH="1">
                <a:off x="609600" y="3962399"/>
                <a:ext cx="2819400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184" name="Rectangle 17">
              <a:extLst>
                <a:ext uri="{FF2B5EF4-FFF2-40B4-BE49-F238E27FC236}">
                  <a16:creationId xmlns:a16="http://schemas.microsoft.com/office/drawing/2014/main" id="{ED1FDE30-4F98-2A20-0C80-0D6DDE06A7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7400" y="2902716"/>
              <a:ext cx="681276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>
                  <a:latin typeface="Calibri"/>
                  <a:cs typeface="Calibri"/>
                </a:rPr>
                <a:t>block</a:t>
              </a:r>
              <a:endParaRPr lang="en-US" dirty="0">
                <a:latin typeface="Calibri"/>
                <a:cs typeface="Calibri"/>
              </a:endParaRPr>
            </a:p>
          </p:txBody>
        </p:sp>
        <p:sp>
          <p:nvSpPr>
            <p:cNvPr id="186" name="Rectangle 17">
              <a:extLst>
                <a:ext uri="{FF2B5EF4-FFF2-40B4-BE49-F238E27FC236}">
                  <a16:creationId xmlns:a16="http://schemas.microsoft.com/office/drawing/2014/main" id="{DD6C3381-80B5-1D36-0DED-6795959F2B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2442" y="2895600"/>
              <a:ext cx="298158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dirty="0">
                  <a:latin typeface="Calibri"/>
                  <a:cs typeface="Calibri"/>
                </a:rPr>
                <a:t>v</a:t>
              </a:r>
            </a:p>
          </p:txBody>
        </p:sp>
        <p:sp>
          <p:nvSpPr>
            <p:cNvPr id="187" name="Rectangle 17">
              <a:extLst>
                <a:ext uri="{FF2B5EF4-FFF2-40B4-BE49-F238E27FC236}">
                  <a16:creationId xmlns:a16="http://schemas.microsoft.com/office/drawing/2014/main" id="{B14D78E2-6E70-C70F-FD44-61759E17DF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6858" y="2895600"/>
              <a:ext cx="479284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dirty="0">
                  <a:latin typeface="Calibri"/>
                  <a:cs typeface="Calibri"/>
                </a:rPr>
                <a:t>tag</a:t>
              </a:r>
            </a:p>
          </p:txBody>
        </p:sp>
      </p:grpSp>
      <p:sp>
        <p:nvSpPr>
          <p:cNvPr id="231" name="Rectangle 27">
            <a:extLst>
              <a:ext uri="{FF2B5EF4-FFF2-40B4-BE49-F238E27FC236}">
                <a16:creationId xmlns:a16="http://schemas.microsoft.com/office/drawing/2014/main" id="{9E4978B3-14C6-1CCB-FBDE-74B563E7C0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2818" y="1580418"/>
            <a:ext cx="130484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0 [0  </a:t>
            </a:r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00  </a:t>
            </a:r>
            <a:r>
              <a:rPr lang="en-US" dirty="0">
                <a:latin typeface="Calibri"/>
                <a:cs typeface="Calibri"/>
              </a:rPr>
              <a:t>0</a:t>
            </a:r>
            <a:r>
              <a:rPr lang="en-US" baseline="-25000" dirty="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 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FA19C988-2733-13C2-80B8-57DEFE6FC6BD}"/>
              </a:ext>
            </a:extLst>
          </p:cNvPr>
          <p:cNvSpPr txBox="1"/>
          <p:nvPr/>
        </p:nvSpPr>
        <p:spPr>
          <a:xfrm>
            <a:off x="8364279" y="11430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1      0      m[1]       m[0]</a:t>
            </a: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946DE182-AE2F-1F1C-7B29-7C73A575D6BF}"/>
              </a:ext>
            </a:extLst>
          </p:cNvPr>
          <p:cNvSpPr txBox="1"/>
          <p:nvPr/>
        </p:nvSpPr>
        <p:spPr>
          <a:xfrm>
            <a:off x="8364279" y="1140599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 1      0      m[1]       m[0]</a:t>
            </a:r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2BBF56C5-1C14-D273-A71C-38E837F2B7CC}"/>
              </a:ext>
            </a:extLst>
          </p:cNvPr>
          <p:cNvSpPr txBox="1"/>
          <p:nvPr/>
        </p:nvSpPr>
        <p:spPr>
          <a:xfrm>
            <a:off x="8364278" y="1818583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1      0      m[7]       m[6]</a:t>
            </a:r>
          </a:p>
        </p:txBody>
      </p:sp>
      <p:sp>
        <p:nvSpPr>
          <p:cNvPr id="237" name="TextBox 236">
            <a:extLst>
              <a:ext uri="{FF2B5EF4-FFF2-40B4-BE49-F238E27FC236}">
                <a16:creationId xmlns:a16="http://schemas.microsoft.com/office/drawing/2014/main" id="{764253D8-E85F-B0C8-D724-10E26F3EC846}"/>
              </a:ext>
            </a:extLst>
          </p:cNvPr>
          <p:cNvSpPr txBox="1"/>
          <p:nvPr/>
        </p:nvSpPr>
        <p:spPr>
          <a:xfrm>
            <a:off x="8361547" y="114083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1      1      m[9]       m[8]</a:t>
            </a: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CA8A047D-09C8-59C9-B331-0F63AC1D9033}"/>
              </a:ext>
            </a:extLst>
          </p:cNvPr>
          <p:cNvSpPr txBox="1"/>
          <p:nvPr/>
        </p:nvSpPr>
        <p:spPr>
          <a:xfrm>
            <a:off x="8363994" y="1147774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1      0      m[1]       m[0]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1B9FB41D-14FC-58B5-38FF-ED054D2E0030}"/>
              </a:ext>
            </a:extLst>
          </p:cNvPr>
          <p:cNvSpPr txBox="1"/>
          <p:nvPr/>
        </p:nvSpPr>
        <p:spPr>
          <a:xfrm>
            <a:off x="8366390" y="1820021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 1      0      m[7]       m[6]</a:t>
            </a:r>
          </a:p>
        </p:txBody>
      </p:sp>
      <p:sp>
        <p:nvSpPr>
          <p:cNvPr id="241" name="Rectangle 27">
            <a:extLst>
              <a:ext uri="{FF2B5EF4-FFF2-40B4-BE49-F238E27FC236}">
                <a16:creationId xmlns:a16="http://schemas.microsoft.com/office/drawing/2014/main" id="{4EF9366E-DDAA-DA76-2C65-7C7CBB6483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3520" y="1569708"/>
            <a:ext cx="59952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miss</a:t>
            </a:r>
          </a:p>
        </p:txBody>
      </p:sp>
      <p:sp>
        <p:nvSpPr>
          <p:cNvPr id="242" name="Rectangle 27">
            <a:extLst>
              <a:ext uri="{FF2B5EF4-FFF2-40B4-BE49-F238E27FC236}">
                <a16:creationId xmlns:a16="http://schemas.microsoft.com/office/drawing/2014/main" id="{3FC6BDE8-8727-EFDD-E102-7C875B689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078" y="2267387"/>
            <a:ext cx="43441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hit</a:t>
            </a:r>
          </a:p>
        </p:txBody>
      </p:sp>
      <p:sp>
        <p:nvSpPr>
          <p:cNvPr id="243" name="Rectangle 27">
            <a:extLst>
              <a:ext uri="{FF2B5EF4-FFF2-40B4-BE49-F238E27FC236}">
                <a16:creationId xmlns:a16="http://schemas.microsoft.com/office/drawing/2014/main" id="{7CCA99A4-472E-03B2-15C2-8F0A41A2E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7284" y="3121053"/>
            <a:ext cx="59952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miss</a:t>
            </a:r>
          </a:p>
        </p:txBody>
      </p:sp>
      <p:sp>
        <p:nvSpPr>
          <p:cNvPr id="244" name="Rectangle 27">
            <a:extLst>
              <a:ext uri="{FF2B5EF4-FFF2-40B4-BE49-F238E27FC236}">
                <a16:creationId xmlns:a16="http://schemas.microsoft.com/office/drawing/2014/main" id="{2743E37F-F956-8157-B5D3-7F2F6D5383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3520" y="4383260"/>
            <a:ext cx="59952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miss</a:t>
            </a:r>
          </a:p>
        </p:txBody>
      </p:sp>
      <p:sp>
        <p:nvSpPr>
          <p:cNvPr id="245" name="Rectangle 27">
            <a:extLst>
              <a:ext uri="{FF2B5EF4-FFF2-40B4-BE49-F238E27FC236}">
                <a16:creationId xmlns:a16="http://schemas.microsoft.com/office/drawing/2014/main" id="{B12DAD84-383C-358A-6C37-5D48BAEF7C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673" y="5501352"/>
            <a:ext cx="59952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miss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1A175D4-766E-BAB9-13AB-BAA7AE4DFCB5}"/>
              </a:ext>
            </a:extLst>
          </p:cNvPr>
          <p:cNvSpPr/>
          <p:nvPr/>
        </p:nvSpPr>
        <p:spPr>
          <a:xfrm>
            <a:off x="822306" y="2723987"/>
            <a:ext cx="254613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M=16 addresses,</a:t>
            </a:r>
          </a:p>
          <a:p>
            <a:r>
              <a:rPr lang="en-US" sz="2000" dirty="0">
                <a:latin typeface="Calibri"/>
                <a:cs typeface="Calibri"/>
              </a:rPr>
              <a:t>      byte-addressable 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B=2 bytes/block </a:t>
            </a:r>
          </a:p>
          <a:p>
            <a:r>
              <a:rPr lang="en-US" sz="2000" dirty="0">
                <a:latin typeface="Calibri"/>
                <a:cs typeface="Calibri"/>
              </a:rPr>
              <a:t>K=4 sets 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A=1 blocks/set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82DA10F-B349-FFE4-10F1-53254DE4E4AD}"/>
              </a:ext>
            </a:extLst>
          </p:cNvPr>
          <p:cNvSpPr/>
          <p:nvPr/>
        </p:nvSpPr>
        <p:spPr>
          <a:xfrm>
            <a:off x="4038600" y="958240"/>
            <a:ext cx="3048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Address trace 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(reads, one byte per read):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186C36-9796-3EC5-7F57-EA2CCDE17C83}"/>
              </a:ext>
            </a:extLst>
          </p:cNvPr>
          <p:cNvSpPr txBox="1"/>
          <p:nvPr/>
        </p:nvSpPr>
        <p:spPr>
          <a:xfrm>
            <a:off x="7501169" y="1082383"/>
            <a:ext cx="8541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00</a:t>
            </a:r>
            <a:r>
              <a:rPr lang="en-US" baseline="-25000" dirty="0">
                <a:latin typeface="Calibri" pitchFamily="34" charset="0"/>
              </a:rPr>
              <a:t>2</a:t>
            </a:r>
          </a:p>
          <a:p>
            <a:r>
              <a:rPr lang="en-US" dirty="0">
                <a:latin typeface="Calibri" pitchFamily="34" charset="0"/>
              </a:rPr>
              <a:t>set 01</a:t>
            </a:r>
            <a:r>
              <a:rPr lang="en-US" baseline="-25000" dirty="0">
                <a:latin typeface="Calibri" pitchFamily="34" charset="0"/>
              </a:rPr>
              <a:t>2</a:t>
            </a:r>
          </a:p>
          <a:p>
            <a:r>
              <a:rPr lang="en-US" dirty="0">
                <a:latin typeface="Calibri" pitchFamily="34" charset="0"/>
              </a:rPr>
              <a:t>set 10</a:t>
            </a:r>
            <a:r>
              <a:rPr lang="en-US" baseline="-25000" dirty="0">
                <a:latin typeface="Calibri" pitchFamily="34" charset="0"/>
              </a:rPr>
              <a:t>2</a:t>
            </a:r>
          </a:p>
          <a:p>
            <a:r>
              <a:rPr lang="en-US" dirty="0">
                <a:latin typeface="Calibri" pitchFamily="34" charset="0"/>
              </a:rPr>
              <a:t>set 11</a:t>
            </a:r>
            <a:r>
              <a:rPr lang="en-US" baseline="-25000" dirty="0">
                <a:latin typeface="Calibri" pitchFamily="34" charset="0"/>
              </a:rPr>
              <a:t>2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E780B7CC-5CCE-7826-2BF9-0CA224EE13C2}"/>
              </a:ext>
            </a:extLst>
          </p:cNvPr>
          <p:cNvSpPr txBox="1"/>
          <p:nvPr/>
        </p:nvSpPr>
        <p:spPr>
          <a:xfrm>
            <a:off x="8364684" y="1136623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 1      1      m[9]       m[8]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57D3A367-0B93-226A-4E21-5DEDF7AC3248}"/>
              </a:ext>
            </a:extLst>
          </p:cNvPr>
          <p:cNvSpPr txBox="1"/>
          <p:nvPr/>
        </p:nvSpPr>
        <p:spPr>
          <a:xfrm>
            <a:off x="8373219" y="1166734"/>
            <a:ext cx="1743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0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2E6610B4-0804-8E96-FDB1-A8CAA796C555}"/>
              </a:ext>
            </a:extLst>
          </p:cNvPr>
          <p:cNvSpPr txBox="1"/>
          <p:nvPr/>
        </p:nvSpPr>
        <p:spPr>
          <a:xfrm>
            <a:off x="8364279" y="1383268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0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157A13E1-0E34-56C5-6732-0071435C39EC}"/>
              </a:ext>
            </a:extLst>
          </p:cNvPr>
          <p:cNvSpPr txBox="1"/>
          <p:nvPr/>
        </p:nvSpPr>
        <p:spPr>
          <a:xfrm>
            <a:off x="8364279" y="1604005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0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D49D4175-6E89-36A0-9CB9-1E4230B3F3D1}"/>
              </a:ext>
            </a:extLst>
          </p:cNvPr>
          <p:cNvSpPr txBox="1"/>
          <p:nvPr/>
        </p:nvSpPr>
        <p:spPr>
          <a:xfrm>
            <a:off x="8364278" y="1832428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0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E1A848-0F94-CE59-CBA8-45F453338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4B4D05D-B9FA-B1B5-03F1-5F6604221A4E}"/>
              </a:ext>
            </a:extLst>
          </p:cNvPr>
          <p:cNvGraphicFramePr>
            <a:graphicFrameLocks noGrp="1"/>
          </p:cNvGraphicFramePr>
          <p:nvPr/>
        </p:nvGraphicFramePr>
        <p:xfrm>
          <a:off x="688712" y="4750027"/>
          <a:ext cx="3026264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008">
                  <a:extLst>
                    <a:ext uri="{9D8B030D-6E8A-4147-A177-3AD203B41FA5}">
                      <a16:colId xmlns:a16="http://schemas.microsoft.com/office/drawing/2014/main" val="1974772448"/>
                    </a:ext>
                  </a:extLst>
                </a:gridCol>
                <a:gridCol w="601814">
                  <a:extLst>
                    <a:ext uri="{9D8B030D-6E8A-4147-A177-3AD203B41FA5}">
                      <a16:colId xmlns:a16="http://schemas.microsoft.com/office/drawing/2014/main" val="2275557753"/>
                    </a:ext>
                  </a:extLst>
                </a:gridCol>
                <a:gridCol w="601814">
                  <a:extLst>
                    <a:ext uri="{9D8B030D-6E8A-4147-A177-3AD203B41FA5}">
                      <a16:colId xmlns:a16="http://schemas.microsoft.com/office/drawing/2014/main" val="3133216353"/>
                    </a:ext>
                  </a:extLst>
                </a:gridCol>
                <a:gridCol w="601814">
                  <a:extLst>
                    <a:ext uri="{9D8B030D-6E8A-4147-A177-3AD203B41FA5}">
                      <a16:colId xmlns:a16="http://schemas.microsoft.com/office/drawing/2014/main" val="101282440"/>
                    </a:ext>
                  </a:extLst>
                </a:gridCol>
                <a:gridCol w="601814">
                  <a:extLst>
                    <a:ext uri="{9D8B030D-6E8A-4147-A177-3AD203B41FA5}">
                      <a16:colId xmlns:a16="http://schemas.microsoft.com/office/drawing/2014/main" val="703659578"/>
                    </a:ext>
                  </a:extLst>
                </a:gridCol>
              </a:tblGrid>
              <a:tr h="194038">
                <a:tc>
                  <a:txBody>
                    <a:bodyPr/>
                    <a:lstStyle/>
                    <a:p>
                      <a:pPr algn="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offset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0095108"/>
                  </a:ext>
                </a:extLst>
              </a:tr>
              <a:tr h="194038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0x0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802589"/>
                  </a:ext>
                </a:extLst>
              </a:tr>
              <a:tr h="194038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0x4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305659"/>
                  </a:ext>
                </a:extLst>
              </a:tr>
              <a:tr h="194038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0x8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m[8]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m[9]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423236"/>
                  </a:ext>
                </a:extLst>
              </a:tr>
              <a:tr h="194038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0xC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83427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0B02591-24EC-F84A-EC8B-7CE6EDA8940A}"/>
              </a:ext>
            </a:extLst>
          </p:cNvPr>
          <p:cNvSpPr txBox="1"/>
          <p:nvPr/>
        </p:nvSpPr>
        <p:spPr>
          <a:xfrm>
            <a:off x="688712" y="4442250"/>
            <a:ext cx="1225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5217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4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4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4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4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67" grpId="0"/>
      <p:bldP spid="26750" grpId="0"/>
      <p:bldP spid="26733" grpId="0"/>
      <p:bldP spid="168" grpId="0"/>
      <p:bldP spid="231" grpId="0"/>
      <p:bldP spid="234" grpId="0"/>
      <p:bldP spid="234" grpId="1"/>
      <p:bldP spid="235" grpId="0"/>
      <p:bldP spid="235" grpId="1"/>
      <p:bldP spid="236" grpId="0"/>
      <p:bldP spid="236" grpId="1"/>
      <p:bldP spid="237" grpId="0"/>
      <p:bldP spid="237" grpId="1"/>
      <p:bldP spid="238" grpId="0"/>
      <p:bldP spid="239" grpId="0"/>
      <p:bldP spid="241" grpId="0"/>
      <p:bldP spid="242" grpId="0"/>
      <p:bldP spid="243" grpId="0"/>
      <p:bldP spid="244" grpId="0"/>
      <p:bldP spid="245" grpId="0"/>
      <p:bldP spid="92" grpId="0"/>
      <p:bldP spid="92" grpId="1"/>
      <p:bldP spid="93" grpId="0"/>
      <p:bldP spid="99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What are the types of each miss here?</a:t>
            </a:r>
          </a:p>
        </p:txBody>
      </p:sp>
      <p:sp>
        <p:nvSpPr>
          <p:cNvPr id="26767" name="Rectangle 45"/>
          <p:cNvSpPr>
            <a:spLocks noChangeArrowheads="1"/>
          </p:cNvSpPr>
          <p:nvPr/>
        </p:nvSpPr>
        <p:spPr bwMode="auto">
          <a:xfrm>
            <a:off x="4119773" y="3121053"/>
            <a:ext cx="130484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7 [0  </a:t>
            </a:r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11  </a:t>
            </a:r>
            <a:r>
              <a:rPr lang="en-US" dirty="0">
                <a:latin typeface="Calibri"/>
                <a:cs typeface="Calibri"/>
              </a:rPr>
              <a:t>1</a:t>
            </a:r>
            <a:r>
              <a:rPr lang="en-US" baseline="-25000" dirty="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 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26750" name="Rectangle 63"/>
          <p:cNvSpPr>
            <a:spLocks noChangeArrowheads="1"/>
          </p:cNvSpPr>
          <p:nvPr/>
        </p:nvSpPr>
        <p:spPr bwMode="auto">
          <a:xfrm>
            <a:off x="4119773" y="4383260"/>
            <a:ext cx="125194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8 </a:t>
            </a:r>
            <a:r>
              <a:rPr lang="en-US">
                <a:latin typeface="Calibri"/>
                <a:cs typeface="Calibri"/>
              </a:rPr>
              <a:t>[1  </a:t>
            </a:r>
            <a:r>
              <a:rPr lang="en-US">
                <a:solidFill>
                  <a:srgbClr val="FF0000"/>
                </a:solidFill>
                <a:latin typeface="Calibri"/>
                <a:cs typeface="Calibri"/>
              </a:rPr>
              <a:t>00  </a:t>
            </a:r>
            <a:r>
              <a:rPr lang="en-US">
                <a:latin typeface="Calibri"/>
                <a:cs typeface="Calibri"/>
              </a:rPr>
              <a:t>0</a:t>
            </a:r>
            <a:r>
              <a:rPr lang="en-US" baseline="-2500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26733" name="Rectangle 81"/>
          <p:cNvSpPr>
            <a:spLocks noChangeArrowheads="1"/>
          </p:cNvSpPr>
          <p:nvPr/>
        </p:nvSpPr>
        <p:spPr bwMode="auto">
          <a:xfrm>
            <a:off x="4112818" y="5501352"/>
            <a:ext cx="125194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1 [0  </a:t>
            </a:r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00  </a:t>
            </a:r>
            <a:r>
              <a:rPr lang="en-US" dirty="0">
                <a:latin typeface="Calibri"/>
                <a:cs typeface="Calibri"/>
              </a:rPr>
              <a:t>1</a:t>
            </a:r>
            <a:r>
              <a:rPr lang="en-US" baseline="-25000" dirty="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168" name="Rectangle 27"/>
          <p:cNvSpPr>
            <a:spLocks noChangeArrowheads="1"/>
          </p:cNvSpPr>
          <p:nvPr/>
        </p:nvSpPr>
        <p:spPr bwMode="auto">
          <a:xfrm>
            <a:off x="4119773" y="2267387"/>
            <a:ext cx="125194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1 </a:t>
            </a:r>
            <a:r>
              <a:rPr lang="en-US">
                <a:latin typeface="Calibri"/>
                <a:cs typeface="Calibri"/>
              </a:rPr>
              <a:t>[0  </a:t>
            </a:r>
            <a:r>
              <a:rPr lang="en-US">
                <a:solidFill>
                  <a:srgbClr val="FF0000"/>
                </a:solidFill>
                <a:latin typeface="Calibri"/>
                <a:cs typeface="Calibri"/>
              </a:rPr>
              <a:t>00  </a:t>
            </a:r>
            <a:r>
              <a:rPr lang="en-US">
                <a:latin typeface="Calibri"/>
                <a:cs typeface="Calibri"/>
              </a:rPr>
              <a:t>1</a:t>
            </a:r>
            <a:r>
              <a:rPr lang="en-US" baseline="-2500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</a:t>
            </a:r>
            <a:endParaRPr lang="en-US" i="1" dirty="0">
              <a:latin typeface="Calibri"/>
              <a:cs typeface="Calibri"/>
            </a:endParaRPr>
          </a:p>
        </p:txBody>
      </p:sp>
      <p:grpSp>
        <p:nvGrpSpPr>
          <p:cNvPr id="160" name="Group 4"/>
          <p:cNvGrpSpPr>
            <a:grpSpLocks/>
          </p:cNvGrpSpPr>
          <p:nvPr/>
        </p:nvGrpSpPr>
        <p:grpSpPr bwMode="auto">
          <a:xfrm>
            <a:off x="830244" y="1053402"/>
            <a:ext cx="2044700" cy="549275"/>
            <a:chOff x="179" y="994"/>
            <a:chExt cx="1288" cy="346"/>
          </a:xfrm>
        </p:grpSpPr>
        <p:sp>
          <p:nvSpPr>
            <p:cNvPr id="161" name="Rectangle 5"/>
            <p:cNvSpPr>
              <a:spLocks noChangeArrowheads="1"/>
            </p:cNvSpPr>
            <p:nvPr/>
          </p:nvSpPr>
          <p:spPr bwMode="auto">
            <a:xfrm>
              <a:off x="179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</a:t>
              </a:r>
            </a:p>
          </p:txBody>
        </p:sp>
        <p:sp>
          <p:nvSpPr>
            <p:cNvPr id="162" name="Rectangle 6"/>
            <p:cNvSpPr>
              <a:spLocks noChangeArrowheads="1"/>
            </p:cNvSpPr>
            <p:nvPr/>
          </p:nvSpPr>
          <p:spPr bwMode="auto">
            <a:xfrm>
              <a:off x="294" y="994"/>
              <a:ext cx="318" cy="22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t=1</a:t>
              </a:r>
            </a:p>
          </p:txBody>
        </p:sp>
        <p:sp>
          <p:nvSpPr>
            <p:cNvPr id="163" name="Rectangle 7"/>
            <p:cNvSpPr>
              <a:spLocks noChangeArrowheads="1"/>
            </p:cNvSpPr>
            <p:nvPr/>
          </p:nvSpPr>
          <p:spPr bwMode="auto">
            <a:xfrm>
              <a:off x="630" y="994"/>
              <a:ext cx="31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s=2</a:t>
              </a:r>
            </a:p>
          </p:txBody>
        </p:sp>
        <p:sp>
          <p:nvSpPr>
            <p:cNvPr id="164" name="Rectangle 8"/>
            <p:cNvSpPr>
              <a:spLocks noChangeArrowheads="1"/>
            </p:cNvSpPr>
            <p:nvPr/>
          </p:nvSpPr>
          <p:spPr bwMode="auto">
            <a:xfrm>
              <a:off x="1110" y="994"/>
              <a:ext cx="339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>
                  <a:latin typeface="Calibri"/>
                  <a:cs typeface="Calibri"/>
                </a:rPr>
                <a:t>b=1</a:t>
              </a:r>
            </a:p>
          </p:txBody>
        </p:sp>
        <p:sp>
          <p:nvSpPr>
            <p:cNvPr id="165" name="Rectangle 9"/>
            <p:cNvSpPr>
              <a:spLocks noChangeArrowheads="1"/>
            </p:cNvSpPr>
            <p:nvPr/>
          </p:nvSpPr>
          <p:spPr bwMode="auto">
            <a:xfrm>
              <a:off x="611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xx</a:t>
              </a:r>
            </a:p>
          </p:txBody>
        </p:sp>
        <p:sp>
          <p:nvSpPr>
            <p:cNvPr id="166" name="Rectangle 10"/>
            <p:cNvSpPr>
              <a:spLocks noChangeArrowheads="1"/>
            </p:cNvSpPr>
            <p:nvPr/>
          </p:nvSpPr>
          <p:spPr bwMode="auto">
            <a:xfrm>
              <a:off x="1043" y="1204"/>
              <a:ext cx="424" cy="1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/>
            <a:p>
              <a:pPr algn="ctr" eaLnBrk="0" hangingPunct="0"/>
              <a:r>
                <a:rPr lang="en-US">
                  <a:latin typeface="Calibri"/>
                  <a:cs typeface="Calibri"/>
                </a:rPr>
                <a:t>x</a:t>
              </a:r>
            </a:p>
          </p:txBody>
        </p:sp>
      </p:grpSp>
      <p:sp>
        <p:nvSpPr>
          <p:cNvPr id="172" name="TextBox 171"/>
          <p:cNvSpPr txBox="1"/>
          <p:nvPr/>
        </p:nvSpPr>
        <p:spPr>
          <a:xfrm>
            <a:off x="7743208" y="4994931"/>
            <a:ext cx="36687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latin typeface="Calibri" charset="0"/>
                <a:ea typeface="Calibri" charset="0"/>
                <a:cs typeface="Calibri" charset="0"/>
              </a:rPr>
              <a:t>Conflict misses</a:t>
            </a:r>
            <a:r>
              <a:rPr lang="en-US" i="1" dirty="0">
                <a:latin typeface="Calibri" charset="0"/>
                <a:ea typeface="Calibri" charset="0"/>
                <a:cs typeface="Calibri" charset="0"/>
              </a:rPr>
              <a:t>:</a:t>
            </a:r>
            <a:br>
              <a:rPr lang="en-US" i="1" dirty="0">
                <a:latin typeface="Calibri" charset="0"/>
                <a:ea typeface="Calibri" charset="0"/>
                <a:cs typeface="Calibri" charset="0"/>
              </a:rPr>
            </a:br>
            <a:r>
              <a:rPr lang="en-US" dirty="0">
                <a:latin typeface="Calibri" charset="0"/>
                <a:ea typeface="Calibri" charset="0"/>
                <a:cs typeface="Calibri" charset="0"/>
              </a:rPr>
              <a:t>There is “room” in the cache,</a:t>
            </a:r>
            <a:br>
              <a:rPr lang="en-US" dirty="0">
                <a:latin typeface="Calibri" charset="0"/>
                <a:ea typeface="Calibri" charset="0"/>
                <a:cs typeface="Calibri" charset="0"/>
              </a:rPr>
            </a:br>
            <a:r>
              <a:rPr lang="en-US" dirty="0">
                <a:latin typeface="Calibri" charset="0"/>
                <a:ea typeface="Calibri" charset="0"/>
                <a:cs typeface="Calibri" charset="0"/>
              </a:rPr>
              <a:t>but two blocks map to the same set; one evicts the other!</a:t>
            </a:r>
          </a:p>
        </p:txBody>
      </p:sp>
      <p:grpSp>
        <p:nvGrpSpPr>
          <p:cNvPr id="188" name="Group 187"/>
          <p:cNvGrpSpPr/>
          <p:nvPr/>
        </p:nvGrpSpPr>
        <p:grpSpPr>
          <a:xfrm>
            <a:off x="8288079" y="838200"/>
            <a:ext cx="2819400" cy="1295400"/>
            <a:chOff x="609600" y="2895600"/>
            <a:chExt cx="2819400" cy="1295400"/>
          </a:xfrm>
        </p:grpSpPr>
        <p:grpSp>
          <p:nvGrpSpPr>
            <p:cNvPr id="183" name="Group 182"/>
            <p:cNvGrpSpPr/>
            <p:nvPr/>
          </p:nvGrpSpPr>
          <p:grpSpPr>
            <a:xfrm>
              <a:off x="609600" y="3276600"/>
              <a:ext cx="2819400" cy="914400"/>
              <a:chOff x="609600" y="3276600"/>
              <a:chExt cx="2819400" cy="914400"/>
            </a:xfrm>
          </p:grpSpPr>
          <p:grpSp>
            <p:nvGrpSpPr>
              <p:cNvPr id="178" name="Group 177"/>
              <p:cNvGrpSpPr/>
              <p:nvPr/>
            </p:nvGrpSpPr>
            <p:grpSpPr>
              <a:xfrm>
                <a:off x="609600" y="3276600"/>
                <a:ext cx="2819400" cy="914400"/>
                <a:chOff x="5105400" y="1143000"/>
                <a:chExt cx="2819400" cy="914400"/>
              </a:xfrm>
            </p:grpSpPr>
            <p:sp>
              <p:nvSpPr>
                <p:cNvPr id="173" name="Rectangle 172"/>
                <p:cNvSpPr/>
                <p:nvPr/>
              </p:nvSpPr>
              <p:spPr bwMode="auto">
                <a:xfrm>
                  <a:off x="5105400" y="1143000"/>
                  <a:ext cx="2819400" cy="914400"/>
                </a:xfrm>
                <a:prstGeom prst="rect">
                  <a:avLst/>
                </a:prstGeom>
                <a:solidFill>
                  <a:schemeClr val="bg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non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2000">
                    <a:latin typeface="Calibri"/>
                    <a:cs typeface="Calibri"/>
                  </a:endParaRPr>
                </a:p>
              </p:txBody>
            </p:sp>
            <p:cxnSp>
              <p:nvCxnSpPr>
                <p:cNvPr id="175" name="Straight Connector 174"/>
                <p:cNvCxnSpPr/>
                <p:nvPr/>
              </p:nvCxnSpPr>
              <p:spPr bwMode="auto">
                <a:xfrm rot="5400000" flipH="1" flipV="1">
                  <a:off x="5105400" y="1600200"/>
                  <a:ext cx="914400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76" name="Straight Connector 175"/>
                <p:cNvCxnSpPr/>
                <p:nvPr/>
              </p:nvCxnSpPr>
              <p:spPr bwMode="auto">
                <a:xfrm rot="5400000" flipH="1" flipV="1">
                  <a:off x="5638800" y="1600200"/>
                  <a:ext cx="914400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77" name="Straight Connector 176"/>
                <p:cNvCxnSpPr/>
                <p:nvPr/>
              </p:nvCxnSpPr>
              <p:spPr bwMode="auto">
                <a:xfrm rot="5400000" flipH="1" flipV="1">
                  <a:off x="6477000" y="1600200"/>
                  <a:ext cx="914400" cy="0"/>
                </a:xfrm>
                <a:prstGeom prst="line">
                  <a:avLst/>
                </a:prstGeom>
                <a:solidFill>
                  <a:schemeClr val="accent1"/>
                </a:solidFill>
                <a:ln w="28575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</p:grpSp>
          <p:cxnSp>
            <p:nvCxnSpPr>
              <p:cNvPr id="180" name="Straight Connector 179"/>
              <p:cNvCxnSpPr>
                <a:stCxn id="173" idx="1"/>
                <a:endCxn id="173" idx="3"/>
              </p:cNvCxnSpPr>
              <p:nvPr/>
            </p:nvCxnSpPr>
            <p:spPr bwMode="auto">
              <a:xfrm rot="10800000" flipH="1">
                <a:off x="609600" y="3733800"/>
                <a:ext cx="2819400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81" name="Straight Connector 180"/>
              <p:cNvCxnSpPr/>
              <p:nvPr/>
            </p:nvCxnSpPr>
            <p:spPr bwMode="auto">
              <a:xfrm rot="10800000" flipH="1">
                <a:off x="609600" y="3505200"/>
                <a:ext cx="2819400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82" name="Straight Connector 181"/>
              <p:cNvCxnSpPr/>
              <p:nvPr/>
            </p:nvCxnSpPr>
            <p:spPr bwMode="auto">
              <a:xfrm rot="10800000" flipH="1">
                <a:off x="609600" y="3962399"/>
                <a:ext cx="2819400" cy="0"/>
              </a:xfrm>
              <a:prstGeom prst="line">
                <a:avLst/>
              </a:prstGeom>
              <a:solidFill>
                <a:schemeClr val="accent1"/>
              </a:solidFill>
              <a:ln w="1270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184" name="Rectangle 17"/>
            <p:cNvSpPr>
              <a:spLocks noChangeArrowheads="1"/>
            </p:cNvSpPr>
            <p:nvPr/>
          </p:nvSpPr>
          <p:spPr bwMode="auto">
            <a:xfrm>
              <a:off x="2057400" y="2902716"/>
              <a:ext cx="681276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>
                  <a:latin typeface="Calibri"/>
                  <a:cs typeface="Calibri"/>
                </a:rPr>
                <a:t>block</a:t>
              </a:r>
              <a:endParaRPr lang="en-US" dirty="0">
                <a:latin typeface="Calibri"/>
                <a:cs typeface="Calibri"/>
              </a:endParaRPr>
            </a:p>
          </p:txBody>
        </p:sp>
        <p:sp>
          <p:nvSpPr>
            <p:cNvPr id="186" name="Rectangle 17"/>
            <p:cNvSpPr>
              <a:spLocks noChangeArrowheads="1"/>
            </p:cNvSpPr>
            <p:nvPr/>
          </p:nvSpPr>
          <p:spPr bwMode="auto">
            <a:xfrm>
              <a:off x="692442" y="2895600"/>
              <a:ext cx="298158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dirty="0">
                  <a:latin typeface="Calibri"/>
                  <a:cs typeface="Calibri"/>
                </a:rPr>
                <a:t>v</a:t>
              </a:r>
            </a:p>
          </p:txBody>
        </p:sp>
        <p:sp>
          <p:nvSpPr>
            <p:cNvPr id="187" name="Rectangle 17"/>
            <p:cNvSpPr>
              <a:spLocks noChangeArrowheads="1"/>
            </p:cNvSpPr>
            <p:nvPr/>
          </p:nvSpPr>
          <p:spPr bwMode="auto">
            <a:xfrm>
              <a:off x="1096858" y="2895600"/>
              <a:ext cx="479284" cy="36676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7" tIns="44450" rIns="90487" bIns="44450">
              <a:spAutoFit/>
            </a:bodyPr>
            <a:lstStyle/>
            <a:p>
              <a:pPr eaLnBrk="0" hangingPunct="0"/>
              <a:r>
                <a:rPr lang="en-US" dirty="0">
                  <a:latin typeface="Calibri"/>
                  <a:cs typeface="Calibri"/>
                </a:rPr>
                <a:t>tag</a:t>
              </a:r>
            </a:p>
          </p:txBody>
        </p:sp>
      </p:grpSp>
      <p:sp>
        <p:nvSpPr>
          <p:cNvPr id="231" name="Rectangle 27"/>
          <p:cNvSpPr>
            <a:spLocks noChangeArrowheads="1"/>
          </p:cNvSpPr>
          <p:nvPr/>
        </p:nvSpPr>
        <p:spPr bwMode="auto">
          <a:xfrm>
            <a:off x="4112818" y="1580418"/>
            <a:ext cx="130484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0 [0  </a:t>
            </a:r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00  </a:t>
            </a:r>
            <a:r>
              <a:rPr lang="en-US" dirty="0">
                <a:latin typeface="Calibri"/>
                <a:cs typeface="Calibri"/>
              </a:rPr>
              <a:t>0</a:t>
            </a:r>
            <a:r>
              <a:rPr lang="en-US" baseline="-25000" dirty="0">
                <a:latin typeface="Calibri"/>
                <a:cs typeface="Calibri"/>
              </a:rPr>
              <a:t>2</a:t>
            </a:r>
            <a:r>
              <a:rPr lang="en-US" dirty="0">
                <a:latin typeface="Calibri"/>
                <a:cs typeface="Calibri"/>
              </a:rPr>
              <a:t>] </a:t>
            </a:r>
            <a:endParaRPr lang="en-US" i="1" dirty="0">
              <a:latin typeface="Calibri"/>
              <a:cs typeface="Calibri"/>
            </a:endParaRPr>
          </a:p>
        </p:txBody>
      </p:sp>
      <p:sp>
        <p:nvSpPr>
          <p:cNvPr id="241" name="Rectangle 27"/>
          <p:cNvSpPr>
            <a:spLocks noChangeArrowheads="1"/>
          </p:cNvSpPr>
          <p:nvPr/>
        </p:nvSpPr>
        <p:spPr bwMode="auto">
          <a:xfrm>
            <a:off x="5643520" y="1569708"/>
            <a:ext cx="59952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miss</a:t>
            </a:r>
          </a:p>
        </p:txBody>
      </p:sp>
      <p:sp>
        <p:nvSpPr>
          <p:cNvPr id="242" name="Rectangle 27"/>
          <p:cNvSpPr>
            <a:spLocks noChangeArrowheads="1"/>
          </p:cNvSpPr>
          <p:nvPr/>
        </p:nvSpPr>
        <p:spPr bwMode="auto">
          <a:xfrm>
            <a:off x="5639078" y="2267387"/>
            <a:ext cx="434413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hit</a:t>
            </a:r>
          </a:p>
        </p:txBody>
      </p:sp>
      <p:sp>
        <p:nvSpPr>
          <p:cNvPr id="243" name="Rectangle 27"/>
          <p:cNvSpPr>
            <a:spLocks noChangeArrowheads="1"/>
          </p:cNvSpPr>
          <p:nvPr/>
        </p:nvSpPr>
        <p:spPr bwMode="auto">
          <a:xfrm>
            <a:off x="5637284" y="3121053"/>
            <a:ext cx="59952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miss</a:t>
            </a:r>
          </a:p>
        </p:txBody>
      </p:sp>
      <p:sp>
        <p:nvSpPr>
          <p:cNvPr id="244" name="Rectangle 27"/>
          <p:cNvSpPr>
            <a:spLocks noChangeArrowheads="1"/>
          </p:cNvSpPr>
          <p:nvPr/>
        </p:nvSpPr>
        <p:spPr bwMode="auto">
          <a:xfrm>
            <a:off x="5643520" y="4383260"/>
            <a:ext cx="59952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miss</a:t>
            </a:r>
          </a:p>
        </p:txBody>
      </p:sp>
      <p:sp>
        <p:nvSpPr>
          <p:cNvPr id="245" name="Rectangle 27"/>
          <p:cNvSpPr>
            <a:spLocks noChangeArrowheads="1"/>
          </p:cNvSpPr>
          <p:nvPr/>
        </p:nvSpPr>
        <p:spPr bwMode="auto">
          <a:xfrm>
            <a:off x="5639673" y="5501352"/>
            <a:ext cx="599522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dirty="0">
                <a:latin typeface="Calibri"/>
                <a:cs typeface="Calibri"/>
              </a:rPr>
              <a:t>miss</a:t>
            </a:r>
          </a:p>
        </p:txBody>
      </p:sp>
      <p:sp>
        <p:nvSpPr>
          <p:cNvPr id="2" name="Rectangle 1"/>
          <p:cNvSpPr/>
          <p:nvPr/>
        </p:nvSpPr>
        <p:spPr>
          <a:xfrm>
            <a:off x="822306" y="2723987"/>
            <a:ext cx="254613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M=16 addresses,</a:t>
            </a:r>
          </a:p>
          <a:p>
            <a:r>
              <a:rPr lang="en-US" sz="2000" dirty="0">
                <a:latin typeface="Calibri"/>
                <a:cs typeface="Calibri"/>
              </a:rPr>
              <a:t>      byte-addressable 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B=2 bytes/block </a:t>
            </a:r>
          </a:p>
          <a:p>
            <a:r>
              <a:rPr lang="en-US" sz="2000" dirty="0">
                <a:latin typeface="Calibri"/>
                <a:cs typeface="Calibri"/>
              </a:rPr>
              <a:t>K=4 sets 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A=1 blocks/set</a:t>
            </a:r>
          </a:p>
        </p:txBody>
      </p:sp>
      <p:sp>
        <p:nvSpPr>
          <p:cNvPr id="3" name="Rectangle 2"/>
          <p:cNvSpPr/>
          <p:nvPr/>
        </p:nvSpPr>
        <p:spPr>
          <a:xfrm>
            <a:off x="4038600" y="958240"/>
            <a:ext cx="3048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  <a:cs typeface="Calibri"/>
              </a:rPr>
              <a:t>Address trace 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(reads, one byte per read):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01169" y="1082383"/>
            <a:ext cx="8541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00</a:t>
            </a:r>
            <a:r>
              <a:rPr lang="en-US" baseline="-25000" dirty="0">
                <a:latin typeface="Calibri" pitchFamily="34" charset="0"/>
              </a:rPr>
              <a:t>2</a:t>
            </a:r>
          </a:p>
          <a:p>
            <a:r>
              <a:rPr lang="en-US" dirty="0">
                <a:latin typeface="Calibri" pitchFamily="34" charset="0"/>
              </a:rPr>
              <a:t>set 01</a:t>
            </a:r>
            <a:r>
              <a:rPr lang="en-US" baseline="-25000" dirty="0">
                <a:latin typeface="Calibri" pitchFamily="34" charset="0"/>
              </a:rPr>
              <a:t>2</a:t>
            </a:r>
          </a:p>
          <a:p>
            <a:r>
              <a:rPr lang="en-US" dirty="0">
                <a:latin typeface="Calibri" pitchFamily="34" charset="0"/>
              </a:rPr>
              <a:t>set 10</a:t>
            </a:r>
            <a:r>
              <a:rPr lang="en-US" baseline="-25000" dirty="0">
                <a:latin typeface="Calibri" pitchFamily="34" charset="0"/>
              </a:rPr>
              <a:t>2</a:t>
            </a:r>
          </a:p>
          <a:p>
            <a:r>
              <a:rPr lang="en-US" dirty="0">
                <a:latin typeface="Calibri" pitchFamily="34" charset="0"/>
              </a:rPr>
              <a:t>set 11</a:t>
            </a:r>
            <a:r>
              <a:rPr lang="en-US" baseline="-25000" dirty="0">
                <a:latin typeface="Calibri" pitchFamily="34" charset="0"/>
              </a:rPr>
              <a:t>2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8364279" y="1383268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0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8364279" y="1604005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en-US" dirty="0">
                <a:latin typeface="Calibri"/>
                <a:cs typeface="Calibri"/>
              </a:rPr>
              <a:t>0</a:t>
            </a:r>
            <a:endParaRPr lang="en-US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593692-09C5-42A6-A0D2-3D8894DAD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A0E33A-A935-4A51-A9E0-2AE1A5EB976C}"/>
              </a:ext>
            </a:extLst>
          </p:cNvPr>
          <p:cNvSpPr txBox="1"/>
          <p:nvPr/>
        </p:nvSpPr>
        <p:spPr>
          <a:xfrm>
            <a:off x="6296318" y="1655058"/>
            <a:ext cx="9381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Compulsory Miss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A57EC3C-341B-4C45-91BE-CE2EC97EEBF1}"/>
              </a:ext>
            </a:extLst>
          </p:cNvPr>
          <p:cNvSpPr txBox="1"/>
          <p:nvPr/>
        </p:nvSpPr>
        <p:spPr>
          <a:xfrm>
            <a:off x="6296318" y="3213556"/>
            <a:ext cx="9381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Compulsory Miss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E21F2C8-1929-4DEC-8DC9-29A4D298C2CF}"/>
              </a:ext>
            </a:extLst>
          </p:cNvPr>
          <p:cNvSpPr txBox="1"/>
          <p:nvPr/>
        </p:nvSpPr>
        <p:spPr>
          <a:xfrm>
            <a:off x="6296318" y="4477612"/>
            <a:ext cx="9381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Compulsory Miss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EF67AF6-3A7F-45D1-9963-21F49D8205FD}"/>
              </a:ext>
            </a:extLst>
          </p:cNvPr>
          <p:cNvSpPr txBox="1"/>
          <p:nvPr/>
        </p:nvSpPr>
        <p:spPr>
          <a:xfrm>
            <a:off x="6292614" y="5589749"/>
            <a:ext cx="9381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Conflict Miss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AC2A06-87C4-4E19-841D-B130DBD68581}"/>
              </a:ext>
            </a:extLst>
          </p:cNvPr>
          <p:cNvSpPr txBox="1"/>
          <p:nvPr/>
        </p:nvSpPr>
        <p:spPr>
          <a:xfrm>
            <a:off x="8366390" y="1820021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 1      0      m[7]       m[6]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A213BC-B002-4390-A486-BE72DD831D59}"/>
              </a:ext>
            </a:extLst>
          </p:cNvPr>
          <p:cNvSpPr txBox="1"/>
          <p:nvPr/>
        </p:nvSpPr>
        <p:spPr>
          <a:xfrm>
            <a:off x="7743208" y="2972798"/>
            <a:ext cx="16731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Options: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Compulsory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Capacity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Conflict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7175FC9-5637-48FB-A63F-8D6B869CB726}"/>
              </a:ext>
            </a:extLst>
          </p:cNvPr>
          <p:cNvSpPr txBox="1"/>
          <p:nvPr/>
        </p:nvSpPr>
        <p:spPr>
          <a:xfrm>
            <a:off x="8364279" y="1140599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 1      0      m[1]       m[0]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1AD8BE2-E866-11D9-067E-DA483F55C0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736750"/>
              </p:ext>
            </p:extLst>
          </p:nvPr>
        </p:nvGraphicFramePr>
        <p:xfrm>
          <a:off x="688712" y="4750027"/>
          <a:ext cx="3026264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008">
                  <a:extLst>
                    <a:ext uri="{9D8B030D-6E8A-4147-A177-3AD203B41FA5}">
                      <a16:colId xmlns:a16="http://schemas.microsoft.com/office/drawing/2014/main" val="1974772448"/>
                    </a:ext>
                  </a:extLst>
                </a:gridCol>
                <a:gridCol w="601814">
                  <a:extLst>
                    <a:ext uri="{9D8B030D-6E8A-4147-A177-3AD203B41FA5}">
                      <a16:colId xmlns:a16="http://schemas.microsoft.com/office/drawing/2014/main" val="2275557753"/>
                    </a:ext>
                  </a:extLst>
                </a:gridCol>
                <a:gridCol w="601814">
                  <a:extLst>
                    <a:ext uri="{9D8B030D-6E8A-4147-A177-3AD203B41FA5}">
                      <a16:colId xmlns:a16="http://schemas.microsoft.com/office/drawing/2014/main" val="3133216353"/>
                    </a:ext>
                  </a:extLst>
                </a:gridCol>
                <a:gridCol w="601814">
                  <a:extLst>
                    <a:ext uri="{9D8B030D-6E8A-4147-A177-3AD203B41FA5}">
                      <a16:colId xmlns:a16="http://schemas.microsoft.com/office/drawing/2014/main" val="101282440"/>
                    </a:ext>
                  </a:extLst>
                </a:gridCol>
                <a:gridCol w="601814">
                  <a:extLst>
                    <a:ext uri="{9D8B030D-6E8A-4147-A177-3AD203B41FA5}">
                      <a16:colId xmlns:a16="http://schemas.microsoft.com/office/drawing/2014/main" val="703659578"/>
                    </a:ext>
                  </a:extLst>
                </a:gridCol>
              </a:tblGrid>
              <a:tr h="194038">
                <a:tc>
                  <a:txBody>
                    <a:bodyPr/>
                    <a:lstStyle/>
                    <a:p>
                      <a:pPr algn="r"/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offset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0095108"/>
                  </a:ext>
                </a:extLst>
              </a:tr>
              <a:tr h="194038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0x0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802589"/>
                  </a:ext>
                </a:extLst>
              </a:tr>
              <a:tr h="194038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0x4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305659"/>
                  </a:ext>
                </a:extLst>
              </a:tr>
              <a:tr h="194038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0x8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m[8]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m[9]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423236"/>
                  </a:ext>
                </a:extLst>
              </a:tr>
              <a:tr h="194038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0xC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m[16]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83427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91B8B862-1AEB-40E9-D69D-01E054CAE136}"/>
              </a:ext>
            </a:extLst>
          </p:cNvPr>
          <p:cNvSpPr txBox="1"/>
          <p:nvPr/>
        </p:nvSpPr>
        <p:spPr>
          <a:xfrm>
            <a:off x="688712" y="4442250"/>
            <a:ext cx="1225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8611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" grpId="0"/>
      <p:bldP spid="5" grpId="0"/>
      <p:bldP spid="51" grpId="0"/>
      <p:bldP spid="52" grpId="0"/>
      <p:bldP spid="5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Pause for questions on direct-mapped caches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800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ChangeAspect="1" noChangeArrowheads="1"/>
          </p:cNvSpPr>
          <p:nvPr/>
        </p:nvSpPr>
        <p:spPr bwMode="auto">
          <a:xfrm>
            <a:off x="2157496" y="2263776"/>
            <a:ext cx="2862263" cy="487363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3200">
              <a:latin typeface="Calibri"/>
              <a:cs typeface="Calibri"/>
            </a:endParaRPr>
          </a:p>
        </p:txBody>
      </p:sp>
      <p:sp>
        <p:nvSpPr>
          <p:cNvPr id="703491" name="Text Box 3"/>
          <p:cNvSpPr txBox="1">
            <a:spLocks noChangeArrowheads="1"/>
          </p:cNvSpPr>
          <p:nvPr/>
        </p:nvSpPr>
        <p:spPr bwMode="auto">
          <a:xfrm>
            <a:off x="3585076" y="1457325"/>
            <a:ext cx="964367" cy="65146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2000" b="1" dirty="0">
                <a:latin typeface="Calibri"/>
                <a:cs typeface="Calibri"/>
              </a:rPr>
              <a:t>Request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sz="2000" b="1" dirty="0">
                <a:latin typeface="Calibri"/>
                <a:cs typeface="Calibri"/>
              </a:rPr>
              <a:t>14</a:t>
            </a:r>
          </a:p>
        </p:txBody>
      </p:sp>
      <p:sp>
        <p:nvSpPr>
          <p:cNvPr id="70349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caching concepts</a:t>
            </a:r>
          </a:p>
        </p:txBody>
      </p:sp>
      <p:sp>
        <p:nvSpPr>
          <p:cNvPr id="703495" name="Rectangle 7"/>
          <p:cNvSpPr>
            <a:spLocks noChangeAspect="1" noChangeArrowheads="1"/>
          </p:cNvSpPr>
          <p:nvPr/>
        </p:nvSpPr>
        <p:spPr bwMode="auto">
          <a:xfrm>
            <a:off x="2917909" y="2376489"/>
            <a:ext cx="547687" cy="2428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9</a:t>
            </a:r>
          </a:p>
        </p:txBody>
      </p:sp>
      <p:sp>
        <p:nvSpPr>
          <p:cNvPr id="703496" name="Rectangle 8"/>
          <p:cNvSpPr>
            <a:spLocks noChangeAspect="1" noChangeArrowheads="1"/>
          </p:cNvSpPr>
          <p:nvPr/>
        </p:nvSpPr>
        <p:spPr bwMode="auto">
          <a:xfrm>
            <a:off x="4257759" y="2376489"/>
            <a:ext cx="547687" cy="2428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3</a:t>
            </a:r>
          </a:p>
        </p:txBody>
      </p:sp>
      <p:sp>
        <p:nvSpPr>
          <p:cNvPr id="703497" name="Rectangle 9"/>
          <p:cNvSpPr>
            <a:spLocks noChangeAspect="1" noChangeArrowheads="1"/>
          </p:cNvSpPr>
          <p:nvPr/>
        </p:nvSpPr>
        <p:spPr bwMode="auto">
          <a:xfrm>
            <a:off x="1882858" y="4030664"/>
            <a:ext cx="3409950" cy="1825625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3200">
              <a:latin typeface="Calibri"/>
              <a:cs typeface="Calibri"/>
            </a:endParaRPr>
          </a:p>
        </p:txBody>
      </p:sp>
      <p:sp>
        <p:nvSpPr>
          <p:cNvPr id="703498" name="Rectangle 10"/>
          <p:cNvSpPr>
            <a:spLocks noChangeAspect="1" noChangeArrowheads="1"/>
          </p:cNvSpPr>
          <p:nvPr/>
        </p:nvSpPr>
        <p:spPr bwMode="auto">
          <a:xfrm>
            <a:off x="2308309" y="4273550"/>
            <a:ext cx="549275" cy="2428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0</a:t>
            </a:r>
          </a:p>
        </p:txBody>
      </p:sp>
      <p:sp>
        <p:nvSpPr>
          <p:cNvPr id="703499" name="Rectangle 11"/>
          <p:cNvSpPr>
            <a:spLocks noChangeAspect="1" noChangeArrowheads="1"/>
          </p:cNvSpPr>
          <p:nvPr/>
        </p:nvSpPr>
        <p:spPr bwMode="auto">
          <a:xfrm>
            <a:off x="2978234" y="4273550"/>
            <a:ext cx="549275" cy="2428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1</a:t>
            </a:r>
          </a:p>
        </p:txBody>
      </p:sp>
      <p:sp>
        <p:nvSpPr>
          <p:cNvPr id="703500" name="Rectangle 12"/>
          <p:cNvSpPr>
            <a:spLocks noChangeAspect="1" noChangeArrowheads="1"/>
          </p:cNvSpPr>
          <p:nvPr/>
        </p:nvSpPr>
        <p:spPr bwMode="auto">
          <a:xfrm>
            <a:off x="3648159" y="4273550"/>
            <a:ext cx="547687" cy="2428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2</a:t>
            </a:r>
          </a:p>
        </p:txBody>
      </p:sp>
      <p:sp>
        <p:nvSpPr>
          <p:cNvPr id="703501" name="Rectangle 13"/>
          <p:cNvSpPr>
            <a:spLocks noChangeAspect="1" noChangeArrowheads="1"/>
          </p:cNvSpPr>
          <p:nvPr/>
        </p:nvSpPr>
        <p:spPr bwMode="auto">
          <a:xfrm>
            <a:off x="4318084" y="4273550"/>
            <a:ext cx="547687" cy="2428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3</a:t>
            </a:r>
          </a:p>
        </p:txBody>
      </p:sp>
      <p:sp>
        <p:nvSpPr>
          <p:cNvPr id="703502" name="Rectangle 14"/>
          <p:cNvSpPr>
            <a:spLocks noChangeAspect="1" noChangeArrowheads="1"/>
          </p:cNvSpPr>
          <p:nvPr/>
        </p:nvSpPr>
        <p:spPr bwMode="auto">
          <a:xfrm>
            <a:off x="2308309" y="4638675"/>
            <a:ext cx="549275" cy="2428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4</a:t>
            </a:r>
          </a:p>
        </p:txBody>
      </p:sp>
      <p:sp>
        <p:nvSpPr>
          <p:cNvPr id="703503" name="Rectangle 15"/>
          <p:cNvSpPr>
            <a:spLocks noChangeAspect="1" noChangeArrowheads="1"/>
          </p:cNvSpPr>
          <p:nvPr/>
        </p:nvSpPr>
        <p:spPr bwMode="auto">
          <a:xfrm>
            <a:off x="2978234" y="4638675"/>
            <a:ext cx="549275" cy="2428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5</a:t>
            </a:r>
          </a:p>
        </p:txBody>
      </p:sp>
      <p:sp>
        <p:nvSpPr>
          <p:cNvPr id="703504" name="Rectangle 16"/>
          <p:cNvSpPr>
            <a:spLocks noChangeAspect="1" noChangeArrowheads="1"/>
          </p:cNvSpPr>
          <p:nvPr/>
        </p:nvSpPr>
        <p:spPr bwMode="auto">
          <a:xfrm>
            <a:off x="3648159" y="4638675"/>
            <a:ext cx="547687" cy="2428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6</a:t>
            </a:r>
          </a:p>
        </p:txBody>
      </p:sp>
      <p:sp>
        <p:nvSpPr>
          <p:cNvPr id="703505" name="Rectangle 17"/>
          <p:cNvSpPr>
            <a:spLocks noChangeAspect="1" noChangeArrowheads="1"/>
          </p:cNvSpPr>
          <p:nvPr/>
        </p:nvSpPr>
        <p:spPr bwMode="auto">
          <a:xfrm>
            <a:off x="4318084" y="4638675"/>
            <a:ext cx="547687" cy="2428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7</a:t>
            </a:r>
          </a:p>
        </p:txBody>
      </p:sp>
      <p:sp>
        <p:nvSpPr>
          <p:cNvPr id="703506" name="Rectangle 18"/>
          <p:cNvSpPr>
            <a:spLocks noChangeAspect="1" noChangeArrowheads="1"/>
          </p:cNvSpPr>
          <p:nvPr/>
        </p:nvSpPr>
        <p:spPr bwMode="auto">
          <a:xfrm>
            <a:off x="2308309" y="5003801"/>
            <a:ext cx="549275" cy="2444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8</a:t>
            </a:r>
          </a:p>
        </p:txBody>
      </p:sp>
      <p:sp>
        <p:nvSpPr>
          <p:cNvPr id="703507" name="Rectangle 19"/>
          <p:cNvSpPr>
            <a:spLocks noChangeAspect="1" noChangeArrowheads="1"/>
          </p:cNvSpPr>
          <p:nvPr/>
        </p:nvSpPr>
        <p:spPr bwMode="auto">
          <a:xfrm>
            <a:off x="2978234" y="5003801"/>
            <a:ext cx="549275" cy="2444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9</a:t>
            </a:r>
          </a:p>
        </p:txBody>
      </p:sp>
      <p:sp>
        <p:nvSpPr>
          <p:cNvPr id="703508" name="Rectangle 20"/>
          <p:cNvSpPr>
            <a:spLocks noChangeAspect="1" noChangeArrowheads="1"/>
          </p:cNvSpPr>
          <p:nvPr/>
        </p:nvSpPr>
        <p:spPr bwMode="auto">
          <a:xfrm>
            <a:off x="3648159" y="5003801"/>
            <a:ext cx="547687" cy="2444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10</a:t>
            </a:r>
          </a:p>
        </p:txBody>
      </p:sp>
      <p:sp>
        <p:nvSpPr>
          <p:cNvPr id="703509" name="Rectangle 21"/>
          <p:cNvSpPr>
            <a:spLocks noChangeAspect="1" noChangeArrowheads="1"/>
          </p:cNvSpPr>
          <p:nvPr/>
        </p:nvSpPr>
        <p:spPr bwMode="auto">
          <a:xfrm>
            <a:off x="4318084" y="5003801"/>
            <a:ext cx="547687" cy="2444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11</a:t>
            </a:r>
          </a:p>
        </p:txBody>
      </p:sp>
      <p:sp>
        <p:nvSpPr>
          <p:cNvPr id="703510" name="Rectangle 22"/>
          <p:cNvSpPr>
            <a:spLocks noChangeAspect="1" noChangeArrowheads="1"/>
          </p:cNvSpPr>
          <p:nvPr/>
        </p:nvSpPr>
        <p:spPr bwMode="auto">
          <a:xfrm>
            <a:off x="2308309" y="5368926"/>
            <a:ext cx="549275" cy="2444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12</a:t>
            </a:r>
          </a:p>
        </p:txBody>
      </p:sp>
      <p:sp>
        <p:nvSpPr>
          <p:cNvPr id="703511" name="Rectangle 23"/>
          <p:cNvSpPr>
            <a:spLocks noChangeAspect="1" noChangeArrowheads="1"/>
          </p:cNvSpPr>
          <p:nvPr/>
        </p:nvSpPr>
        <p:spPr bwMode="auto">
          <a:xfrm>
            <a:off x="2978234" y="5368926"/>
            <a:ext cx="549275" cy="2444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13</a:t>
            </a:r>
          </a:p>
        </p:txBody>
      </p:sp>
      <p:sp>
        <p:nvSpPr>
          <p:cNvPr id="703512" name="Rectangle 24"/>
          <p:cNvSpPr>
            <a:spLocks noChangeAspect="1" noChangeArrowheads="1"/>
          </p:cNvSpPr>
          <p:nvPr/>
        </p:nvSpPr>
        <p:spPr bwMode="auto">
          <a:xfrm>
            <a:off x="3648159" y="5368926"/>
            <a:ext cx="547687" cy="2444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14</a:t>
            </a:r>
          </a:p>
        </p:txBody>
      </p:sp>
      <p:sp>
        <p:nvSpPr>
          <p:cNvPr id="703513" name="Rectangle 25"/>
          <p:cNvSpPr>
            <a:spLocks noChangeAspect="1" noChangeArrowheads="1"/>
          </p:cNvSpPr>
          <p:nvPr/>
        </p:nvSpPr>
        <p:spPr bwMode="auto">
          <a:xfrm>
            <a:off x="4318084" y="5368926"/>
            <a:ext cx="547687" cy="2444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15</a:t>
            </a:r>
          </a:p>
        </p:txBody>
      </p:sp>
      <p:sp>
        <p:nvSpPr>
          <p:cNvPr id="703514" name="Line 26"/>
          <p:cNvSpPr>
            <a:spLocks noChangeAspect="1" noChangeShapeType="1"/>
          </p:cNvSpPr>
          <p:nvPr/>
        </p:nvSpPr>
        <p:spPr bwMode="auto">
          <a:xfrm>
            <a:off x="3587833" y="2751138"/>
            <a:ext cx="0" cy="1217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3200">
              <a:latin typeface="Calibri"/>
              <a:cs typeface="Calibri"/>
            </a:endParaRPr>
          </a:p>
        </p:txBody>
      </p:sp>
      <p:sp>
        <p:nvSpPr>
          <p:cNvPr id="703516" name="Text Box 28"/>
          <p:cNvSpPr txBox="1">
            <a:spLocks noChangeAspect="1" noChangeArrowheads="1"/>
          </p:cNvSpPr>
          <p:nvPr/>
        </p:nvSpPr>
        <p:spPr bwMode="auto">
          <a:xfrm>
            <a:off x="1395153" y="2159071"/>
            <a:ext cx="735698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Level</a:t>
            </a:r>
          </a:p>
          <a:p>
            <a:pPr algn="ctr" eaLnBrk="0" hangingPunct="0"/>
            <a:r>
              <a:rPr lang="en-US" sz="2000" b="1">
                <a:latin typeface="Calibri"/>
                <a:cs typeface="Calibri"/>
              </a:rPr>
              <a:t> k:</a:t>
            </a:r>
          </a:p>
        </p:txBody>
      </p:sp>
      <p:sp>
        <p:nvSpPr>
          <p:cNvPr id="703517" name="Text Box 29"/>
          <p:cNvSpPr txBox="1">
            <a:spLocks noChangeAspect="1" noChangeArrowheads="1"/>
          </p:cNvSpPr>
          <p:nvPr/>
        </p:nvSpPr>
        <p:spPr bwMode="auto">
          <a:xfrm>
            <a:off x="1127414" y="4573659"/>
            <a:ext cx="791755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Level </a:t>
            </a:r>
          </a:p>
          <a:p>
            <a:pPr algn="ctr" eaLnBrk="0" hangingPunct="0"/>
            <a:r>
              <a:rPr lang="en-US" sz="2000" b="1">
                <a:latin typeface="Calibri"/>
                <a:cs typeface="Calibri"/>
              </a:rPr>
              <a:t>k+1:</a:t>
            </a:r>
          </a:p>
        </p:txBody>
      </p:sp>
      <p:sp>
        <p:nvSpPr>
          <p:cNvPr id="703518" name="Rectangle 30"/>
          <p:cNvSpPr>
            <a:spLocks noChangeAspect="1" noChangeArrowheads="1"/>
          </p:cNvSpPr>
          <p:nvPr/>
        </p:nvSpPr>
        <p:spPr bwMode="auto">
          <a:xfrm>
            <a:off x="3587834" y="2376489"/>
            <a:ext cx="547687" cy="2428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14</a:t>
            </a:r>
          </a:p>
        </p:txBody>
      </p:sp>
      <p:sp>
        <p:nvSpPr>
          <p:cNvPr id="703519" name="Rectangle 31"/>
          <p:cNvSpPr>
            <a:spLocks noChangeAspect="1" noChangeArrowheads="1"/>
          </p:cNvSpPr>
          <p:nvPr/>
        </p:nvSpPr>
        <p:spPr bwMode="auto">
          <a:xfrm>
            <a:off x="3586985" y="2379594"/>
            <a:ext cx="547688" cy="242888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 dirty="0">
                <a:latin typeface="Calibri"/>
                <a:cs typeface="Calibri"/>
              </a:rPr>
              <a:t>14</a:t>
            </a:r>
          </a:p>
        </p:txBody>
      </p:sp>
      <p:sp>
        <p:nvSpPr>
          <p:cNvPr id="703521" name="Line 33"/>
          <p:cNvSpPr>
            <a:spLocks noChangeShapeType="1"/>
          </p:cNvSpPr>
          <p:nvPr/>
        </p:nvSpPr>
        <p:spPr bwMode="auto">
          <a:xfrm flipH="1" flipV="1">
            <a:off x="3565609" y="1285875"/>
            <a:ext cx="3175" cy="985838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 lIns="45720" rIns="45720" anchor="ctr">
            <a:spAutoFit/>
          </a:bodyPr>
          <a:lstStyle/>
          <a:p>
            <a:endParaRPr lang="en-US" sz="3200">
              <a:latin typeface="Calibri"/>
              <a:cs typeface="Calibri"/>
            </a:endParaRPr>
          </a:p>
        </p:txBody>
      </p:sp>
      <p:sp>
        <p:nvSpPr>
          <p:cNvPr id="703522" name="Rectangle 34"/>
          <p:cNvSpPr>
            <a:spLocks noChangeAspect="1" noChangeArrowheads="1"/>
          </p:cNvSpPr>
          <p:nvPr/>
        </p:nvSpPr>
        <p:spPr bwMode="auto">
          <a:xfrm>
            <a:off x="2906795" y="1570039"/>
            <a:ext cx="547688" cy="242887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 dirty="0">
                <a:latin typeface="Calibri"/>
                <a:cs typeface="Calibri"/>
              </a:rPr>
              <a:t>14</a:t>
            </a:r>
          </a:p>
        </p:txBody>
      </p:sp>
      <p:sp>
        <p:nvSpPr>
          <p:cNvPr id="703533" name="Rectangle 45"/>
          <p:cNvSpPr>
            <a:spLocks noChangeAspect="1" noChangeArrowheads="1"/>
          </p:cNvSpPr>
          <p:nvPr/>
        </p:nvSpPr>
        <p:spPr bwMode="auto">
          <a:xfrm>
            <a:off x="2278145" y="2384425"/>
            <a:ext cx="547688" cy="2428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4*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3913ECE-CBCF-4B27-832D-E01A1CD7A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  <p:sp>
        <p:nvSpPr>
          <p:cNvPr id="36" name="Rectangle 6">
            <a:extLst>
              <a:ext uri="{FF2B5EF4-FFF2-40B4-BE49-F238E27FC236}">
                <a16:creationId xmlns:a16="http://schemas.microsoft.com/office/drawing/2014/main" id="{9A1F4538-EC89-45A7-BFC8-54F6DF2E399D}"/>
              </a:ext>
            </a:extLst>
          </p:cNvPr>
          <p:cNvSpPr txBox="1">
            <a:spLocks noChangeArrowheads="1"/>
          </p:cNvSpPr>
          <p:nvPr/>
        </p:nvSpPr>
        <p:spPr>
          <a:xfrm>
            <a:off x="5681947" y="1143000"/>
            <a:ext cx="5898447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Program needs object </a:t>
            </a:r>
            <a:r>
              <a:rPr lang="en-US" sz="2000" b="1" dirty="0"/>
              <a:t>d</a:t>
            </a:r>
            <a:r>
              <a:rPr lang="en-US" sz="2000" dirty="0"/>
              <a:t>, which is stored in some block </a:t>
            </a:r>
            <a:r>
              <a:rPr lang="en-US" sz="2000" b="1" dirty="0"/>
              <a:t>b</a:t>
            </a:r>
          </a:p>
          <a:p>
            <a:r>
              <a:rPr lang="en-US" sz="2000" b="1" dirty="0"/>
              <a:t>Cache hit</a:t>
            </a:r>
          </a:p>
          <a:p>
            <a:pPr lvl="1"/>
            <a:r>
              <a:rPr lang="en-US" sz="1800" dirty="0"/>
              <a:t>Program finds </a:t>
            </a:r>
            <a:r>
              <a:rPr lang="en-US" sz="1800" b="1" dirty="0"/>
              <a:t>b</a:t>
            </a:r>
            <a:r>
              <a:rPr lang="en-US" sz="1800" dirty="0"/>
              <a:t> in the cache at level </a:t>
            </a:r>
            <a:r>
              <a:rPr lang="en-US" sz="1800" b="1" dirty="0"/>
              <a:t>k</a:t>
            </a:r>
            <a:br>
              <a:rPr lang="en-US" sz="1800" b="1" dirty="0"/>
            </a:br>
            <a:r>
              <a:rPr lang="en-US" sz="1800" dirty="0"/>
              <a:t>e.g.,  block 14</a:t>
            </a:r>
          </a:p>
        </p:txBody>
      </p:sp>
    </p:spTree>
    <p:extLst>
      <p:ext uri="{BB962C8B-B14F-4D97-AF65-F5344CB8AC3E}">
        <p14:creationId xmlns:p14="http://schemas.microsoft.com/office/powerpoint/2010/main" val="1749163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3519" grpId="0" animBg="1"/>
      <p:bldP spid="703522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Associativity choices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Associativity 1 → </a:t>
            </a:r>
            <a:r>
              <a:rPr lang="en-US" b="1" dirty="0"/>
              <a:t>direct-mapped caches</a:t>
            </a:r>
          </a:p>
          <a:p>
            <a:pPr lvl="1"/>
            <a:r>
              <a:rPr lang="en-US" dirty="0"/>
              <a:t>One cache block per set, blocks can only go in that one block</a:t>
            </a:r>
          </a:p>
          <a:p>
            <a:pPr lvl="1"/>
            <a:r>
              <a:rPr lang="en-US" dirty="0"/>
              <a:t>Whenever we place data in a set, must evict whatever is there</a:t>
            </a:r>
          </a:p>
          <a:p>
            <a:pPr lvl="1"/>
            <a:endParaRPr lang="en-US" dirty="0"/>
          </a:p>
          <a:p>
            <a:r>
              <a:rPr lang="en-US" dirty="0"/>
              <a:t>Associativity &gt;1 → </a:t>
            </a:r>
            <a:r>
              <a:rPr lang="en-US" b="1" dirty="0"/>
              <a:t>set-associative caches</a:t>
            </a:r>
          </a:p>
          <a:p>
            <a:pPr lvl="1"/>
            <a:r>
              <a:rPr lang="en-US" dirty="0"/>
              <a:t>Can keep multiple cache blocks that would map to the same set</a:t>
            </a:r>
          </a:p>
          <a:p>
            <a:pPr lvl="1"/>
            <a:endParaRPr lang="en-US" dirty="0"/>
          </a:p>
          <a:p>
            <a:r>
              <a:rPr lang="en-US" dirty="0"/>
              <a:t>Single set → </a:t>
            </a:r>
            <a:r>
              <a:rPr lang="en-US" b="1" dirty="0"/>
              <a:t>fully-associative caches</a:t>
            </a:r>
          </a:p>
          <a:p>
            <a:pPr lvl="1"/>
            <a:r>
              <a:rPr lang="en-US" dirty="0"/>
              <a:t>Any cache block can go anywhere, 1 big set, tag is all that matters</a:t>
            </a:r>
          </a:p>
          <a:p>
            <a:pPr lvl="1"/>
            <a:r>
              <a:rPr lang="en-US" dirty="0"/>
              <a:t>Very rare for cache memories due to expensive hardware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667B27-157E-41A8-9CC6-B7E8448B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14005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2-way set-associative cache (associativity = 2)</a:t>
            </a: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2286000" y="4800601"/>
            <a:ext cx="6598924" cy="17189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1905000" y="1154669"/>
            <a:ext cx="29349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A = 2: Two blocks per set</a:t>
            </a:r>
          </a:p>
          <a:p>
            <a:r>
              <a:rPr lang="en-US" sz="2000" dirty="0">
                <a:latin typeface="Calibri" pitchFamily="34" charset="0"/>
              </a:rPr>
              <a:t>Assume: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8090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9080678" y="1862752"/>
            <a:ext cx="762000" cy="270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842678" y="1862752"/>
            <a:ext cx="520522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8001001" y="1522790"/>
            <a:ext cx="1983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short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1981200" y="2514601"/>
            <a:ext cx="7086600" cy="6128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2130607" y="25908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3423925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3659243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3884368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5111908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2644789" y="26894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2239929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4120310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4860538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4608545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4356551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5604935" y="2594047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6898253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7133571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7358696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8586236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6119117" y="26927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5714257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7594638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8334866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96" name="Rectangle 95"/>
          <p:cNvSpPr/>
          <p:nvPr/>
        </p:nvSpPr>
        <p:spPr bwMode="auto">
          <a:xfrm>
            <a:off x="8082873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97" name="Rectangle 96"/>
          <p:cNvSpPr/>
          <p:nvPr/>
        </p:nvSpPr>
        <p:spPr bwMode="auto">
          <a:xfrm>
            <a:off x="7830879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1981200" y="3200401"/>
            <a:ext cx="7086600" cy="6128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2130607" y="32766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3423925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3659243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388436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511190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2644789" y="33752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223992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4120310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486053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4608545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4356551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5604935" y="3279847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6898253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7133571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735869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858623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6119117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571425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7594638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833486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8082873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7830879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37" name="Rectangle 136"/>
          <p:cNvSpPr/>
          <p:nvPr/>
        </p:nvSpPr>
        <p:spPr bwMode="auto">
          <a:xfrm>
            <a:off x="1981200" y="3886201"/>
            <a:ext cx="7086600" cy="6128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91" name="Rectangle 190"/>
          <p:cNvSpPr/>
          <p:nvPr/>
        </p:nvSpPr>
        <p:spPr bwMode="auto">
          <a:xfrm>
            <a:off x="2130607" y="39624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92" name="Rectangle 191"/>
          <p:cNvSpPr/>
          <p:nvPr/>
        </p:nvSpPr>
        <p:spPr bwMode="auto">
          <a:xfrm>
            <a:off x="3423925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93" name="Rectangle 192"/>
          <p:cNvSpPr/>
          <p:nvPr/>
        </p:nvSpPr>
        <p:spPr bwMode="auto">
          <a:xfrm>
            <a:off x="3659243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94" name="Rectangle 193"/>
          <p:cNvSpPr/>
          <p:nvPr/>
        </p:nvSpPr>
        <p:spPr bwMode="auto">
          <a:xfrm>
            <a:off x="3884368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95" name="Rectangle 194"/>
          <p:cNvSpPr/>
          <p:nvPr/>
        </p:nvSpPr>
        <p:spPr bwMode="auto">
          <a:xfrm>
            <a:off x="5111908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96" name="Rectangle 195"/>
          <p:cNvSpPr/>
          <p:nvPr/>
        </p:nvSpPr>
        <p:spPr bwMode="auto">
          <a:xfrm>
            <a:off x="2644789" y="40610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97" name="Rectangle 196"/>
          <p:cNvSpPr/>
          <p:nvPr/>
        </p:nvSpPr>
        <p:spPr bwMode="auto">
          <a:xfrm>
            <a:off x="2239929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98" name="Rectangle 197"/>
          <p:cNvSpPr/>
          <p:nvPr/>
        </p:nvSpPr>
        <p:spPr bwMode="auto">
          <a:xfrm>
            <a:off x="4120310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99" name="Rectangle 198"/>
          <p:cNvSpPr/>
          <p:nvPr/>
        </p:nvSpPr>
        <p:spPr bwMode="auto">
          <a:xfrm>
            <a:off x="4860538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200" name="Rectangle 199"/>
          <p:cNvSpPr/>
          <p:nvPr/>
        </p:nvSpPr>
        <p:spPr bwMode="auto">
          <a:xfrm>
            <a:off x="4608545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201" name="Rectangle 200"/>
          <p:cNvSpPr/>
          <p:nvPr/>
        </p:nvSpPr>
        <p:spPr bwMode="auto">
          <a:xfrm>
            <a:off x="4356551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46" name="Rectangle 145"/>
          <p:cNvSpPr/>
          <p:nvPr/>
        </p:nvSpPr>
        <p:spPr bwMode="auto">
          <a:xfrm>
            <a:off x="5604935" y="3965647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6898253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70" name="Rectangle 169"/>
          <p:cNvSpPr/>
          <p:nvPr/>
        </p:nvSpPr>
        <p:spPr bwMode="auto">
          <a:xfrm>
            <a:off x="7133571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82" name="Rectangle 181"/>
          <p:cNvSpPr/>
          <p:nvPr/>
        </p:nvSpPr>
        <p:spPr bwMode="auto">
          <a:xfrm>
            <a:off x="7358696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84" name="Rectangle 183"/>
          <p:cNvSpPr/>
          <p:nvPr/>
        </p:nvSpPr>
        <p:spPr bwMode="auto">
          <a:xfrm>
            <a:off x="8586236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85" name="Rectangle 184"/>
          <p:cNvSpPr/>
          <p:nvPr/>
        </p:nvSpPr>
        <p:spPr bwMode="auto">
          <a:xfrm>
            <a:off x="6119117" y="40643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86" name="Rectangle 185"/>
          <p:cNvSpPr/>
          <p:nvPr/>
        </p:nvSpPr>
        <p:spPr bwMode="auto">
          <a:xfrm>
            <a:off x="5714257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87" name="Rectangle 186"/>
          <p:cNvSpPr/>
          <p:nvPr/>
        </p:nvSpPr>
        <p:spPr bwMode="auto">
          <a:xfrm>
            <a:off x="7594638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88" name="Rectangle 187"/>
          <p:cNvSpPr/>
          <p:nvPr/>
        </p:nvSpPr>
        <p:spPr bwMode="auto">
          <a:xfrm>
            <a:off x="8334866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89" name="Rectangle 188"/>
          <p:cNvSpPr/>
          <p:nvPr/>
        </p:nvSpPr>
        <p:spPr bwMode="auto">
          <a:xfrm>
            <a:off x="8082873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90" name="Rectangle 189"/>
          <p:cNvSpPr/>
          <p:nvPr/>
        </p:nvSpPr>
        <p:spPr bwMode="auto">
          <a:xfrm>
            <a:off x="7830879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205" name="Rectangle 204"/>
          <p:cNvSpPr/>
          <p:nvPr/>
        </p:nvSpPr>
        <p:spPr bwMode="auto">
          <a:xfrm>
            <a:off x="1981200" y="5102158"/>
            <a:ext cx="7086600" cy="6128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19" name="Rectangle 218"/>
          <p:cNvSpPr/>
          <p:nvPr/>
        </p:nvSpPr>
        <p:spPr bwMode="auto">
          <a:xfrm>
            <a:off x="2130607" y="5178361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3423925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221" name="Rectangle 220"/>
          <p:cNvSpPr/>
          <p:nvPr/>
        </p:nvSpPr>
        <p:spPr bwMode="auto">
          <a:xfrm>
            <a:off x="3659243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222" name="Rectangle 221"/>
          <p:cNvSpPr/>
          <p:nvPr/>
        </p:nvSpPr>
        <p:spPr bwMode="auto">
          <a:xfrm>
            <a:off x="3884368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223" name="Rectangle 222"/>
          <p:cNvSpPr/>
          <p:nvPr/>
        </p:nvSpPr>
        <p:spPr bwMode="auto">
          <a:xfrm>
            <a:off x="5111908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224" name="Rectangle 223"/>
          <p:cNvSpPr/>
          <p:nvPr/>
        </p:nvSpPr>
        <p:spPr bwMode="auto">
          <a:xfrm>
            <a:off x="2644789" y="52770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225" name="Rectangle 224"/>
          <p:cNvSpPr/>
          <p:nvPr/>
        </p:nvSpPr>
        <p:spPr bwMode="auto">
          <a:xfrm>
            <a:off x="2239929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226" name="Rectangle 225"/>
          <p:cNvSpPr/>
          <p:nvPr/>
        </p:nvSpPr>
        <p:spPr bwMode="auto">
          <a:xfrm>
            <a:off x="4120310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227" name="Rectangle 226"/>
          <p:cNvSpPr/>
          <p:nvPr/>
        </p:nvSpPr>
        <p:spPr bwMode="auto">
          <a:xfrm>
            <a:off x="4860538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228" name="Rectangle 227"/>
          <p:cNvSpPr/>
          <p:nvPr/>
        </p:nvSpPr>
        <p:spPr bwMode="auto">
          <a:xfrm>
            <a:off x="4608545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229" name="Rectangle 228"/>
          <p:cNvSpPr/>
          <p:nvPr/>
        </p:nvSpPr>
        <p:spPr bwMode="auto">
          <a:xfrm>
            <a:off x="4356551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208" name="Rectangle 207"/>
          <p:cNvSpPr/>
          <p:nvPr/>
        </p:nvSpPr>
        <p:spPr bwMode="auto">
          <a:xfrm>
            <a:off x="5604935" y="51816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09" name="Rectangle 208"/>
          <p:cNvSpPr/>
          <p:nvPr/>
        </p:nvSpPr>
        <p:spPr bwMode="auto">
          <a:xfrm>
            <a:off x="6898253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210" name="Rectangle 209"/>
          <p:cNvSpPr/>
          <p:nvPr/>
        </p:nvSpPr>
        <p:spPr bwMode="auto">
          <a:xfrm>
            <a:off x="7133571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211" name="Rectangle 210"/>
          <p:cNvSpPr/>
          <p:nvPr/>
        </p:nvSpPr>
        <p:spPr bwMode="auto">
          <a:xfrm>
            <a:off x="7358696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212" name="Rectangle 211"/>
          <p:cNvSpPr/>
          <p:nvPr/>
        </p:nvSpPr>
        <p:spPr bwMode="auto">
          <a:xfrm>
            <a:off x="8586236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213" name="Rectangle 212"/>
          <p:cNvSpPr/>
          <p:nvPr/>
        </p:nvSpPr>
        <p:spPr bwMode="auto">
          <a:xfrm>
            <a:off x="6119117" y="52802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214" name="Rectangle 213"/>
          <p:cNvSpPr/>
          <p:nvPr/>
        </p:nvSpPr>
        <p:spPr bwMode="auto">
          <a:xfrm>
            <a:off x="5714257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215" name="Rectangle 214"/>
          <p:cNvSpPr/>
          <p:nvPr/>
        </p:nvSpPr>
        <p:spPr bwMode="auto">
          <a:xfrm>
            <a:off x="7594638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216" name="Rectangle 215"/>
          <p:cNvSpPr/>
          <p:nvPr/>
        </p:nvSpPr>
        <p:spPr bwMode="auto">
          <a:xfrm>
            <a:off x="8334866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217" name="Rectangle 216"/>
          <p:cNvSpPr/>
          <p:nvPr/>
        </p:nvSpPr>
        <p:spPr bwMode="auto">
          <a:xfrm>
            <a:off x="8082873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218" name="Rectangle 217"/>
          <p:cNvSpPr/>
          <p:nvPr/>
        </p:nvSpPr>
        <p:spPr bwMode="auto">
          <a:xfrm>
            <a:off x="7830879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8578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32" name="TextBox 131"/>
          <p:cNvSpPr txBox="1"/>
          <p:nvPr/>
        </p:nvSpPr>
        <p:spPr>
          <a:xfrm>
            <a:off x="9448801" y="3246572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find set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D0BB93-3C13-4ADC-B2F7-FA112A803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/>
      <p:bldP spid="132" grpId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2-way set-associative cache (associativity = 2)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1905000" y="1154669"/>
            <a:ext cx="29349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A = 2: Two blocks per set</a:t>
            </a:r>
          </a:p>
          <a:p>
            <a:r>
              <a:rPr lang="en-US" sz="2000" dirty="0">
                <a:latin typeface="Calibri" pitchFamily="34" charset="0"/>
              </a:rPr>
              <a:t>Assume: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8090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9080678" y="1862752"/>
            <a:ext cx="762000" cy="270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842678" y="1862752"/>
            <a:ext cx="520522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8001001" y="1522790"/>
            <a:ext cx="1983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short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1981200" y="3200401"/>
            <a:ext cx="7086600" cy="6128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2130607" y="32766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3423925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3659243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388436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511190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2644789" y="3375269"/>
            <a:ext cx="61978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223992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4120310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486053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4608545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4356551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5604935" y="3279847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6898253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7133571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735869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858623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6119117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571425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7594638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833486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8082873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7830879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8578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2" name="Shape 131"/>
          <p:cNvCxnSpPr>
            <a:stCxn id="128" idx="1"/>
            <a:endCxn id="108" idx="0"/>
          </p:cNvCxnSpPr>
          <p:nvPr/>
        </p:nvCxnSpPr>
        <p:spPr bwMode="auto">
          <a:xfrm rot="10800000" flipV="1">
            <a:off x="6429013" y="1998176"/>
            <a:ext cx="1661067" cy="138033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4" name="Shape 133"/>
          <p:cNvCxnSpPr>
            <a:stCxn id="128" idx="1"/>
            <a:endCxn id="119" idx="0"/>
          </p:cNvCxnSpPr>
          <p:nvPr/>
        </p:nvCxnSpPr>
        <p:spPr bwMode="auto">
          <a:xfrm rot="10800000" flipV="1">
            <a:off x="2954685" y="1998176"/>
            <a:ext cx="5135395" cy="1377093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4953001" y="1981200"/>
            <a:ext cx="15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compare both</a:t>
            </a:r>
          </a:p>
        </p:txBody>
      </p:sp>
      <p:cxnSp>
        <p:nvCxnSpPr>
          <p:cNvPr id="136" name="Straight Connector 135"/>
          <p:cNvCxnSpPr/>
          <p:nvPr/>
        </p:nvCxnSpPr>
        <p:spPr bwMode="auto">
          <a:xfrm rot="5400000">
            <a:off x="2160949" y="317146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1981200" y="2628106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valid?  + 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2942537" y="2641599"/>
            <a:ext cx="2392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tag match? if yes </a:t>
            </a:r>
            <a:r>
              <a:rPr lang="en-US" dirty="0">
                <a:latin typeface="Calibri" pitchFamily="34" charset="0"/>
                <a:sym typeface="Wingdings"/>
              </a:rPr>
              <a:t></a:t>
            </a:r>
            <a:r>
              <a:rPr lang="en-US" dirty="0">
                <a:latin typeface="Calibri" pitchFamily="34" charset="0"/>
              </a:rPr>
              <a:t> hit</a:t>
            </a:r>
          </a:p>
        </p:txBody>
      </p:sp>
      <p:cxnSp>
        <p:nvCxnSpPr>
          <p:cNvPr id="143" name="Elbow Connector 142"/>
          <p:cNvCxnSpPr>
            <a:stCxn id="130" idx="2"/>
            <a:endCxn id="121" idx="2"/>
          </p:cNvCxnSpPr>
          <p:nvPr/>
        </p:nvCxnSpPr>
        <p:spPr bwMode="auto">
          <a:xfrm rot="5400000">
            <a:off x="6418066" y="-46496"/>
            <a:ext cx="1504779" cy="5864970"/>
          </a:xfrm>
          <a:prstGeom prst="bentConnector3">
            <a:avLst>
              <a:gd name="adj1" fmla="val 15004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45" name="TextBox 144"/>
          <p:cNvSpPr txBox="1"/>
          <p:nvPr/>
        </p:nvSpPr>
        <p:spPr>
          <a:xfrm>
            <a:off x="6629400" y="4355068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block offset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2648186" y="3377238"/>
            <a:ext cx="619789" cy="26311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86707" y="5266226"/>
            <a:ext cx="77403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The data we want is either on the left, or on the right, or not in </a:t>
            </a:r>
            <a:r>
              <a:rPr lang="en-US">
                <a:latin typeface="Calibri" pitchFamily="34" charset="0"/>
              </a:rPr>
              <a:t>the cache at all.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It can’t be anywhere else! Addresses map to a single set!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26E06D-E6DA-4D73-B75B-FDC1CE5CB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/>
      <p:bldP spid="138" grpId="0"/>
      <p:bldP spid="139" grpId="0"/>
      <p:bldP spid="145" grpId="0"/>
      <p:bldP spid="43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2-way set-associative cache (associativity = 2)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1905000" y="1154669"/>
            <a:ext cx="29349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A = 2: Two blocks per set</a:t>
            </a:r>
          </a:p>
          <a:p>
            <a:r>
              <a:rPr lang="en-US" sz="2000" dirty="0">
                <a:latin typeface="Calibri" pitchFamily="34" charset="0"/>
              </a:rPr>
              <a:t>Assume: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8090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9080678" y="1862752"/>
            <a:ext cx="762000" cy="2708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9842678" y="1862752"/>
            <a:ext cx="520522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8001001" y="1522790"/>
            <a:ext cx="1983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Address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short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1981200" y="3200401"/>
            <a:ext cx="7086600" cy="6128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2130607" y="3276604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3423925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3659243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3884368" y="3375269"/>
            <a:ext cx="235319" cy="263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511190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2644789" y="3375269"/>
            <a:ext cx="619789" cy="26311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223992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4120310" y="3375269"/>
            <a:ext cx="235319" cy="263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4860538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4608545" y="3375269"/>
            <a:ext cx="252617" cy="26311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4356551" y="3375269"/>
            <a:ext cx="252617" cy="263110"/>
          </a:xfrm>
          <a:prstGeom prst="rect">
            <a:avLst/>
          </a:prstGeom>
          <a:solidFill>
            <a:srgbClr val="FFFF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5604935" y="3279847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6898253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7133571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735869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858623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6119117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571425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7594638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8334866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8082873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7830879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8578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2" name="Shape 131"/>
          <p:cNvCxnSpPr>
            <a:stCxn id="128" idx="1"/>
            <a:endCxn id="108" idx="0"/>
          </p:cNvCxnSpPr>
          <p:nvPr/>
        </p:nvCxnSpPr>
        <p:spPr bwMode="auto">
          <a:xfrm rot="10800000" flipV="1">
            <a:off x="6429013" y="1998176"/>
            <a:ext cx="1661067" cy="138033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4" name="Shape 133"/>
          <p:cNvCxnSpPr>
            <a:stCxn id="128" idx="1"/>
            <a:endCxn id="119" idx="0"/>
          </p:cNvCxnSpPr>
          <p:nvPr/>
        </p:nvCxnSpPr>
        <p:spPr bwMode="auto">
          <a:xfrm rot="10800000" flipV="1">
            <a:off x="2954685" y="1998176"/>
            <a:ext cx="5135395" cy="1377093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4953001" y="1981200"/>
            <a:ext cx="1529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compare both</a:t>
            </a:r>
          </a:p>
        </p:txBody>
      </p:sp>
      <p:cxnSp>
        <p:nvCxnSpPr>
          <p:cNvPr id="136" name="Straight Connector 135"/>
          <p:cNvCxnSpPr/>
          <p:nvPr/>
        </p:nvCxnSpPr>
        <p:spPr bwMode="auto">
          <a:xfrm rot="5400000">
            <a:off x="2160949" y="317146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1981200" y="2641599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valid?  + 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2942538" y="2641599"/>
            <a:ext cx="228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tag match? if yes = hit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6629400" y="4355068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block offset</a:t>
            </a:r>
          </a:p>
        </p:txBody>
      </p:sp>
      <p:sp>
        <p:nvSpPr>
          <p:cNvPr id="43" name="Down Arrow 42"/>
          <p:cNvSpPr/>
          <p:nvPr/>
        </p:nvSpPr>
        <p:spPr bwMode="auto">
          <a:xfrm flipV="1">
            <a:off x="3677048" y="3733800"/>
            <a:ext cx="733658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763040" y="4812268"/>
            <a:ext cx="2506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short</a:t>
            </a:r>
            <a:r>
              <a:rPr lang="en-US" b="1" dirty="0">
                <a:cs typeface="Courier New" panose="02070309020205020404" pitchFamily="49" charset="0"/>
              </a:rPr>
              <a:t> </a:t>
            </a:r>
            <a:r>
              <a:rPr lang="en-US" dirty="0">
                <a:latin typeface="Calibri" pitchFamily="34" charset="0"/>
              </a:rPr>
              <a:t>is here (2 bytes)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981200" y="5199459"/>
            <a:ext cx="73616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If no match: 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One block in set is selected for eviction and replacement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Replacement policies: random, least recently used (LRU), …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dirty="0">
                <a:latin typeface="Calibri" pitchFamily="34" charset="0"/>
              </a:rPr>
              <a:t>More clever </a:t>
            </a:r>
            <a:r>
              <a:rPr lang="is-IS" dirty="0">
                <a:latin typeface="Calibri" pitchFamily="34" charset="0"/>
              </a:rPr>
              <a:t>→</a:t>
            </a:r>
            <a:r>
              <a:rPr lang="en-US" dirty="0">
                <a:latin typeface="Calibri" pitchFamily="34" charset="0"/>
              </a:rPr>
              <a:t> lower miss rate, but harder to implement in hardware</a:t>
            </a:r>
          </a:p>
        </p:txBody>
      </p:sp>
      <p:cxnSp>
        <p:nvCxnSpPr>
          <p:cNvPr id="46" name="Elbow Connector 45"/>
          <p:cNvCxnSpPr/>
          <p:nvPr/>
        </p:nvCxnSpPr>
        <p:spPr bwMode="auto">
          <a:xfrm rot="5400000">
            <a:off x="6418066" y="-46496"/>
            <a:ext cx="1504779" cy="5864970"/>
          </a:xfrm>
          <a:prstGeom prst="bentConnector3">
            <a:avLst>
              <a:gd name="adj1" fmla="val 15004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4A07E2-A58D-4F97-A382-31139802E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802" name="Rectangle 50"/>
          <p:cNvSpPr>
            <a:spLocks noChangeArrowheads="1"/>
          </p:cNvSpPr>
          <p:nvPr/>
        </p:nvSpPr>
        <p:spPr bwMode="auto">
          <a:xfrm>
            <a:off x="2935443" y="5195219"/>
            <a:ext cx="2662237" cy="397545"/>
          </a:xfrm>
          <a:prstGeom prst="rect">
            <a:avLst/>
          </a:prstGeom>
          <a:solidFill>
            <a:srgbClr val="DEDFF5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 anchor="ctr">
            <a:prstTxWarp prst="textNoShape">
              <a:avLst/>
            </a:prstTxWarp>
            <a:spAutoFit/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801" name="Rectangle 49"/>
          <p:cNvSpPr>
            <a:spLocks noChangeArrowheads="1"/>
          </p:cNvSpPr>
          <p:nvPr/>
        </p:nvSpPr>
        <p:spPr bwMode="auto">
          <a:xfrm>
            <a:off x="7059610" y="5181764"/>
            <a:ext cx="2662237" cy="397545"/>
          </a:xfrm>
          <a:prstGeom prst="rect">
            <a:avLst/>
          </a:prstGeom>
          <a:solidFill>
            <a:srgbClr val="DEDFF5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 anchor="ctr">
            <a:prstTxWarp prst="textNoShape">
              <a:avLst/>
            </a:prstTxWarp>
            <a:spAutoFit/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2-way set-associative cache simulation</a:t>
            </a:r>
          </a:p>
        </p:txBody>
      </p:sp>
      <p:sp>
        <p:nvSpPr>
          <p:cNvPr id="202755" name="Rectangle 3"/>
          <p:cNvSpPr>
            <a:spLocks noChangeArrowheads="1"/>
          </p:cNvSpPr>
          <p:nvPr/>
        </p:nvSpPr>
        <p:spPr bwMode="auto">
          <a:xfrm>
            <a:off x="1860749" y="2327929"/>
            <a:ext cx="4572000" cy="19364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alibri"/>
                <a:cs typeface="Calibri"/>
              </a:rPr>
              <a:t>Address </a:t>
            </a:r>
            <a:r>
              <a:rPr lang="en-US" sz="2000" dirty="0">
                <a:latin typeface="Calibri"/>
                <a:cs typeface="Calibri"/>
              </a:rPr>
              <a:t>trace (reads, one byte per read):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0	[00   </a:t>
            </a:r>
            <a:r>
              <a:rPr lang="en-US" sz="2000" dirty="0">
                <a:solidFill>
                  <a:srgbClr val="FF0000"/>
                </a:solidFill>
                <a:latin typeface="Calibri"/>
                <a:cs typeface="Calibri"/>
              </a:rPr>
              <a:t>0   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1	[00   </a:t>
            </a:r>
            <a:r>
              <a:rPr lang="en-US" sz="2000" dirty="0">
                <a:solidFill>
                  <a:srgbClr val="FF0000"/>
                </a:solidFill>
                <a:latin typeface="Calibri"/>
                <a:cs typeface="Calibri"/>
              </a:rPr>
              <a:t>0   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7	[01   </a:t>
            </a:r>
            <a:r>
              <a:rPr lang="en-US" sz="2000" dirty="0">
                <a:solidFill>
                  <a:srgbClr val="FF0000"/>
                </a:solidFill>
                <a:latin typeface="Calibri"/>
                <a:cs typeface="Calibri"/>
              </a:rPr>
              <a:t>1   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8	[10   </a:t>
            </a:r>
            <a:r>
              <a:rPr lang="en-US" sz="2000" dirty="0">
                <a:solidFill>
                  <a:srgbClr val="FF0000"/>
                </a:solidFill>
                <a:latin typeface="Calibri"/>
                <a:cs typeface="Calibri"/>
              </a:rPr>
              <a:t>0   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0	[00   </a:t>
            </a:r>
            <a:r>
              <a:rPr lang="en-US" sz="2000" dirty="0">
                <a:solidFill>
                  <a:srgbClr val="FF0000"/>
                </a:solidFill>
                <a:latin typeface="Calibri"/>
                <a:cs typeface="Calibri"/>
              </a:rPr>
              <a:t>0   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</a:t>
            </a:r>
          </a:p>
        </p:txBody>
      </p:sp>
      <p:sp>
        <p:nvSpPr>
          <p:cNvPr id="202756" name="Rectangle 4"/>
          <p:cNvSpPr>
            <a:spLocks noChangeArrowheads="1"/>
          </p:cNvSpPr>
          <p:nvPr/>
        </p:nvSpPr>
        <p:spPr bwMode="auto">
          <a:xfrm>
            <a:off x="2964912" y="1935589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>
                <a:latin typeface="Calibri"/>
                <a:cs typeface="Calibri"/>
              </a:rPr>
              <a:t>xx</a:t>
            </a:r>
          </a:p>
        </p:txBody>
      </p:sp>
      <p:sp>
        <p:nvSpPr>
          <p:cNvPr id="202757" name="Rectangle 5"/>
          <p:cNvSpPr>
            <a:spLocks noChangeArrowheads="1"/>
          </p:cNvSpPr>
          <p:nvPr/>
        </p:nvSpPr>
        <p:spPr bwMode="auto">
          <a:xfrm>
            <a:off x="3083975" y="1601545"/>
            <a:ext cx="52638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alibri"/>
                <a:cs typeface="Calibri"/>
              </a:rPr>
              <a:t>t=2</a:t>
            </a:r>
          </a:p>
        </p:txBody>
      </p:sp>
      <p:sp>
        <p:nvSpPr>
          <p:cNvPr id="202758" name="Rectangle 6"/>
          <p:cNvSpPr>
            <a:spLocks noChangeArrowheads="1"/>
          </p:cNvSpPr>
          <p:nvPr/>
        </p:nvSpPr>
        <p:spPr bwMode="auto">
          <a:xfrm>
            <a:off x="3712625" y="1601545"/>
            <a:ext cx="55393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alibri"/>
                <a:cs typeface="Calibri"/>
              </a:rPr>
              <a:t>s=1</a:t>
            </a:r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4452399" y="1601545"/>
            <a:ext cx="58123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latin typeface="Calibri"/>
                <a:cs typeface="Calibri"/>
              </a:rPr>
              <a:t>b=1</a:t>
            </a: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3682462" y="1935589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>
                <a:latin typeface="Calibri"/>
                <a:cs typeface="Calibri"/>
              </a:rPr>
              <a:t>x</a:t>
            </a:r>
          </a:p>
        </p:txBody>
      </p:sp>
      <p:sp>
        <p:nvSpPr>
          <p:cNvPr id="202761" name="Rectangle 9"/>
          <p:cNvSpPr>
            <a:spLocks noChangeArrowheads="1"/>
          </p:cNvSpPr>
          <p:nvPr/>
        </p:nvSpPr>
        <p:spPr bwMode="auto">
          <a:xfrm>
            <a:off x="4398425" y="1935589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>
                <a:latin typeface="Calibri"/>
                <a:cs typeface="Calibri"/>
              </a:rPr>
              <a:t>x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2935443" y="5089192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63" name="Rectangle 11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202764" name="Rectangle 12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>
                  <a:latin typeface="Calibri"/>
                  <a:cs typeface="Calibri"/>
                </a:rPr>
                <a:t>?</a:t>
              </a:r>
            </a:p>
          </p:txBody>
        </p:sp>
        <p:sp>
          <p:nvSpPr>
            <p:cNvPr id="202765" name="Rectangle 13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>
                  <a:latin typeface="Calibri"/>
                  <a:cs typeface="Calibri"/>
                </a:rPr>
                <a:t>?</a:t>
              </a:r>
            </a:p>
          </p:txBody>
        </p:sp>
      </p:grpSp>
      <p:sp>
        <p:nvSpPr>
          <p:cNvPr id="202766" name="Rectangle 14"/>
          <p:cNvSpPr>
            <a:spLocks noChangeArrowheads="1"/>
          </p:cNvSpPr>
          <p:nvPr/>
        </p:nvSpPr>
        <p:spPr bwMode="auto">
          <a:xfrm>
            <a:off x="3084667" y="4706604"/>
            <a:ext cx="29815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v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02767" name="Rectangle 15"/>
          <p:cNvSpPr>
            <a:spLocks noChangeArrowheads="1"/>
          </p:cNvSpPr>
          <p:nvPr/>
        </p:nvSpPr>
        <p:spPr bwMode="auto">
          <a:xfrm>
            <a:off x="3562505" y="4706604"/>
            <a:ext cx="53853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Tag</a:t>
            </a:r>
          </a:p>
        </p:txBody>
      </p:sp>
      <p:sp>
        <p:nvSpPr>
          <p:cNvPr id="202768" name="Rectangle 16"/>
          <p:cNvSpPr>
            <a:spLocks noChangeArrowheads="1"/>
          </p:cNvSpPr>
          <p:nvPr/>
        </p:nvSpPr>
        <p:spPr bwMode="auto">
          <a:xfrm>
            <a:off x="4422930" y="4706604"/>
            <a:ext cx="75781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Block</a:t>
            </a:r>
          </a:p>
        </p:txBody>
      </p:sp>
      <p:sp>
        <p:nvSpPr>
          <p:cNvPr id="202769" name="Rectangle 17"/>
          <p:cNvSpPr>
            <a:spLocks noChangeArrowheads="1"/>
          </p:cNvSpPr>
          <p:nvPr/>
        </p:nvSpPr>
        <p:spPr bwMode="auto">
          <a:xfrm>
            <a:off x="2935442" y="539875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>
                <a:latin typeface="Calibri"/>
                <a:cs typeface="Calibri"/>
              </a:rPr>
              <a:t>0</a:t>
            </a:r>
          </a:p>
        </p:txBody>
      </p:sp>
      <p:sp>
        <p:nvSpPr>
          <p:cNvPr id="202770" name="Rectangle 18"/>
          <p:cNvSpPr>
            <a:spLocks noChangeArrowheads="1"/>
          </p:cNvSpPr>
          <p:nvPr/>
        </p:nvSpPr>
        <p:spPr bwMode="auto">
          <a:xfrm>
            <a:off x="3510117" y="539875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1" name="Rectangle 19"/>
          <p:cNvSpPr>
            <a:spLocks noChangeArrowheads="1"/>
          </p:cNvSpPr>
          <p:nvPr/>
        </p:nvSpPr>
        <p:spPr bwMode="auto">
          <a:xfrm>
            <a:off x="4178455" y="539875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2" name="Rectangle 20"/>
          <p:cNvSpPr>
            <a:spLocks noChangeArrowheads="1"/>
          </p:cNvSpPr>
          <p:nvPr/>
        </p:nvSpPr>
        <p:spPr bwMode="auto">
          <a:xfrm>
            <a:off x="7059609" y="5075736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>
                <a:latin typeface="Calibri"/>
                <a:cs typeface="Calibri"/>
              </a:rPr>
              <a:t>0</a:t>
            </a:r>
          </a:p>
        </p:txBody>
      </p:sp>
      <p:sp>
        <p:nvSpPr>
          <p:cNvPr id="202773" name="Rectangle 21"/>
          <p:cNvSpPr>
            <a:spLocks noChangeArrowheads="1"/>
          </p:cNvSpPr>
          <p:nvPr/>
        </p:nvSpPr>
        <p:spPr bwMode="auto">
          <a:xfrm>
            <a:off x="7634284" y="5075736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4" name="Rectangle 22"/>
          <p:cNvSpPr>
            <a:spLocks noChangeArrowheads="1"/>
          </p:cNvSpPr>
          <p:nvPr/>
        </p:nvSpPr>
        <p:spPr bwMode="auto">
          <a:xfrm>
            <a:off x="8302622" y="5075736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5" name="Rectangle 23"/>
          <p:cNvSpPr>
            <a:spLocks noChangeArrowheads="1"/>
          </p:cNvSpPr>
          <p:nvPr/>
        </p:nvSpPr>
        <p:spPr bwMode="auto">
          <a:xfrm>
            <a:off x="7059609" y="5399586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>
                <a:latin typeface="Calibri"/>
                <a:cs typeface="Calibri"/>
              </a:rPr>
              <a:t>0</a:t>
            </a:r>
          </a:p>
        </p:txBody>
      </p:sp>
      <p:sp>
        <p:nvSpPr>
          <p:cNvPr id="202776" name="Rectangle 24"/>
          <p:cNvSpPr>
            <a:spLocks noChangeArrowheads="1"/>
          </p:cNvSpPr>
          <p:nvPr/>
        </p:nvSpPr>
        <p:spPr bwMode="auto">
          <a:xfrm>
            <a:off x="7634284" y="5399586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7" name="Rectangle 25"/>
          <p:cNvSpPr>
            <a:spLocks noChangeArrowheads="1"/>
          </p:cNvSpPr>
          <p:nvPr/>
        </p:nvSpPr>
        <p:spPr bwMode="auto">
          <a:xfrm>
            <a:off x="8302622" y="5399586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9" name="Text Box 27"/>
          <p:cNvSpPr txBox="1">
            <a:spLocks noChangeArrowheads="1"/>
          </p:cNvSpPr>
          <p:nvPr/>
        </p:nvSpPr>
        <p:spPr bwMode="auto">
          <a:xfrm>
            <a:off x="5335955" y="2699441"/>
            <a:ext cx="658834" cy="3075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2935443" y="5092367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81" name="Rectangle 29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82" name="Rectangle 30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>
                  <a:latin typeface="Calibri"/>
                  <a:cs typeface="Calibri"/>
                </a:rPr>
                <a:t>00</a:t>
              </a:r>
            </a:p>
          </p:txBody>
        </p:sp>
        <p:sp>
          <p:nvSpPr>
            <p:cNvPr id="202783" name="Rectangle 31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202784" name="Text Box 32"/>
          <p:cNvSpPr txBox="1">
            <a:spLocks noChangeArrowheads="1"/>
          </p:cNvSpPr>
          <p:nvPr/>
        </p:nvSpPr>
        <p:spPr bwMode="auto">
          <a:xfrm>
            <a:off x="5426443" y="2991343"/>
            <a:ext cx="471282" cy="3075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202785" name="Text Box 33"/>
          <p:cNvSpPr txBox="1">
            <a:spLocks noChangeArrowheads="1"/>
          </p:cNvSpPr>
          <p:nvPr/>
        </p:nvSpPr>
        <p:spPr bwMode="auto">
          <a:xfrm>
            <a:off x="5335955" y="3296143"/>
            <a:ext cx="658834" cy="3075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7059610" y="5072562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87" name="Rectangle 35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88" name="Rectangle 36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>
                  <a:latin typeface="Calibri"/>
                  <a:cs typeface="Calibri"/>
                </a:rPr>
                <a:t>01</a:t>
              </a:r>
            </a:p>
          </p:txBody>
        </p:sp>
        <p:sp>
          <p:nvSpPr>
            <p:cNvPr id="202789" name="Rectangle 37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M[6-7]</a:t>
              </a:r>
            </a:p>
          </p:txBody>
        </p:sp>
      </p:grpSp>
      <p:sp>
        <p:nvSpPr>
          <p:cNvPr id="202790" name="Text Box 38"/>
          <p:cNvSpPr txBox="1">
            <a:spLocks noChangeArrowheads="1"/>
          </p:cNvSpPr>
          <p:nvPr/>
        </p:nvSpPr>
        <p:spPr bwMode="auto">
          <a:xfrm>
            <a:off x="5335955" y="3600943"/>
            <a:ext cx="658834" cy="3075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2935443" y="5395578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92" name="Rectangle 40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93" name="Rectangle 41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202794" name="Rectangle 42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M[8-9]</a:t>
              </a:r>
            </a:p>
          </p:txBody>
        </p:sp>
      </p:grpSp>
      <p:sp>
        <p:nvSpPr>
          <p:cNvPr id="202795" name="Text Box 43"/>
          <p:cNvSpPr txBox="1">
            <a:spLocks noChangeArrowheads="1"/>
          </p:cNvSpPr>
          <p:nvPr/>
        </p:nvSpPr>
        <p:spPr bwMode="auto">
          <a:xfrm>
            <a:off x="5426443" y="3905743"/>
            <a:ext cx="471282" cy="3075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524000" y="5416550"/>
            <a:ext cx="858838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239775" y="5163803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363942" y="5182654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Set 1</a:t>
            </a:r>
          </a:p>
        </p:txBody>
      </p:sp>
      <p:sp>
        <p:nvSpPr>
          <p:cNvPr id="50" name="Rectangle 3"/>
          <p:cNvSpPr>
            <a:spLocks noChangeArrowheads="1"/>
          </p:cNvSpPr>
          <p:nvPr/>
        </p:nvSpPr>
        <p:spPr bwMode="auto">
          <a:xfrm>
            <a:off x="6618588" y="1999088"/>
            <a:ext cx="4122643" cy="224420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The same address sequence in the</a:t>
            </a:r>
            <a:br>
              <a:rPr lang="en-US" sz="2000" dirty="0">
                <a:latin typeface="Calibri"/>
                <a:cs typeface="Calibri"/>
              </a:rPr>
            </a:br>
            <a:r>
              <a:rPr lang="en-US" sz="2000" dirty="0">
                <a:latin typeface="Calibri"/>
                <a:cs typeface="Calibri"/>
              </a:rPr>
              <a:t>direct mapped cache resulted in: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miss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hit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miss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miss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rgbClr val="FF0000"/>
                </a:solidFill>
                <a:latin typeface="Calibri"/>
                <a:cs typeface="Calibri"/>
              </a:rPr>
              <a:t>miss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46488" y="805692"/>
            <a:ext cx="437331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dirty="0">
                <a:latin typeface="Calibri"/>
                <a:cs typeface="Calibri"/>
              </a:rPr>
              <a:t>M=16 addresses, byte-addressable,</a:t>
            </a:r>
          </a:p>
          <a:p>
            <a:r>
              <a:rPr lang="en-US" sz="1900" dirty="0">
                <a:latin typeface="Calibri"/>
                <a:cs typeface="Calibri"/>
              </a:rPr>
              <a:t>B=2 bytes/block, K=2 sets, A=2 blocks/set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766649" y="2855159"/>
            <a:ext cx="289848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Higher associativity =</a:t>
            </a:r>
          </a:p>
          <a:p>
            <a:r>
              <a:rPr lang="en-US" dirty="0">
                <a:latin typeface="Calibri" pitchFamily="34" charset="0"/>
              </a:rPr>
              <a:t>Less likely to have to evict!</a:t>
            </a:r>
          </a:p>
          <a:p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Temporal locality: want data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in cache to </a:t>
            </a:r>
            <a:r>
              <a:rPr lang="en-US" i="1" dirty="0">
                <a:latin typeface="Calibri" pitchFamily="34" charset="0"/>
              </a:rPr>
              <a:t>stay</a:t>
            </a:r>
            <a:r>
              <a:rPr lang="en-US" dirty="0">
                <a:latin typeface="Calibri" pitchFamily="34" charset="0"/>
              </a:rPr>
              <a:t> in cache!</a:t>
            </a:r>
          </a:p>
        </p:txBody>
      </p:sp>
      <p:sp>
        <p:nvSpPr>
          <p:cNvPr id="53" name="Rectangle 14"/>
          <p:cNvSpPr>
            <a:spLocks noChangeArrowheads="1"/>
          </p:cNvSpPr>
          <p:nvPr/>
        </p:nvSpPr>
        <p:spPr bwMode="auto">
          <a:xfrm>
            <a:off x="7232355" y="4699451"/>
            <a:ext cx="29815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v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54" name="Rectangle 15"/>
          <p:cNvSpPr>
            <a:spLocks noChangeArrowheads="1"/>
          </p:cNvSpPr>
          <p:nvPr/>
        </p:nvSpPr>
        <p:spPr bwMode="auto">
          <a:xfrm>
            <a:off x="7710193" y="4699451"/>
            <a:ext cx="53853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Tag</a:t>
            </a:r>
          </a:p>
        </p:txBody>
      </p:sp>
      <p:sp>
        <p:nvSpPr>
          <p:cNvPr id="55" name="Rectangle 16"/>
          <p:cNvSpPr>
            <a:spLocks noChangeArrowheads="1"/>
          </p:cNvSpPr>
          <p:nvPr/>
        </p:nvSpPr>
        <p:spPr bwMode="auto">
          <a:xfrm>
            <a:off x="8570618" y="4699451"/>
            <a:ext cx="75781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Block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11201" y="806304"/>
            <a:ext cx="4416915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dirty="0">
                <a:latin typeface="Calibri" pitchFamily="34" charset="0"/>
              </a:rPr>
              <a:t>Same total size and block size as before.</a:t>
            </a:r>
          </a:p>
          <a:p>
            <a:r>
              <a:rPr lang="en-US" sz="1900" dirty="0">
                <a:latin typeface="Calibri" pitchFamily="34" charset="0"/>
              </a:rPr>
              <a:t>Associativity (and thus # of sets) changed.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6AEA620-8915-4B50-A2BD-ACF8064AE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54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CD5EFF-3AB3-4177-BB8B-1FE8139701A6}"/>
              </a:ext>
            </a:extLst>
          </p:cNvPr>
          <p:cNvSpPr/>
          <p:nvPr/>
        </p:nvSpPr>
        <p:spPr>
          <a:xfrm>
            <a:off x="6551812" y="1935589"/>
            <a:ext cx="4260671" cy="2396898"/>
          </a:xfrm>
          <a:prstGeom prst="rect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79" grpId="0"/>
      <p:bldP spid="202784" grpId="0"/>
      <p:bldP spid="202785" grpId="0"/>
      <p:bldP spid="202790" grpId="0"/>
      <p:bldP spid="202795" grpId="0"/>
      <p:bldP spid="50" grpId="0"/>
      <p:bldP spid="9" grpId="0"/>
      <p:bldP spid="7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Pause for questions on set-associative caches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55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80BFC-25DA-46DE-B804-DC2D1F1EC1F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143000"/>
            <a:ext cx="10972800" cy="50292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65478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Fully-associative caches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80BFC-25DA-46DE-B804-DC2D1F1EC1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changes with fully-associative caches?</a:t>
            </a:r>
          </a:p>
          <a:p>
            <a:pPr lvl="1"/>
            <a:r>
              <a:rPr lang="en-US" dirty="0"/>
              <a:t>Anything can go anywhere</a:t>
            </a:r>
          </a:p>
          <a:p>
            <a:pPr lvl="1"/>
            <a:r>
              <a:rPr lang="en-US" dirty="0"/>
              <a:t>Only one set (s = 0 bits)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Otherwise, same steps as for a set-associative cache</a:t>
            </a:r>
          </a:p>
          <a:p>
            <a:pPr lvl="1"/>
            <a:r>
              <a:rPr lang="en-US" dirty="0"/>
              <a:t>Compare tag against all blocks in the set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72858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Fully-Associative Cache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Fully-associative cache on a 16-bit system</a:t>
            </a:r>
          </a:p>
          <a:p>
            <a:pPr lvl="1"/>
            <a:r>
              <a:rPr lang="en-US" dirty="0"/>
              <a:t>One set (fully associative!)</a:t>
            </a:r>
          </a:p>
          <a:p>
            <a:pPr lvl="1"/>
            <a:r>
              <a:rPr lang="en-US" dirty="0"/>
              <a:t>Eight, 64-byte blocks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57</a:t>
            </a:fld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878F416-94F1-45F4-3FEA-A042F42DB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5401" y="1854512"/>
            <a:ext cx="1267995" cy="2920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??</a:t>
            </a: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9F91F37E-E1B3-2484-1B00-C55BEEB662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6679" y="1520469"/>
            <a:ext cx="63478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t=??</a:t>
            </a: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63FEB0FB-DE76-3DFF-4AF5-B422251808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9164" y="1520469"/>
            <a:ext cx="54181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s=0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FDD909E7-3F00-6E64-B8BE-E95B04494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7626" y="1520469"/>
            <a:ext cx="6828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b=??</a:t>
            </a: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8BD50D6F-26D9-BACB-5F68-D474F1179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7684" y="1854512"/>
            <a:ext cx="104775" cy="29210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A53887BA-4B8B-619D-2BDA-AA913DE32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2685" y="1855523"/>
            <a:ext cx="911704" cy="29108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??</a:t>
            </a:r>
          </a:p>
        </p:txBody>
      </p:sp>
    </p:spTree>
    <p:extLst>
      <p:ext uri="{BB962C8B-B14F-4D97-AF65-F5344CB8AC3E}">
        <p14:creationId xmlns:p14="http://schemas.microsoft.com/office/powerpoint/2010/main" val="156512739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Fully-Associative Cache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Fully-associative cache on a 16-bit system</a:t>
            </a:r>
          </a:p>
          <a:p>
            <a:pPr lvl="1"/>
            <a:r>
              <a:rPr lang="en-US" dirty="0"/>
              <a:t>One set (fully associative!)</a:t>
            </a:r>
          </a:p>
          <a:p>
            <a:pPr lvl="1"/>
            <a:r>
              <a:rPr lang="en-US" dirty="0"/>
              <a:t>Eight, 64-byte blocks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58</a:t>
            </a:fld>
            <a:endParaRPr 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878F416-94F1-45F4-3FEA-A042F42DB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5401" y="1854512"/>
            <a:ext cx="1267995" cy="2920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xxxxxxxxxx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9F91F37E-E1B3-2484-1B00-C55BEEB662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6679" y="1520469"/>
            <a:ext cx="65723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t=10</a:t>
            </a: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63FEB0FB-DE76-3DFF-4AF5-B422251808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9164" y="1520469"/>
            <a:ext cx="54181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s=0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FDD909E7-3F00-6E64-B8BE-E95B04494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7626" y="1520469"/>
            <a:ext cx="5754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b=6</a:t>
            </a: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8BD50D6F-26D9-BACB-5F68-D474F1179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7684" y="1854512"/>
            <a:ext cx="104775" cy="29210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A53887BA-4B8B-619D-2BDA-AA913DE32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2685" y="1855523"/>
            <a:ext cx="911704" cy="29108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</a:t>
            </a:r>
            <a:endParaRPr lang="en-US"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6833607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Fully-Associative Cache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Fully-associative cache on a 16-bit system</a:t>
            </a:r>
          </a:p>
          <a:p>
            <a:pPr lvl="1"/>
            <a:r>
              <a:rPr lang="en-US" dirty="0"/>
              <a:t>One set (fully associative!)</a:t>
            </a:r>
          </a:p>
          <a:p>
            <a:pPr lvl="1"/>
            <a:r>
              <a:rPr lang="en-US" dirty="0"/>
              <a:t>Eight, 64-byte blocks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Are the following addresses in the cache?</a:t>
            </a:r>
          </a:p>
          <a:p>
            <a:pPr lvl="1"/>
            <a:r>
              <a:rPr lang="en-US" dirty="0"/>
              <a:t>0x0400</a:t>
            </a:r>
          </a:p>
          <a:p>
            <a:pPr lvl="1"/>
            <a:r>
              <a:rPr lang="en-US" dirty="0"/>
              <a:t>0x0410</a:t>
            </a:r>
          </a:p>
          <a:p>
            <a:pPr lvl="1"/>
            <a:r>
              <a:rPr lang="en-US" dirty="0"/>
              <a:t>0xC002</a:t>
            </a:r>
          </a:p>
          <a:p>
            <a:pPr lvl="1"/>
            <a:r>
              <a:rPr lang="en-US" dirty="0"/>
              <a:t>0xC048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C483E-EFBC-4C69-9D55-4652F0EFE539}"/>
              </a:ext>
            </a:extLst>
          </p:cNvPr>
          <p:cNvSpPr/>
          <p:nvPr/>
        </p:nvSpPr>
        <p:spPr bwMode="auto">
          <a:xfrm>
            <a:off x="607595" y="2517732"/>
            <a:ext cx="10972800" cy="91126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FE6A55-65D4-4F5C-9DC1-BC5D7B9D4DE8}"/>
              </a:ext>
            </a:extLst>
          </p:cNvPr>
          <p:cNvSpPr/>
          <p:nvPr/>
        </p:nvSpPr>
        <p:spPr bwMode="auto">
          <a:xfrm>
            <a:off x="3442497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0x010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7B50C5-7B58-473B-A208-0893B622C988}"/>
              </a:ext>
            </a:extLst>
          </p:cNvPr>
          <p:cNvSpPr/>
          <p:nvPr/>
        </p:nvSpPr>
        <p:spPr bwMode="auto">
          <a:xfrm>
            <a:off x="4796938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0x011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D28797-AF8E-46AC-A276-7EB607AA0E67}"/>
              </a:ext>
            </a:extLst>
          </p:cNvPr>
          <p:cNvSpPr/>
          <p:nvPr/>
        </p:nvSpPr>
        <p:spPr bwMode="auto">
          <a:xfrm>
            <a:off x="734671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0x000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8DBC9A-1935-4882-AB51-B839D8F1146A}"/>
              </a:ext>
            </a:extLst>
          </p:cNvPr>
          <p:cNvSpPr/>
          <p:nvPr/>
        </p:nvSpPr>
        <p:spPr bwMode="auto">
          <a:xfrm>
            <a:off x="2089112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0x1FF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4DBD1C7-46FB-485A-B9B5-57BFB3BE0B33}"/>
              </a:ext>
            </a:extLst>
          </p:cNvPr>
          <p:cNvSpPr/>
          <p:nvPr/>
        </p:nvSpPr>
        <p:spPr bwMode="auto">
          <a:xfrm>
            <a:off x="8859205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D1425C-2AEC-4E35-BE4A-E38A2E7176DB}"/>
              </a:ext>
            </a:extLst>
          </p:cNvPr>
          <p:cNvSpPr/>
          <p:nvPr/>
        </p:nvSpPr>
        <p:spPr bwMode="auto">
          <a:xfrm>
            <a:off x="10213647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0x300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BB39D31-8B15-4C64-8E9F-B0E8BF4C6C7C}"/>
              </a:ext>
            </a:extLst>
          </p:cNvPr>
          <p:cNvSpPr/>
          <p:nvPr/>
        </p:nvSpPr>
        <p:spPr bwMode="auto">
          <a:xfrm>
            <a:off x="6151380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CAF153-10BF-4616-8390-6A5D2B9CC1E8}"/>
              </a:ext>
            </a:extLst>
          </p:cNvPr>
          <p:cNvSpPr/>
          <p:nvPr/>
        </p:nvSpPr>
        <p:spPr bwMode="auto">
          <a:xfrm>
            <a:off x="7505821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0x051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878F416-94F1-45F4-3FEA-A042F42DB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5401" y="1854512"/>
            <a:ext cx="1267995" cy="2920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xxxxxxxxxx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9F91F37E-E1B3-2484-1B00-C55BEEB662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6679" y="1520469"/>
            <a:ext cx="65723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t=10</a:t>
            </a: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63FEB0FB-DE76-3DFF-4AF5-B422251808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9164" y="1520469"/>
            <a:ext cx="54181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s=0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FDD909E7-3F00-6E64-B8BE-E95B04494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7626" y="1520469"/>
            <a:ext cx="5754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b=6</a:t>
            </a: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8BD50D6F-26D9-BACB-5F68-D474F1179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7684" y="1854512"/>
            <a:ext cx="104775" cy="29210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A53887BA-4B8B-619D-2BDA-AA913DE32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2685" y="1855523"/>
            <a:ext cx="911704" cy="29108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</a:t>
            </a:r>
            <a:endParaRPr lang="en-US"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45616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526" name="Rectangle 38"/>
          <p:cNvSpPr>
            <a:spLocks noChangeAspect="1" noChangeArrowheads="1"/>
          </p:cNvSpPr>
          <p:nvPr/>
        </p:nvSpPr>
        <p:spPr bwMode="auto">
          <a:xfrm>
            <a:off x="2902630" y="1571475"/>
            <a:ext cx="549275" cy="244475"/>
          </a:xfrm>
          <a:prstGeom prst="rect">
            <a:avLst/>
          </a:prstGeom>
          <a:solidFill>
            <a:srgbClr val="FF66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 dirty="0">
                <a:latin typeface="Calibri"/>
                <a:cs typeface="Calibri"/>
              </a:rPr>
              <a:t>12</a:t>
            </a:r>
          </a:p>
        </p:txBody>
      </p:sp>
      <p:sp>
        <p:nvSpPr>
          <p:cNvPr id="703492" name="Text Box 4"/>
          <p:cNvSpPr txBox="1">
            <a:spLocks noChangeArrowheads="1"/>
          </p:cNvSpPr>
          <p:nvPr/>
        </p:nvSpPr>
        <p:spPr bwMode="auto">
          <a:xfrm>
            <a:off x="3588251" y="1466714"/>
            <a:ext cx="964367" cy="651460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2000" b="1" dirty="0">
                <a:latin typeface="Calibri"/>
                <a:cs typeface="Calibri"/>
              </a:rPr>
              <a:t>Request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sz="2000" b="1" dirty="0">
                <a:latin typeface="Calibri"/>
                <a:cs typeface="Calibri"/>
              </a:rPr>
              <a:t>12</a:t>
            </a:r>
          </a:p>
        </p:txBody>
      </p:sp>
      <p:sp>
        <p:nvSpPr>
          <p:cNvPr id="703490" name="Rectangle 2"/>
          <p:cNvSpPr>
            <a:spLocks noChangeAspect="1" noChangeArrowheads="1"/>
          </p:cNvSpPr>
          <p:nvPr/>
        </p:nvSpPr>
        <p:spPr bwMode="auto">
          <a:xfrm>
            <a:off x="2157496" y="2263776"/>
            <a:ext cx="2862263" cy="487363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3200">
              <a:latin typeface="Calibri"/>
              <a:cs typeface="Calibri"/>
            </a:endParaRPr>
          </a:p>
        </p:txBody>
      </p:sp>
      <p:sp>
        <p:nvSpPr>
          <p:cNvPr id="4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 caching concepts</a:t>
            </a:r>
          </a:p>
        </p:txBody>
      </p:sp>
      <p:sp>
        <p:nvSpPr>
          <p:cNvPr id="703494" name="Rectangle 6"/>
          <p:cNvSpPr>
            <a:spLocks noGrp="1" noChangeArrowheads="1"/>
          </p:cNvSpPr>
          <p:nvPr>
            <p:ph idx="1"/>
          </p:nvPr>
        </p:nvSpPr>
        <p:spPr>
          <a:xfrm>
            <a:off x="5681947" y="1143000"/>
            <a:ext cx="5898447" cy="5029200"/>
          </a:xfrm>
        </p:spPr>
        <p:txBody>
          <a:bodyPr/>
          <a:lstStyle/>
          <a:p>
            <a:r>
              <a:rPr lang="en-US" sz="2000" dirty="0"/>
              <a:t>Program needs object </a:t>
            </a:r>
            <a:r>
              <a:rPr lang="en-US" sz="2000" b="1" dirty="0"/>
              <a:t>d</a:t>
            </a:r>
            <a:r>
              <a:rPr lang="en-US" sz="2000" dirty="0"/>
              <a:t>, which is stored in some block </a:t>
            </a:r>
            <a:r>
              <a:rPr lang="en-US" sz="2000" b="1" dirty="0"/>
              <a:t>b</a:t>
            </a:r>
          </a:p>
          <a:p>
            <a:r>
              <a:rPr lang="en-US" sz="2000" b="1" dirty="0"/>
              <a:t>Cache hit</a:t>
            </a:r>
          </a:p>
          <a:p>
            <a:pPr lvl="1"/>
            <a:r>
              <a:rPr lang="en-US" sz="1800" dirty="0"/>
              <a:t>Program finds </a:t>
            </a:r>
            <a:r>
              <a:rPr lang="en-US" sz="1800" b="1" dirty="0"/>
              <a:t>b</a:t>
            </a:r>
            <a:r>
              <a:rPr lang="en-US" sz="1800" dirty="0"/>
              <a:t> in the cache at level </a:t>
            </a:r>
            <a:r>
              <a:rPr lang="en-US" sz="1800" b="1" dirty="0"/>
              <a:t>k</a:t>
            </a:r>
            <a:br>
              <a:rPr lang="en-US" sz="1800" b="1" dirty="0"/>
            </a:br>
            <a:r>
              <a:rPr lang="en-US" sz="1800" dirty="0"/>
              <a:t>e.g.,  block 14</a:t>
            </a:r>
          </a:p>
          <a:p>
            <a:r>
              <a:rPr lang="en-US" sz="2000" b="1" dirty="0"/>
              <a:t>Cache miss</a:t>
            </a:r>
          </a:p>
          <a:p>
            <a:pPr lvl="1"/>
            <a:r>
              <a:rPr lang="en-US" sz="1800" b="1" dirty="0"/>
              <a:t>b</a:t>
            </a:r>
            <a:r>
              <a:rPr lang="en-US" sz="1800" dirty="0"/>
              <a:t> is not at level </a:t>
            </a:r>
            <a:r>
              <a:rPr lang="en-US" sz="1800" b="1" dirty="0"/>
              <a:t>k</a:t>
            </a:r>
            <a:r>
              <a:rPr lang="en-US" sz="1800" dirty="0"/>
              <a:t>, so the level </a:t>
            </a:r>
            <a:r>
              <a:rPr lang="en-US" sz="1800" b="1" dirty="0"/>
              <a:t>k</a:t>
            </a:r>
            <a:r>
              <a:rPr lang="en-US" sz="1800" dirty="0"/>
              <a:t> cache must fetch it from level </a:t>
            </a:r>
            <a:r>
              <a:rPr lang="en-US" sz="1800" b="1" dirty="0"/>
              <a:t>k+1</a:t>
            </a:r>
            <a:r>
              <a:rPr lang="en-US" sz="1800" dirty="0"/>
              <a:t>, </a:t>
            </a:r>
            <a:br>
              <a:rPr lang="en-US" sz="1800" dirty="0"/>
            </a:br>
            <a:r>
              <a:rPr lang="en-US" sz="1800" dirty="0"/>
              <a:t>e.g.,  block 12</a:t>
            </a:r>
            <a:br>
              <a:rPr lang="en-US" sz="1800" dirty="0"/>
            </a:br>
            <a:endParaRPr lang="en-US" sz="1800" dirty="0"/>
          </a:p>
          <a:p>
            <a:pPr lvl="1"/>
            <a:r>
              <a:rPr lang="en-US" sz="1800" dirty="0"/>
              <a:t>If the level-k cache is full, then some current block must be replaced (</a:t>
            </a:r>
            <a:r>
              <a:rPr lang="en-US" sz="1800" b="1" dirty="0"/>
              <a:t>evicted</a:t>
            </a:r>
            <a:r>
              <a:rPr lang="en-US" sz="1800" dirty="0"/>
              <a:t>). Which one is the “victim”? </a:t>
            </a:r>
          </a:p>
          <a:p>
            <a:pPr lvl="2"/>
            <a:r>
              <a:rPr lang="en-US" sz="1600" dirty="0"/>
              <a:t>Here, we pick 4; same column as 12</a:t>
            </a:r>
          </a:p>
          <a:p>
            <a:pPr lvl="2"/>
            <a:r>
              <a:rPr lang="en-US" sz="1600" dirty="0"/>
              <a:t>4 is “dirty”, need to write back to k+1</a:t>
            </a:r>
          </a:p>
          <a:p>
            <a:pPr lvl="2"/>
            <a:r>
              <a:rPr lang="en-US" sz="1600" dirty="0"/>
              <a:t>More on this next lecture</a:t>
            </a:r>
          </a:p>
        </p:txBody>
      </p:sp>
      <p:sp>
        <p:nvSpPr>
          <p:cNvPr id="703495" name="Rectangle 7"/>
          <p:cNvSpPr>
            <a:spLocks noChangeAspect="1" noChangeArrowheads="1"/>
          </p:cNvSpPr>
          <p:nvPr/>
        </p:nvSpPr>
        <p:spPr bwMode="auto">
          <a:xfrm>
            <a:off x="2917909" y="2376489"/>
            <a:ext cx="547687" cy="2428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9</a:t>
            </a:r>
          </a:p>
        </p:txBody>
      </p:sp>
      <p:sp>
        <p:nvSpPr>
          <p:cNvPr id="703496" name="Rectangle 8"/>
          <p:cNvSpPr>
            <a:spLocks noChangeAspect="1" noChangeArrowheads="1"/>
          </p:cNvSpPr>
          <p:nvPr/>
        </p:nvSpPr>
        <p:spPr bwMode="auto">
          <a:xfrm>
            <a:off x="4257759" y="2376489"/>
            <a:ext cx="547687" cy="2428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3</a:t>
            </a:r>
          </a:p>
        </p:txBody>
      </p:sp>
      <p:sp>
        <p:nvSpPr>
          <p:cNvPr id="703497" name="Rectangle 9"/>
          <p:cNvSpPr>
            <a:spLocks noChangeAspect="1" noChangeArrowheads="1"/>
          </p:cNvSpPr>
          <p:nvPr/>
        </p:nvSpPr>
        <p:spPr bwMode="auto">
          <a:xfrm>
            <a:off x="1882858" y="4030664"/>
            <a:ext cx="3409950" cy="1825625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3200">
              <a:latin typeface="Calibri"/>
              <a:cs typeface="Calibri"/>
            </a:endParaRPr>
          </a:p>
        </p:txBody>
      </p:sp>
      <p:sp>
        <p:nvSpPr>
          <p:cNvPr id="703498" name="Rectangle 10"/>
          <p:cNvSpPr>
            <a:spLocks noChangeAspect="1" noChangeArrowheads="1"/>
          </p:cNvSpPr>
          <p:nvPr/>
        </p:nvSpPr>
        <p:spPr bwMode="auto">
          <a:xfrm>
            <a:off x="2308309" y="4273550"/>
            <a:ext cx="549275" cy="2428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0</a:t>
            </a:r>
          </a:p>
        </p:txBody>
      </p:sp>
      <p:sp>
        <p:nvSpPr>
          <p:cNvPr id="703499" name="Rectangle 11"/>
          <p:cNvSpPr>
            <a:spLocks noChangeAspect="1" noChangeArrowheads="1"/>
          </p:cNvSpPr>
          <p:nvPr/>
        </p:nvSpPr>
        <p:spPr bwMode="auto">
          <a:xfrm>
            <a:off x="2978234" y="4273550"/>
            <a:ext cx="549275" cy="2428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1</a:t>
            </a:r>
          </a:p>
        </p:txBody>
      </p:sp>
      <p:sp>
        <p:nvSpPr>
          <p:cNvPr id="703500" name="Rectangle 12"/>
          <p:cNvSpPr>
            <a:spLocks noChangeAspect="1" noChangeArrowheads="1"/>
          </p:cNvSpPr>
          <p:nvPr/>
        </p:nvSpPr>
        <p:spPr bwMode="auto">
          <a:xfrm>
            <a:off x="3648159" y="4273550"/>
            <a:ext cx="547687" cy="2428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2</a:t>
            </a:r>
          </a:p>
        </p:txBody>
      </p:sp>
      <p:sp>
        <p:nvSpPr>
          <p:cNvPr id="703501" name="Rectangle 13"/>
          <p:cNvSpPr>
            <a:spLocks noChangeAspect="1" noChangeArrowheads="1"/>
          </p:cNvSpPr>
          <p:nvPr/>
        </p:nvSpPr>
        <p:spPr bwMode="auto">
          <a:xfrm>
            <a:off x="4318084" y="4273550"/>
            <a:ext cx="547687" cy="2428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3</a:t>
            </a:r>
          </a:p>
        </p:txBody>
      </p:sp>
      <p:sp>
        <p:nvSpPr>
          <p:cNvPr id="703502" name="Rectangle 14"/>
          <p:cNvSpPr>
            <a:spLocks noChangeAspect="1" noChangeArrowheads="1"/>
          </p:cNvSpPr>
          <p:nvPr/>
        </p:nvSpPr>
        <p:spPr bwMode="auto">
          <a:xfrm>
            <a:off x="2308309" y="4638675"/>
            <a:ext cx="549275" cy="2428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4</a:t>
            </a:r>
          </a:p>
        </p:txBody>
      </p:sp>
      <p:sp>
        <p:nvSpPr>
          <p:cNvPr id="703503" name="Rectangle 15"/>
          <p:cNvSpPr>
            <a:spLocks noChangeAspect="1" noChangeArrowheads="1"/>
          </p:cNvSpPr>
          <p:nvPr/>
        </p:nvSpPr>
        <p:spPr bwMode="auto">
          <a:xfrm>
            <a:off x="2978234" y="4638675"/>
            <a:ext cx="549275" cy="2428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5</a:t>
            </a:r>
          </a:p>
        </p:txBody>
      </p:sp>
      <p:sp>
        <p:nvSpPr>
          <p:cNvPr id="703504" name="Rectangle 16"/>
          <p:cNvSpPr>
            <a:spLocks noChangeAspect="1" noChangeArrowheads="1"/>
          </p:cNvSpPr>
          <p:nvPr/>
        </p:nvSpPr>
        <p:spPr bwMode="auto">
          <a:xfrm>
            <a:off x="3648159" y="4638675"/>
            <a:ext cx="547687" cy="2428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6</a:t>
            </a:r>
          </a:p>
        </p:txBody>
      </p:sp>
      <p:sp>
        <p:nvSpPr>
          <p:cNvPr id="703505" name="Rectangle 17"/>
          <p:cNvSpPr>
            <a:spLocks noChangeAspect="1" noChangeArrowheads="1"/>
          </p:cNvSpPr>
          <p:nvPr/>
        </p:nvSpPr>
        <p:spPr bwMode="auto">
          <a:xfrm>
            <a:off x="4318084" y="4638675"/>
            <a:ext cx="547687" cy="2428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7</a:t>
            </a:r>
          </a:p>
        </p:txBody>
      </p:sp>
      <p:sp>
        <p:nvSpPr>
          <p:cNvPr id="703506" name="Rectangle 18"/>
          <p:cNvSpPr>
            <a:spLocks noChangeAspect="1" noChangeArrowheads="1"/>
          </p:cNvSpPr>
          <p:nvPr/>
        </p:nvSpPr>
        <p:spPr bwMode="auto">
          <a:xfrm>
            <a:off x="2308309" y="5003801"/>
            <a:ext cx="549275" cy="2444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8</a:t>
            </a:r>
          </a:p>
        </p:txBody>
      </p:sp>
      <p:sp>
        <p:nvSpPr>
          <p:cNvPr id="703507" name="Rectangle 19"/>
          <p:cNvSpPr>
            <a:spLocks noChangeAspect="1" noChangeArrowheads="1"/>
          </p:cNvSpPr>
          <p:nvPr/>
        </p:nvSpPr>
        <p:spPr bwMode="auto">
          <a:xfrm>
            <a:off x="2978234" y="5003801"/>
            <a:ext cx="549275" cy="2444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9</a:t>
            </a:r>
          </a:p>
        </p:txBody>
      </p:sp>
      <p:sp>
        <p:nvSpPr>
          <p:cNvPr id="703508" name="Rectangle 20"/>
          <p:cNvSpPr>
            <a:spLocks noChangeAspect="1" noChangeArrowheads="1"/>
          </p:cNvSpPr>
          <p:nvPr/>
        </p:nvSpPr>
        <p:spPr bwMode="auto">
          <a:xfrm>
            <a:off x="3648159" y="5003801"/>
            <a:ext cx="547687" cy="2444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10</a:t>
            </a:r>
          </a:p>
        </p:txBody>
      </p:sp>
      <p:sp>
        <p:nvSpPr>
          <p:cNvPr id="703509" name="Rectangle 21"/>
          <p:cNvSpPr>
            <a:spLocks noChangeAspect="1" noChangeArrowheads="1"/>
          </p:cNvSpPr>
          <p:nvPr/>
        </p:nvSpPr>
        <p:spPr bwMode="auto">
          <a:xfrm>
            <a:off x="4318084" y="5003801"/>
            <a:ext cx="547687" cy="2444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11</a:t>
            </a:r>
          </a:p>
        </p:txBody>
      </p:sp>
      <p:sp>
        <p:nvSpPr>
          <p:cNvPr id="703510" name="Rectangle 22"/>
          <p:cNvSpPr>
            <a:spLocks noChangeAspect="1" noChangeArrowheads="1"/>
          </p:cNvSpPr>
          <p:nvPr/>
        </p:nvSpPr>
        <p:spPr bwMode="auto">
          <a:xfrm>
            <a:off x="2308309" y="5368926"/>
            <a:ext cx="549275" cy="2444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12</a:t>
            </a:r>
          </a:p>
        </p:txBody>
      </p:sp>
      <p:sp>
        <p:nvSpPr>
          <p:cNvPr id="703511" name="Rectangle 23"/>
          <p:cNvSpPr>
            <a:spLocks noChangeAspect="1" noChangeArrowheads="1"/>
          </p:cNvSpPr>
          <p:nvPr/>
        </p:nvSpPr>
        <p:spPr bwMode="auto">
          <a:xfrm>
            <a:off x="2978234" y="5368926"/>
            <a:ext cx="549275" cy="2444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13</a:t>
            </a:r>
          </a:p>
        </p:txBody>
      </p:sp>
      <p:sp>
        <p:nvSpPr>
          <p:cNvPr id="703512" name="Rectangle 24"/>
          <p:cNvSpPr>
            <a:spLocks noChangeAspect="1" noChangeArrowheads="1"/>
          </p:cNvSpPr>
          <p:nvPr/>
        </p:nvSpPr>
        <p:spPr bwMode="auto">
          <a:xfrm>
            <a:off x="3648159" y="5368926"/>
            <a:ext cx="547687" cy="2444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14</a:t>
            </a:r>
          </a:p>
        </p:txBody>
      </p:sp>
      <p:sp>
        <p:nvSpPr>
          <p:cNvPr id="703513" name="Rectangle 25"/>
          <p:cNvSpPr>
            <a:spLocks noChangeAspect="1" noChangeArrowheads="1"/>
          </p:cNvSpPr>
          <p:nvPr/>
        </p:nvSpPr>
        <p:spPr bwMode="auto">
          <a:xfrm>
            <a:off x="4318084" y="5368926"/>
            <a:ext cx="547687" cy="2444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15</a:t>
            </a:r>
          </a:p>
        </p:txBody>
      </p:sp>
      <p:sp>
        <p:nvSpPr>
          <p:cNvPr id="703514" name="Line 26"/>
          <p:cNvSpPr>
            <a:spLocks noChangeAspect="1" noChangeShapeType="1"/>
          </p:cNvSpPr>
          <p:nvPr/>
        </p:nvSpPr>
        <p:spPr bwMode="auto">
          <a:xfrm>
            <a:off x="3587833" y="2751138"/>
            <a:ext cx="0" cy="12176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3200">
              <a:latin typeface="Calibri"/>
              <a:cs typeface="Calibri"/>
            </a:endParaRPr>
          </a:p>
        </p:txBody>
      </p:sp>
      <p:sp>
        <p:nvSpPr>
          <p:cNvPr id="703516" name="Text Box 28"/>
          <p:cNvSpPr txBox="1">
            <a:spLocks noChangeAspect="1" noChangeArrowheads="1"/>
          </p:cNvSpPr>
          <p:nvPr/>
        </p:nvSpPr>
        <p:spPr bwMode="auto">
          <a:xfrm>
            <a:off x="1395153" y="2159071"/>
            <a:ext cx="735698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Level</a:t>
            </a:r>
          </a:p>
          <a:p>
            <a:pPr algn="ctr" eaLnBrk="0" hangingPunct="0"/>
            <a:r>
              <a:rPr lang="en-US" sz="2000" b="1">
                <a:latin typeface="Calibri"/>
                <a:cs typeface="Calibri"/>
              </a:rPr>
              <a:t> k:</a:t>
            </a:r>
          </a:p>
        </p:txBody>
      </p:sp>
      <p:sp>
        <p:nvSpPr>
          <p:cNvPr id="703517" name="Text Box 29"/>
          <p:cNvSpPr txBox="1">
            <a:spLocks noChangeAspect="1" noChangeArrowheads="1"/>
          </p:cNvSpPr>
          <p:nvPr/>
        </p:nvSpPr>
        <p:spPr bwMode="auto">
          <a:xfrm>
            <a:off x="1127414" y="4573659"/>
            <a:ext cx="791755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Level </a:t>
            </a:r>
          </a:p>
          <a:p>
            <a:pPr algn="ctr" eaLnBrk="0" hangingPunct="0"/>
            <a:r>
              <a:rPr lang="en-US" sz="2000" b="1">
                <a:latin typeface="Calibri"/>
                <a:cs typeface="Calibri"/>
              </a:rPr>
              <a:t>k+1:</a:t>
            </a:r>
          </a:p>
        </p:txBody>
      </p:sp>
      <p:sp>
        <p:nvSpPr>
          <p:cNvPr id="703518" name="Rectangle 30"/>
          <p:cNvSpPr>
            <a:spLocks noChangeAspect="1" noChangeArrowheads="1"/>
          </p:cNvSpPr>
          <p:nvPr/>
        </p:nvSpPr>
        <p:spPr bwMode="auto">
          <a:xfrm>
            <a:off x="3587834" y="2376489"/>
            <a:ext cx="547687" cy="2428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14</a:t>
            </a:r>
          </a:p>
        </p:txBody>
      </p:sp>
      <p:sp>
        <p:nvSpPr>
          <p:cNvPr id="703520" name="Rectangle 32"/>
          <p:cNvSpPr>
            <a:spLocks noChangeAspect="1" noChangeArrowheads="1"/>
          </p:cNvSpPr>
          <p:nvPr/>
        </p:nvSpPr>
        <p:spPr bwMode="auto">
          <a:xfrm>
            <a:off x="2309896" y="5370514"/>
            <a:ext cx="549275" cy="244475"/>
          </a:xfrm>
          <a:prstGeom prst="rect">
            <a:avLst/>
          </a:prstGeom>
          <a:solidFill>
            <a:srgbClr val="FF66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12</a:t>
            </a:r>
          </a:p>
        </p:txBody>
      </p:sp>
      <p:sp>
        <p:nvSpPr>
          <p:cNvPr id="703521" name="Line 33"/>
          <p:cNvSpPr>
            <a:spLocks noChangeShapeType="1"/>
          </p:cNvSpPr>
          <p:nvPr/>
        </p:nvSpPr>
        <p:spPr bwMode="auto">
          <a:xfrm flipH="1" flipV="1">
            <a:off x="3565609" y="1285875"/>
            <a:ext cx="3175" cy="985838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 lIns="45720" rIns="45720" anchor="ctr">
            <a:spAutoFit/>
          </a:bodyPr>
          <a:lstStyle/>
          <a:p>
            <a:endParaRPr lang="en-US" sz="3200">
              <a:latin typeface="Calibri"/>
              <a:cs typeface="Calibri"/>
            </a:endParaRPr>
          </a:p>
        </p:txBody>
      </p:sp>
      <p:sp>
        <p:nvSpPr>
          <p:cNvPr id="703523" name="Rectangle 35"/>
          <p:cNvSpPr>
            <a:spLocks noChangeAspect="1" noChangeArrowheads="1"/>
          </p:cNvSpPr>
          <p:nvPr/>
        </p:nvSpPr>
        <p:spPr bwMode="auto">
          <a:xfrm>
            <a:off x="2309895" y="4641850"/>
            <a:ext cx="547688" cy="242888"/>
          </a:xfrm>
          <a:prstGeom prst="rect">
            <a:avLst/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 dirty="0">
                <a:latin typeface="Calibri"/>
                <a:cs typeface="Calibri"/>
              </a:rPr>
              <a:t>4*</a:t>
            </a:r>
          </a:p>
        </p:txBody>
      </p:sp>
      <p:sp>
        <p:nvSpPr>
          <p:cNvPr id="703532" name="Text Box 44"/>
          <p:cNvSpPr txBox="1">
            <a:spLocks noChangeArrowheads="1"/>
          </p:cNvSpPr>
          <p:nvPr/>
        </p:nvSpPr>
        <p:spPr bwMode="auto">
          <a:xfrm>
            <a:off x="3607301" y="3067050"/>
            <a:ext cx="964367" cy="65146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2000" b="1" dirty="0">
                <a:latin typeface="Calibri"/>
                <a:cs typeface="Calibri"/>
              </a:rPr>
              <a:t>Request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sz="2000" b="1" dirty="0">
                <a:latin typeface="Calibri"/>
                <a:cs typeface="Calibri"/>
              </a:rPr>
              <a:t>12</a:t>
            </a:r>
          </a:p>
        </p:txBody>
      </p:sp>
      <p:sp>
        <p:nvSpPr>
          <p:cNvPr id="703533" name="Rectangle 45"/>
          <p:cNvSpPr>
            <a:spLocks noChangeAspect="1" noChangeArrowheads="1"/>
          </p:cNvSpPr>
          <p:nvPr/>
        </p:nvSpPr>
        <p:spPr bwMode="auto">
          <a:xfrm>
            <a:off x="2278145" y="2384425"/>
            <a:ext cx="547688" cy="2428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4*</a:t>
            </a:r>
          </a:p>
        </p:txBody>
      </p:sp>
      <p:sp>
        <p:nvSpPr>
          <p:cNvPr id="703534" name="Rectangle 46"/>
          <p:cNvSpPr>
            <a:spLocks noChangeAspect="1" noChangeArrowheads="1"/>
          </p:cNvSpPr>
          <p:nvPr/>
        </p:nvSpPr>
        <p:spPr bwMode="auto">
          <a:xfrm>
            <a:off x="2277550" y="2381646"/>
            <a:ext cx="547687" cy="242887"/>
          </a:xfrm>
          <a:prstGeom prst="rect">
            <a:avLst/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>
                <a:latin typeface="Calibri"/>
                <a:cs typeface="Calibri"/>
              </a:rPr>
              <a:t>4*</a:t>
            </a:r>
          </a:p>
        </p:txBody>
      </p:sp>
      <p:sp>
        <p:nvSpPr>
          <p:cNvPr id="703535" name="Rectangle 47"/>
          <p:cNvSpPr>
            <a:spLocks noChangeAspect="1" noChangeArrowheads="1"/>
          </p:cNvSpPr>
          <p:nvPr/>
        </p:nvSpPr>
        <p:spPr bwMode="auto">
          <a:xfrm>
            <a:off x="2278146" y="2385097"/>
            <a:ext cx="549275" cy="244475"/>
          </a:xfrm>
          <a:prstGeom prst="rect">
            <a:avLst/>
          </a:prstGeom>
          <a:solidFill>
            <a:srgbClr val="FF66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 dirty="0">
                <a:latin typeface="Calibri"/>
                <a:cs typeface="Calibri"/>
              </a:rPr>
              <a:t>12</a:t>
            </a:r>
          </a:p>
        </p:txBody>
      </p:sp>
      <p:sp>
        <p:nvSpPr>
          <p:cNvPr id="44" name="Rectangle 47"/>
          <p:cNvSpPr>
            <a:spLocks noChangeAspect="1" noChangeArrowheads="1"/>
          </p:cNvSpPr>
          <p:nvPr/>
        </p:nvSpPr>
        <p:spPr bwMode="auto">
          <a:xfrm>
            <a:off x="2646321" y="2670401"/>
            <a:ext cx="549275" cy="244475"/>
          </a:xfrm>
          <a:prstGeom prst="rect">
            <a:avLst/>
          </a:prstGeom>
          <a:solidFill>
            <a:srgbClr val="FF66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2000" b="1" dirty="0">
                <a:latin typeface="Calibri"/>
                <a:cs typeface="Calibri"/>
              </a:rPr>
              <a:t>12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82858" y="5930972"/>
            <a:ext cx="30842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“ * ” means the block is </a:t>
            </a:r>
            <a:r>
              <a:rPr lang="en-US" i="1" dirty="0">
                <a:latin typeface="Calibri" pitchFamily="34" charset="0"/>
              </a:rPr>
              <a:t>dirty</a:t>
            </a:r>
            <a:r>
              <a:rPr lang="en-US" dirty="0">
                <a:latin typeface="Calibri" pitchFamily="34" charset="0"/>
              </a:rPr>
              <a:t> (i.e., it has been modified)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12AE825-C063-4DE7-83EF-E17CE0343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470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3526" grpId="0" animBg="1"/>
      <p:bldP spid="703520" grpId="0" animBg="1"/>
      <p:bldP spid="703523" grpId="0" animBg="1"/>
      <p:bldP spid="703532" grpId="0"/>
      <p:bldP spid="703534" grpId="0" animBg="1"/>
      <p:bldP spid="703535" grpId="0" animBg="1"/>
      <p:bldP spid="44" grpId="0" animBg="1"/>
      <p:bldP spid="44" grpId="1" animBg="1"/>
      <p:bldP spid="44" grpId="2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8E239F-6F5F-4E80-56AA-6B53D6B0D4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CBE26-AE4A-33BA-8FDD-2F0485176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Fully-Associative Cache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AAC32-59A0-77D8-1B64-7181B3DBDF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Fully-associative cache on a 16-bit system</a:t>
            </a:r>
          </a:p>
          <a:p>
            <a:pPr lvl="1"/>
            <a:r>
              <a:rPr lang="en-US" dirty="0"/>
              <a:t>One set (fully associative!)</a:t>
            </a:r>
          </a:p>
          <a:p>
            <a:pPr lvl="1"/>
            <a:r>
              <a:rPr lang="en-US" dirty="0"/>
              <a:t>Eight, 64-byte blocks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Are the following addresses in the cache?</a:t>
            </a:r>
          </a:p>
          <a:p>
            <a:pPr lvl="1"/>
            <a:r>
              <a:rPr lang="en-US" dirty="0"/>
              <a:t>0x0400⇨0b0000 0100 0000 0000</a:t>
            </a:r>
            <a:endParaRPr lang="en-US" b="1" dirty="0"/>
          </a:p>
          <a:p>
            <a:pPr lvl="1"/>
            <a:r>
              <a:rPr lang="en-US" dirty="0"/>
              <a:t>0x0410⇨0b0000 0100 0001 0000</a:t>
            </a:r>
          </a:p>
          <a:p>
            <a:pPr lvl="1"/>
            <a:r>
              <a:rPr lang="en-US" dirty="0"/>
              <a:t>0xC002⇨0b1100 0000 0000 0010</a:t>
            </a:r>
          </a:p>
          <a:p>
            <a:pPr lvl="1"/>
            <a:r>
              <a:rPr lang="en-US" dirty="0"/>
              <a:t>0xC048⇨0b1100 0000 0100 1000</a:t>
            </a: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46D75-9267-D190-8230-CCD59F779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60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BC5168-AA78-FA35-B209-59E2BE0C97E1}"/>
              </a:ext>
            </a:extLst>
          </p:cNvPr>
          <p:cNvSpPr/>
          <p:nvPr/>
        </p:nvSpPr>
        <p:spPr bwMode="auto">
          <a:xfrm>
            <a:off x="607595" y="2517732"/>
            <a:ext cx="10972800" cy="91126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A84393-0EF5-7902-0FDE-9E5EDFC3CFEA}"/>
              </a:ext>
            </a:extLst>
          </p:cNvPr>
          <p:cNvSpPr/>
          <p:nvPr/>
        </p:nvSpPr>
        <p:spPr bwMode="auto">
          <a:xfrm>
            <a:off x="3442497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0x010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760FE1-32AC-2624-3C0E-2FFAE4D5901D}"/>
              </a:ext>
            </a:extLst>
          </p:cNvPr>
          <p:cNvSpPr/>
          <p:nvPr/>
        </p:nvSpPr>
        <p:spPr bwMode="auto">
          <a:xfrm>
            <a:off x="4796938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0x011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469B4C3-47B0-7A11-1CD3-42CF431BB791}"/>
              </a:ext>
            </a:extLst>
          </p:cNvPr>
          <p:cNvSpPr/>
          <p:nvPr/>
        </p:nvSpPr>
        <p:spPr bwMode="auto">
          <a:xfrm>
            <a:off x="734671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0x000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031B7FC-C594-9272-0314-9D3DA8C916B5}"/>
              </a:ext>
            </a:extLst>
          </p:cNvPr>
          <p:cNvSpPr/>
          <p:nvPr/>
        </p:nvSpPr>
        <p:spPr bwMode="auto">
          <a:xfrm>
            <a:off x="2089112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0x1FF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787BB9C-FFEF-51AB-F1C2-06DC313ACB40}"/>
              </a:ext>
            </a:extLst>
          </p:cNvPr>
          <p:cNvSpPr/>
          <p:nvPr/>
        </p:nvSpPr>
        <p:spPr bwMode="auto">
          <a:xfrm>
            <a:off x="8859205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263FAEA-2AC3-9B13-9092-260D660DAE76}"/>
              </a:ext>
            </a:extLst>
          </p:cNvPr>
          <p:cNvSpPr/>
          <p:nvPr/>
        </p:nvSpPr>
        <p:spPr bwMode="auto">
          <a:xfrm>
            <a:off x="10213647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0x300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700D314-2C3C-F0E2-DEBD-CAE6D13EF4FA}"/>
              </a:ext>
            </a:extLst>
          </p:cNvPr>
          <p:cNvSpPr/>
          <p:nvPr/>
        </p:nvSpPr>
        <p:spPr bwMode="auto">
          <a:xfrm>
            <a:off x="6151380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CF9CA46-459C-4912-F76C-71397ACEF9B9}"/>
              </a:ext>
            </a:extLst>
          </p:cNvPr>
          <p:cNvSpPr/>
          <p:nvPr/>
        </p:nvSpPr>
        <p:spPr bwMode="auto">
          <a:xfrm>
            <a:off x="7505821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0x051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859628CE-709B-A399-BE0C-40B978EBA7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5401" y="1854512"/>
            <a:ext cx="1267995" cy="2920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xxxxxxxxxx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94AC4F76-7485-49BB-F9EE-724397661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6679" y="1520469"/>
            <a:ext cx="65723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t=10</a:t>
            </a: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791FC1EB-8335-CEBF-BD40-93C5917DF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9164" y="1520469"/>
            <a:ext cx="54181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s=0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22EC2FF1-9FE5-BC63-E330-EE59C48C4D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7626" y="1520469"/>
            <a:ext cx="5754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b=6</a:t>
            </a: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476D6D59-B774-E39F-96E6-6F6F2C1CD3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7684" y="1854512"/>
            <a:ext cx="104775" cy="29210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D423C391-4F13-C633-7D6C-BB24A9FE67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2685" y="1855523"/>
            <a:ext cx="911704" cy="29108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</a:t>
            </a:r>
            <a:endParaRPr lang="en-US"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542942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2AF4B303-284C-FD20-C6AB-09DCA5B6C6E1}"/>
              </a:ext>
            </a:extLst>
          </p:cNvPr>
          <p:cNvSpPr/>
          <p:nvPr/>
        </p:nvSpPr>
        <p:spPr>
          <a:xfrm>
            <a:off x="4822522" y="4158641"/>
            <a:ext cx="1130946" cy="15156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6DC6E3-26E1-DB85-3B63-914361902257}"/>
              </a:ext>
            </a:extLst>
          </p:cNvPr>
          <p:cNvSpPr/>
          <p:nvPr/>
        </p:nvSpPr>
        <p:spPr>
          <a:xfrm>
            <a:off x="2968668" y="4158641"/>
            <a:ext cx="1853854" cy="15156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Fully-Associative Cache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Fully-associative cache on a 16-bit system</a:t>
            </a:r>
          </a:p>
          <a:p>
            <a:pPr lvl="1"/>
            <a:r>
              <a:rPr lang="en-US" dirty="0"/>
              <a:t>One set (fully associative!)</a:t>
            </a:r>
          </a:p>
          <a:p>
            <a:pPr lvl="1"/>
            <a:r>
              <a:rPr lang="en-US" dirty="0"/>
              <a:t>Eight, 64-byte blocks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Are the following addresses in the cache?</a:t>
            </a:r>
          </a:p>
          <a:p>
            <a:pPr lvl="1"/>
            <a:r>
              <a:rPr lang="en-US" dirty="0"/>
              <a:t>0x0400⇨0b0000 0100 0000 0000</a:t>
            </a:r>
            <a:endParaRPr lang="en-US" b="1" dirty="0"/>
          </a:p>
          <a:p>
            <a:pPr lvl="1"/>
            <a:r>
              <a:rPr lang="en-US" dirty="0"/>
              <a:t>0x0410⇨0b0000 0100 0001 0000</a:t>
            </a:r>
          </a:p>
          <a:p>
            <a:pPr lvl="1"/>
            <a:r>
              <a:rPr lang="en-US" dirty="0"/>
              <a:t>0xC002⇨0b1100 0000 0000 0010</a:t>
            </a:r>
          </a:p>
          <a:p>
            <a:pPr lvl="1"/>
            <a:r>
              <a:rPr lang="en-US" dirty="0"/>
              <a:t>0xC048⇨0b1100 0000 0100 1000</a:t>
            </a: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C483E-EFBC-4C69-9D55-4652F0EFE539}"/>
              </a:ext>
            </a:extLst>
          </p:cNvPr>
          <p:cNvSpPr/>
          <p:nvPr/>
        </p:nvSpPr>
        <p:spPr bwMode="auto">
          <a:xfrm>
            <a:off x="607595" y="2517732"/>
            <a:ext cx="10972800" cy="91126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FE6A55-65D4-4F5C-9DC1-BC5D7B9D4DE8}"/>
              </a:ext>
            </a:extLst>
          </p:cNvPr>
          <p:cNvSpPr/>
          <p:nvPr/>
        </p:nvSpPr>
        <p:spPr bwMode="auto">
          <a:xfrm>
            <a:off x="3442497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0x010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7B50C5-7B58-473B-A208-0893B622C988}"/>
              </a:ext>
            </a:extLst>
          </p:cNvPr>
          <p:cNvSpPr/>
          <p:nvPr/>
        </p:nvSpPr>
        <p:spPr bwMode="auto">
          <a:xfrm>
            <a:off x="4796938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0x011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D28797-AF8E-46AC-A276-7EB607AA0E67}"/>
              </a:ext>
            </a:extLst>
          </p:cNvPr>
          <p:cNvSpPr/>
          <p:nvPr/>
        </p:nvSpPr>
        <p:spPr bwMode="auto">
          <a:xfrm>
            <a:off x="734671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0x000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8DBC9A-1935-4882-AB51-B839D8F1146A}"/>
              </a:ext>
            </a:extLst>
          </p:cNvPr>
          <p:cNvSpPr/>
          <p:nvPr/>
        </p:nvSpPr>
        <p:spPr bwMode="auto">
          <a:xfrm>
            <a:off x="2089112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0x1FF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4DBD1C7-46FB-485A-B9B5-57BFB3BE0B33}"/>
              </a:ext>
            </a:extLst>
          </p:cNvPr>
          <p:cNvSpPr/>
          <p:nvPr/>
        </p:nvSpPr>
        <p:spPr bwMode="auto">
          <a:xfrm>
            <a:off x="8859205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D1425C-2AEC-4E35-BE4A-E38A2E7176DB}"/>
              </a:ext>
            </a:extLst>
          </p:cNvPr>
          <p:cNvSpPr/>
          <p:nvPr/>
        </p:nvSpPr>
        <p:spPr bwMode="auto">
          <a:xfrm>
            <a:off x="10213647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0x300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BB39D31-8B15-4C64-8E9F-B0E8BF4C6C7C}"/>
              </a:ext>
            </a:extLst>
          </p:cNvPr>
          <p:cNvSpPr/>
          <p:nvPr/>
        </p:nvSpPr>
        <p:spPr bwMode="auto">
          <a:xfrm>
            <a:off x="6151380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CAF153-10BF-4616-8390-6A5D2B9CC1E8}"/>
              </a:ext>
            </a:extLst>
          </p:cNvPr>
          <p:cNvSpPr/>
          <p:nvPr/>
        </p:nvSpPr>
        <p:spPr bwMode="auto">
          <a:xfrm>
            <a:off x="7505821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0x051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DAEE244C-F8DF-EE71-356E-B4DB71ED5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5401" y="1854512"/>
            <a:ext cx="1267995" cy="2920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xxxxxxxxxx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8716B38D-8650-EC75-1C07-88A60D106A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6679" y="1520469"/>
            <a:ext cx="65723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t=10</a:t>
            </a: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3104A346-C337-81C5-E5E9-7033E0426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9164" y="1520469"/>
            <a:ext cx="54181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s=0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05570ACA-D4AB-A0AB-79F9-18111F88D4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7626" y="1520469"/>
            <a:ext cx="5754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b=6</a:t>
            </a: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B0D5C019-6DAB-81E5-5925-5AD0F02FEE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7684" y="1854512"/>
            <a:ext cx="104775" cy="29210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DD08720B-133C-2DF0-42ED-2CBFFBBB7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2685" y="1855523"/>
            <a:ext cx="911704" cy="29108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</a:t>
            </a:r>
            <a:endParaRPr lang="en-US"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5403296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85E616-37EE-F797-A1EC-7C64F332F7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17D0CE95-7438-B578-0C15-67481C24516F}"/>
              </a:ext>
            </a:extLst>
          </p:cNvPr>
          <p:cNvSpPr/>
          <p:nvPr/>
        </p:nvSpPr>
        <p:spPr>
          <a:xfrm>
            <a:off x="4822522" y="4158641"/>
            <a:ext cx="1130946" cy="15156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CC6923E-0F06-E1D7-7678-CB0ECF193EF0}"/>
              </a:ext>
            </a:extLst>
          </p:cNvPr>
          <p:cNvSpPr/>
          <p:nvPr/>
        </p:nvSpPr>
        <p:spPr>
          <a:xfrm>
            <a:off x="2968668" y="4158641"/>
            <a:ext cx="1853854" cy="15156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3187D8-4AC9-33E0-D69B-C0F902ED8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6D461-413B-4BBF-BA04-E1867A8EBB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Fully-associative cache on a 16-bit system</a:t>
            </a:r>
          </a:p>
          <a:p>
            <a:pPr lvl="1"/>
            <a:r>
              <a:rPr lang="en-US" dirty="0"/>
              <a:t>One set (fully associative!)</a:t>
            </a:r>
          </a:p>
          <a:p>
            <a:pPr lvl="1"/>
            <a:r>
              <a:rPr lang="en-US" dirty="0"/>
              <a:t>Eight, 64-byte blocks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Are the following addresses in the cache?</a:t>
            </a:r>
          </a:p>
          <a:p>
            <a:pPr lvl="1"/>
            <a:r>
              <a:rPr lang="en-US" dirty="0"/>
              <a:t>0x0400⇨0b0000 0100 0000 0000</a:t>
            </a:r>
            <a:endParaRPr lang="en-US" b="1" dirty="0"/>
          </a:p>
          <a:p>
            <a:pPr lvl="1"/>
            <a:r>
              <a:rPr lang="en-US" dirty="0"/>
              <a:t>0x0410⇨0b0000 0100 0001 0000</a:t>
            </a:r>
          </a:p>
          <a:p>
            <a:pPr lvl="1"/>
            <a:r>
              <a:rPr lang="en-US" dirty="0"/>
              <a:t>0xC002⇨0b1100 0000 0000 0010</a:t>
            </a:r>
          </a:p>
          <a:p>
            <a:pPr lvl="1"/>
            <a:r>
              <a:rPr lang="en-US" dirty="0"/>
              <a:t>0xC048⇨0b1100 0000 0100 1000</a:t>
            </a: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9039E3-6A10-B662-E153-B749A257D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62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BB35B2-09F5-C113-5437-5B74104E8C18}"/>
              </a:ext>
            </a:extLst>
          </p:cNvPr>
          <p:cNvSpPr/>
          <p:nvPr/>
        </p:nvSpPr>
        <p:spPr bwMode="auto">
          <a:xfrm>
            <a:off x="607595" y="2517732"/>
            <a:ext cx="10972800" cy="91126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083C7D-07D5-81E0-54D9-3E57317AC848}"/>
              </a:ext>
            </a:extLst>
          </p:cNvPr>
          <p:cNvSpPr/>
          <p:nvPr/>
        </p:nvSpPr>
        <p:spPr bwMode="auto">
          <a:xfrm>
            <a:off x="3442497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0x010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38E630-DB48-9476-3345-05F1751F45AA}"/>
              </a:ext>
            </a:extLst>
          </p:cNvPr>
          <p:cNvSpPr/>
          <p:nvPr/>
        </p:nvSpPr>
        <p:spPr bwMode="auto">
          <a:xfrm>
            <a:off x="4796938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0x011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A702C72-7AF5-D9F1-AD4C-F0331D03BEDB}"/>
              </a:ext>
            </a:extLst>
          </p:cNvPr>
          <p:cNvSpPr/>
          <p:nvPr/>
        </p:nvSpPr>
        <p:spPr bwMode="auto">
          <a:xfrm>
            <a:off x="734671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0x000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A82909-9F1D-1686-9F1C-D55E6BC3B029}"/>
              </a:ext>
            </a:extLst>
          </p:cNvPr>
          <p:cNvSpPr/>
          <p:nvPr/>
        </p:nvSpPr>
        <p:spPr bwMode="auto">
          <a:xfrm>
            <a:off x="2089112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0x1FF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3C404FE-18DD-BEFE-D0E2-86D65D8713DE}"/>
              </a:ext>
            </a:extLst>
          </p:cNvPr>
          <p:cNvSpPr/>
          <p:nvPr/>
        </p:nvSpPr>
        <p:spPr bwMode="auto">
          <a:xfrm>
            <a:off x="8859205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7228008-7089-8EAD-1B02-0C32F7CBB9FD}"/>
              </a:ext>
            </a:extLst>
          </p:cNvPr>
          <p:cNvSpPr/>
          <p:nvPr/>
        </p:nvSpPr>
        <p:spPr bwMode="auto">
          <a:xfrm>
            <a:off x="10213647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0x300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2483859-CECE-B63C-0E05-3AB96FB2838F}"/>
              </a:ext>
            </a:extLst>
          </p:cNvPr>
          <p:cNvSpPr/>
          <p:nvPr/>
        </p:nvSpPr>
        <p:spPr bwMode="auto">
          <a:xfrm>
            <a:off x="6151380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67D7C3-532D-EF1C-B90C-BE5404D7DAEF}"/>
              </a:ext>
            </a:extLst>
          </p:cNvPr>
          <p:cNvSpPr/>
          <p:nvPr/>
        </p:nvSpPr>
        <p:spPr bwMode="auto">
          <a:xfrm>
            <a:off x="7505821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0x051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6C8A5CC9-83B8-8B4E-61B6-556CA9E676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5401" y="1854512"/>
            <a:ext cx="1267995" cy="2920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xxxxxxxxxx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8063318F-DD32-82BF-D62A-3659E5126F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6679" y="1520469"/>
            <a:ext cx="65723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t=10</a:t>
            </a: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01718BC7-5AB4-9310-6E00-A58344F08C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9164" y="1520469"/>
            <a:ext cx="54181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s=0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3B92D7F5-24C3-CC1B-699B-FE003AD1E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7626" y="1520469"/>
            <a:ext cx="5754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b=6</a:t>
            </a: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57C18859-4ACD-CC55-C7F5-9C004609F9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7684" y="1854512"/>
            <a:ext cx="104775" cy="29210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B628E1C8-745B-5FC5-560F-6CFBDC7068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2685" y="1855523"/>
            <a:ext cx="911704" cy="29108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4114F99-63BC-FA79-4595-82206AB55F1C}"/>
              </a:ext>
            </a:extLst>
          </p:cNvPr>
          <p:cNvSpPr txBox="1"/>
          <p:nvPr/>
        </p:nvSpPr>
        <p:spPr>
          <a:xfrm>
            <a:off x="7183595" y="4367196"/>
            <a:ext cx="376943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You figure out the rest!</a:t>
            </a:r>
          </a:p>
        </p:txBody>
      </p:sp>
    </p:spTree>
    <p:extLst>
      <p:ext uri="{BB962C8B-B14F-4D97-AF65-F5344CB8AC3E}">
        <p14:creationId xmlns:p14="http://schemas.microsoft.com/office/powerpoint/2010/main" val="18824159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1DB3925-75A6-8BC3-0674-FD3AE8F3B60C}"/>
              </a:ext>
            </a:extLst>
          </p:cNvPr>
          <p:cNvSpPr/>
          <p:nvPr/>
        </p:nvSpPr>
        <p:spPr>
          <a:xfrm>
            <a:off x="4822522" y="4158641"/>
            <a:ext cx="1130946" cy="15156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E2A3612-5394-425D-977D-0271D06C187B}"/>
              </a:ext>
            </a:extLst>
          </p:cNvPr>
          <p:cNvSpPr/>
          <p:nvPr/>
        </p:nvSpPr>
        <p:spPr>
          <a:xfrm>
            <a:off x="2968668" y="4158641"/>
            <a:ext cx="1853854" cy="15156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304657" cy="5029200"/>
          </a:xfrm>
        </p:spPr>
        <p:txBody>
          <a:bodyPr/>
          <a:lstStyle/>
          <a:p>
            <a:r>
              <a:rPr lang="en-US" dirty="0"/>
              <a:t>Fully-associative cache on a 16-bit system</a:t>
            </a:r>
          </a:p>
          <a:p>
            <a:pPr lvl="1"/>
            <a:r>
              <a:rPr lang="en-US" dirty="0"/>
              <a:t>One set (fully associative!)</a:t>
            </a:r>
          </a:p>
          <a:p>
            <a:pPr lvl="1"/>
            <a:r>
              <a:rPr lang="en-US" dirty="0"/>
              <a:t>Eight, 64-byte blocks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Are the following addresses in the cache?</a:t>
            </a:r>
          </a:p>
          <a:p>
            <a:pPr lvl="1"/>
            <a:r>
              <a:rPr lang="en-US" dirty="0"/>
              <a:t>0x0400⇨0b</a:t>
            </a:r>
            <a:r>
              <a:rPr lang="en-US" u="sng" dirty="0"/>
              <a:t>0000 0100 00</a:t>
            </a:r>
            <a:r>
              <a:rPr lang="en-US" dirty="0"/>
              <a:t>00 0000 → Tag 0x010				</a:t>
            </a:r>
            <a:r>
              <a:rPr lang="en-US" b="1" dirty="0"/>
              <a:t>HIT</a:t>
            </a:r>
          </a:p>
          <a:p>
            <a:pPr lvl="1"/>
            <a:r>
              <a:rPr lang="en-US" dirty="0"/>
              <a:t>0x0410⇨0b</a:t>
            </a:r>
            <a:r>
              <a:rPr lang="en-US" u="sng" dirty="0"/>
              <a:t>0000 0100 00</a:t>
            </a:r>
            <a:r>
              <a:rPr lang="en-US" dirty="0"/>
              <a:t>01 0000 → Tag 0x010 (same block!)		</a:t>
            </a:r>
            <a:r>
              <a:rPr lang="en-US" b="1" dirty="0"/>
              <a:t>HIT</a:t>
            </a:r>
          </a:p>
          <a:p>
            <a:pPr lvl="1"/>
            <a:r>
              <a:rPr lang="en-US" dirty="0"/>
              <a:t>0xC002⇨0b</a:t>
            </a:r>
            <a:r>
              <a:rPr lang="en-US" u="sng" dirty="0"/>
              <a:t>1100 0000 00</a:t>
            </a:r>
            <a:r>
              <a:rPr lang="en-US" dirty="0"/>
              <a:t>00 0010</a:t>
            </a:r>
          </a:p>
          <a:p>
            <a:pPr lvl="1"/>
            <a:r>
              <a:rPr lang="en-US" dirty="0"/>
              <a:t>0xC048⇨0b</a:t>
            </a:r>
            <a:r>
              <a:rPr lang="en-US" u="sng" dirty="0"/>
              <a:t>1100 0000 01</a:t>
            </a:r>
            <a:r>
              <a:rPr lang="en-US" dirty="0"/>
              <a:t>00 1000</a:t>
            </a: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C483E-EFBC-4C69-9D55-4652F0EFE539}"/>
              </a:ext>
            </a:extLst>
          </p:cNvPr>
          <p:cNvSpPr/>
          <p:nvPr/>
        </p:nvSpPr>
        <p:spPr bwMode="auto">
          <a:xfrm>
            <a:off x="607595" y="2517732"/>
            <a:ext cx="10972800" cy="91126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FE6A55-65D4-4F5C-9DC1-BC5D7B9D4DE8}"/>
              </a:ext>
            </a:extLst>
          </p:cNvPr>
          <p:cNvSpPr/>
          <p:nvPr/>
        </p:nvSpPr>
        <p:spPr bwMode="auto">
          <a:xfrm>
            <a:off x="3442497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0x010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7B50C5-7B58-473B-A208-0893B622C988}"/>
              </a:ext>
            </a:extLst>
          </p:cNvPr>
          <p:cNvSpPr/>
          <p:nvPr/>
        </p:nvSpPr>
        <p:spPr bwMode="auto">
          <a:xfrm>
            <a:off x="4796938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0x011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D28797-AF8E-46AC-A276-7EB607AA0E67}"/>
              </a:ext>
            </a:extLst>
          </p:cNvPr>
          <p:cNvSpPr/>
          <p:nvPr/>
        </p:nvSpPr>
        <p:spPr bwMode="auto">
          <a:xfrm>
            <a:off x="734671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0x000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8DBC9A-1935-4882-AB51-B839D8F1146A}"/>
              </a:ext>
            </a:extLst>
          </p:cNvPr>
          <p:cNvSpPr/>
          <p:nvPr/>
        </p:nvSpPr>
        <p:spPr bwMode="auto">
          <a:xfrm>
            <a:off x="2089112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0x1FF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4DBD1C7-46FB-485A-B9B5-57BFB3BE0B33}"/>
              </a:ext>
            </a:extLst>
          </p:cNvPr>
          <p:cNvSpPr/>
          <p:nvPr/>
        </p:nvSpPr>
        <p:spPr bwMode="auto">
          <a:xfrm>
            <a:off x="8859205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D1425C-2AEC-4E35-BE4A-E38A2E7176DB}"/>
              </a:ext>
            </a:extLst>
          </p:cNvPr>
          <p:cNvSpPr/>
          <p:nvPr/>
        </p:nvSpPr>
        <p:spPr bwMode="auto">
          <a:xfrm>
            <a:off x="10213647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0x300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BB39D31-8B15-4C64-8E9F-B0E8BF4C6C7C}"/>
              </a:ext>
            </a:extLst>
          </p:cNvPr>
          <p:cNvSpPr/>
          <p:nvPr/>
        </p:nvSpPr>
        <p:spPr bwMode="auto">
          <a:xfrm>
            <a:off x="6151380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CAF153-10BF-4616-8390-6A5D2B9CC1E8}"/>
              </a:ext>
            </a:extLst>
          </p:cNvPr>
          <p:cNvSpPr/>
          <p:nvPr/>
        </p:nvSpPr>
        <p:spPr bwMode="auto">
          <a:xfrm>
            <a:off x="7505821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0x051</a:t>
            </a:r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D58BF7AA-BE55-12C1-DB15-1F163FC3C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5401" y="1854512"/>
            <a:ext cx="1267995" cy="2920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xxxxxxxxxx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5CE15A0E-921E-D40E-D20A-2FFC194BF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6679" y="1520469"/>
            <a:ext cx="65723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t=10</a:t>
            </a: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79D5D52D-697F-FE29-AC85-6C8904BC98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9164" y="1520469"/>
            <a:ext cx="54181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s=0</a:t>
            </a:r>
          </a:p>
        </p:txBody>
      </p:sp>
      <p:sp>
        <p:nvSpPr>
          <p:cNvPr id="18" name="Rectangle 7">
            <a:extLst>
              <a:ext uri="{FF2B5EF4-FFF2-40B4-BE49-F238E27FC236}">
                <a16:creationId xmlns:a16="http://schemas.microsoft.com/office/drawing/2014/main" id="{D207F397-AD4E-A59B-6DB9-FDC12AC06E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7626" y="1520469"/>
            <a:ext cx="5754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b=6</a:t>
            </a:r>
          </a:p>
        </p:txBody>
      </p:sp>
      <p:sp>
        <p:nvSpPr>
          <p:cNvPr id="19" name="Rectangle 8">
            <a:extLst>
              <a:ext uri="{FF2B5EF4-FFF2-40B4-BE49-F238E27FC236}">
                <a16:creationId xmlns:a16="http://schemas.microsoft.com/office/drawing/2014/main" id="{7E41A37D-683E-87E5-6936-FC9A9EA0B4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7684" y="1854512"/>
            <a:ext cx="104775" cy="29210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0" name="Rectangle 9">
            <a:extLst>
              <a:ext uri="{FF2B5EF4-FFF2-40B4-BE49-F238E27FC236}">
                <a16:creationId xmlns:a16="http://schemas.microsoft.com/office/drawing/2014/main" id="{E2953687-6A9F-A308-AC3A-11A926996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2685" y="1855523"/>
            <a:ext cx="911704" cy="29108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</a:t>
            </a:r>
            <a:endParaRPr lang="en-US"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942006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5E2C8C56-B93B-309E-F291-40A5FC4FCC46}"/>
              </a:ext>
            </a:extLst>
          </p:cNvPr>
          <p:cNvSpPr/>
          <p:nvPr/>
        </p:nvSpPr>
        <p:spPr>
          <a:xfrm>
            <a:off x="4822522" y="4158641"/>
            <a:ext cx="1130946" cy="15156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2A07653-01A2-4854-BD84-4D5E8025DBA4}"/>
              </a:ext>
            </a:extLst>
          </p:cNvPr>
          <p:cNvSpPr/>
          <p:nvPr/>
        </p:nvSpPr>
        <p:spPr>
          <a:xfrm>
            <a:off x="2968668" y="4158641"/>
            <a:ext cx="1853854" cy="15156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11304657" cy="5029200"/>
          </a:xfrm>
        </p:spPr>
        <p:txBody>
          <a:bodyPr/>
          <a:lstStyle/>
          <a:p>
            <a:r>
              <a:rPr lang="en-US" dirty="0"/>
              <a:t>Fully-associative cache on a 16-bit system</a:t>
            </a:r>
          </a:p>
          <a:p>
            <a:pPr lvl="1"/>
            <a:r>
              <a:rPr lang="en-US" dirty="0"/>
              <a:t>One set (fully associative!)</a:t>
            </a:r>
          </a:p>
          <a:p>
            <a:pPr lvl="1"/>
            <a:r>
              <a:rPr lang="en-US" dirty="0"/>
              <a:t>Eight, 64-byte blocks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Are the following addresses in the cache?</a:t>
            </a:r>
          </a:p>
          <a:p>
            <a:pPr lvl="1"/>
            <a:r>
              <a:rPr lang="en-US" dirty="0"/>
              <a:t>0x0400⇨0b</a:t>
            </a:r>
            <a:r>
              <a:rPr lang="en-US" u="sng" dirty="0"/>
              <a:t>0000 0100 00</a:t>
            </a:r>
            <a:r>
              <a:rPr lang="en-US" dirty="0"/>
              <a:t>00 0000 → Tag 0x010				</a:t>
            </a:r>
            <a:r>
              <a:rPr lang="en-US" b="1" dirty="0"/>
              <a:t>HIT</a:t>
            </a:r>
          </a:p>
          <a:p>
            <a:pPr lvl="1"/>
            <a:r>
              <a:rPr lang="en-US" dirty="0"/>
              <a:t>0x0410⇨0b</a:t>
            </a:r>
            <a:r>
              <a:rPr lang="en-US" u="sng" dirty="0"/>
              <a:t>0000 0100 00</a:t>
            </a:r>
            <a:r>
              <a:rPr lang="en-US" dirty="0"/>
              <a:t>01 0000 → Tag 0x010 (same block!)		</a:t>
            </a:r>
            <a:r>
              <a:rPr lang="en-US" b="1" dirty="0"/>
              <a:t>HIT</a:t>
            </a:r>
          </a:p>
          <a:p>
            <a:pPr lvl="1"/>
            <a:r>
              <a:rPr lang="en-US" dirty="0"/>
              <a:t>0xC002⇨0b</a:t>
            </a:r>
            <a:r>
              <a:rPr lang="en-US" u="sng" dirty="0"/>
              <a:t>1100 0000 00</a:t>
            </a:r>
            <a:r>
              <a:rPr lang="en-US" dirty="0"/>
              <a:t>00 0010 → Tag 0x300				</a:t>
            </a:r>
            <a:r>
              <a:rPr lang="en-US" b="1" dirty="0"/>
              <a:t>HIT</a:t>
            </a:r>
          </a:p>
          <a:p>
            <a:pPr lvl="1"/>
            <a:r>
              <a:rPr lang="en-US" dirty="0"/>
              <a:t>0xC048⇨0b</a:t>
            </a:r>
            <a:r>
              <a:rPr lang="en-US" u="sng" dirty="0"/>
              <a:t>1100 0000 01</a:t>
            </a:r>
            <a:r>
              <a:rPr lang="en-US" dirty="0"/>
              <a:t>00 1000 → Tag 0x301 (different block!)	</a:t>
            </a:r>
            <a:r>
              <a:rPr lang="en-US" b="1" dirty="0"/>
              <a:t>MISS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64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EC483E-EFBC-4C69-9D55-4652F0EFE539}"/>
              </a:ext>
            </a:extLst>
          </p:cNvPr>
          <p:cNvSpPr/>
          <p:nvPr/>
        </p:nvSpPr>
        <p:spPr bwMode="auto">
          <a:xfrm>
            <a:off x="607595" y="2517732"/>
            <a:ext cx="10972800" cy="91126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FE6A55-65D4-4F5C-9DC1-BC5D7B9D4DE8}"/>
              </a:ext>
            </a:extLst>
          </p:cNvPr>
          <p:cNvSpPr/>
          <p:nvPr/>
        </p:nvSpPr>
        <p:spPr bwMode="auto">
          <a:xfrm>
            <a:off x="3442497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0x010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E7B50C5-7B58-473B-A208-0893B622C988}"/>
              </a:ext>
            </a:extLst>
          </p:cNvPr>
          <p:cNvSpPr/>
          <p:nvPr/>
        </p:nvSpPr>
        <p:spPr bwMode="auto">
          <a:xfrm>
            <a:off x="4796938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0x011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D28797-AF8E-46AC-A276-7EB607AA0E67}"/>
              </a:ext>
            </a:extLst>
          </p:cNvPr>
          <p:cNvSpPr/>
          <p:nvPr/>
        </p:nvSpPr>
        <p:spPr bwMode="auto">
          <a:xfrm>
            <a:off x="734671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0x000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8DBC9A-1935-4882-AB51-B839D8F1146A}"/>
              </a:ext>
            </a:extLst>
          </p:cNvPr>
          <p:cNvSpPr/>
          <p:nvPr/>
        </p:nvSpPr>
        <p:spPr bwMode="auto">
          <a:xfrm>
            <a:off x="2089112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0x1FF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4DBD1C7-46FB-485A-B9B5-57BFB3BE0B33}"/>
              </a:ext>
            </a:extLst>
          </p:cNvPr>
          <p:cNvSpPr/>
          <p:nvPr/>
        </p:nvSpPr>
        <p:spPr bwMode="auto">
          <a:xfrm>
            <a:off x="8859205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D1425C-2AEC-4E35-BE4A-E38A2E7176DB}"/>
              </a:ext>
            </a:extLst>
          </p:cNvPr>
          <p:cNvSpPr/>
          <p:nvPr/>
        </p:nvSpPr>
        <p:spPr bwMode="auto">
          <a:xfrm>
            <a:off x="10213647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0x300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BB39D31-8B15-4C64-8E9F-B0E8BF4C6C7C}"/>
              </a:ext>
            </a:extLst>
          </p:cNvPr>
          <p:cNvSpPr/>
          <p:nvPr/>
        </p:nvSpPr>
        <p:spPr bwMode="auto">
          <a:xfrm>
            <a:off x="6151380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1CAF153-10BF-4616-8390-6A5D2B9CC1E8}"/>
              </a:ext>
            </a:extLst>
          </p:cNvPr>
          <p:cNvSpPr/>
          <p:nvPr/>
        </p:nvSpPr>
        <p:spPr bwMode="auto">
          <a:xfrm>
            <a:off x="7505821" y="2694472"/>
            <a:ext cx="1272737" cy="5779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Calibri" pitchFamily="34" charset="0"/>
              </a:rPr>
              <a:t>Tag: 0x051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D254CBEC-2A9D-9F26-6A27-286FBC3C0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5401" y="1854512"/>
            <a:ext cx="1267995" cy="2920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xxxxxxxxxx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9A18B415-A93F-1609-52FE-DC1226140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6679" y="1520469"/>
            <a:ext cx="65723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t=10</a:t>
            </a: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CF7C7C99-F17F-D282-E1B0-DA06D7674D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9164" y="1520469"/>
            <a:ext cx="541814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s=0</a:t>
            </a:r>
          </a:p>
        </p:txBody>
      </p:sp>
      <p:sp>
        <p:nvSpPr>
          <p:cNvPr id="18" name="Rectangle 7">
            <a:extLst>
              <a:ext uri="{FF2B5EF4-FFF2-40B4-BE49-F238E27FC236}">
                <a16:creationId xmlns:a16="http://schemas.microsoft.com/office/drawing/2014/main" id="{AFA0F567-6FF3-0994-269B-C10246E59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7626" y="1520469"/>
            <a:ext cx="5754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b=6</a:t>
            </a:r>
          </a:p>
        </p:txBody>
      </p:sp>
      <p:sp>
        <p:nvSpPr>
          <p:cNvPr id="19" name="Rectangle 8">
            <a:extLst>
              <a:ext uri="{FF2B5EF4-FFF2-40B4-BE49-F238E27FC236}">
                <a16:creationId xmlns:a16="http://schemas.microsoft.com/office/drawing/2014/main" id="{3DC02F4D-4EDA-9DE5-CF3C-7F1F3C6C7C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7684" y="1854512"/>
            <a:ext cx="104775" cy="29210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0" name="Rectangle 9">
            <a:extLst>
              <a:ext uri="{FF2B5EF4-FFF2-40B4-BE49-F238E27FC236}">
                <a16:creationId xmlns:a16="http://schemas.microsoft.com/office/drawing/2014/main" id="{D9110925-ECF0-5453-D4D1-25213B92E4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2685" y="1855523"/>
            <a:ext cx="911704" cy="29108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xxxxxx</a:t>
            </a:r>
            <a:endParaRPr lang="en-US"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4433726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Associativity Pros and Cons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Direct-mapped</a:t>
            </a:r>
          </a:p>
          <a:p>
            <a:pPr lvl="1"/>
            <a:r>
              <a:rPr lang="en-US" dirty="0"/>
              <a:t>Simplest to implement: look-up compares tag with 1 cache block</a:t>
            </a:r>
            <a:br>
              <a:rPr lang="en-US" dirty="0"/>
            </a:br>
            <a:r>
              <a:rPr lang="is-IS" dirty="0"/>
              <a:t>→ requires fewer transistors, which can be used elsewhere on the chip</a:t>
            </a:r>
          </a:p>
          <a:p>
            <a:pPr lvl="1"/>
            <a:r>
              <a:rPr lang="is-IS" dirty="0"/>
              <a:t>Conflicts can easily lead to </a:t>
            </a:r>
            <a:r>
              <a:rPr lang="is-IS" i="1" dirty="0"/>
              <a:t>thrashing</a:t>
            </a:r>
          </a:p>
          <a:p>
            <a:pPr lvl="2"/>
            <a:r>
              <a:rPr lang="is-IS" dirty="0"/>
              <a:t>Two cache blocks map to the same set, program needs both, and they keep kicking each other out of the cache. Lots of misses. Bad times.</a:t>
            </a:r>
          </a:p>
          <a:p>
            <a:pPr lvl="2"/>
            <a:endParaRPr lang="is-IS" dirty="0"/>
          </a:p>
          <a:p>
            <a:r>
              <a:rPr lang="is-IS" dirty="0"/>
              <a:t>Set-associative</a:t>
            </a:r>
          </a:p>
          <a:p>
            <a:pPr lvl="1"/>
            <a:r>
              <a:rPr lang="is-IS" dirty="0"/>
              <a:t>More complex implementation: requires more (HW) tag comparators</a:t>
            </a:r>
          </a:p>
          <a:p>
            <a:pPr lvl="1"/>
            <a:r>
              <a:rPr lang="is-IS" dirty="0"/>
              <a:t>Lower miss rate than direct-mapped caches (fewer conflict misses)</a:t>
            </a:r>
          </a:p>
          <a:p>
            <a:pPr lvl="2"/>
            <a:r>
              <a:rPr lang="is-IS" dirty="0"/>
              <a:t>2-way is a significant improvement over direct-mapped</a:t>
            </a:r>
          </a:p>
          <a:p>
            <a:pPr lvl="2"/>
            <a:r>
              <a:rPr lang="is-IS" dirty="0"/>
              <a:t>4-way is a more modest improvement over 2-way, and so on</a:t>
            </a:r>
          </a:p>
          <a:p>
            <a:pPr lvl="2"/>
            <a:endParaRPr lang="is-IS" dirty="0"/>
          </a:p>
          <a:p>
            <a:r>
              <a:rPr lang="is-IS" dirty="0"/>
              <a:t>Fully-associative</a:t>
            </a:r>
          </a:p>
          <a:p>
            <a:pPr lvl="1"/>
            <a:r>
              <a:rPr lang="is-IS" dirty="0"/>
              <a:t>One comparator per cache block in the cache means a LOT of hardware. Ouch.</a:t>
            </a:r>
          </a:p>
          <a:p>
            <a:pPr lvl="2"/>
            <a:r>
              <a:rPr lang="is-IS" dirty="0"/>
              <a:t>Often a deal-breaker for hardware</a:t>
            </a:r>
          </a:p>
          <a:p>
            <a:pPr lvl="1"/>
            <a:r>
              <a:rPr lang="is-IS" dirty="0"/>
              <a:t>Very low miss rate!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345DD2-D1E8-4965-B61E-D237C1A77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217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425"/>
          <p:cNvSpPr>
            <a:spLocks noChangeArrowheads="1"/>
          </p:cNvSpPr>
          <p:nvPr/>
        </p:nvSpPr>
        <p:spPr bwMode="auto">
          <a:xfrm>
            <a:off x="975986" y="1349375"/>
            <a:ext cx="6172200" cy="3886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404"/>
          <p:cNvSpPr>
            <a:spLocks noChangeArrowheads="1"/>
          </p:cNvSpPr>
          <p:nvPr/>
        </p:nvSpPr>
        <p:spPr bwMode="auto">
          <a:xfrm>
            <a:off x="1128386" y="1654175"/>
            <a:ext cx="2122488" cy="2438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413"/>
          <p:cNvSpPr>
            <a:spLocks noChangeArrowheads="1"/>
          </p:cNvSpPr>
          <p:nvPr/>
        </p:nvSpPr>
        <p:spPr bwMode="auto">
          <a:xfrm>
            <a:off x="4862186" y="1654175"/>
            <a:ext cx="2122488" cy="2438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Intel Core i7 Cache Hierarchy</a:t>
            </a:r>
          </a:p>
        </p:txBody>
      </p:sp>
      <p:sp>
        <p:nvSpPr>
          <p:cNvPr id="4" name="Rectangle 396"/>
          <p:cNvSpPr>
            <a:spLocks noChangeArrowheads="1"/>
          </p:cNvSpPr>
          <p:nvPr/>
        </p:nvSpPr>
        <p:spPr bwMode="auto">
          <a:xfrm>
            <a:off x="1293486" y="1806575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dirty="0" err="1"/>
              <a:t>Regs</a:t>
            </a:r>
            <a:endParaRPr lang="en-US" dirty="0"/>
          </a:p>
        </p:txBody>
      </p:sp>
      <p:sp>
        <p:nvSpPr>
          <p:cNvPr id="5" name="Rectangle 397"/>
          <p:cNvSpPr>
            <a:spLocks noChangeArrowheads="1"/>
          </p:cNvSpPr>
          <p:nvPr/>
        </p:nvSpPr>
        <p:spPr bwMode="auto">
          <a:xfrm>
            <a:off x="1336350" y="2454275"/>
            <a:ext cx="782637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700"/>
              <a:t>L1 </a:t>
            </a:r>
          </a:p>
          <a:p>
            <a:pPr algn="ctr"/>
            <a:r>
              <a:rPr lang="en-US" sz="1700"/>
              <a:t>d-cache</a:t>
            </a:r>
          </a:p>
        </p:txBody>
      </p:sp>
      <p:sp>
        <p:nvSpPr>
          <p:cNvPr id="6" name="Rectangle 399"/>
          <p:cNvSpPr>
            <a:spLocks noChangeArrowheads="1"/>
          </p:cNvSpPr>
          <p:nvPr/>
        </p:nvSpPr>
        <p:spPr bwMode="auto">
          <a:xfrm>
            <a:off x="2271386" y="2454275"/>
            <a:ext cx="7953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700" dirty="0"/>
              <a:t>L1 </a:t>
            </a:r>
          </a:p>
          <a:p>
            <a:pPr algn="ctr"/>
            <a:r>
              <a:rPr lang="en-US" sz="1700" dirty="0" err="1"/>
              <a:t>i</a:t>
            </a:r>
            <a:r>
              <a:rPr lang="en-US" sz="1700" dirty="0"/>
              <a:t>-cache</a:t>
            </a:r>
          </a:p>
        </p:txBody>
      </p:sp>
      <p:sp>
        <p:nvSpPr>
          <p:cNvPr id="7" name="Rectangle 400"/>
          <p:cNvSpPr>
            <a:spLocks noChangeArrowheads="1"/>
          </p:cNvSpPr>
          <p:nvPr/>
        </p:nvSpPr>
        <p:spPr bwMode="auto">
          <a:xfrm>
            <a:off x="1356986" y="3368675"/>
            <a:ext cx="17097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L2 unified cache</a:t>
            </a:r>
          </a:p>
        </p:txBody>
      </p:sp>
      <p:sp>
        <p:nvSpPr>
          <p:cNvPr id="8" name="Line 401"/>
          <p:cNvSpPr>
            <a:spLocks noChangeShapeType="1"/>
          </p:cNvSpPr>
          <p:nvPr/>
        </p:nvSpPr>
        <p:spPr bwMode="auto">
          <a:xfrm>
            <a:off x="1814186" y="2111375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402"/>
          <p:cNvSpPr>
            <a:spLocks noChangeShapeType="1"/>
          </p:cNvSpPr>
          <p:nvPr/>
        </p:nvSpPr>
        <p:spPr bwMode="auto">
          <a:xfrm>
            <a:off x="1814186" y="3025775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403"/>
          <p:cNvSpPr>
            <a:spLocks noChangeShapeType="1"/>
          </p:cNvSpPr>
          <p:nvPr/>
        </p:nvSpPr>
        <p:spPr bwMode="auto">
          <a:xfrm>
            <a:off x="2652386" y="3025775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Text Box 405"/>
          <p:cNvSpPr txBox="1">
            <a:spLocks noChangeArrowheads="1"/>
          </p:cNvSpPr>
          <p:nvPr/>
        </p:nvSpPr>
        <p:spPr bwMode="auto">
          <a:xfrm>
            <a:off x="1052187" y="1349375"/>
            <a:ext cx="85036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Core 0</a:t>
            </a:r>
          </a:p>
        </p:txBody>
      </p:sp>
      <p:sp>
        <p:nvSpPr>
          <p:cNvPr id="13" name="Rectangle 406"/>
          <p:cNvSpPr>
            <a:spLocks noChangeArrowheads="1"/>
          </p:cNvSpPr>
          <p:nvPr/>
        </p:nvSpPr>
        <p:spPr bwMode="auto">
          <a:xfrm>
            <a:off x="5027286" y="1806575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Regs</a:t>
            </a:r>
          </a:p>
        </p:txBody>
      </p:sp>
      <p:sp>
        <p:nvSpPr>
          <p:cNvPr id="14" name="Rectangle 407"/>
          <p:cNvSpPr>
            <a:spLocks noChangeArrowheads="1"/>
          </p:cNvSpPr>
          <p:nvPr/>
        </p:nvSpPr>
        <p:spPr bwMode="auto">
          <a:xfrm>
            <a:off x="5070150" y="2454275"/>
            <a:ext cx="782637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700" dirty="0"/>
              <a:t>L1 </a:t>
            </a:r>
          </a:p>
          <a:p>
            <a:pPr algn="ctr"/>
            <a:r>
              <a:rPr lang="en-US" sz="1700" dirty="0" err="1"/>
              <a:t>d</a:t>
            </a:r>
            <a:r>
              <a:rPr lang="en-US" sz="1700" dirty="0"/>
              <a:t>-cache</a:t>
            </a:r>
          </a:p>
        </p:txBody>
      </p:sp>
      <p:sp>
        <p:nvSpPr>
          <p:cNvPr id="15" name="Rectangle 408"/>
          <p:cNvSpPr>
            <a:spLocks noChangeArrowheads="1"/>
          </p:cNvSpPr>
          <p:nvPr/>
        </p:nvSpPr>
        <p:spPr bwMode="auto">
          <a:xfrm>
            <a:off x="6005186" y="2454275"/>
            <a:ext cx="7953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700" dirty="0"/>
              <a:t>L1 </a:t>
            </a:r>
          </a:p>
          <a:p>
            <a:pPr algn="ctr"/>
            <a:r>
              <a:rPr lang="en-US" sz="1700" dirty="0" err="1"/>
              <a:t>i</a:t>
            </a:r>
            <a:r>
              <a:rPr lang="en-US" sz="1700" dirty="0"/>
              <a:t>-cache</a:t>
            </a:r>
          </a:p>
        </p:txBody>
      </p:sp>
      <p:sp>
        <p:nvSpPr>
          <p:cNvPr id="16" name="Rectangle 409"/>
          <p:cNvSpPr>
            <a:spLocks noChangeArrowheads="1"/>
          </p:cNvSpPr>
          <p:nvPr/>
        </p:nvSpPr>
        <p:spPr bwMode="auto">
          <a:xfrm>
            <a:off x="5090786" y="3368675"/>
            <a:ext cx="17097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L2 unified cache</a:t>
            </a:r>
          </a:p>
        </p:txBody>
      </p:sp>
      <p:sp>
        <p:nvSpPr>
          <p:cNvPr id="17" name="Line 410"/>
          <p:cNvSpPr>
            <a:spLocks noChangeShapeType="1"/>
          </p:cNvSpPr>
          <p:nvPr/>
        </p:nvSpPr>
        <p:spPr bwMode="auto">
          <a:xfrm>
            <a:off x="5547986" y="2111375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411"/>
          <p:cNvSpPr>
            <a:spLocks noChangeShapeType="1"/>
          </p:cNvSpPr>
          <p:nvPr/>
        </p:nvSpPr>
        <p:spPr bwMode="auto">
          <a:xfrm>
            <a:off x="5547986" y="3025775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412"/>
          <p:cNvSpPr>
            <a:spLocks noChangeShapeType="1"/>
          </p:cNvSpPr>
          <p:nvPr/>
        </p:nvSpPr>
        <p:spPr bwMode="auto">
          <a:xfrm>
            <a:off x="6386186" y="3025775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ext Box 414"/>
          <p:cNvSpPr txBox="1">
            <a:spLocks noChangeArrowheads="1"/>
          </p:cNvSpPr>
          <p:nvPr/>
        </p:nvSpPr>
        <p:spPr bwMode="auto">
          <a:xfrm>
            <a:off x="4785987" y="1349375"/>
            <a:ext cx="85036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Core 3</a:t>
            </a:r>
          </a:p>
        </p:txBody>
      </p:sp>
      <p:sp>
        <p:nvSpPr>
          <p:cNvPr id="22" name="Text Box 415"/>
          <p:cNvSpPr txBox="1">
            <a:spLocks noChangeArrowheads="1"/>
          </p:cNvSpPr>
          <p:nvPr/>
        </p:nvSpPr>
        <p:spPr bwMode="auto">
          <a:xfrm>
            <a:off x="3719186" y="2656444"/>
            <a:ext cx="72390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dirty="0"/>
              <a:t>…</a:t>
            </a:r>
          </a:p>
        </p:txBody>
      </p:sp>
      <p:sp>
        <p:nvSpPr>
          <p:cNvPr id="23" name="Line 417"/>
          <p:cNvSpPr>
            <a:spLocks noChangeShapeType="1"/>
          </p:cNvSpPr>
          <p:nvPr/>
        </p:nvSpPr>
        <p:spPr bwMode="auto">
          <a:xfrm>
            <a:off x="2195186" y="3940175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418"/>
          <p:cNvSpPr>
            <a:spLocks noChangeShapeType="1"/>
          </p:cNvSpPr>
          <p:nvPr/>
        </p:nvSpPr>
        <p:spPr bwMode="auto">
          <a:xfrm>
            <a:off x="5928986" y="3940175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419"/>
          <p:cNvSpPr>
            <a:spLocks noChangeArrowheads="1"/>
          </p:cNvSpPr>
          <p:nvPr/>
        </p:nvSpPr>
        <p:spPr bwMode="auto">
          <a:xfrm>
            <a:off x="1845936" y="4473575"/>
            <a:ext cx="4387850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L3 unified cache</a:t>
            </a:r>
          </a:p>
          <a:p>
            <a:pPr algn="ctr"/>
            <a:r>
              <a:rPr lang="en-US"/>
              <a:t>(shared by all cores)</a:t>
            </a:r>
          </a:p>
        </p:txBody>
      </p:sp>
      <p:sp>
        <p:nvSpPr>
          <p:cNvPr id="26" name="Rectangle 420"/>
          <p:cNvSpPr>
            <a:spLocks noChangeArrowheads="1"/>
          </p:cNvSpPr>
          <p:nvPr/>
        </p:nvSpPr>
        <p:spPr bwMode="auto">
          <a:xfrm>
            <a:off x="975986" y="5730875"/>
            <a:ext cx="6172200" cy="5715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Main memory</a:t>
            </a:r>
          </a:p>
        </p:txBody>
      </p:sp>
      <p:sp>
        <p:nvSpPr>
          <p:cNvPr id="27" name="Line 421"/>
          <p:cNvSpPr>
            <a:spLocks noChangeShapeType="1"/>
          </p:cNvSpPr>
          <p:nvPr/>
        </p:nvSpPr>
        <p:spPr bwMode="auto">
          <a:xfrm>
            <a:off x="4119236" y="504507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Text Box 426"/>
          <p:cNvSpPr txBox="1">
            <a:spLocks noChangeArrowheads="1"/>
          </p:cNvSpPr>
          <p:nvPr/>
        </p:nvSpPr>
        <p:spPr bwMode="auto">
          <a:xfrm>
            <a:off x="899787" y="968375"/>
            <a:ext cx="2075055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Processor package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521205" y="612844"/>
            <a:ext cx="44433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L1 </a:t>
            </a:r>
            <a:r>
              <a:rPr lang="en-US" dirty="0" err="1">
                <a:latin typeface="Calibri" pitchFamily="34" charset="0"/>
              </a:rPr>
              <a:t>i</a:t>
            </a:r>
            <a:r>
              <a:rPr lang="en-US" dirty="0">
                <a:latin typeface="Calibri" pitchFamily="34" charset="0"/>
              </a:rPr>
              <a:t>-cache and </a:t>
            </a:r>
            <a:r>
              <a:rPr lang="en-US" dirty="0" err="1">
                <a:latin typeface="Calibri" pitchFamily="34" charset="0"/>
              </a:rPr>
              <a:t>d</a:t>
            </a:r>
            <a:r>
              <a:rPr lang="en-US" dirty="0">
                <a:latin typeface="Calibri" pitchFamily="34" charset="0"/>
              </a:rPr>
              <a:t>-cache:</a:t>
            </a:r>
          </a:p>
          <a:p>
            <a:pPr lvl="1"/>
            <a:r>
              <a:rPr lang="en-US" dirty="0">
                <a:latin typeface="Calibri" pitchFamily="34" charset="0"/>
              </a:rPr>
              <a:t>32 KB,  8-way, </a:t>
            </a:r>
          </a:p>
          <a:p>
            <a:pPr lvl="1"/>
            <a:r>
              <a:rPr lang="en-US" dirty="0">
                <a:latin typeface="Calibri" pitchFamily="34" charset="0"/>
              </a:rPr>
              <a:t>Access: 4 cycles</a:t>
            </a:r>
          </a:p>
          <a:p>
            <a:r>
              <a:rPr lang="en-US" dirty="0">
                <a:latin typeface="Calibri" pitchFamily="34" charset="0"/>
              </a:rPr>
              <a:t>Keep separate caches for instructions and data. Don’t want them to step on each other’s toes!</a:t>
            </a:r>
          </a:p>
          <a:p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L2 unified cache:</a:t>
            </a:r>
          </a:p>
          <a:p>
            <a:pPr lvl="1"/>
            <a:r>
              <a:rPr lang="en-US" dirty="0">
                <a:latin typeface="Calibri" pitchFamily="34" charset="0"/>
              </a:rPr>
              <a:t> 256 KB, 8-way, </a:t>
            </a:r>
          </a:p>
          <a:p>
            <a:pPr lvl="1"/>
            <a:r>
              <a:rPr lang="en-US" dirty="0">
                <a:latin typeface="Calibri" pitchFamily="34" charset="0"/>
              </a:rPr>
              <a:t>Access: 11 cycles</a:t>
            </a:r>
          </a:p>
          <a:p>
            <a:pPr lvl="1"/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L3 unified cache:</a:t>
            </a:r>
          </a:p>
          <a:p>
            <a:pPr lvl="1"/>
            <a:r>
              <a:rPr lang="en-US" dirty="0">
                <a:latin typeface="Calibri" pitchFamily="34" charset="0"/>
              </a:rPr>
              <a:t>8 MB, 16-way,</a:t>
            </a:r>
          </a:p>
          <a:p>
            <a:pPr lvl="1"/>
            <a:r>
              <a:rPr lang="en-US" dirty="0">
                <a:latin typeface="Calibri" pitchFamily="34" charset="0"/>
              </a:rPr>
              <a:t>Access: 30-40 cycles</a:t>
            </a:r>
            <a:br>
              <a:rPr lang="en-US" dirty="0">
                <a:latin typeface="Calibri" pitchFamily="34" charset="0"/>
              </a:rPr>
            </a:b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Last resort before going to main memory (slow!) So want this large and highly-associative, to have very few misses.</a:t>
            </a:r>
          </a:p>
          <a:p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Block size: 64 bytes for all caches. </a:t>
            </a:r>
          </a:p>
        </p:txBody>
      </p:sp>
      <p:sp>
        <p:nvSpPr>
          <p:cNvPr id="31" name="Slide Number Placeholder 30">
            <a:extLst>
              <a:ext uri="{FF2B5EF4-FFF2-40B4-BE49-F238E27FC236}">
                <a16:creationId xmlns:a16="http://schemas.microsoft.com/office/drawing/2014/main" id="{CC39AF6D-AF9E-4C45-A054-7A5FAA222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66</a:t>
            </a:fld>
            <a:endParaRPr lang="en-US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67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Locality of Reference</a:t>
            </a:r>
          </a:p>
          <a:p>
            <a:endParaRPr lang="en-US" dirty="0"/>
          </a:p>
          <a:p>
            <a:r>
              <a:rPr lang="en-US" dirty="0"/>
              <a:t>Cache Organization</a:t>
            </a:r>
          </a:p>
          <a:p>
            <a:endParaRPr lang="en-US" dirty="0"/>
          </a:p>
          <a:p>
            <a:r>
              <a:rPr lang="en-US" dirty="0"/>
              <a:t>Associativity</a:t>
            </a:r>
          </a:p>
          <a:p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142820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Locality of Reference</a:t>
            </a:r>
          </a:p>
          <a:p>
            <a:endParaRPr lang="en-US" dirty="0"/>
          </a:p>
          <a:p>
            <a:r>
              <a:rPr lang="en-US" dirty="0"/>
              <a:t>Cache Organization</a:t>
            </a:r>
          </a:p>
          <a:p>
            <a:endParaRPr lang="en-US" dirty="0"/>
          </a:p>
          <a:p>
            <a:r>
              <a:rPr lang="en-US" dirty="0"/>
              <a:t>Associativity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867407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Caching speeds up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Cache: smaller, faster storage device that keeps copies of a subset of the data in a larger, slower device</a:t>
            </a:r>
          </a:p>
          <a:p>
            <a:pPr lvl="1"/>
            <a:r>
              <a:rPr lang="en-US" dirty="0"/>
              <a:t>If the data we access is already in the cache, we win!</a:t>
            </a:r>
          </a:p>
          <a:p>
            <a:pPr lvl="1"/>
            <a:r>
              <a:rPr lang="en-US" dirty="0"/>
              <a:t>Can get access time of faster memory, with overall capacity of larger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But how do we decide which data to keep in the cache?</a:t>
            </a:r>
          </a:p>
          <a:p>
            <a:pPr lvl="1"/>
            <a:r>
              <a:rPr lang="en-US" dirty="0"/>
              <a:t>Can we predict which data is likely to be necessary in the future?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2FC553-DB59-4804-A561-802BA1602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49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Locality</a:t>
            </a:r>
          </a:p>
        </p:txBody>
      </p:sp>
      <p:sp>
        <p:nvSpPr>
          <p:cNvPr id="6952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5000"/>
              </a:lnSpc>
            </a:pPr>
            <a:r>
              <a:rPr lang="en-US" dirty="0"/>
              <a:t>Goal: predict which data the CPU will want to access</a:t>
            </a:r>
          </a:p>
          <a:p>
            <a:pPr lvl="1">
              <a:lnSpc>
                <a:spcPct val="85000"/>
              </a:lnSpc>
            </a:pPr>
            <a:r>
              <a:rPr lang="en-US" dirty="0"/>
              <a:t>So we can bring it to (and keep it in!) fast memory</a:t>
            </a:r>
          </a:p>
          <a:p>
            <a:pPr lvl="1">
              <a:lnSpc>
                <a:spcPct val="85000"/>
              </a:lnSpc>
            </a:pPr>
            <a:r>
              <a:rPr lang="en-US" dirty="0"/>
              <a:t>Problem: memory is huge! (billions of bytes) how do you decide which to save?</a:t>
            </a:r>
          </a:p>
          <a:p>
            <a:pPr lvl="1"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Principle of Locality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Programs tend to access data in predictable ways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Temporal locality</a:t>
            </a:r>
          </a:p>
          <a:p>
            <a:pPr lvl="1"/>
            <a:r>
              <a:rPr lang="en-US" dirty="0"/>
              <a:t>Recently referenced items are likely to be referenced in the near future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Spatial locality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Items with nearby addresses tend to be referenced close together in time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971609-9453-42CF-8934-1C0167EE7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543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346_template.potx" id="{01D7DB3A-C6B7-43B3-8B0D-AE4B5EAE26AA}" vid="{73879976-79F9-4556-B0E5-A15670A28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cs213_template</Template>
  <TotalTime>695</TotalTime>
  <Words>6382</Words>
  <Application>Microsoft Office PowerPoint</Application>
  <PresentationFormat>Widescreen</PresentationFormat>
  <Paragraphs>1861</Paragraphs>
  <Slides>67</Slides>
  <Notes>35</Notes>
  <HiddenSlides>5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73" baseType="lpstr">
      <vt:lpstr>Arial</vt:lpstr>
      <vt:lpstr>Calibri</vt:lpstr>
      <vt:lpstr>Courier New</vt:lpstr>
      <vt:lpstr>Helvetica</vt:lpstr>
      <vt:lpstr>Tahoma</vt:lpstr>
      <vt:lpstr>Class Slides</vt:lpstr>
      <vt:lpstr>Lecture 12 Cache Memories</vt:lpstr>
      <vt:lpstr>Administrivia</vt:lpstr>
      <vt:lpstr>Today’s Goals</vt:lpstr>
      <vt:lpstr>Caching in a memory hierarchy</vt:lpstr>
      <vt:lpstr>General caching concepts</vt:lpstr>
      <vt:lpstr>General caching concepts</vt:lpstr>
      <vt:lpstr>Outline</vt:lpstr>
      <vt:lpstr>Caching speeds up code</vt:lpstr>
      <vt:lpstr>Locality</vt:lpstr>
      <vt:lpstr>Types of locality practice</vt:lpstr>
      <vt:lpstr>Locality example</vt:lpstr>
      <vt:lpstr>Locality example</vt:lpstr>
      <vt:lpstr>Locality to the Rescue!</vt:lpstr>
      <vt:lpstr>Cache misses will still happen</vt:lpstr>
      <vt:lpstr>What causes a cache miss?</vt:lpstr>
      <vt:lpstr>Break + Question</vt:lpstr>
      <vt:lpstr>Break + Question</vt:lpstr>
      <vt:lpstr>Outline</vt:lpstr>
      <vt:lpstr>Cache memories</vt:lpstr>
      <vt:lpstr>How You Probably Thought a Memory Access Worked</vt:lpstr>
      <vt:lpstr>How a Memory Access Actually Works</vt:lpstr>
      <vt:lpstr>General Cache Organization (S, A, B)</vt:lpstr>
      <vt:lpstr>Cache Access</vt:lpstr>
      <vt:lpstr>Cache Read (1): Locate Set</vt:lpstr>
      <vt:lpstr>Cache Read (2): Tag Match + Valid</vt:lpstr>
      <vt:lpstr>Cache Read (3): Block Offset</vt:lpstr>
      <vt:lpstr>Example: 128 sets, 64 bytes per block</vt:lpstr>
      <vt:lpstr>Cache access overview</vt:lpstr>
      <vt:lpstr>Break + Question</vt:lpstr>
      <vt:lpstr>Break + Question</vt:lpstr>
      <vt:lpstr>What about writes?</vt:lpstr>
      <vt:lpstr>Write configurations</vt:lpstr>
      <vt:lpstr>Outline</vt:lpstr>
      <vt:lpstr>Cache memory associativity</vt:lpstr>
      <vt:lpstr>Associativity choices</vt:lpstr>
      <vt:lpstr>Direct-mapped cache (associativity = 1)</vt:lpstr>
      <vt:lpstr>Direct-mapped cache (associativity = 1)</vt:lpstr>
      <vt:lpstr>Direct-mapped cache (associativity = 1)</vt:lpstr>
      <vt:lpstr>Direct-mapped cache (associativity = 1)</vt:lpstr>
      <vt:lpstr>Direct-mapped cache simulation</vt:lpstr>
      <vt:lpstr>Direct-mapped cache simulation</vt:lpstr>
      <vt:lpstr>Direct-mapped cache simulation</vt:lpstr>
      <vt:lpstr>Direct-mapped cache simulation</vt:lpstr>
      <vt:lpstr>Direct-mapped cache simulation</vt:lpstr>
      <vt:lpstr>Direct-mapped cache simulation</vt:lpstr>
      <vt:lpstr>Direct-mapped cache simulation</vt:lpstr>
      <vt:lpstr>Direct-mapped cache simulation</vt:lpstr>
      <vt:lpstr>What are the types of each miss here?</vt:lpstr>
      <vt:lpstr>Pause for questions on direct-mapped caches</vt:lpstr>
      <vt:lpstr>Associativity choices</vt:lpstr>
      <vt:lpstr>2-way set-associative cache (associativity = 2)</vt:lpstr>
      <vt:lpstr>2-way set-associative cache (associativity = 2)</vt:lpstr>
      <vt:lpstr>2-way set-associative cache (associativity = 2)</vt:lpstr>
      <vt:lpstr>2-way set-associative cache simulation</vt:lpstr>
      <vt:lpstr>Pause for questions on set-associative caches</vt:lpstr>
      <vt:lpstr>Fully-associative caches</vt:lpstr>
      <vt:lpstr>Fully-Associative Cache Practice</vt:lpstr>
      <vt:lpstr>Fully-Associative Cache Practice</vt:lpstr>
      <vt:lpstr>Fully-Associative Cache Practice</vt:lpstr>
      <vt:lpstr>Fully-Associative Cache Practice</vt:lpstr>
      <vt:lpstr>Fully-Associative Cache Practice</vt:lpstr>
      <vt:lpstr>Break + Question</vt:lpstr>
      <vt:lpstr>Break + Question</vt:lpstr>
      <vt:lpstr>Break + Question</vt:lpstr>
      <vt:lpstr>Associativity Pros and Cons</vt:lpstr>
      <vt:lpstr>Intel Core i7 Cache Hierarchy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13 Cache Memories</dc:title>
  <dc:creator>Branden Ghena</dc:creator>
  <cp:lastModifiedBy>Branden Ghena</cp:lastModifiedBy>
  <cp:revision>60</cp:revision>
  <dcterms:created xsi:type="dcterms:W3CDTF">2021-05-18T14:05:21Z</dcterms:created>
  <dcterms:modified xsi:type="dcterms:W3CDTF">2025-02-18T19:53:18Z</dcterms:modified>
</cp:coreProperties>
</file>