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77"/>
  </p:notesMasterIdLst>
  <p:sldIdLst>
    <p:sldId id="256" r:id="rId2"/>
    <p:sldId id="455" r:id="rId3"/>
    <p:sldId id="264" r:id="rId4"/>
    <p:sldId id="348" r:id="rId5"/>
    <p:sldId id="457" r:id="rId6"/>
    <p:sldId id="462" r:id="rId7"/>
    <p:sldId id="2153" r:id="rId8"/>
    <p:sldId id="463" r:id="rId9"/>
    <p:sldId id="468" r:id="rId10"/>
    <p:sldId id="469" r:id="rId11"/>
    <p:sldId id="470" r:id="rId12"/>
    <p:sldId id="471" r:id="rId13"/>
    <p:sldId id="467" r:id="rId14"/>
    <p:sldId id="464" r:id="rId15"/>
    <p:sldId id="465" r:id="rId16"/>
    <p:sldId id="473" r:id="rId17"/>
    <p:sldId id="525" r:id="rId18"/>
    <p:sldId id="474" r:id="rId19"/>
    <p:sldId id="476" r:id="rId20"/>
    <p:sldId id="466" r:id="rId21"/>
    <p:sldId id="477" r:id="rId22"/>
    <p:sldId id="475" r:id="rId23"/>
    <p:sldId id="526" r:id="rId24"/>
    <p:sldId id="520" r:id="rId25"/>
    <p:sldId id="478" r:id="rId26"/>
    <p:sldId id="482" r:id="rId27"/>
    <p:sldId id="481" r:id="rId28"/>
    <p:sldId id="530" r:id="rId29"/>
    <p:sldId id="483" r:id="rId30"/>
    <p:sldId id="480" r:id="rId31"/>
    <p:sldId id="479" r:id="rId32"/>
    <p:sldId id="484" r:id="rId33"/>
    <p:sldId id="2156" r:id="rId34"/>
    <p:sldId id="490" r:id="rId35"/>
    <p:sldId id="485" r:id="rId36"/>
    <p:sldId id="489" r:id="rId37"/>
    <p:sldId id="486" r:id="rId38"/>
    <p:sldId id="2154" r:id="rId39"/>
    <p:sldId id="491" r:id="rId40"/>
    <p:sldId id="487" r:id="rId41"/>
    <p:sldId id="488" r:id="rId42"/>
    <p:sldId id="2155" r:id="rId43"/>
    <p:sldId id="492" r:id="rId44"/>
    <p:sldId id="494" r:id="rId45"/>
    <p:sldId id="495" r:id="rId46"/>
    <p:sldId id="493" r:id="rId47"/>
    <p:sldId id="529" r:id="rId48"/>
    <p:sldId id="531" r:id="rId49"/>
    <p:sldId id="521" r:id="rId50"/>
    <p:sldId id="503" r:id="rId51"/>
    <p:sldId id="383" r:id="rId52"/>
    <p:sldId id="504" r:id="rId53"/>
    <p:sldId id="508" r:id="rId54"/>
    <p:sldId id="505" r:id="rId55"/>
    <p:sldId id="496" r:id="rId56"/>
    <p:sldId id="512" r:id="rId57"/>
    <p:sldId id="506" r:id="rId58"/>
    <p:sldId id="509" r:id="rId59"/>
    <p:sldId id="518" r:id="rId60"/>
    <p:sldId id="519" r:id="rId61"/>
    <p:sldId id="516" r:id="rId62"/>
    <p:sldId id="510" r:id="rId63"/>
    <p:sldId id="517" r:id="rId64"/>
    <p:sldId id="511" r:id="rId65"/>
    <p:sldId id="514" r:id="rId66"/>
    <p:sldId id="515" r:id="rId67"/>
    <p:sldId id="522" r:id="rId68"/>
    <p:sldId id="459" r:id="rId69"/>
    <p:sldId id="499" r:id="rId70"/>
    <p:sldId id="500" r:id="rId71"/>
    <p:sldId id="501" r:id="rId72"/>
    <p:sldId id="497" r:id="rId73"/>
    <p:sldId id="498" r:id="rId74"/>
    <p:sldId id="2152" r:id="rId75"/>
    <p:sldId id="523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  <p14:sldId id="455"/>
          </p14:sldIdLst>
        </p14:section>
        <p14:section name="Goals" id="{1DC203D8-8C04-4F3B-815B-A15E3261C9A4}">
          <p14:sldIdLst>
            <p14:sldId id="264"/>
          </p14:sldIdLst>
        </p14:section>
        <p14:section name="Networks" id="{B55B8E8C-5EAB-4A1E-A4E9-AE5E896E46FA}">
          <p14:sldIdLst>
            <p14:sldId id="348"/>
            <p14:sldId id="457"/>
            <p14:sldId id="462"/>
            <p14:sldId id="2153"/>
            <p14:sldId id="463"/>
            <p14:sldId id="468"/>
            <p14:sldId id="469"/>
            <p14:sldId id="470"/>
            <p14:sldId id="471"/>
            <p14:sldId id="467"/>
            <p14:sldId id="464"/>
            <p14:sldId id="465"/>
            <p14:sldId id="473"/>
            <p14:sldId id="525"/>
            <p14:sldId id="474"/>
            <p14:sldId id="476"/>
            <p14:sldId id="466"/>
            <p14:sldId id="477"/>
            <p14:sldId id="475"/>
            <p14:sldId id="526"/>
          </p14:sldIdLst>
        </p14:section>
        <p14:section name="The Internet" id="{5FB47F30-AD36-4AC1-B1E2-B6F63AB68ADC}">
          <p14:sldIdLst>
            <p14:sldId id="520"/>
            <p14:sldId id="478"/>
            <p14:sldId id="482"/>
            <p14:sldId id="481"/>
            <p14:sldId id="530"/>
            <p14:sldId id="483"/>
            <p14:sldId id="480"/>
            <p14:sldId id="479"/>
            <p14:sldId id="484"/>
            <p14:sldId id="2156"/>
            <p14:sldId id="490"/>
            <p14:sldId id="485"/>
            <p14:sldId id="489"/>
            <p14:sldId id="486"/>
            <p14:sldId id="2154"/>
            <p14:sldId id="491"/>
            <p14:sldId id="487"/>
            <p14:sldId id="488"/>
            <p14:sldId id="2155"/>
            <p14:sldId id="492"/>
            <p14:sldId id="494"/>
            <p14:sldId id="495"/>
            <p14:sldId id="493"/>
            <p14:sldId id="529"/>
            <p14:sldId id="531"/>
          </p14:sldIdLst>
        </p14:section>
        <p14:section name="Sockets" id="{8B1A70FD-FCB9-4060-9448-818183F7D981}">
          <p14:sldIdLst>
            <p14:sldId id="521"/>
            <p14:sldId id="503"/>
            <p14:sldId id="383"/>
            <p14:sldId id="504"/>
            <p14:sldId id="508"/>
            <p14:sldId id="505"/>
            <p14:sldId id="496"/>
            <p14:sldId id="512"/>
            <p14:sldId id="506"/>
            <p14:sldId id="509"/>
            <p14:sldId id="518"/>
            <p14:sldId id="519"/>
            <p14:sldId id="516"/>
            <p14:sldId id="510"/>
            <p14:sldId id="517"/>
            <p14:sldId id="511"/>
            <p14:sldId id="514"/>
            <p14:sldId id="515"/>
          </p14:sldIdLst>
        </p14:section>
        <p14:section name="Web Servers" id="{9D639851-987E-473D-ACAE-DE9E62786700}">
          <p14:sldIdLst>
            <p14:sldId id="522"/>
            <p14:sldId id="459"/>
            <p14:sldId id="499"/>
            <p14:sldId id="500"/>
            <p14:sldId id="501"/>
            <p14:sldId id="497"/>
            <p14:sldId id="498"/>
          </p14:sldIdLst>
        </p14:section>
        <p14:section name="Wrapup" id="{29A7F866-9DA9-446B-8359-CE426CB89C7A}">
          <p14:sldIdLst>
            <p14:sldId id="2152"/>
            <p14:sldId id="5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69696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518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right: Svalbard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6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259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eksforgeeks.org/tcp-server-client-implementation-in-c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etf.org/rfc/rfc2396.txt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na.org/assignments/media-types/media-types.xhtml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18:</a:t>
            </a:r>
            <a:br>
              <a:rPr lang="en-US" dirty="0"/>
            </a:br>
            <a:r>
              <a:rPr lang="en-US" dirty="0"/>
              <a:t>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Winter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9D6F-FCEF-424A-AB8F-0345C4ED880B}"/>
              </a:ext>
            </a:extLst>
          </p:cNvPr>
          <p:cNvSpPr txBox="1"/>
          <p:nvPr/>
        </p:nvSpPr>
        <p:spPr>
          <a:xfrm>
            <a:off x="607595" y="5527563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from:</a:t>
            </a:r>
            <a:br>
              <a:rPr lang="en-US" dirty="0"/>
            </a:br>
            <a:r>
              <a:rPr lang="en-US" dirty="0"/>
              <a:t>Bryant and </a:t>
            </a:r>
            <a:r>
              <a:rPr lang="en-US" dirty="0" err="1"/>
              <a:t>O’Hallaron</a:t>
            </a:r>
            <a:r>
              <a:rPr lang="en-US" dirty="0"/>
              <a:t> (CMU) and </a:t>
            </a:r>
            <a:r>
              <a:rPr lang="en-US" dirty="0" err="1"/>
              <a:t>Eleftherios</a:t>
            </a:r>
            <a:r>
              <a:rPr lang="en-US" dirty="0"/>
              <a:t> Kosmas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ring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with point-to-point connections</a:t>
            </a:r>
          </a:p>
          <a:p>
            <a:pPr lvl="1"/>
            <a:r>
              <a:rPr lang="en-US" dirty="0"/>
              <a:t>Connect the last computer back to the first computer</a:t>
            </a:r>
          </a:p>
          <a:p>
            <a:pPr lvl="1"/>
            <a:endParaRPr lang="en-US" dirty="0"/>
          </a:p>
          <a:p>
            <a:r>
              <a:rPr lang="en-US" dirty="0"/>
              <a:t>Problem: what if a computer stops sending?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13" idx="1"/>
            <a:endCxn id="8" idx="3"/>
          </p:cNvCxnSpPr>
          <p:nvPr/>
        </p:nvCxnSpPr>
        <p:spPr>
          <a:xfrm flipH="1">
            <a:off x="3597133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13" idx="3"/>
          </p:cNvCxnSpPr>
          <p:nvPr/>
        </p:nvCxnSpPr>
        <p:spPr>
          <a:xfrm flipH="1">
            <a:off x="6586670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0390DE-BD4B-4A2F-B0E1-6DAC82C0CB01}"/>
              </a:ext>
            </a:extLst>
          </p:cNvPr>
          <p:cNvSpPr/>
          <p:nvPr/>
        </p:nvSpPr>
        <p:spPr>
          <a:xfrm>
            <a:off x="1483868" y="5473700"/>
            <a:ext cx="8603811" cy="1015890"/>
          </a:xfrm>
          <a:custGeom>
            <a:avLst/>
            <a:gdLst>
              <a:gd name="connsiteX0" fmla="*/ 8104632 w 8603811"/>
              <a:gd name="connsiteY0" fmla="*/ 12700 h 1015890"/>
              <a:gd name="connsiteX1" fmla="*/ 8587232 w 8603811"/>
              <a:gd name="connsiteY1" fmla="*/ 342900 h 1015890"/>
              <a:gd name="connsiteX2" fmla="*/ 8333232 w 8603811"/>
              <a:gd name="connsiteY2" fmla="*/ 939800 h 1015890"/>
              <a:gd name="connsiteX3" fmla="*/ 6872732 w 8603811"/>
              <a:gd name="connsiteY3" fmla="*/ 1003300 h 1015890"/>
              <a:gd name="connsiteX4" fmla="*/ 3608832 w 8603811"/>
              <a:gd name="connsiteY4" fmla="*/ 1003300 h 1015890"/>
              <a:gd name="connsiteX5" fmla="*/ 751332 w 8603811"/>
              <a:gd name="connsiteY5" fmla="*/ 977900 h 1015890"/>
              <a:gd name="connsiteX6" fmla="*/ 40132 w 8603811"/>
              <a:gd name="connsiteY6" fmla="*/ 584200 h 1015890"/>
              <a:gd name="connsiteX7" fmla="*/ 116332 w 8603811"/>
              <a:gd name="connsiteY7" fmla="*/ 139700 h 1015890"/>
              <a:gd name="connsiteX8" fmla="*/ 344932 w 8603811"/>
              <a:gd name="connsiteY8" fmla="*/ 0 h 101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811" h="1015890">
                <a:moveTo>
                  <a:pt x="8104632" y="12700"/>
                </a:moveTo>
                <a:cubicBezTo>
                  <a:pt x="8326882" y="100541"/>
                  <a:pt x="8549132" y="188383"/>
                  <a:pt x="8587232" y="342900"/>
                </a:cubicBezTo>
                <a:cubicBezTo>
                  <a:pt x="8625332" y="497417"/>
                  <a:pt x="8618982" y="829733"/>
                  <a:pt x="8333232" y="939800"/>
                </a:cubicBezTo>
                <a:cubicBezTo>
                  <a:pt x="8047482" y="1049867"/>
                  <a:pt x="7660132" y="992717"/>
                  <a:pt x="6872732" y="1003300"/>
                </a:cubicBezTo>
                <a:cubicBezTo>
                  <a:pt x="6085332" y="1013883"/>
                  <a:pt x="3608832" y="1003300"/>
                  <a:pt x="3608832" y="1003300"/>
                </a:cubicBezTo>
                <a:cubicBezTo>
                  <a:pt x="2588599" y="999067"/>
                  <a:pt x="1346115" y="1047750"/>
                  <a:pt x="751332" y="977900"/>
                </a:cubicBezTo>
                <a:cubicBezTo>
                  <a:pt x="156549" y="908050"/>
                  <a:pt x="145965" y="723900"/>
                  <a:pt x="40132" y="584200"/>
                </a:cubicBezTo>
                <a:cubicBezTo>
                  <a:pt x="-65701" y="444500"/>
                  <a:pt x="65532" y="237067"/>
                  <a:pt x="116332" y="139700"/>
                </a:cubicBezTo>
                <a:cubicBezTo>
                  <a:pt x="167132" y="42333"/>
                  <a:pt x="311065" y="21167"/>
                  <a:pt x="344932" y="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6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star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to a hub with point-to-point connections</a:t>
            </a:r>
          </a:p>
          <a:p>
            <a:pPr lvl="1"/>
            <a:r>
              <a:rPr lang="en-US" dirty="0"/>
              <a:t>Hub connects all computers</a:t>
            </a:r>
          </a:p>
          <a:p>
            <a:pPr lvl="1"/>
            <a:r>
              <a:rPr lang="en-US" dirty="0"/>
              <a:t>Hub is a simple computer with one job: transfer communications between computers</a:t>
            </a:r>
          </a:p>
          <a:p>
            <a:pPr lvl="2"/>
            <a:r>
              <a:rPr lang="en-US" dirty="0"/>
              <a:t>Hopefully more reliable than any of the computers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270" y="3151141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3597133" y="5497895"/>
            <a:ext cx="14325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486920" y="4343400"/>
            <a:ext cx="0" cy="6972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1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home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Example of a star topology network</a:t>
            </a:r>
          </a:p>
          <a:p>
            <a:pPr lvl="1"/>
            <a:r>
              <a:rPr lang="en-US" dirty="0"/>
              <a:t>Your home router is the hub connecting multiple computers</a:t>
            </a:r>
          </a:p>
          <a:p>
            <a:pPr lvl="1"/>
            <a:r>
              <a:rPr lang="en-US" dirty="0"/>
              <a:t>Could be wired (Ethernet) or wireless (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3420243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944120" y="4278693"/>
            <a:ext cx="1915187" cy="94743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Wi-Fi">
            <a:extLst>
              <a:ext uri="{FF2B5EF4-FFF2-40B4-BE49-F238E27FC236}">
                <a16:creationId xmlns:a16="http://schemas.microsoft.com/office/drawing/2014/main" id="{6C0599A7-231C-460D-A0CC-9AFB9916D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99026" y="5066095"/>
            <a:ext cx="914400" cy="914400"/>
          </a:xfrm>
          <a:prstGeom prst="rect">
            <a:avLst/>
          </a:prstGeom>
        </p:spPr>
      </p:pic>
      <p:pic>
        <p:nvPicPr>
          <p:cNvPr id="16" name="Graphic 15" descr="Wi-Fi">
            <a:extLst>
              <a:ext uri="{FF2B5EF4-FFF2-40B4-BE49-F238E27FC236}">
                <a16:creationId xmlns:a16="http://schemas.microsoft.com/office/drawing/2014/main" id="{D5B1FC01-D8C7-442A-99A3-431630D0B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402122" y="5066095"/>
            <a:ext cx="914400" cy="914400"/>
          </a:xfrm>
          <a:prstGeom prst="rect">
            <a:avLst/>
          </a:prstGeom>
        </p:spPr>
      </p:pic>
      <p:pic>
        <p:nvPicPr>
          <p:cNvPr id="11" name="Graphic 10" descr="Smart Phone">
            <a:extLst>
              <a:ext uri="{FF2B5EF4-FFF2-40B4-BE49-F238E27FC236}">
                <a16:creationId xmlns:a16="http://schemas.microsoft.com/office/drawing/2014/main" id="{047F31F6-AE3C-421A-949A-C3F14F9C7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9720" y="3013843"/>
            <a:ext cx="914400" cy="914400"/>
          </a:xfrm>
          <a:prstGeom prst="rect">
            <a:avLst/>
          </a:prstGeom>
        </p:spPr>
      </p:pic>
      <p:pic>
        <p:nvPicPr>
          <p:cNvPr id="18" name="Graphic 17" descr="Wi-Fi">
            <a:extLst>
              <a:ext uri="{FF2B5EF4-FFF2-40B4-BE49-F238E27FC236}">
                <a16:creationId xmlns:a16="http://schemas.microsoft.com/office/drawing/2014/main" id="{E3388F2C-A5CC-4E3C-8AAA-59896BAFC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029720" y="3699643"/>
            <a:ext cx="914400" cy="914400"/>
          </a:xfrm>
          <a:prstGeom prst="rect">
            <a:avLst/>
          </a:prstGeom>
        </p:spPr>
      </p:pic>
      <p:pic>
        <p:nvPicPr>
          <p:cNvPr id="19" name="Graphic 18" descr="Wi-Fi">
            <a:extLst>
              <a:ext uri="{FF2B5EF4-FFF2-40B4-BE49-F238E27FC236}">
                <a16:creationId xmlns:a16="http://schemas.microsoft.com/office/drawing/2014/main" id="{C4C19C48-3194-4F3B-8BD9-7536B1807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9720" y="43701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80EF-D228-4CB6-83F0-20CF0D23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BB15-A6A1-42ED-8C1E-25A9382AB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division of a network</a:t>
            </a:r>
          </a:p>
          <a:p>
            <a:r>
              <a:rPr lang="en-US" b="1" dirty="0"/>
              <a:t>Hosts</a:t>
            </a:r>
            <a:r>
              <a:rPr lang="en-US" dirty="0"/>
              <a:t> are connected to </a:t>
            </a:r>
            <a:r>
              <a:rPr lang="en-US" b="1" dirty="0"/>
              <a:t>hub</a:t>
            </a:r>
            <a:r>
              <a:rPr lang="en-US" dirty="0"/>
              <a:t> via wires</a:t>
            </a:r>
          </a:p>
          <a:p>
            <a:r>
              <a:rPr lang="en-US" dirty="0"/>
              <a:t>Operation</a:t>
            </a:r>
          </a:p>
          <a:p>
            <a:pPr lvl="1"/>
            <a:r>
              <a:rPr lang="en-US" dirty="0"/>
              <a:t>Each Ethernet adapter has a unique 48-bit address (MAC Address)</a:t>
            </a:r>
          </a:p>
          <a:p>
            <a:pPr lvl="2"/>
            <a:r>
              <a:rPr lang="en-US" dirty="0"/>
              <a:t>e.g. 00:16:ea:e3:54:e6</a:t>
            </a:r>
          </a:p>
          <a:p>
            <a:pPr lvl="1"/>
            <a:r>
              <a:rPr lang="en-US" dirty="0"/>
              <a:t>Hosts send bits to any other host in chunks called </a:t>
            </a:r>
            <a:r>
              <a:rPr lang="en-US" b="1" dirty="0"/>
              <a:t>frames</a:t>
            </a:r>
            <a:endParaRPr lang="en-US" dirty="0"/>
          </a:p>
          <a:p>
            <a:pPr lvl="1"/>
            <a:r>
              <a:rPr lang="en-US" dirty="0"/>
              <a:t>Hub simply copies bits from one input to </a:t>
            </a:r>
            <a:r>
              <a:rPr lang="en-US" i="1" dirty="0"/>
              <a:t>all</a:t>
            </a:r>
            <a:r>
              <a:rPr lang="en-US" dirty="0"/>
              <a:t> outputs</a:t>
            </a:r>
          </a:p>
          <a:p>
            <a:pPr lvl="2"/>
            <a:r>
              <a:rPr lang="en-US" dirty="0"/>
              <a:t>Every host sees every transmitted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7DB24-CF0E-46D8-883F-F681F537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1E0F8C2-0CDD-41DA-94E2-D8DF13C75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5777" y="546893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4331351-9DAE-4B58-BEF2-DECDF0140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245" y="546893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BD384F70-A716-4836-8391-6A40F05F46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4977" y="546893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2D2A6-0942-4BD4-94A8-21680D268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81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0F98FD-E9D2-4B83-A8E0-3EBBA8C0C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758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89107-1472-4F4B-8717-527E745C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6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417FFC89-3232-43D1-A131-93F823BFB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802" y="576103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49374C1-29AD-4AE5-BB59-0D74EFF4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674" y="554251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CE163306-A7EF-4C4C-931B-88223DDC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602" y="553085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C129B1-E41B-4C22-A3FA-2E7D45D4DD8A}"/>
              </a:ext>
            </a:extLst>
          </p:cNvPr>
          <p:cNvSpPr/>
          <p:nvPr/>
        </p:nvSpPr>
        <p:spPr bwMode="auto">
          <a:xfrm>
            <a:off x="5718815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A32811-E48D-453E-B0FF-627A0E2A5F1E}"/>
              </a:ext>
            </a:extLst>
          </p:cNvPr>
          <p:cNvSpPr/>
          <p:nvPr/>
        </p:nvSpPr>
        <p:spPr bwMode="auto">
          <a:xfrm>
            <a:off x="609473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FD7774-BF80-4489-8679-B6D77C3CA62C}"/>
              </a:ext>
            </a:extLst>
          </p:cNvPr>
          <p:cNvSpPr/>
          <p:nvPr/>
        </p:nvSpPr>
        <p:spPr bwMode="auto">
          <a:xfrm>
            <a:off x="646049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BE3B9BB1-84F9-4D1D-95DC-DCA27153B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993" y="4781034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534906C5-EE8A-45F8-97C2-6A5C4BCD3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038" y="4777344"/>
            <a:ext cx="3159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ADD604DB-A8FB-4BD7-92AE-EEB67152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9" y="4777344"/>
            <a:ext cx="3064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C</a:t>
            </a:r>
            <a:endParaRPr lang="en-US" sz="1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4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bridged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696596"/>
            <a:ext cx="10972800" cy="14756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Bridges connect multiple hubs together</a:t>
            </a:r>
          </a:p>
          <a:p>
            <a:pPr lvl="1"/>
            <a:r>
              <a:rPr lang="en-US" dirty="0"/>
              <a:t>Learn which hosts are on which hub and </a:t>
            </a:r>
            <a:r>
              <a:rPr lang="en-US" i="1" dirty="0"/>
              <a:t>route</a:t>
            </a:r>
            <a:r>
              <a:rPr lang="en-US" dirty="0"/>
              <a:t> packets accordingly</a:t>
            </a:r>
          </a:p>
          <a:p>
            <a:pPr lvl="1"/>
            <a:r>
              <a:rPr lang="en-US" dirty="0"/>
              <a:t>Modern household routers are actually bridges</a:t>
            </a:r>
          </a:p>
          <a:p>
            <a:pPr lvl="1"/>
            <a:r>
              <a:rPr lang="en-US" dirty="0"/>
              <a:t>Creates a Local Area Network (LAN)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5" name="Line 30">
            <a:extLst>
              <a:ext uri="{FF2B5EF4-FFF2-40B4-BE49-F238E27FC236}">
                <a16:creationId xmlns:a16="http://schemas.microsoft.com/office/drawing/2014/main" id="{CD1D9D78-5FF4-4F5C-BAB5-DC092CA21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7522" y="22472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962D774-633D-443F-9557-F9DED106B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0" y="15367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94E4962A-5A98-4B1C-A2EF-96EC80EF8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6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474A7F59-18CA-468F-9A43-1ACFAA7599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26EF3CC-5F0A-46AB-84DA-BAE9171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12509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C9DD5DC5-763C-4E31-993E-50A820825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CE97AAA-FECE-45DB-9B70-85BEAC8AF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A42F827-D8A8-4B15-91F7-95E53EBDF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54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9ED6EEC8-12FA-4432-9759-B8A613C841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5EA302C-772C-4015-9320-314E6F70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DDFFC4B3-F1B4-4E22-B64E-FE8980ABC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A7EAF885-C44D-42FB-9312-E1A8DB9C0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586BC3F8-C124-4AA6-9A32-4AEC2BB87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90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5DADE0E1-0BA5-4A8D-BEF5-6F15A6C6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00EF0AEE-D4D7-4CDD-B63D-B6B22732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9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0143E9DE-E908-4799-A61D-3DC1CF131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18415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B2202859-C659-4C0F-8D97-1489A069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7E87D5AD-78E7-4C90-AB59-CAF238218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932A625D-2A0F-4CB9-8185-4B447121F5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957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6483A52A-F450-406C-9A46-E3C92BF88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017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2A0D54CF-CBAB-4FCE-BE9D-61694AB58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E230AA15-E257-41EB-A7D0-A95421CB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B446D50F-ABD2-4289-B48B-344EFAD8A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30F1ECC3-F95C-4E0C-AE34-5A7F39317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76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AutoShape 27">
            <a:extLst>
              <a:ext uri="{FF2B5EF4-FFF2-40B4-BE49-F238E27FC236}">
                <a16:creationId xmlns:a16="http://schemas.microsoft.com/office/drawing/2014/main" id="{34C9A2BB-C1BF-4D00-908F-9AA9D07F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B3DDAEAA-8DD2-4C42-B4A0-E650C145B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5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B2C4E7D0-514C-46C9-95FD-ED7502DE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353A5E2D-0E3B-498D-A12E-EC012A69E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460" y="25825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72DBEB54-EB76-4807-85F6-041938AE8C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242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6FB86701-316C-402A-84CD-EA974F55AA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302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34">
            <a:extLst>
              <a:ext uri="{FF2B5EF4-FFF2-40B4-BE49-F238E27FC236}">
                <a16:creationId xmlns:a16="http://schemas.microsoft.com/office/drawing/2014/main" id="{6BA0D817-349D-437F-93F0-0B4ABEC96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625" y="36703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4439EB-A7E7-4BBA-8D79-EF8EEC71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D67D08-424F-4A34-8092-5E1FED3EF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E190D2-BEE0-4EDA-B8CB-D90BCB0A2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550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D3F7713C-F1B8-4065-8F97-C530C84BE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33337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40" name="Line 39">
            <a:extLst>
              <a:ext uri="{FF2B5EF4-FFF2-40B4-BE49-F238E27FC236}">
                <a16:creationId xmlns:a16="http://schemas.microsoft.com/office/drawing/2014/main" id="{01F961DC-DC9D-49FB-8D8E-B0E0B693F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3060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8CEDAC-E630-4181-9D74-A7A399FC6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2" name="Line 41">
            <a:extLst>
              <a:ext uri="{FF2B5EF4-FFF2-40B4-BE49-F238E27FC236}">
                <a16:creationId xmlns:a16="http://schemas.microsoft.com/office/drawing/2014/main" id="{43D85B0F-769C-42BC-86CF-15BBC4BFF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3500" y="3060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8C9425-35B3-4FBE-A1E6-86AB18377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0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FEA39AB6-D341-4059-AFC1-5013EA18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5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45" name="Text Box 44">
            <a:extLst>
              <a:ext uri="{FF2B5EF4-FFF2-40B4-BE49-F238E27FC236}">
                <a16:creationId xmlns:a16="http://schemas.microsoft.com/office/drawing/2014/main" id="{4FFEF49B-BDFC-47C6-BEB1-8521229E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8" y="9144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46" name="Text Box 45">
            <a:extLst>
              <a:ext uri="{FF2B5EF4-FFF2-40B4-BE49-F238E27FC236}">
                <a16:creationId xmlns:a16="http://schemas.microsoft.com/office/drawing/2014/main" id="{37632EC4-3921-457F-86D5-96EA8094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345" y="902215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25A54CF0-B128-4B61-B0A2-76797708C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775" y="4311650"/>
            <a:ext cx="3321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G</a:t>
            </a:r>
          </a:p>
        </p:txBody>
      </p:sp>
      <p:sp>
        <p:nvSpPr>
          <p:cNvPr id="48" name="Text Box 47">
            <a:extLst>
              <a:ext uri="{FF2B5EF4-FFF2-40B4-BE49-F238E27FC236}">
                <a16:creationId xmlns:a16="http://schemas.microsoft.com/office/drawing/2014/main" id="{0573AC47-8552-4D1A-AF83-92093DDF8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870" y="15240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X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B5343494-2682-497E-965B-8834812D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077" y="36987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67061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internets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local area networks (LANs) can be physically connected by specialized computers called </a:t>
            </a:r>
            <a:r>
              <a:rPr lang="en-US" b="1" dirty="0"/>
              <a:t>routers</a:t>
            </a:r>
          </a:p>
          <a:p>
            <a:pPr lvl="1"/>
            <a:r>
              <a:rPr lang="en-US" dirty="0"/>
              <a:t>The connected networks are called an </a:t>
            </a:r>
            <a:r>
              <a:rPr lang="en-US" i="1" dirty="0"/>
              <a:t>internet</a:t>
            </a:r>
            <a:r>
              <a:rPr lang="en-US" dirty="0"/>
              <a:t> (short for internetworking)</a:t>
            </a:r>
          </a:p>
          <a:p>
            <a:pPr lvl="1"/>
            <a:r>
              <a:rPr lang="en-US" dirty="0"/>
              <a:t>Networks might be running totally separate protocols</a:t>
            </a:r>
          </a:p>
          <a:p>
            <a:pPr lvl="2"/>
            <a:r>
              <a:rPr lang="en-US" dirty="0"/>
              <a:t>Ethernet, </a:t>
            </a:r>
            <a:r>
              <a:rPr lang="en-US" dirty="0" err="1"/>
              <a:t>WiFi</a:t>
            </a:r>
            <a:r>
              <a:rPr lang="en-US" dirty="0"/>
              <a:t>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Note: still star topology (not bus), just abstracting details 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9F984815-A259-46A8-BE6C-D7EDB10B8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5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F5F70322-E739-409D-A59E-06C8A8027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73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DF9ED73E-940C-4C15-B390-E88CA0C85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C8E536D3-A67F-4BFA-9650-F4F0A609A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8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B313B0-05B9-43C7-A38B-05A497AB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BE157C-1221-433F-B2CF-3B085119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99E8E4-D83B-4E7F-A74A-2978FB785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6E89DB64-33A8-4E99-8440-5549B969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9CFF9A76-5A46-47DF-A9E6-094156529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07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Line 14">
            <a:extLst>
              <a:ext uri="{FF2B5EF4-FFF2-40B4-BE49-F238E27FC236}">
                <a16:creationId xmlns:a16="http://schemas.microsoft.com/office/drawing/2014/main" id="{E6C93F79-3A42-4654-ACC9-332AEAEB7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2" name="Line 15">
            <a:extLst>
              <a:ext uri="{FF2B5EF4-FFF2-40B4-BE49-F238E27FC236}">
                <a16:creationId xmlns:a16="http://schemas.microsoft.com/office/drawing/2014/main" id="{2F28EC49-5DC0-4B4A-935C-3A47349C1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99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Line 16">
            <a:extLst>
              <a:ext uri="{FF2B5EF4-FFF2-40B4-BE49-F238E27FC236}">
                <a16:creationId xmlns:a16="http://schemas.microsoft.com/office/drawing/2014/main" id="{AD958B57-DF59-4050-80EA-7F0658A78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6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3659938E-BFA4-44D5-A166-8D643785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id="{C9F10A63-507D-4179-BCFE-0D31F311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6" name="Rectangle 19">
            <a:extLst>
              <a:ext uri="{FF2B5EF4-FFF2-40B4-BE49-F238E27FC236}">
                <a16:creationId xmlns:a16="http://schemas.microsoft.com/office/drawing/2014/main" id="{B6E1B4A4-28CE-4CB8-BA27-824E659E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DE992C09-0B5A-465B-93C1-7590DD80B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7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8" name="Line 24">
            <a:extLst>
              <a:ext uri="{FF2B5EF4-FFF2-40B4-BE49-F238E27FC236}">
                <a16:creationId xmlns:a16="http://schemas.microsoft.com/office/drawing/2014/main" id="{C52AA530-6D9A-4D6D-AF50-2620C5AB4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13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9" name="Line 26">
            <a:extLst>
              <a:ext uri="{FF2B5EF4-FFF2-40B4-BE49-F238E27FC236}">
                <a16:creationId xmlns:a16="http://schemas.microsoft.com/office/drawing/2014/main" id="{E9470BFA-EFCD-4675-87CF-6D6F103C9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89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649DAD0E-F2C0-4AEA-A1E4-800B879C5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1" name="Line 28">
            <a:extLst>
              <a:ext uri="{FF2B5EF4-FFF2-40B4-BE49-F238E27FC236}">
                <a16:creationId xmlns:a16="http://schemas.microsoft.com/office/drawing/2014/main" id="{5539320C-AF71-4A75-82C0-4799075A1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9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 Box 29">
            <a:extLst>
              <a:ext uri="{FF2B5EF4-FFF2-40B4-BE49-F238E27FC236}">
                <a16:creationId xmlns:a16="http://schemas.microsoft.com/office/drawing/2014/main" id="{1E61F3B4-29B3-42C1-A462-911E64AB3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3" name="Text Box 30">
            <a:extLst>
              <a:ext uri="{FF2B5EF4-FFF2-40B4-BE49-F238E27FC236}">
                <a16:creationId xmlns:a16="http://schemas.microsoft.com/office/drawing/2014/main" id="{ACA4922C-B436-443E-9780-B8414EA62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7C7EC8C0-C5EB-486D-8DD2-F096EA21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BDD0166E-5E60-487E-AF61-DC6DA0C0F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6" name="AutoShape 25">
            <a:extLst>
              <a:ext uri="{FF2B5EF4-FFF2-40B4-BE49-F238E27FC236}">
                <a16:creationId xmlns:a16="http://schemas.microsoft.com/office/drawing/2014/main" id="{3BC2DBF1-D51E-4961-835F-934472043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7" name="Text Box 29">
            <a:extLst>
              <a:ext uri="{FF2B5EF4-FFF2-40B4-BE49-F238E27FC236}">
                <a16:creationId xmlns:a16="http://schemas.microsoft.com/office/drawing/2014/main" id="{2505C838-85A0-4E8E-96BE-03812AD0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86" y="440719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58" name="Text Box 29">
            <a:extLst>
              <a:ext uri="{FF2B5EF4-FFF2-40B4-BE49-F238E27FC236}">
                <a16:creationId xmlns:a16="http://schemas.microsoft.com/office/drawing/2014/main" id="{E0424FE1-2DA4-4D92-B2C7-2B341ED3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912" y="441325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312331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5DD8-4C2C-41E0-B9C6-A28C8C8B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an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64AC-6972-4DF6-A9AC-1B65C402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051300"/>
            <a:ext cx="10972800" cy="2120900"/>
          </a:xfrm>
        </p:spPr>
        <p:txBody>
          <a:bodyPr>
            <a:normAutofit/>
          </a:bodyPr>
          <a:lstStyle/>
          <a:p>
            <a:r>
              <a:rPr lang="en-US" sz="2400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Possibly vastly different link capabilities</a:t>
            </a:r>
          </a:p>
          <a:p>
            <a:r>
              <a:rPr lang="en-US" sz="2400" dirty="0"/>
              <a:t>Send packets from source to destination by hopping through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E19F1-E202-48C2-BAE6-1E5D5CAE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06345C-8CD6-48A3-9611-23A0A90C90B0}"/>
              </a:ext>
            </a:extLst>
          </p:cNvPr>
          <p:cNvSpPr/>
          <p:nvPr/>
        </p:nvSpPr>
        <p:spPr bwMode="auto">
          <a:xfrm>
            <a:off x="2019300" y="15367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4C452E-B47F-4604-BFAB-90BBF449663B}"/>
              </a:ext>
            </a:extLst>
          </p:cNvPr>
          <p:cNvSpPr/>
          <p:nvPr/>
        </p:nvSpPr>
        <p:spPr bwMode="auto">
          <a:xfrm>
            <a:off x="3390900" y="26797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1E1BD3-1923-4145-A2FA-A60113712535}"/>
              </a:ext>
            </a:extLst>
          </p:cNvPr>
          <p:cNvSpPr/>
          <p:nvPr/>
        </p:nvSpPr>
        <p:spPr bwMode="auto">
          <a:xfrm>
            <a:off x="4076700" y="13843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0D8A7A-A7F8-4841-82D2-DFC7233C0DE4}"/>
              </a:ext>
            </a:extLst>
          </p:cNvPr>
          <p:cNvSpPr/>
          <p:nvPr/>
        </p:nvSpPr>
        <p:spPr bwMode="auto">
          <a:xfrm>
            <a:off x="2705100" y="21463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CAD607-018F-4F36-B97D-870FD899A1C3}"/>
              </a:ext>
            </a:extLst>
          </p:cNvPr>
          <p:cNvSpPr/>
          <p:nvPr/>
        </p:nvSpPr>
        <p:spPr bwMode="auto">
          <a:xfrm>
            <a:off x="7581900" y="16891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C64561AA-1F5B-4B82-A2D4-4FB191B0F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235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1" name="AutoShape 15">
            <a:extLst>
              <a:ext uri="{FF2B5EF4-FFF2-40B4-BE49-F238E27FC236}">
                <a16:creationId xmlns:a16="http://schemas.microsoft.com/office/drawing/2014/main" id="{A43B1921-DBDE-4B0F-89C7-B4A32109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0" y="2997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09A77E87-2241-47A2-96FB-C2265B22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1841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833F8FD4-624D-4926-B2AB-FCF8BA787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891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73B48DA-3C38-4C9C-A705-77EE170F3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29083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83ED9669-4BC8-48E6-9C4F-0E24A593F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9177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397F1FB-FF3D-4A12-9D82-08482E62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15483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5B8B56E8-22B4-4DA7-977B-92273505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10" y="1816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033107EA-EDDC-4C95-B625-EC554BF5652A}"/>
              </a:ext>
            </a:extLst>
          </p:cNvPr>
          <p:cNvSpPr/>
          <p:nvPr/>
        </p:nvSpPr>
        <p:spPr bwMode="auto">
          <a:xfrm>
            <a:off x="3039533" y="20193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FDEDF305-4E64-4B32-9638-D3F8CE9900B8}"/>
              </a:ext>
            </a:extLst>
          </p:cNvPr>
          <p:cNvSpPr/>
          <p:nvPr/>
        </p:nvSpPr>
        <p:spPr bwMode="auto">
          <a:xfrm>
            <a:off x="3048000" y="17060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C8F527D5-DBAA-4F68-9236-CFC731A01175}"/>
              </a:ext>
            </a:extLst>
          </p:cNvPr>
          <p:cNvSpPr/>
          <p:nvPr/>
        </p:nvSpPr>
        <p:spPr bwMode="auto">
          <a:xfrm>
            <a:off x="3632200" y="26035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36">
            <a:extLst>
              <a:ext uri="{FF2B5EF4-FFF2-40B4-BE49-F238E27FC236}">
                <a16:creationId xmlns:a16="http://schemas.microsoft.com/office/drawing/2014/main" id="{15707FAB-563F-4230-B503-388900D37B3A}"/>
              </a:ext>
            </a:extLst>
          </p:cNvPr>
          <p:cNvSpPr/>
          <p:nvPr/>
        </p:nvSpPr>
        <p:spPr bwMode="auto">
          <a:xfrm>
            <a:off x="5156200" y="17610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150B1A75-0CE0-4327-910B-3BD537063A95}"/>
              </a:ext>
            </a:extLst>
          </p:cNvPr>
          <p:cNvSpPr/>
          <p:nvPr/>
        </p:nvSpPr>
        <p:spPr bwMode="auto">
          <a:xfrm>
            <a:off x="7200900" y="13885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id="{59F51D8E-7BC5-400C-80E0-F2812498AF34}"/>
              </a:ext>
            </a:extLst>
          </p:cNvPr>
          <p:cNvSpPr/>
          <p:nvPr/>
        </p:nvSpPr>
        <p:spPr bwMode="auto">
          <a:xfrm>
            <a:off x="4381500" y="28786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9">
            <a:extLst>
              <a:ext uri="{FF2B5EF4-FFF2-40B4-BE49-F238E27FC236}">
                <a16:creationId xmlns:a16="http://schemas.microsoft.com/office/drawing/2014/main" id="{47C13988-FCAB-46CA-9AAA-22FD5882251F}"/>
              </a:ext>
            </a:extLst>
          </p:cNvPr>
          <p:cNvSpPr/>
          <p:nvPr/>
        </p:nvSpPr>
        <p:spPr bwMode="auto">
          <a:xfrm>
            <a:off x="8051800" y="22944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0">
            <a:extLst>
              <a:ext uri="{FF2B5EF4-FFF2-40B4-BE49-F238E27FC236}">
                <a16:creationId xmlns:a16="http://schemas.microsoft.com/office/drawing/2014/main" id="{6699A494-DDB1-4779-9D48-8D0A7ECD28F2}"/>
              </a:ext>
            </a:extLst>
          </p:cNvPr>
          <p:cNvSpPr/>
          <p:nvPr/>
        </p:nvSpPr>
        <p:spPr bwMode="auto">
          <a:xfrm>
            <a:off x="8382000" y="17653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b="1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1067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D652-B63F-4089-8913-66939990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inter-network communication with a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E0F3-8D92-4D1F-9C7F-8DC55F507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we have the ability to form and connect networks</a:t>
            </a:r>
          </a:p>
          <a:p>
            <a:pPr lvl="1"/>
            <a:r>
              <a:rPr lang="en-US" dirty="0"/>
              <a:t>But how do we transmit data between them?</a:t>
            </a:r>
          </a:p>
          <a:p>
            <a:pPr lvl="1"/>
            <a:r>
              <a:rPr lang="en-US" dirty="0"/>
              <a:t>Especially given that they differ in capabilities and design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Solution: </a:t>
            </a:r>
            <a:r>
              <a:rPr lang="en-US" i="1" dirty="0"/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The protocol is a set of rules that governs how hosts and routers should cooperate when they transfer data from network to network</a:t>
            </a:r>
          </a:p>
          <a:p>
            <a:pPr lvl="1"/>
            <a:r>
              <a:rPr lang="en-US" dirty="0"/>
              <a:t>Smooths out the differences between the different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84A39-285D-4857-A29D-13DF22E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0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C7F5-AB68-4DCB-8AAE-201D3D38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an inter-network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AD0D2-FD95-4FC6-8788-4780DE40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b="1" dirty="0"/>
              <a:t>naming scheme</a:t>
            </a:r>
          </a:p>
          <a:p>
            <a:pPr lvl="1"/>
            <a:r>
              <a:rPr lang="en-US" dirty="0"/>
              <a:t>We cannot rely on any particular lower-layer address</a:t>
            </a:r>
          </a:p>
          <a:p>
            <a:pPr lvl="1"/>
            <a:r>
              <a:rPr lang="en-US" dirty="0"/>
              <a:t>Defines a uniform format for </a:t>
            </a:r>
            <a:r>
              <a:rPr lang="en-US" i="1" dirty="0"/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pPr lvl="1"/>
            <a:endParaRPr lang="en-US" dirty="0"/>
          </a:p>
          <a:p>
            <a:r>
              <a:rPr lang="en-US" dirty="0"/>
              <a:t>Provides a </a:t>
            </a:r>
            <a:r>
              <a:rPr lang="en-US" b="1" dirty="0"/>
              <a:t>delivery mechanism</a:t>
            </a:r>
          </a:p>
          <a:p>
            <a:pPr lvl="1"/>
            <a:r>
              <a:rPr lang="en-US" dirty="0"/>
              <a:t>Defines a standard transfer unit: packet</a:t>
            </a:r>
          </a:p>
          <a:p>
            <a:pPr lvl="1"/>
            <a:r>
              <a:rPr lang="en-US" dirty="0"/>
              <a:t>A packet consists of a header and a payload</a:t>
            </a:r>
          </a:p>
          <a:p>
            <a:pPr lvl="2"/>
            <a:r>
              <a:rPr lang="en-US" dirty="0"/>
              <a:t>Header: Metadata such as packet size, source and destination addresses</a:t>
            </a:r>
          </a:p>
          <a:p>
            <a:pPr lvl="2"/>
            <a:r>
              <a:rPr lang="en-US" dirty="0"/>
              <a:t>Payload: data bits sent from the source host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C721-9A0D-4C45-8BC8-9A88A5FA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7B56-6F94-4D6C-B421-3EDC63DC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3D173-4C6E-4672-92AB-5D75C855C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SETI Lab is due today!</a:t>
            </a:r>
          </a:p>
          <a:p>
            <a:pPr lvl="1"/>
            <a:r>
              <a:rPr lang="en-US" dirty="0"/>
              <a:t>Slip days / late policy can still be used if you don’t finish tonight</a:t>
            </a:r>
          </a:p>
          <a:p>
            <a:pPr lvl="1"/>
            <a:r>
              <a:rPr lang="en-US" b="1" dirty="0"/>
              <a:t>Remember to submit to </a:t>
            </a:r>
            <a:r>
              <a:rPr lang="en-US" b="1" dirty="0" err="1"/>
              <a:t>Gradescope</a:t>
            </a:r>
            <a:r>
              <a:rPr lang="en-US" b="1" dirty="0"/>
              <a:t> too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Midterm Exam 2 details</a:t>
            </a:r>
          </a:p>
          <a:p>
            <a:pPr lvl="1"/>
            <a:r>
              <a:rPr lang="en-US" dirty="0"/>
              <a:t>80-minute exam, same style as last time</a:t>
            </a:r>
          </a:p>
          <a:p>
            <a:pPr lvl="1"/>
            <a:r>
              <a:rPr lang="en-US" dirty="0"/>
              <a:t>Covers lectures 8-18 (Assembly Procedures to Networks)</a:t>
            </a:r>
          </a:p>
          <a:p>
            <a:pPr lvl="2"/>
            <a:r>
              <a:rPr lang="en-US" dirty="0"/>
              <a:t>Particular emphasis:</a:t>
            </a:r>
          </a:p>
          <a:p>
            <a:pPr lvl="3"/>
            <a:r>
              <a:rPr lang="en-US" dirty="0"/>
              <a:t>Assembly Procedures, Pointers, Arrays, and Structs</a:t>
            </a:r>
          </a:p>
          <a:p>
            <a:pPr lvl="3"/>
            <a:r>
              <a:rPr lang="en-US" dirty="0"/>
              <a:t>Caches and Cache Performance</a:t>
            </a:r>
          </a:p>
          <a:p>
            <a:pPr lvl="3"/>
            <a:r>
              <a:rPr lang="en-US" dirty="0"/>
              <a:t>Security</a:t>
            </a:r>
          </a:p>
          <a:p>
            <a:pPr lvl="3"/>
            <a:r>
              <a:rPr lang="en-US" dirty="0"/>
              <a:t>Virtual Memory</a:t>
            </a:r>
          </a:p>
          <a:p>
            <a:pPr lvl="1"/>
            <a:r>
              <a:rPr lang="en-US" b="1" dirty="0"/>
              <a:t>Two 8.5” x 11” sheets of paper</a:t>
            </a:r>
            <a:r>
              <a:rPr lang="en-US" dirty="0"/>
              <a:t> with notes on front and back</a:t>
            </a:r>
          </a:p>
          <a:p>
            <a:pPr lvl="1"/>
            <a:r>
              <a:rPr lang="en-US" dirty="0"/>
              <a:t>Practice exams posted on Canvas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45E06-5A72-428A-9709-CC99CA9B0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Headers for each layer of communication wrap data</a:t>
            </a:r>
          </a:p>
          <a:p>
            <a:pPr lvl="1"/>
            <a:r>
              <a:rPr lang="en-US" dirty="0"/>
              <a:t>Data is wrapped with header for the network to make a packet</a:t>
            </a:r>
          </a:p>
          <a:p>
            <a:pPr lvl="2"/>
            <a:r>
              <a:rPr lang="en-US" dirty="0"/>
              <a:t>i.e., bytes are added to the start/end of it</a:t>
            </a:r>
          </a:p>
          <a:p>
            <a:pPr lvl="1"/>
            <a:r>
              <a:rPr lang="en-US" dirty="0"/>
              <a:t>Packet is wrapped with header for the link to make a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AAAE2CB-A98E-4543-A1E1-EAC4A8EE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88" y="4070875"/>
            <a:ext cx="2310505" cy="69315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Data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2A5F7A7-16A2-491B-826F-4C6538FF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894" y="4070875"/>
            <a:ext cx="1386303" cy="6931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Packet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025FE0-99CC-4402-AA3A-761A99708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197" y="4070875"/>
            <a:ext cx="1386303" cy="693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Frame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5095267" y="1841547"/>
            <a:ext cx="231051" cy="3696809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49" y="3024435"/>
            <a:ext cx="260808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5740283" y="2534698"/>
            <a:ext cx="231051" cy="5083112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48" y="5191780"/>
            <a:ext cx="263912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31924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F857B-1761-4D22-8D57-8A3C0437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Transmitting data between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CA97-B2C4-451A-A457-34595BE1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D33D3-C101-491E-A403-1EE8D6ECA148}"/>
              </a:ext>
            </a:extLst>
          </p:cNvPr>
          <p:cNvSpPr/>
          <p:nvPr/>
        </p:nvSpPr>
        <p:spPr bwMode="auto">
          <a:xfrm>
            <a:off x="73834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13A8B16-173D-4728-8256-805EAB41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371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C905C-1BEA-4E5A-859F-326BF4D42028}"/>
              </a:ext>
            </a:extLst>
          </p:cNvPr>
          <p:cNvSpPr/>
          <p:nvPr/>
        </p:nvSpPr>
        <p:spPr bwMode="auto">
          <a:xfrm>
            <a:off x="16981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Rectangle 63">
            <a:extLst>
              <a:ext uri="{FF2B5EF4-FFF2-40B4-BE49-F238E27FC236}">
                <a16:creationId xmlns:a16="http://schemas.microsoft.com/office/drawing/2014/main" id="{C3977A1D-7A76-45FE-9EE2-A6ED81B34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39871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" name="Line 46">
            <a:extLst>
              <a:ext uri="{FF2B5EF4-FFF2-40B4-BE49-F238E27FC236}">
                <a16:creationId xmlns:a16="http://schemas.microsoft.com/office/drawing/2014/main" id="{838E4183-BBE3-4606-B22D-C8A766D7C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56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161CDD8-EA50-45A2-8DD5-5E174911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656A1DE-07A1-44FD-B0DD-0B660B6D2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1C2BB8A-9105-4D28-A77B-EC151729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3656D275-9445-415A-ABB1-6B0DFDF8B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64009C9-287A-4770-8015-DF0A56CC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08" y="10022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6A47F316-9B2F-4E8D-A212-06885BF0C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3035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410282EF-2DDF-4FE4-B60A-9BEF1195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09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LAN1</a:t>
            </a: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20A6B2AD-F385-4CFE-A570-83252BB4A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DA68F2C0-D1CD-4740-AF61-A3A44D8C1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92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EBB55135-A4E5-4E51-8CA1-C92EED0E6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6729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02DFD425-720F-43B1-A39B-6A4431D24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6729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D8920-909A-4A81-8F8C-D53E36E0D864}"/>
              </a:ext>
            </a:extLst>
          </p:cNvPr>
          <p:cNvGrpSpPr/>
          <p:nvPr/>
        </p:nvGrpSpPr>
        <p:grpSpPr>
          <a:xfrm>
            <a:off x="1698172" y="2018614"/>
            <a:ext cx="1158875" cy="304800"/>
            <a:chOff x="228600" y="2070100"/>
            <a:chExt cx="1158875" cy="304800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9DFA4449-4A70-4C7E-8235-71F06F2C0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22E35A21-2794-4137-A18A-369C55874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2AD7A-226F-4A5A-90EC-B0451AE008EA}"/>
              </a:ext>
            </a:extLst>
          </p:cNvPr>
          <p:cNvGrpSpPr/>
          <p:nvPr/>
        </p:nvGrpSpPr>
        <p:grpSpPr>
          <a:xfrm>
            <a:off x="3507922" y="5358714"/>
            <a:ext cx="2076450" cy="304800"/>
            <a:chOff x="1970088" y="5257800"/>
            <a:chExt cx="2076450" cy="304800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2C7CCA37-8B22-40C4-A817-4684F4DFE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36C94E0-2A52-4577-95DF-855F376AC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881C5D6A-CEBB-4943-BB2C-279EC9062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0BEF0D05-2368-4D8C-B846-81ACF169F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9A869-9916-45FD-94E1-FA6ABA760BCB}"/>
              </a:ext>
            </a:extLst>
          </p:cNvPr>
          <p:cNvGrpSpPr/>
          <p:nvPr/>
        </p:nvGrpSpPr>
        <p:grpSpPr>
          <a:xfrm>
            <a:off x="8221210" y="4291914"/>
            <a:ext cx="2076450" cy="304800"/>
            <a:chOff x="6751638" y="4343400"/>
            <a:chExt cx="2076450" cy="304800"/>
          </a:xfrm>
        </p:grpSpPr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802A16A-6088-4DA6-8B98-AC50BACFE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5B67EA2-4A7E-42B1-ADD4-BEF18792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1320A491-3FFB-4F80-AB17-59D8AE55D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1F68A7F5-27FA-429E-9770-2C0B8A81B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C5CE5E-34C0-408E-A97C-FDF347430FF6}"/>
              </a:ext>
            </a:extLst>
          </p:cNvPr>
          <p:cNvGrpSpPr/>
          <p:nvPr/>
        </p:nvGrpSpPr>
        <p:grpSpPr>
          <a:xfrm>
            <a:off x="8221210" y="2038866"/>
            <a:ext cx="1143000" cy="304800"/>
            <a:chOff x="6770688" y="2057400"/>
            <a:chExt cx="1143000" cy="304800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A6ECF613-B526-4791-8507-DC29AE106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7" name="Text Box 38">
              <a:extLst>
                <a:ext uri="{FF2B5EF4-FFF2-40B4-BE49-F238E27FC236}">
                  <a16:creationId xmlns:a16="http://schemas.microsoft.com/office/drawing/2014/main" id="{CB8C033C-8B2D-42E8-8303-83EBD813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38" name="Line 47">
            <a:extLst>
              <a:ext uri="{FF2B5EF4-FFF2-40B4-BE49-F238E27FC236}">
                <a16:creationId xmlns:a16="http://schemas.microsoft.com/office/drawing/2014/main" id="{B7A4E55C-A1B0-4257-BA9C-2414C6F9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24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3AEA55-DC57-4FBE-B048-6C1210EEC80F}"/>
              </a:ext>
            </a:extLst>
          </p:cNvPr>
          <p:cNvGrpSpPr/>
          <p:nvPr/>
        </p:nvGrpSpPr>
        <p:grpSpPr>
          <a:xfrm>
            <a:off x="7072846" y="4940986"/>
            <a:ext cx="2076450" cy="722528"/>
            <a:chOff x="5603274" y="4965700"/>
            <a:chExt cx="2076450" cy="722528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CA2FEB82-9E8D-4A26-A9F5-6AC9BF5D9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93F042DB-BE12-4494-960E-1C983849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ED871186-C3A3-4C1D-ADD7-C120868E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43" name="Text Box 35">
              <a:extLst>
                <a:ext uri="{FF2B5EF4-FFF2-40B4-BE49-F238E27FC236}">
                  <a16:creationId xmlns:a16="http://schemas.microsoft.com/office/drawing/2014/main" id="{DBCAFD6D-4C06-42D8-827B-770077AB4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082D4C1C-C3A3-49D9-81A2-E768F59EB8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40618500-5928-4971-A36C-ACEC8E31C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7A490935-BAE5-4B96-AAD1-554978C0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58921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FF027167-96D0-4A51-876C-957B9C18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5BFBBFE9-DC56-4A13-BB02-AB2924E9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6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47FAE501-91F3-4CE7-81D3-FB98C64F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972" y="39706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0C6F31-C97C-4E0F-9A54-4DD268C2833B}"/>
              </a:ext>
            </a:extLst>
          </p:cNvPr>
          <p:cNvGrpSpPr/>
          <p:nvPr/>
        </p:nvGrpSpPr>
        <p:grpSpPr>
          <a:xfrm>
            <a:off x="1698172" y="4291914"/>
            <a:ext cx="2068512" cy="304800"/>
            <a:chOff x="230188" y="4343400"/>
            <a:chExt cx="2068512" cy="304800"/>
          </a:xfrm>
        </p:grpSpPr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CBB1A2F-B4AD-48D4-B73F-7577C257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54B77B8C-147E-402C-9C41-6E75555D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4CED15AE-F62C-4C12-851D-6ABF78B2E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B5F99843-6C64-4481-B8D4-92FC176CF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55" name="Line 50">
            <a:extLst>
              <a:ext uri="{FF2B5EF4-FFF2-40B4-BE49-F238E27FC236}">
                <a16:creationId xmlns:a16="http://schemas.microsoft.com/office/drawing/2014/main" id="{9896FA11-C6B3-4E1D-8ADD-46E56C893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07A6D396-A764-4850-BFD2-B00BB2B61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ABB74B-5544-48D1-A341-826AA771EF7D}"/>
              </a:ext>
            </a:extLst>
          </p:cNvPr>
          <p:cNvGrpSpPr/>
          <p:nvPr/>
        </p:nvGrpSpPr>
        <p:grpSpPr>
          <a:xfrm>
            <a:off x="1698172" y="2742514"/>
            <a:ext cx="1616075" cy="697128"/>
            <a:chOff x="228600" y="2794000"/>
            <a:chExt cx="1616075" cy="697128"/>
          </a:xfrm>
        </p:grpSpPr>
        <p:sp>
          <p:nvSpPr>
            <p:cNvPr id="58" name="Rectangle 13">
              <a:extLst>
                <a:ext uri="{FF2B5EF4-FFF2-40B4-BE49-F238E27FC236}">
                  <a16:creationId xmlns:a16="http://schemas.microsoft.com/office/drawing/2014/main" id="{D58C3ACC-B04D-48AF-90E6-41CDF4A8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9" name="Rectangle 14">
              <a:extLst>
                <a:ext uri="{FF2B5EF4-FFF2-40B4-BE49-F238E27FC236}">
                  <a16:creationId xmlns:a16="http://schemas.microsoft.com/office/drawing/2014/main" id="{506130B6-918A-4932-9F32-EFB466400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1" name="Text Box 32">
              <a:extLst>
                <a:ext uri="{FF2B5EF4-FFF2-40B4-BE49-F238E27FC236}">
                  <a16:creationId xmlns:a16="http://schemas.microsoft.com/office/drawing/2014/main" id="{75F52168-0264-434B-8889-CB372D2AE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2" name="AutoShape 39">
              <a:extLst>
                <a:ext uri="{FF2B5EF4-FFF2-40B4-BE49-F238E27FC236}">
                  <a16:creationId xmlns:a16="http://schemas.microsoft.com/office/drawing/2014/main" id="{EE945C1C-4896-4E4C-A5F8-7214A72247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3" name="Text Box 40">
              <a:extLst>
                <a:ext uri="{FF2B5EF4-FFF2-40B4-BE49-F238E27FC236}">
                  <a16:creationId xmlns:a16="http://schemas.microsoft.com/office/drawing/2014/main" id="{43507832-2EC8-48D2-B399-741E8393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753FBC-173F-4E00-B3CF-8634970FFE88}"/>
              </a:ext>
            </a:extLst>
          </p:cNvPr>
          <p:cNvGrpSpPr/>
          <p:nvPr/>
        </p:nvGrpSpPr>
        <p:grpSpPr>
          <a:xfrm>
            <a:off x="8221210" y="3148914"/>
            <a:ext cx="1600200" cy="304800"/>
            <a:chOff x="6770688" y="3143250"/>
            <a:chExt cx="1600200" cy="304800"/>
          </a:xfrm>
        </p:grpSpPr>
        <p:sp>
          <p:nvSpPr>
            <p:cNvPr id="67" name="Text Box 37">
              <a:extLst>
                <a:ext uri="{FF2B5EF4-FFF2-40B4-BE49-F238E27FC236}">
                  <a16:creationId xmlns:a16="http://schemas.microsoft.com/office/drawing/2014/main" id="{A82F4525-F8C4-4A93-8874-9A56F59B6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" name="Rectangle 54">
              <a:extLst>
                <a:ext uri="{FF2B5EF4-FFF2-40B4-BE49-F238E27FC236}">
                  <a16:creationId xmlns:a16="http://schemas.microsoft.com/office/drawing/2014/main" id="{D17155E6-EA18-4668-A014-932DEC5AB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58BA463A-F6E8-484B-8A24-FA1BE482F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</p:grpSp>
      <p:sp>
        <p:nvSpPr>
          <p:cNvPr id="71" name="Rectangle 57">
            <a:extLst>
              <a:ext uri="{FF2B5EF4-FFF2-40B4-BE49-F238E27FC236}">
                <a16:creationId xmlns:a16="http://schemas.microsoft.com/office/drawing/2014/main" id="{B34111CD-89F3-4D91-AB6E-50654635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72" name="Rectangle 58">
            <a:extLst>
              <a:ext uri="{FF2B5EF4-FFF2-40B4-BE49-F238E27FC236}">
                <a16:creationId xmlns:a16="http://schemas.microsoft.com/office/drawing/2014/main" id="{F2BFD9E4-A87D-40BD-A7D7-FC7BB9DCC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48B95CE1-F3DC-4838-A302-773844E1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74" name="Text Box 60">
            <a:extLst>
              <a:ext uri="{FF2B5EF4-FFF2-40B4-BE49-F238E27FC236}">
                <a16:creationId xmlns:a16="http://schemas.microsoft.com/office/drawing/2014/main" id="{BE071A46-AF41-4D74-BF89-21C022F5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703" y="10022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75" name="Line 61">
            <a:extLst>
              <a:ext uri="{FF2B5EF4-FFF2-40B4-BE49-F238E27FC236}">
                <a16:creationId xmlns:a16="http://schemas.microsoft.com/office/drawing/2014/main" id="{DF6EDCA7-7A3D-4208-8A02-6886C76D8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6" name="Line 62">
            <a:extLst>
              <a:ext uri="{FF2B5EF4-FFF2-40B4-BE49-F238E27FC236}">
                <a16:creationId xmlns:a16="http://schemas.microsoft.com/office/drawing/2014/main" id="{F0BBCBC7-A6BD-4632-8D0B-70A6CFD139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C307669-4647-4A9A-B938-281C28090D00}"/>
              </a:ext>
            </a:extLst>
          </p:cNvPr>
          <p:cNvSpPr txBox="1"/>
          <p:nvPr/>
        </p:nvSpPr>
        <p:spPr>
          <a:xfrm>
            <a:off x="455030" y="5650238"/>
            <a:ext cx="2472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  <p:sp>
        <p:nvSpPr>
          <p:cNvPr id="78" name="AutoShape 52">
            <a:extLst>
              <a:ext uri="{FF2B5EF4-FFF2-40B4-BE49-F238E27FC236}">
                <a16:creationId xmlns:a16="http://schemas.microsoft.com/office/drawing/2014/main" id="{EFE573C6-9282-480C-8994-CEEDA5CC6F96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886295" y="3389871"/>
            <a:ext cx="76200" cy="1676400"/>
          </a:xfrm>
          <a:prstGeom prst="leftBrace">
            <a:avLst>
              <a:gd name="adj1" fmla="val 18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9" name="Text Box 53">
            <a:extLst>
              <a:ext uri="{FF2B5EF4-FFF2-40B4-BE49-F238E27FC236}">
                <a16:creationId xmlns:a16="http://schemas.microsoft.com/office/drawing/2014/main" id="{ECEF0B67-5A0F-4A4B-8DA7-23A601D5D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974" y="3882194"/>
            <a:ext cx="106471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i="1" dirty="0">
                <a:latin typeface="Calibri" pitchFamily="34" charset="0"/>
              </a:rPr>
              <a:t>LAN1 frame</a:t>
            </a:r>
          </a:p>
        </p:txBody>
      </p:sp>
    </p:spTree>
    <p:extLst>
      <p:ext uri="{BB962C8B-B14F-4D97-AF65-F5344CB8AC3E}">
        <p14:creationId xmlns:p14="http://schemas.microsoft.com/office/powerpoint/2010/main" val="24354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C4F3-FD74-425D-B39A-F2695D18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inter-network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FD586-24EA-4E65-8197-522AC5B5A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</a:t>
            </a:r>
            <a:r>
              <a:rPr lang="en-US" i="1" dirty="0"/>
              <a:t>where</a:t>
            </a:r>
            <a:r>
              <a:rPr lang="en-US" dirty="0"/>
              <a:t>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b="1" dirty="0"/>
              <a:t>computer networking</a:t>
            </a:r>
          </a:p>
          <a:p>
            <a:pPr lvl="1"/>
            <a:r>
              <a:rPr lang="en-US" dirty="0"/>
              <a:t>CS340 – Intro to Computer Networks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F4057-D965-4C85-9528-966FB1A9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6037-2223-44DA-82E2-5002D6F8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F1A55-7BB8-4E9B-938C-2BBFAE0D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9FD52A-705C-4FC6-8663-83C4301F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2" y="345080"/>
            <a:ext cx="7627235" cy="62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FBD5E-90E3-406C-BFB3-515DA18F4273}"/>
              </a:ext>
            </a:extLst>
          </p:cNvPr>
          <p:cNvSpPr txBox="1"/>
          <p:nvPr/>
        </p:nvSpPr>
        <p:spPr>
          <a:xfrm>
            <a:off x="607595" y="61695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https://xkcd.com/2259/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0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b="1" dirty="0"/>
              <a:t>The Internet</a:t>
            </a:r>
          </a:p>
          <a:p>
            <a:pPr lvl="1"/>
            <a:r>
              <a:rPr lang="en-US" b="1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50824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B449178A-7DB0-42C8-886D-422E3086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668" y="68263"/>
            <a:ext cx="9400664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38495F1-9299-4A4E-827B-4D2A8786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2A5E19-A94D-4BC5-B431-CE5AF34E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635" y="68263"/>
            <a:ext cx="10340730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895A6761-4700-408A-AB0B-767234C3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61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BD10B-BD4D-4395-B237-A073A29E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8" y="0"/>
            <a:ext cx="1220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5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615B2-1931-3EB8-3927-6DECF2AF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3" name="marine_internet_cables">
            <a:hlinkClick r:id="" action="ppaction://media"/>
            <a:extLst>
              <a:ext uri="{FF2B5EF4-FFF2-40B4-BE49-F238E27FC236}">
                <a16:creationId xmlns:a16="http://schemas.microsoft.com/office/drawing/2014/main" id="{C0C7BEA9-9382-6E1A-95E6-F37ADDB50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8906" y="488845"/>
            <a:ext cx="5974187" cy="58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E269A-C907-4F6A-89E5-066585F1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3" y="-31430"/>
            <a:ext cx="11580394" cy="68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8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computers communicate?</a:t>
            </a:r>
          </a:p>
          <a:p>
            <a:endParaRPr lang="en-US" dirty="0"/>
          </a:p>
          <a:p>
            <a:r>
              <a:rPr lang="en-US" dirty="0"/>
              <a:t>What choices does the Internet make about how to communicate?</a:t>
            </a:r>
          </a:p>
          <a:p>
            <a:endParaRPr lang="en-US" dirty="0"/>
          </a:p>
          <a:p>
            <a:r>
              <a:rPr lang="en-US" dirty="0"/>
              <a:t>What system calls can programs use to communicate with other computers?</a:t>
            </a:r>
          </a:p>
          <a:p>
            <a:endParaRPr lang="en-US" dirty="0"/>
          </a:p>
          <a:p>
            <a:r>
              <a:rPr lang="en-US" dirty="0"/>
              <a:t>See CS340 for more details!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FAF1-380E-4CB2-ABB5-19264DDE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B458E-CCB8-40F7-9465-06E77FD49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famous example of an internet (uppercase to distinguish)</a:t>
            </a:r>
          </a:p>
          <a:p>
            <a:pPr lvl="1"/>
            <a:endParaRPr lang="en-US" dirty="0"/>
          </a:p>
          <a:p>
            <a:r>
              <a:rPr lang="en-US" dirty="0"/>
              <a:t>Based on the TCP/IP protocol family</a:t>
            </a:r>
          </a:p>
          <a:p>
            <a:pPr lvl="1"/>
            <a:r>
              <a:rPr lang="en-US" b="1" dirty="0"/>
              <a:t>IP</a:t>
            </a:r>
            <a:r>
              <a:rPr lang="en-US" dirty="0"/>
              <a:t> (Internet Protocol)</a:t>
            </a:r>
          </a:p>
          <a:p>
            <a:pPr lvl="2"/>
            <a:r>
              <a:rPr lang="en-US" dirty="0"/>
              <a:t>Provides a </a:t>
            </a:r>
            <a:r>
              <a:rPr lang="en-US" i="1" dirty="0"/>
              <a:t>naming scheme </a:t>
            </a:r>
            <a:r>
              <a:rPr lang="en-US" dirty="0"/>
              <a:t>and unreliable </a:t>
            </a:r>
            <a:r>
              <a:rPr lang="en-US" i="1" dirty="0"/>
              <a:t>delivery of packets </a:t>
            </a:r>
            <a:r>
              <a:rPr lang="en-US" dirty="0"/>
              <a:t>from </a:t>
            </a:r>
            <a:r>
              <a:rPr lang="en-US" b="1" dirty="0"/>
              <a:t>host-to-host</a:t>
            </a:r>
          </a:p>
          <a:p>
            <a:pPr lvl="1"/>
            <a:r>
              <a:rPr lang="en-US" b="1" dirty="0"/>
              <a:t>UDP</a:t>
            </a:r>
            <a:r>
              <a:rPr lang="en-US" dirty="0"/>
              <a:t> (Unreliable Datagram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unreliable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1"/>
            <a:r>
              <a:rPr lang="en-US" b="1" dirty="0"/>
              <a:t>TCP</a:t>
            </a:r>
            <a:r>
              <a:rPr lang="en-US" dirty="0"/>
              <a:t> (Transmission Control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endParaRPr lang="en-US" dirty="0"/>
          </a:p>
          <a:p>
            <a:r>
              <a:rPr lang="en-US" dirty="0"/>
              <a:t>Accessed via a mix of Unix file I/O and the </a:t>
            </a:r>
            <a:r>
              <a:rPr lang="en-US" b="1" dirty="0"/>
              <a:t>sockets</a:t>
            </a:r>
            <a:r>
              <a:rPr lang="en-US" dirty="0"/>
              <a:t>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FFE3-7297-4499-B80B-AD4E1C23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6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AD905A-42E2-4695-8428-9C5E646D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and software organization of an Internet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0987F-F441-4870-A211-44624013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33D344E5-A3E2-46F9-B0B3-1319DAEA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4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36062F1-9855-481C-ACDD-D54B8047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73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C28074-CF49-4BDA-A449-2DFC37C7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96ACD71-F529-4200-A6FE-113912C12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2743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78BA878-84D7-4237-895F-9F97789B2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3733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79664EE-6218-4300-8449-F999018BB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E575ABE-B44B-47EF-87E9-F03B4A701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75BA134-AB85-453B-8A22-56449101B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47244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0352CC4-4580-4F8E-A0F1-E1E46873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001" y="51562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C8AFE0-6E37-4C02-8916-BB5A1523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13A84396-92D1-47FB-BE7C-FEF927B4F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27432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176DB15D-957D-4397-806D-6B2636F38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37338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75A0A59-C83B-49D9-A9EF-18476052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5B8A8EA-48AF-4236-9FDC-E29C456B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FB29F38D-C654-4340-9C43-89F39AC1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47244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7E87EC0F-382D-4813-B3CC-C99FEB06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23" y="1699111"/>
            <a:ext cx="217508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client host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1E33EEC9-1C3E-4AF6-9B4A-B2AA3B83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882" y="1699111"/>
            <a:ext cx="225266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server host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7A2575CD-85DA-4071-A385-A5FC1F7B6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16" y="2573710"/>
            <a:ext cx="195547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(system calls)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06DC8695-2EEB-4E8D-89F7-8B0E78C7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921" y="3562722"/>
            <a:ext cx="219252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(interrupts)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4C857A99-B87D-4C22-98AC-4C907D8C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2240449"/>
            <a:ext cx="123091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User code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E10A1F50-7F43-4B14-955F-053FD54B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3229461"/>
            <a:ext cx="103534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OS code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4F50E5D9-C398-4AF2-88D1-45F61DB2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4082436"/>
            <a:ext cx="158408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Hardware</a:t>
            </a:r>
          </a:p>
          <a:p>
            <a:r>
              <a:rPr lang="en-US" sz="2000" dirty="0">
                <a:latin typeface="Calibri" pitchFamily="34" charset="0"/>
              </a:rPr>
              <a:t>and firmware</a:t>
            </a:r>
          </a:p>
        </p:txBody>
      </p:sp>
      <p:sp>
        <p:nvSpPr>
          <p:cNvPr id="28" name="Line 23">
            <a:extLst>
              <a:ext uri="{FF2B5EF4-FFF2-40B4-BE49-F238E27FC236}">
                <a16:creationId xmlns:a16="http://schemas.microsoft.com/office/drawing/2014/main" id="{E63E74F8-07AE-4B11-8831-9AA70D9F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501" y="29083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1A4CE753-A98B-4D27-AB22-E4C7315B6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9801" y="39116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16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0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24278-6507-EC28-1BD6-915E5FDDC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D9A6-F245-25BF-8A1B-775A7F17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D315F-25AB-4755-63C9-2E37B65E4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1. Hosts are mapped to a set of 32-bit </a:t>
            </a:r>
            <a:r>
              <a:rPr lang="en-US" b="1" u="sng" dirty="0"/>
              <a:t>IP addresses</a:t>
            </a:r>
          </a:p>
          <a:p>
            <a:pPr lvl="1"/>
            <a:r>
              <a:rPr lang="en-US" u="sng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B2568-8452-64C1-4AF8-649E7AB6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E3DB-86C2-4A5F-ADB6-F0E022AF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IP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8BFB-DA39-495E-AE6E-681374FB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54206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32-bit IP addresses are stored in an </a:t>
            </a:r>
            <a:r>
              <a:rPr lang="en-US" b="1" dirty="0"/>
              <a:t>IP address struct</a:t>
            </a: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/>
              <a:t>network byte order  </a:t>
            </a:r>
            <a:r>
              <a:rPr lang="en-US" dirty="0"/>
              <a:t>(big-endian)</a:t>
            </a:r>
          </a:p>
          <a:p>
            <a:pPr lvl="2"/>
            <a:r>
              <a:rPr lang="en-US" dirty="0"/>
              <a:t>Remember: most computers use little-endian😭</a:t>
            </a:r>
          </a:p>
          <a:p>
            <a:pPr lvl="1"/>
            <a:r>
              <a:rPr lang="en-US" dirty="0"/>
              <a:t>True in general for any integer transferred in a packet header from</a:t>
            </a:r>
            <a:br>
              <a:rPr lang="en-US" dirty="0"/>
            </a:br>
            <a:r>
              <a:rPr lang="en-US" dirty="0"/>
              <a:t>one machine to another</a:t>
            </a:r>
          </a:p>
          <a:p>
            <a:pPr lvl="2"/>
            <a:r>
              <a:rPr lang="en-US" dirty="0"/>
              <a:t>E.g., the port number used to identify an Internet connection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81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69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07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1E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129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105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7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30</a:t>
            </a:r>
            <a:endParaRPr lang="en-US" b="1" dirty="0">
              <a:solidFill>
                <a:srgbClr val="D09E00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ABDF-14BD-42D3-9A20-D8D04A3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2DB11-739D-4291-BFAB-4F299D2A5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924" y="3429000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75937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 addresses are 32-bits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6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IP addresses are 32-bits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32</a:t>
            </a:r>
            <a:r>
              <a:rPr lang="en-US" dirty="0"/>
              <a:t> = 4.3 billion hosts</a:t>
            </a:r>
          </a:p>
          <a:p>
            <a:pPr lvl="1"/>
            <a:endParaRPr lang="en-US" dirty="0"/>
          </a:p>
          <a:p>
            <a:r>
              <a:rPr lang="en-US" b="1" dirty="0"/>
              <a:t>However,</a:t>
            </a:r>
            <a:r>
              <a:rPr lang="en-US" dirty="0"/>
              <a:t> some addresses are reserved for special purposes</a:t>
            </a:r>
          </a:p>
          <a:p>
            <a:pPr lvl="1"/>
            <a:r>
              <a:rPr lang="en-US" dirty="0"/>
              <a:t>Private networks (10.x.x.x, 192.168.x.x, …)</a:t>
            </a:r>
          </a:p>
          <a:p>
            <a:pPr lvl="1"/>
            <a:r>
              <a:rPr lang="en-US" dirty="0"/>
              <a:t>Within a computer (127.x.x.x)</a:t>
            </a:r>
          </a:p>
          <a:p>
            <a:pPr lvl="1"/>
            <a:r>
              <a:rPr lang="en-US" dirty="0"/>
              <a:t>Various testing or reserved purposes</a:t>
            </a:r>
          </a:p>
          <a:p>
            <a:pPr lvl="1"/>
            <a:endParaRPr lang="en-US" dirty="0"/>
          </a:p>
          <a:p>
            <a:r>
              <a:rPr lang="en-US" dirty="0"/>
              <a:t>588 million are reserved</a:t>
            </a:r>
          </a:p>
          <a:p>
            <a:pPr lvl="1"/>
            <a:r>
              <a:rPr lang="en-US" dirty="0"/>
              <a:t>So 3.7 billion </a:t>
            </a:r>
            <a:r>
              <a:rPr lang="en-US" b="1" dirty="0"/>
              <a:t>publicly accessible </a:t>
            </a:r>
            <a:r>
              <a:rPr lang="en-US" dirty="0"/>
              <a:t>hosts</a:t>
            </a:r>
          </a:p>
          <a:p>
            <a:pPr lvl="1"/>
            <a:endParaRPr lang="en-US" dirty="0"/>
          </a:p>
          <a:p>
            <a:r>
              <a:rPr lang="en-US" dirty="0"/>
              <a:t>Typically, a home router has </a:t>
            </a:r>
            <a:r>
              <a:rPr lang="en-US" b="1" dirty="0"/>
              <a:t>one</a:t>
            </a:r>
            <a:r>
              <a:rPr lang="en-US" dirty="0"/>
              <a:t> publicly accessible IP address</a:t>
            </a:r>
          </a:p>
          <a:p>
            <a:pPr lvl="1"/>
            <a:r>
              <a:rPr lang="en-US" dirty="0"/>
              <a:t>All devices within the home are on a private network</a:t>
            </a:r>
          </a:p>
          <a:p>
            <a:pPr lvl="1"/>
            <a:r>
              <a:rPr lang="en-US" dirty="0"/>
              <a:t>Phones on cellular data are also within a private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97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E582-F505-459D-BE8B-661465EDE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22B5-3D1D-4A6E-B03D-DD73C26C2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original Internet Protocol, with its 32-bit addresses, is known as </a:t>
            </a:r>
            <a:r>
              <a:rPr lang="en-US" sz="2400" i="1" dirty="0"/>
              <a:t>Internet Protocol Version 4 </a:t>
            </a:r>
            <a:r>
              <a:rPr lang="en-US" sz="2400" dirty="0"/>
              <a:t>(IPv4)</a:t>
            </a:r>
          </a:p>
          <a:p>
            <a:r>
              <a:rPr lang="en-US" sz="2400" dirty="0"/>
              <a:t>1996: Internet Engineering Task Force (IETF) introduced </a:t>
            </a:r>
            <a:r>
              <a:rPr lang="en-US" sz="2400" i="1" dirty="0"/>
              <a:t>Internet Protocol Version 6 </a:t>
            </a:r>
            <a:r>
              <a:rPr lang="en-US" sz="2400" dirty="0"/>
              <a:t>(IPv6) with 128-bit addresses</a:t>
            </a:r>
          </a:p>
          <a:p>
            <a:pPr lvl="1"/>
            <a:r>
              <a:rPr lang="en-US" sz="2000" dirty="0"/>
              <a:t>Intended as the successor to IPv4</a:t>
            </a:r>
          </a:p>
          <a:p>
            <a:r>
              <a:rPr lang="en-US" sz="2400" dirty="0"/>
              <a:t>Majority of Internet traffic still carried by IPv4 (we’ll focus on it today)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A507E-6863-4546-9D4A-29717795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ACDAB-021E-4EE1-A52E-8CC9812CF6A0}"/>
              </a:ext>
            </a:extLst>
          </p:cNvPr>
          <p:cNvSpPr txBox="1"/>
          <p:nvPr/>
        </p:nvSpPr>
        <p:spPr>
          <a:xfrm>
            <a:off x="7105713" y="4367174"/>
            <a:ext cx="2837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IPv6 traffic at Google</a:t>
            </a:r>
          </a:p>
          <a:p>
            <a:r>
              <a:rPr lang="en-US" sz="2000" dirty="0"/>
              <a:t>Flatlining at about 45%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475BB-207A-4672-E573-EA0270626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55" y="3634809"/>
            <a:ext cx="6167798" cy="29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9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2. The set of IP addresses is mapped to a set of identifiers called Internet </a:t>
            </a:r>
            <a:r>
              <a:rPr lang="en-US" b="1" u="sng" dirty="0"/>
              <a:t>domain names</a:t>
            </a:r>
          </a:p>
          <a:p>
            <a:pPr lvl="1"/>
            <a:r>
              <a:rPr lang="en-US" u="sng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5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8DDF-ADD4-4636-BE98-DE102D29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Internet domain names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26EB0-A5C2-402E-9E62-18466EC0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D0869D0-2280-4C84-96FB-3005C2C0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344" y="1896720"/>
            <a:ext cx="71363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.net</a:t>
            </a:r>
            <a:endParaRPr lang="en-US" sz="2400" dirty="0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096E53D0-9742-4085-88A1-BFFF290485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5945" y="1335360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59E5C60-1C1F-4E93-8921-AC3AA41EE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018" y="1896720"/>
            <a:ext cx="78096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edu</a:t>
            </a:r>
            <a:endParaRPr lang="en-US" sz="2400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37320A3-BF14-4B42-AF62-A5F801BE4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616" y="1896720"/>
            <a:ext cx="76634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gov</a:t>
            </a:r>
            <a:endParaRPr lang="en-US" sz="2400" dirty="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BE88DCF-CBEF-40D6-8278-2C11A8F4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186" y="1896720"/>
            <a:ext cx="84508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.com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D60ECBB5-4B5F-415F-A247-47BEFAE3B2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1157" y="1335360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86F58C5C-1BB0-4189-B7B3-1706E1E684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2320" y="1335360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47A0FFEB-01A0-461B-92B4-FC88081FC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2320" y="1335360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70F3B35-564D-48CC-BAC3-B30B6963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336" y="2820052"/>
            <a:ext cx="198174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northwestern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05D60E42-B974-4F98-A829-8D8EE1B1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328" y="2820052"/>
            <a:ext cx="132649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berkeley</a:t>
            </a:r>
            <a:endParaRPr lang="en-US" sz="2400" dirty="0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89CB363-1CFB-42CA-8FB1-9B9EB25C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383" y="2820052"/>
            <a:ext cx="616432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mit</a:t>
            </a:r>
            <a:endParaRPr lang="en-US" sz="2400" dirty="0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9B8C5CD-EA26-462B-B4DA-D9CB2C1DB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22640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E231FB3-0626-4630-8342-9B311A049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064" y="3754095"/>
            <a:ext cx="788977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eecs</a:t>
            </a:r>
            <a:endParaRPr lang="en-US" sz="2400" dirty="0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16339EE-4781-48F7-9BDA-AE55979A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59" y="3754095"/>
            <a:ext cx="162965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mccormick</a:t>
            </a:r>
            <a:endParaRPr lang="en-US" sz="2400" dirty="0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3B3C23C3-CCE2-4D70-A2BD-FD44391D9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3192735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E5A8770E-9553-4C76-B16E-14F75BD91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1562" y="4251902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079A7FCF-D202-44AF-930B-3BC35EB42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07" y="5588144"/>
            <a:ext cx="1513536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moore</a:t>
            </a:r>
            <a:endParaRPr lang="en-US" sz="2400" dirty="0"/>
          </a:p>
          <a:p>
            <a:pPr algn="ctr" defTabSz="912813"/>
            <a:r>
              <a:rPr lang="en-US" b="0" dirty="0"/>
              <a:t>129.105.7.30</a:t>
            </a: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6D2A3BDA-240C-4903-882B-C48E33FE7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0109" y="2237059"/>
            <a:ext cx="1678023" cy="6297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7ACB6B77-EFC9-4503-8CF5-47ACEF99B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132" y="2237060"/>
            <a:ext cx="1067610" cy="6826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5E86DAE4-120B-4724-92E3-CD8B545B5A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4395" y="3192735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A9B89AE1-304D-4126-8398-C576D29E5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814" y="4679252"/>
            <a:ext cx="68738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wot</a:t>
            </a:r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C0935A8B-81AE-4062-8A95-311EFA81CA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8894" y="5140908"/>
            <a:ext cx="752667" cy="5013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5F851E45-3288-4531-A092-055C339B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531" y="946638"/>
            <a:ext cx="209234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unnamed root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AD75B7B6-121C-448F-859F-3A4B829E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738" y="4765193"/>
            <a:ext cx="1662614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dirty="0"/>
              <a:t>129.105.1.129</a:t>
            </a: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371D2DA1-AD7B-492F-B906-0FD9A5341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4395" y="5140908"/>
            <a:ext cx="725487" cy="52673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755908F5-9D97-49AA-92DD-C422FDEDD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313" y="5600844"/>
            <a:ext cx="1513536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hanlon</a:t>
            </a:r>
            <a:endParaRPr lang="en-US" sz="2400" dirty="0"/>
          </a:p>
          <a:p>
            <a:pPr algn="ctr" defTabSz="912813"/>
            <a:r>
              <a:rPr lang="en-US" b="0" dirty="0"/>
              <a:t>129.105.7.27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21A884AF-716C-46B1-9FE6-A58A7EB6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986" y="2820052"/>
            <a:ext cx="123955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amazon</a:t>
            </a:r>
            <a:endParaRPr lang="en-US" sz="2400" dirty="0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EB8CDACF-4CF1-4D35-84B0-EE3A8AEE8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8857" y="2238648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7C34D56E-4A48-4409-9C43-B8480E171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8757" y="32292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FE2F1F09-7D4E-4ED3-83EB-5CAFCC92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828" y="3752095"/>
            <a:ext cx="1533734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b="0" dirty="0"/>
              <a:t>54.230.48.28</a:t>
            </a: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B59C3D8C-57EE-4ADD-911A-15473064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732" y="1927493"/>
            <a:ext cx="3349540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Top-level domain names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74D92217-F7F7-4717-A1AC-49450385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2856837"/>
            <a:ext cx="3344313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/>
              <a:t>Second-level domain names</a:t>
            </a:r>
          </a:p>
        </p:txBody>
      </p:sp>
      <p:sp>
        <p:nvSpPr>
          <p:cNvPr id="38" name="Text Box 36">
            <a:extLst>
              <a:ext uri="{FF2B5EF4-FFF2-40B4-BE49-F238E27FC236}">
                <a16:creationId xmlns:a16="http://schemas.microsoft.com/office/drawing/2014/main" id="{1EFDBE80-510A-43F7-8BC5-4668F956C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3861809"/>
            <a:ext cx="3344313" cy="707886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Third-level domain names</a:t>
            </a:r>
          </a:p>
          <a:p>
            <a:r>
              <a:rPr lang="en-US" sz="2000" dirty="0"/>
              <a:t>and onwards…</a:t>
            </a:r>
          </a:p>
        </p:txBody>
      </p:sp>
      <p:sp>
        <p:nvSpPr>
          <p:cNvPr id="39" name="Line 18">
            <a:extLst>
              <a:ext uri="{FF2B5EF4-FFF2-40B4-BE49-F238E27FC236}">
                <a16:creationId xmlns:a16="http://schemas.microsoft.com/office/drawing/2014/main" id="{E65C92E0-E665-4FD2-81EC-367672D9A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392" y="4257554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3134C7-7270-4408-8255-BD0F6ED3B66D}"/>
              </a:ext>
            </a:extLst>
          </p:cNvPr>
          <p:cNvSpPr txBox="1"/>
          <p:nvPr/>
        </p:nvSpPr>
        <p:spPr>
          <a:xfrm>
            <a:off x="6096000" y="5140908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Northwestern owns 129.105.x.x</a:t>
            </a:r>
          </a:p>
        </p:txBody>
      </p:sp>
    </p:spTree>
    <p:extLst>
      <p:ext uri="{BB962C8B-B14F-4D97-AF65-F5344CB8AC3E}">
        <p14:creationId xmlns:p14="http://schemas.microsoft.com/office/powerpoint/2010/main" val="336659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b="1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EDD24C-C496-4A99-AF00-27C3FFC3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3050005" cy="1975757"/>
          </a:xfrm>
        </p:spPr>
        <p:txBody>
          <a:bodyPr>
            <a:normAutofit/>
          </a:bodyPr>
          <a:lstStyle/>
          <a:p>
            <a:r>
              <a:rPr lang="en-US" dirty="0"/>
              <a:t>Some top-level domain names</a:t>
            </a:r>
            <a:br>
              <a:rPr lang="en-US" dirty="0"/>
            </a:br>
            <a:r>
              <a:rPr lang="en-US" dirty="0"/>
              <a:t>(TLDs)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52DED-9E04-449D-BC0F-7AB27AB4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C484A-7675-457F-AA43-345ED9B6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21" y="136525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69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4826-D7F2-4AE7-88E6-B04FF0EB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Naming System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1BB07-629F-4B8D-8D79-944917325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b="1" dirty="0"/>
              <a:t>DNS</a:t>
            </a: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b="1" dirty="0"/>
              <a:t>host entries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</a:t>
            </a:r>
          </a:p>
          <a:p>
            <a:pPr marL="560388" lvl="1" indent="-222250" defTabSz="895350"/>
            <a:endParaRPr lang="en-US" dirty="0"/>
          </a:p>
          <a:p>
            <a:pPr marL="103188" indent="-222250" defTabSz="895350"/>
            <a:r>
              <a:rPr lang="en-US" dirty="0"/>
              <a:t>A special name: </a:t>
            </a:r>
            <a:r>
              <a:rPr lang="en-US" b="1" dirty="0"/>
              <a:t>localhost</a:t>
            </a:r>
            <a:endParaRPr lang="en-US" b="1" i="1" dirty="0"/>
          </a:p>
          <a:p>
            <a:pPr marL="560388" lvl="1" indent="-222250" defTabSz="895350"/>
            <a:r>
              <a:rPr lang="en-US" dirty="0"/>
              <a:t>Refers back to the computer being used (IP address 127.0.0.1)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B9C7-E545-4566-9E00-D9508F9F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7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3. A process on one Internet host can communicate with a process on another Internet host over a </a:t>
            </a:r>
            <a:r>
              <a:rPr lang="en-US" b="1" u="sng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4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F4F9-7759-4589-BF65-2CB3B57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Internet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EC60-B340-48E0-89F5-C0EFFDE6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08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Clients and servers communicate by sending streams of bytes over TCP </a:t>
            </a:r>
            <a:r>
              <a:rPr lang="en-US" b="1" dirty="0"/>
              <a:t>connections</a:t>
            </a:r>
            <a:r>
              <a:rPr lang="en-US" dirty="0"/>
              <a:t>. (There are other types, like UDP, but we’ll focus on TCP)</a:t>
            </a:r>
            <a:br>
              <a:rPr lang="en-US" dirty="0"/>
            </a:br>
            <a:r>
              <a:rPr lang="en-US" dirty="0"/>
              <a:t>Each connection is: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Point-to-point: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Full-duplex: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Reliable: stream of bytes sent by the source is eventually received by the destination in the same order it was sent. 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socket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Socket address 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pair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b="1" dirty="0"/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Ephemeral port</a:t>
            </a:r>
            <a:endParaRPr lang="en-US" b="1" dirty="0"/>
          </a:p>
          <a:p>
            <a:pPr lvl="2"/>
            <a:r>
              <a:rPr lang="en-US" dirty="0"/>
              <a:t>Assigned automatically by client kernel when client makes a connection request</a:t>
            </a:r>
          </a:p>
          <a:p>
            <a:pPr lvl="2"/>
            <a:r>
              <a:rPr lang="en-US" dirty="0"/>
              <a:t>Usually 1000 and up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Well-known port</a:t>
            </a:r>
            <a:endParaRPr lang="en-US" b="1" dirty="0"/>
          </a:p>
          <a:p>
            <a:pPr lvl="2"/>
            <a:r>
              <a:rPr lang="en-US" dirty="0"/>
              <a:t>Associated with some service provided by a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43601-1B04-49A1-A182-BD4E6676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C10B-AA13-44F6-8567-093A79BA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5895-C9F0-4170-8336-271CE65E1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A connection is uniquely identified by socket addresses of endpoints</a:t>
            </a:r>
          </a:p>
          <a:p>
            <a:pPr lvl="1"/>
            <a:r>
              <a:rPr lang="en-US" dirty="0"/>
              <a:t>Socket address is an </a:t>
            </a:r>
            <a:r>
              <a:rPr lang="en-US" dirty="0" err="1"/>
              <a:t>IP_address:Port</a:t>
            </a:r>
            <a:r>
              <a:rPr lang="en-US" dirty="0"/>
              <a:t> pair</a:t>
            </a:r>
          </a:p>
          <a:p>
            <a:pPr lvl="1"/>
            <a:r>
              <a:rPr lang="en-US" dirty="0"/>
              <a:t>Connection: (</a:t>
            </a:r>
            <a:r>
              <a:rPr lang="en-US" dirty="0" err="1"/>
              <a:t>client_address:client_port</a:t>
            </a:r>
            <a:r>
              <a:rPr lang="en-US" dirty="0"/>
              <a:t>, </a:t>
            </a:r>
            <a:r>
              <a:rPr lang="en-US" dirty="0" err="1"/>
              <a:t>server_address:server_port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E791-89D1-4071-9713-7D83DB86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2AA5217-09D4-4C5B-8D34-14238A5D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0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D136A05-1DA0-450F-9512-C2B87155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4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A16EFE-4A3D-41F5-BBFC-430135DA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969" y="40767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E94E9877-18E3-4818-906C-BE45F1273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6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503BAC8A-88AA-4C1A-BBF3-1F8E7304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9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959BC4CD-D693-4556-AE45-05F3C24A5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544" y="41148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1E50432A-BDCC-47FC-AED1-ADC9A4FAC8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0956" y="40505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A8993325-4661-4519-892E-D10879C20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0894" y="40505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A3726C5-454C-4289-872E-D6F8F5D78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681" y="28352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A37FABC-4FA3-417B-9531-FF55B424B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269" y="28352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321B01F2-BEA2-48C5-94C6-9B82D6CC08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9544" y="34163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5C319F73-50D3-446D-9786-3A78E0A23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6731" y="34163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1F6CBEC0-BBE6-42D9-9456-4E8E6D85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206" y="47402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BA54017-BFCE-4225-8248-D7D8BCCFF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669" y="47402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D71755BB-D05B-4591-93B6-B9BFF5228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917" y="540034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A3C3C8F3-71E6-4DF7-9C46-178E5B3E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871" y="540034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546128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DB7A-3F32-4CE2-B269-8A703771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Ports are used to identify services to the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4155-8EC9-408F-A57A-908295AD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825F2-DD5C-4134-8009-826C72F8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3144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13619A-56E8-45BF-AC52-B505071D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4097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748025F-A519-4349-BF8F-24979F36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74833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8C6D8A5-DCB2-40E4-95F3-EA364FEF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370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87BDF9-A452-4883-9B60-BDC71F1E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15287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10E5F4-5F7D-4BC5-BDB1-4FA013EDE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857" y="152976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C494D49-3DB9-4CF7-ADE7-B504DCAB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123" y="110895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DB8F9159-6A63-4764-9792-0E8E05E3B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24003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AF997DE2-7FD5-4D49-96BA-65B7A6DE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4765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SSH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22)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3218ABF-606C-4F8D-AAE3-5B42C34C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157480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ECBD529E-5EEE-4793-89B6-DFB684F865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20955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5975FB-83A4-45A7-B63A-E23B87B8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44561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D4656333-A337-4407-919E-DD5704339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53276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C752DE40-30D3-462B-80FC-6FC217A4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4038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SSH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22)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752440BC-9E2B-4D43-A2D7-0A160195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507" y="4521200"/>
            <a:ext cx="1870961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128.2.194.242:22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SSH server)</a:t>
            </a: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9B19E12-94F2-4EF0-8286-DD9DB5CF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54038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3A81D5FB-1D42-443D-A685-11EC4A58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1717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F677BEAF-C0DC-4993-A8CE-9F38120C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0990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0B042A0-738D-40DD-807B-FE7857EA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215688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633554C8-839F-42F1-87E0-3F1B8E55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508693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39570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A87C-5F71-492A-BC89-CD1BAB61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ports and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460D9-F646-466B-B115-7300A75FF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/>
              <a:t>well-known ports and </a:t>
            </a:r>
            <a:r>
              <a:rPr lang="en-US" dirty="0"/>
              <a:t>corresponding </a:t>
            </a:r>
            <a:r>
              <a:rPr lang="en-US" i="1" dirty="0"/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	echo  	  7</a:t>
            </a:r>
          </a:p>
          <a:p>
            <a:pPr lvl="1"/>
            <a:r>
              <a:rPr lang="en-US" dirty="0"/>
              <a:t>ftp servers:	ftp 	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	</a:t>
            </a:r>
            <a:r>
              <a:rPr lang="en-US" dirty="0" err="1"/>
              <a:t>ssh</a:t>
            </a:r>
            <a:r>
              <a:rPr lang="en-US" dirty="0"/>
              <a:t> 	22</a:t>
            </a:r>
          </a:p>
          <a:p>
            <a:pPr lvl="1"/>
            <a:r>
              <a:rPr lang="en-US" dirty="0"/>
              <a:t>email servers:	smtp	25</a:t>
            </a:r>
          </a:p>
          <a:p>
            <a:pPr lvl="1"/>
            <a:r>
              <a:rPr lang="en-US" dirty="0"/>
              <a:t>Web servers:	http 	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services are listed in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</a:rPr>
              <a:t>etc</a:t>
            </a:r>
            <a:r>
              <a:rPr lang="en-US" dirty="0">
                <a:latin typeface="Consolas" panose="020B0609020204030204" pitchFamily="49" charset="0"/>
              </a:rPr>
              <a:t>/services </a:t>
            </a:r>
            <a:r>
              <a:rPr lang="en-US" dirty="0"/>
              <a:t>on Linux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46761-7F02-41F0-819C-0ECD8259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22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???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looks up domain name to get IP Address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sends request to IP_address:80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gets back data, which it renders into a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3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b="1" dirty="0"/>
              <a:t>Sockets</a:t>
            </a:r>
          </a:p>
          <a:p>
            <a:pPr lvl="1"/>
            <a:r>
              <a:rPr lang="en-US" b="1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5230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network is a connection of two or more computers</a:t>
            </a:r>
          </a:p>
          <a:p>
            <a:pPr lvl="1"/>
            <a:r>
              <a:rPr lang="en-US" dirty="0"/>
              <a:t>Definition includes hardware and software components</a:t>
            </a:r>
          </a:p>
          <a:p>
            <a:pPr lvl="1"/>
            <a:endParaRPr lang="en-US" dirty="0"/>
          </a:p>
          <a:p>
            <a:r>
              <a:rPr lang="en-US" dirty="0"/>
              <a:t>Networks might serve a variety of regions</a:t>
            </a:r>
          </a:p>
          <a:p>
            <a:pPr lvl="1"/>
            <a:r>
              <a:rPr lang="en-US" dirty="0"/>
              <a:t>Local Area Network (LAN)</a:t>
            </a:r>
          </a:p>
          <a:p>
            <a:pPr lvl="2"/>
            <a:r>
              <a:rPr lang="en-US" dirty="0"/>
              <a:t>Connects computers in some small area</a:t>
            </a:r>
          </a:p>
          <a:p>
            <a:pPr lvl="2"/>
            <a:r>
              <a:rPr lang="en-US" dirty="0"/>
              <a:t>Home, building, campus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Wide Area Network (WAN)</a:t>
            </a:r>
          </a:p>
          <a:p>
            <a:pPr lvl="2"/>
            <a:r>
              <a:rPr lang="en-US" dirty="0"/>
              <a:t>Connects computers over distant areas</a:t>
            </a:r>
          </a:p>
          <a:p>
            <a:pPr lvl="3"/>
            <a:r>
              <a:rPr lang="en-US" dirty="0"/>
              <a:t>City, country, world</a:t>
            </a:r>
          </a:p>
          <a:p>
            <a:pPr lvl="3"/>
            <a:endParaRPr lang="en-US" dirty="0"/>
          </a:p>
          <a:p>
            <a:r>
              <a:rPr lang="en-US" dirty="0"/>
              <a:t>Could be wired or wireless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69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2819-917F-473E-A7C0-15E8E843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socket?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53E5A-93B4-47E0-A2C5-0A173E27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898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an application, a socket is a file descriptor that lets the application read/write from/to the network</a:t>
            </a:r>
          </a:p>
          <a:p>
            <a:pPr lvl="1"/>
            <a:r>
              <a:rPr lang="en-US" dirty="0"/>
              <a:t>Connects a process on one host to a process on another</a:t>
            </a:r>
          </a:p>
          <a:p>
            <a:pPr lvl="1"/>
            <a:endParaRPr lang="en-US" dirty="0"/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lvl="1"/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2B6B-FA9B-42CB-9C45-E739AD20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ED70F41D-4B5D-4D0B-BD1F-F27B0C342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942" y="547697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30516B0E-89EB-4242-B9C5-AADDA986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97" y="547697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6FCE988E-6B76-4181-8C64-FB25C3EE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1" y="596690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>
            <a:extLst>
              <a:ext uri="{FF2B5EF4-FFF2-40B4-BE49-F238E27FC236}">
                <a16:creationId xmlns:a16="http://schemas.microsoft.com/office/drawing/2014/main" id="{59C53536-9AA5-4B62-A718-FC67DBC5EE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35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1481067F-322A-4F58-9ECC-10D23BE95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583" y="597960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8E3D9242-98B2-4E72-B51D-D484935BE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100" y="57150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D2E63F9F-4167-4C4A-839E-C9134CB8A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47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58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Client-Server transaction design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/>
              <a:t>server</a:t>
            </a:r>
            <a:r>
              <a:rPr lang="en-US" dirty="0"/>
              <a:t> process and one or more </a:t>
            </a:r>
            <a:r>
              <a:rPr lang="en-US" b="1" i="1" dirty="0"/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/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/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215634FE-6EC6-4735-8652-E2DB24A65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C5EE27-97DA-40D4-85C9-0ACEEC4B5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901EE-527A-4719-8B7D-2F045EE79783}"/>
              </a:ext>
            </a:extLst>
          </p:cNvPr>
          <p:cNvGrpSpPr/>
          <p:nvPr/>
        </p:nvGrpSpPr>
        <p:grpSpPr>
          <a:xfrm>
            <a:off x="4302125" y="3429000"/>
            <a:ext cx="2560637" cy="369332"/>
            <a:chOff x="2689225" y="3994527"/>
            <a:chExt cx="2560637" cy="369332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1E85F996-F32E-4D4A-9C06-49B5E188F1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28AD8353-239B-456A-8BA5-D2CD52E0D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6FC18-3DAB-4DED-BA22-F5183684D967}"/>
              </a:ext>
            </a:extLst>
          </p:cNvPr>
          <p:cNvGrpSpPr/>
          <p:nvPr/>
        </p:nvGrpSpPr>
        <p:grpSpPr>
          <a:xfrm>
            <a:off x="4314825" y="4227512"/>
            <a:ext cx="2632075" cy="382032"/>
            <a:chOff x="2701925" y="4793039"/>
            <a:chExt cx="2632075" cy="382032"/>
          </a:xfrm>
        </p:grpSpPr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D20D2559-A3C9-4376-B609-1A703003A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7662D636-65EF-4C3D-8ABC-FDDB925E4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13" name="Text Box 10">
            <a:extLst>
              <a:ext uri="{FF2B5EF4-FFF2-40B4-BE49-F238E27FC236}">
                <a16:creationId xmlns:a16="http://schemas.microsoft.com/office/drawing/2014/main" id="{CA10A40D-5093-47B8-882E-850B793CE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4179887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3AC22-A54B-446A-8A87-22AC42E919F5}"/>
              </a:ext>
            </a:extLst>
          </p:cNvPr>
          <p:cNvGrpSpPr/>
          <p:nvPr/>
        </p:nvGrpSpPr>
        <p:grpSpPr>
          <a:xfrm>
            <a:off x="7832725" y="4002087"/>
            <a:ext cx="1077987" cy="1110655"/>
            <a:chOff x="6219825" y="4567614"/>
            <a:chExt cx="1077987" cy="1110655"/>
          </a:xfrm>
        </p:grpSpPr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19895E0F-3146-45F1-8E34-335134C5C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C4681013-22F4-4771-9597-B26BDDB06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17" name="AutoShape 12">
            <a:extLst>
              <a:ext uri="{FF2B5EF4-FFF2-40B4-BE49-F238E27FC236}">
                <a16:creationId xmlns:a16="http://schemas.microsoft.com/office/drawing/2014/main" id="{018505DF-BAD1-405B-8B63-B2A165960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698875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48BE8C7E-DCD5-4F1F-BE49-256113B75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181" y="5341342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6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60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BD79-911F-4003-A219-D395766D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37CA-3326-4B94-9070-1C955B54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socket(int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domain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protocol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lvl="1"/>
            <a:endParaRPr lang="en-US" dirty="0"/>
          </a:p>
          <a:p>
            <a:r>
              <a:rPr lang="en-US" dirty="0"/>
              <a:t>Domain: broad communication category</a:t>
            </a:r>
          </a:p>
          <a:p>
            <a:pPr lvl="1"/>
            <a:r>
              <a:rPr lang="en-US" dirty="0"/>
              <a:t>AF_INET for internet communication (Also: AF_INET6, AF_BLUETOOTH, etc.)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Type: communication type within that category</a:t>
            </a:r>
          </a:p>
          <a:p>
            <a:pPr lvl="1"/>
            <a:r>
              <a:rPr lang="en-US" dirty="0"/>
              <a:t>SOCK_STREAM for TCP streams</a:t>
            </a:r>
          </a:p>
          <a:p>
            <a:pPr lvl="1"/>
            <a:r>
              <a:rPr lang="en-US" dirty="0"/>
              <a:t>SOCK_DGRAM for UDP datagrams</a:t>
            </a:r>
          </a:p>
          <a:p>
            <a:pPr lvl="1"/>
            <a:endParaRPr lang="en-US" dirty="0"/>
          </a:p>
          <a:p>
            <a:r>
              <a:rPr lang="en-US" dirty="0"/>
              <a:t>Protocol: protocol ID within that type</a:t>
            </a:r>
          </a:p>
          <a:p>
            <a:pPr lvl="1"/>
            <a:r>
              <a:rPr lang="en-US" dirty="0"/>
              <a:t>Basically always 0</a:t>
            </a:r>
          </a:p>
          <a:p>
            <a:pPr lvl="1"/>
            <a:endParaRPr lang="en-US" dirty="0"/>
          </a:p>
          <a:p>
            <a:r>
              <a:rPr lang="en-US" dirty="0"/>
              <a:t>Returns: a file descriptor for the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62FF-8870-4C9E-B61B-2CC061D5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8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9312-BE01-4306-8B60-D2575E6B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creating a socket enough?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A24E7-4028-4C96-B429-560107D73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are a client</a:t>
            </a:r>
          </a:p>
          <a:p>
            <a:pPr lvl="1"/>
            <a:r>
              <a:rPr lang="en-US" dirty="0"/>
              <a:t>We will be connecting to a server</a:t>
            </a:r>
          </a:p>
          <a:p>
            <a:pPr lvl="1"/>
            <a:r>
              <a:rPr lang="en-US" dirty="0"/>
              <a:t>So no other steps are necessary</a:t>
            </a:r>
          </a:p>
          <a:p>
            <a:pPr lvl="2"/>
            <a:r>
              <a:rPr lang="en-US" dirty="0"/>
              <a:t>OS will just pick some arbitrary port to send on</a:t>
            </a:r>
          </a:p>
          <a:p>
            <a:pPr lvl="1"/>
            <a:endParaRPr lang="en-US" dirty="0"/>
          </a:p>
          <a:p>
            <a:r>
              <a:rPr lang="en-US" dirty="0"/>
              <a:t>If we are a server</a:t>
            </a:r>
          </a:p>
          <a:p>
            <a:pPr lvl="1"/>
            <a:r>
              <a:rPr lang="en-US" dirty="0"/>
              <a:t>Some client will be connecting to us</a:t>
            </a:r>
          </a:p>
          <a:p>
            <a:pPr lvl="1"/>
            <a:r>
              <a:rPr lang="en-US" dirty="0"/>
              <a:t>We need to specify the </a:t>
            </a:r>
            <a:r>
              <a:rPr lang="en-US" dirty="0" err="1"/>
              <a:t>IP_address:Port</a:t>
            </a:r>
            <a:r>
              <a:rPr lang="en-US" dirty="0"/>
              <a:t> pair for the server</a:t>
            </a:r>
          </a:p>
          <a:p>
            <a:pPr lvl="2"/>
            <a:r>
              <a:rPr lang="en-US" dirty="0"/>
              <a:t>Pick any available port (or a well-known one)</a:t>
            </a:r>
          </a:p>
          <a:p>
            <a:pPr lvl="2"/>
            <a:r>
              <a:rPr lang="en-US" dirty="0"/>
              <a:t>Pick an IP address, if the computer has multiple</a:t>
            </a:r>
          </a:p>
          <a:p>
            <a:pPr lvl="1"/>
            <a:r>
              <a:rPr lang="en-US" dirty="0"/>
              <a:t>We also need to tell the OS we will be accepting messages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BE6A-6114-4C3D-961D-CD185899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561D-8643-4F76-872D-6379E89E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an address and port for the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BDF7C-A325-4AFA-A3FC-723C5639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bind(int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 err="1"/>
              <a:t>Addr</a:t>
            </a:r>
            <a:r>
              <a:rPr lang="en-US" dirty="0"/>
              <a:t>: a struct containing port and IP address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in_addr</a:t>
            </a:r>
            <a:r>
              <a:rPr lang="en-US" dirty="0"/>
              <a:t>: just holds a uint32_t</a:t>
            </a:r>
          </a:p>
          <a:p>
            <a:pPr lvl="1"/>
            <a:r>
              <a:rPr lang="en-US" dirty="0"/>
              <a:t>INADDR_ANY selects all IP addresses</a:t>
            </a:r>
          </a:p>
          <a:p>
            <a:pPr lvl="1"/>
            <a:endParaRPr lang="en-US" dirty="0"/>
          </a:p>
          <a:p>
            <a:r>
              <a:rPr lang="en-US" dirty="0"/>
              <a:t>Arguments and structs are intentionally generic to handle other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85683-1D9A-40F4-8868-2E8DB183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73FB85-D356-4EA9-9206-C1223F6F6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88" y="256797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</p:spTree>
    <p:extLst>
      <p:ext uri="{BB962C8B-B14F-4D97-AF65-F5344CB8AC3E}">
        <p14:creationId xmlns:p14="http://schemas.microsoft.com/office/powerpoint/2010/main" val="3584993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 the kernel that this process will receive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listen(int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backlog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Backlog: maximum queue length for pending connections before they should be refused</a:t>
            </a:r>
          </a:p>
          <a:p>
            <a:endParaRPr lang="en-US" dirty="0"/>
          </a:p>
          <a:p>
            <a:r>
              <a:rPr lang="en-US" dirty="0"/>
              <a:t>Note: this doesn’t actually accept connections</a:t>
            </a:r>
          </a:p>
          <a:p>
            <a:pPr lvl="1"/>
            <a:r>
              <a:rPr lang="en-US" dirty="0"/>
              <a:t>Tells the OS to start listening for connection requests and returns</a:t>
            </a:r>
          </a:p>
          <a:p>
            <a:pPr lvl="1"/>
            <a:r>
              <a:rPr lang="en-US" dirty="0"/>
              <a:t>A separate function actually accepts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5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936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How to form connections between computers</a:t>
            </a:r>
          </a:p>
          <a:p>
            <a:pPr lvl="1"/>
            <a:r>
              <a:rPr lang="en-US" dirty="0"/>
              <a:t>Example: 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How to send packets between networks</a:t>
            </a:r>
          </a:p>
          <a:p>
            <a:pPr lvl="1"/>
            <a:r>
              <a:rPr lang="en-US" dirty="0"/>
              <a:t>Example: 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How to send frames of data</a:t>
            </a:r>
          </a:p>
          <a:p>
            <a:pPr lvl="1"/>
            <a:r>
              <a:rPr lang="en-US" dirty="0"/>
              <a:t>Example: 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How to send individual bits</a:t>
            </a:r>
          </a:p>
          <a:p>
            <a:pPr lvl="1"/>
            <a:r>
              <a:rPr lang="en-US" dirty="0"/>
              <a:t>Example: Ethernet,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92BC2339-5A96-487D-8070-4FC238FE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24" y="1257300"/>
            <a:ext cx="415187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34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 </a:t>
            </a:r>
            <a:r>
              <a:rPr lang="en-US" dirty="0"/>
              <a:t>To allow for additional connections to be made</a:t>
            </a:r>
          </a:p>
          <a:p>
            <a:pPr lvl="2"/>
            <a:r>
              <a:rPr lang="en-US" dirty="0"/>
              <a:t>Might accept multiple connections simultaneously</a:t>
            </a:r>
          </a:p>
          <a:p>
            <a:pPr lvl="2"/>
            <a:r>
              <a:rPr lang="en-US" dirty="0"/>
              <a:t>Separate threads might handle the created connections!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3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connect(int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endParaRPr lang="en-US" sz="1800" dirty="0"/>
          </a:p>
          <a:p>
            <a:pPr lvl="1"/>
            <a:endParaRPr lang="en-US" dirty="0"/>
          </a:p>
          <a:p>
            <a:r>
              <a:rPr lang="en-US" dirty="0"/>
              <a:t>Blocks until a connection is made</a:t>
            </a:r>
          </a:p>
          <a:p>
            <a:r>
              <a:rPr lang="en-US" dirty="0" err="1"/>
              <a:t>Addr</a:t>
            </a:r>
            <a:r>
              <a:rPr lang="en-US" dirty="0"/>
              <a:t>: address of the server to connect to</a:t>
            </a:r>
          </a:p>
          <a:p>
            <a:pPr lvl="1"/>
            <a:r>
              <a:rPr lang="en-US" dirty="0"/>
              <a:t>Includes IP address and Port</a:t>
            </a:r>
          </a:p>
          <a:p>
            <a:pPr lvl="1"/>
            <a:r>
              <a:rPr lang="en-US" dirty="0"/>
              <a:t>Remember: all the client has done is created a socket().</a:t>
            </a:r>
            <a:br>
              <a:rPr lang="en-US" dirty="0"/>
            </a:br>
            <a:r>
              <a:rPr lang="en-US" dirty="0"/>
              <a:t>This call specifies the location to connect the socket to.</a:t>
            </a:r>
          </a:p>
          <a:p>
            <a:pPr lvl="1"/>
            <a:endParaRPr lang="en-US" dirty="0"/>
          </a:p>
          <a:p>
            <a:r>
              <a:rPr lang="en-US" dirty="0"/>
              <a:t>Only returns an error code. No need to reuse socket for client.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4D1D256-76B6-49A5-864D-7C80DBCA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6267"/>
            <a:ext cx="15483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8E755-7E87-4B3D-8237-5809AC1D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826" y="1607950"/>
            <a:ext cx="1581371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0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69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7E05-D4E4-4286-BBB6-8CC0565E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Socket-specific send/receive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C87F1-8D18-4BB0-82BE-2B82F3DAF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same as read/write for files except with additional flags</a:t>
            </a:r>
          </a:p>
          <a:p>
            <a:pPr lvl="1"/>
            <a:r>
              <a:rPr lang="en-US" dirty="0"/>
              <a:t>Blocks until data is completed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recv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Receive data into an array (equivalent to read)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send(int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Send data from an array (equivalent to write)</a:t>
            </a:r>
          </a:p>
          <a:p>
            <a:pPr lvl="1"/>
            <a:endParaRPr lang="en-US" dirty="0"/>
          </a:p>
          <a:p>
            <a:r>
              <a:rPr lang="en-US" dirty="0"/>
              <a:t>Flags: various networking-specific configurations</a:t>
            </a:r>
          </a:p>
          <a:p>
            <a:pPr lvl="1"/>
            <a:r>
              <a:rPr lang="en-US" dirty="0"/>
              <a:t>Wait for all requested data, or Never wait for data</a:t>
            </a:r>
          </a:p>
          <a:p>
            <a:pPr lvl="1"/>
            <a:r>
              <a:rPr lang="en-US" dirty="0"/>
              <a:t>Request confirmation of send, Hint that there will be more data after this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56E85-9F84-4816-B451-99903BBB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9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213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311B-7FA7-4489-95E3-F8C68D11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818B-5DBA-48CB-A283-866357FD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close(int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Exactly the same close() system call from file I/O</a:t>
            </a:r>
          </a:p>
          <a:p>
            <a:pPr lvl="1"/>
            <a:endParaRPr lang="en-US" dirty="0"/>
          </a:p>
          <a:p>
            <a:r>
              <a:rPr lang="en-US" dirty="0"/>
              <a:t>If other computer is waiting on a read/</a:t>
            </a:r>
            <a:r>
              <a:rPr lang="en-US" dirty="0" err="1"/>
              <a:t>recv</a:t>
            </a:r>
            <a:r>
              <a:rPr lang="en-US" dirty="0"/>
              <a:t>, gets end-of-file</a:t>
            </a:r>
          </a:p>
          <a:p>
            <a:pPr lvl="1"/>
            <a:r>
              <a:rPr lang="en-US" dirty="0"/>
              <a:t>Reads in data with a length of zero</a:t>
            </a:r>
          </a:p>
          <a:p>
            <a:pPr lvl="1"/>
            <a:r>
              <a:rPr lang="en-US" dirty="0"/>
              <a:t>Write/send gets an error</a:t>
            </a:r>
          </a:p>
          <a:p>
            <a:pPr lvl="1"/>
            <a:endParaRPr lang="en-US" dirty="0"/>
          </a:p>
          <a:p>
            <a:r>
              <a:rPr lang="en-US" dirty="0"/>
              <a:t>Server might close connection-specific socket</a:t>
            </a:r>
          </a:p>
          <a:p>
            <a:pPr lvl="1"/>
            <a:r>
              <a:rPr lang="en-US" dirty="0"/>
              <a:t>And then call accept() again to handle new clients</a:t>
            </a:r>
          </a:p>
          <a:p>
            <a:pPr lvl="1"/>
            <a:r>
              <a:rPr lang="en-US" dirty="0"/>
              <a:t>Using the original, </a:t>
            </a:r>
            <a:r>
              <a:rPr lang="en-US" dirty="0" err="1"/>
              <a:t>bind+listen</a:t>
            </a:r>
            <a:r>
              <a:rPr lang="en-US" dirty="0"/>
              <a:t>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36CE6-59B4-4A96-A26B-B32BAC5A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234E8-648A-416C-BA02-15EE8B9C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"/>
          <a:stretch/>
        </p:blipFill>
        <p:spPr>
          <a:xfrm>
            <a:off x="8685457" y="3898900"/>
            <a:ext cx="2438740" cy="2457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3583A-581E-4E60-AA2F-80D891EF4F6E}"/>
              </a:ext>
            </a:extLst>
          </p:cNvPr>
          <p:cNvSpPr txBox="1"/>
          <p:nvPr/>
        </p:nvSpPr>
        <p:spPr>
          <a:xfrm>
            <a:off x="9370094" y="34417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8787319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A256-62D6-4E1C-97A5-9ADDF4EF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client and server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CF2D0-FF2C-43BC-B5F8-946DA88A9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Adapted from: </a:t>
            </a:r>
            <a:r>
              <a:rPr lang="en-US" dirty="0">
                <a:hlinkClick r:id="rId2"/>
              </a:rPr>
              <a:t>https://www.geeksforgeeks.org/tcp-server-client-implementation-in-c/</a:t>
            </a:r>
            <a:endParaRPr lang="en-US" dirty="0"/>
          </a:p>
          <a:p>
            <a:pPr lvl="1"/>
            <a:r>
              <a:rPr lang="en-US" dirty="0"/>
              <a:t>Warning: this code is written with terrible style</a:t>
            </a:r>
          </a:p>
          <a:p>
            <a:pPr lvl="1"/>
            <a:r>
              <a:rPr lang="en-US" dirty="0"/>
              <a:t>But is a good socket example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Sidebar: should you write your own server in C?</a:t>
            </a:r>
          </a:p>
          <a:p>
            <a:pPr lvl="1"/>
            <a:r>
              <a:rPr lang="en-US" dirty="0"/>
              <a:t>That’s just asking for trouble (see buffer overflow attacks)</a:t>
            </a:r>
          </a:p>
          <a:p>
            <a:pPr lvl="1"/>
            <a:r>
              <a:rPr lang="en-US" dirty="0"/>
              <a:t>But if you’re a major web company and then you might need to for performance reasons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Generally: use some existing server library instead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72513-90BE-4970-8B7A-62C7585F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59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b="1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366100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32905" cy="5029200"/>
          </a:xfrm>
        </p:spPr>
        <p:txBody>
          <a:bodyPr/>
          <a:lstStyle/>
          <a:p>
            <a:r>
              <a:rPr lang="en-US" dirty="0"/>
              <a:t>Clients and servers communicate using </a:t>
            </a:r>
            <a:r>
              <a:rPr lang="en-US" dirty="0" err="1"/>
              <a:t>HyperText</a:t>
            </a:r>
            <a:r>
              <a:rPr lang="en-US" dirty="0"/>
              <a:t> Transfer Protocol (HTTP)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establish TCP connection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requests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Server responses with requested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close connection (eventually)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08238220-ED41-484E-A8BC-EDB906B8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75" y="1828800"/>
            <a:ext cx="1368425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>
                <a:latin typeface="+mn-lt"/>
              </a:rPr>
              <a:t>Web</a:t>
            </a:r>
          </a:p>
          <a:p>
            <a:pPr algn="ctr" defTabSz="912813"/>
            <a:r>
              <a:rPr lang="en-US" sz="1800">
                <a:latin typeface="+mn-lt"/>
              </a:rPr>
              <a:t>server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40EA7A2B-347D-4103-A105-A024A0D02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128838"/>
            <a:ext cx="1749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069B7A-1AC0-4185-AC13-0B705B6E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5" y="1746532"/>
            <a:ext cx="161156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request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ECB7E482-1BDF-4B76-BFAD-010072953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2736850"/>
            <a:ext cx="1446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99A4C7B-3E32-4396-A084-A6AF4E5CF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513" y="2861364"/>
            <a:ext cx="174917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response</a:t>
            </a:r>
          </a:p>
          <a:p>
            <a:pPr defTabSz="912813"/>
            <a:r>
              <a:rPr lang="en-US" sz="1800" dirty="0">
                <a:latin typeface="+mn-lt"/>
              </a:rPr>
              <a:t>(content)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4D770-79A0-40F2-8014-D467A59B8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1828800"/>
            <a:ext cx="1370013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+mn-lt"/>
              </a:rPr>
              <a:t>Web</a:t>
            </a:r>
          </a:p>
          <a:p>
            <a:pPr algn="ctr" defTabSz="912813"/>
            <a:r>
              <a:rPr lang="en-US" sz="1800" dirty="0">
                <a:latin typeface="+mn-lt"/>
              </a:rPr>
              <a:t>client</a:t>
            </a:r>
          </a:p>
          <a:p>
            <a:pPr algn="ctr" defTabSz="912813"/>
            <a:r>
              <a:rPr lang="en-US" sz="1800" dirty="0">
                <a:latin typeface="+mn-lt"/>
              </a:rPr>
              <a:t>(browser)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9C7323-1EB5-4CC7-8B0A-F20CB755F5A8}"/>
              </a:ext>
            </a:extLst>
          </p:cNvPr>
          <p:cNvSpPr/>
          <p:nvPr/>
        </p:nvSpPr>
        <p:spPr bwMode="auto">
          <a:xfrm>
            <a:off x="6946900" y="5105400"/>
            <a:ext cx="1828800" cy="609600"/>
          </a:xfrm>
          <a:prstGeom prst="rect">
            <a:avLst/>
          </a:prstGeom>
          <a:solidFill>
            <a:srgbClr val="D5F1CF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460AF-580A-40FF-883D-99CA13CA57F3}"/>
              </a:ext>
            </a:extLst>
          </p:cNvPr>
          <p:cNvSpPr/>
          <p:nvPr/>
        </p:nvSpPr>
        <p:spPr bwMode="auto">
          <a:xfrm>
            <a:off x="6946900" y="4495800"/>
            <a:ext cx="1828800" cy="609600"/>
          </a:xfrm>
          <a:prstGeom prst="rect">
            <a:avLst/>
          </a:prstGeom>
          <a:solidFill>
            <a:srgbClr val="F6F5BD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TCP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EFA85-0672-41F4-9F8D-B10EB2E4AC32}"/>
              </a:ext>
            </a:extLst>
          </p:cNvPr>
          <p:cNvSpPr/>
          <p:nvPr/>
        </p:nvSpPr>
        <p:spPr bwMode="auto">
          <a:xfrm>
            <a:off x="6946900" y="3886200"/>
            <a:ext cx="1828800" cy="609600"/>
          </a:xfrm>
          <a:prstGeom prst="rect">
            <a:avLst/>
          </a:prstGeom>
          <a:solidFill>
            <a:srgbClr val="F1C7C7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HTTP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1978E-233B-40DC-8204-4732C750FF48}"/>
              </a:ext>
            </a:extLst>
          </p:cNvPr>
          <p:cNvSpPr txBox="1"/>
          <p:nvPr/>
        </p:nvSpPr>
        <p:spPr>
          <a:xfrm>
            <a:off x="8775700" y="5301734"/>
            <a:ext cx="12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Datagrams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334B5-5C02-4DDB-97BE-5732FB939205}"/>
              </a:ext>
            </a:extLst>
          </p:cNvPr>
          <p:cNvSpPr txBox="1"/>
          <p:nvPr/>
        </p:nvSpPr>
        <p:spPr>
          <a:xfrm>
            <a:off x="8775700" y="4659868"/>
            <a:ext cx="96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61221-D013-403A-9355-994632822D34}"/>
              </a:ext>
            </a:extLst>
          </p:cNvPr>
          <p:cNvSpPr txBox="1"/>
          <p:nvPr/>
        </p:nvSpPr>
        <p:spPr>
          <a:xfrm>
            <a:off x="8775700" y="4018002"/>
            <a:ext cx="14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Web content</a:t>
            </a:r>
          </a:p>
        </p:txBody>
      </p:sp>
    </p:spTree>
    <p:extLst>
      <p:ext uri="{BB962C8B-B14F-4D97-AF65-F5344CB8AC3E}">
        <p14:creationId xmlns:p14="http://schemas.microsoft.com/office/powerpoint/2010/main" val="24560409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E5AB-06AE-48C0-8FB2-C381160F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URLs and how they are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E317B-6C80-4973-BF63-DF38BE1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Unique name for a file: URL (Universal Resource Locator)</a:t>
            </a:r>
          </a:p>
          <a:p>
            <a:r>
              <a:rPr lang="en-US" dirty="0"/>
              <a:t>Example URL: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</a:p>
          <a:p>
            <a:r>
              <a:rPr lang="en-US" dirty="0"/>
              <a:t>Clients use </a:t>
            </a:r>
            <a:r>
              <a:rPr lang="en-US" dirty="0">
                <a:solidFill>
                  <a:srgbClr val="000000"/>
                </a:solidFill>
              </a:rPr>
              <a:t>prefix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/>
              <a:t>) to infer:</a:t>
            </a:r>
          </a:p>
          <a:p>
            <a:pPr lvl="1"/>
            <a:r>
              <a:rPr lang="en-US" dirty="0"/>
              <a:t>What kind (protocol) of server to contact (HTTP)</a:t>
            </a:r>
          </a:p>
          <a:p>
            <a:pPr lvl="1"/>
            <a:r>
              <a:rPr lang="en-US" dirty="0"/>
              <a:t>Where the server is (</a:t>
            </a:r>
            <a:r>
              <a:rPr lang="en-US" dirty="0">
                <a:latin typeface="Courier New" pitchFamily="49" charset="0"/>
              </a:rPr>
              <a:t>www.northwestern.edu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What port it is listening on (80)</a:t>
            </a:r>
          </a:p>
          <a:p>
            <a:r>
              <a:rPr lang="en-US" dirty="0"/>
              <a:t>Servers use </a:t>
            </a:r>
            <a:r>
              <a:rPr lang="en-US" dirty="0">
                <a:solidFill>
                  <a:srgbClr val="000000"/>
                </a:solidFill>
              </a:rPr>
              <a:t>suffix</a:t>
            </a:r>
            <a:r>
              <a:rPr lang="en-US" dirty="0"/>
              <a:t> (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  <a:r>
              <a:rPr lang="en-US" dirty="0"/>
              <a:t>) to:</a:t>
            </a:r>
          </a:p>
          <a:p>
            <a:pPr lvl="1"/>
            <a:r>
              <a:rPr lang="en-US" dirty="0"/>
              <a:t>Find file on file system</a:t>
            </a:r>
          </a:p>
          <a:p>
            <a:pPr lvl="2"/>
            <a:r>
              <a:rPr lang="en-US" dirty="0"/>
              <a:t>Initial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 in suffix denotes home directory for requested content.</a:t>
            </a:r>
          </a:p>
          <a:p>
            <a:pPr lvl="2"/>
            <a:r>
              <a:rPr lang="en-US" dirty="0"/>
              <a:t>Minimal suffix is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”, which server expands to configured default filename (usually, </a:t>
            </a:r>
            <a:r>
              <a:rPr lang="en-US" dirty="0">
                <a:latin typeface="Courier New" pitchFamily="49" charset="0"/>
              </a:rPr>
              <a:t>index.html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Alternatively determine what dynamic content to server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D24DC-FCCB-40EC-96D6-37F336DE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8C781-AA19-E699-5920-968807B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connect computers?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C6F6-CEC4-11BD-3301-DA7AC75F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question of a network: how are the computers actually connected?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various choices here with different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F565D-63FA-A69B-3C82-532C0951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9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07CD-C913-41BA-8F9F-912D214D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4B1F-06C2-43CB-9FB3-959FB3758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HTTP request is a request line, followed by zero or more request headers</a:t>
            </a:r>
          </a:p>
          <a:p>
            <a:pPr lvl="1"/>
            <a:r>
              <a:rPr lang="en-US" dirty="0"/>
              <a:t>It’s in plain text, so it’s human readable</a:t>
            </a:r>
          </a:p>
          <a:p>
            <a:endParaRPr lang="en-US" dirty="0"/>
          </a:p>
          <a:p>
            <a:r>
              <a:rPr lang="en-US" dirty="0"/>
              <a:t>Request line: </a:t>
            </a:r>
            <a:r>
              <a:rPr lang="en-US" b="1" dirty="0">
                <a:latin typeface="Courier New" pitchFamily="49" charset="0"/>
              </a:rPr>
              <a:t>&lt;method&gt; 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 &lt;version&gt;</a:t>
            </a:r>
          </a:p>
          <a:p>
            <a:pPr lvl="1"/>
            <a:r>
              <a:rPr lang="en-US" b="1" dirty="0">
                <a:latin typeface="Courier New" pitchFamily="49" charset="0"/>
              </a:rPr>
              <a:t>&lt;method&gt; </a:t>
            </a:r>
            <a:r>
              <a:rPr lang="en-US" dirty="0"/>
              <a:t>is one of </a:t>
            </a:r>
            <a:r>
              <a:rPr lang="en-US" b="1" dirty="0"/>
              <a:t> </a:t>
            </a:r>
            <a:r>
              <a:rPr lang="en-US" b="1" dirty="0">
                <a:latin typeface="Courier New" pitchFamily="49" charset="0"/>
              </a:rPr>
              <a:t>GET, POST, PUT, DELETE, </a:t>
            </a:r>
            <a:r>
              <a:rPr lang="en-US" dirty="0"/>
              <a:t>etc.</a:t>
            </a:r>
            <a:endParaRPr lang="en-US" b="1" dirty="0">
              <a:latin typeface="Courier New" pitchFamily="49" charset="0"/>
            </a:endParaRPr>
          </a:p>
          <a:p>
            <a:pPr lvl="1"/>
            <a:r>
              <a:rPr lang="en-US" b="1" dirty="0">
                <a:latin typeface="Courier New" pitchFamily="49" charset="0"/>
              </a:rPr>
              <a:t>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</a:t>
            </a:r>
            <a:r>
              <a:rPr lang="en-US" dirty="0"/>
              <a:t> is typically URL for proxies, URL suffix for servers</a:t>
            </a:r>
          </a:p>
          <a:p>
            <a:pPr lvl="2"/>
            <a:r>
              <a:rPr lang="en-US" dirty="0"/>
              <a:t>A URL is a type of URI (Uniform Resource Identifier)</a:t>
            </a:r>
          </a:p>
          <a:p>
            <a:pPr lvl="2"/>
            <a:r>
              <a:rPr lang="en-US" dirty="0"/>
              <a:t>See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http://www.ietf.org/rfc/rfc2396.txt</a:t>
            </a:r>
            <a:endParaRPr lang="en-US" dirty="0"/>
          </a:p>
          <a:p>
            <a:pPr lvl="1"/>
            <a:r>
              <a:rPr lang="en-US" b="1" dirty="0">
                <a:latin typeface="Courier New" pitchFamily="49" charset="0"/>
              </a:rPr>
              <a:t>&lt;version&gt;</a:t>
            </a:r>
            <a:r>
              <a:rPr lang="en-US" dirty="0"/>
              <a:t> is HTTP version of request (</a:t>
            </a:r>
            <a:r>
              <a:rPr lang="en-US" b="1" dirty="0">
                <a:latin typeface="Courier New" pitchFamily="49" charset="0"/>
              </a:rPr>
              <a:t>HTTP/1.0</a:t>
            </a:r>
            <a:r>
              <a:rPr lang="en-US" dirty="0"/>
              <a:t> or </a:t>
            </a:r>
            <a:r>
              <a:rPr lang="en-US" b="1" dirty="0">
                <a:latin typeface="Courier New" pitchFamily="49" charset="0"/>
              </a:rPr>
              <a:t>HTTP/1.1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Request headers: </a:t>
            </a:r>
            <a:r>
              <a:rPr lang="en-US" b="1" dirty="0">
                <a:latin typeface="Courier New" pitchFamily="49" charset="0"/>
              </a:rPr>
              <a:t>&lt;header name&gt;: &lt;header data&gt;</a:t>
            </a:r>
            <a:endParaRPr lang="en-US" b="1" dirty="0"/>
          </a:p>
          <a:p>
            <a:pPr lvl="1"/>
            <a:r>
              <a:rPr lang="en-US" dirty="0"/>
              <a:t>Provide additional information to the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E4AA8-A70B-4772-BFFB-0D73801A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036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13EE-8C0E-4AFE-9287-A9895C11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B397-0684-4349-BE11-C521FFB92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10972800" cy="521335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HTTP response is a response line followed by zero or more response headers, possibly followed by content, with blank line (“</a:t>
            </a:r>
            <a:r>
              <a:rPr lang="en-US" dirty="0">
                <a:latin typeface="Courier New"/>
                <a:cs typeface="Courier New"/>
              </a:rPr>
              <a:t>\r\n</a:t>
            </a:r>
            <a:r>
              <a:rPr lang="en-US" dirty="0"/>
              <a:t>”) separating headers from content.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Response line: </a:t>
            </a:r>
          </a:p>
          <a:p>
            <a:pPr>
              <a:lnSpc>
                <a:spcPct val="85000"/>
              </a:lnSpc>
              <a:buNone/>
            </a:pPr>
            <a:r>
              <a:rPr lang="en-US" dirty="0"/>
              <a:t>	</a:t>
            </a:r>
            <a:r>
              <a:rPr lang="en-US" b="1" dirty="0"/>
              <a:t>	</a:t>
            </a:r>
            <a:r>
              <a:rPr lang="en-US" b="1" dirty="0">
                <a:latin typeface="Courier New" pitchFamily="49" charset="0"/>
              </a:rPr>
              <a:t>&lt;version&gt; &lt;status code&gt; &lt;status msg&gt;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&lt;version&gt; </a:t>
            </a:r>
            <a:r>
              <a:rPr lang="en-US" dirty="0"/>
              <a:t>is HTTP version of the response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code&gt; </a:t>
            </a:r>
            <a:r>
              <a:rPr lang="en-US" dirty="0"/>
              <a:t>is numeric status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msg&gt; </a:t>
            </a:r>
            <a:r>
              <a:rPr lang="en-US" dirty="0"/>
              <a:t>is corresponding English text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200 	OK		Request was handled without error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301	Moved		Provide alternate URL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404	Not found	Server couldn’t find the file</a:t>
            </a:r>
          </a:p>
          <a:p>
            <a:pPr>
              <a:lnSpc>
                <a:spcPct val="85000"/>
              </a:lnSpc>
            </a:pPr>
            <a:r>
              <a:rPr lang="en-US" dirty="0"/>
              <a:t>Response headers: </a:t>
            </a:r>
            <a:r>
              <a:rPr lang="en-US" b="1" dirty="0">
                <a:latin typeface="Courier New" pitchFamily="49" charset="0"/>
              </a:rPr>
              <a:t>&lt;header name&gt;: &lt;header data&gt;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Provide additional information about response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Content-Type: </a:t>
            </a:r>
            <a:r>
              <a:rPr lang="en-US" dirty="0"/>
              <a:t>MIME type of content in response body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Content-Length: </a:t>
            </a:r>
            <a:r>
              <a:rPr lang="en-US" dirty="0"/>
              <a:t>Length of content in response body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16B26-038C-4BD0-924E-F9BAE065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074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125C-432A-4EEE-ABC6-8566DAC4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8590-0C85-4C1C-88DC-283A6C6D0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tabLst>
                <a:tab pos="4403725" algn="l"/>
              </a:tabLst>
            </a:pPr>
            <a:r>
              <a:rPr lang="en-US" dirty="0"/>
              <a:t>Web servers return </a:t>
            </a:r>
            <a:r>
              <a:rPr lang="en-US" i="1" dirty="0"/>
              <a:t>content</a:t>
            </a:r>
            <a:r>
              <a:rPr lang="en-US" dirty="0"/>
              <a:t> to clients</a:t>
            </a:r>
          </a:p>
          <a:p>
            <a:pPr lvl="1">
              <a:tabLst>
                <a:tab pos="4403725" algn="l"/>
              </a:tabLst>
            </a:pPr>
            <a:r>
              <a:rPr lang="en-US" i="1" dirty="0"/>
              <a:t>content: </a:t>
            </a:r>
            <a:r>
              <a:rPr lang="en-US" dirty="0"/>
              <a:t>a sequence of bytes with an associated MIME type</a:t>
            </a:r>
            <a:br>
              <a:rPr lang="en-US" dirty="0"/>
            </a:br>
            <a:r>
              <a:rPr lang="en-US" dirty="0"/>
              <a:t>(Multipurpose Internet Mail Extensions) which describe how to interpret the data</a:t>
            </a:r>
          </a:p>
          <a:p>
            <a:pPr>
              <a:tabLst>
                <a:tab pos="4403725" algn="l"/>
              </a:tabLst>
            </a:pPr>
            <a:endParaRPr lang="en-US" dirty="0"/>
          </a:p>
          <a:p>
            <a:pPr>
              <a:tabLst>
                <a:tab pos="4403725" algn="l"/>
              </a:tabLst>
            </a:pPr>
            <a:r>
              <a:rPr lang="en-US" dirty="0"/>
              <a:t>Example MIME types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text/html	</a:t>
            </a:r>
            <a:r>
              <a:rPr lang="en-US" dirty="0"/>
              <a:t>HTML document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text/plain	</a:t>
            </a:r>
            <a:r>
              <a:rPr lang="en-US" dirty="0"/>
              <a:t>Unformatted text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image/gif	</a:t>
            </a:r>
            <a:r>
              <a:rPr lang="en-US" dirty="0"/>
              <a:t>Binary image encoded in GIF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/>
                <a:cs typeface="Courier New"/>
              </a:rPr>
              <a:t>image/</a:t>
            </a:r>
            <a:r>
              <a:rPr lang="en-US" dirty="0" err="1">
                <a:latin typeface="Courier New"/>
                <a:cs typeface="Courier New"/>
              </a:rPr>
              <a:t>png</a:t>
            </a:r>
            <a:r>
              <a:rPr lang="en-US" dirty="0"/>
              <a:t>	Binary image encoded in PNG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image/jpeg</a:t>
            </a:r>
            <a:r>
              <a:rPr lang="en-US" dirty="0"/>
              <a:t>	Binary image encoded in JPEG format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b="0" dirty="0">
                <a:latin typeface="+mn-lt"/>
                <a:cs typeface="Courier New"/>
              </a:rPr>
              <a:t>List of MIME types: </a:t>
            </a:r>
            <a:r>
              <a:rPr lang="en-US" sz="1700" b="0" dirty="0">
                <a:latin typeface="Courier New"/>
                <a:cs typeface="Courier New"/>
                <a:hlinkClick r:id="rId2"/>
              </a:rPr>
              <a:t>http://www.iana.org/assignments/media-types/media-types.xhtml</a:t>
            </a:r>
            <a:endParaRPr lang="en-US" sz="1700" b="0" dirty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6C4F9-8A6C-4155-B8BE-5FD153E4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98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A324-A185-460E-9281-988A433A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and dynamic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D1F5-76FA-4D91-898D-63BEA5EE6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content returned in HTTP responses can be either </a:t>
            </a:r>
            <a:r>
              <a:rPr lang="en-US" b="1" dirty="0"/>
              <a:t>static</a:t>
            </a:r>
            <a:r>
              <a:rPr lang="en-US" dirty="0"/>
              <a:t> or </a:t>
            </a:r>
            <a:r>
              <a:rPr lang="en-US" b="1" dirty="0"/>
              <a:t>dynamic</a:t>
            </a:r>
          </a:p>
          <a:p>
            <a:pPr lvl="1"/>
            <a:r>
              <a:rPr lang="en-US" dirty="0"/>
              <a:t>Static content: content stored in files and retrieved in response to an HTTP request</a:t>
            </a:r>
          </a:p>
          <a:p>
            <a:pPr lvl="2"/>
            <a:r>
              <a:rPr lang="en-US" dirty="0"/>
              <a:t>Examples: HTML files, images, audio clips</a:t>
            </a:r>
          </a:p>
          <a:p>
            <a:pPr lvl="2"/>
            <a:r>
              <a:rPr lang="en-US" dirty="0"/>
              <a:t>Request identifies which content file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Dynamic content: content produced on-the-fly in response to an HTTP request</a:t>
            </a:r>
          </a:p>
          <a:p>
            <a:pPr lvl="2"/>
            <a:r>
              <a:rPr lang="en-US" dirty="0"/>
              <a:t>Example: content produced by a program executed by the server on behalf of the client</a:t>
            </a:r>
          </a:p>
          <a:p>
            <a:pPr lvl="2"/>
            <a:r>
              <a:rPr lang="en-US" dirty="0"/>
              <a:t>Request identifies name of content desired from executable code</a:t>
            </a:r>
          </a:p>
          <a:p>
            <a:pPr lvl="2"/>
            <a:endParaRPr lang="en-US" dirty="0"/>
          </a:p>
          <a:p>
            <a:r>
              <a:rPr lang="en-US" dirty="0"/>
              <a:t>Bottom line: Web content is associated with a filename that is managed by the server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A6B67-9B84-4208-80BF-910C9FA6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27E2-E365-3DA0-47C9-7B7F68DA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CS340 – Intro to Computer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3078-31A1-74D2-3435-28CAC92F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32308" cy="5029200"/>
          </a:xfrm>
        </p:spPr>
        <p:txBody>
          <a:bodyPr>
            <a:normAutofit/>
          </a:bodyPr>
          <a:lstStyle/>
          <a:p>
            <a:r>
              <a:rPr lang="en-US" dirty="0"/>
              <a:t>Computer-to-Computer Communication</a:t>
            </a:r>
          </a:p>
          <a:p>
            <a:pPr lvl="1"/>
            <a:r>
              <a:rPr lang="en-US" dirty="0"/>
              <a:t>OSI Model</a:t>
            </a:r>
          </a:p>
          <a:p>
            <a:pPr lvl="1"/>
            <a:r>
              <a:rPr lang="en-US" dirty="0"/>
              <a:t>IPv4, IPv6, and Routing</a:t>
            </a:r>
          </a:p>
          <a:p>
            <a:pPr lvl="1"/>
            <a:r>
              <a:rPr lang="en-US" dirty="0"/>
              <a:t>TCP, UDP</a:t>
            </a:r>
          </a:p>
          <a:p>
            <a:pPr lvl="1"/>
            <a:r>
              <a:rPr lang="en-US" dirty="0"/>
              <a:t>Application Protocols: HTTP, FTP</a:t>
            </a:r>
          </a:p>
          <a:p>
            <a:pPr lvl="1"/>
            <a:r>
              <a:rPr lang="en-US" sz="2800" dirty="0"/>
              <a:t>Sockets and Web Servers</a:t>
            </a:r>
          </a:p>
          <a:p>
            <a:pPr lvl="1"/>
            <a:endParaRPr lang="en-US" sz="2800" dirty="0"/>
          </a:p>
          <a:p>
            <a:r>
              <a:rPr lang="en-US" sz="2700" dirty="0"/>
              <a:t>A systems class that feels more </a:t>
            </a:r>
            <a:r>
              <a:rPr lang="en-US" sz="2700" i="1" dirty="0"/>
              <a:t>different</a:t>
            </a:r>
            <a:r>
              <a:rPr lang="en-US" sz="2700" dirty="0"/>
              <a:t> from CS213 rather than more similar</a:t>
            </a:r>
          </a:p>
          <a:p>
            <a:r>
              <a:rPr lang="en-US" sz="2700" dirty="0"/>
              <a:t>Usually taught twice a year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48BF5-B3FE-0729-19A8-6A631091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98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1814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point-to-point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How do we connect computers in a network?</a:t>
            </a:r>
          </a:p>
          <a:p>
            <a:pPr lvl="1"/>
            <a:r>
              <a:rPr lang="en-US" dirty="0"/>
              <a:t>This is a question of “network topology”</a:t>
            </a:r>
          </a:p>
          <a:p>
            <a:pPr lvl="1"/>
            <a:r>
              <a:rPr lang="en-US" dirty="0"/>
              <a:t>Simple option: just connect them directly</a:t>
            </a:r>
          </a:p>
          <a:p>
            <a:pPr lvl="1"/>
            <a:endParaRPr lang="en-US" dirty="0"/>
          </a:p>
          <a:p>
            <a:r>
              <a:rPr lang="en-US" dirty="0"/>
              <a:t>Problem: what if I find a third computer?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4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8845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4681670" y="5497900"/>
            <a:ext cx="23571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304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bus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to one wire in parallel</a:t>
            </a:r>
          </a:p>
          <a:p>
            <a:pPr lvl="1"/>
            <a:r>
              <a:rPr lang="en-US" dirty="0"/>
              <a:t>Actually a “multidrop bus”</a:t>
            </a:r>
          </a:p>
          <a:p>
            <a:pPr lvl="1"/>
            <a:r>
              <a:rPr lang="en-US" dirty="0"/>
              <a:t>Scales pretty well to many computers</a:t>
            </a:r>
          </a:p>
          <a:p>
            <a:pPr lvl="1"/>
            <a:endParaRPr lang="en-US" dirty="0"/>
          </a:p>
          <a:p>
            <a:r>
              <a:rPr lang="en-US" dirty="0"/>
              <a:t>Problem: which computer gets to transmit when?</a:t>
            </a:r>
          </a:p>
          <a:p>
            <a:pPr lvl="1"/>
            <a:r>
              <a:rPr lang="en-US" dirty="0"/>
              <a:t>Simultaneous transmissions conflict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cxnSpLocks/>
          </p:cNvCxnSpPr>
          <p:nvPr/>
        </p:nvCxnSpPr>
        <p:spPr>
          <a:xfrm>
            <a:off x="2065470" y="4367600"/>
            <a:ext cx="7053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</p:cNvCxnSpPr>
          <p:nvPr/>
        </p:nvCxnSpPr>
        <p:spPr>
          <a:xfrm>
            <a:off x="2598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</p:cNvCxnSpPr>
          <p:nvPr/>
        </p:nvCxnSpPr>
        <p:spPr>
          <a:xfrm>
            <a:off x="5562005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F5BB46-3443-40B9-92A8-C5A818B1F293}"/>
              </a:ext>
            </a:extLst>
          </p:cNvPr>
          <p:cNvCxnSpPr>
            <a:cxnSpLocks/>
          </p:cNvCxnSpPr>
          <p:nvPr/>
        </p:nvCxnSpPr>
        <p:spPr>
          <a:xfrm>
            <a:off x="8567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6423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9C7661-1A23-46AD-9A1C-969826AB4919}" vid="{8313A47A-0E3D-42A5-B506-581C2F8724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4567</Words>
  <Application>Microsoft Office PowerPoint</Application>
  <PresentationFormat>Widescreen</PresentationFormat>
  <Paragraphs>992</Paragraphs>
  <Slides>75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Consolas</vt:lpstr>
      <vt:lpstr>Courier New</vt:lpstr>
      <vt:lpstr>Tahoma</vt:lpstr>
      <vt:lpstr>Times</vt:lpstr>
      <vt:lpstr>Class Slides</vt:lpstr>
      <vt:lpstr>Lecture 18: Networks</vt:lpstr>
      <vt:lpstr>Reminders</vt:lpstr>
      <vt:lpstr>Today’s Goals</vt:lpstr>
      <vt:lpstr>Outline</vt:lpstr>
      <vt:lpstr>Computer networks</vt:lpstr>
      <vt:lpstr>OSI model of communication layers</vt:lpstr>
      <vt:lpstr>How do we connect computers?</vt:lpstr>
      <vt:lpstr>How to connect: point-to-point networks</vt:lpstr>
      <vt:lpstr>How to connect: bus networks</vt:lpstr>
      <vt:lpstr>How to connect: ring networks</vt:lpstr>
      <vt:lpstr>How to connect: star networks</vt:lpstr>
      <vt:lpstr>Common home networks</vt:lpstr>
      <vt:lpstr>Building a network: ethernet segment</vt:lpstr>
      <vt:lpstr>Building a network: bridged ethernet segment</vt:lpstr>
      <vt:lpstr>Building a network: internets</vt:lpstr>
      <vt:lpstr>Structure of an internet</vt:lpstr>
      <vt:lpstr>Outline</vt:lpstr>
      <vt:lpstr>Managing inter-network communication with a protocol</vt:lpstr>
      <vt:lpstr>The role of an inter-network protocol</vt:lpstr>
      <vt:lpstr>Protocols are “layered”</vt:lpstr>
      <vt:lpstr>Transmitting data between networks</vt:lpstr>
      <vt:lpstr>Other inter-network issues</vt:lpstr>
      <vt:lpstr>Break + xkcd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Internet</vt:lpstr>
      <vt:lpstr>Hardware and software organization of an Internet application</vt:lpstr>
      <vt:lpstr>A programmer’s view of the internet</vt:lpstr>
      <vt:lpstr>A programmer’s view of the internet</vt:lpstr>
      <vt:lpstr>1. IP addresses</vt:lpstr>
      <vt:lpstr>How many hosts can there be?</vt:lpstr>
      <vt:lpstr>How many hosts can there be?</vt:lpstr>
      <vt:lpstr>Aside: IPv4 and IPv6</vt:lpstr>
      <vt:lpstr>A programmer’s view of the internet</vt:lpstr>
      <vt:lpstr>2. Internet domain names</vt:lpstr>
      <vt:lpstr>Some top-level domain names (TLDs)</vt:lpstr>
      <vt:lpstr>Domain Naming System (DNS)</vt:lpstr>
      <vt:lpstr>A programmer’s view of the internet</vt:lpstr>
      <vt:lpstr>3. Internet connections</vt:lpstr>
      <vt:lpstr>Anatomy of a connection</vt:lpstr>
      <vt:lpstr>Ports are used to identify services to the kernel</vt:lpstr>
      <vt:lpstr>Well-known service ports and names</vt:lpstr>
      <vt:lpstr>Break + Thinking</vt:lpstr>
      <vt:lpstr>Break + Thinking</vt:lpstr>
      <vt:lpstr>Outline</vt:lpstr>
      <vt:lpstr>What is a socket?</vt:lpstr>
      <vt:lpstr>Client-Server transaction design pattern</vt:lpstr>
      <vt:lpstr>Socket communication flow</vt:lpstr>
      <vt:lpstr>Socket communication flow</vt:lpstr>
      <vt:lpstr>Creating a socket</vt:lpstr>
      <vt:lpstr>Is creating a socket enough?</vt:lpstr>
      <vt:lpstr>Picking an address and port for the socket</vt:lpstr>
      <vt:lpstr>Inform the kernel that this process will receive packets</vt:lpstr>
      <vt:lpstr>Socket communication flow</vt:lpstr>
      <vt:lpstr>Starting a connection as a server</vt:lpstr>
      <vt:lpstr>Starting a connection as a server</vt:lpstr>
      <vt:lpstr>Starting a connection as a client</vt:lpstr>
      <vt:lpstr>Socket communication flow</vt:lpstr>
      <vt:lpstr>Socket-specific send/receive calls</vt:lpstr>
      <vt:lpstr>Socket communication flow</vt:lpstr>
      <vt:lpstr>Closing the connection</vt:lpstr>
      <vt:lpstr>Example client and server code</vt:lpstr>
      <vt:lpstr>Outline</vt:lpstr>
      <vt:lpstr>Web server basics</vt:lpstr>
      <vt:lpstr>URLs and how they are used</vt:lpstr>
      <vt:lpstr>HTTP requests</vt:lpstr>
      <vt:lpstr>HTTP responses</vt:lpstr>
      <vt:lpstr>Web content</vt:lpstr>
      <vt:lpstr>Static and dynamic content</vt:lpstr>
      <vt:lpstr>CS340 – Intro to Computer Networking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20: Network Programming</dc:title>
  <dc:creator>Branden Ghena</dc:creator>
  <cp:lastModifiedBy>Branden Ghena</cp:lastModifiedBy>
  <cp:revision>71</cp:revision>
  <dcterms:created xsi:type="dcterms:W3CDTF">2020-11-24T03:41:15Z</dcterms:created>
  <dcterms:modified xsi:type="dcterms:W3CDTF">2024-03-07T19:39:44Z</dcterms:modified>
</cp:coreProperties>
</file>