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09"/>
  </p:notesMasterIdLst>
  <p:sldIdLst>
    <p:sldId id="256" r:id="rId2"/>
    <p:sldId id="384" r:id="rId3"/>
    <p:sldId id="264" r:id="rId4"/>
    <p:sldId id="2184" r:id="rId5"/>
    <p:sldId id="294" r:id="rId6"/>
    <p:sldId id="295" r:id="rId7"/>
    <p:sldId id="383" r:id="rId8"/>
    <p:sldId id="281" r:id="rId9"/>
    <p:sldId id="282" r:id="rId10"/>
    <p:sldId id="283" r:id="rId11"/>
    <p:sldId id="284" r:id="rId12"/>
    <p:sldId id="285" r:id="rId13"/>
    <p:sldId id="2100" r:id="rId14"/>
    <p:sldId id="286" r:id="rId15"/>
    <p:sldId id="2101" r:id="rId16"/>
    <p:sldId id="287" r:id="rId17"/>
    <p:sldId id="288" r:id="rId18"/>
    <p:sldId id="289" r:id="rId19"/>
    <p:sldId id="2102" r:id="rId20"/>
    <p:sldId id="2063" r:id="rId21"/>
    <p:sldId id="2103" r:id="rId22"/>
    <p:sldId id="2057" r:id="rId23"/>
    <p:sldId id="2104" r:id="rId24"/>
    <p:sldId id="2105" r:id="rId25"/>
    <p:sldId id="1036" r:id="rId26"/>
    <p:sldId id="2107" r:id="rId27"/>
    <p:sldId id="2183" r:id="rId28"/>
    <p:sldId id="389" r:id="rId29"/>
    <p:sldId id="1262" r:id="rId30"/>
    <p:sldId id="1286" r:id="rId31"/>
    <p:sldId id="2152" r:id="rId32"/>
    <p:sldId id="293" r:id="rId33"/>
    <p:sldId id="2151" r:id="rId34"/>
    <p:sldId id="2182" r:id="rId35"/>
    <p:sldId id="2155" r:id="rId36"/>
    <p:sldId id="2154" r:id="rId37"/>
    <p:sldId id="2166" r:id="rId38"/>
    <p:sldId id="2156" r:id="rId39"/>
    <p:sldId id="2160" r:id="rId40"/>
    <p:sldId id="2161" r:id="rId41"/>
    <p:sldId id="2162" r:id="rId42"/>
    <p:sldId id="2163" r:id="rId43"/>
    <p:sldId id="2164" r:id="rId44"/>
    <p:sldId id="2165" r:id="rId45"/>
    <p:sldId id="2168" r:id="rId46"/>
    <p:sldId id="1434" r:id="rId47"/>
    <p:sldId id="1461" r:id="rId48"/>
    <p:sldId id="1435" r:id="rId49"/>
    <p:sldId id="2158" r:id="rId50"/>
    <p:sldId id="2108" r:id="rId51"/>
    <p:sldId id="2109" r:id="rId52"/>
    <p:sldId id="2129" r:id="rId53"/>
    <p:sldId id="2181" r:id="rId54"/>
    <p:sldId id="2111" r:id="rId55"/>
    <p:sldId id="2185" r:id="rId56"/>
    <p:sldId id="391" r:id="rId57"/>
    <p:sldId id="2113" r:id="rId58"/>
    <p:sldId id="2119" r:id="rId59"/>
    <p:sldId id="2120" r:id="rId60"/>
    <p:sldId id="2117" r:id="rId61"/>
    <p:sldId id="2112" r:id="rId62"/>
    <p:sldId id="2118" r:id="rId63"/>
    <p:sldId id="2114" r:id="rId64"/>
    <p:sldId id="2115" r:id="rId65"/>
    <p:sldId id="1278" r:id="rId66"/>
    <p:sldId id="2122" r:id="rId67"/>
    <p:sldId id="2180" r:id="rId68"/>
    <p:sldId id="2172" r:id="rId69"/>
    <p:sldId id="2170" r:id="rId70"/>
    <p:sldId id="1417" r:id="rId71"/>
    <p:sldId id="2125" r:id="rId72"/>
    <p:sldId id="2131" r:id="rId73"/>
    <p:sldId id="2132" r:id="rId74"/>
    <p:sldId id="2135" r:id="rId75"/>
    <p:sldId id="2136" r:id="rId76"/>
    <p:sldId id="2137" r:id="rId77"/>
    <p:sldId id="2138" r:id="rId78"/>
    <p:sldId id="2139" r:id="rId79"/>
    <p:sldId id="2143" r:id="rId80"/>
    <p:sldId id="2142" r:id="rId81"/>
    <p:sldId id="2140" r:id="rId82"/>
    <p:sldId id="2141" r:id="rId83"/>
    <p:sldId id="2179" r:id="rId84"/>
    <p:sldId id="2175" r:id="rId85"/>
    <p:sldId id="2176" r:id="rId86"/>
    <p:sldId id="1418" r:id="rId87"/>
    <p:sldId id="1419" r:id="rId88"/>
    <p:sldId id="2178" r:id="rId89"/>
    <p:sldId id="2150" r:id="rId90"/>
    <p:sldId id="1443" r:id="rId91"/>
    <p:sldId id="1462" r:id="rId92"/>
    <p:sldId id="1445" r:id="rId93"/>
    <p:sldId id="1446" r:id="rId94"/>
    <p:sldId id="2130" r:id="rId95"/>
    <p:sldId id="1448" r:id="rId96"/>
    <p:sldId id="1449" r:id="rId97"/>
    <p:sldId id="2177" r:id="rId98"/>
    <p:sldId id="2067" r:id="rId99"/>
    <p:sldId id="1421" r:id="rId100"/>
    <p:sldId id="1422" r:id="rId101"/>
    <p:sldId id="1423" r:id="rId102"/>
    <p:sldId id="2090" r:id="rId103"/>
    <p:sldId id="2123" r:id="rId104"/>
    <p:sldId id="1424" r:id="rId105"/>
    <p:sldId id="1425" r:id="rId106"/>
    <p:sldId id="1441" r:id="rId107"/>
    <p:sldId id="1459" r:id="rId10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</p14:sldIdLst>
        </p14:section>
        <p14:section name="Memory Problems" id="{B55B8E8C-5EAB-4A1E-A4E9-AE5E896E46FA}">
          <p14:sldIdLst>
            <p14:sldId id="2184"/>
            <p14:sldId id="294"/>
            <p14:sldId id="295"/>
            <p14:sldId id="383"/>
            <p14:sldId id="281"/>
            <p14:sldId id="282"/>
            <p14:sldId id="283"/>
            <p14:sldId id="284"/>
            <p14:sldId id="285"/>
            <p14:sldId id="2100"/>
            <p14:sldId id="286"/>
            <p14:sldId id="2101"/>
            <p14:sldId id="287"/>
            <p14:sldId id="288"/>
            <p14:sldId id="289"/>
            <p14:sldId id="2102"/>
            <p14:sldId id="2063"/>
            <p14:sldId id="2103"/>
            <p14:sldId id="2057"/>
            <p14:sldId id="2104"/>
            <p14:sldId id="2105"/>
            <p14:sldId id="1036"/>
            <p14:sldId id="2107"/>
          </p14:sldIdLst>
        </p14:section>
        <p14:section name="Virtual Memory Concept" id="{9A3B2184-55AE-4AA5-BE40-B45479155C1C}">
          <p14:sldIdLst>
            <p14:sldId id="2183"/>
            <p14:sldId id="389"/>
            <p14:sldId id="1262"/>
            <p14:sldId id="1286"/>
            <p14:sldId id="2152"/>
            <p14:sldId id="293"/>
            <p14:sldId id="2151"/>
          </p14:sldIdLst>
        </p14:section>
        <p14:section name="Virtual Memory Process" id="{4C8906D8-FC04-43B1-A17D-4DD09B1761D4}">
          <p14:sldIdLst>
            <p14:sldId id="2182"/>
            <p14:sldId id="2155"/>
            <p14:sldId id="2154"/>
            <p14:sldId id="2166"/>
            <p14:sldId id="2156"/>
            <p14:sldId id="2160"/>
            <p14:sldId id="2161"/>
            <p14:sldId id="2162"/>
            <p14:sldId id="2163"/>
            <p14:sldId id="2164"/>
            <p14:sldId id="2165"/>
            <p14:sldId id="2168"/>
            <p14:sldId id="1434"/>
            <p14:sldId id="1461"/>
            <p14:sldId id="1435"/>
            <p14:sldId id="2158"/>
            <p14:sldId id="2108"/>
            <p14:sldId id="2109"/>
            <p14:sldId id="2129"/>
          </p14:sldIdLst>
        </p14:section>
        <p14:section name="Memory Problems Solved" id="{9146CE23-3B8A-4F67-9F4F-6C3B287FD24E}">
          <p14:sldIdLst>
            <p14:sldId id="2181"/>
            <p14:sldId id="2111"/>
            <p14:sldId id="2185"/>
            <p14:sldId id="391"/>
            <p14:sldId id="2113"/>
            <p14:sldId id="2119"/>
            <p14:sldId id="2120"/>
            <p14:sldId id="2117"/>
            <p14:sldId id="2112"/>
            <p14:sldId id="2118"/>
            <p14:sldId id="2114"/>
            <p14:sldId id="2115"/>
            <p14:sldId id="1278"/>
            <p14:sldId id="2122"/>
          </p14:sldIdLst>
        </p14:section>
        <p14:section name="Address Translation" id="{1D7B529B-A497-421B-87B8-21B7C19EC336}">
          <p14:sldIdLst>
            <p14:sldId id="2180"/>
            <p14:sldId id="2172"/>
            <p14:sldId id="2170"/>
            <p14:sldId id="1417"/>
            <p14:sldId id="2125"/>
            <p14:sldId id="2131"/>
            <p14:sldId id="2132"/>
            <p14:sldId id="2135"/>
            <p14:sldId id="2136"/>
            <p14:sldId id="2137"/>
            <p14:sldId id="2138"/>
            <p14:sldId id="2139"/>
            <p14:sldId id="2143"/>
            <p14:sldId id="2142"/>
            <p14:sldId id="2140"/>
            <p14:sldId id="2141"/>
          </p14:sldIdLst>
        </p14:section>
        <p14:section name="Virtual Memory Summary" id="{8CB874F0-86D7-4F86-B68B-62C86126E94D}">
          <p14:sldIdLst>
            <p14:sldId id="2179"/>
            <p14:sldId id="2175"/>
            <p14:sldId id="2176"/>
            <p14:sldId id="1418"/>
            <p14:sldId id="1419"/>
          </p14:sldIdLst>
        </p14:section>
        <p14:section name="Wrapup" id="{29A7F866-9DA9-446B-8359-CE426CB89C7A}">
          <p14:sldIdLst>
            <p14:sldId id="2178"/>
          </p14:sldIdLst>
        </p14:section>
        <p14:section name="Practice Problems" id="{5CD185A1-024D-4410-92E4-D3FD9E04D256}">
          <p14:sldIdLst>
            <p14:sldId id="2150"/>
            <p14:sldId id="1443"/>
            <p14:sldId id="1462"/>
            <p14:sldId id="1445"/>
            <p14:sldId id="1446"/>
            <p14:sldId id="2130"/>
            <p14:sldId id="1448"/>
            <p14:sldId id="1449"/>
          </p14:sldIdLst>
        </p14:section>
        <p14:section name="Caching Page Table Entries" id="{FF4E1984-87B7-44D6-ADE7-CA350F4A903E}">
          <p14:sldIdLst>
            <p14:sldId id="2177"/>
            <p14:sldId id="2067"/>
            <p14:sldId id="1421"/>
            <p14:sldId id="1422"/>
            <p14:sldId id="1423"/>
            <p14:sldId id="2090"/>
          </p14:sldIdLst>
        </p14:section>
        <p14:section name="Multi-level Page Tables" id="{1AEE35EF-6F53-41F8-BF10-2CC0EFF91E82}">
          <p14:sldIdLst>
            <p14:sldId id="2123"/>
            <p14:sldId id="1424"/>
            <p14:sldId id="1425"/>
            <p14:sldId id="1441"/>
            <p14:sldId id="14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5e39d93ef4_0_4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5e39d93ef4_0_49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5e39d93ef4_0_49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5e39d93ef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5e39d93ef4_0_46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g5e39d93ef4_0_46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5e39d93ef4_0_7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5e39d93ef4_0_70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g5e39d93ef4_0_70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5e39d93ef4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5e39d93ef4_0_72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g5e39d93ef4_0_72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5e39d93ef4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5e39d93ef4_0_8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g5e39d93ef4_0_8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1883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5e39d93ef4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5e39d93ef4_0_13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5e39d93ef4_0_13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6825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AB745-E697-4EFA-AFD4-31918D3BD558}" type="slidenum">
              <a:rPr lang="en-US"/>
              <a:pPr/>
              <a:t>25</a:t>
            </a:fld>
            <a:endParaRPr lang="en-US"/>
          </a:p>
        </p:txBody>
      </p:sp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1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Main</a:t>
            </a:r>
            <a:r>
              <a:rPr lang="en-US" baseline="0" dirty="0"/>
              <a:t> memory is organized as an array of contiguous byte-sized cells, starting at address 0; given that, physical addressing is the most natural way for the CPU to use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75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39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5e39d93ef4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5e39d93ef4_0_48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g5e39d93ef4_0_48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7817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24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5e39d93ef4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5" name="Google Shape;645;g5e39d93ef4_0_50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g5e39d93ef4_0_50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377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153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6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18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59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24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50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929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process </a:t>
            </a:r>
            <a:r>
              <a:rPr lang="en-US" dirty="0" err="1"/>
              <a:t>i</a:t>
            </a:r>
            <a:r>
              <a:rPr lang="en-US" baseline="0" dirty="0"/>
              <a:t> is running in user mode it can read vp0 and read/write vp1 but cannot access vp2 (must run in </a:t>
            </a:r>
            <a:r>
              <a:rPr lang="en-US" baseline="0" dirty="0" err="1"/>
              <a:t>SUPervisor</a:t>
            </a:r>
            <a:r>
              <a:rPr lang="en-US" baseline="0" dirty="0"/>
              <a:t> 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854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8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5e39d93ef4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5e39d93ef4_0_8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g5e39d93ef4_0_8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629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978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87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447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005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824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60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055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Write VPN, TLBI,</a:t>
            </a:r>
            <a:r>
              <a:rPr lang="en-US" baseline="0" dirty="0"/>
              <a:t> … on the board and do example in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151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1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5e39d93ef4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5e39d93ef4_0_9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g5e39d93ef4_0_9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04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07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After</a:t>
            </a:r>
            <a:r>
              <a:rPr lang="en-US" baseline="0" dirty="0"/>
              <a:t> the miss, PTE goes into the TLB (like any cache access)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505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A: locality!</a:t>
            </a:r>
          </a:p>
        </p:txBody>
      </p:sp>
    </p:spTree>
    <p:extLst>
      <p:ext uri="{BB962C8B-B14F-4D97-AF65-F5344CB8AC3E}">
        <p14:creationId xmlns:p14="http://schemas.microsoft.com/office/powerpoint/2010/main" val="323133666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Google Shape;1554;p48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CS252 S05</a:t>
            </a:r>
            <a:endParaRPr/>
          </a:p>
        </p:txBody>
      </p:sp>
      <p:sp>
        <p:nvSpPr>
          <p:cNvPr id="1555" name="Google Shape;1555;p4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</a:t>
            </a:fld>
            <a:endParaRPr/>
          </a:p>
        </p:txBody>
      </p:sp>
      <p:sp>
        <p:nvSpPr>
          <p:cNvPr id="1556" name="Google Shape;1556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3700" y="692150"/>
            <a:ext cx="6069013" cy="3414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557" name="Google Shape;1557;p48:notes"/>
          <p:cNvSpPr txBox="1">
            <a:spLocks noGrp="1"/>
          </p:cNvSpPr>
          <p:nvPr>
            <p:ph type="body" idx="1"/>
          </p:nvPr>
        </p:nvSpPr>
        <p:spPr>
          <a:xfrm>
            <a:off x="912316" y="4340678"/>
            <a:ext cx="5031878" cy="411691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89925" tIns="44950" rIns="89925" bIns="44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restart instruction.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 and hard page faults.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35305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7546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189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78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5e39d93ef4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9" name="Google Shape;479;g5e39d93ef4_0_10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g5e39d93ef4_0_10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5e39d93ef4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5e39d93ef4_0_120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g5e39d93ef4_0_120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5e39d93ef4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5e39d93ef4_0_13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5e39d93ef4_0_13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834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B869537E-B915-4735-8F76-E45286D476E2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9177-7FFF-4231-BEDB-AC0D205DD57D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DB82-7E3C-41EA-A971-71631863F735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155-C4DF-47D9-8E46-4A7D87B60890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4987-FF73-45B5-8ACB-E1F05697666E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41065E-0905-434D-97A8-4DD4CB148DC3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ACFAA7-79BF-4C57-B34F-F11B26A38DD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izardzines.com/comics/virtual-memory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izardzines.com/comics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16</a:t>
            </a:r>
            <a:br>
              <a:rPr lang="en-US" dirty="0"/>
            </a:br>
            <a:r>
              <a:rPr lang="en-US" dirty="0"/>
              <a:t>Virtual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5e39d93ef4_0_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Multiple applications share RAM</a:t>
            </a:r>
            <a:endParaRPr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A44B5A22-97D9-2E47-B36C-7ADAFCFB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10</a:t>
            </a:fld>
            <a:endParaRPr lang="en-US" dirty="0"/>
          </a:p>
        </p:txBody>
      </p:sp>
      <p:sp>
        <p:nvSpPr>
          <p:cNvPr id="484" name="Google Shape;484;g5e39d93ef4_0_106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485" name="Google Shape;485;g5e39d93ef4_0_106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cxnSp>
        <p:nvCxnSpPr>
          <p:cNvPr id="489" name="Google Shape;489;g5e39d93ef4_0_106"/>
          <p:cNvCxnSpPr>
            <a:stCxn id="484" idx="3"/>
            <a:endCxn id="485" idx="1"/>
          </p:cNvCxnSpPr>
          <p:nvPr/>
        </p:nvCxnSpPr>
        <p:spPr>
          <a:xfrm rot="10800000" flipH="1">
            <a:off x="5592850" y="4197175"/>
            <a:ext cx="860100" cy="360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90" name="Google Shape;490;g5e39d93ef4_0_106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491" name="Google Shape;491;g5e39d93ef4_0_106"/>
          <p:cNvSpPr/>
          <p:nvPr/>
        </p:nvSpPr>
        <p:spPr>
          <a:xfrm>
            <a:off x="3928551" y="2520007"/>
            <a:ext cx="2185434" cy="1143018"/>
          </a:xfrm>
          <a:prstGeom prst="irregularSeal1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dirty="0"/>
              <a:t>SWITCH</a:t>
            </a:r>
            <a:endParaRPr dirty="0"/>
          </a:p>
        </p:txBody>
      </p:sp>
      <p:sp>
        <p:nvSpPr>
          <p:cNvPr id="13" name="Google Shape;459;g5e39d93ef4_0_81">
            <a:extLst>
              <a:ext uri="{FF2B5EF4-FFF2-40B4-BE49-F238E27FC236}">
                <a16:creationId xmlns:a16="http://schemas.microsoft.com/office/drawing/2014/main" id="{355F9724-1F51-4BD1-BA0E-97F042BDC82F}"/>
              </a:ext>
            </a:extLst>
          </p:cNvPr>
          <p:cNvSpPr/>
          <p:nvPr/>
        </p:nvSpPr>
        <p:spPr>
          <a:xfrm>
            <a:off x="1674687" y="313713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4" name="Google Shape;460;g5e39d93ef4_0_81">
            <a:extLst>
              <a:ext uri="{FF2B5EF4-FFF2-40B4-BE49-F238E27FC236}">
                <a16:creationId xmlns:a16="http://schemas.microsoft.com/office/drawing/2014/main" id="{6154B04A-C5DD-4265-9C39-7FAA6C2D6D6C}"/>
              </a:ext>
            </a:extLst>
          </p:cNvPr>
          <p:cNvSpPr/>
          <p:nvPr/>
        </p:nvSpPr>
        <p:spPr>
          <a:xfrm>
            <a:off x="1674687" y="390353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5" name="Google Shape;461;g5e39d93ef4_0_81">
            <a:extLst>
              <a:ext uri="{FF2B5EF4-FFF2-40B4-BE49-F238E27FC236}">
                <a16:creationId xmlns:a16="http://schemas.microsoft.com/office/drawing/2014/main" id="{9A7E9727-8370-45DC-B9FB-3BD2B158D4C8}"/>
              </a:ext>
            </a:extLst>
          </p:cNvPr>
          <p:cNvCxnSpPr>
            <a:cxnSpLocks/>
          </p:cNvCxnSpPr>
          <p:nvPr/>
        </p:nvCxnSpPr>
        <p:spPr>
          <a:xfrm>
            <a:off x="3589712" y="3444085"/>
            <a:ext cx="983438" cy="111399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4152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172201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30412" y="563880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b="1" kern="0" dirty="0">
                <a:latin typeface="Calibri" pitchFamily="34" charset="0"/>
              </a:rPr>
              <a:t>A TLB hit eliminates a 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261628" y="263313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2E3CDB-43A8-454E-AED5-4C20B2CD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14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00701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36218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4152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61203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3893140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562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50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506307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486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55821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5810778" y="2645837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5452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50760" y="21214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037389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54788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7150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6172200" y="2636840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043114" y="55626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sz="2400" b="1" kern="0" dirty="0">
                <a:latin typeface="Calibri" pitchFamily="34" charset="0"/>
              </a:rPr>
              <a:t>A TLB miss incurs an additional memory access (the PTE)</a:t>
            </a:r>
            <a:endParaRPr lang="en-GB" sz="2000" kern="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3114" y="6077506"/>
            <a:ext cx="4249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kern="0" dirty="0">
                <a:latin typeface="Calibri" pitchFamily="34" charset="0"/>
              </a:rPr>
              <a:t>Fortunately, TLB misses are rare. Why?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918AD87-F651-9A41-820E-38AFA0616005}"/>
              </a:ext>
            </a:extLst>
          </p:cNvPr>
          <p:cNvSpPr txBox="1"/>
          <p:nvPr/>
        </p:nvSpPr>
        <p:spPr>
          <a:xfrm>
            <a:off x="6658601" y="6076890"/>
            <a:ext cx="29951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Locality. It’s always locality.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4727E1-A6DB-47AE-8B0E-2F6DE58E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8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  <p:bldP spid="2" grpId="0"/>
      <p:bldP spid="3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9" name="Google Shape;1559;p48"/>
          <p:cNvSpPr txBox="1">
            <a:spLocks noGrp="1"/>
          </p:cNvSpPr>
          <p:nvPr>
            <p:ph type="sldNum" idx="12"/>
          </p:nvPr>
        </p:nvSpPr>
        <p:spPr>
          <a:xfrm>
            <a:off x="807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buClr>
                <a:srgbClr val="888888"/>
              </a:buClr>
              <a:buSzPts val="1200"/>
            </a:pPr>
            <a:fld id="{00000000-1234-1234-1234-123412341234}" type="slidenum">
              <a:rPr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buClr>
                  <a:srgbClr val="888888"/>
                </a:buClr>
                <a:buSzPts val="1200"/>
              </a:pPr>
              <a:t>102</a:t>
            </a:fld>
            <a:endParaRPr/>
          </a:p>
        </p:txBody>
      </p:sp>
      <p:grpSp>
        <p:nvGrpSpPr>
          <p:cNvPr id="1561" name="Google Shape;1561;p48"/>
          <p:cNvGrpSpPr/>
          <p:nvPr/>
        </p:nvGrpSpPr>
        <p:grpSpPr>
          <a:xfrm>
            <a:off x="1798318" y="1600200"/>
            <a:ext cx="3269045" cy="1013096"/>
            <a:chOff x="5669280" y="1536700"/>
            <a:chExt cx="2788624" cy="1013096"/>
          </a:xfrm>
        </p:grpSpPr>
        <p:sp>
          <p:nvSpPr>
            <p:cNvPr id="1562" name="Google Shape;1562;p48"/>
            <p:cNvSpPr/>
            <p:nvPr/>
          </p:nvSpPr>
          <p:spPr>
            <a:xfrm>
              <a:off x="5669280" y="1644650"/>
              <a:ext cx="330200" cy="190500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800"/>
              </a:pP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3" name="Google Shape;1563;p48" descr="90%"/>
            <p:cNvSpPr/>
            <p:nvPr/>
          </p:nvSpPr>
          <p:spPr>
            <a:xfrm>
              <a:off x="5669280" y="1947672"/>
              <a:ext cx="330200" cy="1905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800"/>
              </a:pP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4" name="Google Shape;1564;p48"/>
            <p:cNvSpPr/>
            <p:nvPr/>
          </p:nvSpPr>
          <p:spPr>
            <a:xfrm>
              <a:off x="5669280" y="2249424"/>
              <a:ext cx="330200" cy="190500"/>
            </a:xfrm>
            <a:prstGeom prst="rect">
              <a:avLst/>
            </a:prstGeom>
            <a:solidFill>
              <a:srgbClr val="FFCC66"/>
            </a:solidFill>
            <a:ln w="254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800"/>
              </a:pPr>
              <a:endPara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5" name="Google Shape;1565;p48"/>
            <p:cNvSpPr/>
            <p:nvPr/>
          </p:nvSpPr>
          <p:spPr>
            <a:xfrm>
              <a:off x="6019800" y="1536700"/>
              <a:ext cx="2438104" cy="1013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>
                <a:buClr>
                  <a:schemeClr val="dk1"/>
                </a:buClr>
                <a:buSzPts val="2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hardware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>
                <a:buClr>
                  <a:schemeClr val="dk1"/>
                </a:buClr>
                <a:buSzPts val="2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hardware or OS software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>
                <a:buClr>
                  <a:schemeClr val="dk1"/>
                </a:buClr>
                <a:buSzPts val="2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OS software</a:t>
              </a:r>
              <a:endParaRPr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66" name="Google Shape;1566;p48"/>
          <p:cNvSpPr/>
          <p:nvPr/>
        </p:nvSpPr>
        <p:spPr>
          <a:xfrm>
            <a:off x="4898821" y="1371600"/>
            <a:ext cx="2404568" cy="430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0" rIns="90475" bIns="0" anchor="t" anchorCtr="0">
            <a:noAutofit/>
          </a:bodyPr>
          <a:lstStyle/>
          <a:p>
            <a:pPr>
              <a:buClr>
                <a:schemeClr val="accent6"/>
              </a:buClr>
              <a:buSzPts val="2800"/>
            </a:pPr>
            <a:r>
              <a:rPr lang="en-US" sz="28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7" name="Google Shape;1567;p48"/>
          <p:cNvSpPr/>
          <p:nvPr/>
        </p:nvSpPr>
        <p:spPr>
          <a:xfrm>
            <a:off x="5181600" y="2068710"/>
            <a:ext cx="1828800" cy="787779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lt1"/>
              </a:buClr>
              <a:buSzPts val="2800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lt1"/>
              </a:buClr>
              <a:buSzPts val="2800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Lookup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48" descr="90%"/>
          <p:cNvSpPr/>
          <p:nvPr/>
        </p:nvSpPr>
        <p:spPr>
          <a:xfrm>
            <a:off x="3169918" y="3410713"/>
            <a:ext cx="1828800" cy="786383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accent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Page Table</a:t>
            </a: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Access</a:t>
            </a: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9" name="Google Shape;1569;p48" descr="90%"/>
          <p:cNvSpPr/>
          <p:nvPr/>
        </p:nvSpPr>
        <p:spPr>
          <a:xfrm>
            <a:off x="4358640" y="4745736"/>
            <a:ext cx="1463038" cy="786383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accent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dk1"/>
              </a:buClr>
              <a:buSzPts val="2800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dk1"/>
              </a:buClr>
              <a:buSzPts val="2800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0" name="Google Shape;1570;p48"/>
          <p:cNvSpPr/>
          <p:nvPr/>
        </p:nvSpPr>
        <p:spPr>
          <a:xfrm>
            <a:off x="2255520" y="4745736"/>
            <a:ext cx="1828800" cy="786383"/>
          </a:xfrm>
          <a:prstGeom prst="rect">
            <a:avLst/>
          </a:prstGeom>
          <a:solidFill>
            <a:srgbClr val="FFCC66"/>
          </a:solidFill>
          <a:ln w="25400" cap="flat" cmpd="sng">
            <a:solidFill>
              <a:schemeClr val="accent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dk1"/>
              </a:buClr>
              <a:buSzPts val="2800"/>
            </a:pPr>
            <a:r>
              <a:rPr lang="en-US" sz="2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dk1"/>
              </a:buClr>
              <a:buSzPts val="2000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(OS loads page)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1" name="Google Shape;1571;p48"/>
          <p:cNvSpPr/>
          <p:nvPr/>
        </p:nvSpPr>
        <p:spPr>
          <a:xfrm>
            <a:off x="7193280" y="3410713"/>
            <a:ext cx="1828800" cy="78638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lt1"/>
              </a:buClr>
              <a:buSzPts val="2800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Protection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lt1"/>
              </a:buClr>
              <a:buSzPts val="2800"/>
            </a:pPr>
            <a:r>
              <a:rPr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Check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2" name="Google Shape;1572;p48"/>
          <p:cNvSpPr/>
          <p:nvPr/>
        </p:nvSpPr>
        <p:spPr>
          <a:xfrm>
            <a:off x="8382000" y="4745736"/>
            <a:ext cx="1463038" cy="78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56127A"/>
              </a:buClr>
              <a:buSzPts val="2800"/>
            </a:pPr>
            <a:r>
              <a:rPr lang="en-US" sz="2800">
                <a:solidFill>
                  <a:srgbClr val="56127A"/>
                </a:solidFill>
                <a:latin typeface="Calibri"/>
                <a:ea typeface="Calibri"/>
                <a:cs typeface="Calibri"/>
                <a:sym typeface="Calibri"/>
              </a:rPr>
              <a:t>Physical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rgbClr val="56127A"/>
              </a:buClr>
              <a:buSzPts val="2800"/>
            </a:pPr>
            <a:r>
              <a:rPr lang="en-US" sz="2800">
                <a:solidFill>
                  <a:srgbClr val="56127A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3" name="Google Shape;1573;p48"/>
          <p:cNvCxnSpPr/>
          <p:nvPr/>
        </p:nvCxnSpPr>
        <p:spPr>
          <a:xfrm>
            <a:off x="6096000" y="1751209"/>
            <a:ext cx="0" cy="317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1574" name="Google Shape;1574;p48"/>
          <p:cNvSpPr/>
          <p:nvPr/>
        </p:nvSpPr>
        <p:spPr>
          <a:xfrm>
            <a:off x="3974116" y="2788918"/>
            <a:ext cx="1093248" cy="3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TLB Miss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5" name="Google Shape;1575;p48"/>
          <p:cNvSpPr/>
          <p:nvPr/>
        </p:nvSpPr>
        <p:spPr>
          <a:xfrm>
            <a:off x="7303391" y="2788918"/>
            <a:ext cx="918522" cy="3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TLB Hit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6" name="Google Shape;1576;p48"/>
          <p:cNvSpPr/>
          <p:nvPr/>
        </p:nvSpPr>
        <p:spPr>
          <a:xfrm>
            <a:off x="2081799" y="4142233"/>
            <a:ext cx="1093632" cy="582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algn="r"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 not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 Mem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7" name="Google Shape;1577;p48"/>
          <p:cNvSpPr/>
          <p:nvPr/>
        </p:nvSpPr>
        <p:spPr>
          <a:xfrm>
            <a:off x="6255017" y="4142232"/>
            <a:ext cx="937758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algn="r"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Access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Denied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8" name="Google Shape;1578;p48"/>
          <p:cNvSpPr/>
          <p:nvPr/>
        </p:nvSpPr>
        <p:spPr>
          <a:xfrm>
            <a:off x="9113520" y="4142232"/>
            <a:ext cx="1222770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Access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Permitted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9" name="Google Shape;1579;p48"/>
          <p:cNvSpPr/>
          <p:nvPr/>
        </p:nvSpPr>
        <p:spPr>
          <a:xfrm>
            <a:off x="6278880" y="4745736"/>
            <a:ext cx="1828800" cy="787779"/>
          </a:xfrm>
          <a:prstGeom prst="rect">
            <a:avLst/>
          </a:prstGeom>
          <a:solidFill>
            <a:srgbClr val="FFCC66"/>
          </a:solidFill>
          <a:ln w="25400" cap="flat" cmpd="sng">
            <a:solidFill>
              <a:schemeClr val="accent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dk1"/>
              </a:buClr>
              <a:buSzPts val="2800"/>
            </a:pPr>
            <a:r>
              <a:rPr lang="en-US" sz="2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Protection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80000"/>
              </a:lnSpc>
              <a:buClr>
                <a:schemeClr val="dk1"/>
              </a:buClr>
              <a:buSzPts val="2800"/>
            </a:pPr>
            <a:r>
              <a:rPr lang="en-US" sz="2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Fault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80" name="Google Shape;1580;p48"/>
          <p:cNvCxnSpPr/>
          <p:nvPr/>
        </p:nvCxnSpPr>
        <p:spPr>
          <a:xfrm>
            <a:off x="7193280" y="5532119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1581" name="Google Shape;1581;p48"/>
          <p:cNvSpPr txBox="1"/>
          <p:nvPr/>
        </p:nvSpPr>
        <p:spPr>
          <a:xfrm>
            <a:off x="6278880" y="5715000"/>
            <a:ext cx="1828800" cy="466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24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SEGFAULT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82" name="Google Shape;1582;p48"/>
          <p:cNvGrpSpPr/>
          <p:nvPr/>
        </p:nvGrpSpPr>
        <p:grpSpPr>
          <a:xfrm>
            <a:off x="4084318" y="2856492"/>
            <a:ext cx="4023362" cy="545073"/>
            <a:chOff x="2560318" y="2632455"/>
            <a:chExt cx="4023362" cy="545073"/>
          </a:xfrm>
        </p:grpSpPr>
        <p:cxnSp>
          <p:nvCxnSpPr>
            <p:cNvPr id="1583" name="Google Shape;1583;p48"/>
            <p:cNvCxnSpPr/>
            <p:nvPr/>
          </p:nvCxnSpPr>
          <p:spPr>
            <a:xfrm>
              <a:off x="4572000" y="2632455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84" name="Google Shape;1584;p48"/>
            <p:cNvCxnSpPr/>
            <p:nvPr/>
          </p:nvCxnSpPr>
          <p:spPr>
            <a:xfrm>
              <a:off x="4572000" y="2903210"/>
              <a:ext cx="201168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1585" name="Google Shape;1585;p48"/>
            <p:cNvCxnSpPr/>
            <p:nvPr/>
          </p:nvCxnSpPr>
          <p:spPr>
            <a:xfrm flipH="1">
              <a:off x="2560318" y="2903210"/>
              <a:ext cx="201168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sp>
        <p:nvSpPr>
          <p:cNvPr id="1586" name="Google Shape;1586;p48"/>
          <p:cNvSpPr/>
          <p:nvPr/>
        </p:nvSpPr>
        <p:spPr>
          <a:xfrm>
            <a:off x="5089151" y="4142232"/>
            <a:ext cx="987449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SzPts val="2000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 Mem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87" name="Google Shape;1587;p48"/>
          <p:cNvGrpSpPr/>
          <p:nvPr/>
        </p:nvGrpSpPr>
        <p:grpSpPr>
          <a:xfrm>
            <a:off x="3169918" y="4197096"/>
            <a:ext cx="1920240" cy="548638"/>
            <a:chOff x="1645918" y="3973060"/>
            <a:chExt cx="1920240" cy="548638"/>
          </a:xfrm>
        </p:grpSpPr>
        <p:cxnSp>
          <p:nvCxnSpPr>
            <p:cNvPr id="1588" name="Google Shape;1588;p48"/>
            <p:cNvCxnSpPr/>
            <p:nvPr/>
          </p:nvCxnSpPr>
          <p:spPr>
            <a:xfrm>
              <a:off x="2560318" y="39730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89" name="Google Shape;1589;p48"/>
            <p:cNvCxnSpPr/>
            <p:nvPr/>
          </p:nvCxnSpPr>
          <p:spPr>
            <a:xfrm flipH="1">
              <a:off x="1645918" y="4247380"/>
              <a:ext cx="91440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1590" name="Google Shape;1590;p48"/>
            <p:cNvCxnSpPr/>
            <p:nvPr/>
          </p:nvCxnSpPr>
          <p:spPr>
            <a:xfrm>
              <a:off x="2560318" y="4247380"/>
              <a:ext cx="100584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grpSp>
        <p:nvGrpSpPr>
          <p:cNvPr id="1591" name="Google Shape;1591;p48"/>
          <p:cNvGrpSpPr/>
          <p:nvPr/>
        </p:nvGrpSpPr>
        <p:grpSpPr>
          <a:xfrm>
            <a:off x="7193278" y="4197096"/>
            <a:ext cx="1920240" cy="548638"/>
            <a:chOff x="5669278" y="3973060"/>
            <a:chExt cx="1920240" cy="548638"/>
          </a:xfrm>
        </p:grpSpPr>
        <p:cxnSp>
          <p:nvCxnSpPr>
            <p:cNvPr id="1592" name="Google Shape;1592;p48"/>
            <p:cNvCxnSpPr/>
            <p:nvPr/>
          </p:nvCxnSpPr>
          <p:spPr>
            <a:xfrm>
              <a:off x="6584689" y="39730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93" name="Google Shape;1593;p48"/>
            <p:cNvCxnSpPr/>
            <p:nvPr/>
          </p:nvCxnSpPr>
          <p:spPr>
            <a:xfrm flipH="1">
              <a:off x="5669278" y="4247380"/>
              <a:ext cx="91440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1594" name="Google Shape;1594;p48"/>
            <p:cNvCxnSpPr/>
            <p:nvPr/>
          </p:nvCxnSpPr>
          <p:spPr>
            <a:xfrm>
              <a:off x="6583678" y="4247380"/>
              <a:ext cx="100584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sp>
        <p:nvSpPr>
          <p:cNvPr id="1595" name="Google Shape;1595;p48"/>
          <p:cNvSpPr txBox="1"/>
          <p:nvPr/>
        </p:nvSpPr>
        <p:spPr>
          <a:xfrm>
            <a:off x="8199120" y="5715000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cache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96" name="Google Shape;1596;p48"/>
          <p:cNvCxnSpPr/>
          <p:nvPr/>
        </p:nvCxnSpPr>
        <p:spPr>
          <a:xfrm>
            <a:off x="9113520" y="5532119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1597" name="Google Shape;1597;p48"/>
          <p:cNvCxnSpPr/>
          <p:nvPr/>
        </p:nvCxnSpPr>
        <p:spPr>
          <a:xfrm>
            <a:off x="3169918" y="5532119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1598" name="Google Shape;1598;p48"/>
          <p:cNvCxnSpPr/>
          <p:nvPr/>
        </p:nvCxnSpPr>
        <p:spPr>
          <a:xfrm>
            <a:off x="5090160" y="5532119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1599" name="Google Shape;1599;p48"/>
          <p:cNvSpPr txBox="1"/>
          <p:nvPr/>
        </p:nvSpPr>
        <p:spPr>
          <a:xfrm>
            <a:off x="2255520" y="5715000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in Disk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0" name="Google Shape;1600;p48"/>
          <p:cNvSpPr txBox="1"/>
          <p:nvPr/>
        </p:nvSpPr>
        <p:spPr>
          <a:xfrm>
            <a:off x="4171242" y="5715000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2400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in Mem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03" name="Google Shape;1603;p48"/>
          <p:cNvGrpSpPr/>
          <p:nvPr/>
        </p:nvGrpSpPr>
        <p:grpSpPr>
          <a:xfrm>
            <a:off x="3169919" y="3804540"/>
            <a:ext cx="4022857" cy="2551175"/>
            <a:chOff x="1645918" y="3804539"/>
            <a:chExt cx="4022857" cy="2551175"/>
          </a:xfrm>
        </p:grpSpPr>
        <p:cxnSp>
          <p:nvCxnSpPr>
            <p:cNvPr id="1604" name="Google Shape;1604;p48"/>
            <p:cNvCxnSpPr/>
            <p:nvPr/>
          </p:nvCxnSpPr>
          <p:spPr>
            <a:xfrm>
              <a:off x="1645918" y="60807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05" name="Google Shape;1605;p48"/>
            <p:cNvCxnSpPr/>
            <p:nvPr/>
          </p:nvCxnSpPr>
          <p:spPr>
            <a:xfrm>
              <a:off x="3566160" y="60807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06" name="Google Shape;1606;p48"/>
            <p:cNvCxnSpPr/>
            <p:nvPr/>
          </p:nvCxnSpPr>
          <p:spPr>
            <a:xfrm rot="-5400000">
              <a:off x="3844548" y="4531487"/>
              <a:ext cx="2551175" cy="1097279"/>
            </a:xfrm>
            <a:prstGeom prst="bentConnector2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1607" name="Google Shape;1607;p48"/>
            <p:cNvCxnSpPr/>
            <p:nvPr/>
          </p:nvCxnSpPr>
          <p:spPr>
            <a:xfrm>
              <a:off x="1645918" y="6355080"/>
              <a:ext cx="2926081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E8B20E8B-4072-4DD4-A837-F5C3F2BE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process</a:t>
            </a:r>
          </a:p>
        </p:txBody>
      </p:sp>
    </p:spTree>
    <p:extLst>
      <p:ext uri="{BB962C8B-B14F-4D97-AF65-F5344CB8AC3E}">
        <p14:creationId xmlns:p14="http://schemas.microsoft.com/office/powerpoint/2010/main" val="113343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Multi-level Page Tables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708875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r>
              <a:rPr lang="en-GB" dirty="0"/>
              <a:t>How big is the page table?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pPr lvl="1"/>
            <a:r>
              <a:rPr lang="en-GB" dirty="0"/>
              <a:t>That’s just meta-data!</a:t>
            </a:r>
            <a:br>
              <a:rPr lang="en-GB" dirty="0"/>
            </a:br>
            <a:r>
              <a:rPr lang="en-GB" dirty="0"/>
              <a:t>Where does the data go?</a:t>
            </a:r>
          </a:p>
          <a:p>
            <a:r>
              <a:rPr lang="en-GB" dirty="0"/>
              <a:t>Common solution:</a:t>
            </a:r>
          </a:p>
          <a:p>
            <a:pPr lvl="1"/>
            <a:r>
              <a:rPr lang="en-GB" dirty="0"/>
              <a:t>Multi-level page tables</a:t>
            </a:r>
          </a:p>
          <a:p>
            <a:pPr lvl="1"/>
            <a:r>
              <a:rPr lang="en-GB" dirty="0"/>
              <a:t>Split the VPN into multiple pieces, 1 per level</a:t>
            </a:r>
          </a:p>
          <a:p>
            <a:pPr lvl="1"/>
            <a:r>
              <a:rPr lang="en-GB" dirty="0"/>
              <a:t>Example: 2-level page table</a:t>
            </a:r>
          </a:p>
          <a:p>
            <a:pPr lvl="2"/>
            <a:r>
              <a:rPr lang="en-GB" dirty="0"/>
              <a:t>Level 1 table: each PTE points to a level 2 page table</a:t>
            </a:r>
            <a:br>
              <a:rPr lang="en-GB" dirty="0"/>
            </a:br>
            <a:r>
              <a:rPr lang="en-GB" dirty="0"/>
              <a:t>(always memory resident)</a:t>
            </a:r>
          </a:p>
          <a:p>
            <a:pPr lvl="2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data, maybe not even allocated!)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8548353" y="914400"/>
            <a:ext cx="2671657" cy="4696895"/>
            <a:chOff x="6019800" y="1246705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019800" y="2633132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7848600" y="1246705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340275" y="3733800"/>
              <a:ext cx="434542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ECB570-AACE-4A17-B412-219A769B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995008" y="1182687"/>
            <a:ext cx="19171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Level 1 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7455901" y="6426199"/>
            <a:ext cx="434542" cy="2625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372446" y="1160463"/>
            <a:ext cx="2008498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Level 2 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7062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7062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062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7062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7062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062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062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062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62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997825" y="1641476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76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4776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4776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4776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4776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776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776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4776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4776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4776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4776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7062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7062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062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061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5767388" y="17907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5767388" y="2400301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5767388" y="27051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5767388" y="3314701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5767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3481388" y="2171701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3481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481388" y="4840289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2362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2362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2362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2362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2362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2362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2362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2362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2362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2362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2362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8189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8442090" y="2403476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8189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8440504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8113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8440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8113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8442091" y="6000751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28814" y="685800"/>
            <a:ext cx="4104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32 bit addresses, 4KB pages, 4-byte </a:t>
            </a:r>
            <a:r>
              <a:rPr lang="en-US" i="1" dirty="0" err="1">
                <a:latin typeface="Calibri" pitchFamily="34" charset="0"/>
              </a:rPr>
              <a:t>PTEs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40491" y="5939929"/>
            <a:ext cx="4450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If you’re not using most of the address space</a:t>
            </a:r>
          </a:p>
          <a:p>
            <a:r>
              <a:rPr lang="en-US" dirty="0">
                <a:latin typeface="Calibri" pitchFamily="34" charset="0"/>
              </a:rPr>
              <a:t>(which you’re not), don’t need most level 2 </a:t>
            </a:r>
          </a:p>
          <a:p>
            <a:r>
              <a:rPr lang="en-US" dirty="0">
                <a:latin typeface="Calibri" pitchFamily="34" charset="0"/>
              </a:rPr>
              <a:t>page </a:t>
            </a:r>
            <a:r>
              <a:rPr lang="en-US">
                <a:latin typeface="Calibri" pitchFamily="34" charset="0"/>
              </a:rPr>
              <a:t>tables! So </a:t>
            </a:r>
            <a:r>
              <a:rPr lang="en-US" dirty="0">
                <a:latin typeface="Calibri" pitchFamily="34" charset="0"/>
              </a:rPr>
              <a:t>don’t allocate them!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C6614D-0619-CA49-A941-9533A7E9C15C}"/>
              </a:ext>
            </a:extLst>
          </p:cNvPr>
          <p:cNvSpPr txBox="1"/>
          <p:nvPr/>
        </p:nvSpPr>
        <p:spPr>
          <a:xfrm>
            <a:off x="2186314" y="1517266"/>
            <a:ext cx="1367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 table</a:t>
            </a:r>
          </a:p>
          <a:p>
            <a:pPr algn="ctr"/>
            <a:r>
              <a:rPr lang="en-US" dirty="0">
                <a:latin typeface="Calibri" pitchFamily="34" charset="0"/>
              </a:rPr>
              <a:t>1024 entries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1F87581-025C-D341-8C53-3535BB006873}"/>
              </a:ext>
            </a:extLst>
          </p:cNvPr>
          <p:cNvSpPr txBox="1"/>
          <p:nvPr/>
        </p:nvSpPr>
        <p:spPr>
          <a:xfrm>
            <a:off x="4317392" y="1485901"/>
            <a:ext cx="2057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 tables, NOT 1024!</a:t>
            </a:r>
          </a:p>
          <a:p>
            <a:pPr algn="ctr"/>
            <a:r>
              <a:rPr lang="en-US" dirty="0">
                <a:latin typeface="Calibri" pitchFamily="34" charset="0"/>
              </a:rPr>
              <a:t>1024 entries each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F4DE1-E428-4C6B-B52B-451414A4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page table: Core i7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67603" y="2662239"/>
            <a:ext cx="500136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81702" y="3919538"/>
            <a:ext cx="923329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56579" y="2876550"/>
            <a:ext cx="867224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3121" y="990600"/>
            <a:ext cx="266098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2207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821" y="1000125"/>
            <a:ext cx="266098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6979" y="1000125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55524" y="1001713"/>
            <a:ext cx="97026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6401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6401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6655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27765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59893" y="1990725"/>
            <a:ext cx="629980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5385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4938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9163050" y="14938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59309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59309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3879" y="5721350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71579" y="5721350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521734" y="5734050"/>
            <a:ext cx="105913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4816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4800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332131" y="3068638"/>
            <a:ext cx="1216679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2144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2207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2144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2128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6623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27813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27813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27860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440364" y="1990726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5480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5033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6687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6671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27844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27860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78301" y="1990726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5480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5033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6623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6623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27860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81313" y="1990726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directory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5480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5033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6560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80421" y="990600"/>
            <a:ext cx="266098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9621" y="990600"/>
            <a:ext cx="266098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28019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13289" y="2590800"/>
            <a:ext cx="43281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40*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0241" y="2692401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27844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27860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90676" y="2554288"/>
            <a:ext cx="43281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40*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58529" y="2627935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/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27844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11476" y="2573338"/>
            <a:ext cx="43281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40*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66629" y="2674939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86239" y="2549525"/>
            <a:ext cx="43281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40*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54091" y="2651126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685252" y="5254625"/>
            <a:ext cx="43281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40*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0141" y="5343526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9106591" y="3362325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9060741" y="3351214"/>
            <a:ext cx="2439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/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3846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512 GB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3846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1 GB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3846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2 MB 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3846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/>
              <a:t>4 KB</a:t>
            </a:r>
          </a:p>
          <a:p>
            <a:pPr marL="457200" indent="-457200" algn="ctr"/>
            <a:r>
              <a:rPr lang="en-US" sz="1400" i="1"/>
              <a:t>region </a:t>
            </a:r>
          </a:p>
          <a:p>
            <a:pPr marL="457200" indent="-457200" algn="ctr"/>
            <a:r>
              <a:rPr lang="en-US" sz="1400" i="1"/>
              <a:t>per entry</a:t>
            </a:r>
          </a:p>
        </p:txBody>
      </p:sp>
      <p:sp>
        <p:nvSpPr>
          <p:cNvPr id="75" name="Text Box 388"/>
          <p:cNvSpPr txBox="1">
            <a:spLocks noChangeArrowheads="1"/>
          </p:cNvSpPr>
          <p:nvPr/>
        </p:nvSpPr>
        <p:spPr bwMode="auto">
          <a:xfrm>
            <a:off x="1701064" y="6481380"/>
            <a:ext cx="227536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</a:rPr>
              <a:t>*aligned to a 4K-boundary</a:t>
            </a:r>
          </a:p>
        </p:txBody>
      </p:sp>
      <p:sp>
        <p:nvSpPr>
          <p:cNvPr id="71" name="Slide Number Placeholder 70">
            <a:extLst>
              <a:ext uri="{FF2B5EF4-FFF2-40B4-BE49-F238E27FC236}">
                <a16:creationId xmlns:a16="http://schemas.microsoft.com/office/drawing/2014/main" id="{DE3E7843-D6DF-402A-8B2C-110E63AD4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0980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95" y="138447"/>
            <a:ext cx="10972799" cy="685800"/>
          </a:xfrm>
        </p:spPr>
        <p:txBody>
          <a:bodyPr/>
          <a:lstStyle/>
          <a:p>
            <a:r>
              <a:rPr lang="en-US" dirty="0"/>
              <a:t>End-to-end Core i7 Data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698679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613079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6130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384479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384479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394605" y="19178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092325" y="22988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2625725" y="22988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2810531" y="20702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057400" y="2079038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30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387725" y="30608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3921125" y="30608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454525" y="30608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4987925" y="30608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387725" y="32132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3921125" y="32132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454525" y="32132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4987925" y="32132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387725" y="3365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3921125" y="3365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454525" y="3365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4987925" y="3365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387725" y="3746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3921125" y="3746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454525" y="3746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4987925" y="3746679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355179" y="3495854"/>
            <a:ext cx="410496" cy="27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2930525" y="2603679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2930525" y="3137079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2930525" y="3822879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2930525" y="3289479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2930525" y="3441879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397125" y="2603679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397125" y="2756079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3692525" y="2756079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225925" y="2756079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4759325" y="2756079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292725" y="2756079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4406202"/>
            <a:ext cx="0" cy="54697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155879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46438" y="2375079"/>
            <a:ext cx="3078162" cy="5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L1 </a:t>
            </a:r>
            <a:r>
              <a:rPr lang="en-US" sz="1600" dirty="0">
                <a:solidFill>
                  <a:schemeClr val="tx2"/>
                </a:solidFill>
              </a:rPr>
              <a:t>d</a:t>
            </a:r>
            <a:r>
              <a:rPr lang="en-US" sz="1600" b="1" dirty="0">
                <a:solidFill>
                  <a:schemeClr val="tx2"/>
                </a:solidFill>
              </a:rPr>
              <a:t>-TLB (64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531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531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372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372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38979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18379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1" y="5510392"/>
            <a:ext cx="536575" cy="5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96000" y="5053192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7162800" y="5053192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789141" y="4813479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322541" y="4813479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 flipV="1">
            <a:off x="5521324" y="3430515"/>
            <a:ext cx="879476" cy="113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400800" y="3430515"/>
            <a:ext cx="0" cy="16115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96179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6275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0" y="6542434"/>
            <a:ext cx="1381788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4872092" y="4067086"/>
            <a:ext cx="1446036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 d-TLB 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351795" y="4420223"/>
            <a:ext cx="979563" cy="5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 d-TLB</a:t>
            </a:r>
            <a:br>
              <a:rPr lang="en-US" sz="1600" i="1" dirty="0">
                <a:solidFill>
                  <a:schemeClr val="tx2"/>
                </a:solidFill>
              </a:rPr>
            </a:br>
            <a:r>
              <a:rPr lang="en-US" sz="16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4" y="1841679"/>
            <a:ext cx="362267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7315200" y="1841679"/>
            <a:ext cx="0" cy="3200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616728" y="5296079"/>
            <a:ext cx="1049966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927279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211550" y="698679"/>
            <a:ext cx="575478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543800" y="34418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8077200" y="34418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610600" y="34418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9144000" y="34418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543800" y="35942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8077200" y="35942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610600" y="35942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9144000" y="35942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543800" y="3746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8077200" y="3746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610600" y="3746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9144000" y="3746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543800" y="4127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8077200" y="4127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610600" y="4127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9144000" y="4127679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511254" y="3876854"/>
            <a:ext cx="410496" cy="27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924800" y="5194479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915400" y="4661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287000" y="4661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681914" y="4656317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683500" y="4280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8229600" y="4280079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753475" y="4280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286875" y="4280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982200" y="3518079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677400" y="3518079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677400" y="3670479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677400" y="3822879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677400" y="4203879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57979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3426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198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17908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362200" y="18924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657224" y="1232079"/>
            <a:ext cx="0" cy="2209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686800" y="5042079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10058400" y="5042079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9045575" y="4813479"/>
            <a:ext cx="349454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10083801" y="48134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753600" y="5042079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753601" y="48134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877300" y="50039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931400" y="50039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10248900" y="5003979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H="1" flipV="1">
            <a:off x="7657224" y="2603679"/>
            <a:ext cx="2131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698679"/>
            <a:ext cx="1524000" cy="8382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main memory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518401" y="2819579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L1 </a:t>
            </a:r>
            <a:r>
              <a:rPr lang="en-US" sz="1600" b="1" dirty="0" err="1">
                <a:solidFill>
                  <a:schemeClr val="tx2"/>
                </a:solidFill>
              </a:rPr>
              <a:t>d</a:t>
            </a:r>
            <a:r>
              <a:rPr lang="en-US" sz="1600" b="1" dirty="0">
                <a:solidFill>
                  <a:schemeClr val="tx2"/>
                </a:solidFill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(64 sets, 8 lines/set)</a:t>
            </a: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536879"/>
            <a:ext cx="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079679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640398" y="1689279"/>
            <a:ext cx="412355" cy="5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</a:t>
            </a:r>
            <a:br>
              <a:rPr lang="en-US" sz="1600" i="1" dirty="0">
                <a:solidFill>
                  <a:schemeClr val="tx2"/>
                </a:solidFill>
              </a:rPr>
            </a:br>
            <a:r>
              <a:rPr lang="en-US" sz="16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52196" y="1764143"/>
            <a:ext cx="585096" cy="5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L1</a:t>
            </a:r>
            <a:br>
              <a:rPr lang="en-US" sz="1600" i="1" dirty="0">
                <a:solidFill>
                  <a:schemeClr val="tx2"/>
                </a:solidFill>
              </a:rPr>
            </a:br>
            <a:r>
              <a:rPr lang="en-US" sz="1600" i="1" dirty="0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038515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935289" y="1161227"/>
            <a:ext cx="227017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531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53179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372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37279"/>
            <a:ext cx="266097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45329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38979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18379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6750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4379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29404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38979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18379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6750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4855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29404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34217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13617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6274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4855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24642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810500" y="345140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334375" y="345140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858250" y="344188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410700" y="345140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813675" y="4127679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343900" y="413244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880475" y="413085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410700" y="413085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956550" y="428007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477250" y="4281667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9017000" y="4273729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553575" y="428325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38979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40567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40567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</p:grpSp>
      <p:sp>
        <p:nvSpPr>
          <p:cNvPr id="172" name="Rectangle 503"/>
          <p:cNvSpPr>
            <a:spLocks noChangeArrowheads="1"/>
          </p:cNvSpPr>
          <p:nvPr/>
        </p:nvSpPr>
        <p:spPr bwMode="auto">
          <a:xfrm>
            <a:off x="3918606" y="4127679"/>
            <a:ext cx="1017971" cy="533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</a:rPr>
              <a:t>L2 TLB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73" name="Line 418"/>
          <p:cNvSpPr>
            <a:spLocks noChangeShapeType="1"/>
          </p:cNvSpPr>
          <p:nvPr/>
        </p:nvSpPr>
        <p:spPr bwMode="auto">
          <a:xfrm flipH="1">
            <a:off x="4953000" y="4356279"/>
            <a:ext cx="143383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4" name="Line 418"/>
          <p:cNvSpPr>
            <a:spLocks noChangeShapeType="1"/>
          </p:cNvSpPr>
          <p:nvPr/>
        </p:nvSpPr>
        <p:spPr bwMode="auto">
          <a:xfrm>
            <a:off x="4572000" y="4661079"/>
            <a:ext cx="6350" cy="56356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non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5" name="Line 418"/>
          <p:cNvSpPr>
            <a:spLocks noChangeShapeType="1"/>
          </p:cNvSpPr>
          <p:nvPr/>
        </p:nvSpPr>
        <p:spPr bwMode="auto">
          <a:xfrm flipV="1">
            <a:off x="4572000" y="5229404"/>
            <a:ext cx="15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6" name="Text Box 450"/>
          <p:cNvSpPr txBox="1">
            <a:spLocks noChangeArrowheads="1"/>
          </p:cNvSpPr>
          <p:nvPr/>
        </p:nvSpPr>
        <p:spPr bwMode="auto">
          <a:xfrm>
            <a:off x="4597001" y="4951781"/>
            <a:ext cx="1098441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L2 TLB hit</a:t>
            </a:r>
          </a:p>
        </p:txBody>
      </p:sp>
      <p:sp>
        <p:nvSpPr>
          <p:cNvPr id="177" name="Line 418"/>
          <p:cNvSpPr>
            <a:spLocks noChangeShapeType="1"/>
          </p:cNvSpPr>
          <p:nvPr/>
        </p:nvSpPr>
        <p:spPr bwMode="auto">
          <a:xfrm flipH="1">
            <a:off x="2244724" y="4406202"/>
            <a:ext cx="1671639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non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78" name="Text Box 450"/>
          <p:cNvSpPr txBox="1">
            <a:spLocks noChangeArrowheads="1"/>
          </p:cNvSpPr>
          <p:nvPr/>
        </p:nvSpPr>
        <p:spPr bwMode="auto">
          <a:xfrm>
            <a:off x="2400524" y="4117009"/>
            <a:ext cx="1271181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L2 TLB miss</a:t>
            </a:r>
          </a:p>
        </p:txBody>
      </p:sp>
      <p:sp>
        <p:nvSpPr>
          <p:cNvPr id="179" name="Text Box 449"/>
          <p:cNvSpPr txBox="1">
            <a:spLocks noChangeArrowheads="1"/>
          </p:cNvSpPr>
          <p:nvPr/>
        </p:nvSpPr>
        <p:spPr bwMode="auto">
          <a:xfrm>
            <a:off x="5220151" y="4332088"/>
            <a:ext cx="554638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180" name="Text Box 449"/>
          <p:cNvSpPr txBox="1">
            <a:spLocks noChangeArrowheads="1"/>
          </p:cNvSpPr>
          <p:nvPr/>
        </p:nvSpPr>
        <p:spPr bwMode="auto">
          <a:xfrm>
            <a:off x="2711276" y="4406922"/>
            <a:ext cx="554638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181" name="Text Box 513"/>
          <p:cNvSpPr txBox="1">
            <a:spLocks noChangeArrowheads="1"/>
          </p:cNvSpPr>
          <p:nvPr/>
        </p:nvSpPr>
        <p:spPr bwMode="auto">
          <a:xfrm>
            <a:off x="5146516" y="741125"/>
            <a:ext cx="64633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data</a:t>
            </a:r>
          </a:p>
        </p:txBody>
      </p:sp>
      <p:sp>
        <p:nvSpPr>
          <p:cNvPr id="49" name="Slide Number Placeholder 48">
            <a:extLst>
              <a:ext uri="{FF2B5EF4-FFF2-40B4-BE49-F238E27FC236}">
                <a16:creationId xmlns:a16="http://schemas.microsoft.com/office/drawing/2014/main" id="{6AD7A1D4-2269-47DD-AF37-76212B5EC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8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5e39d93ef4_0_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Multiple applications share RAM</a:t>
            </a:r>
            <a:endParaRPr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6DA12C5-CB65-BA40-BBEC-E064B8EF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11</a:t>
            </a:fld>
            <a:endParaRPr lang="en-US" dirty="0"/>
          </a:p>
        </p:txBody>
      </p:sp>
      <p:sp>
        <p:nvSpPr>
          <p:cNvPr id="499" name="Google Shape;499;g5e39d93ef4_0_120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00" name="Google Shape;500;g5e39d93ef4_0_120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cxnSp>
        <p:nvCxnSpPr>
          <p:cNvPr id="504" name="Google Shape;504;g5e39d93ef4_0_120"/>
          <p:cNvCxnSpPr>
            <a:stCxn id="499" idx="3"/>
            <a:endCxn id="500" idx="1"/>
          </p:cNvCxnSpPr>
          <p:nvPr/>
        </p:nvCxnSpPr>
        <p:spPr>
          <a:xfrm rot="10800000" flipH="1">
            <a:off x="5592850" y="4197175"/>
            <a:ext cx="860100" cy="360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05" name="Google Shape;505;g5e39d93ef4_0_120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06" name="Google Shape;506;g5e39d93ef4_0_120"/>
          <p:cNvSpPr/>
          <p:nvPr/>
        </p:nvSpPr>
        <p:spPr>
          <a:xfrm>
            <a:off x="6453050" y="266042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4" name="Google Shape;459;g5e39d93ef4_0_81">
            <a:extLst>
              <a:ext uri="{FF2B5EF4-FFF2-40B4-BE49-F238E27FC236}">
                <a16:creationId xmlns:a16="http://schemas.microsoft.com/office/drawing/2014/main" id="{5CC5E250-61CA-4C2C-B39C-226B59770DD5}"/>
              </a:ext>
            </a:extLst>
          </p:cNvPr>
          <p:cNvSpPr/>
          <p:nvPr/>
        </p:nvSpPr>
        <p:spPr>
          <a:xfrm>
            <a:off x="1674687" y="313713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5" name="Google Shape;460;g5e39d93ef4_0_81">
            <a:extLst>
              <a:ext uri="{FF2B5EF4-FFF2-40B4-BE49-F238E27FC236}">
                <a16:creationId xmlns:a16="http://schemas.microsoft.com/office/drawing/2014/main" id="{E2515954-D15F-4C96-BE54-38D1AC21DC32}"/>
              </a:ext>
            </a:extLst>
          </p:cNvPr>
          <p:cNvSpPr/>
          <p:nvPr/>
        </p:nvSpPr>
        <p:spPr>
          <a:xfrm>
            <a:off x="1674687" y="390353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6" name="Google Shape;461;g5e39d93ef4_0_81">
            <a:extLst>
              <a:ext uri="{FF2B5EF4-FFF2-40B4-BE49-F238E27FC236}">
                <a16:creationId xmlns:a16="http://schemas.microsoft.com/office/drawing/2014/main" id="{5089627D-45E4-46A1-8789-FAD8C5409D98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3589587" y="4210585"/>
            <a:ext cx="983563" cy="34749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5e39d93ef4_0_1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Multiple applications share RAM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2F21705C-E7C4-294E-80BE-E37EB9BE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12</a:t>
            </a:fld>
            <a:endParaRPr lang="en-US" dirty="0"/>
          </a:p>
        </p:txBody>
      </p:sp>
      <p:sp>
        <p:nvSpPr>
          <p:cNvPr id="515" name="Google Shape;515;g5e39d93ef4_0_136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16" name="Google Shape;516;g5e39d93ef4_0_136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cxnSp>
        <p:nvCxnSpPr>
          <p:cNvPr id="520" name="Google Shape;520;g5e39d93ef4_0_136"/>
          <p:cNvCxnSpPr>
            <a:stCxn id="515" idx="3"/>
            <a:endCxn id="521" idx="1"/>
          </p:cNvCxnSpPr>
          <p:nvPr/>
        </p:nvCxnSpPr>
        <p:spPr>
          <a:xfrm rot="10800000" flipH="1">
            <a:off x="5592850" y="3161875"/>
            <a:ext cx="860100" cy="1396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21" name="Google Shape;521;g5e39d93ef4_0_136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22" name="Google Shape;522;g5e39d93ef4_0_136"/>
          <p:cNvSpPr/>
          <p:nvPr/>
        </p:nvSpPr>
        <p:spPr>
          <a:xfrm>
            <a:off x="6452950" y="36196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3" name="Google Shape;507;g5e39d93ef4_0_120">
            <a:extLst>
              <a:ext uri="{FF2B5EF4-FFF2-40B4-BE49-F238E27FC236}">
                <a16:creationId xmlns:a16="http://schemas.microsoft.com/office/drawing/2014/main" id="{55F69168-1472-BC4B-B0FA-9B992D4CC885}"/>
              </a:ext>
            </a:extLst>
          </p:cNvPr>
          <p:cNvSpPr txBox="1"/>
          <p:nvPr/>
        </p:nvSpPr>
        <p:spPr>
          <a:xfrm>
            <a:off x="8943950" y="2435150"/>
            <a:ext cx="22515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There’s enough RAM for both. Why should we have to swap?</a:t>
            </a:r>
          </a:p>
          <a:p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Challenge here is that programs are compiled with specific addresses…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459;g5e39d93ef4_0_81">
            <a:extLst>
              <a:ext uri="{FF2B5EF4-FFF2-40B4-BE49-F238E27FC236}">
                <a16:creationId xmlns:a16="http://schemas.microsoft.com/office/drawing/2014/main" id="{E9291180-B6D8-4BAE-9611-C8EBBF97E929}"/>
              </a:ext>
            </a:extLst>
          </p:cNvPr>
          <p:cNvSpPr/>
          <p:nvPr/>
        </p:nvSpPr>
        <p:spPr>
          <a:xfrm>
            <a:off x="1674687" y="313713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6" name="Google Shape;460;g5e39d93ef4_0_81">
            <a:extLst>
              <a:ext uri="{FF2B5EF4-FFF2-40B4-BE49-F238E27FC236}">
                <a16:creationId xmlns:a16="http://schemas.microsoft.com/office/drawing/2014/main" id="{1CC68D99-080A-4165-BF0B-F72D2E1EE83D}"/>
              </a:ext>
            </a:extLst>
          </p:cNvPr>
          <p:cNvSpPr/>
          <p:nvPr/>
        </p:nvSpPr>
        <p:spPr>
          <a:xfrm>
            <a:off x="1674687" y="390353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7" name="Google Shape;461;g5e39d93ef4_0_81">
            <a:extLst>
              <a:ext uri="{FF2B5EF4-FFF2-40B4-BE49-F238E27FC236}">
                <a16:creationId xmlns:a16="http://schemas.microsoft.com/office/drawing/2014/main" id="{969EC5AD-C5A3-4B9F-AE99-2FFA30F0D1DE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3589587" y="4210585"/>
            <a:ext cx="983563" cy="34749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move memory around?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2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14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4" name="Google Shape;534;g5e39d93ef4_0_444"/>
          <p:cNvSpPr/>
          <p:nvPr/>
        </p:nvSpPr>
        <p:spPr>
          <a:xfrm>
            <a:off x="1961075" y="22753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40" name="Google Shape;540;g5e39d93ef4_0_444"/>
          <p:cNvSpPr/>
          <p:nvPr/>
        </p:nvSpPr>
        <p:spPr>
          <a:xfrm>
            <a:off x="6452950" y="36196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15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9953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5e39d93ef4_0_4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Memory fragmentation</a:t>
            </a:r>
            <a:endParaRPr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3883BFB1-2345-E645-8C3D-7F81E8EA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16</a:t>
            </a:fld>
            <a:endParaRPr lang="en-US" dirty="0"/>
          </a:p>
        </p:txBody>
      </p:sp>
      <p:sp>
        <p:nvSpPr>
          <p:cNvPr id="548" name="Google Shape;548;g5e39d93ef4_0_461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49" name="Google Shape;549;g5e39d93ef4_0_461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50" name="Google Shape;550;g5e39d93ef4_0_461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51" name="Google Shape;551;g5e39d93ef4_0_461"/>
          <p:cNvCxnSpPr>
            <a:cxnSpLocks/>
            <a:stCxn id="552" idx="3"/>
            <a:endCxn id="548" idx="1"/>
          </p:cNvCxnSpPr>
          <p:nvPr/>
        </p:nvCxnSpPr>
        <p:spPr>
          <a:xfrm>
            <a:off x="3875975" y="4143425"/>
            <a:ext cx="697175" cy="4146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3" name="Google Shape;553;g5e39d93ef4_0_461"/>
          <p:cNvCxnSpPr>
            <a:stCxn id="548" idx="3"/>
            <a:endCxn id="554" idx="1"/>
          </p:cNvCxnSpPr>
          <p:nvPr/>
        </p:nvCxnSpPr>
        <p:spPr>
          <a:xfrm rot="10800000" flipH="1">
            <a:off x="5592850" y="4246075"/>
            <a:ext cx="3212100" cy="312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55" name="Google Shape;555;g5e39d93ef4_0_461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56" name="Google Shape;556;g5e39d93ef4_0_461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7" name="Google Shape;557;g5e39d93ef4_0_461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2" name="Google Shape;552;g5e39d93ef4_0_461"/>
          <p:cNvSpPr/>
          <p:nvPr/>
        </p:nvSpPr>
        <p:spPr>
          <a:xfrm>
            <a:off x="1961075" y="3836375"/>
            <a:ext cx="1914900" cy="614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4" name="Google Shape;554;g5e39d93ef4_0_461"/>
          <p:cNvSpPr/>
          <p:nvPr/>
        </p:nvSpPr>
        <p:spPr>
          <a:xfrm>
            <a:off x="8804950" y="3579950"/>
            <a:ext cx="1773000" cy="13320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8" name="Google Shape;558;g5e39d93ef4_0_461"/>
          <p:cNvSpPr txBox="1"/>
          <p:nvPr/>
        </p:nvSpPr>
        <p:spPr>
          <a:xfrm>
            <a:off x="2460450" y="4671625"/>
            <a:ext cx="187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>
                <a:latin typeface="Calibri"/>
                <a:ea typeface="Calibri"/>
                <a:cs typeface="Calibri"/>
                <a:sym typeface="Calibri"/>
              </a:rPr>
              <a:t>Hmm… There’s enough space, but not all together!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5e39d93ef4_0_7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Memory fragmentation</a:t>
            </a:r>
            <a:endParaRPr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A92DE8E8-FB37-BA46-B48D-D945930F9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17</a:t>
            </a:fld>
            <a:endParaRPr lang="en-US" dirty="0"/>
          </a:p>
        </p:txBody>
      </p:sp>
      <p:sp>
        <p:nvSpPr>
          <p:cNvPr id="566" name="Google Shape;566;g5e39d93ef4_0_706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67" name="Google Shape;567;g5e39d93ef4_0_706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68" name="Google Shape;568;g5e39d93ef4_0_706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69" name="Google Shape;569;g5e39d93ef4_0_706"/>
          <p:cNvCxnSpPr>
            <a:cxnSpLocks/>
            <a:stCxn id="570" idx="3"/>
            <a:endCxn id="566" idx="1"/>
          </p:cNvCxnSpPr>
          <p:nvPr/>
        </p:nvCxnSpPr>
        <p:spPr>
          <a:xfrm>
            <a:off x="3875975" y="4143425"/>
            <a:ext cx="697175" cy="4146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71" name="Google Shape;571;g5e39d93ef4_0_706"/>
          <p:cNvCxnSpPr>
            <a:stCxn id="566" idx="3"/>
            <a:endCxn id="572" idx="1"/>
          </p:cNvCxnSpPr>
          <p:nvPr/>
        </p:nvCxnSpPr>
        <p:spPr>
          <a:xfrm>
            <a:off x="5592850" y="4558075"/>
            <a:ext cx="860100" cy="531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73" name="Google Shape;573;g5e39d93ef4_0_706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74" name="Google Shape;574;g5e39d93ef4_0_706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75" name="Google Shape;575;g5e39d93ef4_0_706"/>
          <p:cNvSpPr/>
          <p:nvPr/>
        </p:nvSpPr>
        <p:spPr>
          <a:xfrm>
            <a:off x="6452950" y="366302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70" name="Google Shape;570;g5e39d93ef4_0_706"/>
          <p:cNvSpPr/>
          <p:nvPr/>
        </p:nvSpPr>
        <p:spPr>
          <a:xfrm>
            <a:off x="1961075" y="3836375"/>
            <a:ext cx="1914900" cy="614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72" name="Google Shape;572;g5e39d93ef4_0_706"/>
          <p:cNvSpPr/>
          <p:nvPr/>
        </p:nvSpPr>
        <p:spPr>
          <a:xfrm>
            <a:off x="6452950" y="4445125"/>
            <a:ext cx="2251500" cy="1288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76" name="Google Shape;576;g5e39d93ef4_0_706"/>
          <p:cNvSpPr txBox="1"/>
          <p:nvPr/>
        </p:nvSpPr>
        <p:spPr>
          <a:xfrm>
            <a:off x="2460450" y="4671625"/>
            <a:ext cx="187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>
                <a:latin typeface="Calibri"/>
                <a:ea typeface="Calibri"/>
                <a:cs typeface="Calibri"/>
                <a:sym typeface="Calibri"/>
              </a:rPr>
              <a:t>There we go!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5e39d93ef4_0_7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Memory fragmentation</a:t>
            </a:r>
            <a:endParaRPr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F912834E-285E-AE4D-BE51-01ADD39A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18</a:t>
            </a:fld>
            <a:endParaRPr lang="en-US" dirty="0"/>
          </a:p>
        </p:txBody>
      </p:sp>
      <p:sp>
        <p:nvSpPr>
          <p:cNvPr id="584" name="Google Shape;584;g5e39d93ef4_0_723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85" name="Google Shape;585;g5e39d93ef4_0_723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86" name="Google Shape;586;g5e39d93ef4_0_723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87" name="Google Shape;587;g5e39d93ef4_0_723"/>
          <p:cNvCxnSpPr>
            <a:cxnSpLocks/>
            <a:stCxn id="588" idx="3"/>
            <a:endCxn id="584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89" name="Google Shape;589;g5e39d93ef4_0_723"/>
          <p:cNvCxnSpPr>
            <a:stCxn id="584" idx="3"/>
            <a:endCxn id="590" idx="1"/>
          </p:cNvCxnSpPr>
          <p:nvPr/>
        </p:nvCxnSpPr>
        <p:spPr>
          <a:xfrm>
            <a:off x="5592850" y="4558075"/>
            <a:ext cx="860100" cy="531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91" name="Google Shape;591;g5e39d93ef4_0_723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88" name="Google Shape;588;g5e39d93ef4_0_723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92" name="Google Shape;592;g5e39d93ef4_0_723"/>
          <p:cNvSpPr/>
          <p:nvPr/>
        </p:nvSpPr>
        <p:spPr>
          <a:xfrm>
            <a:off x="6452950" y="366302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93" name="Google Shape;593;g5e39d93ef4_0_723"/>
          <p:cNvSpPr/>
          <p:nvPr/>
        </p:nvSpPr>
        <p:spPr>
          <a:xfrm>
            <a:off x="1961075" y="3836375"/>
            <a:ext cx="1914900" cy="614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90" name="Google Shape;590;g5e39d93ef4_0_723"/>
          <p:cNvSpPr/>
          <p:nvPr/>
        </p:nvSpPr>
        <p:spPr>
          <a:xfrm>
            <a:off x="6452950" y="4445125"/>
            <a:ext cx="2251500" cy="1288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94" name="Google Shape;594;g5e39d93ef4_0_723"/>
          <p:cNvSpPr txBox="1"/>
          <p:nvPr/>
        </p:nvSpPr>
        <p:spPr>
          <a:xfrm>
            <a:off x="4083900" y="2912900"/>
            <a:ext cx="187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>
                <a:latin typeface="Calibri"/>
                <a:ea typeface="Calibri"/>
                <a:cs typeface="Calibri"/>
                <a:sym typeface="Calibri"/>
              </a:rPr>
              <a:t>Wait… This isn’t my data?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73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763E8-44C3-4502-834B-A1A31EFA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7C26C-C885-4290-869E-477761489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Homework 4</a:t>
            </a:r>
          </a:p>
          <a:p>
            <a:pPr lvl="1"/>
            <a:r>
              <a:rPr lang="en-US" dirty="0"/>
              <a:t>Due today</a:t>
            </a:r>
          </a:p>
          <a:p>
            <a:endParaRPr lang="en-US" dirty="0"/>
          </a:p>
          <a:p>
            <a:r>
              <a:rPr lang="en-US" dirty="0"/>
              <a:t>SETI Lab</a:t>
            </a:r>
          </a:p>
          <a:p>
            <a:pPr lvl="1"/>
            <a:r>
              <a:rPr lang="en-US" dirty="0"/>
              <a:t>Due next week Thursday</a:t>
            </a:r>
          </a:p>
          <a:p>
            <a:pPr lvl="2"/>
            <a:r>
              <a:rPr lang="en-US" dirty="0"/>
              <a:t>See pinned Piazza posts on Getting Started and on Testing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Make sure you do tests of your code on Amdahl!</a:t>
            </a:r>
          </a:p>
          <a:p>
            <a:pPr lvl="2"/>
            <a:r>
              <a:rPr lang="en-US" dirty="0"/>
              <a:t>Running with many cores on Moore slows it down for everyone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Test with just one thread before testing with many!!</a:t>
            </a:r>
          </a:p>
          <a:p>
            <a:pPr lvl="2"/>
            <a:r>
              <a:rPr lang="en-US" dirty="0"/>
              <a:t>If it doesn’t work for one thread, it’ll never work with more than 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79AEE-3807-4A61-806D-9F0920E7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75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5e39d93ef4_0_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4000" dirty="0"/>
              <a:t>Processes might be bigger than RAM</a:t>
            </a:r>
            <a:endParaRPr sz="4000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7035366-C6AF-8340-85A0-DA995456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 dirty="0"/>
          </a:p>
        </p:txBody>
      </p:sp>
      <p:sp>
        <p:nvSpPr>
          <p:cNvPr id="457" name="Google Shape;457;g5e39d93ef4_0_81"/>
          <p:cNvSpPr/>
          <p:nvPr/>
        </p:nvSpPr>
        <p:spPr>
          <a:xfrm>
            <a:off x="386449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458" name="Google Shape;458;g5e39d93ef4_0_81"/>
          <p:cNvSpPr/>
          <p:nvPr/>
        </p:nvSpPr>
        <p:spPr>
          <a:xfrm>
            <a:off x="574439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459" name="Google Shape;459;g5e39d93ef4_0_81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461" name="Google Shape;461;g5e39d93ef4_0_81"/>
          <p:cNvCxnSpPr>
            <a:cxnSpLocks/>
            <a:stCxn id="459" idx="2"/>
            <a:endCxn id="457" idx="0"/>
          </p:cNvCxnSpPr>
          <p:nvPr/>
        </p:nvCxnSpPr>
        <p:spPr>
          <a:xfrm>
            <a:off x="2918526" y="2123075"/>
            <a:ext cx="1455815" cy="19563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62" name="Google Shape;462;g5e39d93ef4_0_81"/>
          <p:cNvCxnSpPr>
            <a:stCxn id="457" idx="3"/>
            <a:endCxn id="458" idx="1"/>
          </p:cNvCxnSpPr>
          <p:nvPr/>
        </p:nvCxnSpPr>
        <p:spPr>
          <a:xfrm flipV="1">
            <a:off x="4884190" y="4197175"/>
            <a:ext cx="860200" cy="360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" name="Google Shape;591;g5e39d93ef4_0_723">
            <a:extLst>
              <a:ext uri="{FF2B5EF4-FFF2-40B4-BE49-F238E27FC236}">
                <a16:creationId xmlns:a16="http://schemas.microsoft.com/office/drawing/2014/main" id="{49CE20C7-BA41-5F4F-8247-DD579CE35BBD}"/>
              </a:ext>
            </a:extLst>
          </p:cNvPr>
          <p:cNvSpPr/>
          <p:nvPr/>
        </p:nvSpPr>
        <p:spPr>
          <a:xfrm>
            <a:off x="8240190" y="1508976"/>
            <a:ext cx="2251500" cy="4847375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1100" dirty="0"/>
              <a:t> </a:t>
            </a:r>
            <a:endParaRPr lang="en-US" sz="2000" dirty="0"/>
          </a:p>
          <a:p>
            <a:pPr algn="ctr"/>
            <a:r>
              <a:rPr lang="en-US" sz="2400" dirty="0"/>
              <a:t>Memory for Process A</a:t>
            </a:r>
            <a:endParaRPr sz="2400" dirty="0"/>
          </a:p>
        </p:txBody>
      </p:sp>
      <p:pic>
        <p:nvPicPr>
          <p:cNvPr id="1026" name="Picture 2" descr="Final Fantasy 7 Rebirth devs tease new characters joining Cloud in battle">
            <a:extLst>
              <a:ext uri="{FF2B5EF4-FFF2-40B4-BE49-F238E27FC236}">
                <a16:creationId xmlns:a16="http://schemas.microsoft.com/office/drawing/2014/main" id="{93A83BF3-192D-CCA8-A71C-7E3D61FD4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123" y="3429000"/>
            <a:ext cx="2108051" cy="118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578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protect processes from each other?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34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5e39d93ef4_0_1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Processes can’t be trusted</a:t>
            </a:r>
            <a:endParaRPr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B5E9164F-F69A-F74F-B8D5-EFFA4A52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22</a:t>
            </a:fld>
            <a:endParaRPr lang="en-US" dirty="0"/>
          </a:p>
        </p:txBody>
      </p:sp>
      <p:sp>
        <p:nvSpPr>
          <p:cNvPr id="515" name="Google Shape;515;g5e39d93ef4_0_136"/>
          <p:cNvSpPr/>
          <p:nvPr/>
        </p:nvSpPr>
        <p:spPr>
          <a:xfrm>
            <a:off x="4508812" y="2950350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16" name="Google Shape;516;g5e39d93ef4_0_136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17" name="Google Shape;517;g5e39d93ef4_0_136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18" name="Google Shape;518;g5e39d93ef4_0_136"/>
          <p:cNvSpPr/>
          <p:nvPr/>
        </p:nvSpPr>
        <p:spPr>
          <a:xfrm>
            <a:off x="1961075" y="22753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519" name="Google Shape;519;g5e39d93ef4_0_136"/>
          <p:cNvCxnSpPr>
            <a:cxnSpLocks/>
            <a:stCxn id="518" idx="3"/>
            <a:endCxn id="515" idx="1"/>
          </p:cNvCxnSpPr>
          <p:nvPr/>
        </p:nvCxnSpPr>
        <p:spPr>
          <a:xfrm>
            <a:off x="3875975" y="2582425"/>
            <a:ext cx="632837" cy="846575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20" name="Google Shape;520;g5e39d93ef4_0_136"/>
          <p:cNvCxnSpPr>
            <a:stCxn id="515" idx="3"/>
            <a:endCxn id="521" idx="1"/>
          </p:cNvCxnSpPr>
          <p:nvPr/>
        </p:nvCxnSpPr>
        <p:spPr>
          <a:xfrm flipV="1">
            <a:off x="5528512" y="3161725"/>
            <a:ext cx="924438" cy="267275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21" name="Google Shape;521;g5e39d93ef4_0_136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22" name="Google Shape;522;g5e39d93ef4_0_136"/>
          <p:cNvSpPr/>
          <p:nvPr/>
        </p:nvSpPr>
        <p:spPr>
          <a:xfrm>
            <a:off x="6452950" y="36196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23" name="Google Shape;523;g5e39d93ef4_0_136"/>
          <p:cNvSpPr txBox="1"/>
          <p:nvPr/>
        </p:nvSpPr>
        <p:spPr>
          <a:xfrm>
            <a:off x="4363012" y="1357500"/>
            <a:ext cx="1920342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Please give me Process A’s data! For I am evil!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7860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deal with how incredibly slow disk 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25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timescales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Assuming 4 GHz processor, Instruction (with registers):                      0.25 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5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CAA37F9-8159-4A67-B649-EAB985705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3670" y="1971639"/>
            <a:ext cx="7266724" cy="4200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0204AA-67F7-4988-A71A-4C36110A3A52}"/>
              </a:ext>
            </a:extLst>
          </p:cNvPr>
          <p:cNvSpPr txBox="1"/>
          <p:nvPr/>
        </p:nvSpPr>
        <p:spPr>
          <a:xfrm>
            <a:off x="591022" y="1919101"/>
            <a:ext cx="372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Jeff Dean</a:t>
            </a:r>
            <a:br>
              <a:rPr lang="en-US" sz="2400" b="1" dirty="0"/>
            </a:br>
            <a:r>
              <a:rPr lang="en-US" sz="2400" b="1" dirty="0"/>
              <a:t>(Google AI):</a:t>
            </a:r>
            <a:br>
              <a:rPr lang="en-US" sz="2400" b="1" dirty="0"/>
            </a:br>
            <a:r>
              <a:rPr lang="en-US" sz="2400" b="1" dirty="0"/>
              <a:t>“Numbers Everyone Should Know”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BBCB92-2A1D-480B-90F9-2117398A1BA3}"/>
              </a:ext>
            </a:extLst>
          </p:cNvPr>
          <p:cNvSpPr/>
          <p:nvPr/>
        </p:nvSpPr>
        <p:spPr>
          <a:xfrm>
            <a:off x="4404575" y="2137893"/>
            <a:ext cx="6941712" cy="4378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2D8D3E-8002-433D-B5B2-2DA0C824D069}"/>
              </a:ext>
            </a:extLst>
          </p:cNvPr>
          <p:cNvSpPr/>
          <p:nvPr/>
        </p:nvSpPr>
        <p:spPr>
          <a:xfrm>
            <a:off x="4404575" y="3438659"/>
            <a:ext cx="6941712" cy="4378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0FB969-5151-458B-A2B7-2407056C4F67}"/>
              </a:ext>
            </a:extLst>
          </p:cNvPr>
          <p:cNvSpPr/>
          <p:nvPr/>
        </p:nvSpPr>
        <p:spPr>
          <a:xfrm>
            <a:off x="4404575" y="5020614"/>
            <a:ext cx="6941712" cy="4378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96298C-A0D0-4D7E-BA0E-CBE226410F1F}"/>
              </a:ext>
            </a:extLst>
          </p:cNvPr>
          <p:cNvSpPr/>
          <p:nvPr/>
        </p:nvSpPr>
        <p:spPr>
          <a:xfrm>
            <a:off x="4579208" y="1130747"/>
            <a:ext cx="6941712" cy="43788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8BC2A5-A01D-4167-B7EA-9E1848E11735}"/>
              </a:ext>
            </a:extLst>
          </p:cNvPr>
          <p:cNvSpPr txBox="1"/>
          <p:nvPr/>
        </p:nvSpPr>
        <p:spPr>
          <a:xfrm>
            <a:off x="619719" y="3876541"/>
            <a:ext cx="3308337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Jim Gray’s analogy: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Registers are in your apartment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Disk is on Mars</a:t>
            </a:r>
          </a:p>
        </p:txBody>
      </p:sp>
    </p:spTree>
    <p:extLst>
      <p:ext uri="{BB962C8B-B14F-4D97-AF65-F5344CB8AC3E}">
        <p14:creationId xmlns:p14="http://schemas.microsoft.com/office/powerpoint/2010/main" val="3769358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utoShape 2"/>
          <p:cNvSpPr>
            <a:spLocks noChangeArrowheads="1"/>
          </p:cNvSpPr>
          <p:nvPr/>
        </p:nvSpPr>
        <p:spPr bwMode="auto">
          <a:xfrm>
            <a:off x="2678996" y="980728"/>
            <a:ext cx="6242050" cy="5391150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9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disks</a:t>
            </a:r>
          </a:p>
        </p:txBody>
      </p:sp>
      <p:sp>
        <p:nvSpPr>
          <p:cNvPr id="700420" name="Text Box 4"/>
          <p:cNvSpPr txBox="1">
            <a:spLocks noChangeAspect="1" noChangeArrowheads="1"/>
          </p:cNvSpPr>
          <p:nvPr/>
        </p:nvSpPr>
        <p:spPr bwMode="auto">
          <a:xfrm>
            <a:off x="5310050" y="1548884"/>
            <a:ext cx="101151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Calibri"/>
                <a:cs typeface="Calibri"/>
              </a:rPr>
              <a:t>registers</a:t>
            </a:r>
          </a:p>
        </p:txBody>
      </p:sp>
      <p:sp>
        <p:nvSpPr>
          <p:cNvPr id="700421" name="Text Box 5"/>
          <p:cNvSpPr txBox="1">
            <a:spLocks noChangeAspect="1" noChangeArrowheads="1"/>
          </p:cNvSpPr>
          <p:nvPr/>
        </p:nvSpPr>
        <p:spPr bwMode="auto">
          <a:xfrm>
            <a:off x="5032153" y="1950137"/>
            <a:ext cx="150857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Calibri"/>
                <a:cs typeface="Calibri"/>
              </a:rPr>
              <a:t>on-chip L1</a:t>
            </a:r>
          </a:p>
          <a:p>
            <a:pPr algn="ctr" eaLnBrk="0" hangingPunct="0"/>
            <a:r>
              <a:rPr lang="en-US" b="1" dirty="0">
                <a:latin typeface="Calibri"/>
                <a:cs typeface="Calibri"/>
              </a:rPr>
              <a:t>cache (SRAM)</a:t>
            </a:r>
          </a:p>
        </p:txBody>
      </p:sp>
      <p:sp>
        <p:nvSpPr>
          <p:cNvPr id="700422" name="Text Box 6"/>
          <p:cNvSpPr txBox="1">
            <a:spLocks noChangeAspect="1" noChangeArrowheads="1"/>
          </p:cNvSpPr>
          <p:nvPr/>
        </p:nvSpPr>
        <p:spPr bwMode="auto">
          <a:xfrm>
            <a:off x="5042275" y="3440799"/>
            <a:ext cx="153118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Calibri"/>
                <a:cs typeface="Calibri"/>
              </a:rPr>
              <a:t>main memory</a:t>
            </a:r>
          </a:p>
          <a:p>
            <a:pPr algn="ctr" eaLnBrk="0" hangingPunct="0"/>
            <a:r>
              <a:rPr lang="en-US" b="1" dirty="0">
                <a:latin typeface="Calibri"/>
                <a:cs typeface="Calibri"/>
              </a:rPr>
              <a:t>(DRAM)</a:t>
            </a:r>
          </a:p>
        </p:txBody>
      </p:sp>
      <p:sp>
        <p:nvSpPr>
          <p:cNvPr id="700423" name="Text Box 7"/>
          <p:cNvSpPr txBox="1">
            <a:spLocks noChangeAspect="1" noChangeArrowheads="1"/>
          </p:cNvSpPr>
          <p:nvPr/>
        </p:nvSpPr>
        <p:spPr bwMode="auto">
          <a:xfrm>
            <a:off x="4552097" y="4504424"/>
            <a:ext cx="2441694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latin typeface="Calibri"/>
                <a:cs typeface="Calibri"/>
              </a:rPr>
              <a:t>local secondary storage</a:t>
            </a:r>
          </a:p>
          <a:p>
            <a:pPr algn="ctr" eaLnBrk="0" hangingPunct="0"/>
            <a:r>
              <a:rPr lang="en-US" b="1">
                <a:latin typeface="Calibri"/>
                <a:cs typeface="Calibri"/>
              </a:rPr>
              <a:t>(local disks)</a:t>
            </a:r>
          </a:p>
        </p:txBody>
      </p:sp>
      <p:sp>
        <p:nvSpPr>
          <p:cNvPr id="700424" name="Line 8"/>
          <p:cNvSpPr>
            <a:spLocks noChangeAspect="1" noChangeShapeType="1"/>
          </p:cNvSpPr>
          <p:nvPr/>
        </p:nvSpPr>
        <p:spPr bwMode="auto">
          <a:xfrm>
            <a:off x="5265739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25" name="Line 9"/>
          <p:cNvSpPr>
            <a:spLocks noChangeAspect="1" noChangeShapeType="1"/>
          </p:cNvSpPr>
          <p:nvPr/>
        </p:nvSpPr>
        <p:spPr bwMode="auto">
          <a:xfrm>
            <a:off x="4870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26" name="Line 10"/>
          <p:cNvSpPr>
            <a:spLocks noChangeAspect="1" noChangeShapeType="1"/>
          </p:cNvSpPr>
          <p:nvPr/>
        </p:nvSpPr>
        <p:spPr bwMode="auto">
          <a:xfrm>
            <a:off x="4516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27" name="Line 11"/>
          <p:cNvSpPr>
            <a:spLocks noChangeAspect="1" noChangeShapeType="1"/>
          </p:cNvSpPr>
          <p:nvPr/>
        </p:nvSpPr>
        <p:spPr bwMode="auto">
          <a:xfrm>
            <a:off x="1828800" y="3748558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28" name="Text Box 12"/>
          <p:cNvSpPr txBox="1">
            <a:spLocks noChangeAspect="1" noChangeArrowheads="1"/>
          </p:cNvSpPr>
          <p:nvPr/>
        </p:nvSpPr>
        <p:spPr bwMode="auto">
          <a:xfrm>
            <a:off x="1828632" y="3701932"/>
            <a:ext cx="1132229" cy="203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Larger, 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slower,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and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cheaper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(per byte)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storage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devices</a:t>
            </a:r>
          </a:p>
        </p:txBody>
      </p:sp>
      <p:sp>
        <p:nvSpPr>
          <p:cNvPr id="700429" name="Line 13"/>
          <p:cNvSpPr>
            <a:spLocks noChangeAspect="1" noChangeShapeType="1"/>
          </p:cNvSpPr>
          <p:nvPr/>
        </p:nvSpPr>
        <p:spPr bwMode="auto">
          <a:xfrm>
            <a:off x="3900489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30" name="Text Box 14"/>
          <p:cNvSpPr txBox="1">
            <a:spLocks noChangeAspect="1" noChangeArrowheads="1"/>
          </p:cNvSpPr>
          <p:nvPr/>
        </p:nvSpPr>
        <p:spPr bwMode="auto">
          <a:xfrm>
            <a:off x="3897301" y="5604562"/>
            <a:ext cx="386558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Calibri"/>
                <a:cs typeface="Calibri"/>
              </a:rPr>
              <a:t>remote secondary storage</a:t>
            </a:r>
          </a:p>
          <a:p>
            <a:pPr algn="ctr" eaLnBrk="0" hangingPunct="0"/>
            <a:r>
              <a:rPr lang="en-US" b="1" dirty="0">
                <a:latin typeface="Calibri"/>
                <a:cs typeface="Calibri"/>
              </a:rPr>
              <a:t>(distributed file systems, Web servers)</a:t>
            </a:r>
          </a:p>
        </p:txBody>
      </p:sp>
      <p:sp>
        <p:nvSpPr>
          <p:cNvPr id="700437" name="Line 21"/>
          <p:cNvSpPr>
            <a:spLocks noChangeAspect="1" noChangeShapeType="1"/>
          </p:cNvSpPr>
          <p:nvPr/>
        </p:nvSpPr>
        <p:spPr bwMode="auto">
          <a:xfrm>
            <a:off x="3309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0438" name="Text Box 22"/>
          <p:cNvSpPr txBox="1">
            <a:spLocks noChangeAspect="1" noChangeArrowheads="1"/>
          </p:cNvSpPr>
          <p:nvPr/>
        </p:nvSpPr>
        <p:spPr bwMode="auto">
          <a:xfrm>
            <a:off x="5070253" y="2615299"/>
            <a:ext cx="150857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latin typeface="Calibri"/>
                <a:cs typeface="Calibri"/>
              </a:rPr>
              <a:t>off-chip L2</a:t>
            </a:r>
          </a:p>
          <a:p>
            <a:pPr algn="ctr" eaLnBrk="0" hangingPunct="0"/>
            <a:r>
              <a:rPr lang="en-US" b="1" dirty="0">
                <a:latin typeface="Calibri"/>
                <a:cs typeface="Calibri"/>
              </a:rPr>
              <a:t>cache (SRAM)</a:t>
            </a:r>
          </a:p>
        </p:txBody>
      </p:sp>
      <p:sp>
        <p:nvSpPr>
          <p:cNvPr id="700447" name="Text Box 31"/>
          <p:cNvSpPr txBox="1">
            <a:spLocks noChangeAspect="1" noChangeArrowheads="1"/>
          </p:cNvSpPr>
          <p:nvPr/>
        </p:nvSpPr>
        <p:spPr bwMode="auto">
          <a:xfrm>
            <a:off x="5066013" y="1310759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482"/>
                </a:solidFill>
                <a:latin typeface="Calibri"/>
                <a:cs typeface="Calibri"/>
              </a:rPr>
              <a:t>L0:</a:t>
            </a:r>
          </a:p>
        </p:txBody>
      </p:sp>
      <p:sp>
        <p:nvSpPr>
          <p:cNvPr id="700448" name="Text Box 32"/>
          <p:cNvSpPr txBox="1">
            <a:spLocks noChangeAspect="1" noChangeArrowheads="1"/>
          </p:cNvSpPr>
          <p:nvPr/>
        </p:nvSpPr>
        <p:spPr bwMode="auto">
          <a:xfrm>
            <a:off x="4688188" y="2020372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000482"/>
                </a:solidFill>
                <a:latin typeface="Calibri"/>
                <a:cs typeface="Calibri"/>
              </a:rPr>
              <a:t>L1:</a:t>
            </a:r>
          </a:p>
        </p:txBody>
      </p:sp>
      <p:sp>
        <p:nvSpPr>
          <p:cNvPr id="700449" name="Text Box 33"/>
          <p:cNvSpPr txBox="1">
            <a:spLocks noChangeAspect="1" noChangeArrowheads="1"/>
          </p:cNvSpPr>
          <p:nvPr/>
        </p:nvSpPr>
        <p:spPr bwMode="auto">
          <a:xfrm>
            <a:off x="4250038" y="2717284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000482"/>
                </a:solidFill>
                <a:latin typeface="Calibri"/>
                <a:cs typeface="Calibri"/>
              </a:rPr>
              <a:t>L2:</a:t>
            </a:r>
          </a:p>
        </p:txBody>
      </p:sp>
      <p:sp>
        <p:nvSpPr>
          <p:cNvPr id="700450" name="Text Box 34"/>
          <p:cNvSpPr txBox="1">
            <a:spLocks noChangeAspect="1" noChangeArrowheads="1"/>
          </p:cNvSpPr>
          <p:nvPr/>
        </p:nvSpPr>
        <p:spPr bwMode="auto">
          <a:xfrm>
            <a:off x="3776963" y="3520559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000482"/>
                </a:solidFill>
                <a:latin typeface="Calibri"/>
                <a:cs typeface="Calibri"/>
              </a:rPr>
              <a:t>L3:</a:t>
            </a:r>
          </a:p>
        </p:txBody>
      </p:sp>
      <p:sp>
        <p:nvSpPr>
          <p:cNvPr id="700451" name="Text Box 35"/>
          <p:cNvSpPr txBox="1">
            <a:spLocks noChangeAspect="1" noChangeArrowheads="1"/>
          </p:cNvSpPr>
          <p:nvPr/>
        </p:nvSpPr>
        <p:spPr bwMode="auto">
          <a:xfrm>
            <a:off x="3175300" y="4585772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000482"/>
                </a:solidFill>
                <a:latin typeface="Calibri"/>
                <a:cs typeface="Calibri"/>
              </a:rPr>
              <a:t>L4:</a:t>
            </a:r>
          </a:p>
        </p:txBody>
      </p:sp>
      <p:sp>
        <p:nvSpPr>
          <p:cNvPr id="700452" name="Text Box 36"/>
          <p:cNvSpPr txBox="1">
            <a:spLocks noChangeAspect="1" noChangeArrowheads="1"/>
          </p:cNvSpPr>
          <p:nvPr/>
        </p:nvSpPr>
        <p:spPr bwMode="auto">
          <a:xfrm>
            <a:off x="2535538" y="5684322"/>
            <a:ext cx="46295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>
                <a:solidFill>
                  <a:srgbClr val="000482"/>
                </a:solidFill>
                <a:latin typeface="Calibri"/>
                <a:cs typeface="Calibri"/>
              </a:rPr>
              <a:t>L5:</a:t>
            </a:r>
          </a:p>
        </p:txBody>
      </p:sp>
      <p:sp>
        <p:nvSpPr>
          <p:cNvPr id="700453" name="Text Box 37"/>
          <p:cNvSpPr txBox="1">
            <a:spLocks noChangeAspect="1" noChangeArrowheads="1"/>
          </p:cNvSpPr>
          <p:nvPr/>
        </p:nvSpPr>
        <p:spPr bwMode="auto">
          <a:xfrm>
            <a:off x="1834982" y="1151277"/>
            <a:ext cx="1132229" cy="203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Smaller,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faster,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and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costlier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(per byte)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storage </a:t>
            </a:r>
          </a:p>
          <a:p>
            <a:pPr algn="ctr" eaLnBrk="0" hangingPunct="0"/>
            <a:r>
              <a:rPr lang="en-US" b="1" dirty="0">
                <a:solidFill>
                  <a:srgbClr val="006600"/>
                </a:solidFill>
                <a:latin typeface="Calibri"/>
                <a:cs typeface="Calibri"/>
              </a:rPr>
              <a:t>devices</a:t>
            </a:r>
          </a:p>
        </p:txBody>
      </p:sp>
      <p:sp>
        <p:nvSpPr>
          <p:cNvPr id="700454" name="Line 38"/>
          <p:cNvSpPr>
            <a:spLocks noChangeShapeType="1"/>
          </p:cNvSpPr>
          <p:nvPr/>
        </p:nvSpPr>
        <p:spPr bwMode="auto">
          <a:xfrm flipH="1" flipV="1">
            <a:off x="1843088" y="1074739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E9494A-5F90-440A-BA9F-CFBE06E4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cxnSp>
        <p:nvCxnSpPr>
          <p:cNvPr id="41" name="Google Shape;675;g5e39d93ef4_0_546">
            <a:extLst>
              <a:ext uri="{FF2B5EF4-FFF2-40B4-BE49-F238E27FC236}">
                <a16:creationId xmlns:a16="http://schemas.microsoft.com/office/drawing/2014/main" id="{B701FF8D-D7F6-49D4-B4E1-1C0110919BAB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96410" y="3867859"/>
            <a:ext cx="1281678" cy="750949"/>
          </a:xfrm>
          <a:prstGeom prst="curvedConnector3">
            <a:avLst>
              <a:gd name="adj1" fmla="val 50000"/>
            </a:avLst>
          </a:prstGeom>
          <a:noFill/>
          <a:ln w="63500" cap="flat" cmpd="sng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40000" dist="20000" dir="5400000" rotWithShape="0">
              <a:srgbClr val="000000">
                <a:alpha val="37250"/>
              </a:srgbClr>
            </a:outerShdw>
          </a:effec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A7C456-AA0D-417B-BDEC-F377FCBF423D}"/>
              </a:ext>
            </a:extLst>
          </p:cNvPr>
          <p:cNvSpPr txBox="1"/>
          <p:nvPr/>
        </p:nvSpPr>
        <p:spPr>
          <a:xfrm>
            <a:off x="7265067" y="1855542"/>
            <a:ext cx="40864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Main memory should act as a cache for disk!</a:t>
            </a:r>
          </a:p>
        </p:txBody>
      </p:sp>
    </p:spTree>
    <p:extLst>
      <p:ext uri="{BB962C8B-B14F-4D97-AF65-F5344CB8AC3E}">
        <p14:creationId xmlns:p14="http://schemas.microsoft.com/office/powerpoint/2010/main" val="1524601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/>
          </a:p>
          <a:p>
            <a:r>
              <a:rPr lang="en-US" dirty="0"/>
              <a:t>Virtual memory addresses all of these problems!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17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b="1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12508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Disconnect reality of RAM from illusion of main memory</a:t>
            </a:r>
          </a:p>
          <a:p>
            <a:endParaRPr lang="en-US" dirty="0"/>
          </a:p>
          <a:p>
            <a:r>
              <a:rPr lang="en-US" dirty="0"/>
              <a:t>Processes work with the illusion</a:t>
            </a:r>
          </a:p>
          <a:p>
            <a:pPr lvl="1"/>
            <a:r>
              <a:rPr lang="en-US" dirty="0"/>
              <a:t>They use </a:t>
            </a:r>
            <a:r>
              <a:rPr lang="en-US" b="1" dirty="0"/>
              <a:t>virtual addresses</a:t>
            </a:r>
            <a:r>
              <a:rPr lang="en-US" dirty="0"/>
              <a:t> to reference where their memory is</a:t>
            </a:r>
          </a:p>
          <a:p>
            <a:pPr lvl="1"/>
            <a:endParaRPr lang="en-US" dirty="0"/>
          </a:p>
          <a:p>
            <a:r>
              <a:rPr lang="en-US" dirty="0"/>
              <a:t>Computer (and OS) work with the reality</a:t>
            </a:r>
          </a:p>
          <a:p>
            <a:pPr lvl="1"/>
            <a:r>
              <a:rPr lang="en-US" dirty="0"/>
              <a:t>They use </a:t>
            </a:r>
            <a:r>
              <a:rPr lang="en-US" b="1" dirty="0"/>
              <a:t>physical addresses </a:t>
            </a:r>
            <a:r>
              <a:rPr lang="en-US" dirty="0"/>
              <a:t>that are real locations in RAM</a:t>
            </a:r>
          </a:p>
          <a:p>
            <a:pPr lvl="1"/>
            <a:endParaRPr lang="en-US" dirty="0"/>
          </a:p>
          <a:p>
            <a:r>
              <a:rPr lang="en-US" dirty="0"/>
              <a:t>The hardware/OS translates virtual addresses into physical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29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physical addresses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5" y="1143000"/>
            <a:ext cx="10060405" cy="5213350"/>
          </a:xfrm>
        </p:spPr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Main memory - An array of M contiguous byte-sized cells, each with a unique physical address</a:t>
            </a:r>
          </a:p>
          <a:p>
            <a:pPr lvl="1"/>
            <a:endParaRPr lang="en-GB" sz="1600" dirty="0"/>
          </a:p>
          <a:p>
            <a:r>
              <a:rPr lang="en-GB" dirty="0">
                <a:latin typeface="+mn-lt"/>
              </a:rPr>
              <a:t>Physical addressing</a:t>
            </a:r>
          </a:p>
          <a:p>
            <a:pPr lvl="1"/>
            <a:r>
              <a:rPr lang="en-GB" dirty="0">
                <a:latin typeface="+mn-lt"/>
              </a:rPr>
              <a:t>Most natural way to access it</a:t>
            </a:r>
          </a:p>
          <a:p>
            <a:pPr lvl="2"/>
            <a:r>
              <a:rPr lang="en-GB" dirty="0">
                <a:latin typeface="+mn-lt"/>
              </a:rPr>
              <a:t>Addresses used by the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CPU</a:t>
            </a:r>
            <a:r>
              <a:rPr lang="en-GB" dirty="0"/>
              <a:t> </a:t>
            </a:r>
            <a:r>
              <a:rPr lang="en-GB" dirty="0">
                <a:latin typeface="+mn-lt"/>
              </a:rPr>
              <a:t>correspond to bytes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in memory</a:t>
            </a:r>
          </a:p>
          <a:p>
            <a:pPr lvl="1"/>
            <a:r>
              <a:rPr lang="en-GB" dirty="0">
                <a:latin typeface="+mn-lt"/>
              </a:rPr>
              <a:t>Used in simple systems like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early PCs and embedded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microcontrollers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144000" y="534658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837614" y="27780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837614" y="30066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598803" y="5298961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058401" y="3004208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096000" y="3580130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8839201" y="32352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837614" y="34638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9144000" y="278277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9144000" y="301137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9144000" y="323997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9144000" y="346857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9144000" y="3691294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9144000" y="392577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8837614" y="36924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837614" y="39210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9144000" y="415437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9144000" y="438297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8837614" y="41496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8839201" y="437821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9144000" y="5122747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229429" y="3246323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10134601" y="3697172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8211526" y="5945462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9144000" y="461202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8837614" y="461316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9220200" y="4846522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7162801" y="3845454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10287002" y="4154372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9899650" y="5069566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6629402" y="4113532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848601" y="3779722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9BEE20-1650-4CC8-B181-11756A03C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3945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Understand goals and application of virtual memory</a:t>
            </a:r>
          </a:p>
          <a:p>
            <a:endParaRPr lang="en-US" dirty="0"/>
          </a:p>
          <a:p>
            <a:r>
              <a:rPr lang="en-US" dirty="0"/>
              <a:t>Explore how virtual memory resolves memory problems</a:t>
            </a:r>
          </a:p>
          <a:p>
            <a:endParaRPr lang="en-US" dirty="0"/>
          </a:p>
          <a:p>
            <a:r>
              <a:rPr lang="en-US" dirty="0"/>
              <a:t>Practice translating virtual addresses to physical addresses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Bonus: Practice problems at the end</a:t>
            </a:r>
          </a:p>
          <a:p>
            <a:pPr lvl="1"/>
            <a:r>
              <a:rPr lang="en-US" dirty="0"/>
              <a:t>Also some bonus details on caching page table entries and on</a:t>
            </a:r>
            <a:br>
              <a:rPr lang="en-US" dirty="0"/>
            </a:br>
            <a:r>
              <a:rPr lang="en-US" dirty="0"/>
              <a:t>multi-level page tables that we won’t test you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4009616" y="4010754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44759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latin typeface="+mn-lt"/>
              </a:rPr>
              <a:t>The CPU generates virtual address</a:t>
            </a:r>
          </a:p>
          <a:p>
            <a:pPr lvl="1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latin typeface="+mn-lt"/>
              </a:rPr>
              <a:t>Address translation is done by dedicated hardware (memory management unit) via OS-managed lookup table (a Page Table)</a:t>
            </a:r>
          </a:p>
          <a:p>
            <a:pPr lvl="1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latin typeface="+mn-lt"/>
              </a:rPr>
              <a:t>Resulting physical address is used to access memory hierarchy</a:t>
            </a:r>
            <a:endParaRPr lang="en-US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latin typeface="+mn-lt"/>
              </a:rPr>
              <a:t>Modern processors use virtual addresses</a:t>
            </a:r>
          </a:p>
          <a:p>
            <a:pPr lvl="1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dirty="0">
                <a:latin typeface="+mn-lt"/>
              </a:rPr>
              <a:t>All addresses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your programs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work with are</a:t>
            </a:r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virtual!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484217" y="61163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77831" y="35477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177831" y="37763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939020" y="6068701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215931" y="3254063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281205" y="4221970"/>
            <a:ext cx="1352517" cy="784371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Memory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Management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Unit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9179418" y="40049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9177831" y="42335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9484217" y="355251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9484217" y="378111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9484217" y="400971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9484217" y="4238312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9484217" y="446691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9484217" y="469551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9177831" y="44621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9177831" y="46907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9484217" y="492411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9484217" y="515271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9177831" y="49193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9179418" y="514795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9484217" y="5892487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717269" y="4108854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10474818" y="4466912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solidFill>
            <a:srgbClr val="F2F2F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620732" y="6162082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9484217" y="53817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9177831" y="5382901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9560417" y="5616262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cxnSpLocks/>
            <a:stCxn id="9226" idx="3"/>
            <a:endCxn id="9239" idx="1"/>
          </p:cNvCxnSpPr>
          <p:nvPr/>
        </p:nvCxnSpPr>
        <p:spPr bwMode="auto">
          <a:xfrm>
            <a:off x="7633722" y="4614156"/>
            <a:ext cx="1544109" cy="103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10627219" y="4925701"/>
            <a:ext cx="149593" cy="382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10762537" y="4938163"/>
            <a:ext cx="29025" cy="154365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cxnSpLocks/>
            <a:endCxn id="37" idx="2"/>
          </p:cNvCxnSpPr>
          <p:nvPr/>
        </p:nvCxnSpPr>
        <p:spPr bwMode="auto">
          <a:xfrm rot="10800000">
            <a:off x="4348767" y="4883757"/>
            <a:ext cx="6452407" cy="161093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815366" y="4350357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882167" y="461248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882605" y="4108854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57961" y="3897627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266061" y="4587264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86967" y="4612488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4100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833AEC-0050-4C8E-A5B5-C70B4CF73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59439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33552-521E-1A13-0CEF-94AB1B00F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experiences with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A9ED3-3795-33AA-FDDC-B87FD6E7D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Attack Lab, what was the address of touch2?</a:t>
            </a:r>
          </a:p>
          <a:p>
            <a:pPr lvl="1"/>
            <a:r>
              <a:rPr lang="en-US" dirty="0"/>
              <a:t>0x40000-ish, right?</a:t>
            </a:r>
          </a:p>
          <a:p>
            <a:pPr lvl="1"/>
            <a:r>
              <a:rPr lang="en-US" dirty="0"/>
              <a:t>The same each time you run it too</a:t>
            </a:r>
          </a:p>
          <a:p>
            <a:pPr lvl="1"/>
            <a:endParaRPr lang="en-US" dirty="0"/>
          </a:p>
          <a:p>
            <a:r>
              <a:rPr lang="en-US" dirty="0"/>
              <a:t>But multiple of you were running separate </a:t>
            </a:r>
            <a:r>
              <a:rPr lang="en-US" dirty="0" err="1"/>
              <a:t>ctarget</a:t>
            </a:r>
            <a:r>
              <a:rPr lang="en-US" dirty="0"/>
              <a:t> processes at the same time on Moore</a:t>
            </a:r>
          </a:p>
          <a:p>
            <a:pPr lvl="1"/>
            <a:r>
              <a:rPr lang="en-US" dirty="0"/>
              <a:t>0x40000-ish was a </a:t>
            </a:r>
            <a:r>
              <a:rPr lang="en-US" b="1" dirty="0"/>
              <a:t>Virtual Address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Really, each process’s code was at a totally different </a:t>
            </a:r>
            <a:r>
              <a:rPr lang="en-US" b="1" dirty="0"/>
              <a:t>Physical Address </a:t>
            </a:r>
            <a:r>
              <a:rPr lang="en-US" dirty="0"/>
              <a:t>in Moore’s actual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854A9-EC48-98FF-9883-9CF6AA93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5e39d93ef4_0_4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Virtual Memory</a:t>
            </a:r>
            <a:endParaRPr dirty="0"/>
          </a:p>
        </p:txBody>
      </p:sp>
      <p:sp>
        <p:nvSpPr>
          <p:cNvPr id="628" name="Google Shape;628;g5e39d93ef4_0_48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482600" indent="-457200">
              <a:spcBef>
                <a:spcPts val="640"/>
              </a:spcBef>
              <a:buSzPts val="3200"/>
            </a:pPr>
            <a:r>
              <a:rPr lang="en-US" dirty="0"/>
              <a:t>From here on out, we’ll be working with two different memory spaces:</a:t>
            </a:r>
            <a:endParaRPr dirty="0"/>
          </a:p>
          <a:p>
            <a:pPr marL="869950" lvl="1" indent="-342900">
              <a:spcBef>
                <a:spcPts val="0"/>
              </a:spcBef>
              <a:buSzPts val="2500"/>
            </a:pPr>
            <a:r>
              <a:rPr lang="en-US" sz="2500" b="1" dirty="0"/>
              <a:t>Virtual Memory (VM)</a:t>
            </a:r>
            <a:r>
              <a:rPr lang="en-US" sz="2500" dirty="0"/>
              <a:t>: A large (~infinite) space that a process believes it, and only it, has access to</a:t>
            </a:r>
            <a:br>
              <a:rPr lang="en-US" sz="2500" dirty="0"/>
            </a:br>
            <a:endParaRPr sz="2500" dirty="0"/>
          </a:p>
          <a:p>
            <a:pPr marL="869950" lvl="1" indent="-342900">
              <a:spcBef>
                <a:spcPts val="0"/>
              </a:spcBef>
              <a:buSzPts val="2500"/>
            </a:pPr>
            <a:r>
              <a:rPr lang="en-US" sz="2500" b="1" dirty="0"/>
              <a:t>Physical Memory (PM)</a:t>
            </a:r>
            <a:r>
              <a:rPr lang="en-US" sz="2500" dirty="0"/>
              <a:t>: The limited RAM space your computer must share among all processors</a:t>
            </a:r>
          </a:p>
          <a:p>
            <a:pPr marL="869950" lvl="1" indent="-342900">
              <a:spcBef>
                <a:spcPts val="0"/>
              </a:spcBef>
              <a:buSzPts val="2500"/>
            </a:pPr>
            <a:endParaRPr lang="en-US" sz="2500" dirty="0"/>
          </a:p>
          <a:p>
            <a:pPr marL="869950" lvl="1" indent="-342900">
              <a:spcBef>
                <a:spcPts val="0"/>
              </a:spcBef>
              <a:buSzPts val="2500"/>
            </a:pPr>
            <a:endParaRPr lang="en-US" sz="2500" dirty="0"/>
          </a:p>
          <a:p>
            <a:pPr marL="412750" indent="-342900">
              <a:spcBef>
                <a:spcPts val="0"/>
              </a:spcBef>
              <a:buSzPts val="2500"/>
            </a:pPr>
            <a:r>
              <a:rPr lang="en-US" sz="2900" dirty="0"/>
              <a:t>This idea is independent of physical caches</a:t>
            </a:r>
          </a:p>
          <a:p>
            <a:pPr marL="869950" lvl="1" indent="-342900">
              <a:spcBef>
                <a:spcPts val="0"/>
              </a:spcBef>
              <a:buSzPts val="2500"/>
            </a:pPr>
            <a:r>
              <a:rPr lang="en-US" sz="2500" dirty="0"/>
              <a:t>There are still multiple layers of memory caches in the CPU</a:t>
            </a:r>
          </a:p>
          <a:p>
            <a:pPr marL="869950" lvl="1" indent="-342900">
              <a:spcBef>
                <a:spcPts val="0"/>
              </a:spcBef>
              <a:buSzPts val="2500"/>
            </a:pPr>
            <a:r>
              <a:rPr lang="en-US" sz="2500" dirty="0"/>
              <a:t>They might use virtual or physical addresses</a:t>
            </a:r>
          </a:p>
          <a:p>
            <a:pPr marL="1327150" lvl="2" indent="-342900">
              <a:spcBef>
                <a:spcPts val="0"/>
              </a:spcBef>
              <a:buSzPts val="2500"/>
            </a:pPr>
            <a:r>
              <a:rPr lang="en-US" sz="2500" dirty="0"/>
              <a:t>We’ll usually assume caches use physical addresses for this class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D7F1B5-4710-F549-8FF3-155C831B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4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B62C7-B168-42A7-B269-03FF566A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B302C-D875-41B3-A54F-74C65BBC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51387F-9D3C-43F7-AEAB-FD90921D2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994" y="228600"/>
            <a:ext cx="7990306" cy="619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D562BA-4743-4975-A1DD-6E42AC5EC87E}"/>
              </a:ext>
            </a:extLst>
          </p:cNvPr>
          <p:cNvSpPr txBox="1"/>
          <p:nvPr/>
        </p:nvSpPr>
        <p:spPr>
          <a:xfrm>
            <a:off x="607594" y="6354247"/>
            <a:ext cx="10275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https://wizardzines.com/comics/virtual-memory/</a:t>
            </a:r>
            <a:r>
              <a:rPr lang="en-US" dirty="0"/>
              <a:t> → generally: </a:t>
            </a:r>
            <a:r>
              <a:rPr lang="en-US" dirty="0">
                <a:hlinkClick r:id="rId4"/>
              </a:rPr>
              <a:t>https://wizardzines.com/comics/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43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b="1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81880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D06C-EF2B-A5ED-E9F4-1EE35661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translate between entire pages of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336B2-6D5D-2839-EFDD-768130BA8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91328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we want to translate memory from virtual to physical,</a:t>
            </a:r>
            <a:br>
              <a:rPr lang="en-US" dirty="0"/>
            </a:br>
            <a:r>
              <a:rPr lang="en-US" dirty="0"/>
              <a:t>the OS is going to need some kind of table with each mapping</a:t>
            </a:r>
          </a:p>
          <a:p>
            <a:pPr lvl="1"/>
            <a:endParaRPr lang="en-US" dirty="0"/>
          </a:p>
          <a:p>
            <a:r>
              <a:rPr lang="en-US" dirty="0"/>
              <a:t>Mapping every virtual byte to some physical byte would require our mapping to contain one address per byte</a:t>
            </a:r>
          </a:p>
          <a:p>
            <a:pPr lvl="1"/>
            <a:r>
              <a:rPr lang="en-US" dirty="0"/>
              <a:t>8 bytes (one address) of data per byte of data…</a:t>
            </a:r>
          </a:p>
          <a:p>
            <a:pPr lvl="1"/>
            <a:r>
              <a:rPr lang="en-US" dirty="0"/>
              <a:t>That’s not going to work</a:t>
            </a:r>
          </a:p>
          <a:p>
            <a:pPr lvl="1"/>
            <a:endParaRPr lang="en-US" dirty="0"/>
          </a:p>
          <a:p>
            <a:r>
              <a:rPr lang="en-US" dirty="0"/>
              <a:t>Instead, we organize memory into </a:t>
            </a:r>
            <a:r>
              <a:rPr lang="en-US" b="1" dirty="0"/>
              <a:t>Pages</a:t>
            </a:r>
            <a:r>
              <a:rPr lang="en-US" dirty="0"/>
              <a:t>: contiguous chunks of memory (virtual or physical)</a:t>
            </a:r>
          </a:p>
          <a:p>
            <a:pPr lvl="1"/>
            <a:r>
              <a:rPr lang="en-US" dirty="0"/>
              <a:t>Each virtual page will map to a physical page</a:t>
            </a:r>
          </a:p>
          <a:p>
            <a:pPr lvl="1"/>
            <a:r>
              <a:rPr lang="en-US" dirty="0"/>
              <a:t>Page size is usually 4 kB or so, occasionally larger (2 MB or 1 GB on x86-64)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169CD-CFFE-FBB2-8720-1B114024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905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80B3F-1113-992D-9EB8-E0BF4D9B0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Tables list Virtual-to-Physical Translations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B6F0C-2AC4-6DC3-CD38-6CCB7CF64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775513" cy="5029200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b="1" dirty="0"/>
              <a:t>page table </a:t>
            </a:r>
            <a:r>
              <a:rPr lang="en-GB" dirty="0"/>
              <a:t>maps virtual pages to physical pages for a process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page table entry (PTE) per page of virtual memory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separate Page Table exists for each running process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has its own mappings</a:t>
            </a:r>
          </a:p>
          <a:p>
            <a:endParaRPr lang="en-US" dirty="0"/>
          </a:p>
          <a:p>
            <a:r>
              <a:rPr lang="en-US" dirty="0"/>
              <a:t>Page Table Entries could have three possible values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 address for the page in physical memory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 address for the page on disk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Invalid (no actual data exists at this address, </a:t>
            </a:r>
            <a:r>
              <a:rPr lang="en-US" sz="1800" b="1" dirty="0"/>
              <a:t>SEGFAULT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911F7-C06E-EF99-D482-307CDB936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522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9ED5F-678C-87CD-3486-4972D85E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 disk get involved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046E6-56B3-A7BB-97CB-E7065352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Memory size: usually a number of GBs these days</a:t>
            </a:r>
          </a:p>
          <a:p>
            <a:pPr lvl="1"/>
            <a:r>
              <a:rPr lang="en-US" dirty="0"/>
              <a:t>RAM size is usually tens of GBs (8 or 16 GB is common), more on servers</a:t>
            </a:r>
          </a:p>
          <a:p>
            <a:pPr lvl="1"/>
            <a:endParaRPr lang="en-US" dirty="0"/>
          </a:p>
          <a:p>
            <a:r>
              <a:rPr lang="en-US" dirty="0"/>
              <a:t>Users have a lot more data than that though!</a:t>
            </a:r>
          </a:p>
          <a:p>
            <a:pPr lvl="1"/>
            <a:r>
              <a:rPr lang="en-US" dirty="0"/>
              <a:t>Data and programs are stored on the disk (measured in thousands of GBs)</a:t>
            </a:r>
          </a:p>
          <a:p>
            <a:pPr lvl="1"/>
            <a:r>
              <a:rPr lang="en-US" dirty="0"/>
              <a:t>When needed we’ll load them into RAM and then work with them</a:t>
            </a:r>
          </a:p>
          <a:p>
            <a:pPr lvl="1"/>
            <a:endParaRPr lang="en-US" dirty="0"/>
          </a:p>
          <a:p>
            <a:r>
              <a:rPr lang="en-US" dirty="0"/>
              <a:t>We can also </a:t>
            </a:r>
            <a:r>
              <a:rPr lang="en-US" i="1" dirty="0"/>
              <a:t>partially</a:t>
            </a:r>
            <a:r>
              <a:rPr lang="en-US" dirty="0"/>
              <a:t> load things into RAM</a:t>
            </a:r>
          </a:p>
          <a:p>
            <a:pPr lvl="1"/>
            <a:r>
              <a:rPr lang="en-US" dirty="0"/>
              <a:t>Focus on the important parts of data: whatever we’re using right now</a:t>
            </a:r>
          </a:p>
          <a:p>
            <a:pPr lvl="1"/>
            <a:r>
              <a:rPr lang="en-US" dirty="0"/>
              <a:t>Even programs can be partially loaded into RAM</a:t>
            </a:r>
          </a:p>
          <a:p>
            <a:pPr lvl="1"/>
            <a:r>
              <a:rPr lang="en-US" dirty="0"/>
              <a:t>Essentially: use RAM as a cache for the disk!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75AF9-906D-B9DA-5C80-21AB3554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56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A2C8E-5B52-B021-3726-4781DEEC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Page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2C16A-3441-DBDD-73BE-70A1500F1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Page Table has an entry (PTE) for </a:t>
            </a:r>
            <a:r>
              <a:rPr lang="en-US" b="1" dirty="0"/>
              <a:t>every</a:t>
            </a:r>
            <a:r>
              <a:rPr lang="en-US" dirty="0"/>
              <a:t> virtual page</a:t>
            </a:r>
          </a:p>
          <a:p>
            <a:pPr lvl="1"/>
            <a:r>
              <a:rPr lang="en-US" dirty="0"/>
              <a:t>Valid entries point to memory</a:t>
            </a:r>
          </a:p>
          <a:p>
            <a:pPr lvl="1"/>
            <a:r>
              <a:rPr lang="en-US" dirty="0"/>
              <a:t>Invalid entries point to disk, or to nowhere at 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F2BB6-7BD8-581E-EBBA-D6BCBF23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0A2D42D-A4EC-3DB9-AF28-1AAD0B464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4618711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0C4ED9D-A1CB-4B2E-6919-5A57BADCB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484731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F257B32-7AD0-F358-978D-237B5AC4E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4390111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E83226C-A4F4-9817-D7B5-4AF2F5FB7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3247111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CED4508-9711-DB00-CECC-1AA88460E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347571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C9EA5212-7F12-C012-F48D-1539EB721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370431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76628B08-C27A-DC70-9B31-8F1E7DA34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3932911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B4D4D3C9-FD58-A381-8473-1786B3AF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076" y="4161511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D82F5DE1-4252-0B1C-5E8A-971C86BB3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9557" y="5199737"/>
            <a:ext cx="2493188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table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(Memory resident - DRAM)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3E38A5E7-51AA-A4D7-2601-35F271D5C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0361" y="2573105"/>
            <a:ext cx="2915655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8DA70337-73E9-7230-404F-247545422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940" y="344347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AC295980-C8E2-BCD7-3D26-0A3C3DDB9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940" y="3652753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34C04832-EFC0-008B-6250-0D22E10B17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3576" y="4746680"/>
            <a:ext cx="2717732" cy="1278636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A2BC1529-AB6A-C80B-9419-C674466422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03577" y="3552218"/>
            <a:ext cx="2519363" cy="143734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99CBDD3C-8514-1E12-BC5A-37BD581B16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8977" y="3340084"/>
            <a:ext cx="2493963" cy="506482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8B53C6A1-554F-53E4-1AAC-E73FD97126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78177" y="3110666"/>
            <a:ext cx="2544763" cy="5104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5BD67B13-654D-1A2E-93A7-B66DCDF69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5848" y="4034164"/>
            <a:ext cx="129045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Disk Memory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7EAE4D5B-3F7D-2E4A-41A3-295FBFD9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46187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4ED8A56B-F27C-4142-9740-8CC0C9359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48473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3495647F-87DE-2A37-C5D5-8BCE093B3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43901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E2893D5F-8A22-FDAC-BFFA-B921BE46C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32471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DD94AA04-AFEF-1518-9C13-0B39202C4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34757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CD03D6F4-A27D-246C-35F3-22D2AB559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37043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BE1EE25B-93E9-3FD2-B426-E1287ED09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39329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AC2BF853-BDDB-9F59-1FA5-81A9A3170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276" y="4161511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6F9F7C4-FE51-E312-281A-9E7FB29E0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676" y="2942312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Valid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AF357D53-CC61-AE7C-EEA5-D72A9EC1B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304" y="3216949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7123F37E-BE72-CDC0-CB6E-C7F52B4A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096" y="3449858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3818FD7E-0E49-C4FE-259D-98E267F90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304" y="391567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62B7460B-5BAF-124A-EC14-ACA871D8F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096" y="412282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45C6ECC3-BD2F-B9B6-6769-84465A745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304" y="436217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EB4D7580-5B08-5207-3622-637F3FC63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096" y="4821555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B4D3F4DC-9584-F014-74F3-6A1F5202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304" y="4588647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51D159FE-3EC2-9D49-9CED-6FFE6A241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2096" y="368276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20CCF96F-644A-7624-4904-69DD3B3A3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4751" y="2574004"/>
            <a:ext cx="198518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Physical page number</a:t>
            </a:r>
            <a:br>
              <a:rPr lang="en-GB" sz="1600" i="1" dirty="0">
                <a:latin typeface="Calibri" pitchFamily="34" charset="0"/>
              </a:rPr>
            </a:br>
            <a:r>
              <a:rPr lang="en-GB" sz="1600" i="1" dirty="0">
                <a:latin typeface="Calibri" pitchFamily="34" charset="0"/>
              </a:rPr>
              <a:t>or  disk address</a:t>
            </a:r>
          </a:p>
        </p:txBody>
      </p:sp>
      <p:sp>
        <p:nvSpPr>
          <p:cNvPr id="40" name="Text Box 38">
            <a:extLst>
              <a:ext uri="{FF2B5EF4-FFF2-40B4-BE49-F238E27FC236}">
                <a16:creationId xmlns:a16="http://schemas.microsoft.com/office/drawing/2014/main" id="{EF5F9CC4-7D17-D01C-A23E-74F219A5A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6674" y="3181847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0</a:t>
            </a:r>
          </a:p>
        </p:txBody>
      </p:sp>
      <p:sp>
        <p:nvSpPr>
          <p:cNvPr id="41" name="Text Box 39">
            <a:extLst>
              <a:ext uri="{FF2B5EF4-FFF2-40B4-BE49-F238E27FC236}">
                <a16:creationId xmlns:a16="http://schemas.microsoft.com/office/drawing/2014/main" id="{9FDE9AB9-2A9A-810C-60BB-620EB999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499" y="4794747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7</a:t>
            </a:r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id="{18CE2C7D-AEEE-106C-F6B5-DA331BAB2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8189" y="2952667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A3B4E925-D758-34C6-C8CB-9CCD4A372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940" y="3217778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4" name="Rectangle 42">
            <a:extLst>
              <a:ext uri="{FF2B5EF4-FFF2-40B4-BE49-F238E27FC236}">
                <a16:creationId xmlns:a16="http://schemas.microsoft.com/office/drawing/2014/main" id="{D6E1EBB6-C5B4-51D1-89AC-D1996E78D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940" y="2989178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5" name="Oval 43">
            <a:extLst>
              <a:ext uri="{FF2B5EF4-FFF2-40B4-BE49-F238E27FC236}">
                <a16:creationId xmlns:a16="http://schemas.microsoft.com/office/drawing/2014/main" id="{B5BC931E-6109-D8DE-46EE-583CA93EE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49457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4">
            <a:extLst>
              <a:ext uri="{FF2B5EF4-FFF2-40B4-BE49-F238E27FC236}">
                <a16:creationId xmlns:a16="http://schemas.microsoft.com/office/drawing/2014/main" id="{DC068741-1111-E9BD-1EBC-55C2A3047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47171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5">
            <a:extLst>
              <a:ext uri="{FF2B5EF4-FFF2-40B4-BE49-F238E27FC236}">
                <a16:creationId xmlns:a16="http://schemas.microsoft.com/office/drawing/2014/main" id="{B4EF8C93-2D59-96B8-51A4-0450A7AE2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380908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46">
            <a:extLst>
              <a:ext uri="{FF2B5EF4-FFF2-40B4-BE49-F238E27FC236}">
                <a16:creationId xmlns:a16="http://schemas.microsoft.com/office/drawing/2014/main" id="{F8BB83E5-B7E4-B322-52EB-A4BC3DD76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357413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47">
            <a:extLst>
              <a:ext uri="{FF2B5EF4-FFF2-40B4-BE49-F238E27FC236}">
                <a16:creationId xmlns:a16="http://schemas.microsoft.com/office/drawing/2014/main" id="{439F1A9F-3E3C-5E72-8205-5570A74F9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0889" y="3613067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6F2D33B0-A3BF-8E10-8535-FD2088D5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1" name="Rectangle 49">
            <a:extLst>
              <a:ext uri="{FF2B5EF4-FFF2-40B4-BE49-F238E27FC236}">
                <a16:creationId xmlns:a16="http://schemas.microsoft.com/office/drawing/2014/main" id="{38BE524B-4C70-935A-814D-1EA3EC4AC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4CC73656-2D71-1AA6-C6DA-74991D8D2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3" name="Rectangle 51">
            <a:extLst>
              <a:ext uri="{FF2B5EF4-FFF2-40B4-BE49-F238E27FC236}">
                <a16:creationId xmlns:a16="http://schemas.microsoft.com/office/drawing/2014/main" id="{05F447C9-2B18-FB57-C0AD-4F11ECC3F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56330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11E8BE73-8985-6F8B-AEA4-60E20B20E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59436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5" name="Oval 53">
            <a:extLst>
              <a:ext uri="{FF2B5EF4-FFF2-40B4-BE49-F238E27FC236}">
                <a16:creationId xmlns:a16="http://schemas.microsoft.com/office/drawing/2014/main" id="{8C85FEAE-6051-73F4-7F02-21A65E941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401828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B07DBE0C-E9DF-F8D5-CB86-19DDCA0686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5475" y="4070314"/>
            <a:ext cx="2755833" cy="1400263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Oval 55">
            <a:extLst>
              <a:ext uri="{FF2B5EF4-FFF2-40B4-BE49-F238E27FC236}">
                <a16:creationId xmlns:a16="http://schemas.microsoft.com/office/drawing/2014/main" id="{5CEA22B6-D54D-B9D3-0C35-33784892E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776" y="4228186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6">
            <a:extLst>
              <a:ext uri="{FF2B5EF4-FFF2-40B4-BE49-F238E27FC236}">
                <a16:creationId xmlns:a16="http://schemas.microsoft.com/office/drawing/2014/main" id="{86D6FE82-9514-A016-98EA-2B18332852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7226" y="3787258"/>
            <a:ext cx="2533650" cy="478408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402B54AA-3D85-44AE-2A80-A405095C6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0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3B1EB2-C724-5FEE-58C5-39A960041A06}"/>
              </a:ext>
            </a:extLst>
          </p:cNvPr>
          <p:cNvSpPr txBox="1"/>
          <p:nvPr/>
        </p:nvSpPr>
        <p:spPr>
          <a:xfrm>
            <a:off x="1012892" y="4152581"/>
            <a:ext cx="280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Some pages are unallocated (i.e., no data there)</a:t>
            </a:r>
          </a:p>
        </p:txBody>
      </p:sp>
      <p:cxnSp>
        <p:nvCxnSpPr>
          <p:cNvPr id="61" name="Curved Connector 5">
            <a:extLst>
              <a:ext uri="{FF2B5EF4-FFF2-40B4-BE49-F238E27FC236}">
                <a16:creationId xmlns:a16="http://schemas.microsoft.com/office/drawing/2014/main" id="{C574937C-F3D8-CDBD-CFFB-EC216E7296D7}"/>
              </a:ext>
            </a:extLst>
          </p:cNvPr>
          <p:cNvCxnSpPr>
            <a:cxnSpLocks/>
            <a:stCxn id="60" idx="3"/>
            <a:endCxn id="35" idx="1"/>
          </p:cNvCxnSpPr>
          <p:nvPr/>
        </p:nvCxnSpPr>
        <p:spPr bwMode="auto">
          <a:xfrm>
            <a:off x="3818960" y="4475747"/>
            <a:ext cx="662344" cy="3883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038832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/>
              <a:t>Page hit: </a:t>
            </a:r>
            <a:r>
              <a:rPr lang="en-GB" dirty="0"/>
              <a:t>reference to a VM word that is in physical memory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08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08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08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08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08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8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08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08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661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0538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0538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34439" y="4568826"/>
            <a:ext cx="2527300" cy="118808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534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090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8099839" y="4160642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04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04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04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04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04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04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04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04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1755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121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12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121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12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21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12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121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12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7756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7975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7943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190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0538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0538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483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483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483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4317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061739" y="451485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061739" y="482536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061739" y="544639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061739" y="575691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061739" y="60674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483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496339" y="3892461"/>
            <a:ext cx="2565400" cy="1268502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483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528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061739" y="513588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4" name="Rectangle 8"/>
          <p:cNvSpPr>
            <a:spLocks noChangeArrowheads="1"/>
          </p:cNvSpPr>
          <p:nvPr/>
        </p:nvSpPr>
        <p:spPr bwMode="auto">
          <a:xfrm>
            <a:off x="4712114" y="3535594"/>
            <a:ext cx="1600200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" name="Shape 60"/>
          <p:cNvCxnSpPr>
            <a:stCxn id="62" idx="2"/>
            <a:endCxn id="14372" idx="1"/>
          </p:cNvCxnSpPr>
          <p:nvPr/>
        </p:nvCxnSpPr>
        <p:spPr bwMode="auto">
          <a:xfrm rot="16200000" flipH="1">
            <a:off x="3060215" y="2311886"/>
            <a:ext cx="692831" cy="20126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65" name="Rectangle 41"/>
          <p:cNvSpPr>
            <a:spLocks noChangeArrowheads="1"/>
          </p:cNvSpPr>
          <p:nvPr/>
        </p:nvSpPr>
        <p:spPr bwMode="auto">
          <a:xfrm>
            <a:off x="8053802" y="2940870"/>
            <a:ext cx="1379537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559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483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38300" y="5519876"/>
            <a:ext cx="3276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Page table has an entry for each virtual page, so you can jump straight to the row that matters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EC0CEC-B9F6-466E-AD0E-95CCD9A4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85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2" grpId="0" animBg="1"/>
      <p:bldP spid="63" grpId="0" animBg="1"/>
      <p:bldP spid="65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49631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/>
              <a:t>Page fault: </a:t>
            </a:r>
            <a:r>
              <a:rPr lang="en-GB" dirty="0"/>
              <a:t>reference to VM word that is not in physical memory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cxnSp>
        <p:nvCxnSpPr>
          <p:cNvPr id="63" name="Shape 62"/>
          <p:cNvCxnSpPr>
            <a:stCxn id="64" idx="2"/>
            <a:endCxn id="14362" idx="1"/>
          </p:cNvCxnSpPr>
          <p:nvPr/>
        </p:nvCxnSpPr>
        <p:spPr bwMode="auto">
          <a:xfrm rot="16200000" flipH="1">
            <a:off x="2987883" y="2384218"/>
            <a:ext cx="904875" cy="2080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66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42C234-65FB-4A2C-9A0A-7E354191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id="{FA222B13-E31A-4A3B-A290-3FA985AFB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68" name="Text Box 19">
            <a:extLst>
              <a:ext uri="{FF2B5EF4-FFF2-40B4-BE49-F238E27FC236}">
                <a16:creationId xmlns:a16="http://schemas.microsoft.com/office/drawing/2014/main" id="{B78C710B-55E7-4AA0-8689-061C67281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339" y="4394575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</p:spTree>
    <p:extLst>
      <p:ext uri="{BB962C8B-B14F-4D97-AF65-F5344CB8AC3E}">
        <p14:creationId xmlns:p14="http://schemas.microsoft.com/office/powerpoint/2010/main" val="1080283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2" grpId="0" animBg="1"/>
      <p:bldP spid="64" grpId="0" animBg="1"/>
      <p:bldP spid="6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Page miss causes page fault (a HW exception, OS code kicks in to handle)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cxnSp>
        <p:nvCxnSpPr>
          <p:cNvPr id="63" name="Shape 62"/>
          <p:cNvCxnSpPr>
            <a:stCxn id="64" idx="2"/>
            <a:endCxn id="14362" idx="1"/>
          </p:cNvCxnSpPr>
          <p:nvPr/>
        </p:nvCxnSpPr>
        <p:spPr bwMode="auto">
          <a:xfrm rot="16200000" flipH="1">
            <a:off x="2987883" y="2384218"/>
            <a:ext cx="904875" cy="2080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42B605-5BCF-4640-9576-A003636E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66" name="Text Box 12">
            <a:extLst>
              <a:ext uri="{FF2B5EF4-FFF2-40B4-BE49-F238E27FC236}">
                <a16:creationId xmlns:a16="http://schemas.microsoft.com/office/drawing/2014/main" id="{B8DD0476-44CD-4FB5-877D-0CC976F19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67" name="Text Box 19">
            <a:extLst>
              <a:ext uri="{FF2B5EF4-FFF2-40B4-BE49-F238E27FC236}">
                <a16:creationId xmlns:a16="http://schemas.microsoft.com/office/drawing/2014/main" id="{E0011C4C-26D4-4267-8E19-E987D0977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339" y="4394575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</p:spTree>
    <p:extLst>
      <p:ext uri="{BB962C8B-B14F-4D97-AF65-F5344CB8AC3E}">
        <p14:creationId xmlns:p14="http://schemas.microsoft.com/office/powerpoint/2010/main" val="810814588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Page miss causes page fault (a HW exception, OS code kicks in to handle)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572539" y="3892461"/>
            <a:ext cx="2565400" cy="1511300"/>
          </a:xfrm>
          <a:prstGeom prst="line">
            <a:avLst/>
          </a:prstGeom>
          <a:noFill/>
          <a:ln w="19080">
            <a:solidFill>
              <a:srgbClr val="FF0000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04289" y="3414713"/>
            <a:ext cx="2533650" cy="673100"/>
          </a:xfrm>
          <a:prstGeom prst="line">
            <a:avLst/>
          </a:prstGeom>
          <a:noFill/>
          <a:ln w="1908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cxnSp>
        <p:nvCxnSpPr>
          <p:cNvPr id="65" name="Shape 59"/>
          <p:cNvCxnSpPr>
            <a:stCxn id="67" idx="2"/>
          </p:cNvCxnSpPr>
          <p:nvPr/>
        </p:nvCxnSpPr>
        <p:spPr bwMode="auto">
          <a:xfrm rot="16200000" flipH="1">
            <a:off x="2987883" y="2384218"/>
            <a:ext cx="904875" cy="2080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Rectangle 65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60938" y="5693504"/>
            <a:ext cx="53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Eviction decision is made by software. So can be pretty sophisticated! (Beyond scope of this class)</a:t>
            </a:r>
          </a:p>
          <a:p>
            <a:r>
              <a:rPr lang="is-IS" sz="2000" dirty="0">
                <a:latin typeface="Calibri" pitchFamily="34" charset="0"/>
              </a:rPr>
              <a:t>→ fewer page faults (if we do it right)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CACF5D-D13F-46AC-AA3A-1FB2392F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69" name="Text Box 12">
            <a:extLst>
              <a:ext uri="{FF2B5EF4-FFF2-40B4-BE49-F238E27FC236}">
                <a16:creationId xmlns:a16="http://schemas.microsoft.com/office/drawing/2014/main" id="{F63BE772-846B-48BF-BF9C-EB5B4552D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70" name="Text Box 19">
            <a:extLst>
              <a:ext uri="{FF2B5EF4-FFF2-40B4-BE49-F238E27FC236}">
                <a16:creationId xmlns:a16="http://schemas.microsoft.com/office/drawing/2014/main" id="{F119EDF4-09BB-41F9-A3A2-AA3CC1D17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339" y="4394575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</p:spTree>
    <p:extLst>
      <p:ext uri="{BB962C8B-B14F-4D97-AF65-F5344CB8AC3E}">
        <p14:creationId xmlns:p14="http://schemas.microsoft.com/office/powerpoint/2010/main" val="3955113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122555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Page miss causes page fault (a HW exception, OS code kicks in to handle)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The victim page is swapped with the disk block of the requested address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00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FF0000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cxnSp>
        <p:nvCxnSpPr>
          <p:cNvPr id="60" name="Shape 59"/>
          <p:cNvCxnSpPr>
            <a:stCxn id="62" idx="2"/>
            <a:endCxn id="14362" idx="1"/>
          </p:cNvCxnSpPr>
          <p:nvPr/>
        </p:nvCxnSpPr>
        <p:spPr bwMode="auto">
          <a:xfrm rot="16200000" flipH="1">
            <a:off x="2987883" y="2384218"/>
            <a:ext cx="904875" cy="2080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5900" y="5693504"/>
            <a:ext cx="44710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Requires a disk read! (Slow!)</a:t>
            </a:r>
          </a:p>
          <a:p>
            <a:r>
              <a:rPr lang="en-US" sz="2000" dirty="0">
                <a:latin typeface="Calibri" pitchFamily="34" charset="0"/>
              </a:rPr>
              <a:t>OS suspends process in the meantime.</a:t>
            </a:r>
          </a:p>
          <a:p>
            <a:r>
              <a:rPr lang="en-US" sz="2000" dirty="0">
                <a:latin typeface="Calibri" pitchFamily="34" charset="0"/>
              </a:rPr>
              <a:t>Resumes it once memory access finishes.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D7ADB1-FBDF-4EB1-B5EE-45C8F428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65" name="Text Box 12">
            <a:extLst>
              <a:ext uri="{FF2B5EF4-FFF2-40B4-BE49-F238E27FC236}">
                <a16:creationId xmlns:a16="http://schemas.microsoft.com/office/drawing/2014/main" id="{E9006703-FC28-4287-8686-999EBDFC3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66" name="Text Box 19">
            <a:extLst>
              <a:ext uri="{FF2B5EF4-FFF2-40B4-BE49-F238E27FC236}">
                <a16:creationId xmlns:a16="http://schemas.microsoft.com/office/drawing/2014/main" id="{98CF65E2-B5B1-4D30-854A-4DDC92A24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339" y="4394575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</p:spTree>
    <p:extLst>
      <p:ext uri="{BB962C8B-B14F-4D97-AF65-F5344CB8AC3E}">
        <p14:creationId xmlns:p14="http://schemas.microsoft.com/office/powerpoint/2010/main" val="2322260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1197928"/>
          </a:xfrm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Offending instruction is restarted: page hit this time!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85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85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785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785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85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85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785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785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4737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130003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0003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610639" y="4568826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5610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5636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5585239" y="2741614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480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4480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4480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480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480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80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4480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4480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251739" y="2771776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488367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489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488367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489160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88367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489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488367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4489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51814" y="2282826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873737" y="30113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870562" y="4624211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9495252" y="26812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813000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8130003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5559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5559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5559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5559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9507952" y="3341689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137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137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137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8137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8137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5559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5604289" y="4087813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5559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5610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8137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cxnSp>
        <p:nvCxnSpPr>
          <p:cNvPr id="63" name="Shape 62"/>
          <p:cNvCxnSpPr>
            <a:stCxn id="62" idx="2"/>
            <a:endCxn id="14362" idx="1"/>
          </p:cNvCxnSpPr>
          <p:nvPr/>
        </p:nvCxnSpPr>
        <p:spPr bwMode="auto">
          <a:xfrm rot="16200000" flipH="1">
            <a:off x="2987883" y="2384218"/>
            <a:ext cx="904875" cy="2080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/>
          <p:cNvSpPr/>
          <p:nvPr/>
        </p:nvSpPr>
        <p:spPr bwMode="auto">
          <a:xfrm>
            <a:off x="1905000" y="2424112"/>
            <a:ext cx="1752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Virtual address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905000" y="2728912"/>
            <a:ext cx="9906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VPN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895600" y="2728912"/>
            <a:ext cx="7620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Offset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6BFF2E-3D17-421D-A6B1-88C7FB53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66" name="Text Box 12">
            <a:extLst>
              <a:ext uri="{FF2B5EF4-FFF2-40B4-BE49-F238E27FC236}">
                <a16:creationId xmlns:a16="http://schemas.microsoft.com/office/drawing/2014/main" id="{0365C3D2-6FF2-4364-BF19-79E97BD17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619" y="2315346"/>
            <a:ext cx="2731672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 (DRAM)</a:t>
            </a:r>
          </a:p>
        </p:txBody>
      </p:sp>
      <p:sp>
        <p:nvSpPr>
          <p:cNvPr id="67" name="Text Box 19">
            <a:extLst>
              <a:ext uri="{FF2B5EF4-FFF2-40B4-BE49-F238E27FC236}">
                <a16:creationId xmlns:a16="http://schemas.microsoft.com/office/drawing/2014/main" id="{3442A582-2689-444C-933C-8C4988627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339" y="4394575"/>
            <a:ext cx="127923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memory</a:t>
            </a:r>
          </a:p>
        </p:txBody>
      </p:sp>
    </p:spTree>
    <p:extLst>
      <p:ext uri="{BB962C8B-B14F-4D97-AF65-F5344CB8AC3E}">
        <p14:creationId xmlns:p14="http://schemas.microsoft.com/office/powerpoint/2010/main" val="2603587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VM as a Tool for Caching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We’re using physical memory as a </a:t>
            </a:r>
            <a:r>
              <a:rPr lang="en-US" i="1" dirty="0"/>
              <a:t>cache!</a:t>
            </a:r>
            <a:r>
              <a:rPr lang="en-US" dirty="0"/>
              <a:t> (called: DRAM cache)</a:t>
            </a:r>
          </a:p>
          <a:p>
            <a:pPr lvl="1"/>
            <a:r>
              <a:rPr lang="en-US" dirty="0"/>
              <a:t>Store the bulk of your data on disk (very large, very cheap, but very slow)</a:t>
            </a:r>
          </a:p>
          <a:p>
            <a:pPr lvl="1"/>
            <a:r>
              <a:rPr lang="en-US" dirty="0"/>
              <a:t>And store the currently-used data in main memory (very fast by comparison)</a:t>
            </a:r>
          </a:p>
          <a:p>
            <a:pPr lvl="1"/>
            <a:r>
              <a:rPr lang="en-US" dirty="0"/>
              <a:t>Get the best of both worlds! Large capacity and fast access!</a:t>
            </a:r>
          </a:p>
          <a:p>
            <a:endParaRPr lang="en-US" dirty="0"/>
          </a:p>
          <a:p>
            <a:r>
              <a:rPr lang="en-GB" dirty="0"/>
              <a:t>DRAM cache organization driven by the </a:t>
            </a:r>
            <a:r>
              <a:rPr lang="en-GB" i="1" dirty="0"/>
              <a:t>enormous</a:t>
            </a:r>
            <a:r>
              <a:rPr lang="en-GB" dirty="0"/>
              <a:t>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/>
              <a:t>100x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/>
              <a:t>100,000x</a:t>
            </a:r>
            <a:r>
              <a:rPr lang="en-GB" dirty="0"/>
              <a:t> slower than DRAM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075268-BB90-46C3-AA43-23F75489B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40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Picking Cache Design Parameters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5486400"/>
          </a:xfrm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Block size?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Disks are better at transferring large chunks of data</a:t>
            </a:r>
            <a:br>
              <a:rPr lang="en-GB" dirty="0"/>
            </a:br>
            <a:r>
              <a:rPr lang="en-GB" dirty="0"/>
              <a:t>(the first byte incurs a long delay, the rest come really fast afterwards)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block size: typically 4-8 KB -&gt; these are “pages”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Associativity?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misses incur enormous penalties; have to go to disk. Yikes!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Associativity is high to minimize miss rate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(one huge set): any block can go anywhere in cache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but managed in software, so ok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or write-through?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cannot keep up with a firehose of small writes</a:t>
            </a:r>
            <a:endParaRPr lang="en-GB" dirty="0">
              <a:sym typeface="Wingdings"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</a:t>
            </a:r>
            <a:r>
              <a:rPr lang="en-GB" dirty="0">
                <a:sym typeface="Wingdings"/>
              </a:rPr>
              <a:t>se write-back (only write to disk when a page is evicted)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Replacement algorithms?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limited by hardware; hardware strongly </a:t>
            </a:r>
            <a:r>
              <a:rPr lang="en-GB" dirty="0" err="1"/>
              <a:t>favors</a:t>
            </a:r>
            <a:r>
              <a:rPr lang="en-GB" dirty="0"/>
              <a:t> simple methods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expensive, open-ended replacement algorithms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67F1EC0-4CCF-4C55-AFCB-9915EB10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34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Rectangle 245"/>
          <p:cNvSpPr/>
          <p:nvPr/>
        </p:nvSpPr>
        <p:spPr bwMode="auto">
          <a:xfrm>
            <a:off x="7329855" y="1098998"/>
            <a:ext cx="2490289" cy="3590837"/>
          </a:xfrm>
          <a:prstGeom prst="rect">
            <a:avLst/>
          </a:prstGeom>
          <a:solidFill>
            <a:srgbClr val="F6D2D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DRAM Cache Analogy to Cache Memory</a:t>
            </a:r>
            <a:endParaRPr 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6772144" y="2053880"/>
            <a:ext cx="557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alibri" pitchFamily="34" charset="0"/>
              </a:rPr>
              <a:t>+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4638544" y="2053880"/>
            <a:ext cx="557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alibri" pitchFamily="34" charset="0"/>
              </a:rPr>
              <a:t>=</a:t>
            </a:r>
          </a:p>
        </p:txBody>
      </p:sp>
      <p:grpSp>
        <p:nvGrpSpPr>
          <p:cNvPr id="196" name="Group 195"/>
          <p:cNvGrpSpPr/>
          <p:nvPr/>
        </p:nvGrpSpPr>
        <p:grpSpPr>
          <a:xfrm>
            <a:off x="1115095" y="1291879"/>
            <a:ext cx="3523449" cy="3200400"/>
            <a:chOff x="286551" y="1752600"/>
            <a:chExt cx="3523449" cy="3200400"/>
          </a:xfrm>
        </p:grpSpPr>
        <p:grpSp>
          <p:nvGrpSpPr>
            <p:cNvPr id="13" name="Group 12"/>
            <p:cNvGrpSpPr/>
            <p:nvPr/>
          </p:nvGrpSpPr>
          <p:grpSpPr>
            <a:xfrm>
              <a:off x="286551" y="2286000"/>
              <a:ext cx="3523449" cy="533400"/>
              <a:chOff x="959186" y="1600200"/>
              <a:chExt cx="3523449" cy="5334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959186" y="1600200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4095918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3821958" y="1714701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547255" y="1715412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2446585" y="1714500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2905460" y="1713607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>
                <a:off x="3001156" y="1883656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" name="Rectangle 10"/>
              <p:cNvSpPr/>
              <p:nvPr/>
            </p:nvSpPr>
            <p:spPr bwMode="auto">
              <a:xfrm>
                <a:off x="1554840" y="1714500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085830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86551" y="1752600"/>
              <a:ext cx="3523449" cy="533400"/>
              <a:chOff x="959186" y="1600200"/>
              <a:chExt cx="3523449" cy="5334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959186" y="1600200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4095918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3821958" y="1714701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547255" y="1715412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446585" y="1714500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2905460" y="1713607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3001156" y="1883656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2" name="Rectangle 21"/>
              <p:cNvSpPr/>
              <p:nvPr/>
            </p:nvSpPr>
            <p:spPr bwMode="auto">
              <a:xfrm>
                <a:off x="1554840" y="1714500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1085830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86551" y="3352800"/>
              <a:ext cx="3523449" cy="533400"/>
              <a:chOff x="959186" y="1600200"/>
              <a:chExt cx="3523449" cy="533400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959186" y="1600200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095918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821958" y="1714701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3547255" y="1715412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2446585" y="1714500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2905460" y="1713607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>
                <a:off x="3001156" y="1883656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2" name="Rectangle 31"/>
              <p:cNvSpPr/>
              <p:nvPr/>
            </p:nvSpPr>
            <p:spPr bwMode="auto">
              <a:xfrm>
                <a:off x="1554840" y="1714500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1085830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286551" y="2819400"/>
              <a:ext cx="3523449" cy="533400"/>
              <a:chOff x="959186" y="1600200"/>
              <a:chExt cx="3523449" cy="5334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959186" y="1600200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4095918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3821958" y="1714701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3547255" y="1715412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2446585" y="1714500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2905460" y="1713607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 bwMode="auto">
              <a:xfrm>
                <a:off x="3001156" y="1883656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2" name="Rectangle 41"/>
              <p:cNvSpPr/>
              <p:nvPr/>
            </p:nvSpPr>
            <p:spPr bwMode="auto">
              <a:xfrm>
                <a:off x="1554840" y="1714500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085830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286551" y="4419600"/>
              <a:ext cx="3523449" cy="533400"/>
              <a:chOff x="959186" y="1600200"/>
              <a:chExt cx="3523449" cy="533400"/>
            </a:xfrm>
          </p:grpSpPr>
          <p:sp>
            <p:nvSpPr>
              <p:cNvPr id="45" name="Rectangle 44"/>
              <p:cNvSpPr/>
              <p:nvPr/>
            </p:nvSpPr>
            <p:spPr bwMode="auto">
              <a:xfrm>
                <a:off x="959186" y="1600200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4095918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3821958" y="1714701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3547255" y="1715412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446585" y="1714500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905460" y="1713607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3001156" y="1883656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" name="Rectangle 51"/>
              <p:cNvSpPr/>
              <p:nvPr/>
            </p:nvSpPr>
            <p:spPr bwMode="auto">
              <a:xfrm>
                <a:off x="1554840" y="1714500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085830" y="1714500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</p:grpSp>
        <p:sp>
          <p:nvSpPr>
            <p:cNvPr id="191" name="TextBox 190"/>
            <p:cNvSpPr txBox="1"/>
            <p:nvPr/>
          </p:nvSpPr>
          <p:spPr>
            <a:xfrm rot="5400000">
              <a:off x="2032713" y="3556713"/>
              <a:ext cx="557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5324343" y="1291879"/>
            <a:ext cx="1524000" cy="3200400"/>
            <a:chOff x="4495800" y="1752600"/>
            <a:chExt cx="1524000" cy="3200400"/>
          </a:xfrm>
        </p:grpSpPr>
        <p:sp>
          <p:nvSpPr>
            <p:cNvPr id="85" name="Rectangle 84"/>
            <p:cNvSpPr/>
            <p:nvPr/>
          </p:nvSpPr>
          <p:spPr bwMode="auto">
            <a:xfrm>
              <a:off x="4495800" y="22860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5091454" y="24003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4622444" y="2400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4495800" y="17526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5091454" y="1866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4622444" y="186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4495800" y="33528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5091454" y="34671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4622444" y="3467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4495800" y="28194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5091454" y="29337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4622444" y="2933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4495800" y="44196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5091454" y="4533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4622444" y="4533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 rot="5400000">
              <a:off x="5233113" y="3556713"/>
              <a:ext cx="557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7482255" y="1291879"/>
            <a:ext cx="2185489" cy="3200400"/>
            <a:chOff x="6577511" y="1752600"/>
            <a:chExt cx="2185489" cy="3200400"/>
          </a:xfrm>
        </p:grpSpPr>
        <p:sp>
          <p:nvSpPr>
            <p:cNvPr id="135" name="Rectangle 134"/>
            <p:cNvSpPr/>
            <p:nvPr/>
          </p:nvSpPr>
          <p:spPr bwMode="auto">
            <a:xfrm>
              <a:off x="6577511" y="2286000"/>
              <a:ext cx="218548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8376283" y="2400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8102323" y="240050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7827620" y="2401212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6726950" y="2400300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7185825" y="239940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41" name="Straight Connector 140"/>
            <p:cNvCxnSpPr/>
            <p:nvPr/>
          </p:nvCxnSpPr>
          <p:spPr bwMode="auto">
            <a:xfrm>
              <a:off x="7281521" y="2569456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5" name="Rectangle 144"/>
            <p:cNvSpPr/>
            <p:nvPr/>
          </p:nvSpPr>
          <p:spPr bwMode="auto">
            <a:xfrm>
              <a:off x="6577511" y="1752600"/>
              <a:ext cx="218548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8376283" y="186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8102323" y="186710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7827620" y="1867812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6726950" y="1866900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7185825" y="186600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51" name="Straight Connector 150"/>
            <p:cNvCxnSpPr/>
            <p:nvPr/>
          </p:nvCxnSpPr>
          <p:spPr bwMode="auto">
            <a:xfrm>
              <a:off x="7281521" y="2036056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5" name="Rectangle 154"/>
            <p:cNvSpPr/>
            <p:nvPr/>
          </p:nvSpPr>
          <p:spPr bwMode="auto">
            <a:xfrm>
              <a:off x="6577511" y="3352800"/>
              <a:ext cx="218548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8376283" y="34671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8102323" y="346730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7827620" y="3468012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6726950" y="3467100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7185825" y="346620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61" name="Straight Connector 160"/>
            <p:cNvCxnSpPr/>
            <p:nvPr/>
          </p:nvCxnSpPr>
          <p:spPr bwMode="auto">
            <a:xfrm>
              <a:off x="7281521" y="3636256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5" name="Rectangle 164"/>
            <p:cNvSpPr/>
            <p:nvPr/>
          </p:nvSpPr>
          <p:spPr bwMode="auto">
            <a:xfrm>
              <a:off x="6577511" y="2819400"/>
              <a:ext cx="218548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8376283" y="29337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8102323" y="293390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7827620" y="2934612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6726950" y="2933700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7185825" y="293280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71" name="Straight Connector 170"/>
            <p:cNvCxnSpPr/>
            <p:nvPr/>
          </p:nvCxnSpPr>
          <p:spPr bwMode="auto">
            <a:xfrm>
              <a:off x="7281521" y="3102856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5" name="Rectangle 174"/>
            <p:cNvSpPr/>
            <p:nvPr/>
          </p:nvSpPr>
          <p:spPr bwMode="auto">
            <a:xfrm>
              <a:off x="6577511" y="4419600"/>
              <a:ext cx="218548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8376283" y="4533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8102323" y="4534101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7827620" y="4534812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6726950" y="4533900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7185825" y="4533007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81" name="Straight Connector 180"/>
            <p:cNvCxnSpPr/>
            <p:nvPr/>
          </p:nvCxnSpPr>
          <p:spPr bwMode="auto">
            <a:xfrm>
              <a:off x="7281521" y="4703056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3" name="TextBox 192"/>
            <p:cNvSpPr txBox="1"/>
            <p:nvPr/>
          </p:nvSpPr>
          <p:spPr>
            <a:xfrm rot="5400000">
              <a:off x="7671513" y="3556713"/>
              <a:ext cx="557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5324343" y="4492279"/>
            <a:ext cx="1524000" cy="1600200"/>
            <a:chOff x="4495800" y="5029200"/>
            <a:chExt cx="1524000" cy="1600200"/>
          </a:xfrm>
        </p:grpSpPr>
        <p:sp>
          <p:nvSpPr>
            <p:cNvPr id="221" name="Rectangle 220"/>
            <p:cNvSpPr/>
            <p:nvPr/>
          </p:nvSpPr>
          <p:spPr bwMode="auto">
            <a:xfrm>
              <a:off x="4495800" y="50292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222" name="Rectangle 221"/>
            <p:cNvSpPr/>
            <p:nvPr/>
          </p:nvSpPr>
          <p:spPr bwMode="auto">
            <a:xfrm>
              <a:off x="5091454" y="51435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23" name="Rectangle 222"/>
            <p:cNvSpPr/>
            <p:nvPr/>
          </p:nvSpPr>
          <p:spPr bwMode="auto">
            <a:xfrm>
              <a:off x="4622444" y="51435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227" name="Rectangle 226"/>
            <p:cNvSpPr/>
            <p:nvPr/>
          </p:nvSpPr>
          <p:spPr bwMode="auto">
            <a:xfrm>
              <a:off x="4495800" y="6096000"/>
              <a:ext cx="1466049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228" name="Rectangle 227"/>
            <p:cNvSpPr/>
            <p:nvPr/>
          </p:nvSpPr>
          <p:spPr bwMode="auto">
            <a:xfrm>
              <a:off x="5091454" y="62103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229" name="Rectangle 228"/>
            <p:cNvSpPr/>
            <p:nvPr/>
          </p:nvSpPr>
          <p:spPr bwMode="auto">
            <a:xfrm>
              <a:off x="4622444" y="62103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 rot="5400000">
              <a:off x="5233113" y="5233113"/>
              <a:ext cx="5577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</p:grpSp>
      <p:sp>
        <p:nvSpPr>
          <p:cNvPr id="233" name="Rectangle 2"/>
          <p:cNvSpPr txBox="1">
            <a:spLocks noChangeArrowheads="1"/>
          </p:cNvSpPr>
          <p:nvPr/>
        </p:nvSpPr>
        <p:spPr bwMode="auto">
          <a:xfrm>
            <a:off x="3499107" y="5482880"/>
            <a:ext cx="1588649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Table</a:t>
            </a:r>
          </a:p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(in DRAM)</a:t>
            </a:r>
          </a:p>
        </p:txBody>
      </p:sp>
      <p:sp>
        <p:nvSpPr>
          <p:cNvPr id="234" name="Rectangle 2"/>
          <p:cNvSpPr txBox="1">
            <a:spLocks noChangeArrowheads="1"/>
          </p:cNvSpPr>
          <p:nvPr/>
        </p:nvSpPr>
        <p:spPr bwMode="auto">
          <a:xfrm>
            <a:off x="7564113" y="5523361"/>
            <a:ext cx="2103630" cy="90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 Memory (DRAM)</a:t>
            </a:r>
          </a:p>
        </p:txBody>
      </p:sp>
      <p:cxnSp>
        <p:nvCxnSpPr>
          <p:cNvPr id="236" name="Straight Arrow Connector 235"/>
          <p:cNvCxnSpPr>
            <a:cxnSpLocks/>
          </p:cNvCxnSpPr>
          <p:nvPr/>
        </p:nvCxnSpPr>
        <p:spPr bwMode="auto">
          <a:xfrm flipV="1">
            <a:off x="4776730" y="5025680"/>
            <a:ext cx="419525" cy="497681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7" name="Straight Arrow Connector 236"/>
          <p:cNvCxnSpPr>
            <a:stCxn id="234" idx="0"/>
          </p:cNvCxnSpPr>
          <p:nvPr/>
        </p:nvCxnSpPr>
        <p:spPr bwMode="auto">
          <a:xfrm flipH="1" flipV="1">
            <a:off x="8560322" y="4756598"/>
            <a:ext cx="55606" cy="766762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0" name="Rectangle 2"/>
          <p:cNvSpPr txBox="1">
            <a:spLocks noChangeArrowheads="1"/>
          </p:cNvSpPr>
          <p:nvPr/>
        </p:nvSpPr>
        <p:spPr bwMode="auto">
          <a:xfrm>
            <a:off x="9598242" y="1309173"/>
            <a:ext cx="145901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</a:t>
            </a:r>
          </a:p>
        </p:txBody>
      </p:sp>
      <p:sp>
        <p:nvSpPr>
          <p:cNvPr id="241" name="Left Brace 240"/>
          <p:cNvSpPr/>
          <p:nvPr/>
        </p:nvSpPr>
        <p:spPr bwMode="auto">
          <a:xfrm flipH="1">
            <a:off x="9660005" y="1260485"/>
            <a:ext cx="296442" cy="532488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131" name="Straight Arrow Connector 130"/>
          <p:cNvCxnSpPr>
            <a:cxnSpLocks/>
          </p:cNvCxnSpPr>
          <p:nvPr/>
        </p:nvCxnSpPr>
        <p:spPr bwMode="auto">
          <a:xfrm flipV="1">
            <a:off x="3059694" y="4786424"/>
            <a:ext cx="2136561" cy="239255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4" name="Rectangle 2"/>
          <p:cNvSpPr txBox="1">
            <a:spLocks noChangeArrowheads="1"/>
          </p:cNvSpPr>
          <p:nvPr/>
        </p:nvSpPr>
        <p:spPr bwMode="auto">
          <a:xfrm>
            <a:off x="1280086" y="4707764"/>
            <a:ext cx="2068421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0" dirty="0"/>
              <a:t>Every virtual address ALWAYS maps to some entry!</a:t>
            </a:r>
          </a:p>
        </p:txBody>
      </p:sp>
      <p:sp>
        <p:nvSpPr>
          <p:cNvPr id="54" name="Slide Number Placeholder 53">
            <a:extLst>
              <a:ext uri="{FF2B5EF4-FFF2-40B4-BE49-F238E27FC236}">
                <a16:creationId xmlns:a16="http://schemas.microsoft.com/office/drawing/2014/main" id="{1B61C280-6AC2-4EAF-A733-5180561C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0" animBg="1"/>
      <p:bldP spid="189" grpId="0"/>
      <p:bldP spid="190" grpId="0"/>
      <p:bldP spid="233" grpId="0"/>
      <p:bldP spid="234" grpId="0"/>
      <p:bldP spid="240" grpId="0"/>
      <p:bldP spid="241" grpId="0" animBg="1"/>
      <p:bldP spid="1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Locating an object in DRAM Cache: Page Tables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143001"/>
            <a:ext cx="10972800" cy="1680386"/>
          </a:xfrm>
          <a:ln/>
        </p:spPr>
        <p:txBody>
          <a:bodyPr>
            <a:normAutofit fontScale="775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b="1" dirty="0"/>
              <a:t>page table </a:t>
            </a:r>
            <a:r>
              <a:rPr lang="en-GB" dirty="0"/>
              <a:t>maps virtual pages to physical pages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page table entry (PTE) per virtual page (possible page in VM)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Fully-associative → one big set. Use the ”tag” to index into table!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PTE specifies either a physical page (in DRAM) or a disk address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Valid bit tells us which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data in the “cache block”, “pointer” to where data is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992629" y="4949746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92629" y="5178346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92629" y="4721146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992629" y="3578146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992629" y="3806746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992629" y="4035346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992629" y="4263946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992629" y="4492546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544110" y="5530772"/>
            <a:ext cx="2493188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table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(Memory resident - 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244914" y="2904140"/>
            <a:ext cx="2915655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 (DRAM Cache)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337493" y="377450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7337493" y="3983788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818129" y="5077715"/>
            <a:ext cx="2717732" cy="1278636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818130" y="3883253"/>
            <a:ext cx="2519363" cy="143734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843530" y="3671119"/>
            <a:ext cx="2493963" cy="506482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792730" y="3441701"/>
            <a:ext cx="2544763" cy="5104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580401" y="4365199"/>
            <a:ext cx="129045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Disk Memory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3687829" y="49497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3687829" y="51783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3687829" y="47211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687829" y="35781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687829" y="38067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687829" y="40353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3687829" y="42639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3687829" y="4492546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459229" y="3273347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695857" y="3547984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696649" y="37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695857" y="42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696649" y="4453864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3695857" y="4693212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3696649" y="5152590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695857" y="4919682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3696649" y="401380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059304" y="2905039"/>
            <a:ext cx="198518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Physical page number</a:t>
            </a:r>
            <a:br>
              <a:rPr lang="en-GB" sz="1600" i="1" dirty="0">
                <a:latin typeface="Calibri" pitchFamily="34" charset="0"/>
              </a:rPr>
            </a:br>
            <a:r>
              <a:rPr lang="en-GB" sz="1600" i="1" dirty="0">
                <a:latin typeface="Calibri" pitchFamily="34" charset="0"/>
              </a:rPr>
              <a:t>or  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3081227" y="3512882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3078052" y="5125782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8702742" y="3283702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7337493" y="3548813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7337493" y="3320213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767329" y="5276771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767329" y="5048171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767329" y="4140121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767329" y="3905171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8715442" y="3944102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7535862" y="472206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7535862" y="503257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7535862" y="565360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7535862" y="596412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7535862" y="627463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767329" y="434931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780028" y="4401349"/>
            <a:ext cx="2755833" cy="1400263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767329" y="4559221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811779" y="4118293"/>
            <a:ext cx="2533650" cy="478408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7535862" y="534309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3C3037-7EF0-6A43-B89A-51DFC70ADED2}"/>
              </a:ext>
            </a:extLst>
          </p:cNvPr>
          <p:cNvSpPr txBox="1"/>
          <p:nvPr/>
        </p:nvSpPr>
        <p:spPr>
          <a:xfrm>
            <a:off x="227445" y="4483616"/>
            <a:ext cx="280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Some pages are unallocated (i.e., no data there)</a:t>
            </a:r>
          </a:p>
        </p:txBody>
      </p:sp>
      <p:cxnSp>
        <p:nvCxnSpPr>
          <p:cNvPr id="6" name="Curved Connector 5">
            <a:extLst>
              <a:ext uri="{FF2B5EF4-FFF2-40B4-BE49-F238E27FC236}">
                <a16:creationId xmlns:a16="http://schemas.microsoft.com/office/drawing/2014/main" id="{628EEE15-9C66-6645-BB1B-794260E00EC3}"/>
              </a:ext>
            </a:extLst>
          </p:cNvPr>
          <p:cNvCxnSpPr>
            <a:cxnSpLocks/>
            <a:stCxn id="2" idx="3"/>
            <a:endCxn id="14369" idx="1"/>
          </p:cNvCxnSpPr>
          <p:nvPr/>
        </p:nvCxnSpPr>
        <p:spPr bwMode="auto">
          <a:xfrm>
            <a:off x="3033513" y="4806782"/>
            <a:ext cx="662344" cy="3883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41A566-45F5-408C-B00E-DC461AAC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245462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A7B65-CB4B-47C1-4D90-8210610F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most things are NOT in 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C595E-C3F7-31DF-3B76-009071BBD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Disk is MUCH larger than RAM is, so most data will not actually be in RAM</a:t>
            </a:r>
          </a:p>
          <a:p>
            <a:endParaRPr lang="en-GB" dirty="0"/>
          </a:p>
          <a:p>
            <a:r>
              <a:rPr lang="en-GB" dirty="0"/>
              <a:t>But handling Page Faults takes a long time</a:t>
            </a:r>
          </a:p>
          <a:p>
            <a:pPr lvl="1"/>
            <a:r>
              <a:rPr lang="en-GB" dirty="0"/>
              <a:t>Has to read a page of memory from disk</a:t>
            </a:r>
          </a:p>
          <a:p>
            <a:pPr lvl="1"/>
            <a:endParaRPr lang="en-GB" dirty="0"/>
          </a:p>
          <a:p>
            <a:r>
              <a:rPr lang="en-GB" dirty="0"/>
              <a:t>So how is our system not incredibly slow?</a:t>
            </a:r>
          </a:p>
          <a:p>
            <a:pPr lvl="1"/>
            <a:r>
              <a:rPr lang="en-GB" dirty="0"/>
              <a:t>Locality to the rescue!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4852C-1064-E242-04BB-93970372D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5e39d93ef4_0_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Illusion!</a:t>
            </a:r>
            <a:endParaRPr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5313625-26F6-F041-B5DD-4CCB5DD3D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5</a:t>
            </a:fld>
            <a:endParaRPr lang="en-US" dirty="0"/>
          </a:p>
        </p:txBody>
      </p:sp>
      <p:sp>
        <p:nvSpPr>
          <p:cNvPr id="637" name="Google Shape;637;g5e39d93ef4_0_494"/>
          <p:cNvSpPr/>
          <p:nvPr/>
        </p:nvSpPr>
        <p:spPr>
          <a:xfrm>
            <a:off x="3963550" y="33174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638" name="Google Shape;638;g5e39d93ef4_0_494"/>
          <p:cNvSpPr/>
          <p:nvPr/>
        </p:nvSpPr>
        <p:spPr>
          <a:xfrm>
            <a:off x="5843450" y="1898425"/>
            <a:ext cx="2251500" cy="44580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639" name="Google Shape;639;g5e39d93ef4_0_49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640" name="Google Shape;640;g5e39d93ef4_0_494"/>
          <p:cNvCxnSpPr>
            <a:stCxn id="639" idx="2"/>
            <a:endCxn id="637" idx="1"/>
          </p:cNvCxnSpPr>
          <p:nvPr/>
        </p:nvCxnSpPr>
        <p:spPr>
          <a:xfrm>
            <a:off x="2918525" y="2123075"/>
            <a:ext cx="1044900" cy="1673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41" name="Google Shape;641;g5e39d93ef4_0_494"/>
          <p:cNvCxnSpPr>
            <a:stCxn id="637" idx="3"/>
            <a:endCxn id="638" idx="1"/>
          </p:cNvCxnSpPr>
          <p:nvPr/>
        </p:nvCxnSpPr>
        <p:spPr>
          <a:xfrm>
            <a:off x="4983250" y="3796075"/>
            <a:ext cx="860100" cy="331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42" name="Google Shape;642;g5e39d93ef4_0_494"/>
          <p:cNvSpPr/>
          <p:nvPr/>
        </p:nvSpPr>
        <p:spPr>
          <a:xfrm>
            <a:off x="1815650" y="2254950"/>
            <a:ext cx="1737600" cy="3361200"/>
          </a:xfrm>
          <a:prstGeom prst="wedgeRectCallout">
            <a:avLst>
              <a:gd name="adj1" fmla="val -3967"/>
              <a:gd name="adj2" fmla="val -56812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/>
              <a:t>I am the ONLY PROCESS accessing memory, and I don’t have to share it with anyone!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CED4-D306-42B6-94A9-744ECFDA0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saves the day (as usual)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B268-7943-4107-A334-F198B2C4A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33112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At any point in time, programs tend to access a small set of active virtual pages called the </a:t>
            </a:r>
            <a:r>
              <a:rPr lang="en-US" b="1" dirty="0"/>
              <a:t>working set</a:t>
            </a:r>
          </a:p>
          <a:p>
            <a:pPr lvl="1"/>
            <a:r>
              <a:rPr lang="en-US" dirty="0"/>
              <a:t>Programs with higher temporal locality will have smaller working sets</a:t>
            </a:r>
          </a:p>
          <a:p>
            <a:pPr lvl="1"/>
            <a:endParaRPr lang="en-US" dirty="0"/>
          </a:p>
          <a:p>
            <a:r>
              <a:rPr lang="en-US" dirty="0"/>
              <a:t>If (working set size &lt; main memory size) </a:t>
            </a:r>
          </a:p>
          <a:p>
            <a:pPr lvl="1"/>
            <a:r>
              <a:rPr lang="en-US" dirty="0"/>
              <a:t>High performance for one process after compulsory misses (i.e., the program is loaded)</a:t>
            </a:r>
          </a:p>
          <a:p>
            <a:pPr lvl="1"/>
            <a:r>
              <a:rPr lang="en-US" dirty="0"/>
              <a:t>Any page can go anywhere in RAM, so no conflicts. Only capacity matters.</a:t>
            </a:r>
          </a:p>
          <a:p>
            <a:pPr lvl="1"/>
            <a:r>
              <a:rPr lang="en-US" dirty="0"/>
              <a:t>Life is good!</a:t>
            </a:r>
          </a:p>
          <a:p>
            <a:pPr lvl="1"/>
            <a:endParaRPr lang="en-US" dirty="0"/>
          </a:p>
          <a:p>
            <a:r>
              <a:rPr lang="en-US" dirty="0"/>
              <a:t>If ( SUM(working set sizes) &gt; main memory size ) </a:t>
            </a:r>
          </a:p>
          <a:p>
            <a:pPr lvl="1"/>
            <a:r>
              <a:rPr lang="en-US" b="1" dirty="0"/>
              <a:t>Thrashing</a:t>
            </a:r>
            <a:r>
              <a:rPr lang="en-US" dirty="0"/>
              <a:t>: Performance meltdown where pages are swapped to and from disk continuously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cache memory is thrashing, CPU runs at the speed of memory. Ow.</a:t>
            </a:r>
          </a:p>
          <a:p>
            <a:pPr lvl="1"/>
            <a:r>
              <a:rPr lang="en-US" dirty="0"/>
              <a:t>When virtual memory is thrashing, CPU runs at the speed of disk. Yikes!</a:t>
            </a:r>
          </a:p>
          <a:p>
            <a:pPr lvl="2"/>
            <a:r>
              <a:rPr lang="en-US" dirty="0"/>
              <a:t>Hope you enjoy the commute to Mars. Because that’s where your data 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5D993-A826-4EAF-BCFD-0368DAC8F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FAA0-EBDC-40A3-A111-BDB8E030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3AF6-C256-4002-9A96-7B866CAC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has:</a:t>
            </a:r>
          </a:p>
          <a:p>
            <a:pPr lvl="1"/>
            <a:r>
              <a:rPr lang="en-US" dirty="0"/>
              <a:t>8 pages of Virtual Memory</a:t>
            </a:r>
          </a:p>
          <a:p>
            <a:pPr lvl="1"/>
            <a:r>
              <a:rPr lang="en-US" dirty="0"/>
              <a:t>4 pages of Physical Memory</a:t>
            </a:r>
          </a:p>
          <a:p>
            <a:pPr lvl="1"/>
            <a:endParaRPr lang="en-US" dirty="0"/>
          </a:p>
          <a:p>
            <a:r>
              <a:rPr lang="en-US" dirty="0"/>
              <a:t>How many entries (rows) does a page table have?</a:t>
            </a:r>
          </a:p>
          <a:p>
            <a:r>
              <a:rPr lang="en-US" dirty="0"/>
              <a:t>How many entries can be valid at any time?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77D0C-B467-47DA-BE94-92CF4441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502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FAA0-EBDC-40A3-A111-BDB8E030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3AF6-C256-4002-9A96-7B866CAC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Computer has:</a:t>
            </a:r>
          </a:p>
          <a:p>
            <a:pPr lvl="1"/>
            <a:r>
              <a:rPr lang="en-US" dirty="0"/>
              <a:t>8 pages of Virtual Memory</a:t>
            </a:r>
          </a:p>
          <a:p>
            <a:pPr lvl="1"/>
            <a:r>
              <a:rPr lang="en-US" dirty="0"/>
              <a:t>4 pages of Physical Memory</a:t>
            </a:r>
          </a:p>
          <a:p>
            <a:pPr lvl="1"/>
            <a:endParaRPr lang="en-US" dirty="0"/>
          </a:p>
          <a:p>
            <a:r>
              <a:rPr lang="en-US" dirty="0"/>
              <a:t>How many entries (rows) does a page table have?    </a:t>
            </a:r>
            <a:r>
              <a:rPr lang="en-US" b="1" dirty="0"/>
              <a:t>8 entries</a:t>
            </a:r>
          </a:p>
          <a:p>
            <a:r>
              <a:rPr lang="en-US" dirty="0"/>
              <a:t>How many entries can be valid at any time?		   </a:t>
            </a:r>
            <a:r>
              <a:rPr lang="en-US" b="1" dirty="0"/>
              <a:t>4 valid</a:t>
            </a:r>
          </a:p>
          <a:p>
            <a:pPr lvl="1"/>
            <a:endParaRPr lang="en-US" dirty="0"/>
          </a:p>
          <a:p>
            <a:r>
              <a:rPr lang="en-US" dirty="0"/>
              <a:t>Page Table translates Virtual to Physical</a:t>
            </a:r>
          </a:p>
          <a:p>
            <a:pPr lvl="1"/>
            <a:r>
              <a:rPr lang="en-US" dirty="0"/>
              <a:t>It needs an entry for each virtual page, so 8 entries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Rows are valid if they point at physical memory</a:t>
            </a:r>
          </a:p>
          <a:p>
            <a:pPr lvl="2"/>
            <a:r>
              <a:rPr lang="en-US" dirty="0"/>
              <a:t>So only four entries can be valid (unless they share a physical page)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77D0C-B467-47DA-BE94-92CF4441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389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b="1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207033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deal with how incredibly slow disk is?</a:t>
            </a:r>
            <a:r>
              <a:rPr lang="en-US" dirty="0"/>
              <a:t>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661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09669-2C46-AC72-933B-BBDB5A58A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CB6E1-184A-4811-C514-3635EC25F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BBDEE-4B85-E5FF-7C1B-A28B1C9C8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Which addresses does each process get?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3E3C7-D2C5-2242-CFA8-29AEFF5F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783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addresses do processes get?</a:t>
            </a: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B3EE4A0F-0162-4D4C-B4AB-B2B2B2192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4074785" cy="5029200"/>
          </a:xfrm>
        </p:spPr>
        <p:txBody>
          <a:bodyPr/>
          <a:lstStyle/>
          <a:p>
            <a:r>
              <a:rPr lang="en-US" dirty="0"/>
              <a:t>Programs can use whatever virtual addresses they want</a:t>
            </a:r>
          </a:p>
          <a:p>
            <a:pPr lvl="1"/>
            <a:r>
              <a:rPr lang="en-US" dirty="0"/>
              <a:t>Usually, there’s a fixed mapping for a given OS</a:t>
            </a:r>
          </a:p>
          <a:p>
            <a:endParaRPr lang="en-US" dirty="0"/>
          </a:p>
          <a:p>
            <a:r>
              <a:rPr lang="en-US" dirty="0"/>
              <a:t>OS controls physical addresses</a:t>
            </a:r>
          </a:p>
          <a:p>
            <a:pPr lvl="1"/>
            <a:r>
              <a:rPr lang="en-US" dirty="0"/>
              <a:t>Decides which parts of RAM are used for which things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C9B2744-740A-4777-992A-7AA0D8DA65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4156215"/>
            <a:ext cx="2004982" cy="420021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Shared libraries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EB0A4DD-CDE5-46F4-8D2E-FD5A5E9D80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4576237"/>
            <a:ext cx="2004982" cy="36294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400">
              <a:latin typeface="+mn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2C206BB-FEAE-4EA6-B8EA-480C2B53EC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4942109"/>
            <a:ext cx="2004982" cy="418558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Heap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6486C52-D7E5-4A88-AAEE-6CB0697647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3793269"/>
            <a:ext cx="2004982" cy="36294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400">
              <a:latin typeface="+mn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ADBA787-371C-4F4C-B478-1938895005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5828984"/>
            <a:ext cx="2004982" cy="24879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Code (text)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34B5B30-32AE-4915-BCDA-9DA0DC5EEE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5357192"/>
            <a:ext cx="2004982" cy="48203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68" name="Line 387">
            <a:extLst>
              <a:ext uri="{FF2B5EF4-FFF2-40B4-BE49-F238E27FC236}">
                <a16:creationId xmlns:a16="http://schemas.microsoft.com/office/drawing/2014/main" id="{8BDD95D1-23D7-40BC-805D-E91E70C6930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858181" y="4713804"/>
            <a:ext cx="0" cy="22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B087030-E7BA-4257-B8AA-FE847EAEA1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3494255"/>
            <a:ext cx="2004982" cy="299503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70" name="Line 390">
            <a:extLst>
              <a:ext uri="{FF2B5EF4-FFF2-40B4-BE49-F238E27FC236}">
                <a16:creationId xmlns:a16="http://schemas.microsoft.com/office/drawing/2014/main" id="{24ED4F38-060A-4808-8DCE-B81E3E5261A6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8816058" y="3793269"/>
            <a:ext cx="0" cy="220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B4A6439-09D9-48A5-ABBE-FB0A26E78E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618" y="6067534"/>
            <a:ext cx="2004982" cy="40538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400" dirty="0">
              <a:latin typeface="+mn-lt"/>
            </a:endParaRPr>
          </a:p>
        </p:txBody>
      </p:sp>
      <p:sp>
        <p:nvSpPr>
          <p:cNvPr id="72" name="Text Box 393">
            <a:extLst>
              <a:ext uri="{FF2B5EF4-FFF2-40B4-BE49-F238E27FC236}">
                <a16:creationId xmlns:a16="http://schemas.microsoft.com/office/drawing/2014/main" id="{947DEDE2-011F-46FF-9CA3-7796ED300E3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888641" y="3587918"/>
            <a:ext cx="674003" cy="3404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3" name="Line 394">
            <a:extLst>
              <a:ext uri="{FF2B5EF4-FFF2-40B4-BE49-F238E27FC236}">
                <a16:creationId xmlns:a16="http://schemas.microsoft.com/office/drawing/2014/main" id="{AB3EC1B5-6936-472A-8F85-D4567BB60FB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613069" y="3797197"/>
            <a:ext cx="238549" cy="146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74" name="Text Box 395">
            <a:extLst>
              <a:ext uri="{FF2B5EF4-FFF2-40B4-BE49-F238E27FC236}">
                <a16:creationId xmlns:a16="http://schemas.microsoft.com/office/drawing/2014/main" id="{9440DE17-95EC-4958-A16C-21AFA609963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0168323" y="4505989"/>
            <a:ext cx="957448" cy="8512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75" name="Text Box 397">
            <a:extLst>
              <a:ext uri="{FF2B5EF4-FFF2-40B4-BE49-F238E27FC236}">
                <a16:creationId xmlns:a16="http://schemas.microsoft.com/office/drawing/2014/main" id="{1B7762A7-0F9C-4938-9563-CE17AAD7409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029136" y="4755104"/>
            <a:ext cx="553344" cy="3404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6" name="Line 398">
            <a:extLst>
              <a:ext uri="{FF2B5EF4-FFF2-40B4-BE49-F238E27FC236}">
                <a16:creationId xmlns:a16="http://schemas.microsoft.com/office/drawing/2014/main" id="{0AF085E8-743D-49DB-BDD9-5C581A49846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599898" y="4931865"/>
            <a:ext cx="23854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3FD8110-9247-46A5-9BD1-9C3DEAA65C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0154" y="865329"/>
            <a:ext cx="2002055" cy="2245406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latin typeface="+mn-lt"/>
              </a:rPr>
              <a:t>Kernel Virtual Memory</a:t>
            </a:r>
          </a:p>
        </p:txBody>
      </p:sp>
      <p:sp>
        <p:nvSpPr>
          <p:cNvPr id="82" name="AutoShape 421">
            <a:extLst>
              <a:ext uri="{FF2B5EF4-FFF2-40B4-BE49-F238E27FC236}">
                <a16:creationId xmlns:a16="http://schemas.microsoft.com/office/drawing/2014/main" id="{EDAE684D-E480-494A-9362-FB7BC101E6BE}"/>
              </a:ext>
            </a:extLst>
          </p:cNvPr>
          <p:cNvSpPr>
            <a:spLocks/>
          </p:cNvSpPr>
          <p:nvPr/>
        </p:nvSpPr>
        <p:spPr bwMode="auto">
          <a:xfrm>
            <a:off x="9945872" y="3292756"/>
            <a:ext cx="175619" cy="3032352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  <p:sp>
        <p:nvSpPr>
          <p:cNvPr id="84" name="Text Box 424">
            <a:extLst>
              <a:ext uri="{FF2B5EF4-FFF2-40B4-BE49-F238E27FC236}">
                <a16:creationId xmlns:a16="http://schemas.microsoft.com/office/drawing/2014/main" id="{3FD7055A-EB51-44DA-8484-57E3A82B5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0023" y="5873211"/>
            <a:ext cx="1190075" cy="31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b="0" dirty="0">
                <a:solidFill>
                  <a:schemeClr val="tx2"/>
                </a:solidFill>
                <a:latin typeface="Courier New"/>
                <a:cs typeface="Courier New"/>
              </a:rPr>
              <a:t>0x400000</a:t>
            </a:r>
          </a:p>
        </p:txBody>
      </p:sp>
      <p:sp>
        <p:nvSpPr>
          <p:cNvPr id="87" name="Line 428">
            <a:extLst>
              <a:ext uri="{FF2B5EF4-FFF2-40B4-BE49-F238E27FC236}">
                <a16:creationId xmlns:a16="http://schemas.microsoft.com/office/drawing/2014/main" id="{A2B8ED85-ABD8-4C27-B5F3-6A69D6D5127D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611606" y="6040892"/>
            <a:ext cx="23854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600">
              <a:latin typeface="+mn-lt"/>
            </a:endParaRPr>
          </a:p>
        </p:txBody>
      </p:sp>
      <p:sp>
        <p:nvSpPr>
          <p:cNvPr id="88" name="Text Box 19">
            <a:extLst>
              <a:ext uri="{FF2B5EF4-FFF2-40B4-BE49-F238E27FC236}">
                <a16:creationId xmlns:a16="http://schemas.microsoft.com/office/drawing/2014/main" id="{D1F2A140-4DF6-47FC-9A2A-8B2700073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954" y="3322555"/>
            <a:ext cx="1830356" cy="3404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800" b="0" dirty="0">
                <a:latin typeface="Courier New" pitchFamily="49" charset="0"/>
              </a:rPr>
              <a:t>0x80000000000</a:t>
            </a:r>
          </a:p>
        </p:txBody>
      </p:sp>
      <p:sp>
        <p:nvSpPr>
          <p:cNvPr id="89" name="Line 428">
            <a:extLst>
              <a:ext uri="{FF2B5EF4-FFF2-40B4-BE49-F238E27FC236}">
                <a16:creationId xmlns:a16="http://schemas.microsoft.com/office/drawing/2014/main" id="{073CCCA1-9444-4B47-919D-705E7DB5B3A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609334" y="3498720"/>
            <a:ext cx="23854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600">
              <a:latin typeface="+mn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C9CE86D-ACAE-4179-9194-E2EB0E132C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51302" y="3116664"/>
            <a:ext cx="2004982" cy="377591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Dynamic segments</a:t>
            </a:r>
          </a:p>
        </p:txBody>
      </p:sp>
      <p:sp>
        <p:nvSpPr>
          <p:cNvPr id="100" name="Text Box 19">
            <a:extLst>
              <a:ext uri="{FF2B5EF4-FFF2-40B4-BE49-F238E27FC236}">
                <a16:creationId xmlns:a16="http://schemas.microsoft.com/office/drawing/2014/main" id="{99E50D08-C3ED-44BD-B030-0A0FAC430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784" y="2913134"/>
            <a:ext cx="266611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1800" b="0" dirty="0">
                <a:latin typeface="Courier New" pitchFamily="49" charset="0"/>
              </a:rPr>
              <a:t>0x0007FFFFFFFFFFFF</a:t>
            </a:r>
          </a:p>
        </p:txBody>
      </p:sp>
      <p:sp>
        <p:nvSpPr>
          <p:cNvPr id="102" name="Text Box 19">
            <a:extLst>
              <a:ext uri="{FF2B5EF4-FFF2-40B4-BE49-F238E27FC236}">
                <a16:creationId xmlns:a16="http://schemas.microsoft.com/office/drawing/2014/main" id="{AAAE34D7-CB90-4A7B-B413-41BBC0C0E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5847" y="6270227"/>
            <a:ext cx="2468862" cy="3404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r>
              <a:rPr lang="en-US" sz="1800" b="0" dirty="0">
                <a:latin typeface="Courier New" pitchFamily="49" charset="0"/>
              </a:rPr>
              <a:t>0x0000000000000000</a:t>
            </a:r>
          </a:p>
        </p:txBody>
      </p:sp>
      <p:sp>
        <p:nvSpPr>
          <p:cNvPr id="109" name="Line 428">
            <a:extLst>
              <a:ext uri="{FF2B5EF4-FFF2-40B4-BE49-F238E27FC236}">
                <a16:creationId xmlns:a16="http://schemas.microsoft.com/office/drawing/2014/main" id="{499CB027-8A2E-4BA4-9B7C-69A09A16797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582480" y="6456151"/>
            <a:ext cx="23854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 sz="1600">
              <a:latin typeface="+mn-lt"/>
            </a:endParaRPr>
          </a:p>
        </p:txBody>
      </p:sp>
      <p:sp>
        <p:nvSpPr>
          <p:cNvPr id="110" name="Line 398">
            <a:extLst>
              <a:ext uri="{FF2B5EF4-FFF2-40B4-BE49-F238E27FC236}">
                <a16:creationId xmlns:a16="http://schemas.microsoft.com/office/drawing/2014/main" id="{3E25E141-5A5C-40A4-B019-2B5E4F14AF0F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7582480" y="3095132"/>
            <a:ext cx="23854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6927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 ✔</a:t>
            </a:r>
            <a:br>
              <a:rPr lang="en-US" dirty="0"/>
            </a:br>
            <a:r>
              <a:rPr lang="en-US" dirty="0"/>
              <a:t>	Whatever virtual addresses they want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move memory around?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</a:t>
            </a:r>
            <a:br>
              <a:rPr lang="en-US" dirty="0"/>
            </a:br>
            <a:r>
              <a:rPr lang="en-US" dirty="0"/>
              <a:t>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984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81354-A5DD-47DF-BF31-A9059C06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move memory around?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5F024-60F0-4E31-B4AA-31E3AC2C5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53341" cy="5029200"/>
          </a:xfrm>
        </p:spPr>
        <p:txBody>
          <a:bodyPr/>
          <a:lstStyle/>
          <a:p>
            <a:r>
              <a:rPr lang="en-US" dirty="0"/>
              <a:t>Just change the page table entry!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56B43-3E54-4DC5-A976-FE5E1B52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585FB8-E6AC-4210-996E-628754E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40005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5E44743-AAAF-4FE0-9877-B5825DAD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771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122BDC2-7394-414B-98F8-C8F6AB4D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628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80D835F-54E2-47B9-AC56-238A05EE3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8575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B03E0F8B-F25E-422A-B806-4861B3EF2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3147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FCAC396F-0284-4A79-B60B-623C3FA68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935" y="4581526"/>
            <a:ext cx="2493188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table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(Memory resident - DRAM)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F492F49A-E1A1-4EC4-BBCE-93A7D5ED4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4739" y="1954894"/>
            <a:ext cx="2915655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 (DRAM Cache)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E65FA09-2500-4C02-A1FE-A668B40D9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7954" y="4128469"/>
            <a:ext cx="2717732" cy="1278636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5750C489-7B67-4DB4-8BD4-EA3B2B661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2555" y="2492455"/>
            <a:ext cx="2544763" cy="5104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8B5E0783-59FD-4AB4-B3CE-B95B887A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0226" y="3415953"/>
            <a:ext cx="129045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Disk Memory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8C939EE2-E469-4B4D-9A3A-B371C459A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000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2B65BF85-FF61-41D8-8B24-7CFBD9420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229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9D2EDB8B-8868-44A8-9187-E000EBD1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771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FE493DE3-A965-4EC7-B63C-BE2E11107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628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F047B5F2-1E2A-442B-A395-0583C6D80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857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BD959EA2-CF90-4455-B342-D916DBA3D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086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37AA01D0-6D44-43A7-9A13-CE619444F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3147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69635317-F1C6-4D17-B0BB-870024A16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5433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DCD2A38F-980F-43F7-BE11-B65634D6D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054" y="2324101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Valid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65B95097-17C4-46EF-B9B0-3E6A0DBF7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2598738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0522DFFE-8831-4692-884E-3BBF1AE6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283164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ACBE8284-F564-49D0-93DB-40906E41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29746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3E33C279-AA94-45E2-A90C-A4D24FC4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504618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26182385-E058-4187-AC0F-986E6D9E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74396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BC22CD31-243C-4D24-B72F-6B07EE408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4203344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A5A046CA-658A-4B6B-B122-E23B96EA0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97043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2D1D663C-1D67-4BCA-A67C-0429E7F0C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064556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9FF52BDF-2D87-407E-AC1D-847174999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129" y="1955793"/>
            <a:ext cx="198518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Physical page number</a:t>
            </a:r>
            <a:br>
              <a:rPr lang="en-GB" sz="1600" i="1" dirty="0">
                <a:latin typeface="Calibri" pitchFamily="34" charset="0"/>
              </a:rPr>
            </a:br>
            <a:r>
              <a:rPr lang="en-GB" sz="1600" i="1" dirty="0">
                <a:latin typeface="Calibri" pitchFamily="34" charset="0"/>
              </a:rPr>
              <a:t>or  disk address</a:t>
            </a:r>
          </a:p>
        </p:txBody>
      </p:sp>
      <p:sp>
        <p:nvSpPr>
          <p:cNvPr id="40" name="Text Box 40">
            <a:extLst>
              <a:ext uri="{FF2B5EF4-FFF2-40B4-BE49-F238E27FC236}">
                <a16:creationId xmlns:a16="http://schemas.microsoft.com/office/drawing/2014/main" id="{8FFE7D0D-AF75-4E3F-8E7F-5EB566CD6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2567" y="23344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C1BF5A14-D8EC-488E-B6A6-65DDC4198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599567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7CE3B366-2FF6-420B-8419-25ACA0829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370967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4">
            <a:extLst>
              <a:ext uri="{FF2B5EF4-FFF2-40B4-BE49-F238E27FC236}">
                <a16:creationId xmlns:a16="http://schemas.microsoft.com/office/drawing/2014/main" id="{14011AEC-9B87-472A-8999-9D4F02029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4098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6">
            <a:extLst>
              <a:ext uri="{FF2B5EF4-FFF2-40B4-BE49-F238E27FC236}">
                <a16:creationId xmlns:a16="http://schemas.microsoft.com/office/drawing/2014/main" id="{99902D4B-D964-40C0-9CD2-50758905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2955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47">
            <a:extLst>
              <a:ext uri="{FF2B5EF4-FFF2-40B4-BE49-F238E27FC236}">
                <a16:creationId xmlns:a16="http://schemas.microsoft.com/office/drawing/2014/main" id="{69F59F7E-622B-4791-B9BD-8030694B9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5267" y="29948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0F47F4C9-0B60-4D14-8289-819BC676E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377281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49" name="Rectangle 49">
            <a:extLst>
              <a:ext uri="{FF2B5EF4-FFF2-40B4-BE49-F238E27FC236}">
                <a16:creationId xmlns:a16="http://schemas.microsoft.com/office/drawing/2014/main" id="{A70B8F7D-CAFA-4E25-A87B-14701A391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08332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0" name="Rectangle 50">
            <a:extLst>
              <a:ext uri="{FF2B5EF4-FFF2-40B4-BE49-F238E27FC236}">
                <a16:creationId xmlns:a16="http://schemas.microsoft.com/office/drawing/2014/main" id="{6635DA50-2A44-4E56-8314-F07BE386B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70435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A5823070-D6E2-4C53-9229-53D8526B7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01487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2" name="Rectangle 52">
            <a:extLst>
              <a:ext uri="{FF2B5EF4-FFF2-40B4-BE49-F238E27FC236}">
                <a16:creationId xmlns:a16="http://schemas.microsoft.com/office/drawing/2014/main" id="{A51F8860-F123-4477-AABF-D16A8C57E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32538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3" name="Oval 53">
            <a:extLst>
              <a:ext uri="{FF2B5EF4-FFF2-40B4-BE49-F238E27FC236}">
                <a16:creationId xmlns:a16="http://schemas.microsoft.com/office/drawing/2014/main" id="{C04A1C31-92B0-4344-9A5D-EA648B0F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3400069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54">
            <a:extLst>
              <a:ext uri="{FF2B5EF4-FFF2-40B4-BE49-F238E27FC236}">
                <a16:creationId xmlns:a16="http://schemas.microsoft.com/office/drawing/2014/main" id="{A54D5D32-8FE6-4E87-BD69-A91AA8047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853" y="3452103"/>
            <a:ext cx="2755833" cy="1400263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Rectangle 57">
            <a:extLst>
              <a:ext uri="{FF2B5EF4-FFF2-40B4-BE49-F238E27FC236}">
                <a16:creationId xmlns:a16="http://schemas.microsoft.com/office/drawing/2014/main" id="{FDBD2E26-892C-4074-ACA3-5A71F2AF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39384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111" name="Rectangle 5">
            <a:extLst>
              <a:ext uri="{FF2B5EF4-FFF2-40B4-BE49-F238E27FC236}">
                <a16:creationId xmlns:a16="http://schemas.microsoft.com/office/drawing/2014/main" id="{960BC040-E3AF-4625-9136-21574A3C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429" y="4232076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12" name="Rectangle 5">
            <a:extLst>
              <a:ext uri="{FF2B5EF4-FFF2-40B4-BE49-F238E27FC236}">
                <a16:creationId xmlns:a16="http://schemas.microsoft.com/office/drawing/2014/main" id="{72292BE0-0C5F-49D4-9ABF-C3941B029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36" y="3545201"/>
            <a:ext cx="1600200" cy="222556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14" name="Rectangle 5">
            <a:extLst>
              <a:ext uri="{FF2B5EF4-FFF2-40B4-BE49-F238E27FC236}">
                <a16:creationId xmlns:a16="http://schemas.microsoft.com/office/drawing/2014/main" id="{1E7459D3-9890-49D2-93CB-DA0A13924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659" y="308799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5178664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81354-A5DD-47DF-BF31-A9059C06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move memory around?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5F024-60F0-4E31-B4AA-31E3AC2C5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53341" cy="5029200"/>
          </a:xfrm>
        </p:spPr>
        <p:txBody>
          <a:bodyPr/>
          <a:lstStyle/>
          <a:p>
            <a:r>
              <a:rPr lang="en-US" dirty="0"/>
              <a:t>Just change the page table entry!</a:t>
            </a:r>
          </a:p>
          <a:p>
            <a:pPr lvl="1"/>
            <a:r>
              <a:rPr lang="en-US" dirty="0"/>
              <a:t>Same virtual address points at a different physical address</a:t>
            </a:r>
          </a:p>
          <a:p>
            <a:pPr lvl="1"/>
            <a:endParaRPr lang="en-US" dirty="0"/>
          </a:p>
          <a:p>
            <a:r>
              <a:rPr lang="en-US" dirty="0"/>
              <a:t>Usually only happens when pages are swapped to disk and then later brought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56B43-3E54-4DC5-A976-FE5E1B52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585FB8-E6AC-4210-996E-628754E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40005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5E44743-AAAF-4FE0-9877-B5825DADE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771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122BDC2-7394-414B-98F8-C8F6AB4D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628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80D835F-54E2-47B9-AC56-238A05EE3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8575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B03E0F8B-F25E-422A-B806-4861B3EF2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3147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FCAC396F-0284-4A79-B60B-623C3FA68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935" y="4581526"/>
            <a:ext cx="2493188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table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(Memory resident - DRAM)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F492F49A-E1A1-4EC4-BBCE-93A7D5ED4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4739" y="1954894"/>
            <a:ext cx="2915655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 (DRAM Cache)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EE65FA09-2500-4C02-A1FE-A668B40D9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7954" y="4128469"/>
            <a:ext cx="2717732" cy="1278636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5750C489-7B67-4DB4-8BD4-EA3B2B661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2556" y="2940973"/>
            <a:ext cx="2544762" cy="6195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8B5E0783-59FD-4AB4-B3CE-B95B887AC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0226" y="3415953"/>
            <a:ext cx="129045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Disk Memory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8C939EE2-E469-4B4D-9A3A-B371C459A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000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2B65BF85-FF61-41D8-8B24-7CFBD9420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229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9D2EDB8B-8868-44A8-9187-E000EBD1E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771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FE493DE3-A965-4EC7-B63C-BE2E11107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628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F047B5F2-1E2A-442B-A395-0583C6D80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857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BD959EA2-CF90-4455-B342-D916DBA3D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086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37AA01D0-6D44-43A7-9A13-CE619444F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3147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69635317-F1C6-4D17-B0BB-870024A16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5433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DCD2A38F-980F-43F7-BE11-B65634D6D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054" y="2324101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Valid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65B95097-17C4-46EF-B9B0-3E6A0DBF7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2598738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0522DFFE-8831-4692-884E-3BBF1AE6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283164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ACBE8284-F564-49D0-93DB-40906E41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29746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3E33C279-AA94-45E2-A90C-A4D24FC4A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504618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26182385-E058-4187-AC0F-986E6D9E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74396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BC22CD31-243C-4D24-B72F-6B07EE408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4203344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A5A046CA-658A-4B6B-B122-E23B96EA0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97043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2D1D663C-1D67-4BCA-A67C-0429E7F0C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064556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9FF52BDF-2D87-407E-AC1D-847174999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129" y="1955793"/>
            <a:ext cx="198518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Physical page number</a:t>
            </a:r>
            <a:br>
              <a:rPr lang="en-GB" sz="1600" i="1" dirty="0">
                <a:latin typeface="Calibri" pitchFamily="34" charset="0"/>
              </a:rPr>
            </a:br>
            <a:r>
              <a:rPr lang="en-GB" sz="1600" i="1" dirty="0">
                <a:latin typeface="Calibri" pitchFamily="34" charset="0"/>
              </a:rPr>
              <a:t>or  disk address</a:t>
            </a:r>
          </a:p>
        </p:txBody>
      </p:sp>
      <p:sp>
        <p:nvSpPr>
          <p:cNvPr id="40" name="Text Box 40">
            <a:extLst>
              <a:ext uri="{FF2B5EF4-FFF2-40B4-BE49-F238E27FC236}">
                <a16:creationId xmlns:a16="http://schemas.microsoft.com/office/drawing/2014/main" id="{8FFE7D0D-AF75-4E3F-8E7F-5EB566CD6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2567" y="23344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C1BF5A14-D8EC-488E-B6A6-65DDC4198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599567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2" name="Rectangle 42">
            <a:extLst>
              <a:ext uri="{FF2B5EF4-FFF2-40B4-BE49-F238E27FC236}">
                <a16:creationId xmlns:a16="http://schemas.microsoft.com/office/drawing/2014/main" id="{7CE3B366-2FF6-420B-8419-25ACA0829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7" y="2835956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4">
            <a:extLst>
              <a:ext uri="{FF2B5EF4-FFF2-40B4-BE49-F238E27FC236}">
                <a16:creationId xmlns:a16="http://schemas.microsoft.com/office/drawing/2014/main" id="{14011AEC-9B87-472A-8999-9D4F02029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4098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6">
            <a:extLst>
              <a:ext uri="{FF2B5EF4-FFF2-40B4-BE49-F238E27FC236}">
                <a16:creationId xmlns:a16="http://schemas.microsoft.com/office/drawing/2014/main" id="{99902D4B-D964-40C0-9CD2-50758905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2955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47">
            <a:extLst>
              <a:ext uri="{FF2B5EF4-FFF2-40B4-BE49-F238E27FC236}">
                <a16:creationId xmlns:a16="http://schemas.microsoft.com/office/drawing/2014/main" id="{69F59F7E-622B-4791-B9BD-8030694B9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5267" y="29948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0F47F4C9-0B60-4D14-8289-819BC676E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377281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49" name="Rectangle 49">
            <a:extLst>
              <a:ext uri="{FF2B5EF4-FFF2-40B4-BE49-F238E27FC236}">
                <a16:creationId xmlns:a16="http://schemas.microsoft.com/office/drawing/2014/main" id="{A70B8F7D-CAFA-4E25-A87B-14701A391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08332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0" name="Rectangle 50">
            <a:extLst>
              <a:ext uri="{FF2B5EF4-FFF2-40B4-BE49-F238E27FC236}">
                <a16:creationId xmlns:a16="http://schemas.microsoft.com/office/drawing/2014/main" id="{6635DA50-2A44-4E56-8314-F07BE386B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70435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A5823070-D6E2-4C53-9229-53D8526B7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01487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2" name="Rectangle 52">
            <a:extLst>
              <a:ext uri="{FF2B5EF4-FFF2-40B4-BE49-F238E27FC236}">
                <a16:creationId xmlns:a16="http://schemas.microsoft.com/office/drawing/2014/main" id="{A51F8860-F123-4477-AABF-D16A8C57E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32538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3" name="Oval 53">
            <a:extLst>
              <a:ext uri="{FF2B5EF4-FFF2-40B4-BE49-F238E27FC236}">
                <a16:creationId xmlns:a16="http://schemas.microsoft.com/office/drawing/2014/main" id="{C04A1C31-92B0-4344-9A5D-EA648B0F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3400069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54">
            <a:extLst>
              <a:ext uri="{FF2B5EF4-FFF2-40B4-BE49-F238E27FC236}">
                <a16:creationId xmlns:a16="http://schemas.microsoft.com/office/drawing/2014/main" id="{A54D5D32-8FE6-4E87-BD69-A91AA80474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853" y="3452103"/>
            <a:ext cx="2755833" cy="1400263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Rectangle 57">
            <a:extLst>
              <a:ext uri="{FF2B5EF4-FFF2-40B4-BE49-F238E27FC236}">
                <a16:creationId xmlns:a16="http://schemas.microsoft.com/office/drawing/2014/main" id="{FDBD2E26-892C-4074-ACA3-5A71F2AF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39384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111" name="Rectangle 5">
            <a:extLst>
              <a:ext uri="{FF2B5EF4-FFF2-40B4-BE49-F238E27FC236}">
                <a16:creationId xmlns:a16="http://schemas.microsoft.com/office/drawing/2014/main" id="{960BC040-E3AF-4625-9136-21574A3C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429" y="4232076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12" name="Rectangle 5">
            <a:extLst>
              <a:ext uri="{FF2B5EF4-FFF2-40B4-BE49-F238E27FC236}">
                <a16:creationId xmlns:a16="http://schemas.microsoft.com/office/drawing/2014/main" id="{72292BE0-0C5F-49D4-9ABF-C3941B029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36" y="3545201"/>
            <a:ext cx="1600200" cy="222556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14" name="Rectangle 5">
            <a:extLst>
              <a:ext uri="{FF2B5EF4-FFF2-40B4-BE49-F238E27FC236}">
                <a16:creationId xmlns:a16="http://schemas.microsoft.com/office/drawing/2014/main" id="{1E7459D3-9890-49D2-93CB-DA0A13924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659" y="308799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143040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5e39d93ef4_0_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The Reality!</a:t>
            </a:r>
            <a:endParaRPr dirty="0"/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6FFCEAD8-2B61-0A45-92DD-147FEE60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6</a:t>
            </a:fld>
            <a:endParaRPr lang="en-US" dirty="0"/>
          </a:p>
        </p:txBody>
      </p:sp>
      <p:sp>
        <p:nvSpPr>
          <p:cNvPr id="650" name="Google Shape;650;g5e39d93ef4_0_508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651" name="Google Shape;651;g5e39d93ef4_0_508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652" name="Google Shape;652;g5e39d93ef4_0_508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653" name="Google Shape;653;g5e39d93ef4_0_508"/>
          <p:cNvSpPr/>
          <p:nvPr/>
        </p:nvSpPr>
        <p:spPr>
          <a:xfrm>
            <a:off x="1961075" y="22753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654" name="Google Shape;654;g5e39d93ef4_0_508"/>
          <p:cNvCxnSpPr>
            <a:stCxn id="652" idx="3"/>
            <a:endCxn id="650" idx="0"/>
          </p:cNvCxnSpPr>
          <p:nvPr/>
        </p:nvCxnSpPr>
        <p:spPr>
          <a:xfrm>
            <a:off x="3875975" y="1816025"/>
            <a:ext cx="1206900" cy="226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5" name="Google Shape;655;g5e39d93ef4_0_508"/>
          <p:cNvCxnSpPr>
            <a:stCxn id="650" idx="3"/>
            <a:endCxn id="656" idx="1"/>
          </p:cNvCxnSpPr>
          <p:nvPr/>
        </p:nvCxnSpPr>
        <p:spPr>
          <a:xfrm rot="10800000" flipH="1">
            <a:off x="5592850" y="3161875"/>
            <a:ext cx="860100" cy="1396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56" name="Google Shape;656;g5e39d93ef4_0_508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657" name="Google Shape;657;g5e39d93ef4_0_508"/>
          <p:cNvSpPr/>
          <p:nvPr/>
        </p:nvSpPr>
        <p:spPr>
          <a:xfrm>
            <a:off x="6452950" y="44578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658" name="Google Shape;658;g5e39d93ef4_0_508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659" name="Google Shape;659;g5e39d93ef4_0_508"/>
          <p:cNvSpPr/>
          <p:nvPr/>
        </p:nvSpPr>
        <p:spPr>
          <a:xfrm>
            <a:off x="6452950" y="5601375"/>
            <a:ext cx="22515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660" name="Google Shape;660;g5e39d93ef4_0_508"/>
          <p:cNvSpPr/>
          <p:nvPr/>
        </p:nvSpPr>
        <p:spPr>
          <a:xfrm>
            <a:off x="8954375" y="1269625"/>
            <a:ext cx="1581900" cy="27474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/>
              <a:t>DISK</a:t>
            </a:r>
            <a:endParaRPr/>
          </a:p>
        </p:txBody>
      </p:sp>
      <p:sp>
        <p:nvSpPr>
          <p:cNvPr id="661" name="Google Shape;661;g5e39d93ef4_0_508"/>
          <p:cNvSpPr/>
          <p:nvPr/>
        </p:nvSpPr>
        <p:spPr>
          <a:xfrm rot="-5400000">
            <a:off x="9563162" y="1472489"/>
            <a:ext cx="374650" cy="1592225"/>
          </a:xfrm>
          <a:prstGeom prst="flowChartOnlineStorag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2" name="Google Shape;662;g5e39d93ef4_0_508"/>
          <p:cNvSpPr/>
          <p:nvPr/>
        </p:nvSpPr>
        <p:spPr>
          <a:xfrm rot="-5400000">
            <a:off x="9552850" y="2740039"/>
            <a:ext cx="374650" cy="1592225"/>
          </a:xfrm>
          <a:prstGeom prst="flowChartOnlineStorag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63" name="Google Shape;663;g5e39d93ef4_0_508"/>
          <p:cNvSpPr/>
          <p:nvPr/>
        </p:nvSpPr>
        <p:spPr>
          <a:xfrm rot="-5400000">
            <a:off x="9563162" y="2280689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664" name="Google Shape;664;g5e39d93ef4_0_508"/>
          <p:cNvCxnSpPr>
            <a:stCxn id="656" idx="3"/>
            <a:endCxn id="661" idx="1"/>
          </p:cNvCxnSpPr>
          <p:nvPr/>
        </p:nvCxnSpPr>
        <p:spPr>
          <a:xfrm rot="10800000" flipH="1">
            <a:off x="8704450" y="2455825"/>
            <a:ext cx="1046100" cy="705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triangle" w="med" len="med"/>
          </a:ln>
        </p:spPr>
      </p:cxn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 ✔</a:t>
            </a:r>
            <a:br>
              <a:rPr lang="en-US" dirty="0"/>
            </a:br>
            <a:r>
              <a:rPr lang="en-US" dirty="0"/>
              <a:t>	Whatever virtual addresses they want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 ✔</a:t>
            </a:r>
            <a:br>
              <a:rPr lang="en-US" dirty="0"/>
            </a:br>
            <a:r>
              <a:rPr lang="en-US" dirty="0"/>
              <a:t>	Update page table entries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support processes bigger than RAM?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496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038E-4891-4152-BCE8-1A8B38279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support processes bigger than 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8A099-BA48-4989-973C-2FB83E1C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530839" cy="5029200"/>
          </a:xfrm>
        </p:spPr>
        <p:txBody>
          <a:bodyPr/>
          <a:lstStyle/>
          <a:p>
            <a:r>
              <a:rPr lang="en-US" dirty="0"/>
              <a:t>Just leave some pages for that process on disk</a:t>
            </a:r>
          </a:p>
          <a:p>
            <a:endParaRPr lang="en-US" dirty="0"/>
          </a:p>
          <a:p>
            <a:r>
              <a:rPr lang="en-US" dirty="0"/>
              <a:t>Page table entry still exists for each virtual page</a:t>
            </a:r>
          </a:p>
          <a:p>
            <a:endParaRPr lang="en-US" dirty="0"/>
          </a:p>
          <a:p>
            <a:r>
              <a:rPr lang="en-US" dirty="0"/>
              <a:t>Hopefully working set is smaller than program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D31901-74C0-44CC-B274-8ED4859F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F549E07-8633-4907-B547-671F5F6F4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40005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B7B8C0E-6FD3-425A-9EFD-D0E43F734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42291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A4B264E-88E7-4475-857C-F21C700C8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771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EFF240C-3F2B-4EF2-9919-4321ABDE4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628900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1F5EC9A6-CF8C-4419-B578-1FA1CA944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28575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51897A02-0702-4C2B-A8D0-92C20B5C4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0861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C2DE624-ACDA-4B74-AB3E-638441E24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314700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DB9B50E5-C0DD-404D-BD91-64917264C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454" y="3543300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D16C79C5-BEE8-46F3-B5DB-ED6265DDD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935" y="4581526"/>
            <a:ext cx="2493188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table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(Memory resident - DRAM)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4D4C39CE-77F3-453A-A06C-5F4BCEE0B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4739" y="1954894"/>
            <a:ext cx="2915655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 (DRAM Cache)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8B235275-3B67-4E19-881B-79D599A71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825259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170262E2-6AEF-4860-84CE-86248529F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303454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AE171555-09D4-4ABC-BAAF-4A02B8FE04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7954" y="4128469"/>
            <a:ext cx="2717732" cy="1278636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03B562DB-FF00-4304-B09D-6B2D1D4D98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7955" y="2934007"/>
            <a:ext cx="2519363" cy="143734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739A945D-C169-43C7-A650-5CD1DAEF6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63355" y="2721873"/>
            <a:ext cx="2493963" cy="506482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E7F7BE37-A360-4DF5-BCE5-10BA0CDE96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2555" y="2492455"/>
            <a:ext cx="2544763" cy="5104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EFFB492D-1400-41D6-952D-D23039A77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0226" y="3415953"/>
            <a:ext cx="129045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Disk Memory</a:t>
            </a:r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27A3C4A0-76BB-44C3-8465-E75F06DC7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000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64FF1098-672D-424A-93B4-FEB8954BC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4229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12115E51-0F57-47AC-9173-4ABAFBED6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771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89CA81F4-2D18-40CA-AE6C-28CE042B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6289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206FB6D8-812B-48F1-A7F2-A78D2ABFF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28575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26FA48C9-DE7D-4F23-9185-0DFB9A355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0861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990583E1-89A1-4352-82ED-F0754AFEA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3147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2028E5A9-EDCD-4EE5-BC7D-E322225D5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654" y="3543300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7505B1D-322A-4D56-A07E-ED3E74193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054" y="2324101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Valid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3ED9C88E-638D-4D49-ABCE-240CA6D08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2598738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16225C87-2C04-49AC-AB1B-B710DF166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2831647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2A6DA948-662F-4CBD-9FF3-F44CC6664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297465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2902029A-018C-4A34-8537-062788773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504618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F569DD18-F5E1-461E-AE34-AC82D691A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74396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CA90D414-8A9C-46B6-B299-180677053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4203344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B1ADA9EA-2937-4219-AD73-C0A9F2171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82" y="3970436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" name="Text Box 36">
            <a:extLst>
              <a:ext uri="{FF2B5EF4-FFF2-40B4-BE49-F238E27FC236}">
                <a16:creationId xmlns:a16="http://schemas.microsoft.com/office/drawing/2014/main" id="{E8919EC3-9D73-4144-AE29-531BC50D4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474" y="3064556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9" name="Text Box 37">
            <a:extLst>
              <a:ext uri="{FF2B5EF4-FFF2-40B4-BE49-F238E27FC236}">
                <a16:creationId xmlns:a16="http://schemas.microsoft.com/office/drawing/2014/main" id="{9E5CC4EC-2238-4388-BB81-3FFCC0F11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129" y="1955793"/>
            <a:ext cx="198518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latin typeface="Calibri" pitchFamily="34" charset="0"/>
              </a:rPr>
              <a:t>Physical page number</a:t>
            </a:r>
            <a:br>
              <a:rPr lang="en-GB" sz="1600" i="1" dirty="0">
                <a:latin typeface="Calibri" pitchFamily="34" charset="0"/>
              </a:rPr>
            </a:br>
            <a:r>
              <a:rPr lang="en-GB" sz="1600" i="1" dirty="0">
                <a:latin typeface="Calibri" pitchFamily="34" charset="0"/>
              </a:rPr>
              <a:t>or  disk address</a:t>
            </a:r>
          </a:p>
        </p:txBody>
      </p:sp>
      <p:sp>
        <p:nvSpPr>
          <p:cNvPr id="40" name="Text Box 38">
            <a:extLst>
              <a:ext uri="{FF2B5EF4-FFF2-40B4-BE49-F238E27FC236}">
                <a16:creationId xmlns:a16="http://schemas.microsoft.com/office/drawing/2014/main" id="{114AF56C-646A-45EB-8A3F-1A44C9DD1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1052" y="2563636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0</a:t>
            </a:r>
          </a:p>
        </p:txBody>
      </p:sp>
      <p:sp>
        <p:nvSpPr>
          <p:cNvPr id="41" name="Text Box 39">
            <a:extLst>
              <a:ext uri="{FF2B5EF4-FFF2-40B4-BE49-F238E27FC236}">
                <a16:creationId xmlns:a16="http://schemas.microsoft.com/office/drawing/2014/main" id="{58125B9D-B0B8-4EC3-9574-55F4DBF9C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877" y="4176536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PTE 7</a:t>
            </a:r>
          </a:p>
        </p:txBody>
      </p:sp>
      <p:sp>
        <p:nvSpPr>
          <p:cNvPr id="42" name="Text Box 40">
            <a:extLst>
              <a:ext uri="{FF2B5EF4-FFF2-40B4-BE49-F238E27FC236}">
                <a16:creationId xmlns:a16="http://schemas.microsoft.com/office/drawing/2014/main" id="{35725317-0223-466D-9C90-836A5291C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2567" y="23344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41B9F7C3-7F9F-424F-85B8-B0AE1AD36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599567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4" name="Rectangle 42">
            <a:extLst>
              <a:ext uri="{FF2B5EF4-FFF2-40B4-BE49-F238E27FC236}">
                <a16:creationId xmlns:a16="http://schemas.microsoft.com/office/drawing/2014/main" id="{1F0EF19C-2AC4-4EF8-9291-AA3FFEAFF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7318" y="2370967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5" name="Oval 43">
            <a:extLst>
              <a:ext uri="{FF2B5EF4-FFF2-40B4-BE49-F238E27FC236}">
                <a16:creationId xmlns:a16="http://schemas.microsoft.com/office/drawing/2014/main" id="{091CBB7A-B18A-477F-9F1C-8DDB1A697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43275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4">
            <a:extLst>
              <a:ext uri="{FF2B5EF4-FFF2-40B4-BE49-F238E27FC236}">
                <a16:creationId xmlns:a16="http://schemas.microsoft.com/office/drawing/2014/main" id="{D85E58AC-89EC-4859-A7B4-E2C583214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4098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5">
            <a:extLst>
              <a:ext uri="{FF2B5EF4-FFF2-40B4-BE49-F238E27FC236}">
                <a16:creationId xmlns:a16="http://schemas.microsoft.com/office/drawing/2014/main" id="{DB6361B5-867F-4784-BA0A-C0ACDF79E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319087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Oval 46">
            <a:extLst>
              <a:ext uri="{FF2B5EF4-FFF2-40B4-BE49-F238E27FC236}">
                <a16:creationId xmlns:a16="http://schemas.microsoft.com/office/drawing/2014/main" id="{7B3B9B50-E486-4680-8250-BE3813997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295592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47">
            <a:extLst>
              <a:ext uri="{FF2B5EF4-FFF2-40B4-BE49-F238E27FC236}">
                <a16:creationId xmlns:a16="http://schemas.microsoft.com/office/drawing/2014/main" id="{63D7C1CD-36EB-45DC-A53F-56D2E3EAA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5267" y="2994856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5A7ED162-8375-4E34-B15A-8D8DEB3A9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377281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1" name="Rectangle 49">
            <a:extLst>
              <a:ext uri="{FF2B5EF4-FFF2-40B4-BE49-F238E27FC236}">
                <a16:creationId xmlns:a16="http://schemas.microsoft.com/office/drawing/2014/main" id="{979EA0BA-50DE-4F8E-8BEA-666992EF0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08332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3B32CD3F-7DB3-4DAA-8A57-965A75A3B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70435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3" name="Rectangle 51">
            <a:extLst>
              <a:ext uri="{FF2B5EF4-FFF2-40B4-BE49-F238E27FC236}">
                <a16:creationId xmlns:a16="http://schemas.microsoft.com/office/drawing/2014/main" id="{A36ACC91-B366-42B8-8A20-1ED2AE6BE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01487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A72927C2-8CE7-4400-AD23-A90F61281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5325389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5" name="Oval 53">
            <a:extLst>
              <a:ext uri="{FF2B5EF4-FFF2-40B4-BE49-F238E27FC236}">
                <a16:creationId xmlns:a16="http://schemas.microsoft.com/office/drawing/2014/main" id="{3C5256C2-A78A-4D9C-9857-5E0A9D05E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3400069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58E25620-6362-4C16-B7E0-95623AA90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853" y="3452103"/>
            <a:ext cx="2755833" cy="1400263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Oval 55">
            <a:extLst>
              <a:ext uri="{FF2B5EF4-FFF2-40B4-BE49-F238E27FC236}">
                <a16:creationId xmlns:a16="http://schemas.microsoft.com/office/drawing/2014/main" id="{A925E78F-ABA4-4798-9322-1473E0E99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7154" y="3609975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56">
            <a:extLst>
              <a:ext uri="{FF2B5EF4-FFF2-40B4-BE49-F238E27FC236}">
                <a16:creationId xmlns:a16="http://schemas.microsoft.com/office/drawing/2014/main" id="{DB73A53F-755A-4CE2-9DDD-30220CF931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1604" y="3169047"/>
            <a:ext cx="2533650" cy="478408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6B6721D9-3055-4D92-B1BE-B9D8EC6E6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687" y="4393844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384110193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 ✔</a:t>
            </a:r>
            <a:br>
              <a:rPr lang="en-US" dirty="0"/>
            </a:br>
            <a:r>
              <a:rPr lang="en-US" dirty="0"/>
              <a:t>	Whatever virtual addresses they want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 ✔</a:t>
            </a:r>
            <a:br>
              <a:rPr lang="en-US" dirty="0"/>
            </a:br>
            <a:r>
              <a:rPr lang="en-US" dirty="0"/>
              <a:t>	Update page table entries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 ✔</a:t>
            </a:r>
            <a:br>
              <a:rPr lang="en-US" dirty="0"/>
            </a:br>
            <a:r>
              <a:rPr lang="en-US" dirty="0"/>
              <a:t>	Leave some pages on disk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How do we protect processes from each other?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870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633CE-1BE1-499E-BAC0-366E7262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protect processes from each other?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8B5E-6849-4868-86C3-73BF8CD5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11693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process has separate virtual memory spaces</a:t>
            </a:r>
          </a:p>
          <a:p>
            <a:pPr lvl="1"/>
            <a:r>
              <a:rPr lang="en-US" dirty="0"/>
              <a:t>No way to access another process’s physical memory unless it is mapped to one of your virtual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C6560-AB51-4857-8B98-BEE257A0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CD4653-D1CB-4F31-8636-D8A44456C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6576" y="2845713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001501-9DBB-44C2-AFC6-1D4DEBCE6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4156" y="2819789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BCD47B9B-0235-474C-87C5-53D670619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719" y="2769513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7DB20272-EF04-4BCF-B8A0-B7F714AFA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9" y="4069140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10" name="Rectangle 40">
            <a:extLst>
              <a:ext uri="{FF2B5EF4-FFF2-40B4-BE49-F238E27FC236}">
                <a16:creationId xmlns:a16="http://schemas.microsoft.com/office/drawing/2014/main" id="{17EECB94-3E68-4121-9CEE-E2D5533FC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6576" y="4826913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42DFA5-2B67-4A0F-B5EA-F6D0D633A570}"/>
              </a:ext>
            </a:extLst>
          </p:cNvPr>
          <p:cNvSpPr/>
          <p:nvPr/>
        </p:nvSpPr>
        <p:spPr bwMode="auto">
          <a:xfrm>
            <a:off x="5969356" y="292482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4DA2EF-6CA2-4E48-9DE1-A840C4FA6DB7}"/>
              </a:ext>
            </a:extLst>
          </p:cNvPr>
          <p:cNvSpPr/>
          <p:nvPr/>
        </p:nvSpPr>
        <p:spPr bwMode="auto">
          <a:xfrm>
            <a:off x="5969356" y="318040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77A4CD-DF6C-439C-9404-D0C11B496F82}"/>
              </a:ext>
            </a:extLst>
          </p:cNvPr>
          <p:cNvSpPr/>
          <p:nvPr/>
        </p:nvSpPr>
        <p:spPr bwMode="auto">
          <a:xfrm>
            <a:off x="5969356" y="343246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CA3A14-3CF2-4F45-9BDA-27F31B2AC800}"/>
              </a:ext>
            </a:extLst>
          </p:cNvPr>
          <p:cNvSpPr/>
          <p:nvPr/>
        </p:nvSpPr>
        <p:spPr bwMode="auto">
          <a:xfrm>
            <a:off x="5969356" y="39424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Text Box 38">
            <a:extLst>
              <a:ext uri="{FF2B5EF4-FFF2-40B4-BE49-F238E27FC236}">
                <a16:creationId xmlns:a16="http://schemas.microsoft.com/office/drawing/2014/main" id="{691433D1-2D0C-4640-9EEC-776D53CC4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518" y="3561384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648FBBDF-E3CD-4D8B-B538-C92D576ED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719" y="4750713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306868B5-FB54-4CF1-8553-D07C72FF2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9" y="58716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56508-6D10-4742-A393-3E605215A507}"/>
              </a:ext>
            </a:extLst>
          </p:cNvPr>
          <p:cNvSpPr/>
          <p:nvPr/>
        </p:nvSpPr>
        <p:spPr bwMode="auto">
          <a:xfrm>
            <a:off x="5969356" y="49022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77CB83-CFAE-4467-9FA1-22F6E1D1E9CB}"/>
              </a:ext>
            </a:extLst>
          </p:cNvPr>
          <p:cNvSpPr/>
          <p:nvPr/>
        </p:nvSpPr>
        <p:spPr bwMode="auto">
          <a:xfrm>
            <a:off x="5969356" y="515781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AD2E54-1F43-49B8-8446-63FE4747B4A9}"/>
              </a:ext>
            </a:extLst>
          </p:cNvPr>
          <p:cNvSpPr/>
          <p:nvPr/>
        </p:nvSpPr>
        <p:spPr bwMode="auto">
          <a:xfrm>
            <a:off x="5969356" y="540986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319283-5A51-438B-93AC-F50F99928ACD}"/>
              </a:ext>
            </a:extLst>
          </p:cNvPr>
          <p:cNvSpPr/>
          <p:nvPr/>
        </p:nvSpPr>
        <p:spPr bwMode="auto">
          <a:xfrm>
            <a:off x="5969356" y="58716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Text Box 38">
            <a:extLst>
              <a:ext uri="{FF2B5EF4-FFF2-40B4-BE49-F238E27FC236}">
                <a16:creationId xmlns:a16="http://schemas.microsoft.com/office/drawing/2014/main" id="{896066D4-C352-4E54-B891-78CBD3982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518" y="5490626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9CE7F7-BA8B-49C6-9A1B-3F4B715B77B4}"/>
              </a:ext>
            </a:extLst>
          </p:cNvPr>
          <p:cNvSpPr/>
          <p:nvPr/>
        </p:nvSpPr>
        <p:spPr bwMode="auto">
          <a:xfrm>
            <a:off x="9067800" y="292191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585F34-53EA-41BD-92F6-0F89617A2BE2}"/>
              </a:ext>
            </a:extLst>
          </p:cNvPr>
          <p:cNvSpPr/>
          <p:nvPr/>
        </p:nvSpPr>
        <p:spPr bwMode="auto">
          <a:xfrm>
            <a:off x="9067800" y="31775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C637B8E-6B4E-4E40-942B-D8DC12A1C807}"/>
              </a:ext>
            </a:extLst>
          </p:cNvPr>
          <p:cNvSpPr/>
          <p:nvPr/>
        </p:nvSpPr>
        <p:spPr bwMode="auto">
          <a:xfrm>
            <a:off x="9067800" y="34359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6857A6-A13E-4720-9753-E21347CD2A57}"/>
              </a:ext>
            </a:extLst>
          </p:cNvPr>
          <p:cNvSpPr/>
          <p:nvPr/>
        </p:nvSpPr>
        <p:spPr bwMode="auto">
          <a:xfrm>
            <a:off x="9067800" y="368912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03AED9-71D5-47F9-B103-8417BC8584BB}"/>
              </a:ext>
            </a:extLst>
          </p:cNvPr>
          <p:cNvSpPr/>
          <p:nvPr/>
        </p:nvSpPr>
        <p:spPr bwMode="auto">
          <a:xfrm>
            <a:off x="9067800" y="39447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EDE517-35F0-4F8A-A2B3-D759EADE2C51}"/>
              </a:ext>
            </a:extLst>
          </p:cNvPr>
          <p:cNvSpPr/>
          <p:nvPr/>
        </p:nvSpPr>
        <p:spPr bwMode="auto">
          <a:xfrm>
            <a:off x="9067800" y="420320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9C7623-218E-4CF1-BFBE-493F39E113D9}"/>
              </a:ext>
            </a:extLst>
          </p:cNvPr>
          <p:cNvSpPr/>
          <p:nvPr/>
        </p:nvSpPr>
        <p:spPr bwMode="auto">
          <a:xfrm>
            <a:off x="9067800" y="44587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E0C667E-7177-496B-8C0A-C4EB769ACFE2}"/>
              </a:ext>
            </a:extLst>
          </p:cNvPr>
          <p:cNvSpPr/>
          <p:nvPr/>
        </p:nvSpPr>
        <p:spPr bwMode="auto">
          <a:xfrm>
            <a:off x="9067800" y="471835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723FCB-280F-455C-8EDE-D6F35E6F347C}"/>
              </a:ext>
            </a:extLst>
          </p:cNvPr>
          <p:cNvSpPr/>
          <p:nvPr/>
        </p:nvSpPr>
        <p:spPr bwMode="auto">
          <a:xfrm>
            <a:off x="9067800" y="497394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AAFD517-8D35-4F29-8F55-241D19983178}"/>
              </a:ext>
            </a:extLst>
          </p:cNvPr>
          <p:cNvSpPr/>
          <p:nvPr/>
        </p:nvSpPr>
        <p:spPr bwMode="auto">
          <a:xfrm>
            <a:off x="9067800" y="523243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12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8CA065-A342-4CCC-B24B-E6C85361CC61}"/>
              </a:ext>
            </a:extLst>
          </p:cNvPr>
          <p:cNvSpPr/>
          <p:nvPr/>
        </p:nvSpPr>
        <p:spPr bwMode="auto">
          <a:xfrm>
            <a:off x="9067800" y="584464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4" name="Text Box 38">
            <a:extLst>
              <a:ext uri="{FF2B5EF4-FFF2-40B4-BE49-F238E27FC236}">
                <a16:creationId xmlns:a16="http://schemas.microsoft.com/office/drawing/2014/main" id="{E5D5E101-81B3-48E4-8DA1-76BD75A59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2978" y="5414426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9DEB3F29-29D1-4110-8AE7-0BB533F1B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034" y="2769513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6" name="Rectangle 26">
            <a:extLst>
              <a:ext uri="{FF2B5EF4-FFF2-40B4-BE49-F238E27FC236}">
                <a16:creationId xmlns:a16="http://schemas.microsoft.com/office/drawing/2014/main" id="{D609BC70-8AA6-4104-BB25-441F79DDD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4381" y="5795427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A2982A3-F8D0-493B-9AE4-1F1117DB609D}"/>
              </a:ext>
            </a:extLst>
          </p:cNvPr>
          <p:cNvCxnSpPr>
            <a:stCxn id="12" idx="3"/>
            <a:endCxn id="25" idx="1"/>
          </p:cNvCxnSpPr>
          <p:nvPr/>
        </p:nvCxnSpPr>
        <p:spPr bwMode="auto">
          <a:xfrm>
            <a:off x="6883756" y="3308203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879ED94-E5DC-4C85-B848-D0F4E92940F2}"/>
              </a:ext>
            </a:extLst>
          </p:cNvPr>
          <p:cNvCxnSpPr>
            <a:stCxn id="13" idx="3"/>
            <a:endCxn id="29" idx="1"/>
          </p:cNvCxnSpPr>
          <p:nvPr/>
        </p:nvCxnSpPr>
        <p:spPr bwMode="auto">
          <a:xfrm>
            <a:off x="6883756" y="3560260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D70920-CDD4-4049-8950-16912CD08EBB}"/>
              </a:ext>
            </a:extLst>
          </p:cNvPr>
          <p:cNvCxnSpPr>
            <a:cxnSpLocks/>
            <a:stCxn id="20" idx="3"/>
            <a:endCxn id="32" idx="1"/>
          </p:cNvCxnSpPr>
          <p:nvPr/>
        </p:nvCxnSpPr>
        <p:spPr bwMode="auto">
          <a:xfrm flipV="1">
            <a:off x="6883756" y="5360232"/>
            <a:ext cx="2184044" cy="17742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592739-451A-4E2A-8858-B7CD3C44275D}"/>
              </a:ext>
            </a:extLst>
          </p:cNvPr>
          <p:cNvCxnSpPr>
            <a:stCxn id="19" idx="3"/>
            <a:endCxn id="31" idx="1"/>
          </p:cNvCxnSpPr>
          <p:nvPr/>
        </p:nvCxnSpPr>
        <p:spPr bwMode="auto">
          <a:xfrm flipV="1">
            <a:off x="6883756" y="5101735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C4B728B3-6480-49F5-86F0-6A7F281725B8}"/>
              </a:ext>
            </a:extLst>
          </p:cNvPr>
          <p:cNvSpPr/>
          <p:nvPr/>
        </p:nvSpPr>
        <p:spPr>
          <a:xfrm>
            <a:off x="7264330" y="2671226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84051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1B5D4-2A43-4C5D-9A1F-79FED7AB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shared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2D783-0A0A-4C51-9764-2F66FE6B8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798" cy="5029200"/>
          </a:xfrm>
        </p:spPr>
        <p:txBody>
          <a:bodyPr/>
          <a:lstStyle/>
          <a:p>
            <a:r>
              <a:rPr lang="en-US" dirty="0"/>
              <a:t>We could share some physical pages across processes to enable shared libraries or shared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720AD-3C5D-4F41-A80D-B1109AA5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D67ACAB6-9FBB-42D5-901A-5A781973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700" y="2845781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44" name="Rectangle 4">
            <a:extLst>
              <a:ext uri="{FF2B5EF4-FFF2-40B4-BE49-F238E27FC236}">
                <a16:creationId xmlns:a16="http://schemas.microsoft.com/office/drawing/2014/main" id="{8E6BF322-5191-4EAD-9766-927735C4A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1280" y="2819857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45" name="Rectangle 24">
            <a:extLst>
              <a:ext uri="{FF2B5EF4-FFF2-40B4-BE49-F238E27FC236}">
                <a16:creationId xmlns:a16="http://schemas.microsoft.com/office/drawing/2014/main" id="{1CE1C3A7-892D-4E14-8A60-F0D436AB0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843" y="2769581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757EFC75-621E-4599-870E-24C30A242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263" y="4069208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47" name="Rectangle 37">
            <a:extLst>
              <a:ext uri="{FF2B5EF4-FFF2-40B4-BE49-F238E27FC236}">
                <a16:creationId xmlns:a16="http://schemas.microsoft.com/office/drawing/2014/main" id="{35255772-1221-47AC-A798-28154C805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324" y="433353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</a:t>
            </a:r>
            <a:r>
              <a:rPr lang="en-GB" sz="1400" b="1" i="1" u="sng" dirty="0">
                <a:solidFill>
                  <a:srgbClr val="FF0000"/>
                </a:solidFill>
                <a:latin typeface="Calibri" pitchFamily="34" charset="0"/>
              </a:rPr>
              <a:t>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C7DB429F-C4A9-4480-AB6C-7115642E6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700" y="4826981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E05294E-0E93-4B57-B3CF-3D2056D4C07D}"/>
              </a:ext>
            </a:extLst>
          </p:cNvPr>
          <p:cNvSpPr/>
          <p:nvPr/>
        </p:nvSpPr>
        <p:spPr bwMode="auto">
          <a:xfrm>
            <a:off x="5956480" y="292489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B54AE62-BF72-452E-9225-82F29A022C7E}"/>
              </a:ext>
            </a:extLst>
          </p:cNvPr>
          <p:cNvSpPr/>
          <p:nvPr/>
        </p:nvSpPr>
        <p:spPr bwMode="auto">
          <a:xfrm>
            <a:off x="5956480" y="318047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8A59054-C1E4-4D00-91EA-E88F0208512A}"/>
              </a:ext>
            </a:extLst>
          </p:cNvPr>
          <p:cNvSpPr/>
          <p:nvPr/>
        </p:nvSpPr>
        <p:spPr bwMode="auto">
          <a:xfrm>
            <a:off x="5956480" y="343253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0EFAD8-FCC0-4D47-AA75-D985CEDAF850}"/>
              </a:ext>
            </a:extLst>
          </p:cNvPr>
          <p:cNvSpPr/>
          <p:nvPr/>
        </p:nvSpPr>
        <p:spPr bwMode="auto">
          <a:xfrm>
            <a:off x="5956480" y="39424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3" name="Text Box 38">
            <a:extLst>
              <a:ext uri="{FF2B5EF4-FFF2-40B4-BE49-F238E27FC236}">
                <a16:creationId xmlns:a16="http://schemas.microsoft.com/office/drawing/2014/main" id="{E4746CB2-32DC-4BCA-A192-0AB17F230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642" y="3561452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4" name="Rectangle 24">
            <a:extLst>
              <a:ext uri="{FF2B5EF4-FFF2-40B4-BE49-F238E27FC236}">
                <a16:creationId xmlns:a16="http://schemas.microsoft.com/office/drawing/2014/main" id="{10162CE1-51DF-4B33-909E-ED7616A6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843" y="4750781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5" name="Rectangle 26">
            <a:extLst>
              <a:ext uri="{FF2B5EF4-FFF2-40B4-BE49-F238E27FC236}">
                <a16:creationId xmlns:a16="http://schemas.microsoft.com/office/drawing/2014/main" id="{D890F81A-509C-4109-9D8A-DEB832D7E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263" y="5871695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01469C7-5E2A-4559-A594-063A6D94F71F}"/>
              </a:ext>
            </a:extLst>
          </p:cNvPr>
          <p:cNvSpPr/>
          <p:nvPr/>
        </p:nvSpPr>
        <p:spPr bwMode="auto">
          <a:xfrm>
            <a:off x="5956480" y="4902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E4689E4-B2E6-4943-869F-5ABB62DA209C}"/>
              </a:ext>
            </a:extLst>
          </p:cNvPr>
          <p:cNvSpPr/>
          <p:nvPr/>
        </p:nvSpPr>
        <p:spPr bwMode="auto">
          <a:xfrm>
            <a:off x="5956480" y="5157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D4B21C6-DA54-49EA-8AD8-1A32F3067E23}"/>
              </a:ext>
            </a:extLst>
          </p:cNvPr>
          <p:cNvSpPr/>
          <p:nvPr/>
        </p:nvSpPr>
        <p:spPr bwMode="auto">
          <a:xfrm>
            <a:off x="5956480" y="540993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VP 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B61E58E-8828-4D95-9F45-CE3D382832B5}"/>
              </a:ext>
            </a:extLst>
          </p:cNvPr>
          <p:cNvSpPr/>
          <p:nvPr/>
        </p:nvSpPr>
        <p:spPr bwMode="auto">
          <a:xfrm>
            <a:off x="5956480" y="58716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0" name="Text Box 38">
            <a:extLst>
              <a:ext uri="{FF2B5EF4-FFF2-40B4-BE49-F238E27FC236}">
                <a16:creationId xmlns:a16="http://schemas.microsoft.com/office/drawing/2014/main" id="{498F8850-9BCC-4CDC-A1C2-BAA2534B9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642" y="5490694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8E2C85-0CB4-40BD-B9BE-37C938440FA8}"/>
              </a:ext>
            </a:extLst>
          </p:cNvPr>
          <p:cNvSpPr/>
          <p:nvPr/>
        </p:nvSpPr>
        <p:spPr bwMode="auto">
          <a:xfrm>
            <a:off x="9054924" y="29219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F672239-7207-4973-9C86-58900CEEA0F5}"/>
              </a:ext>
            </a:extLst>
          </p:cNvPr>
          <p:cNvSpPr/>
          <p:nvPr/>
        </p:nvSpPr>
        <p:spPr bwMode="auto">
          <a:xfrm>
            <a:off x="9054924" y="31775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471010A-090A-4860-8A8B-2782D656D1FF}"/>
              </a:ext>
            </a:extLst>
          </p:cNvPr>
          <p:cNvSpPr/>
          <p:nvPr/>
        </p:nvSpPr>
        <p:spPr bwMode="auto">
          <a:xfrm>
            <a:off x="9054924" y="34360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7F80942-DF66-435C-8139-3A44AB77D888}"/>
              </a:ext>
            </a:extLst>
          </p:cNvPr>
          <p:cNvSpPr/>
          <p:nvPr/>
        </p:nvSpPr>
        <p:spPr bwMode="auto">
          <a:xfrm>
            <a:off x="9054924" y="368918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C8B9037-375D-4262-A40F-A2EB7A3D173F}"/>
              </a:ext>
            </a:extLst>
          </p:cNvPr>
          <p:cNvSpPr/>
          <p:nvPr/>
        </p:nvSpPr>
        <p:spPr bwMode="auto">
          <a:xfrm>
            <a:off x="9054924" y="394477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6DD5834-8FE9-48F9-8948-984AA8D4FF56}"/>
              </a:ext>
            </a:extLst>
          </p:cNvPr>
          <p:cNvSpPr/>
          <p:nvPr/>
        </p:nvSpPr>
        <p:spPr bwMode="auto">
          <a:xfrm>
            <a:off x="9054924" y="420327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9B72353-D744-41C1-AF2C-AD1D9128E83C}"/>
              </a:ext>
            </a:extLst>
          </p:cNvPr>
          <p:cNvSpPr/>
          <p:nvPr/>
        </p:nvSpPr>
        <p:spPr bwMode="auto">
          <a:xfrm>
            <a:off x="9054924" y="445885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6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1BF6DE9-7CDC-465A-95BC-0729CAA534A7}"/>
              </a:ext>
            </a:extLst>
          </p:cNvPr>
          <p:cNvSpPr/>
          <p:nvPr/>
        </p:nvSpPr>
        <p:spPr bwMode="auto">
          <a:xfrm>
            <a:off x="9054924" y="471842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FCC80F6-FC47-4459-B304-0DE8A1C92613}"/>
              </a:ext>
            </a:extLst>
          </p:cNvPr>
          <p:cNvSpPr/>
          <p:nvPr/>
        </p:nvSpPr>
        <p:spPr bwMode="auto">
          <a:xfrm>
            <a:off x="9054924" y="497401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8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B648D25-D739-49DF-B0F8-7DB6300E6CB1}"/>
              </a:ext>
            </a:extLst>
          </p:cNvPr>
          <p:cNvSpPr/>
          <p:nvPr/>
        </p:nvSpPr>
        <p:spPr bwMode="auto">
          <a:xfrm>
            <a:off x="9054924" y="523250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F88831B-A63B-4EB2-B904-9655FF06FED5}"/>
              </a:ext>
            </a:extLst>
          </p:cNvPr>
          <p:cNvSpPr/>
          <p:nvPr/>
        </p:nvSpPr>
        <p:spPr bwMode="auto">
          <a:xfrm>
            <a:off x="9054924" y="58447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2" name="Text Box 38">
            <a:extLst>
              <a:ext uri="{FF2B5EF4-FFF2-40B4-BE49-F238E27FC236}">
                <a16:creationId xmlns:a16="http://schemas.microsoft.com/office/drawing/2014/main" id="{62B4D9A1-6C07-49AA-991C-45AE56630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0102" y="5414494"/>
            <a:ext cx="36522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3" name="Rectangle 24">
            <a:extLst>
              <a:ext uri="{FF2B5EF4-FFF2-40B4-BE49-F238E27FC236}">
                <a16:creationId xmlns:a16="http://schemas.microsoft.com/office/drawing/2014/main" id="{220AD4AB-F2E1-46E1-89D5-D9BBD4F74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4158" y="2769581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4" name="Rectangle 26">
            <a:extLst>
              <a:ext uri="{FF2B5EF4-FFF2-40B4-BE49-F238E27FC236}">
                <a16:creationId xmlns:a16="http://schemas.microsoft.com/office/drawing/2014/main" id="{EE5870DC-1B54-42C2-90A5-1339E7A90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505" y="5795495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4063B14-AAD0-478A-88B5-A45A60C90865}"/>
              </a:ext>
            </a:extLst>
          </p:cNvPr>
          <p:cNvCxnSpPr>
            <a:stCxn id="50" idx="3"/>
            <a:endCxn id="63" idx="1"/>
          </p:cNvCxnSpPr>
          <p:nvPr/>
        </p:nvCxnSpPr>
        <p:spPr bwMode="auto">
          <a:xfrm>
            <a:off x="6870880" y="3308271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C3B7A6B-2AAA-4309-88F9-32714513B6B1}"/>
              </a:ext>
            </a:extLst>
          </p:cNvPr>
          <p:cNvCxnSpPr>
            <a:stCxn id="51" idx="3"/>
            <a:endCxn id="67" idx="1"/>
          </p:cNvCxnSpPr>
          <p:nvPr/>
        </p:nvCxnSpPr>
        <p:spPr bwMode="auto">
          <a:xfrm>
            <a:off x="6870880" y="3560328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E28FDF0-7021-4D60-984F-E72747D17EBA}"/>
              </a:ext>
            </a:extLst>
          </p:cNvPr>
          <p:cNvCxnSpPr>
            <a:stCxn id="58" idx="3"/>
            <a:endCxn id="67" idx="1"/>
          </p:cNvCxnSpPr>
          <p:nvPr/>
        </p:nvCxnSpPr>
        <p:spPr bwMode="auto">
          <a:xfrm flipV="1">
            <a:off x="6870880" y="458665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898A69CE-28C5-4B7D-931F-2B54995A1901}"/>
              </a:ext>
            </a:extLst>
          </p:cNvPr>
          <p:cNvCxnSpPr>
            <a:stCxn id="57" idx="3"/>
            <a:endCxn id="69" idx="1"/>
          </p:cNvCxnSpPr>
          <p:nvPr/>
        </p:nvCxnSpPr>
        <p:spPr bwMode="auto">
          <a:xfrm flipV="1">
            <a:off x="6870880" y="510180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4A7C148-2723-49B4-849E-AF92926CE7AA}"/>
              </a:ext>
            </a:extLst>
          </p:cNvPr>
          <p:cNvSpPr/>
          <p:nvPr/>
        </p:nvSpPr>
        <p:spPr>
          <a:xfrm>
            <a:off x="7251454" y="267129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40888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07594" y="1143000"/>
            <a:ext cx="4645545" cy="5013102"/>
          </a:xfrm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+mn-lt"/>
              </a:rPr>
              <a:t>What if we want better protection?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Mark a page as read-only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+mn-lt"/>
              </a:rPr>
              <a:t>Keep a page in memory, but only the OS can touch it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latin typeface="+mn-lt"/>
            </a:endParaRP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+mn-lt"/>
              </a:rPr>
              <a:t>Extend PTEs with permission bits!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latin typeface="+mn-lt"/>
              </a:rPr>
              <a:t>Page fault handler checks these before remapping</a:t>
            </a:r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latin typeface="+mn-lt"/>
            </a:endParaRPr>
          </a:p>
          <a:p>
            <a:pPr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000000"/>
                </a:solidFill>
                <a:latin typeface="+mn-lt"/>
              </a:rPr>
              <a:t>HW enforces this protection (trap into OS if violation occurs)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D63922-822F-4C86-9152-4B2AB7CB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822527" y="2810319"/>
            <a:ext cx="100796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endParaRPr lang="en-GB" b="1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965227" y="1548392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577118" y="1548392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19870" y="1548392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8612289" y="1853191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551714" y="18531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7240507" y="1853191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8612289" y="2157991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6551714" y="21579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7240507" y="21579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8612289" y="2462791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6551714" y="24627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254728" y="184842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254728" y="215322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256315" y="2458029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7527845" y="2843792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5766376" y="4985475"/>
            <a:ext cx="101117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7240507" y="24627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5956934" y="1548392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5862739" y="1853191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5862739" y="2157991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5862739" y="24627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8909152" y="3756604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6577118" y="3756604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7219870" y="3756604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8615464" y="4061403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554889" y="40614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7243682" y="4061403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8615464" y="4366203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6554889" y="43662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7243682" y="43662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8615464" y="4671003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6554889" y="46710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7243682" y="46710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5956934" y="3756604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5865914" y="4061403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5865914" y="43662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5865914" y="4671003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5254728" y="4062992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5254728" y="4367792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5256315" y="4672592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0286791" y="1088249"/>
            <a:ext cx="1674812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10730807" y="184552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6" name="Rectangle 95"/>
          <p:cNvSpPr/>
          <p:nvPr/>
        </p:nvSpPr>
        <p:spPr bwMode="auto">
          <a:xfrm>
            <a:off x="10730807" y="21011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10730807" y="235960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10730807" y="26211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9" name="Rectangle 98"/>
          <p:cNvSpPr/>
          <p:nvPr/>
        </p:nvSpPr>
        <p:spPr bwMode="auto">
          <a:xfrm>
            <a:off x="10730807" y="28767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0730807" y="313102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10730807" y="339086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10730807" y="364147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3" name="Rectangle 102"/>
          <p:cNvSpPr/>
          <p:nvPr/>
        </p:nvSpPr>
        <p:spPr bwMode="auto">
          <a:xfrm>
            <a:off x="10730807" y="389755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10730807" y="415105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10732395" y="440139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2" name="Rectangle 111"/>
          <p:cNvSpPr/>
          <p:nvPr/>
        </p:nvSpPr>
        <p:spPr bwMode="auto">
          <a:xfrm>
            <a:off x="10732395" y="465747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10136289" y="2005591"/>
            <a:ext cx="594518" cy="15130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10136289" y="2310391"/>
            <a:ext cx="594518" cy="69418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10136289" y="2487398"/>
            <a:ext cx="594518" cy="1277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10139464" y="4213803"/>
            <a:ext cx="591343" cy="6505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10139464" y="3518660"/>
            <a:ext cx="591343" cy="99994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10139464" y="4785266"/>
            <a:ext cx="592931" cy="381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Rectangular Callout 63"/>
          <p:cNvSpPr/>
          <p:nvPr/>
        </p:nvSpPr>
        <p:spPr bwMode="auto">
          <a:xfrm>
            <a:off x="6210845" y="746974"/>
            <a:ext cx="1715462" cy="586525"/>
          </a:xfrm>
          <a:prstGeom prst="wedgeRectCallout">
            <a:avLst>
              <a:gd name="adj1" fmla="val -46665"/>
              <a:gd name="adj2" fmla="val 83584"/>
            </a:avLst>
          </a:prstGeom>
          <a:solidFill>
            <a:srgbClr val="DED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sz="1400" dirty="0"/>
              <a:t>Must be running in kernel (supervisor mode)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7972897" y="1548391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7926307" y="1853191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7" name="Rectangle 13"/>
          <p:cNvSpPr>
            <a:spLocks noChangeArrowheads="1"/>
          </p:cNvSpPr>
          <p:nvPr/>
        </p:nvSpPr>
        <p:spPr bwMode="auto">
          <a:xfrm>
            <a:off x="7926307" y="2157991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8213645" y="2843792"/>
            <a:ext cx="246062" cy="4805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7926307" y="2462791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70" name="Text Box 48"/>
          <p:cNvSpPr txBox="1">
            <a:spLocks noChangeArrowheads="1"/>
          </p:cNvSpPr>
          <p:nvPr/>
        </p:nvSpPr>
        <p:spPr bwMode="auto">
          <a:xfrm>
            <a:off x="7972897" y="3756603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1" name="Rectangle 51"/>
          <p:cNvSpPr>
            <a:spLocks noChangeArrowheads="1"/>
          </p:cNvSpPr>
          <p:nvPr/>
        </p:nvSpPr>
        <p:spPr bwMode="auto">
          <a:xfrm>
            <a:off x="7929482" y="4061403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72" name="Rectangle 54"/>
          <p:cNvSpPr>
            <a:spLocks noChangeArrowheads="1"/>
          </p:cNvSpPr>
          <p:nvPr/>
        </p:nvSpPr>
        <p:spPr bwMode="auto">
          <a:xfrm>
            <a:off x="7929482" y="4366203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57"/>
          <p:cNvSpPr>
            <a:spLocks noChangeArrowheads="1"/>
          </p:cNvSpPr>
          <p:nvPr/>
        </p:nvSpPr>
        <p:spPr bwMode="auto">
          <a:xfrm>
            <a:off x="7929482" y="4671003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</p:cSld>
  <p:clrMapOvr>
    <a:masterClrMapping/>
  </p:clrMapOvr>
  <p:transition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Which addresses does each process get? ✔</a:t>
            </a:r>
            <a:br>
              <a:rPr lang="en-US" dirty="0"/>
            </a:br>
            <a:r>
              <a:rPr lang="en-US" dirty="0"/>
              <a:t>	Whatever virtual addresses they want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move memory around? ✔</a:t>
            </a:r>
            <a:br>
              <a:rPr lang="en-US" dirty="0"/>
            </a:br>
            <a:r>
              <a:rPr lang="en-US" dirty="0"/>
              <a:t>	Update page table entries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support processes bigger than RAM? ✔</a:t>
            </a:r>
            <a:br>
              <a:rPr lang="en-US" dirty="0"/>
            </a:br>
            <a:r>
              <a:rPr lang="en-US" dirty="0"/>
              <a:t>	Leave some pages on disk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protect processes from each other? ✔</a:t>
            </a:r>
            <a:br>
              <a:rPr lang="en-US" dirty="0"/>
            </a:br>
            <a:r>
              <a:rPr lang="en-US" dirty="0"/>
              <a:t>	Don’t overlap virtual address spaces + permission bits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do we deal with how incredibly slow disk is? ✔</a:t>
            </a:r>
          </a:p>
          <a:p>
            <a:pPr marL="457200" lvl="1" indent="0">
              <a:buNone/>
            </a:pPr>
            <a:r>
              <a:rPr lang="en-US" dirty="0"/>
              <a:t>		Use RAM as a cache for disk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789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b="1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480709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Given virtual address, find corresponding physical address</a:t>
            </a:r>
          </a:p>
          <a:p>
            <a:pPr lvl="1"/>
            <a:r>
              <a:rPr lang="en-US" dirty="0"/>
              <a:t>(Or get a page fault if the page is not in memory)</a:t>
            </a:r>
          </a:p>
          <a:p>
            <a:pPr lvl="1"/>
            <a:r>
              <a:rPr lang="en-US" dirty="0"/>
              <a:t>Translation done by Memory Management Unit (hardware)</a:t>
            </a:r>
          </a:p>
          <a:p>
            <a:pPr lvl="1"/>
            <a:r>
              <a:rPr lang="en-US" dirty="0"/>
              <a:t>But mapping itself is maintained by OS (software)</a:t>
            </a:r>
          </a:p>
          <a:p>
            <a:pPr lvl="2"/>
            <a:r>
              <a:rPr lang="en-US" dirty="0"/>
              <a:t>Just a table in memory!</a:t>
            </a:r>
            <a:endParaRPr lang="en-US" sz="1200" dirty="0"/>
          </a:p>
          <a:p>
            <a:pPr lvl="2"/>
            <a:endParaRPr lang="en-US" sz="1200" dirty="0"/>
          </a:p>
          <a:p>
            <a:r>
              <a:rPr lang="en-US" dirty="0"/>
              <a:t>To do the actual translation, look at the address being accessed</a:t>
            </a:r>
          </a:p>
          <a:p>
            <a:pPr lvl="1"/>
            <a:r>
              <a:rPr lang="en-US" dirty="0"/>
              <a:t>Split it into parts, just like we did with Caches</a:t>
            </a:r>
          </a:p>
          <a:p>
            <a:pPr lvl="1"/>
            <a:r>
              <a:rPr lang="en-US" dirty="0"/>
              <a:t>Bottom bits of address: Page Offset (location of data within the page)</a:t>
            </a:r>
          </a:p>
          <a:p>
            <a:pPr lvl="1"/>
            <a:r>
              <a:rPr lang="en-US" dirty="0"/>
              <a:t>Top bits of address: Virtual Page Number (which page to access)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4B76DF-5D0B-4EAF-AD0D-A6A92D4E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577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09EE0-480A-526E-A1ED-41BBAD6C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down virtual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D7F0D-E607-7607-41A4-3398A099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space. m ≤ n (usually much less)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pPr lvl="1"/>
            <a:endParaRPr lang="en-US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dirty="0"/>
              <a:t>Virtual page number (VPN): </a:t>
            </a:r>
            <a:r>
              <a:rPr lang="en-US" b="1" dirty="0"/>
              <a:t>n-p</a:t>
            </a:r>
            <a:r>
              <a:rPr lang="en-US" dirty="0"/>
              <a:t> bits</a:t>
            </a:r>
          </a:p>
          <a:p>
            <a:pPr lvl="1"/>
            <a:r>
              <a:rPr lang="en-US" dirty="0"/>
              <a:t>Page Offset: </a:t>
            </a:r>
            <a:r>
              <a:rPr lang="en-US" b="1" dirty="0"/>
              <a:t>p</a:t>
            </a:r>
            <a:r>
              <a:rPr lang="en-US" dirty="0"/>
              <a:t> bits</a:t>
            </a:r>
          </a:p>
          <a:p>
            <a:pPr lvl="1"/>
            <a:endParaRPr lang="en-US" dirty="0"/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dirty="0"/>
              <a:t>Physical page number (PPN): </a:t>
            </a:r>
            <a:r>
              <a:rPr lang="en-US" b="1" dirty="0"/>
              <a:t>m-p</a:t>
            </a:r>
            <a:r>
              <a:rPr lang="en-US" dirty="0"/>
              <a:t> bits</a:t>
            </a:r>
          </a:p>
          <a:p>
            <a:pPr lvl="1"/>
            <a:r>
              <a:rPr lang="en-US" dirty="0"/>
              <a:t>Page Offset (same offset as VA): </a:t>
            </a:r>
            <a:r>
              <a:rPr lang="en-US" b="1" dirty="0"/>
              <a:t>p</a:t>
            </a:r>
            <a:r>
              <a:rPr lang="en-US" dirty="0"/>
              <a:t> bits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040D5-42ED-20F0-F3A8-5BBD5F5F4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71F7CB-4CD0-5D58-2BD2-04FA56A03105}"/>
              </a:ext>
            </a:extLst>
          </p:cNvPr>
          <p:cNvSpPr/>
          <p:nvPr/>
        </p:nvSpPr>
        <p:spPr bwMode="auto">
          <a:xfrm>
            <a:off x="7062892" y="3722077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Virtual page number (VPN)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724F04-A42C-0E13-9818-9242B634F79A}"/>
              </a:ext>
            </a:extLst>
          </p:cNvPr>
          <p:cNvSpPr/>
          <p:nvPr/>
        </p:nvSpPr>
        <p:spPr bwMode="auto">
          <a:xfrm>
            <a:off x="9577492" y="3722077"/>
            <a:ext cx="2270814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296410-2B9E-92C2-E144-2BC3C65507F8}"/>
              </a:ext>
            </a:extLst>
          </p:cNvPr>
          <p:cNvSpPr txBox="1"/>
          <p:nvPr/>
        </p:nvSpPr>
        <p:spPr>
          <a:xfrm>
            <a:off x="7062893" y="3088679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19995-B3CC-793F-B971-C94FC44F520E}"/>
              </a:ext>
            </a:extLst>
          </p:cNvPr>
          <p:cNvSpPr txBox="1"/>
          <p:nvPr/>
        </p:nvSpPr>
        <p:spPr>
          <a:xfrm>
            <a:off x="11539375" y="34334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C94CCC-0992-BD8D-DB80-29378C36A22E}"/>
              </a:ext>
            </a:extLst>
          </p:cNvPr>
          <p:cNvSpPr txBox="1"/>
          <p:nvPr/>
        </p:nvSpPr>
        <p:spPr>
          <a:xfrm>
            <a:off x="9546820" y="343341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767C3-5648-DB98-5653-EC31FFF6E195}"/>
              </a:ext>
            </a:extLst>
          </p:cNvPr>
          <p:cNvSpPr txBox="1"/>
          <p:nvPr/>
        </p:nvSpPr>
        <p:spPr>
          <a:xfrm>
            <a:off x="9367129" y="343341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8CDE69-6113-0967-3724-D335CF995F94}"/>
              </a:ext>
            </a:extLst>
          </p:cNvPr>
          <p:cNvSpPr txBox="1"/>
          <p:nvPr/>
        </p:nvSpPr>
        <p:spPr>
          <a:xfrm>
            <a:off x="7062892" y="3433410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n-1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8E3251-03EB-1873-677E-4B3B0056F83D}"/>
              </a:ext>
            </a:extLst>
          </p:cNvPr>
          <p:cNvSpPr/>
          <p:nvPr/>
        </p:nvSpPr>
        <p:spPr bwMode="auto">
          <a:xfrm>
            <a:off x="7070138" y="5570849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A6EC21-D3F3-A2F7-BD45-9F3535407047}"/>
              </a:ext>
            </a:extLst>
          </p:cNvPr>
          <p:cNvSpPr/>
          <p:nvPr/>
        </p:nvSpPr>
        <p:spPr bwMode="auto">
          <a:xfrm>
            <a:off x="9584737" y="5570849"/>
            <a:ext cx="226356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890086-DE27-2373-35E2-7554316AE744}"/>
              </a:ext>
            </a:extLst>
          </p:cNvPr>
          <p:cNvSpPr txBox="1"/>
          <p:nvPr/>
        </p:nvSpPr>
        <p:spPr>
          <a:xfrm>
            <a:off x="7060784" y="499567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1B1416-3441-9753-836F-6CC976B6F2F8}"/>
              </a:ext>
            </a:extLst>
          </p:cNvPr>
          <p:cNvSpPr txBox="1"/>
          <p:nvPr/>
        </p:nvSpPr>
        <p:spPr>
          <a:xfrm>
            <a:off x="11552817" y="52946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492783-8A05-D17C-19E2-74AB672CBC7B}"/>
              </a:ext>
            </a:extLst>
          </p:cNvPr>
          <p:cNvSpPr txBox="1"/>
          <p:nvPr/>
        </p:nvSpPr>
        <p:spPr>
          <a:xfrm>
            <a:off x="9560262" y="529464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FC7053-11CB-CD01-2402-9A6D3E57EA8B}"/>
              </a:ext>
            </a:extLst>
          </p:cNvPr>
          <p:cNvSpPr txBox="1"/>
          <p:nvPr/>
        </p:nvSpPr>
        <p:spPr>
          <a:xfrm>
            <a:off x="9339786" y="529464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B4E4EC-8DE1-01D4-E6E2-6BFC0457C77B}"/>
              </a:ext>
            </a:extLst>
          </p:cNvPr>
          <p:cNvSpPr txBox="1"/>
          <p:nvPr/>
        </p:nvSpPr>
        <p:spPr>
          <a:xfrm>
            <a:off x="7035549" y="5294644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356884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challenges to supporting this reality?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Which addresses does each process get?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270814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877810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877810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877810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877810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9552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6" y="5955268"/>
            <a:ext cx="226356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7118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2600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5" y="2939464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5396" y="2940532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cxnSpLocks/>
            <a:stCxn id="4" idx="2"/>
            <a:endCxn id="14" idx="0"/>
          </p:cNvCxnSpPr>
          <p:nvPr/>
        </p:nvCxnSpPr>
        <p:spPr bwMode="auto">
          <a:xfrm flipH="1">
            <a:off x="8923501" y="2145268"/>
            <a:ext cx="3623" cy="3810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13" idx="0"/>
          </p:cNvCxnSpPr>
          <p:nvPr/>
        </p:nvCxnSpPr>
        <p:spPr bwMode="auto">
          <a:xfrm flipH="1">
            <a:off x="6534417" y="3658394"/>
            <a:ext cx="1588" cy="22968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230869"/>
            <a:ext cx="1524000" cy="1121531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CR3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 on x86-64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(OS-only register)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3" y="1703815"/>
            <a:ext cx="859668" cy="2156836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2784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(in memory)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19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5" y="4138136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53600" y="1551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61045" y="155180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81354" y="155180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77117" y="155180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59796" y="56790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67241" y="5679063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46765" y="56790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42528" y="567906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m-1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21852" y="4495801"/>
            <a:ext cx="1777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If Valid bit = 1 &amp;&amp;</a:t>
            </a:r>
          </a:p>
          <a:p>
            <a:r>
              <a:rPr lang="en-US" sz="1400" dirty="0">
                <a:latin typeface="Calibri" pitchFamily="34" charset="0"/>
              </a:rPr>
              <a:t>access mode allowed:</a:t>
            </a:r>
          </a:p>
          <a:p>
            <a:r>
              <a:rPr lang="en-US" sz="1400" dirty="0">
                <a:latin typeface="Calibri" pitchFamily="34" charset="0"/>
              </a:rPr>
              <a:t>page in memory</a:t>
            </a:r>
          </a:p>
          <a:p>
            <a:r>
              <a:rPr lang="en-US" sz="1400" dirty="0">
                <a:latin typeface="Calibri" pitchFamily="34" charset="0"/>
              </a:rPr>
              <a:t>(page hit)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73580" y="2133600"/>
            <a:ext cx="1737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VPN is the index </a:t>
            </a:r>
            <a:br>
              <a:rPr lang="en-GB" sz="1400" dirty="0">
                <a:solidFill>
                  <a:srgbClr val="000000"/>
                </a:solidFill>
              </a:rPr>
            </a:br>
            <a:r>
              <a:rPr lang="en-GB" sz="1400" dirty="0">
                <a:solidFill>
                  <a:srgbClr val="000000"/>
                </a:solidFill>
              </a:rPr>
              <a:t>into the page table 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271208" y="3210811"/>
            <a:ext cx="61086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271208" y="3515611"/>
            <a:ext cx="610864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5271208" y="3820411"/>
            <a:ext cx="610864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271208" y="4125211"/>
            <a:ext cx="610864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257800" y="2938207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Access</a:t>
            </a:r>
          </a:p>
        </p:txBody>
      </p:sp>
      <p:cxnSp>
        <p:nvCxnSpPr>
          <p:cNvPr id="48" name="Shape 37"/>
          <p:cNvCxnSpPr/>
          <p:nvPr/>
        </p:nvCxnSpPr>
        <p:spPr bwMode="auto">
          <a:xfrm rot="5400000">
            <a:off x="3841787" y="3729469"/>
            <a:ext cx="1806722" cy="1662987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600200" y="5105400"/>
            <a:ext cx="23134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Access rights mismatch: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prohibited access by process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(protection violation fault)</a:t>
            </a:r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3CF2C5CD-78E2-4537-A79F-8792B1DF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/>
      <p:bldP spid="21" grpId="0"/>
      <p:bldP spid="22" grpId="0"/>
      <p:bldP spid="36" grpId="0" animBg="1"/>
      <p:bldP spid="41" grpId="0"/>
      <p:bldP spid="42" grpId="0"/>
      <p:bldP spid="43" grpId="0"/>
      <p:bldP spid="33" grpId="0"/>
      <p:bldP spid="34" grpId="0"/>
      <p:bldP spid="35" grpId="0"/>
      <p:bldP spid="37" grpId="0"/>
      <p:bldP spid="15" grpId="0"/>
      <p:bldP spid="16" grpId="0"/>
      <p:bldP spid="39" grpId="0" animBg="1"/>
      <p:bldP spid="44" grpId="0" animBg="1"/>
      <p:bldP spid="45" grpId="0" animBg="1"/>
      <p:bldP spid="46" grpId="0" animBg="1"/>
      <p:bldP spid="47" grpId="0"/>
      <p:bldP spid="4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  <a:p>
            <a:pPr lvl="1"/>
            <a:r>
              <a:rPr lang="en-US" dirty="0"/>
              <a:t>Virtual addresses are 12-bits</a:t>
            </a:r>
          </a:p>
          <a:p>
            <a:pPr lvl="1"/>
            <a:r>
              <a:rPr lang="en-US" dirty="0"/>
              <a:t>Physical addresses are 16-bits</a:t>
            </a:r>
          </a:p>
          <a:p>
            <a:pPr lvl="1"/>
            <a:r>
              <a:rPr lang="en-US" dirty="0"/>
              <a:t>Page size is 64 bytes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we split Virtual Addresses into VPN and Offset?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9160A8-C896-4CB5-A95F-52F6E378CAA3}"/>
              </a:ext>
            </a:extLst>
          </p:cNvPr>
          <p:cNvSpPr txBox="1"/>
          <p:nvPr/>
        </p:nvSpPr>
        <p:spPr>
          <a:xfrm>
            <a:off x="6761408" y="1390918"/>
            <a:ext cx="334850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Mapping can be anything, which is bigger doesn’t really matter!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AA1A76B1-A53A-4319-B4D7-5DE511AC4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70784"/>
              </p:ext>
            </p:extLst>
          </p:nvPr>
        </p:nvGraphicFramePr>
        <p:xfrm>
          <a:off x="1645633" y="4323509"/>
          <a:ext cx="81279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6122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  <a:p>
            <a:pPr lvl="1"/>
            <a:r>
              <a:rPr lang="en-US" dirty="0"/>
              <a:t>Virtual addresses are 12-bits</a:t>
            </a:r>
          </a:p>
          <a:p>
            <a:pPr lvl="1"/>
            <a:r>
              <a:rPr lang="en-US" dirty="0"/>
              <a:t>Physical addresses are 16-bits</a:t>
            </a:r>
          </a:p>
          <a:p>
            <a:pPr lvl="1"/>
            <a:r>
              <a:rPr lang="en-US" dirty="0"/>
              <a:t>Page size is 64 bytes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we split Virtual Addresses into VPN and Offset?</a:t>
            </a:r>
          </a:p>
          <a:p>
            <a:pPr lvl="1"/>
            <a:r>
              <a:rPr lang="en-US" dirty="0"/>
              <a:t>Offset is based on page size: 64-bytes ⇨ 6 bits. All the rest are VPN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big are Physical Page Numbers?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9160A8-C896-4CB5-A95F-52F6E378CAA3}"/>
              </a:ext>
            </a:extLst>
          </p:cNvPr>
          <p:cNvSpPr txBox="1"/>
          <p:nvPr/>
        </p:nvSpPr>
        <p:spPr>
          <a:xfrm>
            <a:off x="6761408" y="1390918"/>
            <a:ext cx="334850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Mapping can be anything, which is bigger doesn’t really matter!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9512285-EB6D-44E7-830A-B7D1DFD5D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305446"/>
              </p:ext>
            </p:extLst>
          </p:nvPr>
        </p:nvGraphicFramePr>
        <p:xfrm>
          <a:off x="1645633" y="4323509"/>
          <a:ext cx="81279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05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  <a:p>
            <a:pPr lvl="1"/>
            <a:r>
              <a:rPr lang="en-US" dirty="0"/>
              <a:t>Virtual addresses are 12-bits</a:t>
            </a:r>
          </a:p>
          <a:p>
            <a:pPr lvl="1"/>
            <a:r>
              <a:rPr lang="en-US" dirty="0"/>
              <a:t>Physical addresses are 16-bits</a:t>
            </a:r>
          </a:p>
          <a:p>
            <a:pPr lvl="1"/>
            <a:r>
              <a:rPr lang="en-US" dirty="0"/>
              <a:t>Page size is 64 bytes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we split Virtual Addresses into VPN and Offset?</a:t>
            </a:r>
          </a:p>
          <a:p>
            <a:pPr lvl="1"/>
            <a:r>
              <a:rPr lang="en-US" dirty="0"/>
              <a:t>Offset is based on page size: 64-bytes ⇨ 6 bits. All the rest are VPN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big are Physical Page Numbers? 16-6 = 10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9160A8-C896-4CB5-A95F-52F6E378CAA3}"/>
              </a:ext>
            </a:extLst>
          </p:cNvPr>
          <p:cNvSpPr txBox="1"/>
          <p:nvPr/>
        </p:nvSpPr>
        <p:spPr>
          <a:xfrm>
            <a:off x="6761408" y="1390918"/>
            <a:ext cx="3348507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Mapping can be anything, which is bigger doesn’t really matter!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9512285-EB6D-44E7-830A-B7D1DFD5DDC9}"/>
              </a:ext>
            </a:extLst>
          </p:cNvPr>
          <p:cNvGraphicFramePr>
            <a:graphicFrameLocks noGrp="1"/>
          </p:cNvGraphicFramePr>
          <p:nvPr/>
        </p:nvGraphicFramePr>
        <p:xfrm>
          <a:off x="1645633" y="4323509"/>
          <a:ext cx="81279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6441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0x3F0</a:t>
            </a:r>
          </a:p>
          <a:p>
            <a:pPr lvl="1"/>
            <a:r>
              <a:rPr lang="en-US" dirty="0"/>
              <a:t>Binary: </a:t>
            </a:r>
          </a:p>
          <a:p>
            <a:pPr lvl="1"/>
            <a:r>
              <a:rPr lang="en-US" dirty="0"/>
              <a:t>VPN:</a:t>
            </a:r>
          </a:p>
          <a:p>
            <a:pPr lvl="1"/>
            <a:r>
              <a:rPr lang="en-US" dirty="0"/>
              <a:t>Offset: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9F06FB6E-9CC1-D309-97E1-9935611C3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8000981-5AEA-37F8-B391-04E58879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543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0x3F0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001111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110000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0b001111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0b110000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9512285-EB6D-44E7-830A-B7D1DFD5D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86087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5227FD-2D7B-401B-AD05-A4BC35437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97930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3870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0x3F0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001111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110000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0b001111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0b110000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832725"/>
              </p:ext>
            </p:extLst>
          </p:nvPr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106542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F31E0DA-EA5F-47AA-AB35-70D92E92786B}"/>
              </a:ext>
            </a:extLst>
          </p:cNvPr>
          <p:cNvSpPr txBox="1"/>
          <p:nvPr/>
        </p:nvSpPr>
        <p:spPr>
          <a:xfrm>
            <a:off x="8349468" y="3302787"/>
            <a:ext cx="34810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PPN: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Offset:    </a:t>
            </a:r>
            <a:r>
              <a:rPr lang="en-US" sz="3200" dirty="0"/>
              <a:t> </a:t>
            </a:r>
            <a:endParaRPr lang="en-US" sz="2400" dirty="0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BF64F773-FDA1-E0BD-9085-959E9F965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FC7D30-56EE-CDB0-7DEA-228A4741E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9344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0x3F0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001111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110000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0b001111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0b110000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49115"/>
              </p:ext>
            </p:extLst>
          </p:nvPr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622184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PPN: 0b01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1111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Offset: 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0b110000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47B07ADC-4D4A-6459-6B74-2CFBA643D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6E069E-1268-3AA9-9936-9EB4C18B6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0708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0x3F0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001111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110000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0b001111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0b110000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92883"/>
              </p:ext>
            </p:extLst>
          </p:nvPr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81943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PPN: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0b01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1111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Offset:    </a:t>
            </a:r>
            <a:r>
              <a:rPr lang="en-US" sz="3200" dirty="0"/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0b110000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0b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0111110000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110000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0x7C30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529F48E-B536-A434-FE76-D58AC3EB5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C3FD075-92E6-2A8D-962E-037C6F60C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8279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0x500</a:t>
            </a:r>
          </a:p>
          <a:p>
            <a:pPr lvl="1"/>
            <a:r>
              <a:rPr lang="en-US" dirty="0"/>
              <a:t>Binary:</a:t>
            </a:r>
          </a:p>
          <a:p>
            <a:pPr lvl="1"/>
            <a:r>
              <a:rPr lang="en-US" dirty="0"/>
              <a:t>VPN:	</a:t>
            </a:r>
          </a:p>
          <a:p>
            <a:pPr lvl="1"/>
            <a:r>
              <a:rPr lang="en-US" dirty="0"/>
              <a:t>Offset:	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/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/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PPN: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Offset:    </a:t>
            </a:r>
            <a:r>
              <a:rPr lang="en-US" sz="32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11286D7-A718-44E4-F05F-014F4C970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2BCDA97-FF24-A5E2-6418-3B947B3EC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74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5e39d93ef4_0_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Multiple applications share RAM</a:t>
            </a:r>
            <a:endParaRPr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E8F91535-650C-2B4B-8F36-DDBCF8A8D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8</a:t>
            </a:fld>
            <a:endParaRPr lang="en-US" dirty="0"/>
          </a:p>
        </p:txBody>
      </p:sp>
      <p:sp>
        <p:nvSpPr>
          <p:cNvPr id="457" name="Google Shape;457;g5e39d93ef4_0_81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458" name="Google Shape;458;g5e39d93ef4_0_81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459" name="Google Shape;459;g5e39d93ef4_0_81"/>
          <p:cNvSpPr/>
          <p:nvPr/>
        </p:nvSpPr>
        <p:spPr>
          <a:xfrm>
            <a:off x="1674687" y="313713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460" name="Google Shape;460;g5e39d93ef4_0_81"/>
          <p:cNvSpPr/>
          <p:nvPr/>
        </p:nvSpPr>
        <p:spPr>
          <a:xfrm>
            <a:off x="1674687" y="390353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461" name="Google Shape;461;g5e39d93ef4_0_81"/>
          <p:cNvCxnSpPr>
            <a:cxnSpLocks/>
            <a:endCxn id="457" idx="1"/>
          </p:cNvCxnSpPr>
          <p:nvPr/>
        </p:nvCxnSpPr>
        <p:spPr>
          <a:xfrm>
            <a:off x="3589712" y="3444085"/>
            <a:ext cx="983438" cy="111399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62" name="Google Shape;462;g5e39d93ef4_0_81"/>
          <p:cNvCxnSpPr>
            <a:stCxn id="457" idx="3"/>
            <a:endCxn id="458" idx="1"/>
          </p:cNvCxnSpPr>
          <p:nvPr/>
        </p:nvCxnSpPr>
        <p:spPr>
          <a:xfrm rot="10800000" flipH="1">
            <a:off x="5592850" y="4197175"/>
            <a:ext cx="860100" cy="360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507;g5e39d93ef4_0_120">
            <a:extLst>
              <a:ext uri="{FF2B5EF4-FFF2-40B4-BE49-F238E27FC236}">
                <a16:creationId xmlns:a16="http://schemas.microsoft.com/office/drawing/2014/main" id="{03E8899C-C476-4DE1-86F9-B5C4A914A999}"/>
              </a:ext>
            </a:extLst>
          </p:cNvPr>
          <p:cNvSpPr txBox="1"/>
          <p:nvPr/>
        </p:nvSpPr>
        <p:spPr>
          <a:xfrm>
            <a:off x="8943948" y="2435150"/>
            <a:ext cx="2624065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Both processes assume they start at the beginning of RAM and use as much as they need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0x500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010100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000000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0b010100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0b000000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/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667140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PPN:	INVALID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Offset:    </a:t>
            </a:r>
            <a:r>
              <a:rPr lang="en-US" sz="32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Page Fault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25C3B8F8-0F4C-2C55-088A-B47EBA873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87707E7-CB95-A15F-652B-E180B9E700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80080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0x0D6</a:t>
            </a:r>
          </a:p>
          <a:p>
            <a:pPr lvl="1"/>
            <a:r>
              <a:rPr lang="en-US" dirty="0"/>
              <a:t>Binary: </a:t>
            </a:r>
          </a:p>
          <a:p>
            <a:pPr lvl="1"/>
            <a:r>
              <a:rPr lang="en-US" dirty="0"/>
              <a:t>VPN:	</a:t>
            </a:r>
          </a:p>
          <a:p>
            <a:pPr lvl="1"/>
            <a:r>
              <a:rPr lang="en-US" dirty="0"/>
              <a:t>Offset:	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/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35408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PPN: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Offset:    </a:t>
            </a:r>
            <a:r>
              <a:rPr lang="en-US" sz="3200" dirty="0"/>
              <a:t>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23E2C03C-7AFB-E2FB-5167-AED855AC7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E271C69-19FF-58A7-EA89-5B409550B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08624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Parameters</a:t>
            </a:r>
          </a:p>
          <a:p>
            <a:pPr lvl="1"/>
            <a:r>
              <a:rPr lang="en-US" sz="2000" dirty="0"/>
              <a:t>Virtual addresses are 12-bits</a:t>
            </a:r>
          </a:p>
          <a:p>
            <a:pPr lvl="1"/>
            <a:r>
              <a:rPr lang="en-US" sz="2000" dirty="0"/>
              <a:t>Physical addresses are 16-bits</a:t>
            </a:r>
          </a:p>
          <a:p>
            <a:pPr lvl="1"/>
            <a:r>
              <a:rPr lang="en-US" sz="2000" dirty="0"/>
              <a:t>Page size is 64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Translate:</a:t>
            </a:r>
          </a:p>
          <a:p>
            <a:r>
              <a:rPr lang="en-US" dirty="0"/>
              <a:t>Virtual address: 0x0D6</a:t>
            </a:r>
          </a:p>
          <a:p>
            <a:pPr lvl="1"/>
            <a:r>
              <a:rPr lang="en-US" dirty="0"/>
              <a:t>Binary: 0b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000011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010110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VPN:	0b000011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Offset:	0b010110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6FAD5FAC-DEAD-4517-9971-70C9971A6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92047"/>
              </p:ext>
            </p:extLst>
          </p:nvPr>
        </p:nvGraphicFramePr>
        <p:xfrm>
          <a:off x="5493321" y="228600"/>
          <a:ext cx="2617617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0x16F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3709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789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0x1C0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184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0x1D8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64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0x1BF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613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17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34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9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0x3FD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62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869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0x0F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39992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BEEEF0-3702-46A9-BCD5-F3F7E6248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17994"/>
              </p:ext>
            </p:extLst>
          </p:nvPr>
        </p:nvGraphicFramePr>
        <p:xfrm>
          <a:off x="8251603" y="228600"/>
          <a:ext cx="2617617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038">
                  <a:extLst>
                    <a:ext uri="{9D8B030D-6E8A-4147-A177-3AD203B41FA5}">
                      <a16:colId xmlns:a16="http://schemas.microsoft.com/office/drawing/2014/main" val="860641194"/>
                    </a:ext>
                  </a:extLst>
                </a:gridCol>
                <a:gridCol w="978794">
                  <a:extLst>
                    <a:ext uri="{9D8B030D-6E8A-4147-A177-3AD203B41FA5}">
                      <a16:colId xmlns:a16="http://schemas.microsoft.com/office/drawing/2014/main" val="3631224885"/>
                    </a:ext>
                  </a:extLst>
                </a:gridCol>
                <a:gridCol w="685785">
                  <a:extLst>
                    <a:ext uri="{9D8B030D-6E8A-4147-A177-3AD203B41FA5}">
                      <a16:colId xmlns:a16="http://schemas.microsoft.com/office/drawing/2014/main" val="14460898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PPN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0561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4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0x2B0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92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0x120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70358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Continues on…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78348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68C2E5E-798A-4FEF-B7D7-1E62D1D4B8C9}"/>
              </a:ext>
            </a:extLst>
          </p:cNvPr>
          <p:cNvSpPr txBox="1"/>
          <p:nvPr/>
        </p:nvSpPr>
        <p:spPr>
          <a:xfrm>
            <a:off x="8349468" y="3302787"/>
            <a:ext cx="34810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PPN: 0b010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110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1111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Offset:   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0b010110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Physical address: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0b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0101101111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010110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0x5BD6</a:t>
            </a: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C3219BC6-43EE-6B04-F802-EAF5CDA12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290641"/>
              </p:ext>
            </p:extLst>
          </p:nvPr>
        </p:nvGraphicFramePr>
        <p:xfrm>
          <a:off x="1867436" y="2642742"/>
          <a:ext cx="3336832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56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63356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61012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521C115-C529-C174-24C1-A3EF26462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404299"/>
              </p:ext>
            </p:extLst>
          </p:nvPr>
        </p:nvGraphicFramePr>
        <p:xfrm>
          <a:off x="326264" y="3237737"/>
          <a:ext cx="487800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18">
                  <a:extLst>
                    <a:ext uri="{9D8B030D-6E8A-4147-A177-3AD203B41FA5}">
                      <a16:colId xmlns:a16="http://schemas.microsoft.com/office/drawing/2014/main" val="3888768205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5495832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198384727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2644755163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15302838"/>
                    </a:ext>
                  </a:extLst>
                </a:gridCol>
                <a:gridCol w="381318">
                  <a:extLst>
                    <a:ext uri="{9D8B030D-6E8A-4147-A177-3AD203B41FA5}">
                      <a16:colId xmlns:a16="http://schemas.microsoft.com/office/drawing/2014/main" val="34514741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4110210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10517167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122931956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27434433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54263178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3740791178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12194734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331926192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1254140590"/>
                    </a:ext>
                  </a:extLst>
                </a:gridCol>
                <a:gridCol w="259010">
                  <a:extLst>
                    <a:ext uri="{9D8B030D-6E8A-4147-A177-3AD203B41FA5}">
                      <a16:colId xmlns:a16="http://schemas.microsoft.com/office/drawing/2014/main" val="2211837669"/>
                    </a:ext>
                  </a:extLst>
                </a:gridCol>
              </a:tblGrid>
              <a:tr h="201656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25"/>
                  </a:ext>
                </a:extLst>
              </a:tr>
              <a:tr h="21426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Page Offset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584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2755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b="1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801611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0A10-F77D-A218-FCD5-8E794736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F6AD-5023-89CC-D077-B503B7D1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Processes see Virtual Addresses</a:t>
            </a:r>
          </a:p>
          <a:p>
            <a:pPr lvl="1"/>
            <a:r>
              <a:rPr lang="en-US" dirty="0"/>
              <a:t>Per-process representation of memory</a:t>
            </a:r>
          </a:p>
          <a:p>
            <a:pPr lvl="1"/>
            <a:endParaRPr lang="en-US" dirty="0"/>
          </a:p>
          <a:p>
            <a:r>
              <a:rPr lang="en-US" dirty="0"/>
              <a:t>The OS and hardware see Physical Addresses</a:t>
            </a:r>
          </a:p>
          <a:p>
            <a:pPr lvl="1"/>
            <a:r>
              <a:rPr lang="en-US" dirty="0"/>
              <a:t>Real locations in RAM</a:t>
            </a:r>
          </a:p>
          <a:p>
            <a:pPr lvl="1"/>
            <a:endParaRPr lang="en-US" dirty="0"/>
          </a:p>
          <a:p>
            <a:r>
              <a:rPr lang="en-US" dirty="0"/>
              <a:t>The OS keeps a Page Table for each process</a:t>
            </a:r>
          </a:p>
          <a:p>
            <a:pPr lvl="1"/>
            <a:r>
              <a:rPr lang="en-US" dirty="0"/>
              <a:t>Translates Virtual Pages (chunks of virtual memory)</a:t>
            </a:r>
            <a:br>
              <a:rPr lang="en-US" dirty="0"/>
            </a:br>
            <a:r>
              <a:rPr lang="en-US" dirty="0"/>
              <a:t>into Physical Pages (chunks of physical memory)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7818C-565A-D355-E594-843705EA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8988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MMU does address translation using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5277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791717" y="1840468"/>
            <a:ext cx="2270814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877810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96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877810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896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877810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896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877810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4896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5277117" y="59552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791716" y="5955268"/>
            <a:ext cx="2263569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/>
              <a:t>Page Offset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7118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77118" y="62600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9355" y="2939464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5396" y="2940532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4896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cxnSpLocks/>
            <a:stCxn id="4" idx="2"/>
            <a:endCxn id="14" idx="0"/>
          </p:cNvCxnSpPr>
          <p:nvPr/>
        </p:nvCxnSpPr>
        <p:spPr bwMode="auto">
          <a:xfrm flipH="1">
            <a:off x="8923501" y="2145268"/>
            <a:ext cx="3623" cy="3810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13" idx="0"/>
          </p:cNvCxnSpPr>
          <p:nvPr/>
        </p:nvCxnSpPr>
        <p:spPr bwMode="auto">
          <a:xfrm flipH="1">
            <a:off x="6534417" y="3658394"/>
            <a:ext cx="1588" cy="22968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1977279" y="1230869"/>
            <a:ext cx="1524000" cy="1121531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CR3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 on x86-64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(OS-only register)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3810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3387863" y="1703815"/>
            <a:ext cx="859668" cy="2156836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4796477" y="2639892"/>
            <a:ext cx="2784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(in memory)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19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37195" y="4138136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53600" y="1551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61045" y="155180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81354" y="155180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77117" y="155180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59796" y="56790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67241" y="5679063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46765" y="56790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latin typeface="Calibri" pitchFamily="34" charset="0"/>
              </a:rPr>
              <a:t>p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42528" y="567906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 pitchFamily="34" charset="0"/>
              </a:rPr>
              <a:t>m-1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21852" y="4495801"/>
            <a:ext cx="1777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If Valid bit = 1 &amp;&amp;</a:t>
            </a:r>
          </a:p>
          <a:p>
            <a:r>
              <a:rPr lang="en-US" sz="1400" dirty="0">
                <a:latin typeface="Calibri" pitchFamily="34" charset="0"/>
              </a:rPr>
              <a:t>access mode allowed:</a:t>
            </a:r>
          </a:p>
          <a:p>
            <a:r>
              <a:rPr lang="en-US" sz="1400" dirty="0">
                <a:latin typeface="Calibri" pitchFamily="34" charset="0"/>
              </a:rPr>
              <a:t>page in memory</a:t>
            </a:r>
          </a:p>
          <a:p>
            <a:r>
              <a:rPr lang="en-US" sz="1400" dirty="0">
                <a:latin typeface="Calibri" pitchFamily="34" charset="0"/>
              </a:rPr>
              <a:t>(page hit)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73580" y="2133600"/>
            <a:ext cx="1737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VPN is the index </a:t>
            </a:r>
            <a:br>
              <a:rPr lang="en-GB" sz="1400" dirty="0">
                <a:solidFill>
                  <a:srgbClr val="000000"/>
                </a:solidFill>
              </a:rPr>
            </a:br>
            <a:r>
              <a:rPr lang="en-GB" sz="1400" dirty="0">
                <a:solidFill>
                  <a:srgbClr val="000000"/>
                </a:solidFill>
              </a:rPr>
              <a:t>into the page table 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271208" y="3210811"/>
            <a:ext cx="610865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271208" y="3515611"/>
            <a:ext cx="610864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5271208" y="3820411"/>
            <a:ext cx="610864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271208" y="4125211"/>
            <a:ext cx="610864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257800" y="2938207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Access</a:t>
            </a:r>
          </a:p>
        </p:txBody>
      </p:sp>
      <p:cxnSp>
        <p:nvCxnSpPr>
          <p:cNvPr id="48" name="Shape 37"/>
          <p:cNvCxnSpPr/>
          <p:nvPr/>
        </p:nvCxnSpPr>
        <p:spPr bwMode="auto">
          <a:xfrm rot="5400000">
            <a:off x="3841787" y="3729469"/>
            <a:ext cx="1806722" cy="1662987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600200" y="5105400"/>
            <a:ext cx="23134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Access rights mismatch: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prohibited access by process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(protection violation fault)</a:t>
            </a:r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3CF2C5CD-78E2-4537-A79F-8792B1DF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7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/>
      <p:bldP spid="21" grpId="0"/>
      <p:bldP spid="22" grpId="0"/>
      <p:bldP spid="36" grpId="0" animBg="1"/>
      <p:bldP spid="41" grpId="0"/>
      <p:bldP spid="42" grpId="0"/>
      <p:bldP spid="43" grpId="0"/>
      <p:bldP spid="33" grpId="0"/>
      <p:bldP spid="34" grpId="0"/>
      <p:bldP spid="35" grpId="0"/>
      <p:bldP spid="37" grpId="0"/>
      <p:bldP spid="15" grpId="0"/>
      <p:bldP spid="16" grpId="0"/>
      <p:bldP spid="39" grpId="0" animBg="1"/>
      <p:bldP spid="44" grpId="0" animBg="1"/>
      <p:bldP spid="45" grpId="0" animBg="1"/>
      <p:bldP spid="46" grpId="0" animBg="1"/>
      <p:bldP spid="47" grpId="0"/>
      <p:bldP spid="49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908986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Access: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4373076"/>
            <a:ext cx="10972800" cy="1799124"/>
          </a:xfrm>
          <a:ln/>
        </p:spPr>
        <p:txBody>
          <a:bodyPr/>
          <a:lstStyle/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1) Processor sends virtual address to MMU 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2-3) MMU fetches PTE from page table in cache/memory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4) MMU sends physical address to cache/memory</a:t>
            </a:r>
          </a:p>
          <a:p>
            <a:pPr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487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77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130299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5411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6554788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049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4116388" y="2424365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573588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14152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777960" y="1716660"/>
            <a:ext cx="1079439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address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6554788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090801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6554788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3582989" y="2695635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4631267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7180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7180358" y="23246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7180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5545666" y="3865565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50129A-FEEE-4141-B9C5-78BE8E90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2133601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 Access: </a:t>
            </a:r>
            <a:r>
              <a:rPr lang="en-GB" dirty="0"/>
              <a:t>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3884586"/>
            <a:ext cx="10972800" cy="2287614"/>
          </a:xfrm>
          <a:ln/>
        </p:spPr>
        <p:txBody>
          <a:bodyPr>
            <a:normAutofit/>
          </a:bodyPr>
          <a:lstStyle/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2-3) MMU fetches PTE from page table in cache/memory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712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7301815" y="2188834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2274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3341003" y="3088470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798203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38767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002574" y="2393993"/>
            <a:ext cx="1079439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address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779403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315416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779403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854388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6404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6404973" y="31543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6087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8716962" y="27008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9448800" y="2192867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284881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 (OS code)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5771463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8231188" y="2633133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8231189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8610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7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8382001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5791201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8729132" y="3662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3854386" y="317315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2489EF-4C05-4D7C-8387-7A70E966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Problems</a:t>
            </a:r>
          </a:p>
          <a:p>
            <a:r>
              <a:rPr lang="en-US" dirty="0"/>
              <a:t>Virtual Memory Concept</a:t>
            </a:r>
          </a:p>
          <a:p>
            <a:r>
              <a:rPr lang="en-US" dirty="0"/>
              <a:t>Virtual Memory Process</a:t>
            </a:r>
          </a:p>
          <a:p>
            <a:r>
              <a:rPr lang="en-US" dirty="0"/>
              <a:t>Memory Problems Solved</a:t>
            </a:r>
          </a:p>
          <a:p>
            <a:r>
              <a:rPr lang="en-US" dirty="0"/>
              <a:t>Address Translation</a:t>
            </a:r>
          </a:p>
          <a:p>
            <a:r>
              <a:rPr lang="en-US" dirty="0"/>
              <a:t>Virtual Memory Summary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9235492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Memory System Practice Problems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3304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5e39d93ef4_0_9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Multiple applications share RAM</a:t>
            </a:r>
            <a:endParaRPr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B25909D0-3E8A-CE42-AA68-08AE85BA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9</a:t>
            </a:fld>
            <a:endParaRPr lang="en-US" dirty="0"/>
          </a:p>
        </p:txBody>
      </p:sp>
      <p:sp>
        <p:nvSpPr>
          <p:cNvPr id="470" name="Google Shape;470;g5e39d93ef4_0_93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471" name="Google Shape;471;g5e39d93ef4_0_93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cxnSp>
        <p:nvCxnSpPr>
          <p:cNvPr id="475" name="Google Shape;475;g5e39d93ef4_0_93"/>
          <p:cNvCxnSpPr>
            <a:stCxn id="470" idx="3"/>
            <a:endCxn id="471" idx="1"/>
          </p:cNvCxnSpPr>
          <p:nvPr/>
        </p:nvCxnSpPr>
        <p:spPr>
          <a:xfrm rot="10800000" flipH="1">
            <a:off x="5592850" y="4197175"/>
            <a:ext cx="860100" cy="360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76" name="Google Shape;476;g5e39d93ef4_0_93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2" name="Google Shape;459;g5e39d93ef4_0_81">
            <a:extLst>
              <a:ext uri="{FF2B5EF4-FFF2-40B4-BE49-F238E27FC236}">
                <a16:creationId xmlns:a16="http://schemas.microsoft.com/office/drawing/2014/main" id="{2086FF75-77BF-4326-AAC6-3D663A10A675}"/>
              </a:ext>
            </a:extLst>
          </p:cNvPr>
          <p:cNvSpPr/>
          <p:nvPr/>
        </p:nvSpPr>
        <p:spPr>
          <a:xfrm>
            <a:off x="1674687" y="313713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3" name="Google Shape;460;g5e39d93ef4_0_81">
            <a:extLst>
              <a:ext uri="{FF2B5EF4-FFF2-40B4-BE49-F238E27FC236}">
                <a16:creationId xmlns:a16="http://schemas.microsoft.com/office/drawing/2014/main" id="{A7640BF7-1DBB-4EE1-ADD1-336A0151E4E5}"/>
              </a:ext>
            </a:extLst>
          </p:cNvPr>
          <p:cNvSpPr/>
          <p:nvPr/>
        </p:nvSpPr>
        <p:spPr>
          <a:xfrm>
            <a:off x="1674687" y="390353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4" name="Google Shape;461;g5e39d93ef4_0_81">
            <a:extLst>
              <a:ext uri="{FF2B5EF4-FFF2-40B4-BE49-F238E27FC236}">
                <a16:creationId xmlns:a16="http://schemas.microsoft.com/office/drawing/2014/main" id="{4F78C515-FAB1-4413-9974-A3B381F6A4BD}"/>
              </a:ext>
            </a:extLst>
          </p:cNvPr>
          <p:cNvCxnSpPr>
            <a:cxnSpLocks/>
          </p:cNvCxnSpPr>
          <p:nvPr/>
        </p:nvCxnSpPr>
        <p:spPr>
          <a:xfrm>
            <a:off x="3589712" y="3444085"/>
            <a:ext cx="983438" cy="111399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600F9-1F18-4F6D-914F-FAC0356A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065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System: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dirty="0"/>
              <a:t>We only show a few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21696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52481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83108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21696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52481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83108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21696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52481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83108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21696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52481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83108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21696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52481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83108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21696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52481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83108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21696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52481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83108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21696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52481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83108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21696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52481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83108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83108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83108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83108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831080" y="351582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83108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83108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83108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83108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52481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21696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83108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91758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83108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83108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39756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70541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201168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39756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70541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201168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39756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70541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201168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39756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70541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201168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39756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70541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201168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39756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70541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201168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39756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70541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201168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39756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70541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201168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39756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70541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201168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201168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201168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201168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201168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201168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201168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201168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201168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69589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39756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201168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201168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201168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409606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" name="Rectangle 46"/>
          <p:cNvSpPr>
            <a:spLocks noChangeArrowheads="1"/>
          </p:cNvSpPr>
          <p:nvPr/>
        </p:nvSpPr>
        <p:spPr bwMode="auto">
          <a:xfrm>
            <a:off x="9310688" y="264054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98" name="Rectangle 47"/>
          <p:cNvSpPr>
            <a:spLocks noChangeArrowheads="1"/>
          </p:cNvSpPr>
          <p:nvPr/>
        </p:nvSpPr>
        <p:spPr bwMode="auto">
          <a:xfrm>
            <a:off x="8618538" y="264054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-</a:t>
            </a:r>
          </a:p>
        </p:txBody>
      </p:sp>
      <p:sp>
        <p:nvSpPr>
          <p:cNvPr id="99" name="Rectangle 48"/>
          <p:cNvSpPr>
            <a:spLocks noChangeArrowheads="1"/>
          </p:cNvSpPr>
          <p:nvPr/>
        </p:nvSpPr>
        <p:spPr bwMode="auto">
          <a:xfrm>
            <a:off x="7924800" y="264054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2E</a:t>
            </a:r>
          </a:p>
        </p:txBody>
      </p:sp>
      <p:sp>
        <p:nvSpPr>
          <p:cNvPr id="100" name="Rectangle 52"/>
          <p:cNvSpPr>
            <a:spLocks noChangeArrowheads="1"/>
          </p:cNvSpPr>
          <p:nvPr/>
        </p:nvSpPr>
        <p:spPr bwMode="auto">
          <a:xfrm>
            <a:off x="9310688" y="2334155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01" name="Rectangle 53"/>
          <p:cNvSpPr>
            <a:spLocks noChangeArrowheads="1"/>
          </p:cNvSpPr>
          <p:nvPr/>
        </p:nvSpPr>
        <p:spPr bwMode="auto">
          <a:xfrm>
            <a:off x="8618538" y="2334155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02" name="Rectangle 54"/>
          <p:cNvSpPr>
            <a:spLocks noChangeArrowheads="1"/>
          </p:cNvSpPr>
          <p:nvPr/>
        </p:nvSpPr>
        <p:spPr bwMode="auto">
          <a:xfrm>
            <a:off x="7924800" y="2334155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03" name="Line 58"/>
          <p:cNvSpPr>
            <a:spLocks noChangeShapeType="1"/>
          </p:cNvSpPr>
          <p:nvPr/>
        </p:nvSpPr>
        <p:spPr bwMode="auto">
          <a:xfrm>
            <a:off x="7924800" y="264054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" name="Line 59"/>
          <p:cNvSpPr>
            <a:spLocks noChangeShapeType="1"/>
          </p:cNvSpPr>
          <p:nvPr/>
        </p:nvSpPr>
        <p:spPr bwMode="auto">
          <a:xfrm>
            <a:off x="7924800" y="2948518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" name="Line 72"/>
          <p:cNvSpPr>
            <a:spLocks noChangeShapeType="1"/>
          </p:cNvSpPr>
          <p:nvPr/>
        </p:nvSpPr>
        <p:spPr bwMode="auto">
          <a:xfrm>
            <a:off x="7924800" y="2334155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" name="Line 73"/>
          <p:cNvSpPr>
            <a:spLocks noChangeShapeType="1"/>
          </p:cNvSpPr>
          <p:nvPr/>
        </p:nvSpPr>
        <p:spPr bwMode="auto">
          <a:xfrm>
            <a:off x="10011305" y="2334156"/>
            <a:ext cx="1588" cy="61595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" name="Line 73"/>
          <p:cNvSpPr>
            <a:spLocks noChangeShapeType="1"/>
          </p:cNvSpPr>
          <p:nvPr/>
        </p:nvSpPr>
        <p:spPr bwMode="auto">
          <a:xfrm>
            <a:off x="7924800" y="2341563"/>
            <a:ext cx="1588" cy="59848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" name="Line 73"/>
          <p:cNvSpPr>
            <a:spLocks noChangeShapeType="1"/>
          </p:cNvSpPr>
          <p:nvPr/>
        </p:nvSpPr>
        <p:spPr bwMode="auto">
          <a:xfrm>
            <a:off x="8610600" y="2344791"/>
            <a:ext cx="1588" cy="59848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" name="Line 73"/>
          <p:cNvSpPr>
            <a:spLocks noChangeShapeType="1"/>
          </p:cNvSpPr>
          <p:nvPr/>
        </p:nvSpPr>
        <p:spPr bwMode="auto">
          <a:xfrm>
            <a:off x="9296400" y="2338685"/>
            <a:ext cx="1588" cy="59848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" name="Rectangle 2"/>
          <p:cNvSpPr txBox="1">
            <a:spLocks noChangeArrowheads="1"/>
          </p:cNvSpPr>
          <p:nvPr/>
        </p:nvSpPr>
        <p:spPr bwMode="auto">
          <a:xfrm>
            <a:off x="7203546" y="2212976"/>
            <a:ext cx="49265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3600" b="0" dirty="0"/>
              <a:t>…</a:t>
            </a:r>
          </a:p>
        </p:txBody>
      </p:sp>
      <p:sp>
        <p:nvSpPr>
          <p:cNvPr id="112" name="Rectangle 2"/>
          <p:cNvSpPr txBox="1">
            <a:spLocks noChangeArrowheads="1"/>
          </p:cNvSpPr>
          <p:nvPr/>
        </p:nvSpPr>
        <p:spPr bwMode="auto">
          <a:xfrm rot="5400000">
            <a:off x="8904024" y="3126336"/>
            <a:ext cx="49265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3600" b="0" dirty="0"/>
              <a:t>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61BABE-09B8-4834-AB21-8AB651BA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20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System: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F365D-6FF0-4471-B11C-475EDC69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3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System: L1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72"/>
            <a:ext cx="992189" cy="311151"/>
            <a:chOff x="4130" y="1501"/>
            <a:chExt cx="625" cy="196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4" y="1501"/>
              <a:ext cx="277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	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A0F9E-55A4-4839-A853-5A98AF3E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54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1" y="1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4814" y="1752603"/>
            <a:ext cx="8307387" cy="5105398"/>
          </a:xfrm>
          <a:ln/>
        </p:spPr>
        <p:txBody>
          <a:bodyPr>
            <a:normAutofit fontScale="92500" lnSpcReduction="10000"/>
          </a:bodyPr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VPN ___	TLBI ___	TLBT ____	          TLB Hit? __	Page Fault? __        PPN: ____</a:t>
            </a: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BO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384426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384426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871788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871788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359151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359151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3846513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3846513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333876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333876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4821238" y="2840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4821238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308601" y="2840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308601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5795963" y="2840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5795963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283326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283326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770688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770688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258051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258051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745413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745413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232776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232776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720138" y="2840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720138" y="2535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283325" y="3305151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384425" y="3297213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305426" y="2396041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529262" y="2272216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384425" y="2392337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627439" y="2268512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367088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367088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3854451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3854451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341813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341813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4829176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4829176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316538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316538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5803901" y="5556251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5803901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291263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291263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6778626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6778626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265988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265988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753351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753351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240713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240713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728076" y="555625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728076" y="525145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300259" y="5945719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387725" y="5937252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220604" y="4897447"/>
            <a:ext cx="992188" cy="311151"/>
            <a:chOff x="4300" y="2637"/>
            <a:chExt cx="625" cy="196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4" y="2637"/>
              <a:ext cx="277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282796" y="4893735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367088" y="4897439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8853487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366125" y="2828900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7880350" y="2828900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392987" y="2828900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6907212" y="2828900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419850" y="2828900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5934075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446712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4960937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473575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3987800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500437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014662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528887" y="28304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438400" y="3870482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3823846" y="3870483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4788439" y="3870482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644195" y="3870456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077200" y="3818966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170660" y="3870482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24" name="Text Box 136"/>
          <p:cNvSpPr txBox="1">
            <a:spLocks noChangeArrowheads="1"/>
          </p:cNvSpPr>
          <p:nvPr/>
        </p:nvSpPr>
        <p:spPr bwMode="auto">
          <a:xfrm>
            <a:off x="8878358" y="5555722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25" name="Text Box 137"/>
          <p:cNvSpPr txBox="1">
            <a:spLocks noChangeArrowheads="1"/>
          </p:cNvSpPr>
          <p:nvPr/>
        </p:nvSpPr>
        <p:spPr bwMode="auto">
          <a:xfrm>
            <a:off x="8389408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26" name="Text Box 138"/>
          <p:cNvSpPr txBox="1">
            <a:spLocks noChangeArrowheads="1"/>
          </p:cNvSpPr>
          <p:nvPr/>
        </p:nvSpPr>
        <p:spPr bwMode="auto">
          <a:xfrm>
            <a:off x="7413095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27" name="Text Box 139"/>
          <p:cNvSpPr txBox="1">
            <a:spLocks noChangeArrowheads="1"/>
          </p:cNvSpPr>
          <p:nvPr/>
        </p:nvSpPr>
        <p:spPr bwMode="auto">
          <a:xfrm>
            <a:off x="5949420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28" name="Text Box 140"/>
          <p:cNvSpPr txBox="1">
            <a:spLocks noChangeArrowheads="1"/>
          </p:cNvSpPr>
          <p:nvPr/>
        </p:nvSpPr>
        <p:spPr bwMode="auto">
          <a:xfrm>
            <a:off x="5462058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29" name="Text Box 141"/>
          <p:cNvSpPr txBox="1">
            <a:spLocks noChangeArrowheads="1"/>
          </p:cNvSpPr>
          <p:nvPr/>
        </p:nvSpPr>
        <p:spPr bwMode="auto">
          <a:xfrm>
            <a:off x="4973108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30" name="Text Box 142"/>
          <p:cNvSpPr txBox="1">
            <a:spLocks noChangeArrowheads="1"/>
          </p:cNvSpPr>
          <p:nvPr/>
        </p:nvSpPr>
        <p:spPr bwMode="auto">
          <a:xfrm>
            <a:off x="3998383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1" name="Text Box 143"/>
          <p:cNvSpPr txBox="1">
            <a:spLocks noChangeArrowheads="1"/>
          </p:cNvSpPr>
          <p:nvPr/>
        </p:nvSpPr>
        <p:spPr bwMode="auto">
          <a:xfrm>
            <a:off x="7902045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32" name="Text Box 144"/>
          <p:cNvSpPr txBox="1">
            <a:spLocks noChangeArrowheads="1"/>
          </p:cNvSpPr>
          <p:nvPr/>
        </p:nvSpPr>
        <p:spPr bwMode="auto">
          <a:xfrm>
            <a:off x="6925733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33" name="Text Box 145"/>
          <p:cNvSpPr txBox="1">
            <a:spLocks noChangeArrowheads="1"/>
          </p:cNvSpPr>
          <p:nvPr/>
        </p:nvSpPr>
        <p:spPr bwMode="auto">
          <a:xfrm>
            <a:off x="6438370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4" name="Text Box 146"/>
          <p:cNvSpPr txBox="1">
            <a:spLocks noChangeArrowheads="1"/>
          </p:cNvSpPr>
          <p:nvPr/>
        </p:nvSpPr>
        <p:spPr bwMode="auto">
          <a:xfrm>
            <a:off x="4484158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35" name="Text Box 147"/>
          <p:cNvSpPr txBox="1">
            <a:spLocks noChangeArrowheads="1"/>
          </p:cNvSpPr>
          <p:nvPr/>
        </p:nvSpPr>
        <p:spPr bwMode="auto">
          <a:xfrm>
            <a:off x="3511020" y="5554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670173" y="6451076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567112" y="6451076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554540" y="6451076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5875868" y="6451076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80719" y="646395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4134" y="545068"/>
            <a:ext cx="7091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(using the Page Table, TLB, and L1 cache shown in the preceding slides)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71608" y="971324"/>
            <a:ext cx="61969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Address space: 14-bit </a:t>
            </a:r>
            <a:r>
              <a:rPr lang="en-GB" dirty="0" err="1"/>
              <a:t>VAddr</a:t>
            </a:r>
            <a:r>
              <a:rPr lang="en-GB" dirty="0"/>
              <a:t>, 12-bit </a:t>
            </a:r>
            <a:r>
              <a:rPr lang="en-GB" dirty="0" err="1"/>
              <a:t>PAddr</a:t>
            </a:r>
            <a:r>
              <a:rPr lang="en-GB" dirty="0"/>
              <a:t>, 64-byte page</a:t>
            </a:r>
            <a:br>
              <a:rPr lang="en-GB" dirty="0"/>
            </a:br>
            <a:r>
              <a:rPr lang="en-GB" dirty="0"/>
              <a:t>TLB: 16 entries, 4-way 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L1 Cache: 16 lines, 4-byte block, direct mapped,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438400" y="899622"/>
            <a:ext cx="182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movb</a:t>
            </a:r>
            <a:r>
              <a:rPr lang="en-US" dirty="0">
                <a:latin typeface="Calibri" pitchFamily="34" charset="0"/>
              </a:rPr>
              <a:t> (%</a:t>
            </a:r>
            <a:r>
              <a:rPr lang="en-US" dirty="0" err="1">
                <a:latin typeface="Calibri" pitchFamily="34" charset="0"/>
              </a:rPr>
              <a:t>rcx</a:t>
            </a:r>
            <a:r>
              <a:rPr lang="en-US" dirty="0">
                <a:latin typeface="Calibri" pitchFamily="34" charset="0"/>
              </a:rPr>
              <a:t>), %al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3371547" y="1485535"/>
            <a:ext cx="726585" cy="28031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Left Brace 13"/>
          <p:cNvSpPr/>
          <p:nvPr/>
        </p:nvSpPr>
        <p:spPr bwMode="auto">
          <a:xfrm rot="16200000">
            <a:off x="3320031" y="1102268"/>
            <a:ext cx="200026" cy="533401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3DE0235-1597-492A-BC0A-2332E693F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49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2" grpId="0" animBg="1"/>
      <p:bldP spid="37943" grpId="0" animBg="1"/>
      <p:bldP spid="37945" grpId="0" animBg="1"/>
      <p:bldP spid="37946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24" grpId="0"/>
      <p:bldP spid="38025" grpId="0"/>
      <p:bldP spid="38026" grpId="0"/>
      <p:bldP spid="38027" grpId="0"/>
      <p:bldP spid="38028" grpId="0"/>
      <p:bldP spid="38029" grpId="0"/>
      <p:bldP spid="38030" grpId="0"/>
      <p:bldP spid="38031" grpId="0"/>
      <p:bldP spid="38032" grpId="0"/>
      <p:bldP spid="38033" grpId="0"/>
      <p:bldP spid="38034" grpId="0"/>
      <p:bldP spid="38035" grpId="0"/>
      <p:bldP spid="38037" grpId="0"/>
      <p:bldP spid="38038" grpId="0"/>
      <p:bldP spid="38039" grpId="0"/>
      <p:bldP spid="38041" grpId="0"/>
      <p:bldP spid="3804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377950"/>
            <a:ext cx="10972800" cy="5251450"/>
          </a:xfrm>
          <a:ln/>
        </p:spPr>
        <p:txBody>
          <a:bodyPr>
            <a:normAutofit fontScale="92500" lnSpcReduction="10000"/>
          </a:bodyPr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0x0B8F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VPN ___	TLBI ___	TLBT ____	          TLB Hit? __	Page Fault? __        PPN: ____</a:t>
            </a: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BO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46"/>
            <a:ext cx="992188" cy="311151"/>
            <a:chOff x="4300" y="2637"/>
            <a:chExt cx="625" cy="196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4" y="2637"/>
              <a:ext cx="277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6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8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430630" y="3502360"/>
            <a:ext cx="49468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0x2E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914949" y="3502360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780668" y="3502360"/>
            <a:ext cx="51071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0x0B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468999" y="3502334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7108067" y="3502360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8106604" y="3502360"/>
            <a:ext cx="438582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TBD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828801" y="773668"/>
            <a:ext cx="7091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(using the Page Table, TLB, and L1 cache shown in the preceding slides)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0B540E-0ABB-492B-80C7-B6D7C548D960}"/>
              </a:ext>
            </a:extLst>
          </p:cNvPr>
          <p:cNvSpPr txBox="1"/>
          <p:nvPr/>
        </p:nvSpPr>
        <p:spPr>
          <a:xfrm>
            <a:off x="7307802" y="5889195"/>
            <a:ext cx="3909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Likely invalid page. Maybe needs to read from disk. Either way we don’t know the PPN.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F8FB52C-B8C5-4D10-9040-668F2701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10480"/>
      </p:ext>
    </p:extLst>
  </p:cSld>
  <p:clrMapOvr>
    <a:masterClrMapping/>
  </p:clrMapOvr>
  <p:transition spd="med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607595" y="1425032"/>
            <a:ext cx="10972800" cy="5204368"/>
          </a:xfrm>
          <a:ln/>
        </p:spPr>
        <p:txBody>
          <a:bodyPr>
            <a:normAutofit fontScale="92500" lnSpcReduction="10000"/>
          </a:bodyPr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VPN ___	TLBI ___	TLBT ____	          TLB Hit? __	Page Fault? __        PPN: ____</a:t>
            </a: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BO___	CI___	CT ____	     Hit? __              Byte: ____</a:t>
            </a:r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2349637" y="5697909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46"/>
            <a:ext cx="992188" cy="311151"/>
            <a:chOff x="4300" y="2637"/>
            <a:chExt cx="625" cy="196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4" y="2637"/>
              <a:ext cx="277" cy="1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B</a:t>
              </a:r>
              <a:r>
                <a:rPr lang="en-GB" sz="1600" b="1" dirty="0">
                  <a:latin typeface="Calibri" pitchFamily="34" charset="0"/>
                </a:rPr>
                <a:t>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380224" y="3514876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825906" y="3514876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691625" y="3514876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521625" y="3540608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7019023" y="3514876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8125363" y="3540634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609863" y="6134459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529025" y="6134459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516452" y="6134459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837780" y="613445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6403995" y="6134459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828801" y="773668"/>
            <a:ext cx="7091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(using the Page Table, TLB, and L1 cache shown in the preceding slides)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727E869-6146-4C14-B910-8909D88A913B}"/>
              </a:ext>
            </a:extLst>
          </p:cNvPr>
          <p:cNvSpPr txBox="1"/>
          <p:nvPr/>
        </p:nvSpPr>
        <p:spPr>
          <a:xfrm>
            <a:off x="7307802" y="5889195"/>
            <a:ext cx="3909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Cache miss, so needs to read byte values from main memory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948F0C-FF25-4BC5-9E4A-06862BD2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42365"/>
      </p:ext>
    </p:extLst>
  </p:cSld>
  <p:clrMapOvr>
    <a:masterClrMapping/>
  </p:clrMapOvr>
  <p:transition spd="med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Optimizing Page Table accesses with a TLB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1608487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page tables is slow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page tables are in memory</a:t>
            </a:r>
          </a:p>
          <a:p>
            <a:pPr lvl="1"/>
            <a:r>
              <a:rPr lang="en-US" dirty="0"/>
              <a:t>And we need to access them to find our address to access memory</a:t>
            </a:r>
          </a:p>
          <a:p>
            <a:pPr lvl="1"/>
            <a:r>
              <a:rPr lang="en-US" dirty="0"/>
              <a:t>Two memory accesses per access!!! 😱</a:t>
            </a:r>
          </a:p>
          <a:p>
            <a:pPr marL="0" indent="0">
              <a:buNone/>
            </a:pPr>
            <a:endParaRPr lang="en-US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L1, L2, etc, like any other data in memory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references. Oops.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access still requires average effective memory access delay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0896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effectLst/>
              </a:rPr>
              <a:t>Translation Lookaside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memory inside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page table entries for a small number of pages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Reduces issues with data kicking PTEs out of caches!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Like cache memories, uses set indices, tags, and valid bits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VPN split into: TLB tag and TLB index (just like caches, because it is one!)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 need for a block offset equivalent (PTEs have a single value)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95ED52-8D5B-41ED-909C-BCF062B64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123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1658</TotalTime>
  <Words>8375</Words>
  <Application>Microsoft Office PowerPoint</Application>
  <PresentationFormat>Widescreen</PresentationFormat>
  <Paragraphs>3337</Paragraphs>
  <Slides>107</Slides>
  <Notes>47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14" baseType="lpstr">
      <vt:lpstr>Arial</vt:lpstr>
      <vt:lpstr>Calibri</vt:lpstr>
      <vt:lpstr>Courier New</vt:lpstr>
      <vt:lpstr>Tahoma</vt:lpstr>
      <vt:lpstr>Verdana</vt:lpstr>
      <vt:lpstr>Wingdings</vt:lpstr>
      <vt:lpstr>Class Slides</vt:lpstr>
      <vt:lpstr>Lecture 16 Virtual Memory</vt:lpstr>
      <vt:lpstr>Administrivia</vt:lpstr>
      <vt:lpstr>Today’s Goals</vt:lpstr>
      <vt:lpstr>Outline</vt:lpstr>
      <vt:lpstr>The Illusion!</vt:lpstr>
      <vt:lpstr>The Reality!</vt:lpstr>
      <vt:lpstr>Memory problems</vt:lpstr>
      <vt:lpstr>Multiple applications share RAM</vt:lpstr>
      <vt:lpstr>Multiple applications share RAM</vt:lpstr>
      <vt:lpstr>Multiple applications share RAM</vt:lpstr>
      <vt:lpstr>Multiple applications share RAM</vt:lpstr>
      <vt:lpstr>Multiple applications share RAM</vt:lpstr>
      <vt:lpstr>Memory problems</vt:lpstr>
      <vt:lpstr>Memory fragmentation</vt:lpstr>
      <vt:lpstr>Memory fragmentation</vt:lpstr>
      <vt:lpstr>Memory fragmentation</vt:lpstr>
      <vt:lpstr>Memory fragmentation</vt:lpstr>
      <vt:lpstr>Memory fragmentation</vt:lpstr>
      <vt:lpstr>Memory problems</vt:lpstr>
      <vt:lpstr>Processes might be bigger than RAM</vt:lpstr>
      <vt:lpstr>Memory problems</vt:lpstr>
      <vt:lpstr>Processes can’t be trusted</vt:lpstr>
      <vt:lpstr>Memory problems</vt:lpstr>
      <vt:lpstr>Computing timescales</vt:lpstr>
      <vt:lpstr>Caching disks</vt:lpstr>
      <vt:lpstr>Memory problems</vt:lpstr>
      <vt:lpstr>Outline</vt:lpstr>
      <vt:lpstr>Virtual memory concept</vt:lpstr>
      <vt:lpstr>A system using physical addresses</vt:lpstr>
      <vt:lpstr>A system using virtual addresses</vt:lpstr>
      <vt:lpstr>Your experiences with Virtual Memory</vt:lpstr>
      <vt:lpstr>Virtual Memory</vt:lpstr>
      <vt:lpstr>Break + Review</vt:lpstr>
      <vt:lpstr>Outline</vt:lpstr>
      <vt:lpstr>We translate between entire pages of memory</vt:lpstr>
      <vt:lpstr>Page Tables list Virtual-to-Physical Translations</vt:lpstr>
      <vt:lpstr>Why did disk get involved here?</vt:lpstr>
      <vt:lpstr>Example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VM as a Tool for Caching</vt:lpstr>
      <vt:lpstr>Picking Cache Design Parameters</vt:lpstr>
      <vt:lpstr>DRAM Cache Analogy to Cache Memory</vt:lpstr>
      <vt:lpstr>Locating an object in DRAM Cache: Page Tables</vt:lpstr>
      <vt:lpstr>Problem: most things are NOT in RAM</vt:lpstr>
      <vt:lpstr>Locality saves the day (as usual)</vt:lpstr>
      <vt:lpstr>Break + Question</vt:lpstr>
      <vt:lpstr>Break + Question</vt:lpstr>
      <vt:lpstr>Outline</vt:lpstr>
      <vt:lpstr>Memory problems</vt:lpstr>
      <vt:lpstr>Memory problems</vt:lpstr>
      <vt:lpstr>Which addresses do processes get?</vt:lpstr>
      <vt:lpstr>Memory problems</vt:lpstr>
      <vt:lpstr>How do we move memory around?</vt:lpstr>
      <vt:lpstr>How do we move memory around?</vt:lpstr>
      <vt:lpstr>Memory problems</vt:lpstr>
      <vt:lpstr>How do we support processes bigger than RAM?</vt:lpstr>
      <vt:lpstr>Memory problems</vt:lpstr>
      <vt:lpstr>How do we protect processes from each other?</vt:lpstr>
      <vt:lpstr>Enabling shared libraries</vt:lpstr>
      <vt:lpstr>VM as a Tool for Memory Protection</vt:lpstr>
      <vt:lpstr>Memory problems</vt:lpstr>
      <vt:lpstr>Outline</vt:lpstr>
      <vt:lpstr>Address Translation</vt:lpstr>
      <vt:lpstr>Breaking down virtual addresses</vt:lpstr>
      <vt:lpstr>Address Translation With a Page Table</vt:lpstr>
      <vt:lpstr>Virtual memory example</vt:lpstr>
      <vt:lpstr>Virtual memory example</vt:lpstr>
      <vt:lpstr>Virtual memory example</vt:lpstr>
      <vt:lpstr>Virtual memory example</vt:lpstr>
      <vt:lpstr>Virtual memory example</vt:lpstr>
      <vt:lpstr>Virtual memory example</vt:lpstr>
      <vt:lpstr>Virtual memory example</vt:lpstr>
      <vt:lpstr>Virtual memory example</vt:lpstr>
      <vt:lpstr>Break + Question</vt:lpstr>
      <vt:lpstr>Break + Question</vt:lpstr>
      <vt:lpstr>Break + Practice again</vt:lpstr>
      <vt:lpstr>Break + Practice again</vt:lpstr>
      <vt:lpstr>Outline</vt:lpstr>
      <vt:lpstr>Virtual memory idea</vt:lpstr>
      <vt:lpstr>The MMU does address translation using a Page Table</vt:lpstr>
      <vt:lpstr>Memory Access: Page Hit</vt:lpstr>
      <vt:lpstr>Memory Access: Page Fault</vt:lpstr>
      <vt:lpstr>Outline</vt:lpstr>
      <vt:lpstr>Outline</vt:lpstr>
      <vt:lpstr>Simple Memory System Example</vt:lpstr>
      <vt:lpstr>Simple Memory System: Page Table</vt:lpstr>
      <vt:lpstr>Simple Memory System: TLB</vt:lpstr>
      <vt:lpstr>Simple Memory System: L1 Cache</vt:lpstr>
      <vt:lpstr>Address Translation Example #1</vt:lpstr>
      <vt:lpstr>Address Translation Example #2</vt:lpstr>
      <vt:lpstr>Address Translation Example #3</vt:lpstr>
      <vt:lpstr>Outline</vt:lpstr>
      <vt:lpstr>Accessing page tables is slow</vt:lpstr>
      <vt:lpstr>Speeding up Translation with a TLB</vt:lpstr>
      <vt:lpstr>TLB Hit</vt:lpstr>
      <vt:lpstr>TLB Miss</vt:lpstr>
      <vt:lpstr>Address translation process</vt:lpstr>
      <vt:lpstr>Outline</vt:lpstr>
      <vt:lpstr>Multi-Level Page Tables</vt:lpstr>
      <vt:lpstr>A Two-Level Page Table Hierarchy</vt:lpstr>
      <vt:lpstr>Multi-level page table: Core i7</vt:lpstr>
      <vt:lpstr>End-to-end Core i7 Data Address Translation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16 Virtual Memory</dc:title>
  <dc:creator>Branden Ghena</dc:creator>
  <cp:lastModifiedBy>Branden Ghena</cp:lastModifiedBy>
  <cp:revision>66</cp:revision>
  <dcterms:created xsi:type="dcterms:W3CDTF">2021-05-26T22:10:12Z</dcterms:created>
  <dcterms:modified xsi:type="dcterms:W3CDTF">2024-02-29T19:39:40Z</dcterms:modified>
</cp:coreProperties>
</file>