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3"/>
  </p:notesMasterIdLst>
  <p:sldIdLst>
    <p:sldId id="256" r:id="rId2"/>
    <p:sldId id="2137" r:id="rId3"/>
    <p:sldId id="2143" r:id="rId4"/>
    <p:sldId id="264" r:id="rId5"/>
    <p:sldId id="2138" r:id="rId6"/>
    <p:sldId id="389" r:id="rId7"/>
    <p:sldId id="397" r:id="rId8"/>
    <p:sldId id="390" r:id="rId9"/>
    <p:sldId id="391" r:id="rId10"/>
    <p:sldId id="383" r:id="rId11"/>
    <p:sldId id="396" r:id="rId12"/>
    <p:sldId id="2139" r:id="rId13"/>
    <p:sldId id="266" r:id="rId14"/>
    <p:sldId id="398" r:id="rId15"/>
    <p:sldId id="399" r:id="rId16"/>
    <p:sldId id="402" r:id="rId17"/>
    <p:sldId id="400" r:id="rId18"/>
    <p:sldId id="401" r:id="rId19"/>
    <p:sldId id="395" r:id="rId20"/>
    <p:sldId id="432" r:id="rId21"/>
    <p:sldId id="415" r:id="rId22"/>
    <p:sldId id="426" r:id="rId23"/>
    <p:sldId id="428" r:id="rId24"/>
    <p:sldId id="427" r:id="rId25"/>
    <p:sldId id="429" r:id="rId26"/>
    <p:sldId id="431" r:id="rId27"/>
    <p:sldId id="392" r:id="rId28"/>
    <p:sldId id="2135" r:id="rId29"/>
    <p:sldId id="2140" r:id="rId30"/>
    <p:sldId id="2117" r:id="rId31"/>
    <p:sldId id="406" r:id="rId32"/>
    <p:sldId id="405" r:id="rId33"/>
    <p:sldId id="413" r:id="rId34"/>
    <p:sldId id="2118" r:id="rId35"/>
    <p:sldId id="416" r:id="rId36"/>
    <p:sldId id="417" r:id="rId37"/>
    <p:sldId id="412" r:id="rId38"/>
    <p:sldId id="418" r:id="rId39"/>
    <p:sldId id="2123" r:id="rId40"/>
    <p:sldId id="419" r:id="rId41"/>
    <p:sldId id="424" r:id="rId42"/>
    <p:sldId id="2120" r:id="rId43"/>
    <p:sldId id="425" r:id="rId44"/>
    <p:sldId id="421" r:id="rId45"/>
    <p:sldId id="422" r:id="rId46"/>
    <p:sldId id="2121" r:id="rId47"/>
    <p:sldId id="2122" r:id="rId48"/>
    <p:sldId id="2124" r:id="rId49"/>
    <p:sldId id="454" r:id="rId50"/>
    <p:sldId id="2141" r:id="rId51"/>
    <p:sldId id="2128" r:id="rId52"/>
    <p:sldId id="2129" r:id="rId53"/>
    <p:sldId id="437" r:id="rId54"/>
    <p:sldId id="430" r:id="rId55"/>
    <p:sldId id="433" r:id="rId56"/>
    <p:sldId id="435" r:id="rId57"/>
    <p:sldId id="436" r:id="rId58"/>
    <p:sldId id="2133" r:id="rId59"/>
    <p:sldId id="2136" r:id="rId60"/>
    <p:sldId id="2142" r:id="rId61"/>
    <p:sldId id="2132" r:id="rId62"/>
    <p:sldId id="2106" r:id="rId63"/>
    <p:sldId id="2110" r:id="rId64"/>
    <p:sldId id="2111" r:id="rId65"/>
    <p:sldId id="2107" r:id="rId66"/>
    <p:sldId id="2108" r:id="rId67"/>
    <p:sldId id="2116" r:id="rId68"/>
    <p:sldId id="2112" r:id="rId69"/>
    <p:sldId id="2113" r:id="rId70"/>
    <p:sldId id="2115" r:id="rId71"/>
    <p:sldId id="382" r:id="rId72"/>
    <p:sldId id="2155" r:id="rId73"/>
    <p:sldId id="2144" r:id="rId74"/>
    <p:sldId id="2150" r:id="rId75"/>
    <p:sldId id="2151" r:id="rId76"/>
    <p:sldId id="2152" r:id="rId77"/>
    <p:sldId id="2148" r:id="rId78"/>
    <p:sldId id="2149" r:id="rId79"/>
    <p:sldId id="2153" r:id="rId80"/>
    <p:sldId id="2154" r:id="rId81"/>
    <p:sldId id="2147" r:id="rId8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137"/>
            <p14:sldId id="2143"/>
            <p14:sldId id="264"/>
          </p14:sldIdLst>
        </p14:section>
        <p14:section name="Processes and Control Flow" id="{6E8F763B-3917-4029-ABEC-ABD4A63B9838}">
          <p14:sldIdLst>
            <p14:sldId id="2138"/>
            <p14:sldId id="389"/>
            <p14:sldId id="397"/>
            <p14:sldId id="390"/>
            <p14:sldId id="391"/>
            <p14:sldId id="383"/>
            <p14:sldId id="396"/>
          </p14:sldIdLst>
        </p14:section>
        <p14:section name="System Calls" id="{B55B8E8C-5EAB-4A1E-A4E9-AE5E896E46FA}">
          <p14:sldIdLst>
            <p14:sldId id="2139"/>
            <p14:sldId id="266"/>
            <p14:sldId id="398"/>
            <p14:sldId id="399"/>
            <p14:sldId id="402"/>
            <p14:sldId id="400"/>
            <p14:sldId id="401"/>
            <p14:sldId id="395"/>
            <p14:sldId id="432"/>
            <p14:sldId id="415"/>
            <p14:sldId id="426"/>
            <p14:sldId id="428"/>
            <p14:sldId id="427"/>
            <p14:sldId id="429"/>
            <p14:sldId id="431"/>
            <p14:sldId id="392"/>
            <p14:sldId id="2135"/>
          </p14:sldIdLst>
        </p14:section>
        <p14:section name="File I/O" id="{F578FBC8-E6B9-4C54-9480-AB0240287032}">
          <p14:sldIdLst>
            <p14:sldId id="2140"/>
            <p14:sldId id="2117"/>
            <p14:sldId id="406"/>
            <p14:sldId id="405"/>
            <p14:sldId id="413"/>
            <p14:sldId id="2118"/>
            <p14:sldId id="416"/>
            <p14:sldId id="417"/>
            <p14:sldId id="412"/>
            <p14:sldId id="418"/>
            <p14:sldId id="2123"/>
            <p14:sldId id="419"/>
            <p14:sldId id="424"/>
            <p14:sldId id="2120"/>
            <p14:sldId id="425"/>
            <p14:sldId id="421"/>
            <p14:sldId id="422"/>
            <p14:sldId id="2121"/>
            <p14:sldId id="2122"/>
            <p14:sldId id="2124"/>
            <p14:sldId id="454"/>
          </p14:sldIdLst>
        </p14:section>
        <p14:section name="Standard I/O" id="{E03EE479-E401-44F1-AB1A-3C4AACEF5892}">
          <p14:sldIdLst>
            <p14:sldId id="2141"/>
            <p14:sldId id="2128"/>
            <p14:sldId id="2129"/>
            <p14:sldId id="437"/>
            <p14:sldId id="430"/>
            <p14:sldId id="433"/>
            <p14:sldId id="435"/>
            <p14:sldId id="436"/>
            <p14:sldId id="2133"/>
            <p14:sldId id="2136"/>
          </p14:sldIdLst>
        </p14:section>
        <p14:section name="Signals" id="{745EBAD6-71BC-4FE3-B559-869A971EEDC5}">
          <p14:sldIdLst>
            <p14:sldId id="2142"/>
            <p14:sldId id="2132"/>
            <p14:sldId id="2106"/>
            <p14:sldId id="2110"/>
            <p14:sldId id="2111"/>
            <p14:sldId id="2107"/>
            <p14:sldId id="2108"/>
            <p14:sldId id="2116"/>
            <p14:sldId id="2112"/>
            <p14:sldId id="2113"/>
            <p14:sldId id="2115"/>
          </p14:sldIdLst>
        </p14:section>
        <p14:section name="Wrapup" id="{29A7F866-9DA9-446B-8359-CE426CB89C7A}">
          <p14:sldIdLst>
            <p14:sldId id="382"/>
            <p14:sldId id="2155"/>
            <p14:sldId id="2144"/>
            <p14:sldId id="2150"/>
            <p14:sldId id="2151"/>
            <p14:sldId id="2152"/>
            <p14:sldId id="2148"/>
            <p14:sldId id="2149"/>
            <p14:sldId id="2153"/>
            <p14:sldId id="2154"/>
            <p14:sldId id="214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12" d="100"/>
          <a:sy n="112" d="100"/>
        </p:scale>
        <p:origin x="25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2135FA91-547C-40C3-97FF-49F53E808156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E03F-5189-49EC-B433-0D2469DD5AFA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F5886-7738-4E86-A5CB-4E30AD75660C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22B5-2845-4E75-8553-8403CDDF5FFF}" type="datetime1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65D5-2CDD-47CC-9957-22CF45D463DD}" type="datetime1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8FE741-DE54-456F-8909-6C7E74576661}" type="datetime1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0FD187A-7F8F-4040-9253-1ED519227634}" type="datetime1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an7.org/linux/man-pages/man2/syscalls.2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anishpraka.sh/2018/01/15/write-a-shell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anishpraka.sh/2018/01/15/write-a-shell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hub.com/file/fil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an7.org/linux/man-pages/man2/close.2.html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cs.python.org/3/library/sys.html#sys.stdin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packagecloud.io/the-definitive-guide-to-linux-system-calls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17</a:t>
            </a:r>
            <a:br>
              <a:rPr lang="en-US" dirty="0"/>
            </a:br>
            <a:r>
              <a:rPr lang="en-US" dirty="0"/>
              <a:t>Processes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CS213 – Intro to Computer Systems</a:t>
            </a:r>
          </a:p>
          <a:p>
            <a:r>
              <a:rPr lang="en-US" dirty="0"/>
              <a:t>Mohammad Kavousi – Winter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C8337-0804-4F14-931E-8B64EF5974B3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adapted from:</a:t>
            </a:r>
            <a:br>
              <a:rPr lang="en-US" sz="1600" dirty="0"/>
            </a:br>
            <a:r>
              <a:rPr lang="en-US" sz="1600" dirty="0" err="1"/>
              <a:t>Ghena</a:t>
            </a:r>
            <a:r>
              <a:rPr lang="en-US" sz="1600" dirty="0"/>
              <a:t>, St-Amour, </a:t>
            </a:r>
            <a:r>
              <a:rPr lang="en-US" sz="1600" dirty="0" err="1"/>
              <a:t>Hardavellas</a:t>
            </a:r>
            <a:r>
              <a:rPr lang="en-US" sz="1600" dirty="0"/>
              <a:t>, </a:t>
            </a:r>
            <a:r>
              <a:rPr lang="en-US" sz="1600" dirty="0" err="1"/>
              <a:t>Bustamente</a:t>
            </a:r>
            <a:r>
              <a:rPr lang="en-US" sz="1600" dirty="0"/>
              <a:t> (Northwestern), Bryant, </a:t>
            </a:r>
            <a:r>
              <a:rPr lang="en-US" sz="1600" dirty="0" err="1"/>
              <a:t>O’Hallaron</a:t>
            </a:r>
            <a:r>
              <a:rPr lang="en-US" sz="1600" dirty="0"/>
              <a:t> (CMU), Garcia, Weaver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Exceptional control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Mechanisms</a:t>
            </a:r>
          </a:p>
          <a:p>
            <a:pPr lvl="1"/>
            <a:r>
              <a:rPr lang="en-US" dirty="0"/>
              <a:t>Exceptions: events cause execution to jump to OS handler</a:t>
            </a:r>
          </a:p>
          <a:p>
            <a:pPr lvl="1"/>
            <a:r>
              <a:rPr lang="en-US" dirty="0"/>
              <a:t>Context switch: request or timeout causes execution to jump to OS</a:t>
            </a:r>
          </a:p>
          <a:p>
            <a:pPr lvl="1"/>
            <a:r>
              <a:rPr lang="en-US" dirty="0"/>
              <a:t>Signals: event plus OS causes execution to jump to process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362B542-F41D-4778-8C82-F1292181D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038" y="3311526"/>
            <a:ext cx="1707310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Running process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17F6F48-0161-4490-8CF5-DF0D847C8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3439" y="3271838"/>
            <a:ext cx="2351268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Other code (usually OS)</a:t>
            </a:r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A96E5BB4-7C62-4FFD-823A-5F16085CF1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1777" y="3794125"/>
            <a:ext cx="0" cy="598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05C5EAF1-EB37-4AF5-9DF0-0E4F5780BA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8127" y="4398963"/>
            <a:ext cx="2806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26BC165D-E7C9-45E1-849D-07757BFEC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31177" y="4405313"/>
            <a:ext cx="0" cy="596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11273E75-DF9D-48BD-8A48-334D48CA609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05427" y="4468813"/>
            <a:ext cx="2832100" cy="546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A970A497-70EA-4382-BFE1-37F98E797B8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11777" y="4495800"/>
            <a:ext cx="0" cy="1512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535FD2CD-C083-4B97-8253-51A1949E1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139" y="4071938"/>
            <a:ext cx="1142586" cy="3667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02F19D18-B582-4E80-92D3-24B2FC345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1339" y="4344988"/>
            <a:ext cx="2146300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latin typeface="Calibri" pitchFamily="34" charset="0"/>
              </a:rPr>
              <a:t>Exception processing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by </a:t>
            </a:r>
            <a:r>
              <a:rPr lang="en-US" sz="1800" b="0" i="1" dirty="0">
                <a:latin typeface="Calibri" pitchFamily="34" charset="0"/>
              </a:rPr>
              <a:t>exception handler</a:t>
            </a:r>
          </a:p>
          <a:p>
            <a:pPr algn="l">
              <a:lnSpc>
                <a:spcPct val="100000"/>
              </a:lnSpc>
            </a:pPr>
            <a:endParaRPr lang="en-US" sz="1800" b="0" i="1" dirty="0">
              <a:latin typeface="Calibri" pitchFamily="34" charset="0"/>
            </a:endParaRP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BF2047CE-FB91-44DE-A06F-74AB66289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839" y="4912194"/>
            <a:ext cx="2093505" cy="920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79" tIns="44446" rIns="90479" bIns="44446">
            <a:spAutoFit/>
          </a:bodyPr>
          <a:lstStyle/>
          <a:p>
            <a:pPr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 Return to </a:t>
            </a:r>
            <a:r>
              <a:rPr lang="en-US" sz="1800" b="0" i="1" dirty="0" err="1">
                <a:latin typeface="Calibri" pitchFamily="34" charset="0"/>
              </a:rPr>
              <a:t>I_current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Return to </a:t>
            </a:r>
            <a:r>
              <a:rPr lang="en-US" sz="1800" b="0" i="1" dirty="0" err="1">
                <a:latin typeface="Calibri" pitchFamily="34" charset="0"/>
              </a:rPr>
              <a:t>I_next</a:t>
            </a:r>
            <a:endParaRPr lang="en-US" sz="1800" b="0" i="1" dirty="0">
              <a:latin typeface="Calibri" pitchFamily="34" charset="0"/>
            </a:endParaRPr>
          </a:p>
          <a:p>
            <a:pPr marL="112713" indent="-112713" algn="l">
              <a:lnSpc>
                <a:spcPct val="100000"/>
              </a:lnSpc>
              <a:buFont typeface="Arial" pitchFamily="34" charset="0"/>
              <a:buChar char="•"/>
            </a:pPr>
            <a:r>
              <a:rPr lang="en-US" sz="1800" b="0" i="1" dirty="0">
                <a:latin typeface="Calibri" pitchFamily="34" charset="0"/>
              </a:rPr>
              <a:t>Abort</a:t>
            </a:r>
            <a:endParaRPr lang="en-US" sz="1800" b="0" dirty="0">
              <a:latin typeface="Calibri" pitchFamily="34" charset="0"/>
            </a:endParaRP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F4324077-A419-4639-9934-5ADF10D8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140" y="4130566"/>
            <a:ext cx="1143902" cy="45909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79" tIns="44446" rIns="90479" bIns="44446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>
                <a:solidFill>
                  <a:srgbClr val="C00000"/>
                </a:solidFill>
                <a:latin typeface="Calibri" pitchFamily="34" charset="0"/>
              </a:rPr>
              <a:t>Event 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089F2353-7880-4B7E-8842-746E6CFA5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4548" y="4079487"/>
            <a:ext cx="114390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 pitchFamily="34" charset="0"/>
              </a:rPr>
              <a:t>I_current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EA44C112-A662-4FB8-8904-FFA9C2524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4808" y="4340120"/>
            <a:ext cx="83394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 pitchFamily="34" charset="0"/>
              </a:rPr>
              <a:t>I_next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A4C60D6E-9855-43C9-9256-45887682B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2679" y="4393296"/>
            <a:ext cx="621869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8" grpId="0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9B0C-390F-4A6E-B7A2-1AFAED27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F418A-C62D-42B2-BBCC-810E93995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Hardware detects an event that OS software needs to resolve</a:t>
            </a:r>
          </a:p>
          <a:p>
            <a:pPr lvl="1"/>
            <a:endParaRPr lang="en-US" dirty="0"/>
          </a:p>
          <a:p>
            <a:r>
              <a:rPr lang="en-US" dirty="0"/>
              <a:t>Could be an error</a:t>
            </a:r>
          </a:p>
          <a:p>
            <a:pPr lvl="1"/>
            <a:r>
              <a:rPr lang="en-US" dirty="0"/>
              <a:t>Invalid memory access</a:t>
            </a:r>
          </a:p>
          <a:p>
            <a:pPr lvl="1"/>
            <a:r>
              <a:rPr lang="en-US" dirty="0"/>
              <a:t>Invalid instruction</a:t>
            </a:r>
          </a:p>
          <a:p>
            <a:pPr lvl="2"/>
            <a:endParaRPr lang="en-US" dirty="0"/>
          </a:p>
          <a:p>
            <a:r>
              <a:rPr lang="en-US" dirty="0"/>
              <a:t>Could just be something the OS should handle</a:t>
            </a:r>
          </a:p>
          <a:p>
            <a:pPr lvl="1"/>
            <a:r>
              <a:rPr lang="en-US" dirty="0"/>
              <a:t>Page fault</a:t>
            </a:r>
          </a:p>
          <a:p>
            <a:pPr lvl="1"/>
            <a:r>
              <a:rPr lang="en-US" dirty="0"/>
              <a:t>USB device detected</a:t>
            </a:r>
          </a:p>
          <a:p>
            <a:pPr lvl="1"/>
            <a:endParaRPr lang="en-US" dirty="0"/>
          </a:p>
          <a:p>
            <a:r>
              <a:rPr lang="en-US" dirty="0"/>
              <a:t>OS has a table of “exception handlers”, which are functions that handle each exception class (also known as interrupt handlers)</a:t>
            </a:r>
          </a:p>
          <a:p>
            <a:pPr lvl="1"/>
            <a:r>
              <a:rPr lang="en-US" dirty="0"/>
              <a:t>Hardware jumps execution to the proper handler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82C29-B191-4C35-A63C-FCA0FD2D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512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Process Control Flow</a:t>
            </a:r>
          </a:p>
          <a:p>
            <a:endParaRPr lang="en-US" dirty="0"/>
          </a:p>
          <a:p>
            <a:r>
              <a:rPr lang="en-US" b="1" dirty="0"/>
              <a:t>System Calls</a:t>
            </a:r>
          </a:p>
          <a:p>
            <a:endParaRPr lang="en-US" dirty="0"/>
          </a:p>
          <a:p>
            <a:r>
              <a:rPr lang="en-US" dirty="0"/>
              <a:t>File I/O</a:t>
            </a:r>
          </a:p>
          <a:p>
            <a:pPr lvl="1"/>
            <a:r>
              <a:rPr lang="en-US" dirty="0"/>
              <a:t>Standard I/O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01275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a program cannot do itself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 “hello world”</a:t>
            </a:r>
          </a:p>
          <a:p>
            <a:pPr lvl="1"/>
            <a:r>
              <a:rPr lang="en-US" i="1" dirty="0"/>
              <a:t>because the display is a shared resource.</a:t>
            </a:r>
          </a:p>
          <a:p>
            <a:r>
              <a:rPr lang="en-US" dirty="0"/>
              <a:t>Download a web page</a:t>
            </a:r>
          </a:p>
          <a:p>
            <a:pPr lvl="1"/>
            <a:r>
              <a:rPr lang="en-US" i="1" dirty="0"/>
              <a:t>because the network card is a shared resource.</a:t>
            </a:r>
          </a:p>
          <a:p>
            <a:r>
              <a:rPr lang="en-US" dirty="0"/>
              <a:t>Save or read a file</a:t>
            </a:r>
          </a:p>
          <a:p>
            <a:pPr lvl="1"/>
            <a:r>
              <a:rPr lang="en-US" i="1" dirty="0"/>
              <a:t>because the filesystem is a shared resource, and the OS wants to check file permissions first.</a:t>
            </a:r>
          </a:p>
          <a:p>
            <a:r>
              <a:rPr lang="en-US" dirty="0"/>
              <a:t>Launch another program</a:t>
            </a:r>
          </a:p>
          <a:p>
            <a:pPr lvl="1"/>
            <a:r>
              <a:rPr lang="en-US" i="1" dirty="0"/>
              <a:t>because processes are managed by the OS</a:t>
            </a:r>
          </a:p>
          <a:p>
            <a:r>
              <a:rPr lang="en-US" dirty="0"/>
              <a:t>Send data to another program</a:t>
            </a:r>
          </a:p>
          <a:p>
            <a:pPr lvl="1"/>
            <a:r>
              <a:rPr lang="en-US" i="1" dirty="0"/>
              <a:t>because each program runs in isolation, one at a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7745C-91A1-4DE2-A59F-3AF37B599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622CA-F71F-4F72-A919-E5EE965D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process ask the OS to do something?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7B4D-6929-4902-9D6F-43E8A16C6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Certain things can only be accessed from kernel mode</a:t>
            </a:r>
          </a:p>
          <a:p>
            <a:pPr lvl="1"/>
            <a:r>
              <a:rPr lang="en-US" dirty="0"/>
              <a:t>All of memory, I/O devices, etc.</a:t>
            </a:r>
          </a:p>
          <a:p>
            <a:pPr lvl="1"/>
            <a:r>
              <a:rPr lang="en-US" dirty="0"/>
              <a:t>Kernel: the portion of the OS that is running and in memory</a:t>
            </a:r>
          </a:p>
          <a:p>
            <a:pPr lvl="1"/>
            <a:endParaRPr lang="en-US" dirty="0"/>
          </a:p>
          <a:p>
            <a:r>
              <a:rPr lang="en-US" b="1" dirty="0"/>
              <a:t>Bad Idea</a:t>
            </a:r>
            <a:r>
              <a:rPr lang="en-US" dirty="0"/>
              <a:t> to allow processes to switch into kernel mode</a:t>
            </a:r>
          </a:p>
          <a:p>
            <a:pPr lvl="1"/>
            <a:r>
              <a:rPr lang="en-US" dirty="0"/>
              <a:t>We do NOT trust processes</a:t>
            </a:r>
          </a:p>
          <a:p>
            <a:pPr lvl="1"/>
            <a:endParaRPr lang="en-US" dirty="0"/>
          </a:p>
          <a:p>
            <a:r>
              <a:rPr lang="en-US" dirty="0"/>
              <a:t>Requirements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Switch execution to the OS kernel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Change into kernel mode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Inform the OS kernel what you want it to do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65A12-A4BE-4FA9-A27F-125C2A31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82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7BB65-546C-45CA-8FC4-64571A8E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can save 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EE266-187B-4007-A3AA-0DF05A41B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Solution: trigger an exception to run an OS handler</a:t>
            </a:r>
          </a:p>
          <a:p>
            <a:pPr lvl="1"/>
            <a:r>
              <a:rPr lang="en-US" dirty="0"/>
              <a:t>Hardware instruction: trap</a:t>
            </a:r>
          </a:p>
          <a:p>
            <a:pPr lvl="1"/>
            <a:endParaRPr lang="en-US" dirty="0"/>
          </a:p>
          <a:p>
            <a:r>
              <a:rPr lang="en-US" dirty="0"/>
              <a:t>When instruction runs: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Instruction Pointer is moved to a known location in the kernel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Mode is changed to kernel mode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Same mechanism is used for other exceptions</a:t>
            </a:r>
          </a:p>
          <a:p>
            <a:pPr lvl="1"/>
            <a:r>
              <a:rPr lang="en-US" dirty="0"/>
              <a:t>Division by zero, invalid memory access</a:t>
            </a:r>
          </a:p>
          <a:p>
            <a:pPr lvl="1"/>
            <a:r>
              <a:rPr lang="en-US" dirty="0"/>
              <a:t>Also very similar to hardware interrupts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217EB-C4D2-432F-BD03-226E2D52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B6877-5391-436E-B5EC-31563BB0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92FC0-FC41-4C5E-A617-CAA98C287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call: making a request of the OS from a process</a:t>
            </a:r>
          </a:p>
          <a:p>
            <a:pPr lvl="1"/>
            <a:r>
              <a:rPr lang="en-US" dirty="0"/>
              <a:t>Uses exceptional control flow to enter OS kernel</a:t>
            </a:r>
          </a:p>
          <a:p>
            <a:pPr lvl="1"/>
            <a:r>
              <a:rPr lang="en-US" dirty="0"/>
              <a:t>Returns back to process when complete</a:t>
            </a:r>
          </a:p>
          <a:p>
            <a:pPr lvl="2"/>
            <a:r>
              <a:rPr lang="en-US" dirty="0"/>
              <a:t>Instruction </a:t>
            </a:r>
            <a:r>
              <a:rPr lang="en-US" i="1" dirty="0"/>
              <a:t>after</a:t>
            </a:r>
            <a:r>
              <a:rPr lang="en-US" dirty="0"/>
              <a:t> the system call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6581-7FD4-4EE3-A9D4-30DDF601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195DFF-729D-4C43-A654-FE68DC7A0747}"/>
              </a:ext>
            </a:extLst>
          </p:cNvPr>
          <p:cNvGrpSpPr/>
          <p:nvPr/>
        </p:nvGrpSpPr>
        <p:grpSpPr>
          <a:xfrm>
            <a:off x="607594" y="2908354"/>
            <a:ext cx="9605351" cy="3263847"/>
            <a:chOff x="-560746" y="4310883"/>
            <a:chExt cx="5926278" cy="2013717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05FA94EF-258B-4744-AF93-6CEA96D9C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226" y="4398410"/>
              <a:ext cx="997075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i="1" dirty="0">
                  <a:latin typeface="Calibri" pitchFamily="34" charset="0"/>
                </a:rPr>
                <a:t>User code</a:t>
              </a: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51148B4A-C3E5-4F93-A93C-F6CAC416A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423" y="4310883"/>
              <a:ext cx="1148672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i="1" dirty="0">
                  <a:latin typeface="Calibri" pitchFamily="34" charset="0"/>
                </a:rPr>
                <a:t>Kernel code</a:t>
              </a: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0D87E03E-1637-4B6C-BBD3-09B550A7A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770" y="4713287"/>
              <a:ext cx="0" cy="5984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7144B07-8C11-47F2-960C-CC19273D0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120" y="5318125"/>
              <a:ext cx="28067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AD3A9535-A52D-4C04-B4F2-F437F6C98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6170" y="5324475"/>
              <a:ext cx="0" cy="5969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B77193F9-7DC5-4EB5-9914-B670928C3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0420" y="5387975"/>
              <a:ext cx="2832100" cy="5461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DDD8DB61-D5FF-4E55-B8B0-81ABB73D27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0420" y="5414962"/>
              <a:ext cx="6350" cy="909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4CA9674-ABC2-4496-800E-C48EADEDC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132" y="4953000"/>
              <a:ext cx="972587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Exception</a:t>
              </a: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057E2F19-9612-479B-B2CE-65668A92E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332" y="5410200"/>
              <a:ext cx="1219200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Do the thing</a:t>
              </a: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BC5707DC-02D6-4419-AF85-9155A847C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5132" y="5719762"/>
              <a:ext cx="798006" cy="3212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79" tIns="44446" rIns="90479" bIns="44446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800" b="0" i="1" dirty="0">
                  <a:latin typeface="Calibri" pitchFamily="34" charset="0"/>
                </a:rPr>
                <a:t>Returns</a:t>
              </a:r>
              <a:endParaRPr lang="en-US" sz="2800" b="0" dirty="0">
                <a:latin typeface="Calibri" pitchFamily="34" charset="0"/>
              </a:endParaRPr>
            </a:p>
          </p:txBody>
        </p:sp>
        <p:sp>
          <p:nvSpPr>
            <p:cNvPr id="16" name="Text Box 15">
              <a:extLst>
                <a:ext uri="{FF2B5EF4-FFF2-40B4-BE49-F238E27FC236}">
                  <a16:creationId xmlns:a16="http://schemas.microsoft.com/office/drawing/2014/main" id="{1351D04A-9B74-4086-B878-14FDA41C9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5086513"/>
              <a:ext cx="520737" cy="2468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 dirty="0" err="1">
                  <a:latin typeface="Calibri" pitchFamily="34" charset="0"/>
                </a:rPr>
                <a:t>syscall</a:t>
              </a:r>
              <a:endParaRPr lang="en-US" sz="2000" b="0" dirty="0">
                <a:latin typeface="Calibri" pitchFamily="34" charset="0"/>
              </a:endParaRP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id="{F7380F95-6112-4A6D-902E-7B84FB200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60746" y="5291872"/>
              <a:ext cx="1767282" cy="24685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sz="2000" b="0" dirty="0">
                  <a:latin typeface="Calibri" pitchFamily="34" charset="0"/>
                </a:rPr>
                <a:t>next instruction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186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87E8C-392C-47C8-A415-569DB950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 steps (simplification)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A798F-D1DC-43D7-9F4E-3EE48379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Process loads parameters into registers (just like a function call)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Process executes trap instruction (</a:t>
            </a:r>
            <a:r>
              <a:rPr lang="en-US" dirty="0">
                <a:latin typeface="Consolas" panose="020B0609020204030204" pitchFamily="49" charset="0"/>
              </a:rPr>
              <a:t>int, </a:t>
            </a:r>
            <a:r>
              <a:rPr lang="en-US" dirty="0" err="1">
                <a:latin typeface="Consolas" panose="020B0609020204030204" pitchFamily="49" charset="0"/>
              </a:rPr>
              <a:t>syscall</a:t>
            </a:r>
            <a:r>
              <a:rPr lang="en-US" dirty="0">
                <a:latin typeface="Consolas" panose="020B0609020204030204" pitchFamily="49" charset="0"/>
              </a:rPr>
              <a:t>, svc</a:t>
            </a:r>
            <a:r>
              <a:rPr lang="en-US" dirty="0"/>
              <a:t>, etc.)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Hardware moves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dirty="0"/>
              <a:t> to “handler” and switches to kernel mode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OS checks what the process wants to do from registers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OS decides </a:t>
            </a:r>
            <a:r>
              <a:rPr lang="en-US" i="1" dirty="0"/>
              <a:t>whether</a:t>
            </a:r>
            <a:r>
              <a:rPr lang="en-US" dirty="0"/>
              <a:t> the process is allowed to do so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4DF51D-05C6-45F3-BF0F-900C4195F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73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CCCF-CD45-4DFF-8C0F-352A57ED9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Returning from a system call (simplification)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64C5C-FC52-4D62-9DD5-11670818E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OS finishes whatever operation it was asked to do</a:t>
            </a:r>
          </a:p>
          <a:p>
            <a:pPr lvl="1"/>
            <a:r>
              <a:rPr lang="en-US" dirty="0"/>
              <a:t>And when the process is scheduled to run again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places return result in a register (just like a function call)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sets process state to running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changes mode to user mode (and sets virtual memory stuff)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OS sets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dirty="0"/>
              <a:t> to instruction after the system call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Process continues and can use results of system call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7F1E5-4438-4CFD-896C-81F4C05A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93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system calls</a:t>
            </a:r>
          </a:p>
          <a:p>
            <a:pPr lvl="1"/>
            <a:r>
              <a:rPr lang="en-US" dirty="0">
                <a:hlinkClick r:id="rId2"/>
              </a:rPr>
              <a:t>https://man7.org/linux/man-pages/man2/syscalls.2.html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9F1E67-7802-47B0-8F43-39F4E646F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66983"/>
              </p:ext>
            </p:extLst>
          </p:nvPr>
        </p:nvGraphicFramePr>
        <p:xfrm>
          <a:off x="1242811" y="2337158"/>
          <a:ext cx="7086600" cy="370840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Number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Name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read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Read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write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Write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open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Open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close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Close file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stat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Get info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about file</a:t>
                      </a:r>
                      <a:endParaRPr lang="en-US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fork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Create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59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Courier New"/>
                        </a:rPr>
                        <a:t>execve</a:t>
                      </a:r>
                      <a:endParaRPr lang="en-US" b="0" dirty="0">
                        <a:solidFill>
                          <a:schemeClr val="tx1"/>
                        </a:solidFill>
                        <a:latin typeface="Courier New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Execute a program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_exit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Terminate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62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Courier New"/>
                        </a:rPr>
                        <a:t>kill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Send signal to process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230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27F9-F649-4F05-BB54-D61EF65A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51D5-91B5-4AE1-9071-4A205F4C2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/>
          <a:lstStyle/>
          <a:p>
            <a:r>
              <a:rPr lang="en-US" dirty="0"/>
              <a:t>SETI Lab due on Wednesday!</a:t>
            </a:r>
          </a:p>
          <a:p>
            <a:pPr lvl="1"/>
            <a:r>
              <a:rPr lang="en-US" dirty="0"/>
              <a:t>Beware, it’ll take quite a while to get feedback close to the deadline</a:t>
            </a:r>
          </a:p>
          <a:p>
            <a:pPr lvl="1"/>
            <a:r>
              <a:rPr lang="en-US" dirty="0"/>
              <a:t>Run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-eval</a:t>
            </a:r>
            <a:r>
              <a:rPr lang="en-US" dirty="0"/>
              <a:t> as sparingly as possible</a:t>
            </a:r>
          </a:p>
          <a:p>
            <a:pPr lvl="1"/>
            <a:r>
              <a:rPr lang="en-US" dirty="0"/>
              <a:t>It will give you very similar results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-perf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Final exam next week Wednesday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3:00-4:20 pm in this classroom (Tech LR2)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Allowed two sheets of standard paper, front and back, for notes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You can reuse your notes from last time as the first sheet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Material from weeks 5 and onwards</a:t>
            </a:r>
          </a:p>
          <a:p>
            <a:pPr lvl="2"/>
            <a:r>
              <a:rPr lang="en-US" dirty="0">
                <a:cs typeface="Courier New" panose="02070309020205020404" pitchFamily="49" charset="0"/>
              </a:rPr>
              <a:t>x86-64 Assembly Procedures through I/O &amp; Networks (Wednesday)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B0960-C62E-48BD-AEDB-F113BB0B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62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CCB9-51F4-4224-8EB1-21A953F3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using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E6E52-8951-4105-A312-0676A027E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create new processes with system calls</a:t>
            </a:r>
          </a:p>
          <a:p>
            <a:endParaRPr lang="en-US" dirty="0"/>
          </a:p>
          <a:p>
            <a:r>
              <a:rPr lang="en-US" dirty="0"/>
              <a:t>From process view:</a:t>
            </a:r>
          </a:p>
          <a:p>
            <a:pPr lvl="1"/>
            <a:r>
              <a:rPr lang="en-US" dirty="0"/>
              <a:t>Just look like regular C functions</a:t>
            </a:r>
          </a:p>
          <a:p>
            <a:pPr lvl="1"/>
            <a:r>
              <a:rPr lang="en-US" dirty="0"/>
              <a:t>Take arguments, return values</a:t>
            </a:r>
          </a:p>
          <a:p>
            <a:pPr lvl="1"/>
            <a:endParaRPr lang="en-US" dirty="0"/>
          </a:p>
          <a:p>
            <a:r>
              <a:rPr lang="en-US" dirty="0"/>
              <a:t>Underneath:</a:t>
            </a:r>
          </a:p>
          <a:p>
            <a:pPr lvl="1"/>
            <a:r>
              <a:rPr lang="en-US" dirty="0"/>
              <a:t>Function uses special assembly instruction to trigger exception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7A139D-7BA1-4978-9738-2A31D35D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3BD56-CEA1-4715-9338-F867E2D9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CEECB-ADDA-41FA-A2E0-4BDFD244E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fork(void);</a:t>
            </a:r>
          </a:p>
          <a:p>
            <a:pPr lvl="1"/>
            <a:r>
              <a:rPr lang="en-US" dirty="0"/>
              <a:t>Create a new process that is a copy of the current one</a:t>
            </a:r>
          </a:p>
          <a:p>
            <a:pPr lvl="1"/>
            <a:r>
              <a:rPr lang="en-US" dirty="0"/>
              <a:t>Returns either PID of child process (parent) or 0 (child)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void _exit(int </a:t>
            </a:r>
            <a:r>
              <a:rPr lang="en-US" sz="2200" i="1" dirty="0">
                <a:latin typeface="Consolas" panose="020B0609020204030204" pitchFamily="49" charset="0"/>
              </a:rPr>
              <a:t>status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Exit the current process (exit(), the library call cleans things up first)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dirty="0" err="1">
                <a:latin typeface="Consolas" panose="020B0609020204030204" pitchFamily="49" charset="0"/>
              </a:rPr>
              <a:t>waitpid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pid_t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 err="1">
                <a:latin typeface="Consolas" panose="020B0609020204030204" pitchFamily="49" charset="0"/>
              </a:rPr>
              <a:t>pid</a:t>
            </a:r>
            <a:r>
              <a:rPr lang="en-US" sz="2200" dirty="0">
                <a:latin typeface="Consolas" panose="020B0609020204030204" pitchFamily="49" charset="0"/>
              </a:rPr>
              <a:t>, int *</a:t>
            </a:r>
            <a:r>
              <a:rPr lang="en-US" sz="2200" i="1" dirty="0">
                <a:latin typeface="Consolas" panose="020B0609020204030204" pitchFamily="49" charset="0"/>
              </a:rPr>
              <a:t>status</a:t>
            </a:r>
            <a:r>
              <a:rPr lang="en-US" sz="2200" dirty="0">
                <a:latin typeface="Consolas" panose="020B0609020204030204" pitchFamily="49" charset="0"/>
              </a:rPr>
              <a:t>, int </a:t>
            </a:r>
            <a:r>
              <a:rPr lang="en-US" sz="2200" i="1" dirty="0">
                <a:latin typeface="Consolas" panose="020B0609020204030204" pitchFamily="49" charset="0"/>
              </a:rPr>
              <a:t>options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the current process until a child (</a:t>
            </a:r>
            <a:r>
              <a:rPr lang="en-US" i="1" dirty="0" err="1"/>
              <a:t>pid</a:t>
            </a:r>
            <a:r>
              <a:rPr lang="en-US" dirty="0"/>
              <a:t>) terminates</a:t>
            </a:r>
          </a:p>
          <a:p>
            <a:pPr lvl="1"/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i="0" dirty="0">
                <a:effectLst/>
                <a:latin typeface="Consolas" panose="020B0609020204030204" pitchFamily="49" charset="0"/>
              </a:rPr>
              <a:t>int </a:t>
            </a:r>
            <a:r>
              <a:rPr lang="en-US" sz="2000" i="0" dirty="0" err="1">
                <a:effectLst/>
                <a:latin typeface="Consolas" panose="020B0609020204030204" pitchFamily="49" charset="0"/>
              </a:rPr>
              <a:t>execve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(const char *</a:t>
            </a:r>
            <a:r>
              <a:rPr lang="en-US" sz="2000" i="1" dirty="0">
                <a:effectLst/>
                <a:latin typeface="Consolas" panose="020B0609020204030204" pitchFamily="49" charset="0"/>
              </a:rPr>
              <a:t>filename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, char *const </a:t>
            </a:r>
            <a:r>
              <a:rPr lang="en-US" sz="2000" i="1" dirty="0" err="1">
                <a:effectLst/>
                <a:latin typeface="Consolas" panose="020B0609020204030204" pitchFamily="49" charset="0"/>
              </a:rPr>
              <a:t>argv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[], char *const </a:t>
            </a:r>
            <a:r>
              <a:rPr lang="en-US" sz="2000" i="1" dirty="0" err="1">
                <a:effectLst/>
                <a:latin typeface="Consolas" panose="020B0609020204030204" pitchFamily="49" charset="0"/>
              </a:rPr>
              <a:t>envp</a:t>
            </a:r>
            <a:r>
              <a:rPr lang="en-US" sz="2000" i="0" dirty="0">
                <a:effectLst/>
                <a:latin typeface="Consolas" panose="020B0609020204030204" pitchFamily="49" charset="0"/>
              </a:rPr>
              <a:t>[]);</a:t>
            </a:r>
          </a:p>
          <a:p>
            <a:pPr lvl="1"/>
            <a:r>
              <a:rPr lang="en-US" dirty="0"/>
              <a:t>Execute a new program, replacing the existing one</a:t>
            </a:r>
          </a:p>
          <a:p>
            <a:pPr lvl="1"/>
            <a:r>
              <a:rPr lang="en-US" dirty="0"/>
              <a:t>Replaces code and data, clears registers, sets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%rip</a:t>
            </a:r>
            <a:r>
              <a:rPr lang="en-US" dirty="0"/>
              <a:t> to start again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879D1-7C0E-4BA5-89CC-604E0CEF2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0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("Child!\n");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("Both!\n");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47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new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("Child!\n");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("Both!\n");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4EF6C-D8A3-41A0-90E6-03EB70A5DB61}"/>
              </a:ext>
            </a:extLst>
          </p:cNvPr>
          <p:cNvSpPr txBox="1"/>
          <p:nvPr/>
        </p:nvSpPr>
        <p:spPr>
          <a:xfrm>
            <a:off x="6686141" y="3369170"/>
            <a:ext cx="41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Existential crisis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31EE46-2F96-4B12-BE6C-96BA9C32CE1B}"/>
              </a:ext>
            </a:extLst>
          </p:cNvPr>
          <p:cNvCxnSpPr/>
          <p:nvPr/>
        </p:nvCxnSpPr>
        <p:spPr>
          <a:xfrm flipH="1">
            <a:off x="5188080" y="3553836"/>
            <a:ext cx="13618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28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Executing a new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unistd.h</a:t>
            </a:r>
            <a:r>
              <a:rPr lang="en-US" dirty="0">
                <a:latin typeface="Consolas" panose="020B0609020204030204" pitchFamily="49" charset="0"/>
              </a:rPr>
              <a:t>&gt;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if(fork() == 0)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execve</a:t>
            </a:r>
            <a:r>
              <a:rPr lang="en-US" dirty="0">
                <a:latin typeface="Consolas" panose="020B0609020204030204" pitchFamily="49" charset="0"/>
              </a:rPr>
              <a:t>("/bin/python3", ...);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  <a:br>
              <a:rPr lang="en-US" dirty="0">
                <a:latin typeface="Consolas" panose="020B0609020204030204" pitchFamily="49" charset="0"/>
              </a:rPr>
            </a:br>
            <a:endParaRPr lang="en-US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("Only parent!\n");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0;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5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own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execute(char**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strcmp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"exit")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exit(); // exit the shell when requested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pid_t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 fork();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execvp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&lt; 0) { // child, execute new process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("command not found: %s\n",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waitpid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, &amp; status, WUNTRACED); // parent, wait for process to be complete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while(1){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("&gt; ");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parse_incoming_text</a:t>
            </a:r>
            <a:r>
              <a:rPr lang="en-US" sz="1400" dirty="0">
                <a:latin typeface="Consolas" panose="020B0609020204030204" pitchFamily="49" charset="0"/>
              </a:rPr>
              <a:t>(); // complicated in C unfortunately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execute(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D3C9-8170-4E08-8E06-4E0C5EB1B0D9}"/>
              </a:ext>
            </a:extLst>
          </p:cNvPr>
          <p:cNvSpPr txBox="1"/>
          <p:nvPr/>
        </p:nvSpPr>
        <p:spPr>
          <a:xfrm>
            <a:off x="5955393" y="386834"/>
            <a:ext cx="562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https://danishpraka.sh/2018/01/15/write-a-shell.html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45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249F-649F-46CB-85D7-B848D7222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your own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7DB9B-3B23-4E49-AF03-0FB5DFF1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execute(char**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strcmp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"exit")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exit(); // exit the shell when requested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</a:t>
            </a:r>
            <a:r>
              <a:rPr lang="en-US" sz="1400" dirty="0" err="1">
                <a:latin typeface="Consolas" panose="020B0609020204030204" pitchFamily="49" charset="0"/>
              </a:rPr>
              <a:t>pid_t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 fork();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if 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 == 0)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execvp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 &lt; 0) { // child, execute new process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("command not found: %s\n",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[0]);</a:t>
            </a:r>
            <a:br>
              <a:rPr lang="en-US" sz="1400" dirty="0">
                <a:latin typeface="Consolas" panose="020B0609020204030204" pitchFamily="49" charset="0"/>
              </a:rPr>
            </a:b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 else 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waitpid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cpid</a:t>
            </a:r>
            <a:r>
              <a:rPr lang="en-US" sz="1400" dirty="0">
                <a:latin typeface="Consolas" panose="020B0609020204030204" pitchFamily="49" charset="0"/>
              </a:rPr>
              <a:t>, &amp; status, WUNTRACED); // parent, wait for process to be complete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  <a:p>
            <a:pPr marL="457200" lvl="1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int main(){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char**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while(1){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("&gt; ");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parse_incoming_text</a:t>
            </a:r>
            <a:r>
              <a:rPr lang="en-US" sz="1400" dirty="0">
                <a:latin typeface="Consolas" panose="020B0609020204030204" pitchFamily="49" charset="0"/>
              </a:rPr>
              <a:t>(); // complicated in C unfortunately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execute(</a:t>
            </a:r>
            <a:r>
              <a:rPr lang="en-US" sz="1400" dirty="0" err="1">
                <a:latin typeface="Consolas" panose="020B0609020204030204" pitchFamily="49" charset="0"/>
              </a:rPr>
              <a:t>args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DD2B6-5A4E-4BBE-B593-E67A952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19D3C9-8170-4E08-8E06-4E0C5EB1B0D9}"/>
              </a:ext>
            </a:extLst>
          </p:cNvPr>
          <p:cNvSpPr txBox="1"/>
          <p:nvPr/>
        </p:nvSpPr>
        <p:spPr>
          <a:xfrm>
            <a:off x="5955393" y="386834"/>
            <a:ext cx="562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https://danishpraka.sh/2018/01/15/write-a-shell.html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8EBBC1-4674-4E45-B9A4-6A66B2DAA8C1}"/>
              </a:ext>
            </a:extLst>
          </p:cNvPr>
          <p:cNvSpPr/>
          <p:nvPr/>
        </p:nvSpPr>
        <p:spPr>
          <a:xfrm>
            <a:off x="1448947" y="5384799"/>
            <a:ext cx="6456397" cy="86035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CD33D-C619-4F46-957D-3538B1E19EB3}"/>
              </a:ext>
            </a:extLst>
          </p:cNvPr>
          <p:cNvSpPr/>
          <p:nvPr/>
        </p:nvSpPr>
        <p:spPr>
          <a:xfrm>
            <a:off x="1316002" y="2327071"/>
            <a:ext cx="6456397" cy="125919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7606CE-90F5-4B05-8708-81F1628879F2}"/>
              </a:ext>
            </a:extLst>
          </p:cNvPr>
          <p:cNvSpPr/>
          <p:nvPr/>
        </p:nvSpPr>
        <p:spPr>
          <a:xfrm>
            <a:off x="1316002" y="3657600"/>
            <a:ext cx="8035521" cy="60311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animBg="1"/>
      <p:bldP spid="7" grpId="1" animBg="1"/>
      <p:bldP spid="8" grpId="0" uiExpand="1" animBg="1"/>
      <p:bldP spid="8" grpId="1" animBg="1"/>
      <p:bldP spid="9" grpId="0" uiExpan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dirty="0">
                <a:cs typeface="Courier New" panose="02070309020205020404" pitchFamily="49" charset="0"/>
              </a:rPr>
              <a:t>What does the following code do?</a:t>
            </a:r>
          </a:p>
          <a:p>
            <a:pPr marL="0" indent="0">
              <a:spcBef>
                <a:spcPts val="5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while(1){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fork();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44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en-US" dirty="0">
                <a:cs typeface="Courier New" panose="02070309020205020404" pitchFamily="49" charset="0"/>
              </a:rPr>
              <a:t>What does the following code do?</a:t>
            </a:r>
          </a:p>
          <a:p>
            <a:pPr marL="0" indent="0">
              <a:spcBef>
                <a:spcPts val="500"/>
              </a:spcBef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&lt;sys/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types.h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while(1){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fork();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0;</a:t>
            </a:r>
          </a:p>
          <a:p>
            <a:pPr marL="0" indent="0">
              <a:spcBef>
                <a:spcPts val="5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F81724-6F5E-42C9-90E7-D155A48E587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Creates a new process</a:t>
            </a:r>
          </a:p>
          <a:p>
            <a:pPr lvl="1"/>
            <a:r>
              <a:rPr lang="en-US" dirty="0"/>
              <a:t>Then each process creates a new process</a:t>
            </a:r>
          </a:p>
          <a:p>
            <a:pPr lvl="1"/>
            <a:r>
              <a:rPr lang="en-US" dirty="0"/>
              <a:t>Then each of those creates a new process…</a:t>
            </a:r>
          </a:p>
          <a:p>
            <a:endParaRPr lang="en-US" dirty="0"/>
          </a:p>
          <a:p>
            <a:r>
              <a:rPr lang="en-US" dirty="0"/>
              <a:t>Known as a Fork bomb!</a:t>
            </a:r>
          </a:p>
          <a:p>
            <a:pPr lvl="1"/>
            <a:r>
              <a:rPr lang="en-US" dirty="0"/>
              <a:t>Machine eventually runs out of memory and processing power and will stop working</a:t>
            </a:r>
          </a:p>
          <a:p>
            <a:pPr lvl="1"/>
            <a:endParaRPr lang="en-US" dirty="0"/>
          </a:p>
          <a:p>
            <a:r>
              <a:rPr lang="en-US" dirty="0"/>
              <a:t>Defense: limit number of processes per user</a:t>
            </a:r>
          </a:p>
        </p:txBody>
      </p:sp>
    </p:spTree>
    <p:extLst>
      <p:ext uri="{BB962C8B-B14F-4D97-AF65-F5344CB8AC3E}">
        <p14:creationId xmlns:p14="http://schemas.microsoft.com/office/powerpoint/2010/main" val="3884526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Process Control Flow</a:t>
            </a:r>
          </a:p>
          <a:p>
            <a:endParaRPr lang="en-US" dirty="0"/>
          </a:p>
          <a:p>
            <a:r>
              <a:rPr lang="en-US" dirty="0"/>
              <a:t>System Calls</a:t>
            </a:r>
          </a:p>
          <a:p>
            <a:endParaRPr lang="en-US" dirty="0"/>
          </a:p>
          <a:p>
            <a:r>
              <a:rPr lang="en-US" b="1" dirty="0"/>
              <a:t>File I/O</a:t>
            </a:r>
          </a:p>
          <a:p>
            <a:pPr lvl="1"/>
            <a:r>
              <a:rPr lang="en-US" dirty="0"/>
              <a:t>Standard I/O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31971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227F9-F649-4F05-BB54-D61EF65A3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SETI Lab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F51D5-91B5-4AE1-9071-4A205F4C2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53847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Courier New" panose="02070309020205020404" pitchFamily="49" charset="0"/>
              </a:rPr>
              <a:t>Straight line performance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Often better than 1.02x right away and graph does not have a curve shape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Doesn’t vary thread count per the program argument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Stuck at 0.3x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Usually didn’t optimize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Or maybe just optimized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p_band_scan</a:t>
            </a:r>
            <a:r>
              <a:rPr lang="en-US" dirty="0">
                <a:cs typeface="Courier New" panose="02070309020205020404" pitchFamily="49" charset="0"/>
              </a:rPr>
              <a:t> but not anything it relies on</a:t>
            </a: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No Carrier Match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Your code output didn’t match the original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band_scan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No Alien Match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You didn’t correctly determine which of your generated signals is alien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7B0960-C62E-48BD-AEDB-F113BB0B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62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ABCB-3E5B-4326-A659-62E3C724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8B65F-4968-4031-A4F6-BDADEF544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Collections of data</a:t>
            </a:r>
          </a:p>
          <a:p>
            <a:pPr lvl="1"/>
            <a:r>
              <a:rPr lang="en-US" dirty="0"/>
              <a:t>Usually in permanent storage on your computer</a:t>
            </a:r>
          </a:p>
          <a:p>
            <a:pPr lvl="1"/>
            <a:endParaRPr lang="en-US" dirty="0"/>
          </a:p>
          <a:p>
            <a:r>
              <a:rPr lang="en-US" dirty="0"/>
              <a:t>Types of files</a:t>
            </a:r>
          </a:p>
          <a:p>
            <a:pPr lvl="1"/>
            <a:r>
              <a:rPr lang="en-US" dirty="0"/>
              <a:t>Regular files</a:t>
            </a:r>
          </a:p>
          <a:p>
            <a:pPr lvl="2"/>
            <a:r>
              <a:rPr lang="en-US" dirty="0"/>
              <a:t>Arbitrary data</a:t>
            </a:r>
          </a:p>
          <a:p>
            <a:pPr lvl="2"/>
            <a:r>
              <a:rPr lang="en-US" dirty="0"/>
              <a:t>Think of as a big array of bytes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Directories</a:t>
            </a:r>
          </a:p>
          <a:p>
            <a:pPr lvl="2"/>
            <a:r>
              <a:rPr lang="en-US" dirty="0"/>
              <a:t>Collections of regular files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Special files</a:t>
            </a:r>
          </a:p>
          <a:p>
            <a:pPr lvl="2"/>
            <a:r>
              <a:rPr lang="en-US" dirty="0"/>
              <a:t>Links, pipes, devices (see CS343)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741D8-7DBC-465A-865F-F33DB54D1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577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EF07B-7B03-4DF6-AAEC-8559AE000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what about types of regular files?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C8874-1DC1-44BA-B184-4DB79B1E6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files versus Executables versus Tar files</a:t>
            </a:r>
          </a:p>
          <a:p>
            <a:pPr lvl="1"/>
            <a:r>
              <a:rPr lang="en-US" dirty="0"/>
              <a:t>All just differing patterns of bytes!</a:t>
            </a:r>
          </a:p>
          <a:p>
            <a:pPr lvl="1"/>
            <a:r>
              <a:rPr lang="en-US" dirty="0"/>
              <a:t>It really is just all data. The meaning is in how you interpret 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3E20E-E3C4-475C-849E-1E87A4110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FDDCC-BC00-4BD8-9D16-6FD211356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37"/>
          <a:stretch/>
        </p:blipFill>
        <p:spPr>
          <a:xfrm>
            <a:off x="5854700" y="2719732"/>
            <a:ext cx="4013200" cy="59905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FBD37E-1973-4A80-9431-C1A2F4AE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5" r="66444"/>
          <a:stretch/>
        </p:blipFill>
        <p:spPr>
          <a:xfrm>
            <a:off x="958850" y="2802642"/>
            <a:ext cx="2247900" cy="52761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5D6FB1-A352-431B-8D93-EA9DDD614C42}"/>
              </a:ext>
            </a:extLst>
          </p:cNvPr>
          <p:cNvSpPr txBox="1"/>
          <p:nvPr/>
        </p:nvSpPr>
        <p:spPr>
          <a:xfrm>
            <a:off x="3116848" y="2934028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Executable</a:t>
            </a:r>
            <a:br>
              <a:rPr lang="en-US" sz="2400" b="1" dirty="0"/>
            </a:br>
            <a:r>
              <a:rPr lang="en-US" sz="2400" b="1" dirty="0"/>
              <a:t>File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CB69DB-4D50-48A7-B0F1-DCB4F0161488}"/>
              </a:ext>
            </a:extLst>
          </p:cNvPr>
          <p:cNvSpPr txBox="1"/>
          <p:nvPr/>
        </p:nvSpPr>
        <p:spPr>
          <a:xfrm>
            <a:off x="9886950" y="2934029"/>
            <a:ext cx="1892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Archive</a:t>
            </a:r>
            <a:br>
              <a:rPr lang="en-US" sz="2400" b="1" dirty="0"/>
            </a:br>
            <a:r>
              <a:rPr lang="en-US" sz="2400" dirty="0"/>
              <a:t>(tar)</a:t>
            </a:r>
          </a:p>
        </p:txBody>
      </p:sp>
    </p:spTree>
    <p:extLst>
      <p:ext uri="{BB962C8B-B14F-4D97-AF65-F5344CB8AC3E}">
        <p14:creationId xmlns:p14="http://schemas.microsoft.com/office/powerpoint/2010/main" val="3829727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663A-7D98-465D-ABA6-49D881DFA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regular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1EFC9-B468-45C2-AADF-290E9CD6E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nsolas" panose="020B0609020204030204" pitchFamily="49" charset="0"/>
              </a:rPr>
              <a:t>file</a:t>
            </a:r>
            <a:r>
              <a:rPr lang="en-US" dirty="0"/>
              <a:t> in Linux command line can help determine the type of a file</a:t>
            </a:r>
          </a:p>
          <a:p>
            <a:pPr lvl="1"/>
            <a:r>
              <a:rPr lang="en-US" dirty="0">
                <a:hlinkClick r:id="rId2"/>
              </a:rPr>
              <a:t>https://github.com/file/file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ACD19-1692-4C2E-87ED-A97E9808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72C03-4158-43F9-A757-06FD7BE5FB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52" y="2730500"/>
            <a:ext cx="11416684" cy="26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7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DC86-355B-474F-A9C3-FBDBAB26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F2395-A914-4BFA-B81C-B831A06C6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Files have owners and permissions associated with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130B5-A3F6-4F6B-96F6-143EB760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CD4BE-395C-478A-9A40-9C55CB4A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014436"/>
            <a:ext cx="9904997" cy="209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96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DC86-355B-474F-A9C3-FBDBAB26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F2395-A914-4BFA-B81C-B831A06C6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Files have owners and permissions associated with them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Permissions for the owner and name of the owner</a:t>
            </a:r>
          </a:p>
          <a:p>
            <a:pPr lvl="1"/>
            <a:r>
              <a:rPr lang="en-US" dirty="0"/>
              <a:t>Read, Write, </a:t>
            </a:r>
            <a:r>
              <a:rPr lang="en-US" dirty="0" err="1"/>
              <a:t>eXecute</a:t>
            </a:r>
            <a:endParaRPr lang="en-US" dirty="0"/>
          </a:p>
          <a:p>
            <a:pPr lvl="2"/>
            <a:r>
              <a:rPr lang="en-US" dirty="0"/>
              <a:t>Cannot execute `</a:t>
            </a:r>
            <a:r>
              <a:rPr lang="en-US" dirty="0" err="1"/>
              <a:t>arguments.c</a:t>
            </a:r>
            <a:r>
              <a:rPr lang="en-US" dirty="0"/>
              <a:t>`</a:t>
            </a:r>
          </a:p>
          <a:p>
            <a:pPr lvl="1"/>
            <a:r>
              <a:rPr lang="en-US" dirty="0"/>
              <a:t>For directories: Read contents, Write new contents, Traverse directory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130B5-A3F6-4F6B-96F6-143EB760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CD4BE-395C-478A-9A40-9C55CB4A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014436"/>
            <a:ext cx="9904997" cy="20931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A0DE1B-FC58-456B-90CA-26B6CC34B788}"/>
              </a:ext>
            </a:extLst>
          </p:cNvPr>
          <p:cNvSpPr/>
          <p:nvPr/>
        </p:nvSpPr>
        <p:spPr>
          <a:xfrm>
            <a:off x="1041756" y="2734770"/>
            <a:ext cx="545744" cy="137284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73E2A0-8B6E-49FF-8EED-3C360CC75D5B}"/>
              </a:ext>
            </a:extLst>
          </p:cNvPr>
          <p:cNvSpPr/>
          <p:nvPr/>
        </p:nvSpPr>
        <p:spPr>
          <a:xfrm>
            <a:off x="2972156" y="2641600"/>
            <a:ext cx="1244244" cy="146601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09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DC86-355B-474F-A9C3-FBDBAB26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F2395-A914-4BFA-B81C-B831A06C6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Files have owners and permissions associated with them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Permissions for the group and name of the group</a:t>
            </a:r>
          </a:p>
          <a:p>
            <a:pPr lvl="1"/>
            <a:r>
              <a:rPr lang="en-US" dirty="0"/>
              <a:t>Example: I could make a CS213 group, add you all to it, and only give that group access to some folder or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130B5-A3F6-4F6B-96F6-143EB760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CD4BE-395C-478A-9A40-9C55CB4A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014436"/>
            <a:ext cx="9904997" cy="20931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A0DE1B-FC58-456B-90CA-26B6CC34B788}"/>
              </a:ext>
            </a:extLst>
          </p:cNvPr>
          <p:cNvSpPr/>
          <p:nvPr/>
        </p:nvSpPr>
        <p:spPr>
          <a:xfrm>
            <a:off x="1524356" y="2734770"/>
            <a:ext cx="545744" cy="137284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73E2A0-8B6E-49FF-8EED-3C360CC75D5B}"/>
              </a:ext>
            </a:extLst>
          </p:cNvPr>
          <p:cNvSpPr/>
          <p:nvPr/>
        </p:nvSpPr>
        <p:spPr>
          <a:xfrm>
            <a:off x="4292956" y="2641600"/>
            <a:ext cx="1244244" cy="1435100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33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DC86-355B-474F-A9C3-FBDBAB26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F2395-A914-4BFA-B81C-B831A06C6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Files have owners and permissions associated with them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Permissions for everyone else on the computer</a:t>
            </a:r>
          </a:p>
          <a:p>
            <a:pPr lvl="1"/>
            <a:r>
              <a:rPr lang="en-US" dirty="0"/>
              <a:t>Not the owner and not in the group</a:t>
            </a:r>
          </a:p>
          <a:p>
            <a:pPr lvl="1"/>
            <a:r>
              <a:rPr lang="en-US" dirty="0"/>
              <a:t>For my personal machine, not particularly relevant</a:t>
            </a:r>
          </a:p>
          <a:p>
            <a:pPr lvl="1"/>
            <a:r>
              <a:rPr lang="en-US" dirty="0"/>
              <a:t>For Moore, probably don’t want to let others read your files…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130B5-A3F6-4F6B-96F6-143EB7601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DCD4BE-395C-478A-9A40-9C55CB4A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0" y="2014436"/>
            <a:ext cx="9904997" cy="20931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A0DE1B-FC58-456B-90CA-26B6CC34B788}"/>
              </a:ext>
            </a:extLst>
          </p:cNvPr>
          <p:cNvSpPr/>
          <p:nvPr/>
        </p:nvSpPr>
        <p:spPr>
          <a:xfrm>
            <a:off x="2019656" y="2734770"/>
            <a:ext cx="545744" cy="137284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74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2EB34-74E4-4FDD-AA7F-43AC1E3C6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interact with files?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3D9D-11CF-41A7-A473-7500F36D0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Analogy: think of a file as a book</a:t>
            </a:r>
          </a:p>
          <a:p>
            <a:pPr lvl="1"/>
            <a:r>
              <a:rPr lang="en-US" dirty="0"/>
              <a:t>Big array of characters (bytes)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Open the book, starting at the first page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from the book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 to the book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Change pages (without reading everything in between)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Close the book when finished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4CD23-8F43-4467-BCC3-A0D2670C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9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EEE3-3362-4FFB-9E5B-2F07C566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calls for interacting with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3E621-3D2A-4735-B2D3-30C71ECED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Open the book, starting at the first page</a:t>
            </a:r>
          </a:p>
          <a:p>
            <a:pPr lvl="1"/>
            <a:r>
              <a:rPr lang="en-US" dirty="0"/>
              <a:t>open()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Read from the book</a:t>
            </a:r>
          </a:p>
          <a:p>
            <a:pPr lvl="1"/>
            <a:r>
              <a:rPr lang="en-US" dirty="0"/>
              <a:t>read()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 to the book</a:t>
            </a:r>
          </a:p>
          <a:p>
            <a:pPr lvl="1"/>
            <a:r>
              <a:rPr lang="en-US" dirty="0"/>
              <a:t>write()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Change pages (without reading everything in between)</a:t>
            </a:r>
          </a:p>
          <a:p>
            <a:pPr lvl="1"/>
            <a:r>
              <a:rPr lang="en-US" dirty="0" err="1"/>
              <a:t>lseek</a:t>
            </a:r>
            <a:r>
              <a:rPr lang="en-US" dirty="0"/>
              <a:t>()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Close the book when finished</a:t>
            </a:r>
          </a:p>
          <a:p>
            <a:pPr lvl="1"/>
            <a:r>
              <a:rPr lang="en-US" dirty="0"/>
              <a:t>close()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D97CF-6B05-4F4B-9E82-8D9B5D71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1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DE419-B0A9-4932-97B2-D1AE0D5D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Higher-level methods of file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5FD0-66F6-43DB-AC95-6BD70D02F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Here, we’re talking about system calls to the OS</a:t>
            </a:r>
          </a:p>
          <a:p>
            <a:pPr lvl="1"/>
            <a:endParaRPr lang="en-US" dirty="0"/>
          </a:p>
          <a:p>
            <a:r>
              <a:rPr lang="en-US" dirty="0"/>
              <a:t>C standard library also defines file interactions</a:t>
            </a:r>
          </a:p>
          <a:p>
            <a:pPr lvl="1"/>
            <a:r>
              <a:rPr lang="en-US" dirty="0" err="1"/>
              <a:t>fopen</a:t>
            </a:r>
            <a:r>
              <a:rPr lang="en-US" dirty="0"/>
              <a:t>, </a:t>
            </a:r>
            <a:r>
              <a:rPr lang="en-US" dirty="0" err="1"/>
              <a:t>fread</a:t>
            </a:r>
            <a:r>
              <a:rPr lang="en-US" dirty="0"/>
              <a:t>, </a:t>
            </a:r>
            <a:r>
              <a:rPr lang="en-US" dirty="0" err="1"/>
              <a:t>fwrite</a:t>
            </a:r>
            <a:r>
              <a:rPr lang="en-US" dirty="0"/>
              <a:t>, </a:t>
            </a:r>
            <a:r>
              <a:rPr lang="en-US" dirty="0" err="1"/>
              <a:t>fseek</a:t>
            </a:r>
            <a:r>
              <a:rPr lang="en-US" dirty="0"/>
              <a:t>, </a:t>
            </a:r>
            <a:r>
              <a:rPr lang="en-US" dirty="0" err="1"/>
              <a:t>fclose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All are wrappers on top of the actual </a:t>
            </a:r>
            <a:r>
              <a:rPr lang="en-US" dirty="0" err="1"/>
              <a:t>syscalls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Buffers your interactions to make them more efficient</a:t>
            </a:r>
          </a:p>
          <a:p>
            <a:pPr lvl="2"/>
            <a:r>
              <a:rPr lang="en-US" dirty="0"/>
              <a:t>Reads/Writes large chunks of data at a time</a:t>
            </a:r>
          </a:p>
          <a:p>
            <a:pPr lvl="2"/>
            <a:r>
              <a:rPr lang="en-US" dirty="0"/>
              <a:t>Might collect multiple </a:t>
            </a:r>
            <a:r>
              <a:rPr lang="en-US" dirty="0" err="1"/>
              <a:t>fwrite’s</a:t>
            </a:r>
            <a:r>
              <a:rPr lang="en-US" dirty="0"/>
              <a:t> before doing a single real write</a:t>
            </a:r>
          </a:p>
          <a:p>
            <a:pPr lvl="2"/>
            <a:r>
              <a:rPr lang="en-US" dirty="0" err="1"/>
              <a:t>fflush</a:t>
            </a:r>
            <a:r>
              <a:rPr lang="en-US" dirty="0"/>
              <a:t>() guarantees that the buffer is written </a:t>
            </a:r>
            <a:r>
              <a:rPr lang="en-US" i="1" dirty="0"/>
              <a:t>now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E7305-545F-4699-8008-7FE2FD5E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Explore various mechanisms by which OS and processes interact</a:t>
            </a:r>
          </a:p>
          <a:p>
            <a:pPr lvl="1"/>
            <a:r>
              <a:rPr lang="en-US" dirty="0"/>
              <a:t>System calls and signals</a:t>
            </a:r>
          </a:p>
          <a:p>
            <a:endParaRPr lang="en-US" dirty="0"/>
          </a:p>
          <a:p>
            <a:r>
              <a:rPr lang="en-US" dirty="0"/>
              <a:t>Discuss operations on files from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D672-DC6D-4C9A-9C82-E5CDF92B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1BA0C-CAA2-4B42-A7F7-123062B5B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int open(const char *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pathname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, int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flags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pathname is the string path for the file</a:t>
            </a:r>
          </a:p>
          <a:p>
            <a:pPr lvl="1"/>
            <a:r>
              <a:rPr lang="en-US" dirty="0"/>
              <a:t>“/home/</a:t>
            </a:r>
            <a:r>
              <a:rPr lang="en-US" dirty="0" err="1"/>
              <a:t>brghena</a:t>
            </a:r>
            <a:r>
              <a:rPr lang="en-US" dirty="0"/>
              <a:t>/class/cs213/s21/code/</a:t>
            </a:r>
            <a:r>
              <a:rPr lang="en-US" dirty="0" err="1"/>
              <a:t>arguments.c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“./</a:t>
            </a:r>
            <a:r>
              <a:rPr lang="en-US" dirty="0" err="1"/>
              <a:t>arguments.c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arguments.c</a:t>
            </a:r>
            <a:r>
              <a:rPr lang="en-US" dirty="0"/>
              <a:t>”</a:t>
            </a:r>
          </a:p>
          <a:p>
            <a:pPr lvl="1"/>
            <a:endParaRPr lang="en-US" dirty="0"/>
          </a:p>
          <a:p>
            <a:r>
              <a:rPr lang="en-US" dirty="0"/>
              <a:t>flags include access permission requests</a:t>
            </a:r>
          </a:p>
          <a:p>
            <a:pPr lvl="1"/>
            <a:r>
              <a:rPr lang="en-US" dirty="0"/>
              <a:t>Read only, Write only, Read and Write (O_RDONLY, O_WRONLY, O_RDWR)</a:t>
            </a:r>
          </a:p>
          <a:p>
            <a:pPr lvl="1"/>
            <a:r>
              <a:rPr lang="en-US" dirty="0"/>
              <a:t>Also can choose to append to a file (O_APPEND)</a:t>
            </a:r>
          </a:p>
          <a:p>
            <a:pPr lvl="1"/>
            <a:r>
              <a:rPr lang="en-US" dirty="0"/>
              <a:t>Or to create the file if it does not exist  (O_CREAT)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73C2A-DBA9-4439-8958-E4C040D7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058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AD672-DC6D-4C9A-9C82-E5CDF92BA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returns a “file descriptor”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1BA0C-CAA2-4B42-A7F7-123062B5B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int open(const char *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pathname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, int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flags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OS keeps track of opened files for each process</a:t>
            </a:r>
          </a:p>
          <a:p>
            <a:pPr lvl="1"/>
            <a:r>
              <a:rPr lang="en-US" dirty="0"/>
              <a:t>File descriptor is just a number referring to the opened file</a:t>
            </a:r>
          </a:p>
          <a:p>
            <a:pPr lvl="1"/>
            <a:r>
              <a:rPr lang="en-US" dirty="0"/>
              <a:t>Non-negative number. Always the lowest unused, starting at zero</a:t>
            </a:r>
          </a:p>
          <a:p>
            <a:pPr lvl="2"/>
            <a:r>
              <a:rPr lang="en-US" dirty="0"/>
              <a:t>A “handle” to the file</a:t>
            </a:r>
          </a:p>
          <a:p>
            <a:endParaRPr lang="en-US" dirty="0"/>
          </a:p>
          <a:p>
            <a:r>
              <a:rPr lang="en-US" dirty="0"/>
              <a:t>File descriptor is used in other calls to reference the file</a:t>
            </a:r>
          </a:p>
          <a:p>
            <a:pPr lvl="1"/>
            <a:r>
              <a:rPr lang="en-US" dirty="0"/>
              <a:t>That way the OS doesn’t have to look up pathname every time</a:t>
            </a:r>
          </a:p>
          <a:p>
            <a:pPr lvl="1"/>
            <a:endParaRPr lang="en-US" dirty="0"/>
          </a:p>
          <a:p>
            <a:r>
              <a:rPr lang="en-US" dirty="0"/>
              <a:t>Negative number instead specifies an error (for all of these calls)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73C2A-DBA9-4439-8958-E4C040D7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020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ssize_t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 read(int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fd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, void *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buf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 err="1"/>
              <a:t>fd</a:t>
            </a:r>
            <a:r>
              <a:rPr lang="en-US" dirty="0"/>
              <a:t> is the file descriptor handle</a:t>
            </a:r>
          </a:p>
          <a:p>
            <a:r>
              <a:rPr lang="en-US" dirty="0" err="1"/>
              <a:t>buf</a:t>
            </a:r>
            <a:r>
              <a:rPr lang="en-US" dirty="0"/>
              <a:t> is a pointer to an array of bytes to read into</a:t>
            </a:r>
          </a:p>
          <a:p>
            <a:r>
              <a:rPr lang="en-US" dirty="0"/>
              <a:t>count is the number of bytes to read</a:t>
            </a:r>
          </a:p>
          <a:p>
            <a:endParaRPr lang="en-US" dirty="0"/>
          </a:p>
          <a:p>
            <a:r>
              <a:rPr lang="en-US" dirty="0"/>
              <a:t>Note: nowhere do we specify where to </a:t>
            </a:r>
            <a:r>
              <a:rPr lang="en-US" i="1" dirty="0"/>
              <a:t>start</a:t>
            </a:r>
            <a:r>
              <a:rPr lang="en-US" dirty="0"/>
              <a:t> reading</a:t>
            </a:r>
          </a:p>
          <a:p>
            <a:pPr lvl="1"/>
            <a:r>
              <a:rPr lang="en-US" dirty="0"/>
              <a:t>OS kernel keeps track of a file offset with the descriptor</a:t>
            </a:r>
          </a:p>
          <a:p>
            <a:pPr lvl="1"/>
            <a:r>
              <a:rPr lang="en-US" dirty="0"/>
              <a:t>Updated on each read</a:t>
            </a:r>
          </a:p>
          <a:p>
            <a:pPr lvl="2"/>
            <a:r>
              <a:rPr lang="en-US" dirty="0"/>
              <a:t>First read of 100 bytes starts at zero, next starts 100 bytes in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7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when we finished the file?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ssize_t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 read(int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fd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, void *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buf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Return from read is a “signed size”, a count of bytes </a:t>
            </a:r>
            <a:r>
              <a:rPr lang="en-US" i="1" dirty="0"/>
              <a:t>actually</a:t>
            </a:r>
            <a:r>
              <a:rPr lang="en-US" dirty="0"/>
              <a:t> read</a:t>
            </a:r>
          </a:p>
          <a:p>
            <a:pPr lvl="1"/>
            <a:r>
              <a:rPr lang="en-US" dirty="0"/>
              <a:t>Negative means an error occurred</a:t>
            </a:r>
          </a:p>
          <a:p>
            <a:pPr lvl="1"/>
            <a:r>
              <a:rPr lang="en-US" dirty="0"/>
              <a:t>Zero means we have reached the end of the file</a:t>
            </a:r>
          </a:p>
          <a:p>
            <a:pPr lvl="1"/>
            <a:r>
              <a:rPr lang="en-US" dirty="0"/>
              <a:t>Positive number is the number of bytes read</a:t>
            </a:r>
          </a:p>
          <a:p>
            <a:pPr lvl="2"/>
            <a:r>
              <a:rPr lang="en-US" dirty="0"/>
              <a:t>Probably how many we asked for, but maybe less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63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F7210-022C-4F17-8776-7C82E6716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files looks a lot like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06F14-5E35-4C61-A31C-8213A868F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ssize_t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 write(int 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fd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, const void *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buf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File descriptor, buffer to write from, count of bytes to write</a:t>
            </a:r>
          </a:p>
          <a:p>
            <a:r>
              <a:rPr lang="en-US" dirty="0"/>
              <a:t>Returns number of bytes </a:t>
            </a:r>
            <a:r>
              <a:rPr lang="en-US" i="1" dirty="0"/>
              <a:t>actually</a:t>
            </a:r>
            <a:r>
              <a:rPr lang="en-US" dirty="0"/>
              <a:t> written</a:t>
            </a:r>
          </a:p>
          <a:p>
            <a:endParaRPr lang="en-US" dirty="0"/>
          </a:p>
          <a:p>
            <a:r>
              <a:rPr lang="en-US" dirty="0"/>
              <a:t>Write occurs at the current file offset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B64AE0-6A9B-4748-8D6E-D97C4E86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56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6D1CB-45FC-4D27-BB52-3DDE1EFB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the file offset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87885-1077-4AB6-88F3-57B998649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off_t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lseek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(int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fd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off_t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offset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, int 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whence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Moves to offset for this file descriptor based on whence:</a:t>
            </a:r>
          </a:p>
          <a:p>
            <a:pPr lvl="1"/>
            <a:r>
              <a:rPr lang="en-US" dirty="0"/>
              <a:t>SEEK_SET – set to offset (essentially start of file plus offset)</a:t>
            </a:r>
          </a:p>
          <a:p>
            <a:pPr lvl="1"/>
            <a:r>
              <a:rPr lang="en-US" dirty="0"/>
              <a:t>SEEK_CUR – current location plus the offset</a:t>
            </a:r>
          </a:p>
          <a:p>
            <a:pPr lvl="1"/>
            <a:r>
              <a:rPr lang="en-US" dirty="0"/>
              <a:t>SEEK_END – end of file plus the offset (which can be negative)</a:t>
            </a:r>
          </a:p>
          <a:p>
            <a:pPr lvl="1"/>
            <a:endParaRPr lang="en-US" dirty="0"/>
          </a:p>
          <a:p>
            <a:r>
              <a:rPr lang="en-US" dirty="0"/>
              <a:t>Returns the resulting offset into the file</a:t>
            </a:r>
          </a:p>
          <a:p>
            <a:pPr lvl="1"/>
            <a:r>
              <a:rPr lang="en-US" dirty="0"/>
              <a:t>Units: bytes from the beginning of the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63E70-8B71-4F0F-963F-83E8A051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84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9E5B-3319-4B7D-A8F0-2B67B5D5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a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21E45-9C0F-4EDC-8E82-1F020530D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int close(int </a:t>
            </a:r>
            <a:r>
              <a:rPr kumimoji="0" lang="en-US" altLang="en-US" sz="2800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fd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r>
              <a:rPr lang="en-US" dirty="0"/>
              <a:t>Closes the file descriptor</a:t>
            </a:r>
          </a:p>
          <a:p>
            <a:endParaRPr lang="en-US" dirty="0"/>
          </a:p>
          <a:p>
            <a:r>
              <a:rPr lang="en-US" dirty="0"/>
              <a:t>It is an error to keep using the file descriptor after it is closed</a:t>
            </a:r>
          </a:p>
          <a:p>
            <a:pPr lvl="1"/>
            <a:r>
              <a:rPr lang="en-US" dirty="0"/>
              <a:t>Descriptor might end up getting reused for a different 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5B122-52EC-4D45-B64F-0668DF1F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819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E68A-4EC5-4336-851B-B871662A3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how do you figure out how these calls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CA199-6EE3-46D4-A514-527743D76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pages</a:t>
            </a:r>
          </a:p>
          <a:p>
            <a:r>
              <a:rPr lang="en-US" dirty="0"/>
              <a:t>Online: </a:t>
            </a:r>
            <a:r>
              <a:rPr lang="en-US" dirty="0">
                <a:hlinkClick r:id="rId2"/>
              </a:rPr>
              <a:t>https://man7.org/linux/man-pages/man2/close.2.html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EA6D2-EC11-4FD0-9B63-4D3F25DA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918F8-17D6-4039-A061-FB5AA9306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769" y="2552700"/>
            <a:ext cx="9633231" cy="1323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-1.3888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88B0-0E91-4D07-AFE8-6964B0E4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“kitten” command line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D1E8-97FB-4C45-89B1-78D1F9A24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int main(int </a:t>
            </a:r>
            <a:r>
              <a:rPr lang="en-US" sz="1400" dirty="0" err="1">
                <a:latin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</a:rPr>
              <a:t>, char *</a:t>
            </a:r>
            <a:r>
              <a:rPr lang="en-US" sz="1400" dirty="0" err="1">
                <a:latin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</a:rPr>
              <a:t>[])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// check argument count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</a:rPr>
              <a:t> != 2)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("Usage: ./kitten FILE\n");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return -1;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// try opening file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int </a:t>
            </a:r>
            <a:r>
              <a:rPr lang="en-US" sz="1400" dirty="0" err="1">
                <a:latin typeface="Consolas" panose="020B0609020204030204" pitchFamily="49" charset="0"/>
              </a:rPr>
              <a:t>fd</a:t>
            </a:r>
            <a:r>
              <a:rPr lang="en-US" sz="1400" dirty="0">
                <a:latin typeface="Consolas" panose="020B0609020204030204" pitchFamily="49" charset="0"/>
              </a:rPr>
              <a:t> = open(</a:t>
            </a:r>
            <a:r>
              <a:rPr lang="en-US" sz="1400" dirty="0" err="1">
                <a:latin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</a:rPr>
              <a:t>[1], O_RDONLY);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fd</a:t>
            </a:r>
            <a:r>
              <a:rPr lang="en-US" sz="1400" dirty="0">
                <a:latin typeface="Consolas" panose="020B0609020204030204" pitchFamily="49" charset="0"/>
              </a:rPr>
              <a:t> &lt;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("Error opening file!\n");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return -1;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// array to hold read 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uint8_t </a:t>
            </a:r>
            <a:r>
              <a:rPr lang="en-US" sz="1400" dirty="0" err="1">
                <a:latin typeface="Consolas" panose="020B0609020204030204" pitchFamily="49" charset="0"/>
              </a:rPr>
              <a:t>read_size</a:t>
            </a:r>
            <a:r>
              <a:rPr lang="en-US" sz="1400" dirty="0">
                <a:latin typeface="Consolas" panose="020B0609020204030204" pitchFamily="49" charset="0"/>
              </a:rPr>
              <a:t> = 10;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uint8_t </a:t>
            </a:r>
            <a:r>
              <a:rPr lang="en-US" sz="1400" dirty="0" err="1">
                <a:latin typeface="Consolas" panose="020B0609020204030204" pitchFamily="49" charset="0"/>
              </a:rPr>
              <a:t>read_data</a:t>
            </a:r>
            <a:r>
              <a:rPr lang="en-US" sz="1400" dirty="0">
                <a:latin typeface="Consolas" panose="020B0609020204030204" pitchFamily="49" charset="0"/>
              </a:rPr>
              <a:t>[</a:t>
            </a:r>
            <a:r>
              <a:rPr lang="en-US" sz="1400" dirty="0" err="1">
                <a:latin typeface="Consolas" panose="020B0609020204030204" pitchFamily="49" charset="0"/>
              </a:rPr>
              <a:t>read_size</a:t>
            </a:r>
            <a:r>
              <a:rPr lang="en-US" sz="14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662E8-B68C-4B63-8A6F-46D2990D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8A821F-45DF-4E8B-9FA6-D3E2D6A843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72100" y="1473200"/>
            <a:ext cx="6212308" cy="46990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while(true)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// read from file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latin typeface="Consolas" panose="020B0609020204030204" pitchFamily="49" charset="0"/>
              </a:rPr>
              <a:t>ssize_t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read_length</a:t>
            </a:r>
            <a:r>
              <a:rPr lang="en-US" sz="1400" dirty="0">
                <a:latin typeface="Consolas" panose="020B0609020204030204" pitchFamily="49" charset="0"/>
              </a:rPr>
              <a:t> = read(</a:t>
            </a:r>
            <a:r>
              <a:rPr lang="en-US" sz="1400" dirty="0" err="1">
                <a:latin typeface="Consolas" panose="020B0609020204030204" pitchFamily="49" charset="0"/>
              </a:rPr>
              <a:t>fd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read_data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read_size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if (</a:t>
            </a:r>
            <a:r>
              <a:rPr lang="en-US" sz="1400" dirty="0" err="1">
                <a:latin typeface="Consolas" panose="020B0609020204030204" pitchFamily="49" charset="0"/>
              </a:rPr>
              <a:t>read_length</a:t>
            </a:r>
            <a:r>
              <a:rPr lang="en-US" sz="1400" dirty="0">
                <a:latin typeface="Consolas" panose="020B0609020204030204" pitchFamily="49" charset="0"/>
              </a:rPr>
              <a:t> &lt;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("Error reading file!\n");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    return -1;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if (</a:t>
            </a:r>
            <a:r>
              <a:rPr lang="en-US" sz="1400" dirty="0" err="1">
                <a:latin typeface="Consolas" panose="020B0609020204030204" pitchFamily="49" charset="0"/>
              </a:rPr>
              <a:t>read_length</a:t>
            </a:r>
            <a:r>
              <a:rPr lang="en-US" sz="1400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    break;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// print out 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for (int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=0;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&lt;</a:t>
            </a:r>
            <a:r>
              <a:rPr lang="en-US" sz="1400" dirty="0" err="1">
                <a:latin typeface="Consolas" panose="020B0609020204030204" pitchFamily="49" charset="0"/>
              </a:rPr>
              <a:t>read_length</a:t>
            </a:r>
            <a:r>
              <a:rPr lang="en-US" sz="1400" dirty="0">
                <a:latin typeface="Consolas" panose="020B0609020204030204" pitchFamily="49" charset="0"/>
              </a:rPr>
              <a:t>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++)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("%c", </a:t>
            </a:r>
            <a:r>
              <a:rPr lang="en-US" sz="1400" dirty="0" err="1">
                <a:latin typeface="Consolas" panose="020B0609020204030204" pitchFamily="49" charset="0"/>
              </a:rPr>
              <a:t>read_data</a:t>
            </a:r>
            <a:r>
              <a:rPr lang="en-US" sz="1400" dirty="0">
                <a:latin typeface="Consolas" panose="020B0609020204030204" pitchFamily="49" charset="0"/>
              </a:rPr>
              <a:t>[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]);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return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n-US" sz="54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C9CAB2F-439C-4380-8E8F-E97AE9D56130}"/>
              </a:ext>
            </a:extLst>
          </p:cNvPr>
          <p:cNvSpPr/>
          <p:nvPr/>
        </p:nvSpPr>
        <p:spPr>
          <a:xfrm>
            <a:off x="2476500" y="1107418"/>
            <a:ext cx="3708400" cy="5233759"/>
          </a:xfrm>
          <a:custGeom>
            <a:avLst/>
            <a:gdLst>
              <a:gd name="connsiteX0" fmla="*/ 0 w 3708400"/>
              <a:gd name="connsiteY0" fmla="*/ 4759982 h 5233759"/>
              <a:gd name="connsiteX1" fmla="*/ 254000 w 3708400"/>
              <a:gd name="connsiteY1" fmla="*/ 5128282 h 5233759"/>
              <a:gd name="connsiteX2" fmla="*/ 1219200 w 3708400"/>
              <a:gd name="connsiteY2" fmla="*/ 5191782 h 5233759"/>
              <a:gd name="connsiteX3" fmla="*/ 1981200 w 3708400"/>
              <a:gd name="connsiteY3" fmla="*/ 4556782 h 5233759"/>
              <a:gd name="connsiteX4" fmla="*/ 2476500 w 3708400"/>
              <a:gd name="connsiteY4" fmla="*/ 3045482 h 5233759"/>
              <a:gd name="connsiteX5" fmla="*/ 2552700 w 3708400"/>
              <a:gd name="connsiteY5" fmla="*/ 1318282 h 5233759"/>
              <a:gd name="connsiteX6" fmla="*/ 2616200 w 3708400"/>
              <a:gd name="connsiteY6" fmla="*/ 251482 h 5233759"/>
              <a:gd name="connsiteX7" fmla="*/ 3035300 w 3708400"/>
              <a:gd name="connsiteY7" fmla="*/ 22882 h 5233759"/>
              <a:gd name="connsiteX8" fmla="*/ 3517900 w 3708400"/>
              <a:gd name="connsiteY8" fmla="*/ 48282 h 5233759"/>
              <a:gd name="connsiteX9" fmla="*/ 3708400 w 3708400"/>
              <a:gd name="connsiteY9" fmla="*/ 378482 h 523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8400" h="5233759">
                <a:moveTo>
                  <a:pt x="0" y="4759982"/>
                </a:moveTo>
                <a:cubicBezTo>
                  <a:pt x="25400" y="4908148"/>
                  <a:pt x="50800" y="5056315"/>
                  <a:pt x="254000" y="5128282"/>
                </a:cubicBezTo>
                <a:cubicBezTo>
                  <a:pt x="457200" y="5200249"/>
                  <a:pt x="931333" y="5287032"/>
                  <a:pt x="1219200" y="5191782"/>
                </a:cubicBezTo>
                <a:cubicBezTo>
                  <a:pt x="1507067" y="5096532"/>
                  <a:pt x="1771650" y="4914499"/>
                  <a:pt x="1981200" y="4556782"/>
                </a:cubicBezTo>
                <a:cubicBezTo>
                  <a:pt x="2190750" y="4199065"/>
                  <a:pt x="2381250" y="3585232"/>
                  <a:pt x="2476500" y="3045482"/>
                </a:cubicBezTo>
                <a:cubicBezTo>
                  <a:pt x="2571750" y="2505732"/>
                  <a:pt x="2529417" y="1783949"/>
                  <a:pt x="2552700" y="1318282"/>
                </a:cubicBezTo>
                <a:cubicBezTo>
                  <a:pt x="2575983" y="852615"/>
                  <a:pt x="2535767" y="467382"/>
                  <a:pt x="2616200" y="251482"/>
                </a:cubicBezTo>
                <a:cubicBezTo>
                  <a:pt x="2696633" y="35582"/>
                  <a:pt x="2885017" y="56749"/>
                  <a:pt x="3035300" y="22882"/>
                </a:cubicBezTo>
                <a:cubicBezTo>
                  <a:pt x="3185583" y="-10985"/>
                  <a:pt x="3405717" y="-10985"/>
                  <a:pt x="3517900" y="48282"/>
                </a:cubicBezTo>
                <a:cubicBezTo>
                  <a:pt x="3630083" y="107549"/>
                  <a:pt x="3669241" y="243015"/>
                  <a:pt x="3708400" y="378482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15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2FE325D-16A9-46F2-B3F8-67503E041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Interacting with file metadata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B29B56-2B7A-4113-8421-D4EC84318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int stat(const char *</a:t>
            </a: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pathname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, struct stat *</a:t>
            </a:r>
            <a:r>
              <a:rPr kumimoji="0" lang="en-US" altLang="en-US" sz="2400" b="0" i="1" u="none" strike="noStrike" cap="none" normalizeH="0" baseline="0" dirty="0" err="1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statbuf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);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DDDF8-03BF-485A-A241-4C95D342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EB64C4-4E05-45C1-948A-7DA41C93E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778966"/>
            <a:ext cx="7960894" cy="439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4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Process Control Flow</a:t>
            </a:r>
          </a:p>
          <a:p>
            <a:endParaRPr lang="en-US" dirty="0"/>
          </a:p>
          <a:p>
            <a:r>
              <a:rPr lang="en-US" dirty="0"/>
              <a:t>System Calls</a:t>
            </a:r>
          </a:p>
          <a:p>
            <a:endParaRPr lang="en-US" dirty="0"/>
          </a:p>
          <a:p>
            <a:r>
              <a:rPr lang="en-US" dirty="0"/>
              <a:t>File I/O</a:t>
            </a:r>
          </a:p>
          <a:p>
            <a:pPr lvl="1"/>
            <a:r>
              <a:rPr lang="en-US" dirty="0"/>
              <a:t>Standard I/O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792118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Process Control Flow</a:t>
            </a:r>
          </a:p>
          <a:p>
            <a:endParaRPr lang="en-US" dirty="0"/>
          </a:p>
          <a:p>
            <a:r>
              <a:rPr lang="en-US" dirty="0"/>
              <a:t>System Calls</a:t>
            </a:r>
          </a:p>
          <a:p>
            <a:endParaRPr lang="en-US" dirty="0"/>
          </a:p>
          <a:p>
            <a:r>
              <a:rPr lang="en-US" b="1" dirty="0"/>
              <a:t>File I/O</a:t>
            </a:r>
          </a:p>
          <a:p>
            <a:pPr lvl="1"/>
            <a:r>
              <a:rPr lang="en-US" b="1" dirty="0"/>
              <a:t>Standard I/O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564200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DBE0D45-B01C-4E53-AFCA-2B23251F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28599"/>
            <a:ext cx="4823994" cy="285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programs talk to users?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glossed over this before in CS211</a:t>
            </a:r>
          </a:p>
          <a:p>
            <a:pPr lvl="1"/>
            <a:r>
              <a:rPr lang="en-US" dirty="0" err="1"/>
              <a:t>printf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gets()</a:t>
            </a:r>
          </a:p>
          <a:p>
            <a:pPr lvl="1"/>
            <a:endParaRPr lang="en-US" dirty="0"/>
          </a:p>
          <a:p>
            <a:r>
              <a:rPr lang="en-US" dirty="0"/>
              <a:t>Work through the same file mechanism</a:t>
            </a:r>
          </a:p>
          <a:p>
            <a:pPr lvl="1"/>
            <a:r>
              <a:rPr lang="en-US" dirty="0"/>
              <a:t>Three special files created for each program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stdin – standard input (file descriptor 0)</a:t>
            </a:r>
          </a:p>
          <a:p>
            <a:pPr lvl="1"/>
            <a:r>
              <a:rPr lang="en-US" dirty="0" err="1"/>
              <a:t>stdout</a:t>
            </a:r>
            <a:r>
              <a:rPr lang="en-US" dirty="0"/>
              <a:t> – standard output (file descriptor 1)</a:t>
            </a:r>
          </a:p>
          <a:p>
            <a:pPr lvl="1"/>
            <a:r>
              <a:rPr lang="en-US" dirty="0"/>
              <a:t>stderr – standard error (file descriptor 2)</a:t>
            </a:r>
          </a:p>
          <a:p>
            <a:pPr lvl="1"/>
            <a:endParaRPr lang="en-US" dirty="0"/>
          </a:p>
          <a:p>
            <a:r>
              <a:rPr lang="en-US" dirty="0" err="1"/>
              <a:t>printf</a:t>
            </a:r>
            <a:r>
              <a:rPr lang="en-US" dirty="0"/>
              <a:t>(…) -&gt; </a:t>
            </a:r>
            <a:r>
              <a:rPr lang="en-US" dirty="0" err="1"/>
              <a:t>fprintf</a:t>
            </a:r>
            <a:r>
              <a:rPr lang="en-US" dirty="0"/>
              <a:t>(1, …) -&gt; handle arguments &amp; write(1, 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233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1D340-D043-45DD-AF7F-7AC4EF5B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I/O is a process thing, not a C 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09A58-57D0-44D9-B28F-9C4D05DAD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access them in Python, for instance</a:t>
            </a:r>
          </a:p>
          <a:p>
            <a:pPr lvl="1"/>
            <a:r>
              <a:rPr lang="en-US" dirty="0">
                <a:hlinkClick r:id="rId2"/>
              </a:rPr>
              <a:t>https://docs.python.org/3/library/sys.html#sys.stdin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5712-390A-48FD-A1E9-F8F2E6898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952924-1546-4610-9EE0-2487F2A61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189" y="2949414"/>
            <a:ext cx="9707610" cy="285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3487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88B0-0E91-4D07-AFE8-6964B0E4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“kitten” write to standard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D1E8-97FB-4C45-89B1-78D1F9A24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int main(int </a:t>
            </a:r>
            <a:r>
              <a:rPr lang="en-US" sz="1400" dirty="0" err="1">
                <a:latin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</a:rPr>
              <a:t>, char *</a:t>
            </a:r>
            <a:r>
              <a:rPr lang="en-US" sz="1400" dirty="0" err="1">
                <a:latin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</a:rPr>
              <a:t>[])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// check argument count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argc</a:t>
            </a:r>
            <a:r>
              <a:rPr lang="en-US" sz="1400" dirty="0">
                <a:latin typeface="Consolas" panose="020B0609020204030204" pitchFamily="49" charset="0"/>
              </a:rPr>
              <a:t> != 2)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("Usage: ./kitten FILE\n");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return -1;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// try opening file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int </a:t>
            </a:r>
            <a:r>
              <a:rPr lang="en-US" sz="1400" dirty="0" err="1">
                <a:latin typeface="Consolas" panose="020B0609020204030204" pitchFamily="49" charset="0"/>
              </a:rPr>
              <a:t>fd</a:t>
            </a:r>
            <a:r>
              <a:rPr lang="en-US" sz="1400" dirty="0">
                <a:latin typeface="Consolas" panose="020B0609020204030204" pitchFamily="49" charset="0"/>
              </a:rPr>
              <a:t> = open(</a:t>
            </a:r>
            <a:r>
              <a:rPr lang="en-US" sz="1400" dirty="0" err="1">
                <a:latin typeface="Consolas" panose="020B0609020204030204" pitchFamily="49" charset="0"/>
              </a:rPr>
              <a:t>argv</a:t>
            </a:r>
            <a:r>
              <a:rPr lang="en-US" sz="1400" dirty="0">
                <a:latin typeface="Consolas" panose="020B0609020204030204" pitchFamily="49" charset="0"/>
              </a:rPr>
              <a:t>[1], O_RDONLY);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if (</a:t>
            </a:r>
            <a:r>
              <a:rPr lang="en-US" sz="1400" dirty="0" err="1">
                <a:latin typeface="Consolas" panose="020B0609020204030204" pitchFamily="49" charset="0"/>
              </a:rPr>
              <a:t>fd</a:t>
            </a:r>
            <a:r>
              <a:rPr lang="en-US" sz="1400" dirty="0">
                <a:latin typeface="Consolas" panose="020B0609020204030204" pitchFamily="49" charset="0"/>
              </a:rPr>
              <a:t> &lt;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("Error opening file!\n");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return -1;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// array to hold read 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uint8_t </a:t>
            </a:r>
            <a:r>
              <a:rPr lang="en-US" sz="1400" dirty="0" err="1">
                <a:latin typeface="Consolas" panose="020B0609020204030204" pitchFamily="49" charset="0"/>
              </a:rPr>
              <a:t>read_size</a:t>
            </a:r>
            <a:r>
              <a:rPr lang="en-US" sz="1400" dirty="0">
                <a:latin typeface="Consolas" panose="020B0609020204030204" pitchFamily="49" charset="0"/>
              </a:rPr>
              <a:t> = 10;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uint8_t </a:t>
            </a:r>
            <a:r>
              <a:rPr lang="en-US" sz="1400" dirty="0" err="1">
                <a:latin typeface="Consolas" panose="020B0609020204030204" pitchFamily="49" charset="0"/>
              </a:rPr>
              <a:t>read_data</a:t>
            </a:r>
            <a:r>
              <a:rPr lang="en-US" sz="1400" dirty="0">
                <a:latin typeface="Consolas" panose="020B0609020204030204" pitchFamily="49" charset="0"/>
              </a:rPr>
              <a:t>[</a:t>
            </a:r>
            <a:r>
              <a:rPr lang="en-US" sz="1400" dirty="0" err="1">
                <a:latin typeface="Consolas" panose="020B0609020204030204" pitchFamily="49" charset="0"/>
              </a:rPr>
              <a:t>read_size</a:t>
            </a:r>
            <a:r>
              <a:rPr lang="en-US" sz="1400" dirty="0">
                <a:latin typeface="Consolas" panose="020B0609020204030204" pitchFamily="49" charset="0"/>
              </a:rPr>
              <a:t>];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7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8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662E8-B68C-4B63-8A6F-46D2990D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8A821F-45DF-4E8B-9FA6-D3E2D6A843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72100" y="1473200"/>
            <a:ext cx="6212308" cy="46990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while(true)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// read from file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latin typeface="Consolas" panose="020B0609020204030204" pitchFamily="49" charset="0"/>
              </a:rPr>
              <a:t>ssize_t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read_length</a:t>
            </a:r>
            <a:r>
              <a:rPr lang="en-US" sz="1400" dirty="0">
                <a:latin typeface="Consolas" panose="020B0609020204030204" pitchFamily="49" charset="0"/>
              </a:rPr>
              <a:t> = read(</a:t>
            </a:r>
            <a:r>
              <a:rPr lang="en-US" sz="1400" dirty="0" err="1">
                <a:latin typeface="Consolas" panose="020B0609020204030204" pitchFamily="49" charset="0"/>
              </a:rPr>
              <a:t>fd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read_data</a:t>
            </a:r>
            <a:r>
              <a:rPr lang="en-US" sz="1400" dirty="0">
                <a:latin typeface="Consolas" panose="020B0609020204030204" pitchFamily="49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</a:rPr>
              <a:t>read_size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if (</a:t>
            </a:r>
            <a:r>
              <a:rPr lang="en-US" sz="1400" dirty="0" err="1">
                <a:latin typeface="Consolas" panose="020B0609020204030204" pitchFamily="49" charset="0"/>
              </a:rPr>
              <a:t>read_length</a:t>
            </a:r>
            <a:r>
              <a:rPr lang="en-US" sz="1400" dirty="0">
                <a:latin typeface="Consolas" panose="020B0609020204030204" pitchFamily="49" charset="0"/>
              </a:rPr>
              <a:t> &lt;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("Error reading file!\n");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    return -1;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if (</a:t>
            </a:r>
            <a:r>
              <a:rPr lang="en-US" sz="1400" dirty="0" err="1">
                <a:latin typeface="Consolas" panose="020B0609020204030204" pitchFamily="49" charset="0"/>
              </a:rPr>
              <a:t>read_length</a:t>
            </a:r>
            <a:r>
              <a:rPr lang="en-US" sz="1400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    break;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    // print out data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  </a:t>
            </a:r>
            <a:r>
              <a:rPr lang="en-US" sz="1400" b="1" dirty="0" err="1">
                <a:latin typeface="Consolas" panose="020B0609020204030204" pitchFamily="49" charset="0"/>
              </a:rPr>
              <a:t>ssize_t</a:t>
            </a:r>
            <a:r>
              <a:rPr lang="en-US" sz="1400" b="1" dirty="0"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</a:rPr>
              <a:t>write_length</a:t>
            </a:r>
            <a:r>
              <a:rPr lang="en-US" sz="1400" b="1" dirty="0">
                <a:latin typeface="Consolas" panose="020B0609020204030204" pitchFamily="49" charset="0"/>
              </a:rPr>
              <a:t> = write(STDOUT_FILENO,</a:t>
            </a:r>
            <a:br>
              <a:rPr lang="en-US" sz="1400" b="1" dirty="0">
                <a:latin typeface="Consolas" panose="020B0609020204030204" pitchFamily="49" charset="0"/>
              </a:rPr>
            </a:br>
            <a:r>
              <a:rPr lang="en-US" sz="1400" b="1" dirty="0">
                <a:latin typeface="Consolas" panose="020B0609020204030204" pitchFamily="49" charset="0"/>
              </a:rPr>
              <a:t>                </a:t>
            </a:r>
            <a:r>
              <a:rPr lang="en-US" sz="1400" b="1" dirty="0" err="1">
                <a:latin typeface="Consolas" panose="020B0609020204030204" pitchFamily="49" charset="0"/>
              </a:rPr>
              <a:t>read_data</a:t>
            </a:r>
            <a:r>
              <a:rPr lang="en-US" sz="1400" b="1" dirty="0">
                <a:latin typeface="Consolas" panose="020B0609020204030204" pitchFamily="49" charset="0"/>
              </a:rPr>
              <a:t>, </a:t>
            </a:r>
            <a:r>
              <a:rPr lang="en-US" sz="1400" b="1" dirty="0" err="1">
                <a:latin typeface="Consolas" panose="020B0609020204030204" pitchFamily="49" charset="0"/>
              </a:rPr>
              <a:t>read_length</a:t>
            </a:r>
            <a:r>
              <a:rPr lang="en-US" sz="1400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return 0;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  <a:endParaRPr lang="en-US" sz="54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C9CAB2F-439C-4380-8E8F-E97AE9D56130}"/>
              </a:ext>
            </a:extLst>
          </p:cNvPr>
          <p:cNvSpPr/>
          <p:nvPr/>
        </p:nvSpPr>
        <p:spPr>
          <a:xfrm>
            <a:off x="2476500" y="1107418"/>
            <a:ext cx="3708400" cy="5233759"/>
          </a:xfrm>
          <a:custGeom>
            <a:avLst/>
            <a:gdLst>
              <a:gd name="connsiteX0" fmla="*/ 0 w 3708400"/>
              <a:gd name="connsiteY0" fmla="*/ 4759982 h 5233759"/>
              <a:gd name="connsiteX1" fmla="*/ 254000 w 3708400"/>
              <a:gd name="connsiteY1" fmla="*/ 5128282 h 5233759"/>
              <a:gd name="connsiteX2" fmla="*/ 1219200 w 3708400"/>
              <a:gd name="connsiteY2" fmla="*/ 5191782 h 5233759"/>
              <a:gd name="connsiteX3" fmla="*/ 1981200 w 3708400"/>
              <a:gd name="connsiteY3" fmla="*/ 4556782 h 5233759"/>
              <a:gd name="connsiteX4" fmla="*/ 2476500 w 3708400"/>
              <a:gd name="connsiteY4" fmla="*/ 3045482 h 5233759"/>
              <a:gd name="connsiteX5" fmla="*/ 2552700 w 3708400"/>
              <a:gd name="connsiteY5" fmla="*/ 1318282 h 5233759"/>
              <a:gd name="connsiteX6" fmla="*/ 2616200 w 3708400"/>
              <a:gd name="connsiteY6" fmla="*/ 251482 h 5233759"/>
              <a:gd name="connsiteX7" fmla="*/ 3035300 w 3708400"/>
              <a:gd name="connsiteY7" fmla="*/ 22882 h 5233759"/>
              <a:gd name="connsiteX8" fmla="*/ 3517900 w 3708400"/>
              <a:gd name="connsiteY8" fmla="*/ 48282 h 5233759"/>
              <a:gd name="connsiteX9" fmla="*/ 3708400 w 3708400"/>
              <a:gd name="connsiteY9" fmla="*/ 378482 h 523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8400" h="5233759">
                <a:moveTo>
                  <a:pt x="0" y="4759982"/>
                </a:moveTo>
                <a:cubicBezTo>
                  <a:pt x="25400" y="4908148"/>
                  <a:pt x="50800" y="5056315"/>
                  <a:pt x="254000" y="5128282"/>
                </a:cubicBezTo>
                <a:cubicBezTo>
                  <a:pt x="457200" y="5200249"/>
                  <a:pt x="931333" y="5287032"/>
                  <a:pt x="1219200" y="5191782"/>
                </a:cubicBezTo>
                <a:cubicBezTo>
                  <a:pt x="1507067" y="5096532"/>
                  <a:pt x="1771650" y="4914499"/>
                  <a:pt x="1981200" y="4556782"/>
                </a:cubicBezTo>
                <a:cubicBezTo>
                  <a:pt x="2190750" y="4199065"/>
                  <a:pt x="2381250" y="3585232"/>
                  <a:pt x="2476500" y="3045482"/>
                </a:cubicBezTo>
                <a:cubicBezTo>
                  <a:pt x="2571750" y="2505732"/>
                  <a:pt x="2529417" y="1783949"/>
                  <a:pt x="2552700" y="1318282"/>
                </a:cubicBezTo>
                <a:cubicBezTo>
                  <a:pt x="2575983" y="852615"/>
                  <a:pt x="2535767" y="467382"/>
                  <a:pt x="2616200" y="251482"/>
                </a:cubicBezTo>
                <a:cubicBezTo>
                  <a:pt x="2696633" y="35582"/>
                  <a:pt x="2885017" y="56749"/>
                  <a:pt x="3035300" y="22882"/>
                </a:cubicBezTo>
                <a:cubicBezTo>
                  <a:pt x="3185583" y="-10985"/>
                  <a:pt x="3405717" y="-10985"/>
                  <a:pt x="3517900" y="48282"/>
                </a:cubicBezTo>
                <a:cubicBezTo>
                  <a:pt x="3630083" y="107549"/>
                  <a:pt x="3669241" y="243015"/>
                  <a:pt x="3708400" y="378482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91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E066D-9CDB-4C9B-8E6E-8A2D94D53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Redirecting standard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2ACA2-B412-471A-AE19-86910B926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Shells by default setup standard I/O to connect to the keyboard and the screen</a:t>
            </a:r>
          </a:p>
          <a:p>
            <a:pPr lvl="1"/>
            <a:r>
              <a:rPr lang="en-US" dirty="0"/>
              <a:t>But any file will work</a:t>
            </a:r>
          </a:p>
          <a:p>
            <a:pPr lvl="1"/>
            <a:endParaRPr lang="en-US" dirty="0"/>
          </a:p>
          <a:p>
            <a:r>
              <a:rPr lang="en-US" dirty="0"/>
              <a:t>Shell I/O redirection commands</a:t>
            </a:r>
          </a:p>
          <a:p>
            <a:pPr lvl="1"/>
            <a:r>
              <a:rPr lang="en-US" dirty="0"/>
              <a:t>COMMAND &lt; filename</a:t>
            </a:r>
          </a:p>
          <a:p>
            <a:pPr lvl="2"/>
            <a:r>
              <a:rPr lang="en-US" dirty="0"/>
              <a:t>Connect standard input to filename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COMMAND &gt; filename</a:t>
            </a:r>
          </a:p>
          <a:p>
            <a:pPr lvl="2"/>
            <a:r>
              <a:rPr lang="en-US" dirty="0"/>
              <a:t>Connect standard output to filename (overwrite)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COMMAND &gt;&gt; filename</a:t>
            </a:r>
          </a:p>
          <a:p>
            <a:pPr lvl="2"/>
            <a:r>
              <a:rPr lang="en-US" dirty="0"/>
              <a:t>Connect standard output to filename (append)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70A46-A4A0-418E-8E86-A550C4746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645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D3BB6-9467-4FC3-B0CC-B2A174C8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Piping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0E085-8031-4A82-A0F3-A5CCC3D9F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command shell desire is to run multiple commands where the output of the first feeds into the second</a:t>
            </a:r>
          </a:p>
          <a:p>
            <a:endParaRPr lang="en-US" dirty="0"/>
          </a:p>
          <a:p>
            <a:r>
              <a:rPr lang="en-US" dirty="0"/>
              <a:t>COMMAND1 | COMMAND2</a:t>
            </a:r>
          </a:p>
          <a:p>
            <a:pPr lvl="1"/>
            <a:r>
              <a:rPr lang="en-US" dirty="0"/>
              <a:t>Connects </a:t>
            </a:r>
            <a:r>
              <a:rPr lang="en-US" dirty="0" err="1"/>
              <a:t>stdout</a:t>
            </a:r>
            <a:r>
              <a:rPr lang="en-US" dirty="0"/>
              <a:t> of COMMAND1 to stdin of COMMAND2</a:t>
            </a:r>
          </a:p>
          <a:p>
            <a:pPr lvl="1"/>
            <a:endParaRPr lang="en-US" dirty="0"/>
          </a:p>
          <a:p>
            <a:r>
              <a:rPr lang="en-US" dirty="0"/>
              <a:t>Example: print out files and sort by size</a:t>
            </a:r>
          </a:p>
          <a:p>
            <a:pPr lvl="1"/>
            <a:r>
              <a:rPr lang="en-US" dirty="0"/>
              <a:t>ls –</a:t>
            </a:r>
            <a:r>
              <a:rPr lang="en-US" dirty="0" err="1"/>
              <a:t>lah</a:t>
            </a:r>
            <a:r>
              <a:rPr lang="en-US" dirty="0"/>
              <a:t> | sort –h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F6341-550D-405C-80D3-AFC854B4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814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830D4-DB8C-456D-A36C-FD07D082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Sidebar: super useful command for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C0915-DE76-4A2C-9C87-7D5D8E6B3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502000"/>
                </a:solidFill>
                <a:effectLst/>
                <a:latin typeface="Courier New" panose="02070309020205020404" pitchFamily="49" charset="0"/>
              </a:rPr>
              <a:t>tee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OPTION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Courier New" panose="02070309020205020404" pitchFamily="49" charset="0"/>
              </a:rPr>
              <a:t>]... [</a:t>
            </a:r>
            <a:r>
              <a:rPr kumimoji="0" lang="en-US" altLang="en-US" sz="2800" b="0" i="1" u="none" strike="noStrike" cap="none" normalizeH="0" baseline="0" dirty="0">
                <a:ln>
                  <a:noFill/>
                </a:ln>
                <a:solidFill>
                  <a:srgbClr val="006000"/>
                </a:solidFill>
                <a:effectLst/>
                <a:latin typeface="Courier New" panose="02070309020205020404" pitchFamily="49" charset="0"/>
              </a:rPr>
              <a:t>FILE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181818"/>
                </a:solidFill>
                <a:effectLst/>
                <a:latin typeface="Courier New" panose="02070309020205020404" pitchFamily="49" charset="0"/>
              </a:rPr>
              <a:t>]...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dirty="0"/>
              <a:t>Reads from stdin and write to </a:t>
            </a:r>
            <a:r>
              <a:rPr lang="en-US" b="1" dirty="0"/>
              <a:t>both</a:t>
            </a:r>
            <a:r>
              <a:rPr lang="en-US" dirty="0"/>
              <a:t> </a:t>
            </a:r>
            <a:r>
              <a:rPr lang="en-US" dirty="0" err="1"/>
              <a:t>stdout</a:t>
            </a:r>
            <a:r>
              <a:rPr lang="en-US" dirty="0"/>
              <a:t> and file</a:t>
            </a:r>
          </a:p>
          <a:p>
            <a:pPr lvl="1"/>
            <a:endParaRPr lang="en-US" dirty="0"/>
          </a:p>
          <a:p>
            <a:r>
              <a:rPr lang="en-US" dirty="0"/>
              <a:t>Example: prints out a list of files and saves results</a:t>
            </a:r>
          </a:p>
          <a:p>
            <a:pPr lvl="1"/>
            <a:r>
              <a:rPr lang="en-US" dirty="0"/>
              <a:t>ls –</a:t>
            </a:r>
            <a:r>
              <a:rPr lang="en-US" dirty="0" err="1"/>
              <a:t>lah</a:t>
            </a:r>
            <a:r>
              <a:rPr lang="en-US" dirty="0"/>
              <a:t> | tee results.txt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 run this with various programs I’m testing, so I can record the results, but also seem them in real-time.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43856-A480-4DCA-AD83-73CA83F7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574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88B0-0E91-4D07-AFE8-6964B0E4F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redirection with kitten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0D1E8-97FB-4C45-89B1-78D1F9A24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I/O redirection is handled when the process is created</a:t>
            </a:r>
          </a:p>
          <a:p>
            <a:pPr lvl="1"/>
            <a:r>
              <a:rPr lang="en-US" dirty="0"/>
              <a:t>So it does not need to be aware of it at all</a:t>
            </a:r>
          </a:p>
          <a:p>
            <a:pPr lvl="1"/>
            <a:endParaRPr lang="en-US" dirty="0"/>
          </a:p>
          <a:p>
            <a:r>
              <a:rPr lang="en-US" dirty="0"/>
              <a:t>Our kitten tool works with redirection automatically!</a:t>
            </a:r>
          </a:p>
          <a:p>
            <a:pPr lvl="1"/>
            <a:r>
              <a:rPr lang="en-US" dirty="0"/>
              <a:t>./kitten </a:t>
            </a:r>
            <a:r>
              <a:rPr lang="en-US" dirty="0" err="1"/>
              <a:t>arguments.c</a:t>
            </a:r>
            <a:r>
              <a:rPr lang="en-US" dirty="0"/>
              <a:t> &gt; OUTPUT_FILE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662E8-B68C-4B63-8A6F-46D2990D1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5838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F488-0972-4A41-B321-DCE59241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3626-A67C-491B-B4C6-75FBC9634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printf</a:t>
            </a:r>
            <a:r>
              <a:rPr lang="en-US" dirty="0"/>
              <a:t>() work?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5A4ED-9BC3-404C-B325-7A104C0B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252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FF488-0972-4A41-B321-DCE59241B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3626-A67C-491B-B4C6-75FBC9634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printf</a:t>
            </a:r>
            <a:r>
              <a:rPr lang="en-US" dirty="0"/>
              <a:t>() work?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Read in arguments and determine what it needs to format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Create a new string buffer and write arguments into it</a:t>
            </a:r>
            <a:br>
              <a:rPr lang="en-US" dirty="0"/>
            </a:b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Call write() on STDOUT with the string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25A4ED-9BC3-404C-B325-7A104C0B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85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view of a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Process: program that is being executed</a:t>
            </a:r>
          </a:p>
          <a:p>
            <a:r>
              <a:rPr lang="en-US" dirty="0"/>
              <a:t>Contains code, data, and a thread</a:t>
            </a:r>
          </a:p>
          <a:p>
            <a:pPr lvl="1"/>
            <a:r>
              <a:rPr lang="en-US" dirty="0"/>
              <a:t>Thread contains registers, instruction pointer, and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399800CC-605C-4A89-B92D-54E8232CC65B}"/>
              </a:ext>
            </a:extLst>
          </p:cNvPr>
          <p:cNvSpPr txBox="1">
            <a:spLocks/>
          </p:cNvSpPr>
          <p:nvPr/>
        </p:nvSpPr>
        <p:spPr>
          <a:xfrm>
            <a:off x="3272489" y="2968109"/>
            <a:ext cx="5257800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Registers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E5BEBBE-46A6-4FC0-8A7D-B9D9A512DFD9}"/>
              </a:ext>
            </a:extLst>
          </p:cNvPr>
          <p:cNvGrpSpPr/>
          <p:nvPr/>
        </p:nvGrpSpPr>
        <p:grpSpPr>
          <a:xfrm>
            <a:off x="3455493" y="3636160"/>
            <a:ext cx="4518661" cy="2219719"/>
            <a:chOff x="4500288" y="3086374"/>
            <a:chExt cx="6045854" cy="296992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476AE8-5A7F-4515-95D9-0581946AC54D}"/>
                </a:ext>
              </a:extLst>
            </p:cNvPr>
            <p:cNvGrpSpPr/>
            <p:nvPr/>
          </p:nvGrpSpPr>
          <p:grpSpPr>
            <a:xfrm>
              <a:off x="7584675" y="3086374"/>
              <a:ext cx="2961467" cy="2969928"/>
              <a:chOff x="4724400" y="1371600"/>
              <a:chExt cx="3556000" cy="356616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1A7A332-26A1-46BC-9C05-BA9C9849537D}"/>
                  </a:ext>
                </a:extLst>
              </p:cNvPr>
              <p:cNvGrpSpPr/>
              <p:nvPr/>
            </p:nvGrpSpPr>
            <p:grpSpPr>
              <a:xfrm>
                <a:off x="4724400" y="1371600"/>
                <a:ext cx="3556000" cy="365760"/>
                <a:chOff x="4724400" y="1143000"/>
                <a:chExt cx="3556000" cy="365760"/>
              </a:xfrm>
            </p:grpSpPr>
            <p:sp>
              <p:nvSpPr>
                <p:cNvPr id="55" name="Rectangle 14">
                  <a:extLst>
                    <a:ext uri="{FF2B5EF4-FFF2-40B4-BE49-F238E27FC236}">
                      <a16:creationId xmlns:a16="http://schemas.microsoft.com/office/drawing/2014/main" id="{57B0AE1A-D90F-4FEA-9E18-9356A212CD25}"/>
                    </a:ext>
                  </a:extLst>
                </p:cNvPr>
                <p:cNvSpPr>
                  <a:spLocks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65151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%r8d</a:t>
                  </a:r>
                </a:p>
              </p:txBody>
            </p:sp>
            <p:sp>
              <p:nvSpPr>
                <p:cNvPr id="56" name="Rectangle 22">
                  <a:extLst>
                    <a:ext uri="{FF2B5EF4-FFF2-40B4-BE49-F238E27FC236}">
                      <a16:creationId xmlns:a16="http://schemas.microsoft.com/office/drawing/2014/main" id="{0B0894FF-93E6-4541-8508-4A0015D2E7A5}"/>
                    </a:ext>
                  </a:extLst>
                </p:cNvPr>
                <p:cNvSpPr>
                  <a:spLocks/>
                </p:cNvSpPr>
                <p:nvPr>
                  <p:custDataLst>
                    <p:tags r:id="rId32"/>
                  </p:custDataLst>
                </p:nvPr>
              </p:nvSpPr>
              <p:spPr bwMode="auto">
                <a:xfrm>
                  <a:off x="47244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%r8</a:t>
                  </a:r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A11D924-6035-432D-A770-8AD39026D50A}"/>
                  </a:ext>
                </a:extLst>
              </p:cNvPr>
              <p:cNvGrpSpPr/>
              <p:nvPr/>
            </p:nvGrpSpPr>
            <p:grpSpPr>
              <a:xfrm>
                <a:off x="4724400" y="1828800"/>
                <a:ext cx="3556000" cy="365760"/>
                <a:chOff x="4724400" y="1752600"/>
                <a:chExt cx="3556000" cy="365760"/>
              </a:xfrm>
            </p:grpSpPr>
            <p:sp>
              <p:nvSpPr>
                <p:cNvPr id="53" name="Rectangle 15">
                  <a:extLst>
                    <a:ext uri="{FF2B5EF4-FFF2-40B4-BE49-F238E27FC236}">
                      <a16:creationId xmlns:a16="http://schemas.microsoft.com/office/drawing/2014/main" id="{67CBFC63-AF19-4CF8-AA91-7F32306B8A2F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65151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%r9d</a:t>
                  </a:r>
                </a:p>
              </p:txBody>
            </p:sp>
            <p:sp>
              <p:nvSpPr>
                <p:cNvPr id="54" name="Rectangle 23">
                  <a:extLst>
                    <a:ext uri="{FF2B5EF4-FFF2-40B4-BE49-F238E27FC236}">
                      <a16:creationId xmlns:a16="http://schemas.microsoft.com/office/drawing/2014/main" id="{640D0FB4-265F-44B4-B939-EA360B0D9BDF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47244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%r9</a:t>
                  </a: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CE4518F2-78D3-4ACE-91DE-34E09CB4C88D}"/>
                  </a:ext>
                </a:extLst>
              </p:cNvPr>
              <p:cNvGrpSpPr/>
              <p:nvPr/>
            </p:nvGrpSpPr>
            <p:grpSpPr>
              <a:xfrm>
                <a:off x="4724400" y="2286000"/>
                <a:ext cx="3556000" cy="365760"/>
                <a:chOff x="4724400" y="2362200"/>
                <a:chExt cx="3556000" cy="365760"/>
              </a:xfrm>
            </p:grpSpPr>
            <p:sp>
              <p:nvSpPr>
                <p:cNvPr id="51" name="Rectangle 16">
                  <a:extLst>
                    <a:ext uri="{FF2B5EF4-FFF2-40B4-BE49-F238E27FC236}">
                      <a16:creationId xmlns:a16="http://schemas.microsoft.com/office/drawing/2014/main" id="{9B48D45F-ECC7-4328-AB6F-52B19BCD50AE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65151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%r10d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81346F90-92A7-4A65-B729-EF9D3D0276C7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47244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%r10</a:t>
                  </a: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1E2672B-EF74-424A-9A1D-B6FEA20C1AA7}"/>
                  </a:ext>
                </a:extLst>
              </p:cNvPr>
              <p:cNvGrpSpPr/>
              <p:nvPr/>
            </p:nvGrpSpPr>
            <p:grpSpPr>
              <a:xfrm>
                <a:off x="4724400" y="2743200"/>
                <a:ext cx="3556000" cy="365760"/>
                <a:chOff x="4724400" y="2971800"/>
                <a:chExt cx="3556000" cy="365760"/>
              </a:xfrm>
            </p:grpSpPr>
            <p:sp>
              <p:nvSpPr>
                <p:cNvPr id="49" name="Rectangle 17">
                  <a:extLst>
                    <a:ext uri="{FF2B5EF4-FFF2-40B4-BE49-F238E27FC236}">
                      <a16:creationId xmlns:a16="http://schemas.microsoft.com/office/drawing/2014/main" id="{571457BB-2566-45A5-8189-79C95D2E477F}"/>
                    </a:ext>
                  </a:extLst>
                </p:cNvPr>
                <p:cNvSpPr>
                  <a:spLocks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65151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%r11d</a:t>
                  </a:r>
                </a:p>
              </p:txBody>
            </p:sp>
            <p:sp>
              <p:nvSpPr>
                <p:cNvPr id="50" name="Rectangle 25">
                  <a:extLst>
                    <a:ext uri="{FF2B5EF4-FFF2-40B4-BE49-F238E27FC236}">
                      <a16:creationId xmlns:a16="http://schemas.microsoft.com/office/drawing/2014/main" id="{DF0C5A3F-7809-4402-9AC9-1860514595A2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47244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%r11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45B54FF-2935-4633-9E1E-721E5F03F116}"/>
                  </a:ext>
                </a:extLst>
              </p:cNvPr>
              <p:cNvGrpSpPr/>
              <p:nvPr/>
            </p:nvGrpSpPr>
            <p:grpSpPr>
              <a:xfrm>
                <a:off x="4724400" y="3200400"/>
                <a:ext cx="3556000" cy="365760"/>
                <a:chOff x="4724400" y="3581400"/>
                <a:chExt cx="3556000" cy="365760"/>
              </a:xfrm>
            </p:grpSpPr>
            <p:sp>
              <p:nvSpPr>
                <p:cNvPr id="47" name="Rectangle 18">
                  <a:extLst>
                    <a:ext uri="{FF2B5EF4-FFF2-40B4-BE49-F238E27FC236}">
                      <a16:creationId xmlns:a16="http://schemas.microsoft.com/office/drawing/2014/main" id="{39E2DF48-3B93-47FA-A77C-FF318B5620ED}"/>
                    </a:ext>
                  </a:extLst>
                </p:cNvPr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65151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%r12d</a:t>
                  </a:r>
                </a:p>
              </p:txBody>
            </p:sp>
            <p:sp>
              <p:nvSpPr>
                <p:cNvPr id="48" name="Rectangle 26">
                  <a:extLst>
                    <a:ext uri="{FF2B5EF4-FFF2-40B4-BE49-F238E27FC236}">
                      <a16:creationId xmlns:a16="http://schemas.microsoft.com/office/drawing/2014/main" id="{E41A5CF8-7116-48CD-9AB3-A79CAEA58A2F}"/>
                    </a:ext>
                  </a:extLst>
                </p:cNvPr>
                <p:cNvSpPr>
                  <a:spLocks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47244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%r12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12BD7F9-A2C4-423A-87DB-D5E5983EBE9E}"/>
                  </a:ext>
                </a:extLst>
              </p:cNvPr>
              <p:cNvGrpSpPr/>
              <p:nvPr/>
            </p:nvGrpSpPr>
            <p:grpSpPr>
              <a:xfrm>
                <a:off x="4724400" y="3657600"/>
                <a:ext cx="3556000" cy="365760"/>
                <a:chOff x="4724400" y="4191000"/>
                <a:chExt cx="3556000" cy="365760"/>
              </a:xfrm>
            </p:grpSpPr>
            <p:sp>
              <p:nvSpPr>
                <p:cNvPr id="45" name="Rectangle 19">
                  <a:extLst>
                    <a:ext uri="{FF2B5EF4-FFF2-40B4-BE49-F238E27FC236}">
                      <a16:creationId xmlns:a16="http://schemas.microsoft.com/office/drawing/2014/main" id="{65637A19-94F8-4FB8-8212-F5873CC40117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65151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%r13d</a:t>
                  </a:r>
                </a:p>
              </p:txBody>
            </p:sp>
            <p:sp>
              <p:nvSpPr>
                <p:cNvPr id="46" name="Rectangle 27">
                  <a:extLst>
                    <a:ext uri="{FF2B5EF4-FFF2-40B4-BE49-F238E27FC236}">
                      <a16:creationId xmlns:a16="http://schemas.microsoft.com/office/drawing/2014/main" id="{0C5FB8E6-E164-47FE-AD73-14095F097826}"/>
                    </a:ext>
                  </a:extLst>
                </p:cNvPr>
                <p:cNvSpPr>
                  <a:spLocks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47244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%r13</a:t>
                  </a: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D28D7C1E-451D-4C18-AD76-DFF9D1225963}"/>
                  </a:ext>
                </a:extLst>
              </p:cNvPr>
              <p:cNvGrpSpPr/>
              <p:nvPr/>
            </p:nvGrpSpPr>
            <p:grpSpPr>
              <a:xfrm>
                <a:off x="4724400" y="4114800"/>
                <a:ext cx="3556000" cy="365760"/>
                <a:chOff x="4724400" y="4800600"/>
                <a:chExt cx="3556000" cy="365760"/>
              </a:xfrm>
            </p:grpSpPr>
            <p:sp>
              <p:nvSpPr>
                <p:cNvPr id="43" name="Rectangle 20">
                  <a:extLst>
                    <a:ext uri="{FF2B5EF4-FFF2-40B4-BE49-F238E27FC236}">
                      <a16:creationId xmlns:a16="http://schemas.microsoft.com/office/drawing/2014/main" id="{AC5AD10E-F58E-4D6F-AC93-532FFC4919C7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6515100" y="4838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%r14d</a:t>
                  </a:r>
                </a:p>
              </p:txBody>
            </p:sp>
            <p:sp>
              <p:nvSpPr>
                <p:cNvPr id="44" name="Rectangle 28">
                  <a:extLst>
                    <a:ext uri="{FF2B5EF4-FFF2-40B4-BE49-F238E27FC236}">
                      <a16:creationId xmlns:a16="http://schemas.microsoft.com/office/drawing/2014/main" id="{7FA82E0C-22F1-4127-B2E2-FA39295284EE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47244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%r14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8218198A-70D4-4B5D-B0A4-3072CB96D1C9}"/>
                  </a:ext>
                </a:extLst>
              </p:cNvPr>
              <p:cNvGrpSpPr/>
              <p:nvPr/>
            </p:nvGrpSpPr>
            <p:grpSpPr>
              <a:xfrm>
                <a:off x="4724400" y="4572000"/>
                <a:ext cx="3556000" cy="365760"/>
                <a:chOff x="4724400" y="5410200"/>
                <a:chExt cx="3556000" cy="365760"/>
              </a:xfrm>
            </p:grpSpPr>
            <p:sp>
              <p:nvSpPr>
                <p:cNvPr id="41" name="Rectangle 21">
                  <a:extLst>
                    <a:ext uri="{FF2B5EF4-FFF2-40B4-BE49-F238E27FC236}">
                      <a16:creationId xmlns:a16="http://schemas.microsoft.com/office/drawing/2014/main" id="{BD3C4787-3781-4FD3-BC06-D14B8B91E4F2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6515100" y="5448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%r15d</a:t>
                  </a:r>
                </a:p>
              </p:txBody>
            </p:sp>
            <p:sp>
              <p:nvSpPr>
                <p:cNvPr id="42" name="Rectangle 29">
                  <a:extLst>
                    <a:ext uri="{FF2B5EF4-FFF2-40B4-BE49-F238E27FC236}">
                      <a16:creationId xmlns:a16="http://schemas.microsoft.com/office/drawing/2014/main" id="{23526382-BD85-4CA1-8013-DA2940D54489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47244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%r15</a:t>
                  </a: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40AE318-1306-49A2-9D11-4D2E2EADBEBC}"/>
                </a:ext>
              </a:extLst>
            </p:cNvPr>
            <p:cNvGrpSpPr/>
            <p:nvPr/>
          </p:nvGrpSpPr>
          <p:grpSpPr>
            <a:xfrm>
              <a:off x="4500288" y="3086374"/>
              <a:ext cx="2961890" cy="2969928"/>
              <a:chOff x="761492" y="1371600"/>
              <a:chExt cx="3556508" cy="356616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923F6DCA-8169-4AE6-838F-34140D12636A}"/>
                  </a:ext>
                </a:extLst>
              </p:cNvPr>
              <p:cNvGrpSpPr/>
              <p:nvPr/>
            </p:nvGrpSpPr>
            <p:grpSpPr>
              <a:xfrm>
                <a:off x="762000" y="4114800"/>
                <a:ext cx="3556000" cy="365760"/>
                <a:chOff x="762000" y="4800600"/>
                <a:chExt cx="3556000" cy="365760"/>
              </a:xfrm>
            </p:grpSpPr>
            <p:sp>
              <p:nvSpPr>
                <p:cNvPr id="31" name="Rectangle 1">
                  <a:extLst>
                    <a:ext uri="{FF2B5EF4-FFF2-40B4-BE49-F238E27FC236}">
                      <a16:creationId xmlns:a16="http://schemas.microsoft.com/office/drawing/2014/main" id="{8DE8077A-BF37-4FB2-8000-96259AD8F5E0}"/>
                    </a:ext>
                  </a:extLst>
                </p:cNvPr>
                <p:cNvSpPr>
                  <a:spLocks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762000" y="4800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32" name="Rectangle 12">
                  <a:extLst>
                    <a:ext uri="{FF2B5EF4-FFF2-40B4-BE49-F238E27FC236}">
                      <a16:creationId xmlns:a16="http://schemas.microsoft.com/office/drawing/2014/main" id="{630A2962-6A47-4605-850E-5E1F8DEEE43D}"/>
                    </a:ext>
                  </a:extLst>
                </p:cNvPr>
                <p:cNvSpPr>
                  <a:spLocks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2552700" y="4838700"/>
                  <a:ext cx="1764792" cy="29260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127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56EFB39-EA94-45D1-A182-9FFA63FA4DFE}"/>
                  </a:ext>
                </a:extLst>
              </p:cNvPr>
              <p:cNvGrpSpPr/>
              <p:nvPr/>
            </p:nvGrpSpPr>
            <p:grpSpPr>
              <a:xfrm>
                <a:off x="762000" y="1371600"/>
                <a:ext cx="3556000" cy="365760"/>
                <a:chOff x="762000" y="1143000"/>
                <a:chExt cx="3556000" cy="365760"/>
              </a:xfrm>
            </p:grpSpPr>
            <p:sp>
              <p:nvSpPr>
                <p:cNvPr id="29" name="Rectangle 6">
                  <a:extLst>
                    <a:ext uri="{FF2B5EF4-FFF2-40B4-BE49-F238E27FC236}">
                      <a16:creationId xmlns:a16="http://schemas.microsoft.com/office/drawing/2014/main" id="{89E08E60-BF00-4A49-8CB8-E1B08C04D085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2552700" y="1181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eax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30" name="Rectangle 30">
                  <a:extLst>
                    <a:ext uri="{FF2B5EF4-FFF2-40B4-BE49-F238E27FC236}">
                      <a16:creationId xmlns:a16="http://schemas.microsoft.com/office/drawing/2014/main" id="{0AA32F4A-A62C-4BC2-A94C-1C629E4D069D}"/>
                    </a:ext>
                  </a:extLst>
                </p:cNvPr>
                <p:cNvSpPr>
                  <a:spLocks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62000" y="1143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rax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4C39F05D-B664-49C8-83E1-8E247361812D}"/>
                  </a:ext>
                </a:extLst>
              </p:cNvPr>
              <p:cNvGrpSpPr/>
              <p:nvPr/>
            </p:nvGrpSpPr>
            <p:grpSpPr>
              <a:xfrm>
                <a:off x="762000" y="1828800"/>
                <a:ext cx="3556000" cy="365760"/>
                <a:chOff x="762000" y="1752600"/>
                <a:chExt cx="3556000" cy="365760"/>
              </a:xfrm>
            </p:grpSpPr>
            <p:sp>
              <p:nvSpPr>
                <p:cNvPr id="27" name="Rectangle 7">
                  <a:extLst>
                    <a:ext uri="{FF2B5EF4-FFF2-40B4-BE49-F238E27FC236}">
                      <a16:creationId xmlns:a16="http://schemas.microsoft.com/office/drawing/2014/main" id="{18697F8E-4651-46DE-BA9B-593FA408C6DB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552700" y="17907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8" name="Rectangle 31">
                  <a:extLst>
                    <a:ext uri="{FF2B5EF4-FFF2-40B4-BE49-F238E27FC236}">
                      <a16:creationId xmlns:a16="http://schemas.microsoft.com/office/drawing/2014/main" id="{98EBB6FA-6BA7-4FDA-AC2C-04B54B9820D9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762000" y="17526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E8D3D3E-F5CD-4198-A65F-3FB55EB9E38D}"/>
                  </a:ext>
                </a:extLst>
              </p:cNvPr>
              <p:cNvGrpSpPr/>
              <p:nvPr/>
            </p:nvGrpSpPr>
            <p:grpSpPr>
              <a:xfrm>
                <a:off x="762000" y="2286000"/>
                <a:ext cx="3556000" cy="365760"/>
                <a:chOff x="762000" y="2362200"/>
                <a:chExt cx="3556000" cy="365760"/>
              </a:xfrm>
            </p:grpSpPr>
            <p:sp>
              <p:nvSpPr>
                <p:cNvPr id="25" name="Rectangle 8">
                  <a:extLst>
                    <a:ext uri="{FF2B5EF4-FFF2-40B4-BE49-F238E27FC236}">
                      <a16:creationId xmlns:a16="http://schemas.microsoft.com/office/drawing/2014/main" id="{C41EAE6D-56FB-4C0A-BCA3-F505EB52B3D5}"/>
                    </a:ext>
                  </a:extLst>
                </p:cNvPr>
                <p:cNvSpPr>
                  <a:spLocks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2552700" y="24003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ecx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6" name="Rectangle 32">
                  <a:extLst>
                    <a:ext uri="{FF2B5EF4-FFF2-40B4-BE49-F238E27FC236}">
                      <a16:creationId xmlns:a16="http://schemas.microsoft.com/office/drawing/2014/main" id="{555DC655-6B39-4134-9DBA-DDB82C92D158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762000" y="2362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rcx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7AFB821-1EDB-46A6-8B56-901CC498A7C3}"/>
                  </a:ext>
                </a:extLst>
              </p:cNvPr>
              <p:cNvGrpSpPr/>
              <p:nvPr/>
            </p:nvGrpSpPr>
            <p:grpSpPr>
              <a:xfrm>
                <a:off x="762000" y="2743200"/>
                <a:ext cx="3556000" cy="365760"/>
                <a:chOff x="762000" y="2971800"/>
                <a:chExt cx="3556000" cy="365760"/>
              </a:xfrm>
            </p:grpSpPr>
            <p:sp>
              <p:nvSpPr>
                <p:cNvPr id="23" name="Rectangle 9">
                  <a:extLst>
                    <a:ext uri="{FF2B5EF4-FFF2-40B4-BE49-F238E27FC236}">
                      <a16:creationId xmlns:a16="http://schemas.microsoft.com/office/drawing/2014/main" id="{EF357574-5921-424C-AB36-923F9E10B470}"/>
                    </a:ext>
                  </a:extLst>
                </p:cNvPr>
                <p:cNvSpPr>
                  <a:spLocks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52700" y="30099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edx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4" name="Rectangle 33">
                  <a:extLst>
                    <a:ext uri="{FF2B5EF4-FFF2-40B4-BE49-F238E27FC236}">
                      <a16:creationId xmlns:a16="http://schemas.microsoft.com/office/drawing/2014/main" id="{7B0CD16C-453C-464A-BA3D-17167F7F010C}"/>
                    </a:ext>
                  </a:extLst>
                </p:cNvPr>
                <p:cNvSpPr>
                  <a:spLocks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762000" y="29718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rdx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C8A035B-03AB-45A7-A9B8-61D6320D9E54}"/>
                  </a:ext>
                </a:extLst>
              </p:cNvPr>
              <p:cNvGrpSpPr/>
              <p:nvPr/>
            </p:nvGrpSpPr>
            <p:grpSpPr>
              <a:xfrm>
                <a:off x="762000" y="3200400"/>
                <a:ext cx="3556000" cy="365760"/>
                <a:chOff x="762000" y="3581400"/>
                <a:chExt cx="3556000" cy="365760"/>
              </a:xfrm>
            </p:grpSpPr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152B1F37-52E8-4906-BCDD-9982F66575F8}"/>
                    </a:ext>
                  </a:extLst>
                </p:cNvPr>
                <p:cNvSpPr>
                  <a:spLocks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2552700" y="36195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esi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2" name="Rectangle 34">
                  <a:extLst>
                    <a:ext uri="{FF2B5EF4-FFF2-40B4-BE49-F238E27FC236}">
                      <a16:creationId xmlns:a16="http://schemas.microsoft.com/office/drawing/2014/main" id="{15437EEF-E794-4F81-9910-2564EEE00861}"/>
                    </a:ext>
                  </a:extLst>
                </p:cNvPr>
                <p:cNvSpPr>
                  <a:spLocks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762000" y="35814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rsi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9B5035C-8593-4B1B-8345-B66D036E8884}"/>
                  </a:ext>
                </a:extLst>
              </p:cNvPr>
              <p:cNvGrpSpPr/>
              <p:nvPr/>
            </p:nvGrpSpPr>
            <p:grpSpPr>
              <a:xfrm>
                <a:off x="762000" y="3657600"/>
                <a:ext cx="3556000" cy="365760"/>
                <a:chOff x="762000" y="4191000"/>
                <a:chExt cx="3556000" cy="365760"/>
              </a:xfrm>
            </p:grpSpPr>
            <p:sp>
              <p:nvSpPr>
                <p:cNvPr id="19" name="Rectangle 11">
                  <a:extLst>
                    <a:ext uri="{FF2B5EF4-FFF2-40B4-BE49-F238E27FC236}">
                      <a16:creationId xmlns:a16="http://schemas.microsoft.com/office/drawing/2014/main" id="{C59D67EF-6E63-48C9-BDAA-533FB8194677}"/>
                    </a:ext>
                  </a:extLst>
                </p:cNvPr>
                <p:cNvSpPr>
                  <a:spLocks/>
                </p:cNvSpPr>
                <p:nvPr>
                  <p:custDataLst>
                    <p:tags r:id="rId3"/>
                  </p:custDataLst>
                </p:nvPr>
              </p:nvSpPr>
              <p:spPr bwMode="auto">
                <a:xfrm>
                  <a:off x="2552700" y="42291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edi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20" name="Rectangle 35">
                  <a:extLst>
                    <a:ext uri="{FF2B5EF4-FFF2-40B4-BE49-F238E27FC236}">
                      <a16:creationId xmlns:a16="http://schemas.microsoft.com/office/drawing/2014/main" id="{DE65E106-E863-4993-804F-A2D20C9FA99C}"/>
                    </a:ext>
                  </a:extLst>
                </p:cNvPr>
                <p:cNvSpPr>
                  <a:spLocks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>
                  <a:off x="762000" y="41910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rdi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47AAC07-80BB-4AFD-8675-C006AB85D03D}"/>
                  </a:ext>
                </a:extLst>
              </p:cNvPr>
              <p:cNvGrpSpPr/>
              <p:nvPr/>
            </p:nvGrpSpPr>
            <p:grpSpPr>
              <a:xfrm>
                <a:off x="761492" y="4572000"/>
                <a:ext cx="3556000" cy="365760"/>
                <a:chOff x="762000" y="5410200"/>
                <a:chExt cx="3556000" cy="365760"/>
              </a:xfrm>
            </p:grpSpPr>
            <p:sp>
              <p:nvSpPr>
                <p:cNvPr id="17" name="Rectangle 13">
                  <a:extLst>
                    <a:ext uri="{FF2B5EF4-FFF2-40B4-BE49-F238E27FC236}">
                      <a16:creationId xmlns:a16="http://schemas.microsoft.com/office/drawing/2014/main" id="{EE9977CC-57A3-47DB-8CDA-01735A365D94}"/>
                    </a:ext>
                  </a:extLst>
                </p:cNvPr>
                <p:cNvSpPr>
                  <a:spLocks/>
                </p:cNvSpPr>
                <p:nvPr>
                  <p:custDataLst>
                    <p:tags r:id="rId1"/>
                  </p:custDataLst>
                </p:nvPr>
              </p:nvSpPr>
              <p:spPr bwMode="auto">
                <a:xfrm>
                  <a:off x="2552700" y="5435600"/>
                  <a:ext cx="1765300" cy="292608"/>
                </a:xfrm>
                <a:prstGeom prst="rect">
                  <a:avLst/>
                </a:prstGeom>
                <a:solidFill>
                  <a:srgbClr val="D8D8D8"/>
                </a:solidFill>
                <a:ln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16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16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ebp</a:t>
                  </a:r>
                  <a:endParaRPr lang="en-US" sz="16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  <p:sp>
              <p:nvSpPr>
                <p:cNvPr id="18" name="Rectangle 36">
                  <a:extLst>
                    <a:ext uri="{FF2B5EF4-FFF2-40B4-BE49-F238E27FC236}">
                      <a16:creationId xmlns:a16="http://schemas.microsoft.com/office/drawing/2014/main" id="{FB13E668-9523-4C8B-B2A3-9F24818612F7}"/>
                    </a:ext>
                  </a:extLst>
                </p:cNvPr>
                <p:cNvSpPr>
                  <a:spLocks/>
                </p:cNvSpPr>
                <p:nvPr>
                  <p:custDataLst>
                    <p:tags r:id="rId2"/>
                  </p:custDataLst>
                </p:nvPr>
              </p:nvSpPr>
              <p:spPr bwMode="auto">
                <a:xfrm>
                  <a:off x="762000" y="5410200"/>
                  <a:ext cx="3556000" cy="365760"/>
                </a:xfrm>
                <a:prstGeom prst="rect">
                  <a:avLst/>
                </a:prstGeom>
                <a:noFill/>
                <a:ln w="25400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lIns="38100" tIns="38100" rIns="38100" bIns="38100" anchor="ctr"/>
                <a:lstStyle/>
                <a:p>
                  <a:pPr algn="l"/>
                  <a:r>
                    <a:rPr lang="en-US" sz="2000" dirty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%</a:t>
                  </a:r>
                  <a:r>
                    <a:rPr lang="en-US" sz="2000" dirty="0" err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urier New" panose="02070309020205020404" pitchFamily="49" charset="0"/>
                      <a:sym typeface="Courier New Bold" charset="0"/>
                    </a:rPr>
                    <a:t>rbp</a:t>
                  </a:r>
                  <a:endParaRPr lang="en-US" sz="2000" dirty="0">
                    <a:solidFill>
                      <a:schemeClr val="tx1"/>
                    </a:solidFill>
                    <a:latin typeface="Consolas" panose="020B0609020204030204" pitchFamily="49" charset="0"/>
                    <a:cs typeface="Courier New" panose="02070309020205020404" pitchFamily="49" charset="0"/>
                    <a:sym typeface="Courier New Bold" charset="0"/>
                  </a:endParaRPr>
                </a:p>
              </p:txBody>
            </p:sp>
          </p:grpSp>
        </p:grpSp>
      </p:grpSp>
      <p:sp>
        <p:nvSpPr>
          <p:cNvPr id="57" name="Content Placeholder 19">
            <a:extLst>
              <a:ext uri="{FF2B5EF4-FFF2-40B4-BE49-F238E27FC236}">
                <a16:creationId xmlns:a16="http://schemas.microsoft.com/office/drawing/2014/main" id="{A22841AD-59D4-4E6B-8E1B-A6E349163C12}"/>
              </a:ext>
            </a:extLst>
          </p:cNvPr>
          <p:cNvSpPr txBox="1">
            <a:spLocks/>
          </p:cNvSpPr>
          <p:nvPr/>
        </p:nvSpPr>
        <p:spPr>
          <a:xfrm>
            <a:off x="8167339" y="3092508"/>
            <a:ext cx="3366883" cy="13339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Instruction Pointer</a:t>
            </a:r>
          </a:p>
          <a:p>
            <a:r>
              <a:rPr lang="en-US" dirty="0"/>
              <a:t>Condition Codes</a:t>
            </a:r>
          </a:p>
          <a:p>
            <a:endParaRPr lang="en-US" dirty="0"/>
          </a:p>
          <a:p>
            <a:r>
              <a:rPr lang="en-US" dirty="0"/>
              <a:t>Stack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5BD6E3E-6271-4B2B-92DA-7768D2742750}"/>
              </a:ext>
            </a:extLst>
          </p:cNvPr>
          <p:cNvSpPr/>
          <p:nvPr/>
        </p:nvSpPr>
        <p:spPr>
          <a:xfrm>
            <a:off x="562199" y="2893424"/>
            <a:ext cx="11128983" cy="3388244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5D251168-694F-4C56-A69D-DDFB0A74C051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l="17858" t="42551"/>
          <a:stretch/>
        </p:blipFill>
        <p:spPr>
          <a:xfrm>
            <a:off x="382848" y="4029399"/>
            <a:ext cx="2450504" cy="179426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086A3EA-398C-4E58-95AF-103F0BB6C95C}"/>
              </a:ext>
            </a:extLst>
          </p:cNvPr>
          <p:cNvPicPr>
            <a:picLocks noChangeAspect="1"/>
          </p:cNvPicPr>
          <p:nvPr/>
        </p:nvPicPr>
        <p:blipFill rotWithShape="1">
          <a:blip r:embed="rId34"/>
          <a:srcRect b="76057"/>
          <a:stretch/>
        </p:blipFill>
        <p:spPr>
          <a:xfrm>
            <a:off x="8467356" y="5118438"/>
            <a:ext cx="2469094" cy="618902"/>
          </a:xfrm>
          <a:prstGeom prst="rect">
            <a:avLst/>
          </a:prstGeom>
        </p:spPr>
      </p:pic>
      <p:sp>
        <p:nvSpPr>
          <p:cNvPr id="61" name="Content Placeholder 19">
            <a:extLst>
              <a:ext uri="{FF2B5EF4-FFF2-40B4-BE49-F238E27FC236}">
                <a16:creationId xmlns:a16="http://schemas.microsoft.com/office/drawing/2014/main" id="{B8A59DB2-F3F6-412A-80E0-1DBF9D374C3A}"/>
              </a:ext>
            </a:extLst>
          </p:cNvPr>
          <p:cNvSpPr txBox="1">
            <a:spLocks/>
          </p:cNvSpPr>
          <p:nvPr/>
        </p:nvSpPr>
        <p:spPr>
          <a:xfrm>
            <a:off x="890781" y="2968096"/>
            <a:ext cx="1942571" cy="6008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 and Data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0AAB4B-99C5-4F35-8E78-6C7E8ADBE681}"/>
              </a:ext>
            </a:extLst>
          </p:cNvPr>
          <p:cNvSpPr/>
          <p:nvPr/>
        </p:nvSpPr>
        <p:spPr>
          <a:xfrm>
            <a:off x="3116538" y="2987898"/>
            <a:ext cx="8448690" cy="3206839"/>
          </a:xfrm>
          <a:prstGeom prst="roundRect">
            <a:avLst>
              <a:gd name="adj" fmla="val 7687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855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Process Control Flow</a:t>
            </a:r>
          </a:p>
          <a:p>
            <a:endParaRPr lang="en-US" dirty="0"/>
          </a:p>
          <a:p>
            <a:r>
              <a:rPr lang="en-US" dirty="0"/>
              <a:t>System Calls</a:t>
            </a:r>
          </a:p>
          <a:p>
            <a:endParaRPr lang="en-US" dirty="0"/>
          </a:p>
          <a:p>
            <a:r>
              <a:rPr lang="en-US" dirty="0"/>
              <a:t>File I/O</a:t>
            </a:r>
          </a:p>
          <a:p>
            <a:pPr lvl="1"/>
            <a:r>
              <a:rPr lang="en-US" dirty="0"/>
              <a:t>Standard I/O</a:t>
            </a:r>
          </a:p>
          <a:p>
            <a:pPr lvl="1"/>
            <a:endParaRPr lang="en-US" dirty="0"/>
          </a:p>
          <a:p>
            <a:r>
              <a:rPr lang="en-US" b="1" dirty="0"/>
              <a:t>Signals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008692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DB4C3D-3A38-4FDD-84EB-63A30FDF2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Alerting processes of events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9669E-06BC-4029-8B00-81F8E1966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let a process know there was an event?</a:t>
            </a:r>
          </a:p>
          <a:p>
            <a:pPr lvl="1"/>
            <a:r>
              <a:rPr lang="en-US" dirty="0"/>
              <a:t>Errors</a:t>
            </a:r>
          </a:p>
          <a:p>
            <a:pPr lvl="1"/>
            <a:r>
              <a:rPr lang="en-US" dirty="0"/>
              <a:t>Termination</a:t>
            </a:r>
          </a:p>
          <a:p>
            <a:pPr lvl="1"/>
            <a:r>
              <a:rPr lang="en-US" dirty="0"/>
              <a:t>User commands (like CTRL-C or CTRL-\)</a:t>
            </a:r>
          </a:p>
          <a:p>
            <a:pPr lvl="1"/>
            <a:endParaRPr lang="en-US" dirty="0"/>
          </a:p>
          <a:p>
            <a:r>
              <a:rPr lang="en-US" dirty="0"/>
              <a:t>Events could happen whenever</a:t>
            </a:r>
          </a:p>
          <a:p>
            <a:pPr lvl="1"/>
            <a:r>
              <a:rPr lang="en-US" dirty="0"/>
              <a:t>Need to interrupt process control flow and run an event handler</a:t>
            </a:r>
          </a:p>
          <a:p>
            <a:pPr lvl="1"/>
            <a:r>
              <a:rPr lang="en-US" dirty="0"/>
              <a:t>Linux mechanism to do so is called “signals”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1D533-DEAB-4E18-ACDD-9768014B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495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</p:spTree>
    <p:extLst>
      <p:ext uri="{BB962C8B-B14F-4D97-AF65-F5344CB8AC3E}">
        <p14:creationId xmlns:p14="http://schemas.microsoft.com/office/powerpoint/2010/main" val="8339477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7AE90-EAA4-4921-8A97-6D143A07F93C}"/>
              </a:ext>
            </a:extLst>
          </p:cNvPr>
          <p:cNvSpPr/>
          <p:nvPr/>
        </p:nvSpPr>
        <p:spPr>
          <a:xfrm>
            <a:off x="3297382" y="4953000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48BAE-1FE8-4E1A-9FD1-25B5758C2442}"/>
              </a:ext>
            </a:extLst>
          </p:cNvPr>
          <p:cNvSpPr/>
          <p:nvPr/>
        </p:nvSpPr>
        <p:spPr>
          <a:xfrm>
            <a:off x="4504731" y="4953000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D4848-09E6-4CC1-85D3-42E6D9C5D913}"/>
              </a:ext>
            </a:extLst>
          </p:cNvPr>
          <p:cNvSpPr/>
          <p:nvPr/>
        </p:nvSpPr>
        <p:spPr>
          <a:xfrm>
            <a:off x="5791200" y="4745174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2DCFC-CBB7-495B-B954-4650EF208266}"/>
              </a:ext>
            </a:extLst>
          </p:cNvPr>
          <p:cNvSpPr txBox="1"/>
          <p:nvPr/>
        </p:nvSpPr>
        <p:spPr>
          <a:xfrm>
            <a:off x="8915400" y="4745174"/>
            <a:ext cx="23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Errors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2B3DDB-7668-4C0F-BED6-D7E90BBDE6F5}"/>
              </a:ext>
            </a:extLst>
          </p:cNvPr>
          <p:cNvSpPr/>
          <p:nvPr/>
        </p:nvSpPr>
        <p:spPr>
          <a:xfrm>
            <a:off x="1837732" y="5170246"/>
            <a:ext cx="1236956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493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1060-9329-48BA-B5C2-EB84CD8F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are asynchronous messages to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F624B-5A5C-43CD-A43B-107410764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Sometimes the OS wants to send something like an interrupt to a process</a:t>
            </a:r>
          </a:p>
          <a:p>
            <a:pPr lvl="1"/>
            <a:r>
              <a:rPr lang="en-US" dirty="0"/>
              <a:t>Your child process completed</a:t>
            </a:r>
          </a:p>
          <a:p>
            <a:pPr lvl="1"/>
            <a:r>
              <a:rPr lang="en-US" dirty="0"/>
              <a:t>You tried to use an illegal instruction</a:t>
            </a:r>
          </a:p>
          <a:p>
            <a:pPr lvl="1"/>
            <a:r>
              <a:rPr lang="en-US" dirty="0"/>
              <a:t>You accessed invalid memory</a:t>
            </a:r>
          </a:p>
          <a:p>
            <a:pPr lvl="1"/>
            <a:r>
              <a:rPr lang="en-US" dirty="0"/>
              <a:t>You are terminating now</a:t>
            </a:r>
          </a:p>
          <a:p>
            <a:pPr lvl="1"/>
            <a:endParaRPr lang="en-US" dirty="0"/>
          </a:p>
          <a:p>
            <a:r>
              <a:rPr lang="en-US" dirty="0"/>
              <a:t>In POSIX systems, this idea is called “Signals”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30CA80-ACEF-4181-893D-FD320670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A97D56-FC55-427B-BCE5-2D39D1F0DADE}"/>
              </a:ext>
            </a:extLst>
          </p:cNvPr>
          <p:cNvSpPr txBox="1"/>
          <p:nvPr/>
        </p:nvSpPr>
        <p:spPr>
          <a:xfrm>
            <a:off x="1814944" y="4745174"/>
            <a:ext cx="86729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 1) SIGHUP     2) SIGINT   3) SIGQUIT   4) SIGILL  5) SIGTRAP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 6) SIGABRT    7) SIGBUS   8) SIGFPE    9) SIGKILL 10) SIGUSR1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11) SIGSEGV   12) SIGUSR2 13) SIGPIPE  14) SIGALRM 15) SIGTERM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16) SIGSTKFLT 17) SIGCHLD 18) SIGCONT  19) SIGSTOP 20) SIGTSTP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21) SIGTTIN   22) SIGTTOU 23) SIGURG   24) SIGXCPU 25) SIGXFSZ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26) SIGVTALRM 27) SIGPROF 28) SIGWINCH 29) SIGIO   30) SIGPWR</a:t>
            </a:r>
          </a:p>
          <a:p>
            <a:r>
              <a:rPr lang="en-US" sz="1400" dirty="0">
                <a:latin typeface="Consolas" panose="020B0609020204030204" pitchFamily="49" charset="0"/>
              </a:rPr>
              <a:t>31) SIGSYS	  ...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E7AE90-EAA4-4921-8A97-6D143A07F93C}"/>
              </a:ext>
            </a:extLst>
          </p:cNvPr>
          <p:cNvSpPr/>
          <p:nvPr/>
        </p:nvSpPr>
        <p:spPr>
          <a:xfrm>
            <a:off x="4500266" y="4745174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C48BAE-1FE8-4E1A-9FD1-25B5758C2442}"/>
              </a:ext>
            </a:extLst>
          </p:cNvPr>
          <p:cNvSpPr/>
          <p:nvPr/>
        </p:nvSpPr>
        <p:spPr>
          <a:xfrm>
            <a:off x="5756336" y="4946065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ED4848-09E6-4CC1-85D3-42E6D9C5D913}"/>
              </a:ext>
            </a:extLst>
          </p:cNvPr>
          <p:cNvSpPr/>
          <p:nvPr/>
        </p:nvSpPr>
        <p:spPr>
          <a:xfrm>
            <a:off x="1955723" y="4946065"/>
            <a:ext cx="1115291" cy="297873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E97C93-1B3C-4815-B222-2392C22BE78E}"/>
              </a:ext>
            </a:extLst>
          </p:cNvPr>
          <p:cNvSpPr txBox="1"/>
          <p:nvPr/>
        </p:nvSpPr>
        <p:spPr>
          <a:xfrm>
            <a:off x="8915400" y="4745174"/>
            <a:ext cx="2320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Process Termination</a:t>
            </a:r>
          </a:p>
        </p:txBody>
      </p:sp>
    </p:spTree>
    <p:extLst>
      <p:ext uri="{BB962C8B-B14F-4D97-AF65-F5344CB8AC3E}">
        <p14:creationId xmlns:p14="http://schemas.microsoft.com/office/powerpoint/2010/main" val="28912403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1ED5-8164-4C9B-9F75-1D9C76EE7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Sending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A2C5C-FDE5-4158-AFD3-E6A2A7195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 sends signals when it needs to</a:t>
            </a:r>
          </a:p>
          <a:p>
            <a:endParaRPr lang="en-US" dirty="0"/>
          </a:p>
          <a:p>
            <a:r>
              <a:rPr lang="en-US" dirty="0"/>
              <a:t>Processes can ask the OS send signals with a system call</a:t>
            </a:r>
          </a:p>
          <a:p>
            <a:pPr lvl="1"/>
            <a:r>
              <a:rPr lang="sv-SE" dirty="0">
                <a:latin typeface="Consolas" panose="020B0609020204030204" pitchFamily="49" charset="0"/>
              </a:rPr>
              <a:t>int kill(pid_t pid, int sig);</a:t>
            </a:r>
          </a:p>
          <a:p>
            <a:pPr lvl="1"/>
            <a:endParaRPr lang="sv-SE" dirty="0">
              <a:latin typeface="Consolas" panose="020B0609020204030204" pitchFamily="49" charset="0"/>
            </a:endParaRPr>
          </a:p>
          <a:p>
            <a:r>
              <a:rPr lang="sv-SE" dirty="0"/>
              <a:t>Users send signals through OS from command line or keyboard</a:t>
            </a:r>
          </a:p>
          <a:p>
            <a:pPr lvl="1"/>
            <a:r>
              <a:rPr lang="sv-SE" dirty="0"/>
              <a:t>Shell command: kill -9 </a:t>
            </a:r>
            <a:r>
              <a:rPr lang="sv-SE" i="1" dirty="0"/>
              <a:t>pid  </a:t>
            </a:r>
            <a:r>
              <a:rPr lang="sv-SE" dirty="0"/>
              <a:t>(SIGKILL)</a:t>
            </a:r>
          </a:p>
          <a:p>
            <a:pPr lvl="1"/>
            <a:r>
              <a:rPr lang="sv-SE" dirty="0"/>
              <a:t>CTRL-C (SIGINT)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C74CE-35CE-43EA-A039-E5D90DA7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10589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89C0-00EB-4EDE-A7A2-725B8AD8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94BFA-96AB-4A97-9473-011388FD4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can register a function to handle individual signals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signal(int sig, </a:t>
            </a:r>
            <a:r>
              <a:rPr lang="en-US" dirty="0" err="1">
                <a:latin typeface="Consolas" panose="020B0609020204030204" pitchFamily="49" charset="0"/>
              </a:rPr>
              <a:t>sighandler_t</a:t>
            </a:r>
            <a:r>
              <a:rPr lang="en-US" dirty="0">
                <a:latin typeface="Consolas" panose="020B0609020204030204" pitchFamily="49" charset="0"/>
              </a:rPr>
              <a:t> handler);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What are you supposed to do about it?</a:t>
            </a:r>
          </a:p>
          <a:p>
            <a:pPr lvl="1"/>
            <a:r>
              <a:rPr lang="en-US" dirty="0"/>
              <a:t>Do some </a:t>
            </a:r>
            <a:r>
              <a:rPr lang="en-US" i="1" dirty="0"/>
              <a:t>quick</a:t>
            </a:r>
            <a:r>
              <a:rPr lang="en-US" dirty="0"/>
              <a:t> processing to handle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Reset the process and try again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Quit the process (default handler)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8DEEE-88C2-4DD9-8E38-56B6CDEB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501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EC273-4B30-4B5B-A84D-AE6548BB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1AC73F-7F84-4713-90F0-C08FFD53A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20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EBD6-55F4-4494-A4AA-32AC543F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sending a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D132-A59C-4CAF-B630-12BCEB84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 kill -11 </a:t>
            </a:r>
            <a:r>
              <a:rPr lang="en-US" i="1" dirty="0" err="1"/>
              <a:t>pid</a:t>
            </a:r>
            <a:r>
              <a:rPr lang="en-US" i="1" dirty="0"/>
              <a:t>		</a:t>
            </a:r>
            <a:r>
              <a:rPr lang="en-US" dirty="0"/>
              <a:t>(11 is SIGSEGV – </a:t>
            </a:r>
            <a:r>
              <a:rPr lang="en-US" dirty="0" err="1"/>
              <a:t>a.k.a</a:t>
            </a:r>
            <a:r>
              <a:rPr lang="en-US" dirty="0"/>
              <a:t> </a:t>
            </a:r>
            <a:r>
              <a:rPr lang="en-US" dirty="0" err="1"/>
              <a:t>segfault</a:t>
            </a:r>
            <a:r>
              <a:rPr lang="en-US" dirty="0"/>
              <a:t>)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3BC7E-11AC-4CB4-86F3-3566DA0B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2403A-CC47-4522-9422-785047E7D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24" y="1977339"/>
            <a:ext cx="9832540" cy="41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0601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EBD6-55F4-4494-A4AA-32AC543F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catching a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D132-A59C-4CAF-B630-12BCEB84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void </a:t>
            </a:r>
            <a:r>
              <a:rPr lang="en-US" sz="1600" b="1" dirty="0" err="1">
                <a:latin typeface="Consolas" panose="020B0609020204030204" pitchFamily="49" charset="0"/>
              </a:rPr>
              <a:t>sighandler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(int signum)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("HA </a:t>
            </a:r>
            <a:r>
              <a:rPr lang="en-US" sz="1600" dirty="0" err="1">
                <a:latin typeface="Consolas" panose="020B0609020204030204" pitchFamily="49" charset="0"/>
              </a:rPr>
              <a:t>HA</a:t>
            </a:r>
            <a:r>
              <a:rPr lang="en-US" sz="1600" dirty="0">
                <a:latin typeface="Consolas" panose="020B0609020204030204" pitchFamily="49" charset="0"/>
              </a:rPr>
              <a:t> You can't kill me!\n");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int </a:t>
            </a:r>
            <a:r>
              <a:rPr lang="en-US" sz="1600" b="1" dirty="0">
                <a:latin typeface="Consolas" panose="020B0609020204030204" pitchFamily="49" charset="0"/>
              </a:rPr>
              <a:t>main</a:t>
            </a:r>
            <a:r>
              <a:rPr lang="en-US" sz="1600" dirty="0">
                <a:latin typeface="Consolas" panose="020B0609020204030204" pitchFamily="49" charset="0"/>
              </a:rPr>
              <a:t> (void)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signal(SIGINT, </a:t>
            </a:r>
            <a:r>
              <a:rPr lang="en-US" sz="1600" dirty="0" err="1">
                <a:latin typeface="Consolas" panose="020B0609020204030204" pitchFamily="49" charset="0"/>
              </a:rPr>
              <a:t>sighandler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("Starting\n");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while(true)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("Going to sleep for a second...\n");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   sleep(1);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return 0;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3BC7E-11AC-4CB4-86F3-3566DA0B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A12E5-2F9A-413F-AB62-73C615048897}"/>
              </a:ext>
            </a:extLst>
          </p:cNvPr>
          <p:cNvSpPr txBox="1"/>
          <p:nvPr/>
        </p:nvSpPr>
        <p:spPr>
          <a:xfrm>
            <a:off x="7473696" y="404336"/>
            <a:ext cx="3755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stdbool.h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stdlib.h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stdio.h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unistd.h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signal.h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33502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BF66-00D8-469D-9E9F-9BD8A882A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remaining about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A9926-169C-4B72-922C-018A7103C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Interaction mechanisms with OS</a:t>
            </a:r>
          </a:p>
          <a:p>
            <a:pPr lvl="1"/>
            <a:r>
              <a:rPr lang="en-US" dirty="0"/>
              <a:t>How do processes make requests of the OS?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How does the OS inform processes of various events?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Both answered by the same basic mechanism:</a:t>
            </a:r>
            <a:br>
              <a:rPr lang="en-US" dirty="0"/>
            </a:br>
            <a:r>
              <a:rPr lang="en-US" dirty="0"/>
              <a:t>	exceptional control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BAD7E-70A3-4069-A6DD-C8F90B351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276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EBD6-55F4-4494-A4AA-32AC543F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catching a </a:t>
            </a:r>
            <a:r>
              <a:rPr lang="en-US" dirty="0" err="1"/>
              <a:t>segfault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DD132-A59C-4CAF-B630-12BCEB847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int* pointer = 0x00000000;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void </a:t>
            </a:r>
            <a:r>
              <a:rPr lang="en-US" sz="1600" b="1" dirty="0" err="1">
                <a:latin typeface="Consolas" panose="020B0609020204030204" pitchFamily="49" charset="0"/>
              </a:rPr>
              <a:t>sighandler</a:t>
            </a:r>
            <a:r>
              <a:rPr lang="en-US" sz="1600" b="1" dirty="0">
                <a:latin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</a:rPr>
              <a:t>(int signum)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("Oops, that pointer wasn't valid. Let's try a different one\n");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pointer++;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("About to read from pointer 0x%08lX\n", (long)pointer);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int </a:t>
            </a:r>
            <a:r>
              <a:rPr lang="en-US" sz="1600" b="1" dirty="0">
                <a:latin typeface="Consolas" panose="020B0609020204030204" pitchFamily="49" charset="0"/>
              </a:rPr>
              <a:t>main</a:t>
            </a:r>
            <a:r>
              <a:rPr lang="en-US" sz="1600" dirty="0">
                <a:latin typeface="Consolas" panose="020B0609020204030204" pitchFamily="49" charset="0"/>
              </a:rPr>
              <a:t> (void) {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signal(SIGSEGV, </a:t>
            </a:r>
            <a:r>
              <a:rPr lang="en-US" sz="1600" dirty="0" err="1">
                <a:latin typeface="Consolas" panose="020B0609020204030204" pitchFamily="49" charset="0"/>
              </a:rPr>
              <a:t>sighandler</a:t>
            </a:r>
            <a:r>
              <a:rPr lang="en-US" sz="16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</a:t>
            </a:r>
            <a:r>
              <a:rPr lang="en-US" sz="1600" dirty="0" err="1">
                <a:latin typeface="Consolas" panose="020B0609020204030204" pitchFamily="49" charset="0"/>
              </a:rPr>
              <a:t>printf</a:t>
            </a:r>
            <a:r>
              <a:rPr lang="en-US" sz="1600" dirty="0">
                <a:latin typeface="Consolas" panose="020B0609020204030204" pitchFamily="49" charset="0"/>
              </a:rPr>
              <a:t>("About to read from pointer 0x%08lX\n", (long)pointer);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int test = *pointer;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   return(0);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3BC7E-11AC-4CB4-86F3-3566DA0B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F5AC7-9B80-4609-94BD-1BC05629BD98}"/>
              </a:ext>
            </a:extLst>
          </p:cNvPr>
          <p:cNvSpPr txBox="1"/>
          <p:nvPr/>
        </p:nvSpPr>
        <p:spPr>
          <a:xfrm>
            <a:off x="7473696" y="404336"/>
            <a:ext cx="37551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#include &lt;</a:t>
            </a:r>
            <a:r>
              <a:rPr lang="en-US" dirty="0" err="1">
                <a:latin typeface="Consolas" panose="020B0609020204030204" pitchFamily="49" charset="0"/>
              </a:rPr>
              <a:t>stdbool.h</a:t>
            </a:r>
            <a:r>
              <a:rPr lang="en-US" dirty="0">
                <a:latin typeface="Consolas" panose="020B0609020204030204" pitchFamily="49" charset="0"/>
              </a:rPr>
              <a:t>&gt;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stdlib.h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stdio.h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unistd.h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Consolas" panose="020B0609020204030204" pitchFamily="49" charset="0"/>
              </a:rPr>
              <a:t>#include &lt;</a:t>
            </a:r>
            <a:r>
              <a:rPr lang="en-US" sz="1800" dirty="0" err="1">
                <a:latin typeface="Consolas" panose="020B0609020204030204" pitchFamily="49" charset="0"/>
              </a:rPr>
              <a:t>signal.h</a:t>
            </a:r>
            <a:r>
              <a:rPr lang="en-US" sz="1800" dirty="0">
                <a:latin typeface="Consolas" panose="020B06090202040302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434487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6C7776-1AD3-4FC0-BBFE-5FF7AA5545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Process Control Flow</a:t>
            </a:r>
          </a:p>
          <a:p>
            <a:endParaRPr lang="en-US" dirty="0"/>
          </a:p>
          <a:p>
            <a:r>
              <a:rPr lang="en-US" dirty="0"/>
              <a:t>System Calls</a:t>
            </a:r>
          </a:p>
          <a:p>
            <a:endParaRPr lang="en-US" dirty="0"/>
          </a:p>
          <a:p>
            <a:r>
              <a:rPr lang="en-US" dirty="0"/>
              <a:t>File I/O</a:t>
            </a:r>
          </a:p>
          <a:p>
            <a:pPr lvl="1"/>
            <a:r>
              <a:rPr lang="en-US" dirty="0"/>
              <a:t>Standard I/O</a:t>
            </a:r>
          </a:p>
          <a:p>
            <a:pPr lvl="1"/>
            <a:endParaRPr lang="en-US" dirty="0"/>
          </a:p>
          <a:p>
            <a:r>
              <a:rPr lang="en-US" dirty="0"/>
              <a:t>Signals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3A8636-0440-4ECF-9F92-BE7962839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7079941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E45DBB-802C-0D41-39E9-BCC91A5F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68F5F-1B1E-164C-5554-C389AA1AB0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Calling a </a:t>
            </a:r>
            <a:r>
              <a:rPr lang="en-US" dirty="0" err="1"/>
              <a:t>syscall</a:t>
            </a:r>
            <a:r>
              <a:rPr lang="en-US" dirty="0"/>
              <a:t> without C libraries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Container Systems Overview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435AEB-3DD1-A013-B871-B9652B00F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14912808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089C0-00EB-4EDE-A7A2-725B8AD82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How to call a </a:t>
            </a:r>
            <a:r>
              <a:rPr lang="en-US" dirty="0" err="1"/>
              <a:t>syscall</a:t>
            </a:r>
            <a:r>
              <a:rPr lang="en-US" dirty="0"/>
              <a:t> directly?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94BFA-96AB-4A97-9473-011388FD4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reality, main is simply a convention of the standard library.</a:t>
            </a:r>
          </a:p>
          <a:p>
            <a:pPr lvl="1"/>
            <a:r>
              <a:rPr lang="en-US" dirty="0"/>
              <a:t>The first function, in reality is </a:t>
            </a:r>
            <a:r>
              <a:rPr lang="en-US" dirty="0">
                <a:latin typeface="Consolas" panose="020B0609020204030204" pitchFamily="49" charset="0"/>
              </a:rPr>
              <a:t>_start</a:t>
            </a:r>
          </a:p>
          <a:p>
            <a:r>
              <a:rPr lang="en-US" dirty="0"/>
              <a:t>Compile without the standard library</a:t>
            </a:r>
          </a:p>
          <a:p>
            <a:pPr lvl="1"/>
            <a:r>
              <a:rPr lang="pt-BR" dirty="0">
                <a:latin typeface="Consolas" panose="020B0609020204030204" pitchFamily="49" charset="0"/>
              </a:rPr>
              <a:t>gcc -s -O2 -nostdlib main.c</a:t>
            </a:r>
          </a:p>
          <a:p>
            <a:r>
              <a:rPr lang="en-US" dirty="0"/>
              <a:t>How to write a </a:t>
            </a:r>
            <a:r>
              <a:rPr lang="en-US" dirty="0" err="1"/>
              <a:t>syscall</a:t>
            </a:r>
            <a:r>
              <a:rPr lang="en-US" dirty="0"/>
              <a:t> without C standard libraries?</a:t>
            </a:r>
          </a:p>
          <a:p>
            <a:pPr lvl="1"/>
            <a:r>
              <a:rPr lang="en-US" dirty="0"/>
              <a:t>Lots of headache</a:t>
            </a:r>
          </a:p>
          <a:p>
            <a:pPr lvl="1"/>
            <a:r>
              <a:rPr lang="en-US" dirty="0"/>
              <a:t>You can read about it: </a:t>
            </a:r>
            <a:r>
              <a:rPr lang="en-US" dirty="0">
                <a:hlinkClick r:id="rId2"/>
              </a:rPr>
              <a:t>https://blog.packagecloud.io/the-definitive-guide-to-linux-system-calls/</a:t>
            </a:r>
            <a:endParaRPr lang="en-US" dirty="0"/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8DEEE-88C2-4DD9-8E38-56B6CDEB5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7681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7A105-FF80-D800-A452-B3FCD258D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intro: Cloud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91265-3CD7-E36B-CB00-0C9368A7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D440C7-117A-E4A8-2E56-C7F9F0C6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51" y="859534"/>
            <a:ext cx="9625485" cy="555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3572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055F-3CA3-CEF5-732A-C94554386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 vs. Virtual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05FF5B-0979-9D84-73F9-E48DB34B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5087B5-DC76-9456-F30E-A76A87312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177" y="1335574"/>
            <a:ext cx="9085634" cy="459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80134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9571-8451-8DD1-59BC-D4610409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 vs. VMs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28B8D-949F-8F33-B7FF-63A46F3CF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F63E1C1-8F22-86A7-55C4-4466267D9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181100"/>
            <a:ext cx="87820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225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842CD-8B44-F586-6838-4E963BFB1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Securing Systems by Limiting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AB101-9A43-C239-03E7-A9898F624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 the </a:t>
            </a:r>
            <a:r>
              <a:rPr lang="en-US" dirty="0" err="1"/>
              <a:t>syscalls</a:t>
            </a:r>
            <a:r>
              <a:rPr lang="en-US" dirty="0"/>
              <a:t> a process can call</a:t>
            </a:r>
          </a:p>
          <a:p>
            <a:pPr lvl="1"/>
            <a:r>
              <a:rPr lang="en-US" dirty="0"/>
              <a:t>Uses “seccomp” (secure computing mode). Widely used in containers.</a:t>
            </a:r>
          </a:p>
          <a:p>
            <a:pPr lvl="1"/>
            <a:r>
              <a:rPr lang="en-US" dirty="0"/>
              <a:t>A filter to decide whether to allow certain </a:t>
            </a:r>
            <a:r>
              <a:rPr lang="en-US" dirty="0" err="1"/>
              <a:t>syscalls</a:t>
            </a:r>
            <a:endParaRPr lang="en-US" dirty="0"/>
          </a:p>
          <a:p>
            <a:r>
              <a:rPr lang="en-US" dirty="0"/>
              <a:t>The user needs to think about which </a:t>
            </a:r>
            <a:r>
              <a:rPr lang="en-US" dirty="0" err="1"/>
              <a:t>syscalls</a:t>
            </a:r>
            <a:r>
              <a:rPr lang="en-US" dirty="0"/>
              <a:t> to enable for an untrusted process/container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04070-7ADB-53A2-8BC8-3A166983F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6273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47471-6A80-1CAD-855A-1ED3B6EC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Capabilities and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C794-752E-B2B0-F160-2C46B628A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41 Capabilities, ~400 </a:t>
            </a:r>
            <a:r>
              <a:rPr lang="en-US" dirty="0" err="1"/>
              <a:t>syscalls</a:t>
            </a:r>
            <a:endParaRPr lang="en-US" dirty="0"/>
          </a:p>
          <a:p>
            <a:r>
              <a:rPr lang="en-US" dirty="0"/>
              <a:t>Users prefer to use capabilities to configure</a:t>
            </a:r>
          </a:p>
          <a:p>
            <a:pPr lvl="1"/>
            <a:r>
              <a:rPr lang="en-US" dirty="0"/>
              <a:t>They provide a higher-level functionality management technique</a:t>
            </a:r>
          </a:p>
          <a:p>
            <a:pPr lvl="1"/>
            <a:r>
              <a:rPr lang="en-US" dirty="0"/>
              <a:t>Less number of descriptions they have to go through</a:t>
            </a:r>
          </a:p>
          <a:p>
            <a:r>
              <a:rPr lang="en-US" dirty="0"/>
              <a:t>Two examples:</a:t>
            </a:r>
          </a:p>
          <a:p>
            <a:pPr lvl="1"/>
            <a:r>
              <a:rPr lang="en-US" dirty="0"/>
              <a:t>CAP_NET_ADMIN: Modify iptables, add network interfaces</a:t>
            </a:r>
          </a:p>
          <a:p>
            <a:pPr lvl="1"/>
            <a:r>
              <a:rPr lang="en-US" dirty="0"/>
              <a:t>CAP_SYS_BOOT: Reboot the system</a:t>
            </a:r>
          </a:p>
          <a:p>
            <a:r>
              <a:rPr lang="en-US" dirty="0"/>
              <a:t>Sometimes, the mapping is one-to-one, sometimes not: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28049-FBEA-4EFA-97FC-F303B4EA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78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6C24F42-AE58-D81A-67EB-8411436C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236" y="4814932"/>
            <a:ext cx="72009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812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FA9A-6A7D-3CC0-410D-38854DDF7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60385-1DFE-48BC-644B-CB0DCD309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at some cost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Good: Deployment, Management, Scaling, Memory, Startup,... → Efficiency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Bad: Run on the same kernel, Share resources,... → Vulnerability Exposure</a:t>
            </a:r>
          </a:p>
          <a:p>
            <a:r>
              <a:rPr lang="en-US" dirty="0"/>
              <a:t>Attacks</a:t>
            </a:r>
          </a:p>
          <a:p>
            <a:pPr lvl="1"/>
            <a:r>
              <a:rPr lang="en-US" dirty="0"/>
              <a:t>In 2022: 215 kernel exploits → Might affect containers too</a:t>
            </a:r>
          </a:p>
          <a:p>
            <a:pPr lvl="1"/>
            <a:r>
              <a:rPr lang="en-US" dirty="0"/>
              <a:t>First half of 2020: 160 attacks on cloud environments</a:t>
            </a:r>
          </a:p>
          <a:p>
            <a:pPr marL="0" indent="0" algn="ctr">
              <a:buNone/>
            </a:pPr>
            <a:r>
              <a:rPr lang="en-US" u="sng" dirty="0"/>
              <a:t>We have to take advantage of isolation mechanisms currently provided by the kernel!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B95E6-5E56-FF94-1EBD-B6660954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71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5CEE06C-D3EA-4C40-A9F1-105ACBB80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7B16A-F1DB-4280-9876-4303096B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sp>
        <p:nvSpPr>
          <p:cNvPr id="5" name="Text Box 1027">
            <a:extLst>
              <a:ext uri="{FF2B5EF4-FFF2-40B4-BE49-F238E27FC236}">
                <a16:creationId xmlns:a16="http://schemas.microsoft.com/office/drawing/2014/main" id="{BA3B65C5-10C4-4299-B0E0-CF1326D94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923" y="3417322"/>
            <a:ext cx="2001830" cy="310854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&lt;startup&gt;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inst</a:t>
            </a:r>
            <a:r>
              <a:rPr lang="en-US" sz="2800" baseline="-25000" dirty="0">
                <a:latin typeface="Calibri" pitchFamily="34" charset="0"/>
              </a:rPr>
              <a:t>1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inst</a:t>
            </a:r>
            <a:r>
              <a:rPr lang="en-US" sz="2800" baseline="-25000" dirty="0">
                <a:latin typeface="Calibri" pitchFamily="34" charset="0"/>
              </a:rPr>
              <a:t>2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inst</a:t>
            </a:r>
            <a:r>
              <a:rPr lang="en-US" sz="2800" baseline="-25000" dirty="0">
                <a:latin typeface="Calibri" pitchFamily="34" charset="0"/>
              </a:rPr>
              <a:t>3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…</a:t>
            </a:r>
          </a:p>
          <a:p>
            <a:pPr>
              <a:lnSpc>
                <a:spcPct val="100000"/>
              </a:lnSpc>
            </a:pPr>
            <a:r>
              <a:rPr lang="en-US" sz="2800" dirty="0" err="1">
                <a:latin typeface="Calibri" pitchFamily="34" charset="0"/>
              </a:rPr>
              <a:t>inst</a:t>
            </a:r>
            <a:r>
              <a:rPr lang="en-US" sz="2800" baseline="-25000" dirty="0" err="1">
                <a:latin typeface="Calibri" pitchFamily="34" charset="0"/>
              </a:rPr>
              <a:t>n</a:t>
            </a:r>
            <a:endParaRPr lang="en-US" sz="2800" dirty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&lt;shutdown&gt;</a:t>
            </a:r>
          </a:p>
        </p:txBody>
      </p:sp>
      <p:sp>
        <p:nvSpPr>
          <p:cNvPr id="6" name="Rectangle 1028">
            <a:extLst>
              <a:ext uri="{FF2B5EF4-FFF2-40B4-BE49-F238E27FC236}">
                <a16:creationId xmlns:a16="http://schemas.microsoft.com/office/drawing/2014/main" id="{CB48A8D8-954D-47A4-9BA6-BA2028E68795}"/>
              </a:ext>
            </a:extLst>
          </p:cNvPr>
          <p:cNvSpPr txBox="1">
            <a:spLocks noChangeArrowheads="1"/>
          </p:cNvSpPr>
          <p:nvPr/>
        </p:nvSpPr>
        <p:spPr>
          <a:xfrm>
            <a:off x="607595" y="1175772"/>
            <a:ext cx="10972799" cy="1741487"/>
          </a:xfrm>
          <a:prstGeom prst="rect">
            <a:avLst/>
          </a:prstGeom>
          <a:noFill/>
          <a:ln/>
        </p:spPr>
        <p:txBody>
          <a:bodyPr vert="horz" lIns="90487" tIns="44450" rIns="90487" bIns="4445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Processors do only one thing:</a:t>
            </a:r>
          </a:p>
          <a:p>
            <a:pPr lvl="1"/>
            <a:r>
              <a:rPr lang="en-US" dirty="0"/>
              <a:t>From startup to shutdown, a CPU simply reads and executes (interprets) a sequence of instructions, one at a time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This sequence is the CPU’s </a:t>
            </a:r>
            <a:r>
              <a:rPr lang="en-US" i="1" dirty="0"/>
              <a:t>control flow</a:t>
            </a:r>
            <a:r>
              <a:rPr lang="en-US" dirty="0"/>
              <a:t> (or </a:t>
            </a:r>
            <a:r>
              <a:rPr lang="en-US" i="1" dirty="0"/>
              <a:t>flow of control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7" name="Text Box 1029">
            <a:extLst>
              <a:ext uri="{FF2B5EF4-FFF2-40B4-BE49-F238E27FC236}">
                <a16:creationId xmlns:a16="http://schemas.microsoft.com/office/drawing/2014/main" id="{2F92F939-4A01-422F-AC4C-9DE5FA66B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923" y="2980962"/>
            <a:ext cx="3157275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i="1" dirty="0">
                <a:solidFill>
                  <a:srgbClr val="C00000"/>
                </a:solidFill>
                <a:latin typeface="Calibri" pitchFamily="34" charset="0"/>
              </a:rPr>
              <a:t>Physical control flow</a:t>
            </a:r>
          </a:p>
        </p:txBody>
      </p:sp>
      <p:sp>
        <p:nvSpPr>
          <p:cNvPr id="8" name="Text Box 1031">
            <a:extLst>
              <a:ext uri="{FF2B5EF4-FFF2-40B4-BE49-F238E27FC236}">
                <a16:creationId xmlns:a16="http://schemas.microsoft.com/office/drawing/2014/main" id="{742DA8DD-899B-4DF7-A6E6-F30933F1E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9395" y="4327257"/>
            <a:ext cx="906017" cy="5232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>
                <a:latin typeface="Calibri" pitchFamily="34" charset="0"/>
              </a:rPr>
              <a:t>Time</a:t>
            </a:r>
          </a:p>
        </p:txBody>
      </p:sp>
      <p:sp>
        <p:nvSpPr>
          <p:cNvPr id="9" name="Down Arrow 7">
            <a:extLst>
              <a:ext uri="{FF2B5EF4-FFF2-40B4-BE49-F238E27FC236}">
                <a16:creationId xmlns:a16="http://schemas.microsoft.com/office/drawing/2014/main" id="{43CBE535-5DAC-445C-9167-74F83E569ACF}"/>
              </a:ext>
            </a:extLst>
          </p:cNvPr>
          <p:cNvSpPr/>
          <p:nvPr/>
        </p:nvSpPr>
        <p:spPr bwMode="auto">
          <a:xfrm>
            <a:off x="2605412" y="3669376"/>
            <a:ext cx="457200" cy="2686973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7222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2977-34E5-98B5-6D00-53CD35D27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Isolation Mechanisms?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4487F-95EE-20DC-28F5-9B3FA453C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Mandatory Access Control (</a:t>
            </a:r>
            <a:r>
              <a:rPr lang="en-US" dirty="0" err="1"/>
              <a:t>AppArmor</a:t>
            </a:r>
            <a:r>
              <a:rPr lang="en-US" dirty="0"/>
              <a:t>, </a:t>
            </a:r>
            <a:r>
              <a:rPr lang="en-US" dirty="0" err="1"/>
              <a:t>SELinux</a:t>
            </a:r>
            <a:r>
              <a:rPr lang="en-US" dirty="0"/>
              <a:t>) — Deny access to dangerous paths etc.</a:t>
            </a:r>
          </a:p>
          <a:p>
            <a:r>
              <a:rPr lang="en-US" dirty="0" err="1"/>
              <a:t>Cgroups</a:t>
            </a:r>
            <a:r>
              <a:rPr lang="en-US" dirty="0"/>
              <a:t> (Resource Control)</a:t>
            </a:r>
          </a:p>
          <a:p>
            <a:r>
              <a:rPr lang="en-US" dirty="0"/>
              <a:t>Namespaces – View of container resources (containers have a different view of running processes, files, etc.)</a:t>
            </a:r>
          </a:p>
          <a:p>
            <a:r>
              <a:rPr lang="en-US" dirty="0"/>
              <a:t>Seccomp (</a:t>
            </a:r>
            <a:r>
              <a:rPr lang="en-US" dirty="0" err="1"/>
              <a:t>syscalls</a:t>
            </a:r>
            <a:r>
              <a:rPr lang="en-US" dirty="0"/>
              <a:t>) – Enables functionalities</a:t>
            </a:r>
          </a:p>
          <a:p>
            <a:r>
              <a:rPr lang="en-US" dirty="0"/>
              <a:t>Capabilities – Enables functionalities</a:t>
            </a:r>
          </a:p>
          <a:p>
            <a:r>
              <a:rPr lang="en-US" dirty="0"/>
              <a:t>Container Linking – Allow containers to see each other (‘s resources)</a:t>
            </a:r>
          </a:p>
          <a:p>
            <a:r>
              <a:rPr lang="en-US" dirty="0"/>
              <a:t>CPU protection mechanisms (KASLR, SMEP)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7C429-33BA-363E-660A-DF1D0316C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377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3B83-C8AA-B3CE-2B07-F8D88155A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3841D-D231-B66D-FED9-7945CD80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7418119" cy="5029200"/>
          </a:xfrm>
        </p:spPr>
        <p:txBody>
          <a:bodyPr/>
          <a:lstStyle/>
          <a:p>
            <a:r>
              <a:rPr lang="en-US" dirty="0"/>
              <a:t>Your TA this quarter!</a:t>
            </a:r>
          </a:p>
          <a:p>
            <a:r>
              <a:rPr lang="en-US" dirty="0"/>
              <a:t>PhD student in CS, working on system security</a:t>
            </a:r>
          </a:p>
          <a:p>
            <a:pPr lvl="1"/>
            <a:r>
              <a:rPr lang="en-US" dirty="0"/>
              <a:t>All the way from configuration, data collection, detection, forensics, mitigation to finally secure systems</a:t>
            </a:r>
          </a:p>
          <a:p>
            <a:pPr lvl="1"/>
            <a:r>
              <a:rPr lang="en-US" dirty="0"/>
              <a:t>Now working on cloud security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01620-3B32-19BC-F3A0-5A4FDD87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/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77C1AC1-6A30-03B6-04B2-8F7AB63C3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465" y="914400"/>
            <a:ext cx="3049732" cy="268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5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0581C-9F6C-47C8-A176-C0F0B6D1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Altering control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5DBBF-B1F5-498D-ABE1-ED1031471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Instructions that change control flow allow software to react changes in program state</a:t>
            </a:r>
          </a:p>
          <a:p>
            <a:pPr lvl="1"/>
            <a:r>
              <a:rPr lang="en-US" dirty="0"/>
              <a:t>Jumps/branches</a:t>
            </a:r>
          </a:p>
          <a:p>
            <a:pPr lvl="1"/>
            <a:r>
              <a:rPr lang="en-US" dirty="0"/>
              <a:t>Call/return</a:t>
            </a:r>
          </a:p>
          <a:p>
            <a:pPr lvl="1"/>
            <a:endParaRPr lang="en-US" dirty="0"/>
          </a:p>
          <a:p>
            <a:r>
              <a:rPr lang="en-US" dirty="0"/>
              <a:t>Also need to react to changes in system state</a:t>
            </a:r>
          </a:p>
          <a:p>
            <a:pPr lvl="1"/>
            <a:r>
              <a:rPr lang="en-US" dirty="0"/>
              <a:t>Data arrives at network adapter</a:t>
            </a:r>
          </a:p>
          <a:p>
            <a:pPr lvl="1"/>
            <a:r>
              <a:rPr lang="en-US" dirty="0"/>
              <a:t>Instruction divides by zero</a:t>
            </a:r>
          </a:p>
          <a:p>
            <a:pPr lvl="1"/>
            <a:r>
              <a:rPr lang="en-US" dirty="0"/>
              <a:t>User hits Ctrl-C on the keyboard</a:t>
            </a:r>
          </a:p>
          <a:p>
            <a:pPr lvl="1"/>
            <a:r>
              <a:rPr lang="en-US" dirty="0"/>
              <a:t>System timer expires</a:t>
            </a:r>
          </a:p>
          <a:p>
            <a:pPr lvl="1"/>
            <a:endParaRPr lang="en-US" dirty="0"/>
          </a:p>
          <a:p>
            <a:r>
              <a:rPr lang="en-US" dirty="0"/>
              <a:t>These mechanisms are known as “exceptional control flow”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0564A-647B-4947-8716-521B1B600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037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346_template.potx" id="{01D7DB3A-C6B7-43B3-8B0D-AE4B5EAE26AA}" vid="{73879976-79F9-4556-B0E5-A15670A28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cs213_template</Template>
  <TotalTime>718</TotalTime>
  <Words>5271</Words>
  <Application>Microsoft Office PowerPoint</Application>
  <PresentationFormat>Widescreen</PresentationFormat>
  <Paragraphs>965</Paragraphs>
  <Slides>81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Calibri</vt:lpstr>
      <vt:lpstr>Consolas</vt:lpstr>
      <vt:lpstr>Courier New</vt:lpstr>
      <vt:lpstr>Tahoma</vt:lpstr>
      <vt:lpstr>Class Slides</vt:lpstr>
      <vt:lpstr>Lecture 17 Processes</vt:lpstr>
      <vt:lpstr>Administrivia</vt:lpstr>
      <vt:lpstr>Common SETI Lab Errors</vt:lpstr>
      <vt:lpstr>Today’s Goals</vt:lpstr>
      <vt:lpstr>Outline</vt:lpstr>
      <vt:lpstr>Reminder: view of a process</vt:lpstr>
      <vt:lpstr>Questions remaining about processes</vt:lpstr>
      <vt:lpstr>Control flow</vt:lpstr>
      <vt:lpstr>Altering control flow</vt:lpstr>
      <vt:lpstr>Exceptional control flow</vt:lpstr>
      <vt:lpstr>Exceptions</vt:lpstr>
      <vt:lpstr>Outline</vt:lpstr>
      <vt:lpstr>Things a program cannot do itself</vt:lpstr>
      <vt:lpstr>How does a process ask the OS to do something?</vt:lpstr>
      <vt:lpstr>Hardware can save us!</vt:lpstr>
      <vt:lpstr>System call example</vt:lpstr>
      <vt:lpstr>System call steps (simplification)</vt:lpstr>
      <vt:lpstr>Returning from a system call (simplification)</vt:lpstr>
      <vt:lpstr>Linux system calls</vt:lpstr>
      <vt:lpstr>Example using system calls</vt:lpstr>
      <vt:lpstr>Process management system calls</vt:lpstr>
      <vt:lpstr>Creating a new process</vt:lpstr>
      <vt:lpstr>Creating a new process</vt:lpstr>
      <vt:lpstr>Executing a new program</vt:lpstr>
      <vt:lpstr>Creating your own shell</vt:lpstr>
      <vt:lpstr>Creating your own shell</vt:lpstr>
      <vt:lpstr>Break + Question</vt:lpstr>
      <vt:lpstr>Break + Question</vt:lpstr>
      <vt:lpstr>Outline</vt:lpstr>
      <vt:lpstr>Files</vt:lpstr>
      <vt:lpstr>Sidebar: what about types of regular files?</vt:lpstr>
      <vt:lpstr>Identifying regular files</vt:lpstr>
      <vt:lpstr>File permissions</vt:lpstr>
      <vt:lpstr>File permissions</vt:lpstr>
      <vt:lpstr>File permissions</vt:lpstr>
      <vt:lpstr>File permissions</vt:lpstr>
      <vt:lpstr>How do we interact with files?</vt:lpstr>
      <vt:lpstr>System calls for interacting with files</vt:lpstr>
      <vt:lpstr>Higher-level methods of file interaction</vt:lpstr>
      <vt:lpstr>Opening files</vt:lpstr>
      <vt:lpstr>Open returns a “file descriptor”</vt:lpstr>
      <vt:lpstr>Reading files</vt:lpstr>
      <vt:lpstr>How do we know when we finished the file?</vt:lpstr>
      <vt:lpstr>Writing files looks a lot like reading</vt:lpstr>
      <vt:lpstr>Moving the file offset</vt:lpstr>
      <vt:lpstr>Closing a file</vt:lpstr>
      <vt:lpstr>Sidebar: how do you figure out how these calls work?</vt:lpstr>
      <vt:lpstr>Example: “kitten” command line tool</vt:lpstr>
      <vt:lpstr>Interacting with file metadata</vt:lpstr>
      <vt:lpstr>Outline</vt:lpstr>
      <vt:lpstr>How do programs talk to users?</vt:lpstr>
      <vt:lpstr>Standard I/O is a process thing, not a C thing</vt:lpstr>
      <vt:lpstr>Example: “kitten” write to standard output</vt:lpstr>
      <vt:lpstr>Redirecting standard I/O</vt:lpstr>
      <vt:lpstr>Piping commands</vt:lpstr>
      <vt:lpstr>Sidebar: super useful command for testing</vt:lpstr>
      <vt:lpstr>Example: redirection with kitten</vt:lpstr>
      <vt:lpstr>Break + Open Question</vt:lpstr>
      <vt:lpstr>Break + Open Question</vt:lpstr>
      <vt:lpstr>Outline</vt:lpstr>
      <vt:lpstr>Alerting processes of events</vt:lpstr>
      <vt:lpstr>Signals are asynchronous messages to processes</vt:lpstr>
      <vt:lpstr>Signals are asynchronous messages to processes</vt:lpstr>
      <vt:lpstr>Signals are asynchronous messages to processes</vt:lpstr>
      <vt:lpstr>Sending signals</vt:lpstr>
      <vt:lpstr>Handling signals</vt:lpstr>
      <vt:lpstr>Signals Examples</vt:lpstr>
      <vt:lpstr>Examples: sending a signal</vt:lpstr>
      <vt:lpstr>Example: catching a signal</vt:lpstr>
      <vt:lpstr>Example: catching a segfault</vt:lpstr>
      <vt:lpstr>Outline</vt:lpstr>
      <vt:lpstr>Extra Slides</vt:lpstr>
      <vt:lpstr>Extra: How to call a syscall directly?</vt:lpstr>
      <vt:lpstr>Little intro: Cloud Systems</vt:lpstr>
      <vt:lpstr>Containers vs. Virtual Machines</vt:lpstr>
      <vt:lpstr>Containers vs. VMs</vt:lpstr>
      <vt:lpstr>Extra: Securing Systems by Limiting syscalls</vt:lpstr>
      <vt:lpstr>Capabilities and System Calls</vt:lpstr>
      <vt:lpstr>Why is this important?</vt:lpstr>
      <vt:lpstr>What are the Isolation Mechanisms?</vt:lpstr>
      <vt:lpstr>About 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17 Processes</dc:title>
  <dc:creator>Branden Ghena</dc:creator>
  <cp:lastModifiedBy>Mohammad Kavousi</cp:lastModifiedBy>
  <cp:revision>52</cp:revision>
  <dcterms:created xsi:type="dcterms:W3CDTF">2021-06-01T13:43:35Z</dcterms:created>
  <dcterms:modified xsi:type="dcterms:W3CDTF">2023-03-06T17:01:50Z</dcterms:modified>
</cp:coreProperties>
</file>