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60"/>
  </p:notesMasterIdLst>
  <p:sldIdLst>
    <p:sldId id="256" r:id="rId2"/>
    <p:sldId id="1561" r:id="rId3"/>
    <p:sldId id="264" r:id="rId4"/>
    <p:sldId id="1564" r:id="rId5"/>
    <p:sldId id="1488" r:id="rId6"/>
    <p:sldId id="1492" r:id="rId7"/>
    <p:sldId id="1490" r:id="rId8"/>
    <p:sldId id="1491" r:id="rId9"/>
    <p:sldId id="1569" r:id="rId10"/>
    <p:sldId id="1493" r:id="rId11"/>
    <p:sldId id="1523" r:id="rId12"/>
    <p:sldId id="1563" r:id="rId13"/>
    <p:sldId id="1309" r:id="rId14"/>
    <p:sldId id="1323" r:id="rId15"/>
    <p:sldId id="1367" r:id="rId16"/>
    <p:sldId id="1570" r:id="rId17"/>
    <p:sldId id="1571" r:id="rId18"/>
    <p:sldId id="1572" r:id="rId19"/>
    <p:sldId id="1565" r:id="rId20"/>
    <p:sldId id="1533" r:id="rId21"/>
    <p:sldId id="1539" r:id="rId22"/>
    <p:sldId id="1547" r:id="rId23"/>
    <p:sldId id="1535" r:id="rId24"/>
    <p:sldId id="1550" r:id="rId25"/>
    <p:sldId id="1549" r:id="rId26"/>
    <p:sldId id="1548" r:id="rId27"/>
    <p:sldId id="1552" r:id="rId28"/>
    <p:sldId id="1536" r:id="rId29"/>
    <p:sldId id="1553" r:id="rId30"/>
    <p:sldId id="1554" r:id="rId31"/>
    <p:sldId id="1562" r:id="rId32"/>
    <p:sldId id="1566" r:id="rId33"/>
    <p:sldId id="1543" r:id="rId34"/>
    <p:sldId id="1496" r:id="rId35"/>
    <p:sldId id="1497" r:id="rId36"/>
    <p:sldId id="1499" r:id="rId37"/>
    <p:sldId id="1524" r:id="rId38"/>
    <p:sldId id="1525" r:id="rId39"/>
    <p:sldId id="1526" r:id="rId40"/>
    <p:sldId id="1527" r:id="rId41"/>
    <p:sldId id="1528" r:id="rId42"/>
    <p:sldId id="1505" r:id="rId43"/>
    <p:sldId id="1506" r:id="rId44"/>
    <p:sldId id="1545" r:id="rId45"/>
    <p:sldId id="1544" r:id="rId46"/>
    <p:sldId id="1546" r:id="rId47"/>
    <p:sldId id="1567" r:id="rId48"/>
    <p:sldId id="1508" r:id="rId49"/>
    <p:sldId id="1509" r:id="rId50"/>
    <p:sldId id="1529" r:id="rId51"/>
    <p:sldId id="1541" r:id="rId52"/>
    <p:sldId id="1542" r:id="rId53"/>
    <p:sldId id="1511" r:id="rId54"/>
    <p:sldId id="1512" r:id="rId55"/>
    <p:sldId id="1513" r:id="rId56"/>
    <p:sldId id="1514" r:id="rId57"/>
    <p:sldId id="1573" r:id="rId58"/>
    <p:sldId id="1568" r:id="rId5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1561"/>
            <p14:sldId id="264"/>
          </p14:sldIdLst>
        </p14:section>
        <p14:section name="Memory Mountain" id="{B55B8E8C-5EAB-4A1E-A4E9-AE5E896E46FA}">
          <p14:sldIdLst>
            <p14:sldId id="1564"/>
            <p14:sldId id="1488"/>
            <p14:sldId id="1492"/>
            <p14:sldId id="1490"/>
            <p14:sldId id="1491"/>
            <p14:sldId id="1569"/>
            <p14:sldId id="1493"/>
            <p14:sldId id="1523"/>
          </p14:sldIdLst>
        </p14:section>
        <p14:section name="Cache Metrics" id="{E981528A-8BF2-4F95-A814-AA389D9B345E}">
          <p14:sldIdLst>
            <p14:sldId id="1563"/>
            <p14:sldId id="1309"/>
            <p14:sldId id="1323"/>
            <p14:sldId id="1367"/>
            <p14:sldId id="1570"/>
            <p14:sldId id="1571"/>
            <p14:sldId id="1572"/>
          </p14:sldIdLst>
        </p14:section>
        <p14:section name="Cache Performance" id="{E887FD7B-EB5B-42C2-97C5-0C9A34B2FF13}">
          <p14:sldIdLst>
            <p14:sldId id="1565"/>
            <p14:sldId id="1533"/>
            <p14:sldId id="1539"/>
            <p14:sldId id="1547"/>
            <p14:sldId id="1535"/>
            <p14:sldId id="1550"/>
            <p14:sldId id="1549"/>
            <p14:sldId id="1548"/>
            <p14:sldId id="1552"/>
            <p14:sldId id="1536"/>
            <p14:sldId id="1553"/>
            <p14:sldId id="1554"/>
            <p14:sldId id="1562"/>
          </p14:sldIdLst>
        </p14:section>
        <p14:section name="Rearranging Matrix Math" id="{375C8AA7-52F2-43BA-8566-F37821D2D2CD}">
          <p14:sldIdLst>
            <p14:sldId id="1566"/>
            <p14:sldId id="1543"/>
            <p14:sldId id="1496"/>
            <p14:sldId id="1497"/>
            <p14:sldId id="1499"/>
            <p14:sldId id="1524"/>
            <p14:sldId id="1525"/>
            <p14:sldId id="1526"/>
            <p14:sldId id="1527"/>
            <p14:sldId id="1528"/>
            <p14:sldId id="1505"/>
            <p14:sldId id="1506"/>
            <p14:sldId id="1545"/>
            <p14:sldId id="1544"/>
            <p14:sldId id="1546"/>
          </p14:sldIdLst>
        </p14:section>
        <p14:section name="Matrix Math in Blocks" id="{552741AA-632A-46F9-86C2-1E4DCB50C22E}">
          <p14:sldIdLst>
            <p14:sldId id="1567"/>
            <p14:sldId id="1508"/>
            <p14:sldId id="1509"/>
            <p14:sldId id="1529"/>
            <p14:sldId id="1541"/>
            <p14:sldId id="1542"/>
            <p14:sldId id="1511"/>
            <p14:sldId id="1512"/>
            <p14:sldId id="1513"/>
            <p14:sldId id="1514"/>
            <p14:sldId id="1573"/>
          </p14:sldIdLst>
        </p14:section>
        <p14:section name="Wrapup" id="{29A7F866-9DA9-446B-8359-CE426CB89C7A}">
          <p14:sldIdLst>
            <p14:sldId id="15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74" d="100"/>
          <a:sy n="74" d="100"/>
        </p:scale>
        <p:origin x="84" y="20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Macintosh%20HD:Users:droh:Downloads:corei7mountain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Macintosh%20HD:Users:droh:Downloads:corei7mountain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Macintosh%20HD:Users:droh:Downloads:corei7mountain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Macintosh%20HD:Users:droh:Downloads:corei7mountain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roh:Downloads:corei7mm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roh:Downloads:corei7mm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00"/>
      <c:rotY val="40"/>
      <c:depthPercent val="100"/>
      <c:rAngAx val="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surface3DChart>
        <c:wireframe val="0"/>
        <c:ser>
          <c:idx val="0"/>
          <c:order val="0"/>
          <c:tx>
            <c:strRef>
              <c:f>'corei7-mountain-data'!$B$1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'corei7-mountain-data'!$B$2:$B$19</c:f>
              <c:numCache>
                <c:formatCode>General</c:formatCode>
                <c:ptCount val="18"/>
                <c:pt idx="0">
                  <c:v>4029.59</c:v>
                </c:pt>
                <c:pt idx="1">
                  <c:v>2752.75</c:v>
                </c:pt>
                <c:pt idx="2">
                  <c:v>2159.29</c:v>
                </c:pt>
                <c:pt idx="3">
                  <c:v>1710.75</c:v>
                </c:pt>
                <c:pt idx="4">
                  <c:v>1391.48</c:v>
                </c:pt>
                <c:pt idx="5">
                  <c:v>1176.29</c:v>
                </c:pt>
                <c:pt idx="6">
                  <c:v>1015.77</c:v>
                </c:pt>
                <c:pt idx="7">
                  <c:v>890.72</c:v>
                </c:pt>
                <c:pt idx="8">
                  <c:v>845.57</c:v>
                </c:pt>
                <c:pt idx="9">
                  <c:v>805.45999999999935</c:v>
                </c:pt>
                <c:pt idx="10">
                  <c:v>773.78</c:v>
                </c:pt>
                <c:pt idx="11">
                  <c:v>757.94</c:v>
                </c:pt>
                <c:pt idx="12">
                  <c:v>727.91</c:v>
                </c:pt>
                <c:pt idx="13">
                  <c:v>712.66</c:v>
                </c:pt>
                <c:pt idx="14">
                  <c:v>705.63</c:v>
                </c:pt>
                <c:pt idx="15">
                  <c:v>701.98</c:v>
                </c:pt>
                <c:pt idx="16">
                  <c:v>598.19000000000005</c:v>
                </c:pt>
                <c:pt idx="17">
                  <c:v>601.22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97-3F4D-8841-330C4B2E644A}"/>
            </c:ext>
          </c:extLst>
        </c:ser>
        <c:ser>
          <c:idx val="1"/>
          <c:order val="1"/>
          <c:tx>
            <c:strRef>
              <c:f>'corei7-mountain-data'!$C$1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'corei7-mountain-data'!$C$2:$C$19</c:f>
              <c:numCache>
                <c:formatCode>General</c:formatCode>
                <c:ptCount val="18"/>
                <c:pt idx="0">
                  <c:v>4029.36</c:v>
                </c:pt>
                <c:pt idx="1">
                  <c:v>2752.39</c:v>
                </c:pt>
                <c:pt idx="2">
                  <c:v>2160.62</c:v>
                </c:pt>
                <c:pt idx="3">
                  <c:v>1710.98</c:v>
                </c:pt>
                <c:pt idx="4">
                  <c:v>1391.5</c:v>
                </c:pt>
                <c:pt idx="5">
                  <c:v>1176.54</c:v>
                </c:pt>
                <c:pt idx="6">
                  <c:v>1016.71</c:v>
                </c:pt>
                <c:pt idx="7">
                  <c:v>891.8</c:v>
                </c:pt>
                <c:pt idx="8">
                  <c:v>846.98</c:v>
                </c:pt>
                <c:pt idx="9">
                  <c:v>807.22</c:v>
                </c:pt>
                <c:pt idx="10">
                  <c:v>775.18</c:v>
                </c:pt>
                <c:pt idx="11">
                  <c:v>760.41</c:v>
                </c:pt>
                <c:pt idx="12">
                  <c:v>730.74</c:v>
                </c:pt>
                <c:pt idx="13">
                  <c:v>714.98</c:v>
                </c:pt>
                <c:pt idx="14">
                  <c:v>709.26</c:v>
                </c:pt>
                <c:pt idx="15">
                  <c:v>708.88</c:v>
                </c:pt>
                <c:pt idx="16">
                  <c:v>608.99</c:v>
                </c:pt>
                <c:pt idx="17">
                  <c:v>607.39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97-3F4D-8841-330C4B2E644A}"/>
            </c:ext>
          </c:extLst>
        </c:ser>
        <c:ser>
          <c:idx val="2"/>
          <c:order val="2"/>
          <c:tx>
            <c:strRef>
              <c:f>'corei7-mountain-data'!$D$1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'corei7-mountain-data'!$D$2:$D$19</c:f>
              <c:numCache>
                <c:formatCode>General</c:formatCode>
                <c:ptCount val="18"/>
                <c:pt idx="0">
                  <c:v>4040.1</c:v>
                </c:pt>
                <c:pt idx="1">
                  <c:v>2788.42</c:v>
                </c:pt>
                <c:pt idx="2">
                  <c:v>2188.92</c:v>
                </c:pt>
                <c:pt idx="3">
                  <c:v>1742.97</c:v>
                </c:pt>
                <c:pt idx="4">
                  <c:v>1421.69</c:v>
                </c:pt>
                <c:pt idx="5">
                  <c:v>1201.31</c:v>
                </c:pt>
                <c:pt idx="6">
                  <c:v>1038.3699999999999</c:v>
                </c:pt>
                <c:pt idx="7">
                  <c:v>911.7</c:v>
                </c:pt>
                <c:pt idx="8">
                  <c:v>870.39</c:v>
                </c:pt>
                <c:pt idx="9">
                  <c:v>835.30999999999938</c:v>
                </c:pt>
                <c:pt idx="10">
                  <c:v>809.25</c:v>
                </c:pt>
                <c:pt idx="11">
                  <c:v>798.05</c:v>
                </c:pt>
                <c:pt idx="12">
                  <c:v>780.28</c:v>
                </c:pt>
                <c:pt idx="13">
                  <c:v>778.37</c:v>
                </c:pt>
                <c:pt idx="14">
                  <c:v>787.2</c:v>
                </c:pt>
                <c:pt idx="15">
                  <c:v>744.13</c:v>
                </c:pt>
                <c:pt idx="16">
                  <c:v>633.53</c:v>
                </c:pt>
                <c:pt idx="17">
                  <c:v>608.85999999999785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97-3F4D-8841-330C4B2E644A}"/>
            </c:ext>
          </c:extLst>
        </c:ser>
        <c:ser>
          <c:idx val="3"/>
          <c:order val="3"/>
          <c:tx>
            <c:strRef>
              <c:f>'corei7-mountain-data'!$E$1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'corei7-mountain-data'!$E$2:$E$19</c:f>
              <c:numCache>
                <c:formatCode>General</c:formatCode>
                <c:ptCount val="18"/>
                <c:pt idx="0">
                  <c:v>4374.01</c:v>
                </c:pt>
                <c:pt idx="1">
                  <c:v>3610.74</c:v>
                </c:pt>
                <c:pt idx="2">
                  <c:v>3002.03</c:v>
                </c:pt>
                <c:pt idx="3">
                  <c:v>2492.39</c:v>
                </c:pt>
                <c:pt idx="4">
                  <c:v>2131.04</c:v>
                </c:pt>
                <c:pt idx="5">
                  <c:v>1821.71</c:v>
                </c:pt>
                <c:pt idx="6">
                  <c:v>1564.14</c:v>
                </c:pt>
                <c:pt idx="7">
                  <c:v>1414.18</c:v>
                </c:pt>
                <c:pt idx="8">
                  <c:v>1404.78</c:v>
                </c:pt>
                <c:pt idx="9">
                  <c:v>1408.59</c:v>
                </c:pt>
                <c:pt idx="10">
                  <c:v>1423.67</c:v>
                </c:pt>
                <c:pt idx="11">
                  <c:v>1456.86</c:v>
                </c:pt>
                <c:pt idx="12">
                  <c:v>1499.61</c:v>
                </c:pt>
                <c:pt idx="13">
                  <c:v>1600.13</c:v>
                </c:pt>
                <c:pt idx="14">
                  <c:v>1667.47</c:v>
                </c:pt>
                <c:pt idx="15">
                  <c:v>1231.7</c:v>
                </c:pt>
                <c:pt idx="16">
                  <c:v>1078.97</c:v>
                </c:pt>
                <c:pt idx="17">
                  <c:v>1026.03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E97-3F4D-8841-330C4B2E644A}"/>
            </c:ext>
          </c:extLst>
        </c:ser>
        <c:ser>
          <c:idx val="4"/>
          <c:order val="4"/>
          <c:tx>
            <c:strRef>
              <c:f>'corei7-mountain-data'!$F$1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'corei7-mountain-data'!$F$2:$F$19</c:f>
              <c:numCache>
                <c:formatCode>General</c:formatCode>
                <c:ptCount val="18"/>
                <c:pt idx="0">
                  <c:v>4642.47</c:v>
                </c:pt>
                <c:pt idx="1">
                  <c:v>4583.8</c:v>
                </c:pt>
                <c:pt idx="2">
                  <c:v>4074.93</c:v>
                </c:pt>
                <c:pt idx="3">
                  <c:v>3557.51</c:v>
                </c:pt>
                <c:pt idx="4">
                  <c:v>3337.59</c:v>
                </c:pt>
                <c:pt idx="5">
                  <c:v>2898.78</c:v>
                </c:pt>
                <c:pt idx="6">
                  <c:v>2535.2199999999998</c:v>
                </c:pt>
                <c:pt idx="7">
                  <c:v>2248.83</c:v>
                </c:pt>
                <c:pt idx="8">
                  <c:v>2227.41</c:v>
                </c:pt>
                <c:pt idx="9">
                  <c:v>2203.98</c:v>
                </c:pt>
                <c:pt idx="10">
                  <c:v>2187.29</c:v>
                </c:pt>
                <c:pt idx="11">
                  <c:v>2164.1799999999998</c:v>
                </c:pt>
                <c:pt idx="12">
                  <c:v>2156.96</c:v>
                </c:pt>
                <c:pt idx="13">
                  <c:v>2148.52</c:v>
                </c:pt>
                <c:pt idx="14">
                  <c:v>2146.83</c:v>
                </c:pt>
                <c:pt idx="15">
                  <c:v>2131.36</c:v>
                </c:pt>
                <c:pt idx="16">
                  <c:v>2038.29</c:v>
                </c:pt>
                <c:pt idx="17">
                  <c:v>2060.87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E97-3F4D-8841-330C4B2E644A}"/>
            </c:ext>
          </c:extLst>
        </c:ser>
        <c:ser>
          <c:idx val="5"/>
          <c:order val="5"/>
          <c:tx>
            <c:strRef>
              <c:f>'corei7-mountain-data'!$G$1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'corei7-mountain-data'!$G$2:$G$19</c:f>
              <c:numCache>
                <c:formatCode>General</c:formatCode>
                <c:ptCount val="18"/>
                <c:pt idx="0">
                  <c:v>4674.0600000000004</c:v>
                </c:pt>
                <c:pt idx="1">
                  <c:v>4659.0600000000004</c:v>
                </c:pt>
                <c:pt idx="2">
                  <c:v>4153.1000000000004</c:v>
                </c:pt>
                <c:pt idx="3">
                  <c:v>4016.4</c:v>
                </c:pt>
                <c:pt idx="4">
                  <c:v>3540.78</c:v>
                </c:pt>
                <c:pt idx="5">
                  <c:v>3027.05</c:v>
                </c:pt>
                <c:pt idx="6">
                  <c:v>2625.06</c:v>
                </c:pt>
                <c:pt idx="7">
                  <c:v>2321.73</c:v>
                </c:pt>
                <c:pt idx="8">
                  <c:v>2306.4</c:v>
                </c:pt>
                <c:pt idx="9">
                  <c:v>2292.86</c:v>
                </c:pt>
                <c:pt idx="10">
                  <c:v>2282.38</c:v>
                </c:pt>
                <c:pt idx="11">
                  <c:v>2270.35</c:v>
                </c:pt>
                <c:pt idx="12">
                  <c:v>2264.14</c:v>
                </c:pt>
                <c:pt idx="13">
                  <c:v>2259.8000000000002</c:v>
                </c:pt>
                <c:pt idx="14">
                  <c:v>2260.46</c:v>
                </c:pt>
                <c:pt idx="15">
                  <c:v>2261.54</c:v>
                </c:pt>
                <c:pt idx="16">
                  <c:v>2224.92</c:v>
                </c:pt>
                <c:pt idx="17">
                  <c:v>2431.58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E97-3F4D-8841-330C4B2E644A}"/>
            </c:ext>
          </c:extLst>
        </c:ser>
        <c:ser>
          <c:idx val="6"/>
          <c:order val="6"/>
          <c:tx>
            <c:strRef>
              <c:f>'corei7-mountain-data'!$H$1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'corei7-mountain-data'!$H$2:$H$19</c:f>
              <c:numCache>
                <c:formatCode>General</c:formatCode>
                <c:ptCount val="18"/>
                <c:pt idx="0">
                  <c:v>4673.7700000000004</c:v>
                </c:pt>
                <c:pt idx="1">
                  <c:v>4656.9799999999996</c:v>
                </c:pt>
                <c:pt idx="2">
                  <c:v>4156.32</c:v>
                </c:pt>
                <c:pt idx="3">
                  <c:v>4012.65</c:v>
                </c:pt>
                <c:pt idx="4">
                  <c:v>3535.85</c:v>
                </c:pt>
                <c:pt idx="5">
                  <c:v>3021.82</c:v>
                </c:pt>
                <c:pt idx="6">
                  <c:v>2623.08</c:v>
                </c:pt>
                <c:pt idx="7">
                  <c:v>2318.19</c:v>
                </c:pt>
                <c:pt idx="8">
                  <c:v>2303.7199999999998</c:v>
                </c:pt>
                <c:pt idx="9">
                  <c:v>2291.5500000000002</c:v>
                </c:pt>
                <c:pt idx="10">
                  <c:v>2280.42</c:v>
                </c:pt>
                <c:pt idx="11">
                  <c:v>2270.2399999999998</c:v>
                </c:pt>
                <c:pt idx="12">
                  <c:v>2264.8200000000002</c:v>
                </c:pt>
                <c:pt idx="13">
                  <c:v>2261.86</c:v>
                </c:pt>
                <c:pt idx="14">
                  <c:v>2261.31</c:v>
                </c:pt>
                <c:pt idx="15">
                  <c:v>2271.41</c:v>
                </c:pt>
                <c:pt idx="16">
                  <c:v>2237.27</c:v>
                </c:pt>
                <c:pt idx="17">
                  <c:v>2432.7399999999998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E97-3F4D-8841-330C4B2E644A}"/>
            </c:ext>
          </c:extLst>
        </c:ser>
        <c:ser>
          <c:idx val="7"/>
          <c:order val="7"/>
          <c:tx>
            <c:strRef>
              <c:f>'corei7-mountain-data'!$I$1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'corei7-mountain-data'!$I$2:$I$19</c:f>
              <c:numCache>
                <c:formatCode>General</c:formatCode>
                <c:ptCount val="18"/>
                <c:pt idx="0">
                  <c:v>4673</c:v>
                </c:pt>
                <c:pt idx="1">
                  <c:v>4658.05</c:v>
                </c:pt>
                <c:pt idx="2">
                  <c:v>4267.3</c:v>
                </c:pt>
                <c:pt idx="3">
                  <c:v>4052.55</c:v>
                </c:pt>
                <c:pt idx="4">
                  <c:v>3730.88</c:v>
                </c:pt>
                <c:pt idx="5">
                  <c:v>3236.67</c:v>
                </c:pt>
                <c:pt idx="6">
                  <c:v>2839.93</c:v>
                </c:pt>
                <c:pt idx="7">
                  <c:v>2527.15</c:v>
                </c:pt>
                <c:pt idx="8">
                  <c:v>2513.25</c:v>
                </c:pt>
                <c:pt idx="9">
                  <c:v>2503.12</c:v>
                </c:pt>
                <c:pt idx="10">
                  <c:v>2494.19</c:v>
                </c:pt>
                <c:pt idx="11">
                  <c:v>2517.44</c:v>
                </c:pt>
                <c:pt idx="12">
                  <c:v>2523.1</c:v>
                </c:pt>
                <c:pt idx="13">
                  <c:v>2551.67</c:v>
                </c:pt>
                <c:pt idx="14">
                  <c:v>2555.5300000000002</c:v>
                </c:pt>
                <c:pt idx="15">
                  <c:v>2477.41</c:v>
                </c:pt>
                <c:pt idx="16">
                  <c:v>2420.17</c:v>
                </c:pt>
                <c:pt idx="17">
                  <c:v>2590.64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E97-3F4D-8841-330C4B2E644A}"/>
            </c:ext>
          </c:extLst>
        </c:ser>
        <c:ser>
          <c:idx val="8"/>
          <c:order val="8"/>
          <c:tx>
            <c:strRef>
              <c:f>'corei7-mountain-data'!$J$1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rgbClr val="00009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'corei7-mountain-data'!$J$2:$J$19</c:f>
              <c:numCache>
                <c:formatCode>General</c:formatCode>
                <c:ptCount val="18"/>
                <c:pt idx="0">
                  <c:v>4672.3100000000004</c:v>
                </c:pt>
                <c:pt idx="1">
                  <c:v>4645.58</c:v>
                </c:pt>
                <c:pt idx="2">
                  <c:v>4300.1000000000004</c:v>
                </c:pt>
                <c:pt idx="3">
                  <c:v>4091.3</c:v>
                </c:pt>
                <c:pt idx="4">
                  <c:v>3890.2</c:v>
                </c:pt>
                <c:pt idx="5">
                  <c:v>3175.38</c:v>
                </c:pt>
                <c:pt idx="6">
                  <c:v>2748.26</c:v>
                </c:pt>
                <c:pt idx="7">
                  <c:v>2351.27</c:v>
                </c:pt>
                <c:pt idx="8">
                  <c:v>2518.38</c:v>
                </c:pt>
                <c:pt idx="9">
                  <c:v>2627.49</c:v>
                </c:pt>
                <c:pt idx="10">
                  <c:v>2644.71</c:v>
                </c:pt>
                <c:pt idx="11">
                  <c:v>2646.45</c:v>
                </c:pt>
                <c:pt idx="12">
                  <c:v>2690.79</c:v>
                </c:pt>
                <c:pt idx="13">
                  <c:v>2715.46</c:v>
                </c:pt>
                <c:pt idx="14">
                  <c:v>2762.7</c:v>
                </c:pt>
                <c:pt idx="15">
                  <c:v>2445.48</c:v>
                </c:pt>
                <c:pt idx="16">
                  <c:v>2440.11</c:v>
                </c:pt>
                <c:pt idx="17">
                  <c:v>2560.87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E97-3F4D-8841-330C4B2E644A}"/>
            </c:ext>
          </c:extLst>
        </c:ser>
        <c:ser>
          <c:idx val="9"/>
          <c:order val="9"/>
          <c:tx>
            <c:strRef>
              <c:f>'corei7-mountain-data'!$K$1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rgbClr val="F2088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'corei7-mountain-data'!$K$2:$K$19</c:f>
              <c:numCache>
                <c:formatCode>General</c:formatCode>
                <c:ptCount val="18"/>
                <c:pt idx="0">
                  <c:v>4669.8900000000003</c:v>
                </c:pt>
                <c:pt idx="1">
                  <c:v>4661.4399999999996</c:v>
                </c:pt>
                <c:pt idx="2">
                  <c:v>4661.75</c:v>
                </c:pt>
                <c:pt idx="3">
                  <c:v>4570.55</c:v>
                </c:pt>
                <c:pt idx="4">
                  <c:v>4453.42</c:v>
                </c:pt>
                <c:pt idx="5">
                  <c:v>4070.1</c:v>
                </c:pt>
                <c:pt idx="6">
                  <c:v>3626.17</c:v>
                </c:pt>
                <c:pt idx="7">
                  <c:v>2349.0500000000002</c:v>
                </c:pt>
                <c:pt idx="8">
                  <c:v>3332.47</c:v>
                </c:pt>
                <c:pt idx="9">
                  <c:v>3318.78</c:v>
                </c:pt>
                <c:pt idx="10">
                  <c:v>3328.21</c:v>
                </c:pt>
                <c:pt idx="11">
                  <c:v>3312.1</c:v>
                </c:pt>
                <c:pt idx="12">
                  <c:v>3351.75</c:v>
                </c:pt>
                <c:pt idx="13">
                  <c:v>3197.56</c:v>
                </c:pt>
                <c:pt idx="14">
                  <c:v>3342.59</c:v>
                </c:pt>
                <c:pt idx="15">
                  <c:v>3330.51</c:v>
                </c:pt>
                <c:pt idx="16">
                  <c:v>3335.4</c:v>
                </c:pt>
                <c:pt idx="17">
                  <c:v>3374.9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E97-3F4D-8841-330C4B2E644A}"/>
            </c:ext>
          </c:extLst>
        </c:ser>
        <c:ser>
          <c:idx val="10"/>
          <c:order val="10"/>
          <c:tx>
            <c:strRef>
              <c:f>'corei7-mountain-data'!$L$1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rgbClr val="FCF30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'corei7-mountain-data'!$L$2:$L$19</c:f>
              <c:numCache>
                <c:formatCode>General</c:formatCode>
                <c:ptCount val="18"/>
                <c:pt idx="0">
                  <c:v>4664.6899999999996</c:v>
                </c:pt>
                <c:pt idx="1">
                  <c:v>4647.96</c:v>
                </c:pt>
                <c:pt idx="2">
                  <c:v>4646.51</c:v>
                </c:pt>
                <c:pt idx="3">
                  <c:v>4575.1000000000004</c:v>
                </c:pt>
                <c:pt idx="4">
                  <c:v>4473.68</c:v>
                </c:pt>
                <c:pt idx="5">
                  <c:v>4218.51</c:v>
                </c:pt>
                <c:pt idx="6">
                  <c:v>3642.61</c:v>
                </c:pt>
                <c:pt idx="7">
                  <c:v>3334.78</c:v>
                </c:pt>
                <c:pt idx="8">
                  <c:v>3395.82</c:v>
                </c:pt>
                <c:pt idx="9">
                  <c:v>3398</c:v>
                </c:pt>
                <c:pt idx="10">
                  <c:v>3403.08</c:v>
                </c:pt>
                <c:pt idx="11">
                  <c:v>3411.87</c:v>
                </c:pt>
                <c:pt idx="12">
                  <c:v>3395.99</c:v>
                </c:pt>
                <c:pt idx="13">
                  <c:v>3299.01</c:v>
                </c:pt>
                <c:pt idx="14">
                  <c:v>4287.45</c:v>
                </c:pt>
                <c:pt idx="15">
                  <c:v>3416.74</c:v>
                </c:pt>
                <c:pt idx="16">
                  <c:v>3389.13</c:v>
                </c:pt>
                <c:pt idx="17">
                  <c:v>3374.16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E97-3F4D-8841-330C4B2E644A}"/>
            </c:ext>
          </c:extLst>
        </c:ser>
        <c:ser>
          <c:idx val="11"/>
          <c:order val="11"/>
          <c:tx>
            <c:strRef>
              <c:f>'corei7-mountain-data'!$M$1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rgbClr val="00ABEA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'corei7-mountain-data'!$M$2:$M$19</c:f>
              <c:numCache>
                <c:formatCode>General</c:formatCode>
                <c:ptCount val="18"/>
                <c:pt idx="0">
                  <c:v>4654.62</c:v>
                </c:pt>
                <c:pt idx="1">
                  <c:v>4624.5</c:v>
                </c:pt>
                <c:pt idx="2">
                  <c:v>4631.6899999999996</c:v>
                </c:pt>
                <c:pt idx="3">
                  <c:v>4615.62</c:v>
                </c:pt>
                <c:pt idx="4">
                  <c:v>4600.3900000000003</c:v>
                </c:pt>
                <c:pt idx="5">
                  <c:v>4585.6000000000004</c:v>
                </c:pt>
                <c:pt idx="6">
                  <c:v>4572.8</c:v>
                </c:pt>
                <c:pt idx="7">
                  <c:v>4809.1000000000004</c:v>
                </c:pt>
                <c:pt idx="8">
                  <c:v>4803.13</c:v>
                </c:pt>
                <c:pt idx="9">
                  <c:v>4789.7</c:v>
                </c:pt>
                <c:pt idx="10">
                  <c:v>4790.97</c:v>
                </c:pt>
                <c:pt idx="11">
                  <c:v>4784.6499999999996</c:v>
                </c:pt>
                <c:pt idx="12">
                  <c:v>4754.2299999999996</c:v>
                </c:pt>
                <c:pt idx="13">
                  <c:v>4768.54</c:v>
                </c:pt>
                <c:pt idx="14">
                  <c:v>4750.25</c:v>
                </c:pt>
                <c:pt idx="15">
                  <c:v>4742.01</c:v>
                </c:pt>
                <c:pt idx="16">
                  <c:v>6545.16</c:v>
                </c:pt>
                <c:pt idx="17">
                  <c:v>6408.41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E97-3F4D-8841-330C4B2E644A}"/>
            </c:ext>
          </c:extLst>
        </c:ser>
        <c:ser>
          <c:idx val="12"/>
          <c:order val="12"/>
          <c:tx>
            <c:strRef>
              <c:f>'corei7-mountain-data'!$N$1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rgbClr val="4600A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'corei7-mountain-data'!$N$2:$N$19</c:f>
              <c:numCache>
                <c:formatCode>General</c:formatCode>
                <c:ptCount val="18"/>
                <c:pt idx="0">
                  <c:v>4635.05</c:v>
                </c:pt>
                <c:pt idx="1">
                  <c:v>4575.1400000000003</c:v>
                </c:pt>
                <c:pt idx="2">
                  <c:v>4577.76</c:v>
                </c:pt>
                <c:pt idx="3">
                  <c:v>4797.16</c:v>
                </c:pt>
                <c:pt idx="4">
                  <c:v>4781.0600000000004</c:v>
                </c:pt>
                <c:pt idx="5">
                  <c:v>4773.37</c:v>
                </c:pt>
                <c:pt idx="6">
                  <c:v>4756.1899999999996</c:v>
                </c:pt>
                <c:pt idx="7">
                  <c:v>4729.6499999999996</c:v>
                </c:pt>
                <c:pt idx="8">
                  <c:v>4701.3</c:v>
                </c:pt>
                <c:pt idx="9">
                  <c:v>4716.3900000000003</c:v>
                </c:pt>
                <c:pt idx="10">
                  <c:v>4668.13</c:v>
                </c:pt>
                <c:pt idx="11">
                  <c:v>4653.51</c:v>
                </c:pt>
                <c:pt idx="12">
                  <c:v>4678.67</c:v>
                </c:pt>
                <c:pt idx="13">
                  <c:v>4620.2299999999996</c:v>
                </c:pt>
                <c:pt idx="14">
                  <c:v>4621.49</c:v>
                </c:pt>
                <c:pt idx="15">
                  <c:v>6529.52</c:v>
                </c:pt>
                <c:pt idx="16">
                  <c:v>6398.15</c:v>
                </c:pt>
                <c:pt idx="17">
                  <c:v>6122.8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E97-3F4D-8841-330C4B2E644A}"/>
            </c:ext>
          </c:extLst>
        </c:ser>
        <c:ser>
          <c:idx val="13"/>
          <c:order val="13"/>
          <c:tx>
            <c:strRef>
              <c:f>'corei7-mountain-data'!$O$1</c:f>
              <c:strCache>
                <c:ptCount val="1"/>
                <c:pt idx="0">
                  <c:v>8K</c:v>
                </c:pt>
              </c:strCache>
            </c:strRef>
          </c:tx>
          <c:spPr>
            <a:solidFill>
              <a:srgbClr val="90000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'corei7-mountain-data'!$O$2:$O$19</c:f>
              <c:numCache>
                <c:formatCode>General</c:formatCode>
                <c:ptCount val="18"/>
                <c:pt idx="0">
                  <c:v>4599.95</c:v>
                </c:pt>
                <c:pt idx="1">
                  <c:v>4702.5600000000004</c:v>
                </c:pt>
                <c:pt idx="2">
                  <c:v>4771.3599999999997</c:v>
                </c:pt>
                <c:pt idx="3">
                  <c:v>4725.95</c:v>
                </c:pt>
                <c:pt idx="4">
                  <c:v>4709.6099999999997</c:v>
                </c:pt>
                <c:pt idx="5">
                  <c:v>4646.91</c:v>
                </c:pt>
                <c:pt idx="6">
                  <c:v>4613.58</c:v>
                </c:pt>
                <c:pt idx="7">
                  <c:v>6534.86</c:v>
                </c:pt>
                <c:pt idx="8">
                  <c:v>6513.84</c:v>
                </c:pt>
                <c:pt idx="9">
                  <c:v>6498.25</c:v>
                </c:pt>
                <c:pt idx="10">
                  <c:v>6479.32</c:v>
                </c:pt>
                <c:pt idx="11">
                  <c:v>6460.77</c:v>
                </c:pt>
                <c:pt idx="12">
                  <c:v>6443.44</c:v>
                </c:pt>
                <c:pt idx="13">
                  <c:v>6427.61</c:v>
                </c:pt>
                <c:pt idx="14">
                  <c:v>6408.2</c:v>
                </c:pt>
                <c:pt idx="15">
                  <c:v>6396.54</c:v>
                </c:pt>
                <c:pt idx="16">
                  <c:v>6118.69</c:v>
                </c:pt>
                <c:pt idx="17">
                  <c:v>5642.81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5E97-3F4D-8841-330C4B2E644A}"/>
            </c:ext>
          </c:extLst>
        </c:ser>
        <c:ser>
          <c:idx val="14"/>
          <c:order val="14"/>
          <c:tx>
            <c:strRef>
              <c:f>'corei7-mountain-data'!$P$1</c:f>
              <c:strCache>
                <c:ptCount val="1"/>
                <c:pt idx="0">
                  <c:v>4K</c:v>
                </c:pt>
              </c:strCache>
            </c:strRef>
          </c:tx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'corei7-mountain-data'!$P$2:$P$19</c:f>
              <c:numCache>
                <c:formatCode>General</c:formatCode>
                <c:ptCount val="18"/>
                <c:pt idx="0">
                  <c:v>4764.2</c:v>
                </c:pt>
                <c:pt idx="1">
                  <c:v>4607.45</c:v>
                </c:pt>
                <c:pt idx="2">
                  <c:v>4617.8599999999997</c:v>
                </c:pt>
                <c:pt idx="3">
                  <c:v>6502.49</c:v>
                </c:pt>
                <c:pt idx="4">
                  <c:v>6466.17</c:v>
                </c:pt>
                <c:pt idx="5">
                  <c:v>6432.81</c:v>
                </c:pt>
                <c:pt idx="6">
                  <c:v>6397.26</c:v>
                </c:pt>
                <c:pt idx="7">
                  <c:v>6369.39</c:v>
                </c:pt>
                <c:pt idx="8">
                  <c:v>6328.29</c:v>
                </c:pt>
                <c:pt idx="9">
                  <c:v>6299.45</c:v>
                </c:pt>
                <c:pt idx="10">
                  <c:v>6259.01</c:v>
                </c:pt>
                <c:pt idx="11">
                  <c:v>6225.06</c:v>
                </c:pt>
                <c:pt idx="12">
                  <c:v>6193.75</c:v>
                </c:pt>
                <c:pt idx="13">
                  <c:v>6159.03</c:v>
                </c:pt>
                <c:pt idx="14">
                  <c:v>6127.24</c:v>
                </c:pt>
                <c:pt idx="15">
                  <c:v>6097.52</c:v>
                </c:pt>
                <c:pt idx="16">
                  <c:v>5623.45</c:v>
                </c:pt>
                <c:pt idx="17">
                  <c:v>4861.38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E97-3F4D-8841-330C4B2E644A}"/>
            </c:ext>
          </c:extLst>
        </c:ser>
        <c:ser>
          <c:idx val="15"/>
          <c:order val="15"/>
          <c:tx>
            <c:strRef>
              <c:f>'corei7-mountain-data'!$Q$1</c:f>
              <c:strCache>
                <c:ptCount val="1"/>
                <c:pt idx="0">
                  <c:v>2K</c:v>
                </c:pt>
              </c:strCache>
            </c:strRef>
          </c:tx>
          <c:spPr>
            <a:solidFill>
              <a:srgbClr val="0000D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'corei7-mountain-data'!$Q$2:$Q$19</c:f>
              <c:numCache>
                <c:formatCode>General</c:formatCode>
                <c:ptCount val="18"/>
                <c:pt idx="0">
                  <c:v>4754.1499999999996</c:v>
                </c:pt>
                <c:pt idx="1">
                  <c:v>6086.11</c:v>
                </c:pt>
                <c:pt idx="2">
                  <c:v>6301.73</c:v>
                </c:pt>
                <c:pt idx="3">
                  <c:v>6261.46</c:v>
                </c:pt>
                <c:pt idx="4">
                  <c:v>6188.41</c:v>
                </c:pt>
                <c:pt idx="5">
                  <c:v>6115.06</c:v>
                </c:pt>
                <c:pt idx="6">
                  <c:v>6075.11</c:v>
                </c:pt>
                <c:pt idx="7">
                  <c:v>6013.17</c:v>
                </c:pt>
                <c:pt idx="8">
                  <c:v>5923.29</c:v>
                </c:pt>
                <c:pt idx="9">
                  <c:v>5870.21</c:v>
                </c:pt>
                <c:pt idx="10">
                  <c:v>5803.26</c:v>
                </c:pt>
                <c:pt idx="11">
                  <c:v>5754.86</c:v>
                </c:pt>
                <c:pt idx="12">
                  <c:v>5679.31</c:v>
                </c:pt>
                <c:pt idx="13">
                  <c:v>5629.01</c:v>
                </c:pt>
                <c:pt idx="14">
                  <c:v>5580.53</c:v>
                </c:pt>
                <c:pt idx="15">
                  <c:v>5541.86</c:v>
                </c:pt>
                <c:pt idx="16">
                  <c:v>4799.63</c:v>
                </c:pt>
                <c:pt idx="17">
                  <c:v>4639.2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5E97-3F4D-8841-330C4B2E644A}"/>
            </c:ext>
          </c:extLst>
        </c:ser>
        <c:bandFmts>
          <c:bandFmt>
            <c:idx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</c:bandFmts>
        <c:axId val="-431304480"/>
        <c:axId val="-103764784"/>
        <c:axId val="-446830784"/>
      </c:surface3DChart>
      <c:catAx>
        <c:axId val="-4313044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232766870807816"/>
              <c:y val="0.803114782220849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103764784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-10376478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Read  throughput (MB/</a:t>
                </a:r>
                <a:r>
                  <a:rPr lang="en-US" sz="1600" dirty="0" err="1"/>
                  <a:t>s</a:t>
                </a:r>
                <a:r>
                  <a:rPr lang="en-US" sz="1600" dirty="0"/>
                  <a:t>)</a:t>
                </a:r>
              </a:p>
            </c:rich>
          </c:tx>
          <c:layout>
            <c:manualLayout>
              <c:xMode val="edge"/>
              <c:yMode val="edge"/>
              <c:x val="9.7302537182852103E-2"/>
              <c:y val="6.7712246753469499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31304480"/>
        <c:crosses val="autoZero"/>
        <c:crossBetween val="between"/>
      </c:valAx>
      <c:serAx>
        <c:axId val="-4468307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Working set size (bytes)</a:t>
                </a:r>
              </a:p>
            </c:rich>
          </c:tx>
          <c:layout>
            <c:manualLayout>
              <c:xMode val="edge"/>
              <c:yMode val="edge"/>
              <c:x val="0.72020834062408901"/>
              <c:y val="0.8134820647419069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103764784"/>
        <c:crosses val="autoZero"/>
        <c:tickLblSkip val="3"/>
        <c:tickMarkSkip val="1"/>
      </c:ser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00"/>
      <c:rotY val="40"/>
      <c:depthPercent val="100"/>
      <c:rAngAx val="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surface3DChart>
        <c:wireframe val="0"/>
        <c:ser>
          <c:idx val="0"/>
          <c:order val="0"/>
          <c:tx>
            <c:strRef>
              <c:f>'corei7-mountain-data'!$B$1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'corei7-mountain-data'!$B$2:$B$19</c:f>
              <c:numCache>
                <c:formatCode>General</c:formatCode>
                <c:ptCount val="18"/>
                <c:pt idx="0">
                  <c:v>4029.59</c:v>
                </c:pt>
                <c:pt idx="1">
                  <c:v>2752.75</c:v>
                </c:pt>
                <c:pt idx="2">
                  <c:v>2159.29</c:v>
                </c:pt>
                <c:pt idx="3">
                  <c:v>1710.75</c:v>
                </c:pt>
                <c:pt idx="4">
                  <c:v>1391.48</c:v>
                </c:pt>
                <c:pt idx="5">
                  <c:v>1176.29</c:v>
                </c:pt>
                <c:pt idx="6">
                  <c:v>1015.77</c:v>
                </c:pt>
                <c:pt idx="7">
                  <c:v>890.72</c:v>
                </c:pt>
                <c:pt idx="8">
                  <c:v>845.57</c:v>
                </c:pt>
                <c:pt idx="9">
                  <c:v>805.45999999999935</c:v>
                </c:pt>
                <c:pt idx="10">
                  <c:v>773.78</c:v>
                </c:pt>
                <c:pt idx="11">
                  <c:v>757.94</c:v>
                </c:pt>
                <c:pt idx="12">
                  <c:v>727.91</c:v>
                </c:pt>
                <c:pt idx="13">
                  <c:v>712.66</c:v>
                </c:pt>
                <c:pt idx="14">
                  <c:v>705.63</c:v>
                </c:pt>
                <c:pt idx="15">
                  <c:v>701.98</c:v>
                </c:pt>
                <c:pt idx="16">
                  <c:v>598.19000000000005</c:v>
                </c:pt>
                <c:pt idx="17">
                  <c:v>601.22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97-3F4D-8841-330C4B2E644A}"/>
            </c:ext>
          </c:extLst>
        </c:ser>
        <c:ser>
          <c:idx val="1"/>
          <c:order val="1"/>
          <c:tx>
            <c:strRef>
              <c:f>'corei7-mountain-data'!$C$1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'corei7-mountain-data'!$C$2:$C$19</c:f>
              <c:numCache>
                <c:formatCode>General</c:formatCode>
                <c:ptCount val="18"/>
                <c:pt idx="0">
                  <c:v>4029.36</c:v>
                </c:pt>
                <c:pt idx="1">
                  <c:v>2752.39</c:v>
                </c:pt>
                <c:pt idx="2">
                  <c:v>2160.62</c:v>
                </c:pt>
                <c:pt idx="3">
                  <c:v>1710.98</c:v>
                </c:pt>
                <c:pt idx="4">
                  <c:v>1391.5</c:v>
                </c:pt>
                <c:pt idx="5">
                  <c:v>1176.54</c:v>
                </c:pt>
                <c:pt idx="6">
                  <c:v>1016.71</c:v>
                </c:pt>
                <c:pt idx="7">
                  <c:v>891.8</c:v>
                </c:pt>
                <c:pt idx="8">
                  <c:v>846.98</c:v>
                </c:pt>
                <c:pt idx="9">
                  <c:v>807.22</c:v>
                </c:pt>
                <c:pt idx="10">
                  <c:v>775.18</c:v>
                </c:pt>
                <c:pt idx="11">
                  <c:v>760.41</c:v>
                </c:pt>
                <c:pt idx="12">
                  <c:v>730.74</c:v>
                </c:pt>
                <c:pt idx="13">
                  <c:v>714.98</c:v>
                </c:pt>
                <c:pt idx="14">
                  <c:v>709.26</c:v>
                </c:pt>
                <c:pt idx="15">
                  <c:v>708.88</c:v>
                </c:pt>
                <c:pt idx="16">
                  <c:v>608.99</c:v>
                </c:pt>
                <c:pt idx="17">
                  <c:v>607.39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97-3F4D-8841-330C4B2E644A}"/>
            </c:ext>
          </c:extLst>
        </c:ser>
        <c:ser>
          <c:idx val="2"/>
          <c:order val="2"/>
          <c:tx>
            <c:strRef>
              <c:f>'corei7-mountain-data'!$D$1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'corei7-mountain-data'!$D$2:$D$19</c:f>
              <c:numCache>
                <c:formatCode>General</c:formatCode>
                <c:ptCount val="18"/>
                <c:pt idx="0">
                  <c:v>4040.1</c:v>
                </c:pt>
                <c:pt idx="1">
                  <c:v>2788.42</c:v>
                </c:pt>
                <c:pt idx="2">
                  <c:v>2188.92</c:v>
                </c:pt>
                <c:pt idx="3">
                  <c:v>1742.97</c:v>
                </c:pt>
                <c:pt idx="4">
                  <c:v>1421.69</c:v>
                </c:pt>
                <c:pt idx="5">
                  <c:v>1201.31</c:v>
                </c:pt>
                <c:pt idx="6">
                  <c:v>1038.3699999999999</c:v>
                </c:pt>
                <c:pt idx="7">
                  <c:v>911.7</c:v>
                </c:pt>
                <c:pt idx="8">
                  <c:v>870.39</c:v>
                </c:pt>
                <c:pt idx="9">
                  <c:v>835.30999999999938</c:v>
                </c:pt>
                <c:pt idx="10">
                  <c:v>809.25</c:v>
                </c:pt>
                <c:pt idx="11">
                  <c:v>798.05</c:v>
                </c:pt>
                <c:pt idx="12">
                  <c:v>780.28</c:v>
                </c:pt>
                <c:pt idx="13">
                  <c:v>778.37</c:v>
                </c:pt>
                <c:pt idx="14">
                  <c:v>787.2</c:v>
                </c:pt>
                <c:pt idx="15">
                  <c:v>744.13</c:v>
                </c:pt>
                <c:pt idx="16">
                  <c:v>633.53</c:v>
                </c:pt>
                <c:pt idx="17">
                  <c:v>608.85999999999785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97-3F4D-8841-330C4B2E644A}"/>
            </c:ext>
          </c:extLst>
        </c:ser>
        <c:ser>
          <c:idx val="3"/>
          <c:order val="3"/>
          <c:tx>
            <c:strRef>
              <c:f>'corei7-mountain-data'!$E$1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'corei7-mountain-data'!$E$2:$E$19</c:f>
              <c:numCache>
                <c:formatCode>General</c:formatCode>
                <c:ptCount val="18"/>
                <c:pt idx="0">
                  <c:v>4374.01</c:v>
                </c:pt>
                <c:pt idx="1">
                  <c:v>3610.74</c:v>
                </c:pt>
                <c:pt idx="2">
                  <c:v>3002.03</c:v>
                </c:pt>
                <c:pt idx="3">
                  <c:v>2492.39</c:v>
                </c:pt>
                <c:pt idx="4">
                  <c:v>2131.04</c:v>
                </c:pt>
                <c:pt idx="5">
                  <c:v>1821.71</c:v>
                </c:pt>
                <c:pt idx="6">
                  <c:v>1564.14</c:v>
                </c:pt>
                <c:pt idx="7">
                  <c:v>1414.18</c:v>
                </c:pt>
                <c:pt idx="8">
                  <c:v>1404.78</c:v>
                </c:pt>
                <c:pt idx="9">
                  <c:v>1408.59</c:v>
                </c:pt>
                <c:pt idx="10">
                  <c:v>1423.67</c:v>
                </c:pt>
                <c:pt idx="11">
                  <c:v>1456.86</c:v>
                </c:pt>
                <c:pt idx="12">
                  <c:v>1499.61</c:v>
                </c:pt>
                <c:pt idx="13">
                  <c:v>1600.13</c:v>
                </c:pt>
                <c:pt idx="14">
                  <c:v>1667.47</c:v>
                </c:pt>
                <c:pt idx="15">
                  <c:v>1231.7</c:v>
                </c:pt>
                <c:pt idx="16">
                  <c:v>1078.97</c:v>
                </c:pt>
                <c:pt idx="17">
                  <c:v>1026.03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E97-3F4D-8841-330C4B2E644A}"/>
            </c:ext>
          </c:extLst>
        </c:ser>
        <c:ser>
          <c:idx val="4"/>
          <c:order val="4"/>
          <c:tx>
            <c:strRef>
              <c:f>'corei7-mountain-data'!$F$1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'corei7-mountain-data'!$F$2:$F$19</c:f>
              <c:numCache>
                <c:formatCode>General</c:formatCode>
                <c:ptCount val="18"/>
                <c:pt idx="0">
                  <c:v>4642.47</c:v>
                </c:pt>
                <c:pt idx="1">
                  <c:v>4583.8</c:v>
                </c:pt>
                <c:pt idx="2">
                  <c:v>4074.93</c:v>
                </c:pt>
                <c:pt idx="3">
                  <c:v>3557.51</c:v>
                </c:pt>
                <c:pt idx="4">
                  <c:v>3337.59</c:v>
                </c:pt>
                <c:pt idx="5">
                  <c:v>2898.78</c:v>
                </c:pt>
                <c:pt idx="6">
                  <c:v>2535.2199999999998</c:v>
                </c:pt>
                <c:pt idx="7">
                  <c:v>2248.83</c:v>
                </c:pt>
                <c:pt idx="8">
                  <c:v>2227.41</c:v>
                </c:pt>
                <c:pt idx="9">
                  <c:v>2203.98</c:v>
                </c:pt>
                <c:pt idx="10">
                  <c:v>2187.29</c:v>
                </c:pt>
                <c:pt idx="11">
                  <c:v>2164.1799999999998</c:v>
                </c:pt>
                <c:pt idx="12">
                  <c:v>2156.96</c:v>
                </c:pt>
                <c:pt idx="13">
                  <c:v>2148.52</c:v>
                </c:pt>
                <c:pt idx="14">
                  <c:v>2146.83</c:v>
                </c:pt>
                <c:pt idx="15">
                  <c:v>2131.36</c:v>
                </c:pt>
                <c:pt idx="16">
                  <c:v>2038.29</c:v>
                </c:pt>
                <c:pt idx="17">
                  <c:v>2060.87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E97-3F4D-8841-330C4B2E644A}"/>
            </c:ext>
          </c:extLst>
        </c:ser>
        <c:ser>
          <c:idx val="5"/>
          <c:order val="5"/>
          <c:tx>
            <c:strRef>
              <c:f>'corei7-mountain-data'!$G$1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'corei7-mountain-data'!$G$2:$G$19</c:f>
              <c:numCache>
                <c:formatCode>General</c:formatCode>
                <c:ptCount val="18"/>
                <c:pt idx="0">
                  <c:v>4674.0600000000004</c:v>
                </c:pt>
                <c:pt idx="1">
                  <c:v>4659.0600000000004</c:v>
                </c:pt>
                <c:pt idx="2">
                  <c:v>4153.1000000000004</c:v>
                </c:pt>
                <c:pt idx="3">
                  <c:v>4016.4</c:v>
                </c:pt>
                <c:pt idx="4">
                  <c:v>3540.78</c:v>
                </c:pt>
                <c:pt idx="5">
                  <c:v>3027.05</c:v>
                </c:pt>
                <c:pt idx="6">
                  <c:v>2625.06</c:v>
                </c:pt>
                <c:pt idx="7">
                  <c:v>2321.73</c:v>
                </c:pt>
                <c:pt idx="8">
                  <c:v>2306.4</c:v>
                </c:pt>
                <c:pt idx="9">
                  <c:v>2292.86</c:v>
                </c:pt>
                <c:pt idx="10">
                  <c:v>2282.38</c:v>
                </c:pt>
                <c:pt idx="11">
                  <c:v>2270.35</c:v>
                </c:pt>
                <c:pt idx="12">
                  <c:v>2264.14</c:v>
                </c:pt>
                <c:pt idx="13">
                  <c:v>2259.8000000000002</c:v>
                </c:pt>
                <c:pt idx="14">
                  <c:v>2260.46</c:v>
                </c:pt>
                <c:pt idx="15">
                  <c:v>2261.54</c:v>
                </c:pt>
                <c:pt idx="16">
                  <c:v>2224.92</c:v>
                </c:pt>
                <c:pt idx="17">
                  <c:v>2431.58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E97-3F4D-8841-330C4B2E644A}"/>
            </c:ext>
          </c:extLst>
        </c:ser>
        <c:ser>
          <c:idx val="6"/>
          <c:order val="6"/>
          <c:tx>
            <c:strRef>
              <c:f>'corei7-mountain-data'!$H$1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'corei7-mountain-data'!$H$2:$H$19</c:f>
              <c:numCache>
                <c:formatCode>General</c:formatCode>
                <c:ptCount val="18"/>
                <c:pt idx="0">
                  <c:v>4673.7700000000004</c:v>
                </c:pt>
                <c:pt idx="1">
                  <c:v>4656.9799999999996</c:v>
                </c:pt>
                <c:pt idx="2">
                  <c:v>4156.32</c:v>
                </c:pt>
                <c:pt idx="3">
                  <c:v>4012.65</c:v>
                </c:pt>
                <c:pt idx="4">
                  <c:v>3535.85</c:v>
                </c:pt>
                <c:pt idx="5">
                  <c:v>3021.82</c:v>
                </c:pt>
                <c:pt idx="6">
                  <c:v>2623.08</c:v>
                </c:pt>
                <c:pt idx="7">
                  <c:v>2318.19</c:v>
                </c:pt>
                <c:pt idx="8">
                  <c:v>2303.7199999999998</c:v>
                </c:pt>
                <c:pt idx="9">
                  <c:v>2291.5500000000002</c:v>
                </c:pt>
                <c:pt idx="10">
                  <c:v>2280.42</c:v>
                </c:pt>
                <c:pt idx="11">
                  <c:v>2270.2399999999998</c:v>
                </c:pt>
                <c:pt idx="12">
                  <c:v>2264.8200000000002</c:v>
                </c:pt>
                <c:pt idx="13">
                  <c:v>2261.86</c:v>
                </c:pt>
                <c:pt idx="14">
                  <c:v>2261.31</c:v>
                </c:pt>
                <c:pt idx="15">
                  <c:v>2271.41</c:v>
                </c:pt>
                <c:pt idx="16">
                  <c:v>2237.27</c:v>
                </c:pt>
                <c:pt idx="17">
                  <c:v>2432.7399999999998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E97-3F4D-8841-330C4B2E644A}"/>
            </c:ext>
          </c:extLst>
        </c:ser>
        <c:ser>
          <c:idx val="7"/>
          <c:order val="7"/>
          <c:tx>
            <c:strRef>
              <c:f>'corei7-mountain-data'!$I$1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'corei7-mountain-data'!$I$2:$I$19</c:f>
              <c:numCache>
                <c:formatCode>General</c:formatCode>
                <c:ptCount val="18"/>
                <c:pt idx="0">
                  <c:v>4673</c:v>
                </c:pt>
                <c:pt idx="1">
                  <c:v>4658.05</c:v>
                </c:pt>
                <c:pt idx="2">
                  <c:v>4267.3</c:v>
                </c:pt>
                <c:pt idx="3">
                  <c:v>4052.55</c:v>
                </c:pt>
                <c:pt idx="4">
                  <c:v>3730.88</c:v>
                </c:pt>
                <c:pt idx="5">
                  <c:v>3236.67</c:v>
                </c:pt>
                <c:pt idx="6">
                  <c:v>2839.93</c:v>
                </c:pt>
                <c:pt idx="7">
                  <c:v>2527.15</c:v>
                </c:pt>
                <c:pt idx="8">
                  <c:v>2513.25</c:v>
                </c:pt>
                <c:pt idx="9">
                  <c:v>2503.12</c:v>
                </c:pt>
                <c:pt idx="10">
                  <c:v>2494.19</c:v>
                </c:pt>
                <c:pt idx="11">
                  <c:v>2517.44</c:v>
                </c:pt>
                <c:pt idx="12">
                  <c:v>2523.1</c:v>
                </c:pt>
                <c:pt idx="13">
                  <c:v>2551.67</c:v>
                </c:pt>
                <c:pt idx="14">
                  <c:v>2555.5300000000002</c:v>
                </c:pt>
                <c:pt idx="15">
                  <c:v>2477.41</c:v>
                </c:pt>
                <c:pt idx="16">
                  <c:v>2420.17</c:v>
                </c:pt>
                <c:pt idx="17">
                  <c:v>2590.64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E97-3F4D-8841-330C4B2E644A}"/>
            </c:ext>
          </c:extLst>
        </c:ser>
        <c:ser>
          <c:idx val="8"/>
          <c:order val="8"/>
          <c:tx>
            <c:strRef>
              <c:f>'corei7-mountain-data'!$J$1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rgbClr val="00009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'corei7-mountain-data'!$J$2:$J$19</c:f>
              <c:numCache>
                <c:formatCode>General</c:formatCode>
                <c:ptCount val="18"/>
                <c:pt idx="0">
                  <c:v>4672.3100000000004</c:v>
                </c:pt>
                <c:pt idx="1">
                  <c:v>4645.58</c:v>
                </c:pt>
                <c:pt idx="2">
                  <c:v>4300.1000000000004</c:v>
                </c:pt>
                <c:pt idx="3">
                  <c:v>4091.3</c:v>
                </c:pt>
                <c:pt idx="4">
                  <c:v>3890.2</c:v>
                </c:pt>
                <c:pt idx="5">
                  <c:v>3175.38</c:v>
                </c:pt>
                <c:pt idx="6">
                  <c:v>2748.26</c:v>
                </c:pt>
                <c:pt idx="7">
                  <c:v>2351.27</c:v>
                </c:pt>
                <c:pt idx="8">
                  <c:v>2518.38</c:v>
                </c:pt>
                <c:pt idx="9">
                  <c:v>2627.49</c:v>
                </c:pt>
                <c:pt idx="10">
                  <c:v>2644.71</c:v>
                </c:pt>
                <c:pt idx="11">
                  <c:v>2646.45</c:v>
                </c:pt>
                <c:pt idx="12">
                  <c:v>2690.79</c:v>
                </c:pt>
                <c:pt idx="13">
                  <c:v>2715.46</c:v>
                </c:pt>
                <c:pt idx="14">
                  <c:v>2762.7</c:v>
                </c:pt>
                <c:pt idx="15">
                  <c:v>2445.48</c:v>
                </c:pt>
                <c:pt idx="16">
                  <c:v>2440.11</c:v>
                </c:pt>
                <c:pt idx="17">
                  <c:v>2560.87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E97-3F4D-8841-330C4B2E644A}"/>
            </c:ext>
          </c:extLst>
        </c:ser>
        <c:ser>
          <c:idx val="9"/>
          <c:order val="9"/>
          <c:tx>
            <c:strRef>
              <c:f>'corei7-mountain-data'!$K$1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rgbClr val="F2088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'corei7-mountain-data'!$K$2:$K$19</c:f>
              <c:numCache>
                <c:formatCode>General</c:formatCode>
                <c:ptCount val="18"/>
                <c:pt idx="0">
                  <c:v>4669.8900000000003</c:v>
                </c:pt>
                <c:pt idx="1">
                  <c:v>4661.4399999999996</c:v>
                </c:pt>
                <c:pt idx="2">
                  <c:v>4661.75</c:v>
                </c:pt>
                <c:pt idx="3">
                  <c:v>4570.55</c:v>
                </c:pt>
                <c:pt idx="4">
                  <c:v>4453.42</c:v>
                </c:pt>
                <c:pt idx="5">
                  <c:v>4070.1</c:v>
                </c:pt>
                <c:pt idx="6">
                  <c:v>3626.17</c:v>
                </c:pt>
                <c:pt idx="7">
                  <c:v>2349.0500000000002</c:v>
                </c:pt>
                <c:pt idx="8">
                  <c:v>3332.47</c:v>
                </c:pt>
                <c:pt idx="9">
                  <c:v>3318.78</c:v>
                </c:pt>
                <c:pt idx="10">
                  <c:v>3328.21</c:v>
                </c:pt>
                <c:pt idx="11">
                  <c:v>3312.1</c:v>
                </c:pt>
                <c:pt idx="12">
                  <c:v>3351.75</c:v>
                </c:pt>
                <c:pt idx="13">
                  <c:v>3197.56</c:v>
                </c:pt>
                <c:pt idx="14">
                  <c:v>3342.59</c:v>
                </c:pt>
                <c:pt idx="15">
                  <c:v>3330.51</c:v>
                </c:pt>
                <c:pt idx="16">
                  <c:v>3335.4</c:v>
                </c:pt>
                <c:pt idx="17">
                  <c:v>3374.9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E97-3F4D-8841-330C4B2E644A}"/>
            </c:ext>
          </c:extLst>
        </c:ser>
        <c:ser>
          <c:idx val="10"/>
          <c:order val="10"/>
          <c:tx>
            <c:strRef>
              <c:f>'corei7-mountain-data'!$L$1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rgbClr val="FCF30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'corei7-mountain-data'!$L$2:$L$19</c:f>
              <c:numCache>
                <c:formatCode>General</c:formatCode>
                <c:ptCount val="18"/>
                <c:pt idx="0">
                  <c:v>4664.6899999999996</c:v>
                </c:pt>
                <c:pt idx="1">
                  <c:v>4647.96</c:v>
                </c:pt>
                <c:pt idx="2">
                  <c:v>4646.51</c:v>
                </c:pt>
                <c:pt idx="3">
                  <c:v>4575.1000000000004</c:v>
                </c:pt>
                <c:pt idx="4">
                  <c:v>4473.68</c:v>
                </c:pt>
                <c:pt idx="5">
                  <c:v>4218.51</c:v>
                </c:pt>
                <c:pt idx="6">
                  <c:v>3642.61</c:v>
                </c:pt>
                <c:pt idx="7">
                  <c:v>3334.78</c:v>
                </c:pt>
                <c:pt idx="8">
                  <c:v>3395.82</c:v>
                </c:pt>
                <c:pt idx="9">
                  <c:v>3398</c:v>
                </c:pt>
                <c:pt idx="10">
                  <c:v>3403.08</c:v>
                </c:pt>
                <c:pt idx="11">
                  <c:v>3411.87</c:v>
                </c:pt>
                <c:pt idx="12">
                  <c:v>3395.99</c:v>
                </c:pt>
                <c:pt idx="13">
                  <c:v>3299.01</c:v>
                </c:pt>
                <c:pt idx="14">
                  <c:v>4287.45</c:v>
                </c:pt>
                <c:pt idx="15">
                  <c:v>3416.74</c:v>
                </c:pt>
                <c:pt idx="16">
                  <c:v>3389.13</c:v>
                </c:pt>
                <c:pt idx="17">
                  <c:v>3374.16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E97-3F4D-8841-330C4B2E644A}"/>
            </c:ext>
          </c:extLst>
        </c:ser>
        <c:ser>
          <c:idx val="11"/>
          <c:order val="11"/>
          <c:tx>
            <c:strRef>
              <c:f>'corei7-mountain-data'!$M$1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rgbClr val="00ABEA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'corei7-mountain-data'!$M$2:$M$19</c:f>
              <c:numCache>
                <c:formatCode>General</c:formatCode>
                <c:ptCount val="18"/>
                <c:pt idx="0">
                  <c:v>4654.62</c:v>
                </c:pt>
                <c:pt idx="1">
                  <c:v>4624.5</c:v>
                </c:pt>
                <c:pt idx="2">
                  <c:v>4631.6899999999996</c:v>
                </c:pt>
                <c:pt idx="3">
                  <c:v>4615.62</c:v>
                </c:pt>
                <c:pt idx="4">
                  <c:v>4600.3900000000003</c:v>
                </c:pt>
                <c:pt idx="5">
                  <c:v>4585.6000000000004</c:v>
                </c:pt>
                <c:pt idx="6">
                  <c:v>4572.8</c:v>
                </c:pt>
                <c:pt idx="7">
                  <c:v>4809.1000000000004</c:v>
                </c:pt>
                <c:pt idx="8">
                  <c:v>4803.13</c:v>
                </c:pt>
                <c:pt idx="9">
                  <c:v>4789.7</c:v>
                </c:pt>
                <c:pt idx="10">
                  <c:v>4790.97</c:v>
                </c:pt>
                <c:pt idx="11">
                  <c:v>4784.6499999999996</c:v>
                </c:pt>
                <c:pt idx="12">
                  <c:v>4754.2299999999996</c:v>
                </c:pt>
                <c:pt idx="13">
                  <c:v>4768.54</c:v>
                </c:pt>
                <c:pt idx="14">
                  <c:v>4750.25</c:v>
                </c:pt>
                <c:pt idx="15">
                  <c:v>4742.01</c:v>
                </c:pt>
                <c:pt idx="16">
                  <c:v>6545.16</c:v>
                </c:pt>
                <c:pt idx="17">
                  <c:v>6408.41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E97-3F4D-8841-330C4B2E644A}"/>
            </c:ext>
          </c:extLst>
        </c:ser>
        <c:ser>
          <c:idx val="12"/>
          <c:order val="12"/>
          <c:tx>
            <c:strRef>
              <c:f>'corei7-mountain-data'!$N$1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rgbClr val="4600A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'corei7-mountain-data'!$N$2:$N$19</c:f>
              <c:numCache>
                <c:formatCode>General</c:formatCode>
                <c:ptCount val="18"/>
                <c:pt idx="0">
                  <c:v>4635.05</c:v>
                </c:pt>
                <c:pt idx="1">
                  <c:v>4575.1400000000003</c:v>
                </c:pt>
                <c:pt idx="2">
                  <c:v>4577.76</c:v>
                </c:pt>
                <c:pt idx="3">
                  <c:v>4797.16</c:v>
                </c:pt>
                <c:pt idx="4">
                  <c:v>4781.0600000000004</c:v>
                </c:pt>
                <c:pt idx="5">
                  <c:v>4773.37</c:v>
                </c:pt>
                <c:pt idx="6">
                  <c:v>4756.1899999999996</c:v>
                </c:pt>
                <c:pt idx="7">
                  <c:v>4729.6499999999996</c:v>
                </c:pt>
                <c:pt idx="8">
                  <c:v>4701.3</c:v>
                </c:pt>
                <c:pt idx="9">
                  <c:v>4716.3900000000003</c:v>
                </c:pt>
                <c:pt idx="10">
                  <c:v>4668.13</c:v>
                </c:pt>
                <c:pt idx="11">
                  <c:v>4653.51</c:v>
                </c:pt>
                <c:pt idx="12">
                  <c:v>4678.67</c:v>
                </c:pt>
                <c:pt idx="13">
                  <c:v>4620.2299999999996</c:v>
                </c:pt>
                <c:pt idx="14">
                  <c:v>4621.49</c:v>
                </c:pt>
                <c:pt idx="15">
                  <c:v>6529.52</c:v>
                </c:pt>
                <c:pt idx="16">
                  <c:v>6398.15</c:v>
                </c:pt>
                <c:pt idx="17">
                  <c:v>6122.8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E97-3F4D-8841-330C4B2E644A}"/>
            </c:ext>
          </c:extLst>
        </c:ser>
        <c:ser>
          <c:idx val="13"/>
          <c:order val="13"/>
          <c:tx>
            <c:strRef>
              <c:f>'corei7-mountain-data'!$O$1</c:f>
              <c:strCache>
                <c:ptCount val="1"/>
                <c:pt idx="0">
                  <c:v>8K</c:v>
                </c:pt>
              </c:strCache>
            </c:strRef>
          </c:tx>
          <c:spPr>
            <a:solidFill>
              <a:srgbClr val="90000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'corei7-mountain-data'!$O$2:$O$19</c:f>
              <c:numCache>
                <c:formatCode>General</c:formatCode>
                <c:ptCount val="18"/>
                <c:pt idx="0">
                  <c:v>4599.95</c:v>
                </c:pt>
                <c:pt idx="1">
                  <c:v>4702.5600000000004</c:v>
                </c:pt>
                <c:pt idx="2">
                  <c:v>4771.3599999999997</c:v>
                </c:pt>
                <c:pt idx="3">
                  <c:v>4725.95</c:v>
                </c:pt>
                <c:pt idx="4">
                  <c:v>4709.6099999999997</c:v>
                </c:pt>
                <c:pt idx="5">
                  <c:v>4646.91</c:v>
                </c:pt>
                <c:pt idx="6">
                  <c:v>4613.58</c:v>
                </c:pt>
                <c:pt idx="7">
                  <c:v>6534.86</c:v>
                </c:pt>
                <c:pt idx="8">
                  <c:v>6513.84</c:v>
                </c:pt>
                <c:pt idx="9">
                  <c:v>6498.25</c:v>
                </c:pt>
                <c:pt idx="10">
                  <c:v>6479.32</c:v>
                </c:pt>
                <c:pt idx="11">
                  <c:v>6460.77</c:v>
                </c:pt>
                <c:pt idx="12">
                  <c:v>6443.44</c:v>
                </c:pt>
                <c:pt idx="13">
                  <c:v>6427.61</c:v>
                </c:pt>
                <c:pt idx="14">
                  <c:v>6408.2</c:v>
                </c:pt>
                <c:pt idx="15">
                  <c:v>6396.54</c:v>
                </c:pt>
                <c:pt idx="16">
                  <c:v>6118.69</c:v>
                </c:pt>
                <c:pt idx="17">
                  <c:v>5642.81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5E97-3F4D-8841-330C4B2E644A}"/>
            </c:ext>
          </c:extLst>
        </c:ser>
        <c:ser>
          <c:idx val="14"/>
          <c:order val="14"/>
          <c:tx>
            <c:strRef>
              <c:f>'corei7-mountain-data'!$P$1</c:f>
              <c:strCache>
                <c:ptCount val="1"/>
                <c:pt idx="0">
                  <c:v>4K</c:v>
                </c:pt>
              </c:strCache>
            </c:strRef>
          </c:tx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'corei7-mountain-data'!$P$2:$P$19</c:f>
              <c:numCache>
                <c:formatCode>General</c:formatCode>
                <c:ptCount val="18"/>
                <c:pt idx="0">
                  <c:v>4764.2</c:v>
                </c:pt>
                <c:pt idx="1">
                  <c:v>4607.45</c:v>
                </c:pt>
                <c:pt idx="2">
                  <c:v>4617.8599999999997</c:v>
                </c:pt>
                <c:pt idx="3">
                  <c:v>6502.49</c:v>
                </c:pt>
                <c:pt idx="4">
                  <c:v>6466.17</c:v>
                </c:pt>
                <c:pt idx="5">
                  <c:v>6432.81</c:v>
                </c:pt>
                <c:pt idx="6">
                  <c:v>6397.26</c:v>
                </c:pt>
                <c:pt idx="7">
                  <c:v>6369.39</c:v>
                </c:pt>
                <c:pt idx="8">
                  <c:v>6328.29</c:v>
                </c:pt>
                <c:pt idx="9">
                  <c:v>6299.45</c:v>
                </c:pt>
                <c:pt idx="10">
                  <c:v>6259.01</c:v>
                </c:pt>
                <c:pt idx="11">
                  <c:v>6225.06</c:v>
                </c:pt>
                <c:pt idx="12">
                  <c:v>6193.75</c:v>
                </c:pt>
                <c:pt idx="13">
                  <c:v>6159.03</c:v>
                </c:pt>
                <c:pt idx="14">
                  <c:v>6127.24</c:v>
                </c:pt>
                <c:pt idx="15">
                  <c:v>6097.52</c:v>
                </c:pt>
                <c:pt idx="16">
                  <c:v>5623.45</c:v>
                </c:pt>
                <c:pt idx="17">
                  <c:v>4861.38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E97-3F4D-8841-330C4B2E644A}"/>
            </c:ext>
          </c:extLst>
        </c:ser>
        <c:ser>
          <c:idx val="15"/>
          <c:order val="15"/>
          <c:tx>
            <c:strRef>
              <c:f>'corei7-mountain-data'!$Q$1</c:f>
              <c:strCache>
                <c:ptCount val="1"/>
                <c:pt idx="0">
                  <c:v>2K</c:v>
                </c:pt>
              </c:strCache>
            </c:strRef>
          </c:tx>
          <c:spPr>
            <a:solidFill>
              <a:srgbClr val="0000D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'corei7-mountain-data'!$Q$2:$Q$19</c:f>
              <c:numCache>
                <c:formatCode>General</c:formatCode>
                <c:ptCount val="18"/>
                <c:pt idx="0">
                  <c:v>4754.1499999999996</c:v>
                </c:pt>
                <c:pt idx="1">
                  <c:v>6086.11</c:v>
                </c:pt>
                <c:pt idx="2">
                  <c:v>6301.73</c:v>
                </c:pt>
                <c:pt idx="3">
                  <c:v>6261.46</c:v>
                </c:pt>
                <c:pt idx="4">
                  <c:v>6188.41</c:v>
                </c:pt>
                <c:pt idx="5">
                  <c:v>6115.06</c:v>
                </c:pt>
                <c:pt idx="6">
                  <c:v>6075.11</c:v>
                </c:pt>
                <c:pt idx="7">
                  <c:v>6013.17</c:v>
                </c:pt>
                <c:pt idx="8">
                  <c:v>5923.29</c:v>
                </c:pt>
                <c:pt idx="9">
                  <c:v>5870.21</c:v>
                </c:pt>
                <c:pt idx="10">
                  <c:v>5803.26</c:v>
                </c:pt>
                <c:pt idx="11">
                  <c:v>5754.86</c:v>
                </c:pt>
                <c:pt idx="12">
                  <c:v>5679.31</c:v>
                </c:pt>
                <c:pt idx="13">
                  <c:v>5629.01</c:v>
                </c:pt>
                <c:pt idx="14">
                  <c:v>5580.53</c:v>
                </c:pt>
                <c:pt idx="15">
                  <c:v>5541.86</c:v>
                </c:pt>
                <c:pt idx="16">
                  <c:v>4799.63</c:v>
                </c:pt>
                <c:pt idx="17">
                  <c:v>4639.2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5E97-3F4D-8841-330C4B2E644A}"/>
            </c:ext>
          </c:extLst>
        </c:ser>
        <c:bandFmts>
          <c:bandFmt>
            <c:idx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</c:bandFmts>
        <c:axId val="-431304480"/>
        <c:axId val="-103764784"/>
        <c:axId val="-446830784"/>
      </c:surface3DChart>
      <c:catAx>
        <c:axId val="-4313044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232766870807816"/>
              <c:y val="0.803114782220849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103764784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-10376478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Read  throughput (MB/</a:t>
                </a:r>
                <a:r>
                  <a:rPr lang="en-US" sz="1600" dirty="0" err="1"/>
                  <a:t>s</a:t>
                </a:r>
                <a:r>
                  <a:rPr lang="en-US" sz="1600" dirty="0"/>
                  <a:t>)</a:t>
                </a:r>
              </a:p>
            </c:rich>
          </c:tx>
          <c:layout>
            <c:manualLayout>
              <c:xMode val="edge"/>
              <c:yMode val="edge"/>
              <c:x val="9.7302537182852103E-2"/>
              <c:y val="6.7712246753469499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31304480"/>
        <c:crosses val="autoZero"/>
        <c:crossBetween val="between"/>
      </c:valAx>
      <c:serAx>
        <c:axId val="-4468307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Working set size (bytes)</a:t>
                </a:r>
              </a:p>
            </c:rich>
          </c:tx>
          <c:layout>
            <c:manualLayout>
              <c:xMode val="edge"/>
              <c:yMode val="edge"/>
              <c:x val="0.72020834062408901"/>
              <c:y val="0.8134820647419069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103764784"/>
        <c:crosses val="autoZero"/>
        <c:tickLblSkip val="3"/>
        <c:tickMarkSkip val="1"/>
      </c:ser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00"/>
      <c:rotY val="40"/>
      <c:depthPercent val="100"/>
      <c:rAngAx val="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surface3DChart>
        <c:wireframe val="0"/>
        <c:ser>
          <c:idx val="0"/>
          <c:order val="0"/>
          <c:tx>
            <c:strRef>
              <c:f>'corei7-mountain-data'!$B$1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'corei7-mountain-data'!$B$2:$B$19</c:f>
              <c:numCache>
                <c:formatCode>General</c:formatCode>
                <c:ptCount val="18"/>
                <c:pt idx="0">
                  <c:v>4029.59</c:v>
                </c:pt>
                <c:pt idx="1">
                  <c:v>2752.75</c:v>
                </c:pt>
                <c:pt idx="2">
                  <c:v>2159.29</c:v>
                </c:pt>
                <c:pt idx="3">
                  <c:v>1710.75</c:v>
                </c:pt>
                <c:pt idx="4">
                  <c:v>1391.48</c:v>
                </c:pt>
                <c:pt idx="5">
                  <c:v>1176.29</c:v>
                </c:pt>
                <c:pt idx="6">
                  <c:v>1015.77</c:v>
                </c:pt>
                <c:pt idx="7">
                  <c:v>890.72</c:v>
                </c:pt>
                <c:pt idx="8">
                  <c:v>845.57</c:v>
                </c:pt>
                <c:pt idx="9">
                  <c:v>805.45999999999935</c:v>
                </c:pt>
                <c:pt idx="10">
                  <c:v>773.78</c:v>
                </c:pt>
                <c:pt idx="11">
                  <c:v>757.94</c:v>
                </c:pt>
                <c:pt idx="12">
                  <c:v>727.91</c:v>
                </c:pt>
                <c:pt idx="13">
                  <c:v>712.66</c:v>
                </c:pt>
                <c:pt idx="14">
                  <c:v>705.63</c:v>
                </c:pt>
                <c:pt idx="15">
                  <c:v>701.98</c:v>
                </c:pt>
                <c:pt idx="16">
                  <c:v>598.19000000000005</c:v>
                </c:pt>
                <c:pt idx="17">
                  <c:v>601.22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B3-8045-AC3E-6EFA9EC9CF9D}"/>
            </c:ext>
          </c:extLst>
        </c:ser>
        <c:ser>
          <c:idx val="1"/>
          <c:order val="1"/>
          <c:tx>
            <c:strRef>
              <c:f>'corei7-mountain-data'!$C$1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'corei7-mountain-data'!$C$2:$C$19</c:f>
              <c:numCache>
                <c:formatCode>General</c:formatCode>
                <c:ptCount val="18"/>
                <c:pt idx="0">
                  <c:v>4029.36</c:v>
                </c:pt>
                <c:pt idx="1">
                  <c:v>2752.39</c:v>
                </c:pt>
                <c:pt idx="2">
                  <c:v>2160.62</c:v>
                </c:pt>
                <c:pt idx="3">
                  <c:v>1710.98</c:v>
                </c:pt>
                <c:pt idx="4">
                  <c:v>1391.5</c:v>
                </c:pt>
                <c:pt idx="5">
                  <c:v>1176.54</c:v>
                </c:pt>
                <c:pt idx="6">
                  <c:v>1016.71</c:v>
                </c:pt>
                <c:pt idx="7">
                  <c:v>891.8</c:v>
                </c:pt>
                <c:pt idx="8">
                  <c:v>846.98</c:v>
                </c:pt>
                <c:pt idx="9">
                  <c:v>807.22</c:v>
                </c:pt>
                <c:pt idx="10">
                  <c:v>775.18</c:v>
                </c:pt>
                <c:pt idx="11">
                  <c:v>760.41</c:v>
                </c:pt>
                <c:pt idx="12">
                  <c:v>730.74</c:v>
                </c:pt>
                <c:pt idx="13">
                  <c:v>714.98</c:v>
                </c:pt>
                <c:pt idx="14">
                  <c:v>709.26</c:v>
                </c:pt>
                <c:pt idx="15">
                  <c:v>708.88</c:v>
                </c:pt>
                <c:pt idx="16">
                  <c:v>608.99</c:v>
                </c:pt>
                <c:pt idx="17">
                  <c:v>607.39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B3-8045-AC3E-6EFA9EC9CF9D}"/>
            </c:ext>
          </c:extLst>
        </c:ser>
        <c:ser>
          <c:idx val="2"/>
          <c:order val="2"/>
          <c:tx>
            <c:strRef>
              <c:f>'corei7-mountain-data'!$D$1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'corei7-mountain-data'!$D$2:$D$19</c:f>
              <c:numCache>
                <c:formatCode>General</c:formatCode>
                <c:ptCount val="18"/>
                <c:pt idx="0">
                  <c:v>4040.1</c:v>
                </c:pt>
                <c:pt idx="1">
                  <c:v>2788.42</c:v>
                </c:pt>
                <c:pt idx="2">
                  <c:v>2188.92</c:v>
                </c:pt>
                <c:pt idx="3">
                  <c:v>1742.97</c:v>
                </c:pt>
                <c:pt idx="4">
                  <c:v>1421.69</c:v>
                </c:pt>
                <c:pt idx="5">
                  <c:v>1201.31</c:v>
                </c:pt>
                <c:pt idx="6">
                  <c:v>1038.3699999999999</c:v>
                </c:pt>
                <c:pt idx="7">
                  <c:v>911.7</c:v>
                </c:pt>
                <c:pt idx="8">
                  <c:v>870.39</c:v>
                </c:pt>
                <c:pt idx="9">
                  <c:v>835.30999999999938</c:v>
                </c:pt>
                <c:pt idx="10">
                  <c:v>809.25</c:v>
                </c:pt>
                <c:pt idx="11">
                  <c:v>798.05</c:v>
                </c:pt>
                <c:pt idx="12">
                  <c:v>780.28</c:v>
                </c:pt>
                <c:pt idx="13">
                  <c:v>778.37</c:v>
                </c:pt>
                <c:pt idx="14">
                  <c:v>787.2</c:v>
                </c:pt>
                <c:pt idx="15">
                  <c:v>744.13</c:v>
                </c:pt>
                <c:pt idx="16">
                  <c:v>633.53</c:v>
                </c:pt>
                <c:pt idx="17">
                  <c:v>608.85999999999785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B3-8045-AC3E-6EFA9EC9CF9D}"/>
            </c:ext>
          </c:extLst>
        </c:ser>
        <c:ser>
          <c:idx val="3"/>
          <c:order val="3"/>
          <c:tx>
            <c:strRef>
              <c:f>'corei7-mountain-data'!$E$1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'corei7-mountain-data'!$E$2:$E$19</c:f>
              <c:numCache>
                <c:formatCode>General</c:formatCode>
                <c:ptCount val="18"/>
                <c:pt idx="0">
                  <c:v>4374.01</c:v>
                </c:pt>
                <c:pt idx="1">
                  <c:v>3610.74</c:v>
                </c:pt>
                <c:pt idx="2">
                  <c:v>3002.03</c:v>
                </c:pt>
                <c:pt idx="3">
                  <c:v>2492.39</c:v>
                </c:pt>
                <c:pt idx="4">
                  <c:v>2131.04</c:v>
                </c:pt>
                <c:pt idx="5">
                  <c:v>1821.71</c:v>
                </c:pt>
                <c:pt idx="6">
                  <c:v>1564.14</c:v>
                </c:pt>
                <c:pt idx="7">
                  <c:v>1414.18</c:v>
                </c:pt>
                <c:pt idx="8">
                  <c:v>1404.78</c:v>
                </c:pt>
                <c:pt idx="9">
                  <c:v>1408.59</c:v>
                </c:pt>
                <c:pt idx="10">
                  <c:v>1423.67</c:v>
                </c:pt>
                <c:pt idx="11">
                  <c:v>1456.86</c:v>
                </c:pt>
                <c:pt idx="12">
                  <c:v>1499.61</c:v>
                </c:pt>
                <c:pt idx="13">
                  <c:v>1600.13</c:v>
                </c:pt>
                <c:pt idx="14">
                  <c:v>1667.47</c:v>
                </c:pt>
                <c:pt idx="15">
                  <c:v>1231.7</c:v>
                </c:pt>
                <c:pt idx="16">
                  <c:v>1078.97</c:v>
                </c:pt>
                <c:pt idx="17">
                  <c:v>1026.03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6B3-8045-AC3E-6EFA9EC9CF9D}"/>
            </c:ext>
          </c:extLst>
        </c:ser>
        <c:ser>
          <c:idx val="4"/>
          <c:order val="4"/>
          <c:tx>
            <c:strRef>
              <c:f>'corei7-mountain-data'!$F$1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'corei7-mountain-data'!$F$2:$F$19</c:f>
              <c:numCache>
                <c:formatCode>General</c:formatCode>
                <c:ptCount val="18"/>
                <c:pt idx="0">
                  <c:v>4642.47</c:v>
                </c:pt>
                <c:pt idx="1">
                  <c:v>4583.8</c:v>
                </c:pt>
                <c:pt idx="2">
                  <c:v>4074.93</c:v>
                </c:pt>
                <c:pt idx="3">
                  <c:v>3557.51</c:v>
                </c:pt>
                <c:pt idx="4">
                  <c:v>3337.59</c:v>
                </c:pt>
                <c:pt idx="5">
                  <c:v>2898.78</c:v>
                </c:pt>
                <c:pt idx="6">
                  <c:v>2535.2199999999998</c:v>
                </c:pt>
                <c:pt idx="7">
                  <c:v>2248.83</c:v>
                </c:pt>
                <c:pt idx="8">
                  <c:v>2227.41</c:v>
                </c:pt>
                <c:pt idx="9">
                  <c:v>2203.98</c:v>
                </c:pt>
                <c:pt idx="10">
                  <c:v>2187.29</c:v>
                </c:pt>
                <c:pt idx="11">
                  <c:v>2164.1799999999998</c:v>
                </c:pt>
                <c:pt idx="12">
                  <c:v>2156.96</c:v>
                </c:pt>
                <c:pt idx="13">
                  <c:v>2148.52</c:v>
                </c:pt>
                <c:pt idx="14">
                  <c:v>2146.83</c:v>
                </c:pt>
                <c:pt idx="15">
                  <c:v>2131.36</c:v>
                </c:pt>
                <c:pt idx="16">
                  <c:v>2038.29</c:v>
                </c:pt>
                <c:pt idx="17">
                  <c:v>2060.87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B3-8045-AC3E-6EFA9EC9CF9D}"/>
            </c:ext>
          </c:extLst>
        </c:ser>
        <c:ser>
          <c:idx val="5"/>
          <c:order val="5"/>
          <c:tx>
            <c:strRef>
              <c:f>'corei7-mountain-data'!$G$1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'corei7-mountain-data'!$G$2:$G$19</c:f>
              <c:numCache>
                <c:formatCode>General</c:formatCode>
                <c:ptCount val="18"/>
                <c:pt idx="0">
                  <c:v>4674.0600000000004</c:v>
                </c:pt>
                <c:pt idx="1">
                  <c:v>4659.0600000000004</c:v>
                </c:pt>
                <c:pt idx="2">
                  <c:v>4153.1000000000004</c:v>
                </c:pt>
                <c:pt idx="3">
                  <c:v>4016.4</c:v>
                </c:pt>
                <c:pt idx="4">
                  <c:v>3540.78</c:v>
                </c:pt>
                <c:pt idx="5">
                  <c:v>3027.05</c:v>
                </c:pt>
                <c:pt idx="6">
                  <c:v>2625.06</c:v>
                </c:pt>
                <c:pt idx="7">
                  <c:v>2321.73</c:v>
                </c:pt>
                <c:pt idx="8">
                  <c:v>2306.4</c:v>
                </c:pt>
                <c:pt idx="9">
                  <c:v>2292.86</c:v>
                </c:pt>
                <c:pt idx="10">
                  <c:v>2282.38</c:v>
                </c:pt>
                <c:pt idx="11">
                  <c:v>2270.35</c:v>
                </c:pt>
                <c:pt idx="12">
                  <c:v>2264.14</c:v>
                </c:pt>
                <c:pt idx="13">
                  <c:v>2259.8000000000002</c:v>
                </c:pt>
                <c:pt idx="14">
                  <c:v>2260.46</c:v>
                </c:pt>
                <c:pt idx="15">
                  <c:v>2261.54</c:v>
                </c:pt>
                <c:pt idx="16">
                  <c:v>2224.92</c:v>
                </c:pt>
                <c:pt idx="17">
                  <c:v>2431.58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6B3-8045-AC3E-6EFA9EC9CF9D}"/>
            </c:ext>
          </c:extLst>
        </c:ser>
        <c:ser>
          <c:idx val="6"/>
          <c:order val="6"/>
          <c:tx>
            <c:strRef>
              <c:f>'corei7-mountain-data'!$H$1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'corei7-mountain-data'!$H$2:$H$19</c:f>
              <c:numCache>
                <c:formatCode>General</c:formatCode>
                <c:ptCount val="18"/>
                <c:pt idx="0">
                  <c:v>4673.7700000000004</c:v>
                </c:pt>
                <c:pt idx="1">
                  <c:v>4656.9799999999996</c:v>
                </c:pt>
                <c:pt idx="2">
                  <c:v>4156.32</c:v>
                </c:pt>
                <c:pt idx="3">
                  <c:v>4012.65</c:v>
                </c:pt>
                <c:pt idx="4">
                  <c:v>3535.85</c:v>
                </c:pt>
                <c:pt idx="5">
                  <c:v>3021.82</c:v>
                </c:pt>
                <c:pt idx="6">
                  <c:v>2623.08</c:v>
                </c:pt>
                <c:pt idx="7">
                  <c:v>2318.19</c:v>
                </c:pt>
                <c:pt idx="8">
                  <c:v>2303.7199999999998</c:v>
                </c:pt>
                <c:pt idx="9">
                  <c:v>2291.5500000000002</c:v>
                </c:pt>
                <c:pt idx="10">
                  <c:v>2280.42</c:v>
                </c:pt>
                <c:pt idx="11">
                  <c:v>2270.2399999999998</c:v>
                </c:pt>
                <c:pt idx="12">
                  <c:v>2264.8200000000002</c:v>
                </c:pt>
                <c:pt idx="13">
                  <c:v>2261.86</c:v>
                </c:pt>
                <c:pt idx="14">
                  <c:v>2261.31</c:v>
                </c:pt>
                <c:pt idx="15">
                  <c:v>2271.41</c:v>
                </c:pt>
                <c:pt idx="16">
                  <c:v>2237.27</c:v>
                </c:pt>
                <c:pt idx="17">
                  <c:v>2432.7399999999998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6B3-8045-AC3E-6EFA9EC9CF9D}"/>
            </c:ext>
          </c:extLst>
        </c:ser>
        <c:ser>
          <c:idx val="7"/>
          <c:order val="7"/>
          <c:tx>
            <c:strRef>
              <c:f>'corei7-mountain-data'!$I$1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'corei7-mountain-data'!$I$2:$I$19</c:f>
              <c:numCache>
                <c:formatCode>General</c:formatCode>
                <c:ptCount val="18"/>
                <c:pt idx="0">
                  <c:v>4673</c:v>
                </c:pt>
                <c:pt idx="1">
                  <c:v>4658.05</c:v>
                </c:pt>
                <c:pt idx="2">
                  <c:v>4267.3</c:v>
                </c:pt>
                <c:pt idx="3">
                  <c:v>4052.55</c:v>
                </c:pt>
                <c:pt idx="4">
                  <c:v>3730.88</c:v>
                </c:pt>
                <c:pt idx="5">
                  <c:v>3236.67</c:v>
                </c:pt>
                <c:pt idx="6">
                  <c:v>2839.93</c:v>
                </c:pt>
                <c:pt idx="7">
                  <c:v>2527.15</c:v>
                </c:pt>
                <c:pt idx="8">
                  <c:v>2513.25</c:v>
                </c:pt>
                <c:pt idx="9">
                  <c:v>2503.12</c:v>
                </c:pt>
                <c:pt idx="10">
                  <c:v>2494.19</c:v>
                </c:pt>
                <c:pt idx="11">
                  <c:v>2517.44</c:v>
                </c:pt>
                <c:pt idx="12">
                  <c:v>2523.1</c:v>
                </c:pt>
                <c:pt idx="13">
                  <c:v>2551.67</c:v>
                </c:pt>
                <c:pt idx="14">
                  <c:v>2555.5300000000002</c:v>
                </c:pt>
                <c:pt idx="15">
                  <c:v>2477.41</c:v>
                </c:pt>
                <c:pt idx="16">
                  <c:v>2420.17</c:v>
                </c:pt>
                <c:pt idx="17">
                  <c:v>2590.64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6B3-8045-AC3E-6EFA9EC9CF9D}"/>
            </c:ext>
          </c:extLst>
        </c:ser>
        <c:ser>
          <c:idx val="8"/>
          <c:order val="8"/>
          <c:tx>
            <c:strRef>
              <c:f>'corei7-mountain-data'!$J$1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rgbClr val="00009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'corei7-mountain-data'!$J$2:$J$19</c:f>
              <c:numCache>
                <c:formatCode>General</c:formatCode>
                <c:ptCount val="18"/>
                <c:pt idx="0">
                  <c:v>4672.3100000000004</c:v>
                </c:pt>
                <c:pt idx="1">
                  <c:v>4645.58</c:v>
                </c:pt>
                <c:pt idx="2">
                  <c:v>4300.1000000000004</c:v>
                </c:pt>
                <c:pt idx="3">
                  <c:v>4091.3</c:v>
                </c:pt>
                <c:pt idx="4">
                  <c:v>3890.2</c:v>
                </c:pt>
                <c:pt idx="5">
                  <c:v>3175.38</c:v>
                </c:pt>
                <c:pt idx="6">
                  <c:v>2748.26</c:v>
                </c:pt>
                <c:pt idx="7">
                  <c:v>2351.27</c:v>
                </c:pt>
                <c:pt idx="8">
                  <c:v>2518.38</c:v>
                </c:pt>
                <c:pt idx="9">
                  <c:v>2627.49</c:v>
                </c:pt>
                <c:pt idx="10">
                  <c:v>2644.71</c:v>
                </c:pt>
                <c:pt idx="11">
                  <c:v>2646.45</c:v>
                </c:pt>
                <c:pt idx="12">
                  <c:v>2690.79</c:v>
                </c:pt>
                <c:pt idx="13">
                  <c:v>2715.46</c:v>
                </c:pt>
                <c:pt idx="14">
                  <c:v>2762.7</c:v>
                </c:pt>
                <c:pt idx="15">
                  <c:v>2445.48</c:v>
                </c:pt>
                <c:pt idx="16">
                  <c:v>2440.11</c:v>
                </c:pt>
                <c:pt idx="17">
                  <c:v>2560.87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6B3-8045-AC3E-6EFA9EC9CF9D}"/>
            </c:ext>
          </c:extLst>
        </c:ser>
        <c:ser>
          <c:idx val="9"/>
          <c:order val="9"/>
          <c:tx>
            <c:strRef>
              <c:f>'corei7-mountain-data'!$K$1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rgbClr val="F2088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'corei7-mountain-data'!$K$2:$K$19</c:f>
              <c:numCache>
                <c:formatCode>General</c:formatCode>
                <c:ptCount val="18"/>
                <c:pt idx="0">
                  <c:v>4669.8900000000003</c:v>
                </c:pt>
                <c:pt idx="1">
                  <c:v>4661.4399999999996</c:v>
                </c:pt>
                <c:pt idx="2">
                  <c:v>4661.75</c:v>
                </c:pt>
                <c:pt idx="3">
                  <c:v>4570.55</c:v>
                </c:pt>
                <c:pt idx="4">
                  <c:v>4453.42</c:v>
                </c:pt>
                <c:pt idx="5">
                  <c:v>4070.1</c:v>
                </c:pt>
                <c:pt idx="6">
                  <c:v>3626.17</c:v>
                </c:pt>
                <c:pt idx="7">
                  <c:v>2349.0500000000002</c:v>
                </c:pt>
                <c:pt idx="8">
                  <c:v>3332.47</c:v>
                </c:pt>
                <c:pt idx="9">
                  <c:v>3318.78</c:v>
                </c:pt>
                <c:pt idx="10">
                  <c:v>3328.21</c:v>
                </c:pt>
                <c:pt idx="11">
                  <c:v>3312.1</c:v>
                </c:pt>
                <c:pt idx="12">
                  <c:v>3351.75</c:v>
                </c:pt>
                <c:pt idx="13">
                  <c:v>3197.56</c:v>
                </c:pt>
                <c:pt idx="14">
                  <c:v>3342.59</c:v>
                </c:pt>
                <c:pt idx="15">
                  <c:v>3330.51</c:v>
                </c:pt>
                <c:pt idx="16">
                  <c:v>3335.4</c:v>
                </c:pt>
                <c:pt idx="17">
                  <c:v>3374.9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6B3-8045-AC3E-6EFA9EC9CF9D}"/>
            </c:ext>
          </c:extLst>
        </c:ser>
        <c:ser>
          <c:idx val="10"/>
          <c:order val="10"/>
          <c:tx>
            <c:strRef>
              <c:f>'corei7-mountain-data'!$L$1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rgbClr val="FCF30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'corei7-mountain-data'!$L$2:$L$19</c:f>
              <c:numCache>
                <c:formatCode>General</c:formatCode>
                <c:ptCount val="18"/>
                <c:pt idx="0">
                  <c:v>4664.6899999999996</c:v>
                </c:pt>
                <c:pt idx="1">
                  <c:v>4647.96</c:v>
                </c:pt>
                <c:pt idx="2">
                  <c:v>4646.51</c:v>
                </c:pt>
                <c:pt idx="3">
                  <c:v>4575.1000000000004</c:v>
                </c:pt>
                <c:pt idx="4">
                  <c:v>4473.68</c:v>
                </c:pt>
                <c:pt idx="5">
                  <c:v>4218.51</c:v>
                </c:pt>
                <c:pt idx="6">
                  <c:v>3642.61</c:v>
                </c:pt>
                <c:pt idx="7">
                  <c:v>3334.78</c:v>
                </c:pt>
                <c:pt idx="8">
                  <c:v>3395.82</c:v>
                </c:pt>
                <c:pt idx="9">
                  <c:v>3398</c:v>
                </c:pt>
                <c:pt idx="10">
                  <c:v>3403.08</c:v>
                </c:pt>
                <c:pt idx="11">
                  <c:v>3411.87</c:v>
                </c:pt>
                <c:pt idx="12">
                  <c:v>3395.99</c:v>
                </c:pt>
                <c:pt idx="13">
                  <c:v>3299.01</c:v>
                </c:pt>
                <c:pt idx="14">
                  <c:v>4287.45</c:v>
                </c:pt>
                <c:pt idx="15">
                  <c:v>3416.74</c:v>
                </c:pt>
                <c:pt idx="16">
                  <c:v>3389.13</c:v>
                </c:pt>
                <c:pt idx="17">
                  <c:v>3374.16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6B3-8045-AC3E-6EFA9EC9CF9D}"/>
            </c:ext>
          </c:extLst>
        </c:ser>
        <c:ser>
          <c:idx val="11"/>
          <c:order val="11"/>
          <c:tx>
            <c:strRef>
              <c:f>'corei7-mountain-data'!$M$1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rgbClr val="00ABEA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'corei7-mountain-data'!$M$2:$M$19</c:f>
              <c:numCache>
                <c:formatCode>General</c:formatCode>
                <c:ptCount val="18"/>
                <c:pt idx="0">
                  <c:v>4654.62</c:v>
                </c:pt>
                <c:pt idx="1">
                  <c:v>4624.5</c:v>
                </c:pt>
                <c:pt idx="2">
                  <c:v>4631.6899999999996</c:v>
                </c:pt>
                <c:pt idx="3">
                  <c:v>4615.62</c:v>
                </c:pt>
                <c:pt idx="4">
                  <c:v>4600.3900000000003</c:v>
                </c:pt>
                <c:pt idx="5">
                  <c:v>4585.6000000000004</c:v>
                </c:pt>
                <c:pt idx="6">
                  <c:v>4572.8</c:v>
                </c:pt>
                <c:pt idx="7">
                  <c:v>4809.1000000000004</c:v>
                </c:pt>
                <c:pt idx="8">
                  <c:v>4803.13</c:v>
                </c:pt>
                <c:pt idx="9">
                  <c:v>4789.7</c:v>
                </c:pt>
                <c:pt idx="10">
                  <c:v>4790.97</c:v>
                </c:pt>
                <c:pt idx="11">
                  <c:v>4784.6499999999996</c:v>
                </c:pt>
                <c:pt idx="12">
                  <c:v>4754.2299999999996</c:v>
                </c:pt>
                <c:pt idx="13">
                  <c:v>4768.54</c:v>
                </c:pt>
                <c:pt idx="14">
                  <c:v>4750.25</c:v>
                </c:pt>
                <c:pt idx="15">
                  <c:v>4742.01</c:v>
                </c:pt>
                <c:pt idx="16">
                  <c:v>6545.16</c:v>
                </c:pt>
                <c:pt idx="17">
                  <c:v>6408.41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6B3-8045-AC3E-6EFA9EC9CF9D}"/>
            </c:ext>
          </c:extLst>
        </c:ser>
        <c:ser>
          <c:idx val="12"/>
          <c:order val="12"/>
          <c:tx>
            <c:strRef>
              <c:f>'corei7-mountain-data'!$N$1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rgbClr val="4600A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'corei7-mountain-data'!$N$2:$N$19</c:f>
              <c:numCache>
                <c:formatCode>General</c:formatCode>
                <c:ptCount val="18"/>
                <c:pt idx="0">
                  <c:v>4635.05</c:v>
                </c:pt>
                <c:pt idx="1">
                  <c:v>4575.1400000000003</c:v>
                </c:pt>
                <c:pt idx="2">
                  <c:v>4577.76</c:v>
                </c:pt>
                <c:pt idx="3">
                  <c:v>4797.16</c:v>
                </c:pt>
                <c:pt idx="4">
                  <c:v>4781.0600000000004</c:v>
                </c:pt>
                <c:pt idx="5">
                  <c:v>4773.37</c:v>
                </c:pt>
                <c:pt idx="6">
                  <c:v>4756.1899999999996</c:v>
                </c:pt>
                <c:pt idx="7">
                  <c:v>4729.6499999999996</c:v>
                </c:pt>
                <c:pt idx="8">
                  <c:v>4701.3</c:v>
                </c:pt>
                <c:pt idx="9">
                  <c:v>4716.3900000000003</c:v>
                </c:pt>
                <c:pt idx="10">
                  <c:v>4668.13</c:v>
                </c:pt>
                <c:pt idx="11">
                  <c:v>4653.51</c:v>
                </c:pt>
                <c:pt idx="12">
                  <c:v>4678.67</c:v>
                </c:pt>
                <c:pt idx="13">
                  <c:v>4620.2299999999996</c:v>
                </c:pt>
                <c:pt idx="14">
                  <c:v>4621.49</c:v>
                </c:pt>
                <c:pt idx="15">
                  <c:v>6529.52</c:v>
                </c:pt>
                <c:pt idx="16">
                  <c:v>6398.15</c:v>
                </c:pt>
                <c:pt idx="17">
                  <c:v>6122.8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6B3-8045-AC3E-6EFA9EC9CF9D}"/>
            </c:ext>
          </c:extLst>
        </c:ser>
        <c:ser>
          <c:idx val="13"/>
          <c:order val="13"/>
          <c:tx>
            <c:strRef>
              <c:f>'corei7-mountain-data'!$O$1</c:f>
              <c:strCache>
                <c:ptCount val="1"/>
                <c:pt idx="0">
                  <c:v>8K</c:v>
                </c:pt>
              </c:strCache>
            </c:strRef>
          </c:tx>
          <c:spPr>
            <a:solidFill>
              <a:srgbClr val="90000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'corei7-mountain-data'!$O$2:$O$19</c:f>
              <c:numCache>
                <c:formatCode>General</c:formatCode>
                <c:ptCount val="18"/>
                <c:pt idx="0">
                  <c:v>4599.95</c:v>
                </c:pt>
                <c:pt idx="1">
                  <c:v>4702.5600000000004</c:v>
                </c:pt>
                <c:pt idx="2">
                  <c:v>4771.3599999999997</c:v>
                </c:pt>
                <c:pt idx="3">
                  <c:v>4725.95</c:v>
                </c:pt>
                <c:pt idx="4">
                  <c:v>4709.6099999999997</c:v>
                </c:pt>
                <c:pt idx="5">
                  <c:v>4646.91</c:v>
                </c:pt>
                <c:pt idx="6">
                  <c:v>4613.58</c:v>
                </c:pt>
                <c:pt idx="7">
                  <c:v>6534.86</c:v>
                </c:pt>
                <c:pt idx="8">
                  <c:v>6513.84</c:v>
                </c:pt>
                <c:pt idx="9">
                  <c:v>6498.25</c:v>
                </c:pt>
                <c:pt idx="10">
                  <c:v>6479.32</c:v>
                </c:pt>
                <c:pt idx="11">
                  <c:v>6460.77</c:v>
                </c:pt>
                <c:pt idx="12">
                  <c:v>6443.44</c:v>
                </c:pt>
                <c:pt idx="13">
                  <c:v>6427.61</c:v>
                </c:pt>
                <c:pt idx="14">
                  <c:v>6408.2</c:v>
                </c:pt>
                <c:pt idx="15">
                  <c:v>6396.54</c:v>
                </c:pt>
                <c:pt idx="16">
                  <c:v>6118.69</c:v>
                </c:pt>
                <c:pt idx="17">
                  <c:v>5642.81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6B3-8045-AC3E-6EFA9EC9CF9D}"/>
            </c:ext>
          </c:extLst>
        </c:ser>
        <c:ser>
          <c:idx val="14"/>
          <c:order val="14"/>
          <c:tx>
            <c:strRef>
              <c:f>'corei7-mountain-data'!$P$1</c:f>
              <c:strCache>
                <c:ptCount val="1"/>
                <c:pt idx="0">
                  <c:v>4K</c:v>
                </c:pt>
              </c:strCache>
            </c:strRef>
          </c:tx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'corei7-mountain-data'!$P$2:$P$19</c:f>
              <c:numCache>
                <c:formatCode>General</c:formatCode>
                <c:ptCount val="18"/>
                <c:pt idx="0">
                  <c:v>4764.2</c:v>
                </c:pt>
                <c:pt idx="1">
                  <c:v>4607.45</c:v>
                </c:pt>
                <c:pt idx="2">
                  <c:v>4617.8599999999997</c:v>
                </c:pt>
                <c:pt idx="3">
                  <c:v>6502.49</c:v>
                </c:pt>
                <c:pt idx="4">
                  <c:v>6466.17</c:v>
                </c:pt>
                <c:pt idx="5">
                  <c:v>6432.81</c:v>
                </c:pt>
                <c:pt idx="6">
                  <c:v>6397.26</c:v>
                </c:pt>
                <c:pt idx="7">
                  <c:v>6369.39</c:v>
                </c:pt>
                <c:pt idx="8">
                  <c:v>6328.29</c:v>
                </c:pt>
                <c:pt idx="9">
                  <c:v>6299.45</c:v>
                </c:pt>
                <c:pt idx="10">
                  <c:v>6259.01</c:v>
                </c:pt>
                <c:pt idx="11">
                  <c:v>6225.06</c:v>
                </c:pt>
                <c:pt idx="12">
                  <c:v>6193.75</c:v>
                </c:pt>
                <c:pt idx="13">
                  <c:v>6159.03</c:v>
                </c:pt>
                <c:pt idx="14">
                  <c:v>6127.24</c:v>
                </c:pt>
                <c:pt idx="15">
                  <c:v>6097.52</c:v>
                </c:pt>
                <c:pt idx="16">
                  <c:v>5623.45</c:v>
                </c:pt>
                <c:pt idx="17">
                  <c:v>4861.38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6B3-8045-AC3E-6EFA9EC9CF9D}"/>
            </c:ext>
          </c:extLst>
        </c:ser>
        <c:ser>
          <c:idx val="15"/>
          <c:order val="15"/>
          <c:tx>
            <c:strRef>
              <c:f>'corei7-mountain-data'!$Q$1</c:f>
              <c:strCache>
                <c:ptCount val="1"/>
                <c:pt idx="0">
                  <c:v>2K</c:v>
                </c:pt>
              </c:strCache>
            </c:strRef>
          </c:tx>
          <c:spPr>
            <a:solidFill>
              <a:srgbClr val="0000D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'corei7-mountain-data'!$Q$2:$Q$19</c:f>
              <c:numCache>
                <c:formatCode>General</c:formatCode>
                <c:ptCount val="18"/>
                <c:pt idx="0">
                  <c:v>4754.1499999999996</c:v>
                </c:pt>
                <c:pt idx="1">
                  <c:v>6086.11</c:v>
                </c:pt>
                <c:pt idx="2">
                  <c:v>6301.73</c:v>
                </c:pt>
                <c:pt idx="3">
                  <c:v>6261.46</c:v>
                </c:pt>
                <c:pt idx="4">
                  <c:v>6188.41</c:v>
                </c:pt>
                <c:pt idx="5">
                  <c:v>6115.06</c:v>
                </c:pt>
                <c:pt idx="6">
                  <c:v>6075.11</c:v>
                </c:pt>
                <c:pt idx="7">
                  <c:v>6013.17</c:v>
                </c:pt>
                <c:pt idx="8">
                  <c:v>5923.29</c:v>
                </c:pt>
                <c:pt idx="9">
                  <c:v>5870.21</c:v>
                </c:pt>
                <c:pt idx="10">
                  <c:v>5803.26</c:v>
                </c:pt>
                <c:pt idx="11">
                  <c:v>5754.86</c:v>
                </c:pt>
                <c:pt idx="12">
                  <c:v>5679.31</c:v>
                </c:pt>
                <c:pt idx="13">
                  <c:v>5629.01</c:v>
                </c:pt>
                <c:pt idx="14">
                  <c:v>5580.53</c:v>
                </c:pt>
                <c:pt idx="15">
                  <c:v>5541.86</c:v>
                </c:pt>
                <c:pt idx="16">
                  <c:v>4799.63</c:v>
                </c:pt>
                <c:pt idx="17">
                  <c:v>4639.2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16B3-8045-AC3E-6EFA9EC9CF9D}"/>
            </c:ext>
          </c:extLst>
        </c:ser>
        <c:bandFmts>
          <c:bandFmt>
            <c:idx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</c:bandFmts>
        <c:axId val="-433088832"/>
        <c:axId val="-433680832"/>
        <c:axId val="-480985776"/>
      </c:surface3DChart>
      <c:catAx>
        <c:axId val="-4330888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232766870807816"/>
              <c:y val="0.803114782220849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33680832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-43368083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Read  throughput (MB/</a:t>
                </a:r>
                <a:r>
                  <a:rPr lang="en-US" sz="1600" dirty="0" err="1"/>
                  <a:t>s</a:t>
                </a:r>
                <a:r>
                  <a:rPr lang="en-US" sz="1600" dirty="0"/>
                  <a:t>)</a:t>
                </a:r>
              </a:p>
            </c:rich>
          </c:tx>
          <c:layout>
            <c:manualLayout>
              <c:xMode val="edge"/>
              <c:yMode val="edge"/>
              <c:x val="9.7302537182852103E-2"/>
              <c:y val="6.7712246753469499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33088832"/>
        <c:crosses val="autoZero"/>
        <c:crossBetween val="between"/>
      </c:valAx>
      <c:serAx>
        <c:axId val="-4809857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Working set size (bytes)</a:t>
                </a:r>
              </a:p>
            </c:rich>
          </c:tx>
          <c:layout>
            <c:manualLayout>
              <c:xMode val="edge"/>
              <c:yMode val="edge"/>
              <c:x val="0.72020834062408901"/>
              <c:y val="0.8134820647419069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33680832"/>
        <c:crosses val="autoZero"/>
        <c:tickLblSkip val="3"/>
        <c:tickMarkSkip val="1"/>
      </c:ser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00"/>
      <c:rotY val="40"/>
      <c:depthPercent val="100"/>
      <c:rAngAx val="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surface3DChart>
        <c:wireframe val="0"/>
        <c:ser>
          <c:idx val="0"/>
          <c:order val="0"/>
          <c:tx>
            <c:strRef>
              <c:f>'corei7-mountain-data'!$B$1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'corei7-mountain-data'!$B$2:$B$19</c:f>
              <c:numCache>
                <c:formatCode>General</c:formatCode>
                <c:ptCount val="18"/>
                <c:pt idx="0">
                  <c:v>4029.59</c:v>
                </c:pt>
                <c:pt idx="1">
                  <c:v>2752.75</c:v>
                </c:pt>
                <c:pt idx="2">
                  <c:v>2159.29</c:v>
                </c:pt>
                <c:pt idx="3">
                  <c:v>1710.75</c:v>
                </c:pt>
                <c:pt idx="4">
                  <c:v>1391.48</c:v>
                </c:pt>
                <c:pt idx="5">
                  <c:v>1176.29</c:v>
                </c:pt>
                <c:pt idx="6">
                  <c:v>1015.77</c:v>
                </c:pt>
                <c:pt idx="7">
                  <c:v>890.72</c:v>
                </c:pt>
                <c:pt idx="8">
                  <c:v>845.57</c:v>
                </c:pt>
                <c:pt idx="9">
                  <c:v>805.45999999999935</c:v>
                </c:pt>
                <c:pt idx="10">
                  <c:v>773.78</c:v>
                </c:pt>
                <c:pt idx="11">
                  <c:v>757.94</c:v>
                </c:pt>
                <c:pt idx="12">
                  <c:v>727.91</c:v>
                </c:pt>
                <c:pt idx="13">
                  <c:v>712.66</c:v>
                </c:pt>
                <c:pt idx="14">
                  <c:v>705.63</c:v>
                </c:pt>
                <c:pt idx="15">
                  <c:v>701.98</c:v>
                </c:pt>
                <c:pt idx="16">
                  <c:v>598.19000000000005</c:v>
                </c:pt>
                <c:pt idx="17">
                  <c:v>601.22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1D-AA42-958D-61CA906539F2}"/>
            </c:ext>
          </c:extLst>
        </c:ser>
        <c:ser>
          <c:idx val="1"/>
          <c:order val="1"/>
          <c:tx>
            <c:strRef>
              <c:f>'corei7-mountain-data'!$C$1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'corei7-mountain-data'!$C$2:$C$19</c:f>
              <c:numCache>
                <c:formatCode>General</c:formatCode>
                <c:ptCount val="18"/>
                <c:pt idx="0">
                  <c:v>4029.36</c:v>
                </c:pt>
                <c:pt idx="1">
                  <c:v>2752.39</c:v>
                </c:pt>
                <c:pt idx="2">
                  <c:v>2160.62</c:v>
                </c:pt>
                <c:pt idx="3">
                  <c:v>1710.98</c:v>
                </c:pt>
                <c:pt idx="4">
                  <c:v>1391.5</c:v>
                </c:pt>
                <c:pt idx="5">
                  <c:v>1176.54</c:v>
                </c:pt>
                <c:pt idx="6">
                  <c:v>1016.71</c:v>
                </c:pt>
                <c:pt idx="7">
                  <c:v>891.8</c:v>
                </c:pt>
                <c:pt idx="8">
                  <c:v>846.98</c:v>
                </c:pt>
                <c:pt idx="9">
                  <c:v>807.22</c:v>
                </c:pt>
                <c:pt idx="10">
                  <c:v>775.18</c:v>
                </c:pt>
                <c:pt idx="11">
                  <c:v>760.41</c:v>
                </c:pt>
                <c:pt idx="12">
                  <c:v>730.74</c:v>
                </c:pt>
                <c:pt idx="13">
                  <c:v>714.98</c:v>
                </c:pt>
                <c:pt idx="14">
                  <c:v>709.26</c:v>
                </c:pt>
                <c:pt idx="15">
                  <c:v>708.88</c:v>
                </c:pt>
                <c:pt idx="16">
                  <c:v>608.99</c:v>
                </c:pt>
                <c:pt idx="17">
                  <c:v>607.39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1D-AA42-958D-61CA906539F2}"/>
            </c:ext>
          </c:extLst>
        </c:ser>
        <c:ser>
          <c:idx val="2"/>
          <c:order val="2"/>
          <c:tx>
            <c:strRef>
              <c:f>'corei7-mountain-data'!$D$1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'corei7-mountain-data'!$D$2:$D$19</c:f>
              <c:numCache>
                <c:formatCode>General</c:formatCode>
                <c:ptCount val="18"/>
                <c:pt idx="0">
                  <c:v>4040.1</c:v>
                </c:pt>
                <c:pt idx="1">
                  <c:v>2788.42</c:v>
                </c:pt>
                <c:pt idx="2">
                  <c:v>2188.92</c:v>
                </c:pt>
                <c:pt idx="3">
                  <c:v>1742.97</c:v>
                </c:pt>
                <c:pt idx="4">
                  <c:v>1421.69</c:v>
                </c:pt>
                <c:pt idx="5">
                  <c:v>1201.31</c:v>
                </c:pt>
                <c:pt idx="6">
                  <c:v>1038.3699999999999</c:v>
                </c:pt>
                <c:pt idx="7">
                  <c:v>911.7</c:v>
                </c:pt>
                <c:pt idx="8">
                  <c:v>870.39</c:v>
                </c:pt>
                <c:pt idx="9">
                  <c:v>835.30999999999938</c:v>
                </c:pt>
                <c:pt idx="10">
                  <c:v>809.25</c:v>
                </c:pt>
                <c:pt idx="11">
                  <c:v>798.05</c:v>
                </c:pt>
                <c:pt idx="12">
                  <c:v>780.28</c:v>
                </c:pt>
                <c:pt idx="13">
                  <c:v>778.37</c:v>
                </c:pt>
                <c:pt idx="14">
                  <c:v>787.2</c:v>
                </c:pt>
                <c:pt idx="15">
                  <c:v>744.13</c:v>
                </c:pt>
                <c:pt idx="16">
                  <c:v>633.53</c:v>
                </c:pt>
                <c:pt idx="17">
                  <c:v>608.85999999999785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1D-AA42-958D-61CA906539F2}"/>
            </c:ext>
          </c:extLst>
        </c:ser>
        <c:ser>
          <c:idx val="3"/>
          <c:order val="3"/>
          <c:tx>
            <c:strRef>
              <c:f>'corei7-mountain-data'!$E$1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'corei7-mountain-data'!$E$2:$E$19</c:f>
              <c:numCache>
                <c:formatCode>General</c:formatCode>
                <c:ptCount val="18"/>
                <c:pt idx="0">
                  <c:v>4374.01</c:v>
                </c:pt>
                <c:pt idx="1">
                  <c:v>3610.74</c:v>
                </c:pt>
                <c:pt idx="2">
                  <c:v>3002.03</c:v>
                </c:pt>
                <c:pt idx="3">
                  <c:v>2492.39</c:v>
                </c:pt>
                <c:pt idx="4">
                  <c:v>2131.04</c:v>
                </c:pt>
                <c:pt idx="5">
                  <c:v>1821.71</c:v>
                </c:pt>
                <c:pt idx="6">
                  <c:v>1564.14</c:v>
                </c:pt>
                <c:pt idx="7">
                  <c:v>1414.18</c:v>
                </c:pt>
                <c:pt idx="8">
                  <c:v>1404.78</c:v>
                </c:pt>
                <c:pt idx="9">
                  <c:v>1408.59</c:v>
                </c:pt>
                <c:pt idx="10">
                  <c:v>1423.67</c:v>
                </c:pt>
                <c:pt idx="11">
                  <c:v>1456.86</c:v>
                </c:pt>
                <c:pt idx="12">
                  <c:v>1499.61</c:v>
                </c:pt>
                <c:pt idx="13">
                  <c:v>1600.13</c:v>
                </c:pt>
                <c:pt idx="14">
                  <c:v>1667.47</c:v>
                </c:pt>
                <c:pt idx="15">
                  <c:v>1231.7</c:v>
                </c:pt>
                <c:pt idx="16">
                  <c:v>1078.97</c:v>
                </c:pt>
                <c:pt idx="17">
                  <c:v>1026.03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1D-AA42-958D-61CA906539F2}"/>
            </c:ext>
          </c:extLst>
        </c:ser>
        <c:ser>
          <c:idx val="4"/>
          <c:order val="4"/>
          <c:tx>
            <c:strRef>
              <c:f>'corei7-mountain-data'!$F$1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'corei7-mountain-data'!$F$2:$F$19</c:f>
              <c:numCache>
                <c:formatCode>General</c:formatCode>
                <c:ptCount val="18"/>
                <c:pt idx="0">
                  <c:v>4642.47</c:v>
                </c:pt>
                <c:pt idx="1">
                  <c:v>4583.8</c:v>
                </c:pt>
                <c:pt idx="2">
                  <c:v>4074.93</c:v>
                </c:pt>
                <c:pt idx="3">
                  <c:v>3557.51</c:v>
                </c:pt>
                <c:pt idx="4">
                  <c:v>3337.59</c:v>
                </c:pt>
                <c:pt idx="5">
                  <c:v>2898.78</c:v>
                </c:pt>
                <c:pt idx="6">
                  <c:v>2535.2199999999998</c:v>
                </c:pt>
                <c:pt idx="7">
                  <c:v>2248.83</c:v>
                </c:pt>
                <c:pt idx="8">
                  <c:v>2227.41</c:v>
                </c:pt>
                <c:pt idx="9">
                  <c:v>2203.98</c:v>
                </c:pt>
                <c:pt idx="10">
                  <c:v>2187.29</c:v>
                </c:pt>
                <c:pt idx="11">
                  <c:v>2164.1799999999998</c:v>
                </c:pt>
                <c:pt idx="12">
                  <c:v>2156.96</c:v>
                </c:pt>
                <c:pt idx="13">
                  <c:v>2148.52</c:v>
                </c:pt>
                <c:pt idx="14">
                  <c:v>2146.83</c:v>
                </c:pt>
                <c:pt idx="15">
                  <c:v>2131.36</c:v>
                </c:pt>
                <c:pt idx="16">
                  <c:v>2038.29</c:v>
                </c:pt>
                <c:pt idx="17">
                  <c:v>2060.87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D1D-AA42-958D-61CA906539F2}"/>
            </c:ext>
          </c:extLst>
        </c:ser>
        <c:ser>
          <c:idx val="5"/>
          <c:order val="5"/>
          <c:tx>
            <c:strRef>
              <c:f>'corei7-mountain-data'!$G$1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'corei7-mountain-data'!$G$2:$G$19</c:f>
              <c:numCache>
                <c:formatCode>General</c:formatCode>
                <c:ptCount val="18"/>
                <c:pt idx="0">
                  <c:v>4674.0600000000004</c:v>
                </c:pt>
                <c:pt idx="1">
                  <c:v>4659.0600000000004</c:v>
                </c:pt>
                <c:pt idx="2">
                  <c:v>4153.1000000000004</c:v>
                </c:pt>
                <c:pt idx="3">
                  <c:v>4016.4</c:v>
                </c:pt>
                <c:pt idx="4">
                  <c:v>3540.78</c:v>
                </c:pt>
                <c:pt idx="5">
                  <c:v>3027.05</c:v>
                </c:pt>
                <c:pt idx="6">
                  <c:v>2625.06</c:v>
                </c:pt>
                <c:pt idx="7">
                  <c:v>2321.73</c:v>
                </c:pt>
                <c:pt idx="8">
                  <c:v>2306.4</c:v>
                </c:pt>
                <c:pt idx="9">
                  <c:v>2292.86</c:v>
                </c:pt>
                <c:pt idx="10">
                  <c:v>2282.38</c:v>
                </c:pt>
                <c:pt idx="11">
                  <c:v>2270.35</c:v>
                </c:pt>
                <c:pt idx="12">
                  <c:v>2264.14</c:v>
                </c:pt>
                <c:pt idx="13">
                  <c:v>2259.8000000000002</c:v>
                </c:pt>
                <c:pt idx="14">
                  <c:v>2260.46</c:v>
                </c:pt>
                <c:pt idx="15">
                  <c:v>2261.54</c:v>
                </c:pt>
                <c:pt idx="16">
                  <c:v>2224.92</c:v>
                </c:pt>
                <c:pt idx="17">
                  <c:v>2431.58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1D-AA42-958D-61CA906539F2}"/>
            </c:ext>
          </c:extLst>
        </c:ser>
        <c:ser>
          <c:idx val="6"/>
          <c:order val="6"/>
          <c:tx>
            <c:strRef>
              <c:f>'corei7-mountain-data'!$H$1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'corei7-mountain-data'!$H$2:$H$19</c:f>
              <c:numCache>
                <c:formatCode>General</c:formatCode>
                <c:ptCount val="18"/>
                <c:pt idx="0">
                  <c:v>4673.7700000000004</c:v>
                </c:pt>
                <c:pt idx="1">
                  <c:v>4656.9799999999996</c:v>
                </c:pt>
                <c:pt idx="2">
                  <c:v>4156.32</c:v>
                </c:pt>
                <c:pt idx="3">
                  <c:v>4012.65</c:v>
                </c:pt>
                <c:pt idx="4">
                  <c:v>3535.85</c:v>
                </c:pt>
                <c:pt idx="5">
                  <c:v>3021.82</c:v>
                </c:pt>
                <c:pt idx="6">
                  <c:v>2623.08</c:v>
                </c:pt>
                <c:pt idx="7">
                  <c:v>2318.19</c:v>
                </c:pt>
                <c:pt idx="8">
                  <c:v>2303.7199999999998</c:v>
                </c:pt>
                <c:pt idx="9">
                  <c:v>2291.5500000000002</c:v>
                </c:pt>
                <c:pt idx="10">
                  <c:v>2280.42</c:v>
                </c:pt>
                <c:pt idx="11">
                  <c:v>2270.2399999999998</c:v>
                </c:pt>
                <c:pt idx="12">
                  <c:v>2264.8200000000002</c:v>
                </c:pt>
                <c:pt idx="13">
                  <c:v>2261.86</c:v>
                </c:pt>
                <c:pt idx="14">
                  <c:v>2261.31</c:v>
                </c:pt>
                <c:pt idx="15">
                  <c:v>2271.41</c:v>
                </c:pt>
                <c:pt idx="16">
                  <c:v>2237.27</c:v>
                </c:pt>
                <c:pt idx="17">
                  <c:v>2432.7399999999998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D1D-AA42-958D-61CA906539F2}"/>
            </c:ext>
          </c:extLst>
        </c:ser>
        <c:ser>
          <c:idx val="7"/>
          <c:order val="7"/>
          <c:tx>
            <c:strRef>
              <c:f>'corei7-mountain-data'!$I$1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'corei7-mountain-data'!$I$2:$I$19</c:f>
              <c:numCache>
                <c:formatCode>General</c:formatCode>
                <c:ptCount val="18"/>
                <c:pt idx="0">
                  <c:v>4673</c:v>
                </c:pt>
                <c:pt idx="1">
                  <c:v>4658.05</c:v>
                </c:pt>
                <c:pt idx="2">
                  <c:v>4267.3</c:v>
                </c:pt>
                <c:pt idx="3">
                  <c:v>4052.55</c:v>
                </c:pt>
                <c:pt idx="4">
                  <c:v>3730.88</c:v>
                </c:pt>
                <c:pt idx="5">
                  <c:v>3236.67</c:v>
                </c:pt>
                <c:pt idx="6">
                  <c:v>2839.93</c:v>
                </c:pt>
                <c:pt idx="7">
                  <c:v>2527.15</c:v>
                </c:pt>
                <c:pt idx="8">
                  <c:v>2513.25</c:v>
                </c:pt>
                <c:pt idx="9">
                  <c:v>2503.12</c:v>
                </c:pt>
                <c:pt idx="10">
                  <c:v>2494.19</c:v>
                </c:pt>
                <c:pt idx="11">
                  <c:v>2517.44</c:v>
                </c:pt>
                <c:pt idx="12">
                  <c:v>2523.1</c:v>
                </c:pt>
                <c:pt idx="13">
                  <c:v>2551.67</c:v>
                </c:pt>
                <c:pt idx="14">
                  <c:v>2555.5300000000002</c:v>
                </c:pt>
                <c:pt idx="15">
                  <c:v>2477.41</c:v>
                </c:pt>
                <c:pt idx="16">
                  <c:v>2420.17</c:v>
                </c:pt>
                <c:pt idx="17">
                  <c:v>2590.64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D1D-AA42-958D-61CA906539F2}"/>
            </c:ext>
          </c:extLst>
        </c:ser>
        <c:ser>
          <c:idx val="8"/>
          <c:order val="8"/>
          <c:tx>
            <c:strRef>
              <c:f>'corei7-mountain-data'!$J$1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rgbClr val="00009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'corei7-mountain-data'!$J$2:$J$19</c:f>
              <c:numCache>
                <c:formatCode>General</c:formatCode>
                <c:ptCount val="18"/>
                <c:pt idx="0">
                  <c:v>4672.3100000000004</c:v>
                </c:pt>
                <c:pt idx="1">
                  <c:v>4645.58</c:v>
                </c:pt>
                <c:pt idx="2">
                  <c:v>4300.1000000000004</c:v>
                </c:pt>
                <c:pt idx="3">
                  <c:v>4091.3</c:v>
                </c:pt>
                <c:pt idx="4">
                  <c:v>3890.2</c:v>
                </c:pt>
                <c:pt idx="5">
                  <c:v>3175.38</c:v>
                </c:pt>
                <c:pt idx="6">
                  <c:v>2748.26</c:v>
                </c:pt>
                <c:pt idx="7">
                  <c:v>2351.27</c:v>
                </c:pt>
                <c:pt idx="8">
                  <c:v>2518.38</c:v>
                </c:pt>
                <c:pt idx="9">
                  <c:v>2627.49</c:v>
                </c:pt>
                <c:pt idx="10">
                  <c:v>2644.71</c:v>
                </c:pt>
                <c:pt idx="11">
                  <c:v>2646.45</c:v>
                </c:pt>
                <c:pt idx="12">
                  <c:v>2690.79</c:v>
                </c:pt>
                <c:pt idx="13">
                  <c:v>2715.46</c:v>
                </c:pt>
                <c:pt idx="14">
                  <c:v>2762.7</c:v>
                </c:pt>
                <c:pt idx="15">
                  <c:v>2445.48</c:v>
                </c:pt>
                <c:pt idx="16">
                  <c:v>2440.11</c:v>
                </c:pt>
                <c:pt idx="17">
                  <c:v>2560.87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D1D-AA42-958D-61CA906539F2}"/>
            </c:ext>
          </c:extLst>
        </c:ser>
        <c:ser>
          <c:idx val="9"/>
          <c:order val="9"/>
          <c:tx>
            <c:strRef>
              <c:f>'corei7-mountain-data'!$K$1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rgbClr val="F2088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'corei7-mountain-data'!$K$2:$K$19</c:f>
              <c:numCache>
                <c:formatCode>General</c:formatCode>
                <c:ptCount val="18"/>
                <c:pt idx="0">
                  <c:v>4669.8900000000003</c:v>
                </c:pt>
                <c:pt idx="1">
                  <c:v>4661.4399999999996</c:v>
                </c:pt>
                <c:pt idx="2">
                  <c:v>4661.75</c:v>
                </c:pt>
                <c:pt idx="3">
                  <c:v>4570.55</c:v>
                </c:pt>
                <c:pt idx="4">
                  <c:v>4453.42</c:v>
                </c:pt>
                <c:pt idx="5">
                  <c:v>4070.1</c:v>
                </c:pt>
                <c:pt idx="6">
                  <c:v>3626.17</c:v>
                </c:pt>
                <c:pt idx="7">
                  <c:v>2349.0500000000002</c:v>
                </c:pt>
                <c:pt idx="8">
                  <c:v>3332.47</c:v>
                </c:pt>
                <c:pt idx="9">
                  <c:v>3318.78</c:v>
                </c:pt>
                <c:pt idx="10">
                  <c:v>3328.21</c:v>
                </c:pt>
                <c:pt idx="11">
                  <c:v>3312.1</c:v>
                </c:pt>
                <c:pt idx="12">
                  <c:v>3351.75</c:v>
                </c:pt>
                <c:pt idx="13">
                  <c:v>3197.56</c:v>
                </c:pt>
                <c:pt idx="14">
                  <c:v>3342.59</c:v>
                </c:pt>
                <c:pt idx="15">
                  <c:v>3330.51</c:v>
                </c:pt>
                <c:pt idx="16">
                  <c:v>3335.4</c:v>
                </c:pt>
                <c:pt idx="17">
                  <c:v>3374.9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D1D-AA42-958D-61CA906539F2}"/>
            </c:ext>
          </c:extLst>
        </c:ser>
        <c:ser>
          <c:idx val="10"/>
          <c:order val="10"/>
          <c:tx>
            <c:strRef>
              <c:f>'corei7-mountain-data'!$L$1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rgbClr val="FCF30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'corei7-mountain-data'!$L$2:$L$19</c:f>
              <c:numCache>
                <c:formatCode>General</c:formatCode>
                <c:ptCount val="18"/>
                <c:pt idx="0">
                  <c:v>4664.6899999999996</c:v>
                </c:pt>
                <c:pt idx="1">
                  <c:v>4647.96</c:v>
                </c:pt>
                <c:pt idx="2">
                  <c:v>4646.51</c:v>
                </c:pt>
                <c:pt idx="3">
                  <c:v>4575.1000000000004</c:v>
                </c:pt>
                <c:pt idx="4">
                  <c:v>4473.68</c:v>
                </c:pt>
                <c:pt idx="5">
                  <c:v>4218.51</c:v>
                </c:pt>
                <c:pt idx="6">
                  <c:v>3642.61</c:v>
                </c:pt>
                <c:pt idx="7">
                  <c:v>3334.78</c:v>
                </c:pt>
                <c:pt idx="8">
                  <c:v>3395.82</c:v>
                </c:pt>
                <c:pt idx="9">
                  <c:v>3398</c:v>
                </c:pt>
                <c:pt idx="10">
                  <c:v>3403.08</c:v>
                </c:pt>
                <c:pt idx="11">
                  <c:v>3411.87</c:v>
                </c:pt>
                <c:pt idx="12">
                  <c:v>3395.99</c:v>
                </c:pt>
                <c:pt idx="13">
                  <c:v>3299.01</c:v>
                </c:pt>
                <c:pt idx="14">
                  <c:v>4287.45</c:v>
                </c:pt>
                <c:pt idx="15">
                  <c:v>3416.74</c:v>
                </c:pt>
                <c:pt idx="16">
                  <c:v>3389.13</c:v>
                </c:pt>
                <c:pt idx="17">
                  <c:v>3374.16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D1D-AA42-958D-61CA906539F2}"/>
            </c:ext>
          </c:extLst>
        </c:ser>
        <c:ser>
          <c:idx val="11"/>
          <c:order val="11"/>
          <c:tx>
            <c:strRef>
              <c:f>'corei7-mountain-data'!$M$1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rgbClr val="00ABEA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'corei7-mountain-data'!$M$2:$M$19</c:f>
              <c:numCache>
                <c:formatCode>General</c:formatCode>
                <c:ptCount val="18"/>
                <c:pt idx="0">
                  <c:v>4654.62</c:v>
                </c:pt>
                <c:pt idx="1">
                  <c:v>4624.5</c:v>
                </c:pt>
                <c:pt idx="2">
                  <c:v>4631.6899999999996</c:v>
                </c:pt>
                <c:pt idx="3">
                  <c:v>4615.62</c:v>
                </c:pt>
                <c:pt idx="4">
                  <c:v>4600.3900000000003</c:v>
                </c:pt>
                <c:pt idx="5">
                  <c:v>4585.6000000000004</c:v>
                </c:pt>
                <c:pt idx="6">
                  <c:v>4572.8</c:v>
                </c:pt>
                <c:pt idx="7">
                  <c:v>4809.1000000000004</c:v>
                </c:pt>
                <c:pt idx="8">
                  <c:v>4803.13</c:v>
                </c:pt>
                <c:pt idx="9">
                  <c:v>4789.7</c:v>
                </c:pt>
                <c:pt idx="10">
                  <c:v>4790.97</c:v>
                </c:pt>
                <c:pt idx="11">
                  <c:v>4784.6499999999996</c:v>
                </c:pt>
                <c:pt idx="12">
                  <c:v>4754.2299999999996</c:v>
                </c:pt>
                <c:pt idx="13">
                  <c:v>4768.54</c:v>
                </c:pt>
                <c:pt idx="14">
                  <c:v>4750.25</c:v>
                </c:pt>
                <c:pt idx="15">
                  <c:v>4742.01</c:v>
                </c:pt>
                <c:pt idx="16">
                  <c:v>6545.16</c:v>
                </c:pt>
                <c:pt idx="17">
                  <c:v>6408.41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D1D-AA42-958D-61CA906539F2}"/>
            </c:ext>
          </c:extLst>
        </c:ser>
        <c:ser>
          <c:idx val="12"/>
          <c:order val="12"/>
          <c:tx>
            <c:strRef>
              <c:f>'corei7-mountain-data'!$N$1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rgbClr val="4600A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'corei7-mountain-data'!$N$2:$N$19</c:f>
              <c:numCache>
                <c:formatCode>General</c:formatCode>
                <c:ptCount val="18"/>
                <c:pt idx="0">
                  <c:v>4635.05</c:v>
                </c:pt>
                <c:pt idx="1">
                  <c:v>4575.1400000000003</c:v>
                </c:pt>
                <c:pt idx="2">
                  <c:v>4577.76</c:v>
                </c:pt>
                <c:pt idx="3">
                  <c:v>4797.16</c:v>
                </c:pt>
                <c:pt idx="4">
                  <c:v>4781.0600000000004</c:v>
                </c:pt>
                <c:pt idx="5">
                  <c:v>4773.37</c:v>
                </c:pt>
                <c:pt idx="6">
                  <c:v>4756.1899999999996</c:v>
                </c:pt>
                <c:pt idx="7">
                  <c:v>4729.6499999999996</c:v>
                </c:pt>
                <c:pt idx="8">
                  <c:v>4701.3</c:v>
                </c:pt>
                <c:pt idx="9">
                  <c:v>4716.3900000000003</c:v>
                </c:pt>
                <c:pt idx="10">
                  <c:v>4668.13</c:v>
                </c:pt>
                <c:pt idx="11">
                  <c:v>4653.51</c:v>
                </c:pt>
                <c:pt idx="12">
                  <c:v>4678.67</c:v>
                </c:pt>
                <c:pt idx="13">
                  <c:v>4620.2299999999996</c:v>
                </c:pt>
                <c:pt idx="14">
                  <c:v>4621.49</c:v>
                </c:pt>
                <c:pt idx="15">
                  <c:v>6529.52</c:v>
                </c:pt>
                <c:pt idx="16">
                  <c:v>6398.15</c:v>
                </c:pt>
                <c:pt idx="17">
                  <c:v>6122.8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D1D-AA42-958D-61CA906539F2}"/>
            </c:ext>
          </c:extLst>
        </c:ser>
        <c:ser>
          <c:idx val="13"/>
          <c:order val="13"/>
          <c:tx>
            <c:strRef>
              <c:f>'corei7-mountain-data'!$O$1</c:f>
              <c:strCache>
                <c:ptCount val="1"/>
                <c:pt idx="0">
                  <c:v>8K</c:v>
                </c:pt>
              </c:strCache>
            </c:strRef>
          </c:tx>
          <c:spPr>
            <a:solidFill>
              <a:srgbClr val="90000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'corei7-mountain-data'!$O$2:$O$19</c:f>
              <c:numCache>
                <c:formatCode>General</c:formatCode>
                <c:ptCount val="18"/>
                <c:pt idx="0">
                  <c:v>4599.95</c:v>
                </c:pt>
                <c:pt idx="1">
                  <c:v>4702.5600000000004</c:v>
                </c:pt>
                <c:pt idx="2">
                  <c:v>4771.3599999999997</c:v>
                </c:pt>
                <c:pt idx="3">
                  <c:v>4725.95</c:v>
                </c:pt>
                <c:pt idx="4">
                  <c:v>4709.6099999999997</c:v>
                </c:pt>
                <c:pt idx="5">
                  <c:v>4646.91</c:v>
                </c:pt>
                <c:pt idx="6">
                  <c:v>4613.58</c:v>
                </c:pt>
                <c:pt idx="7">
                  <c:v>6534.86</c:v>
                </c:pt>
                <c:pt idx="8">
                  <c:v>6513.84</c:v>
                </c:pt>
                <c:pt idx="9">
                  <c:v>6498.25</c:v>
                </c:pt>
                <c:pt idx="10">
                  <c:v>6479.32</c:v>
                </c:pt>
                <c:pt idx="11">
                  <c:v>6460.77</c:v>
                </c:pt>
                <c:pt idx="12">
                  <c:v>6443.44</c:v>
                </c:pt>
                <c:pt idx="13">
                  <c:v>6427.61</c:v>
                </c:pt>
                <c:pt idx="14">
                  <c:v>6408.2</c:v>
                </c:pt>
                <c:pt idx="15">
                  <c:v>6396.54</c:v>
                </c:pt>
                <c:pt idx="16">
                  <c:v>6118.69</c:v>
                </c:pt>
                <c:pt idx="17">
                  <c:v>5642.81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FD1D-AA42-958D-61CA906539F2}"/>
            </c:ext>
          </c:extLst>
        </c:ser>
        <c:ser>
          <c:idx val="14"/>
          <c:order val="14"/>
          <c:tx>
            <c:strRef>
              <c:f>'corei7-mountain-data'!$P$1</c:f>
              <c:strCache>
                <c:ptCount val="1"/>
                <c:pt idx="0">
                  <c:v>4K</c:v>
                </c:pt>
              </c:strCache>
            </c:strRef>
          </c:tx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'corei7-mountain-data'!$P$2:$P$19</c:f>
              <c:numCache>
                <c:formatCode>General</c:formatCode>
                <c:ptCount val="18"/>
                <c:pt idx="0">
                  <c:v>4764.2</c:v>
                </c:pt>
                <c:pt idx="1">
                  <c:v>4607.45</c:v>
                </c:pt>
                <c:pt idx="2">
                  <c:v>4617.8599999999997</c:v>
                </c:pt>
                <c:pt idx="3">
                  <c:v>6502.49</c:v>
                </c:pt>
                <c:pt idx="4">
                  <c:v>6466.17</c:v>
                </c:pt>
                <c:pt idx="5">
                  <c:v>6432.81</c:v>
                </c:pt>
                <c:pt idx="6">
                  <c:v>6397.26</c:v>
                </c:pt>
                <c:pt idx="7">
                  <c:v>6369.39</c:v>
                </c:pt>
                <c:pt idx="8">
                  <c:v>6328.29</c:v>
                </c:pt>
                <c:pt idx="9">
                  <c:v>6299.45</c:v>
                </c:pt>
                <c:pt idx="10">
                  <c:v>6259.01</c:v>
                </c:pt>
                <c:pt idx="11">
                  <c:v>6225.06</c:v>
                </c:pt>
                <c:pt idx="12">
                  <c:v>6193.75</c:v>
                </c:pt>
                <c:pt idx="13">
                  <c:v>6159.03</c:v>
                </c:pt>
                <c:pt idx="14">
                  <c:v>6127.24</c:v>
                </c:pt>
                <c:pt idx="15">
                  <c:v>6097.52</c:v>
                </c:pt>
                <c:pt idx="16">
                  <c:v>5623.45</c:v>
                </c:pt>
                <c:pt idx="17">
                  <c:v>4861.38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D1D-AA42-958D-61CA906539F2}"/>
            </c:ext>
          </c:extLst>
        </c:ser>
        <c:ser>
          <c:idx val="15"/>
          <c:order val="15"/>
          <c:tx>
            <c:strRef>
              <c:f>'corei7-mountain-data'!$Q$1</c:f>
              <c:strCache>
                <c:ptCount val="1"/>
                <c:pt idx="0">
                  <c:v>2K</c:v>
                </c:pt>
              </c:strCache>
            </c:strRef>
          </c:tx>
          <c:spPr>
            <a:solidFill>
              <a:srgbClr val="0000D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'corei7-mountain-data'!$Q$2:$Q$19</c:f>
              <c:numCache>
                <c:formatCode>General</c:formatCode>
                <c:ptCount val="18"/>
                <c:pt idx="0">
                  <c:v>4754.1499999999996</c:v>
                </c:pt>
                <c:pt idx="1">
                  <c:v>6086.11</c:v>
                </c:pt>
                <c:pt idx="2">
                  <c:v>6301.73</c:v>
                </c:pt>
                <c:pt idx="3">
                  <c:v>6261.46</c:v>
                </c:pt>
                <c:pt idx="4">
                  <c:v>6188.41</c:v>
                </c:pt>
                <c:pt idx="5">
                  <c:v>6115.06</c:v>
                </c:pt>
                <c:pt idx="6">
                  <c:v>6075.11</c:v>
                </c:pt>
                <c:pt idx="7">
                  <c:v>6013.17</c:v>
                </c:pt>
                <c:pt idx="8">
                  <c:v>5923.29</c:v>
                </c:pt>
                <c:pt idx="9">
                  <c:v>5870.21</c:v>
                </c:pt>
                <c:pt idx="10">
                  <c:v>5803.26</c:v>
                </c:pt>
                <c:pt idx="11">
                  <c:v>5754.86</c:v>
                </c:pt>
                <c:pt idx="12">
                  <c:v>5679.31</c:v>
                </c:pt>
                <c:pt idx="13">
                  <c:v>5629.01</c:v>
                </c:pt>
                <c:pt idx="14">
                  <c:v>5580.53</c:v>
                </c:pt>
                <c:pt idx="15">
                  <c:v>5541.86</c:v>
                </c:pt>
                <c:pt idx="16">
                  <c:v>4799.63</c:v>
                </c:pt>
                <c:pt idx="17">
                  <c:v>4639.2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D1D-AA42-958D-61CA906539F2}"/>
            </c:ext>
          </c:extLst>
        </c:ser>
        <c:bandFmts>
          <c:bandFmt>
            <c:idx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</c:bandFmts>
        <c:axId val="-463312192"/>
        <c:axId val="-134285696"/>
        <c:axId val="-454591264"/>
      </c:surface3DChart>
      <c:catAx>
        <c:axId val="-4633121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232766870807816"/>
              <c:y val="0.803114782220849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134285696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-13428569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Read  throughput (MB/</a:t>
                </a:r>
                <a:r>
                  <a:rPr lang="en-US" sz="1600" dirty="0" err="1"/>
                  <a:t>s</a:t>
                </a:r>
                <a:r>
                  <a:rPr lang="en-US" sz="1600" dirty="0"/>
                  <a:t>)</a:t>
                </a:r>
              </a:p>
            </c:rich>
          </c:tx>
          <c:layout>
            <c:manualLayout>
              <c:xMode val="edge"/>
              <c:yMode val="edge"/>
              <c:x val="9.7302537182852103E-2"/>
              <c:y val="6.7712246753469499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63312192"/>
        <c:crosses val="autoZero"/>
        <c:crossBetween val="between"/>
      </c:valAx>
      <c:serAx>
        <c:axId val="-4545912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Working set size (bytes)</a:t>
                </a:r>
              </a:p>
            </c:rich>
          </c:tx>
          <c:layout>
            <c:manualLayout>
              <c:xMode val="edge"/>
              <c:yMode val="edge"/>
              <c:x val="0.72020834062408901"/>
              <c:y val="0.8134820647419069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134285696"/>
        <c:crosses val="autoZero"/>
        <c:tickLblSkip val="3"/>
        <c:tickMarkSkip val="1"/>
      </c:ser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8"/>
          <c:y val="3.9215686274509803E-2"/>
          <c:w val="0.832592592592592"/>
          <c:h val="0.83660130718954195"/>
        </c:manualLayout>
      </c:layout>
      <c:lineChart>
        <c:grouping val="standard"/>
        <c:varyColors val="0"/>
        <c:ser>
          <c:idx val="4"/>
          <c:order val="0"/>
          <c:tx>
            <c:strRef>
              <c:f>corei7mmdata!$F$1</c:f>
              <c:strCache>
                <c:ptCount val="1"/>
                <c:pt idx="0">
                  <c:v>jki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star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corei7mmdata!$F$2:$F$16</c:f>
              <c:numCache>
                <c:formatCode>General</c:formatCode>
                <c:ptCount val="15"/>
                <c:pt idx="0">
                  <c:v>6.4</c:v>
                </c:pt>
                <c:pt idx="1">
                  <c:v>6.87</c:v>
                </c:pt>
                <c:pt idx="2">
                  <c:v>4.1399999999999997</c:v>
                </c:pt>
                <c:pt idx="3">
                  <c:v>5.53</c:v>
                </c:pt>
                <c:pt idx="4">
                  <c:v>10.93</c:v>
                </c:pt>
                <c:pt idx="5">
                  <c:v>33.229999999999997</c:v>
                </c:pt>
                <c:pt idx="6">
                  <c:v>49.43</c:v>
                </c:pt>
                <c:pt idx="7">
                  <c:v>51.49</c:v>
                </c:pt>
                <c:pt idx="8">
                  <c:v>52.06</c:v>
                </c:pt>
                <c:pt idx="9">
                  <c:v>52.06</c:v>
                </c:pt>
                <c:pt idx="10">
                  <c:v>52.07</c:v>
                </c:pt>
                <c:pt idx="11">
                  <c:v>52.09</c:v>
                </c:pt>
                <c:pt idx="12">
                  <c:v>52.12</c:v>
                </c:pt>
                <c:pt idx="13">
                  <c:v>52.17</c:v>
                </c:pt>
                <c:pt idx="14">
                  <c:v>52.2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BC7-BE43-BC16-D34E148F8450}"/>
            </c:ext>
          </c:extLst>
        </c:ser>
        <c:ser>
          <c:idx val="5"/>
          <c:order val="1"/>
          <c:tx>
            <c:strRef>
              <c:f>corei7mmdata!$G$1</c:f>
              <c:strCache>
                <c:ptCount val="1"/>
                <c:pt idx="0">
                  <c:v>kji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square"/>
            <c:size val="12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corei7mmdata!$G$2:$G$16</c:f>
              <c:numCache>
                <c:formatCode>General</c:formatCode>
                <c:ptCount val="15"/>
                <c:pt idx="0">
                  <c:v>6.4</c:v>
                </c:pt>
                <c:pt idx="1">
                  <c:v>6.8199999999999976</c:v>
                </c:pt>
                <c:pt idx="2">
                  <c:v>4.01</c:v>
                </c:pt>
                <c:pt idx="3">
                  <c:v>5.33</c:v>
                </c:pt>
                <c:pt idx="4">
                  <c:v>11.04</c:v>
                </c:pt>
                <c:pt idx="5">
                  <c:v>33.21</c:v>
                </c:pt>
                <c:pt idx="6">
                  <c:v>49.42</c:v>
                </c:pt>
                <c:pt idx="7">
                  <c:v>51.5</c:v>
                </c:pt>
                <c:pt idx="8">
                  <c:v>52.07</c:v>
                </c:pt>
                <c:pt idx="9">
                  <c:v>52.08</c:v>
                </c:pt>
                <c:pt idx="10">
                  <c:v>52.09</c:v>
                </c:pt>
                <c:pt idx="11">
                  <c:v>52.1</c:v>
                </c:pt>
                <c:pt idx="12">
                  <c:v>52.14</c:v>
                </c:pt>
                <c:pt idx="13">
                  <c:v>52.19</c:v>
                </c:pt>
                <c:pt idx="14">
                  <c:v>52.23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C7-BE43-BC16-D34E148F8450}"/>
            </c:ext>
          </c:extLst>
        </c:ser>
        <c:ser>
          <c:idx val="2"/>
          <c:order val="2"/>
          <c:tx>
            <c:strRef>
              <c:f>corei7mmdata!$D$1</c:f>
              <c:strCache>
                <c:ptCount val="1"/>
                <c:pt idx="0">
                  <c:v>ijk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x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corei7mmdata!$D$2:$D$16</c:f>
              <c:numCache>
                <c:formatCode>General</c:formatCode>
                <c:ptCount val="15"/>
                <c:pt idx="0">
                  <c:v>5.31</c:v>
                </c:pt>
                <c:pt idx="1">
                  <c:v>6.35</c:v>
                </c:pt>
                <c:pt idx="2">
                  <c:v>6.29</c:v>
                </c:pt>
                <c:pt idx="3">
                  <c:v>3.7</c:v>
                </c:pt>
                <c:pt idx="4">
                  <c:v>3.72</c:v>
                </c:pt>
                <c:pt idx="5">
                  <c:v>3.71</c:v>
                </c:pt>
                <c:pt idx="6">
                  <c:v>3.72</c:v>
                </c:pt>
                <c:pt idx="7">
                  <c:v>3.83</c:v>
                </c:pt>
                <c:pt idx="8">
                  <c:v>4.5999999999999996</c:v>
                </c:pt>
                <c:pt idx="9">
                  <c:v>7.74</c:v>
                </c:pt>
                <c:pt idx="10">
                  <c:v>11.71</c:v>
                </c:pt>
                <c:pt idx="11">
                  <c:v>16.54</c:v>
                </c:pt>
                <c:pt idx="12">
                  <c:v>20.57</c:v>
                </c:pt>
                <c:pt idx="13">
                  <c:v>23.85</c:v>
                </c:pt>
                <c:pt idx="14">
                  <c:v>23.86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BC7-BE43-BC16-D34E148F8450}"/>
            </c:ext>
          </c:extLst>
        </c:ser>
        <c:ser>
          <c:idx val="3"/>
          <c:order val="3"/>
          <c:tx>
            <c:strRef>
              <c:f>corei7mmdata!$E$1</c:f>
              <c:strCache>
                <c:ptCount val="1"/>
                <c:pt idx="0">
                  <c:v>jik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circle"/>
            <c:size val="10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corei7mmdata!$E$2:$E$16</c:f>
              <c:numCache>
                <c:formatCode>General</c:formatCode>
                <c:ptCount val="15"/>
                <c:pt idx="0">
                  <c:v>5.4</c:v>
                </c:pt>
                <c:pt idx="1">
                  <c:v>6.23</c:v>
                </c:pt>
                <c:pt idx="2">
                  <c:v>3.64</c:v>
                </c:pt>
                <c:pt idx="3">
                  <c:v>3.71</c:v>
                </c:pt>
                <c:pt idx="4">
                  <c:v>3.61</c:v>
                </c:pt>
                <c:pt idx="5">
                  <c:v>3.6</c:v>
                </c:pt>
                <c:pt idx="6">
                  <c:v>3.63</c:v>
                </c:pt>
                <c:pt idx="7">
                  <c:v>3.74</c:v>
                </c:pt>
                <c:pt idx="8">
                  <c:v>4.6399999999999997</c:v>
                </c:pt>
                <c:pt idx="9">
                  <c:v>7.57</c:v>
                </c:pt>
                <c:pt idx="10">
                  <c:v>11.62</c:v>
                </c:pt>
                <c:pt idx="11">
                  <c:v>16.440000000000001</c:v>
                </c:pt>
                <c:pt idx="12">
                  <c:v>20.440000000000001</c:v>
                </c:pt>
                <c:pt idx="13">
                  <c:v>23.68</c:v>
                </c:pt>
                <c:pt idx="14">
                  <c:v>23.66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BC7-BE43-BC16-D34E148F8450}"/>
            </c:ext>
          </c:extLst>
        </c:ser>
        <c:ser>
          <c:idx val="0"/>
          <c:order val="4"/>
          <c:tx>
            <c:strRef>
              <c:f>corei7mmdata!$B$1</c:f>
              <c:strCache>
                <c:ptCount val="1"/>
                <c:pt idx="0">
                  <c:v>kij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plus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corei7mmdata!$B$2:$B$16</c:f>
              <c:numCache>
                <c:formatCode>General</c:formatCode>
                <c:ptCount val="15"/>
                <c:pt idx="0">
                  <c:v>4.37</c:v>
                </c:pt>
                <c:pt idx="1">
                  <c:v>5.3599999999999977</c:v>
                </c:pt>
                <c:pt idx="2">
                  <c:v>3.23</c:v>
                </c:pt>
                <c:pt idx="3">
                  <c:v>3.32</c:v>
                </c:pt>
                <c:pt idx="4">
                  <c:v>3.29</c:v>
                </c:pt>
                <c:pt idx="5">
                  <c:v>3.24</c:v>
                </c:pt>
                <c:pt idx="6">
                  <c:v>3.2</c:v>
                </c:pt>
                <c:pt idx="7">
                  <c:v>3.17</c:v>
                </c:pt>
                <c:pt idx="8">
                  <c:v>3.16</c:v>
                </c:pt>
                <c:pt idx="9">
                  <c:v>3.14</c:v>
                </c:pt>
                <c:pt idx="10">
                  <c:v>3.13</c:v>
                </c:pt>
                <c:pt idx="11">
                  <c:v>3.12</c:v>
                </c:pt>
                <c:pt idx="12">
                  <c:v>3.1</c:v>
                </c:pt>
                <c:pt idx="13">
                  <c:v>3.1</c:v>
                </c:pt>
                <c:pt idx="14">
                  <c:v>3.08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BC7-BE43-BC16-D34E148F8450}"/>
            </c:ext>
          </c:extLst>
        </c:ser>
        <c:ser>
          <c:idx val="1"/>
          <c:order val="5"/>
          <c:tx>
            <c:strRef>
              <c:f>corei7mmdata!$C$1</c:f>
              <c:strCache>
                <c:ptCount val="1"/>
                <c:pt idx="0">
                  <c:v>ikj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triangle"/>
            <c:size val="10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corei7mmdata!$C$2:$C$16</c:f>
              <c:numCache>
                <c:formatCode>General</c:formatCode>
                <c:ptCount val="15"/>
                <c:pt idx="0">
                  <c:v>3.58</c:v>
                </c:pt>
                <c:pt idx="1">
                  <c:v>5.31</c:v>
                </c:pt>
                <c:pt idx="2">
                  <c:v>3.19</c:v>
                </c:pt>
                <c:pt idx="3">
                  <c:v>3.18</c:v>
                </c:pt>
                <c:pt idx="4">
                  <c:v>3.15</c:v>
                </c:pt>
                <c:pt idx="5">
                  <c:v>3.12</c:v>
                </c:pt>
                <c:pt idx="6">
                  <c:v>3.1</c:v>
                </c:pt>
                <c:pt idx="7">
                  <c:v>3.1</c:v>
                </c:pt>
                <c:pt idx="8">
                  <c:v>3.11</c:v>
                </c:pt>
                <c:pt idx="9">
                  <c:v>3.09</c:v>
                </c:pt>
                <c:pt idx="10">
                  <c:v>3.07</c:v>
                </c:pt>
                <c:pt idx="11">
                  <c:v>3.06</c:v>
                </c:pt>
                <c:pt idx="12">
                  <c:v>3.02</c:v>
                </c:pt>
                <c:pt idx="13">
                  <c:v>3.02</c:v>
                </c:pt>
                <c:pt idx="14">
                  <c:v>3.01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BC7-BE43-BC16-D34E148F84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410429984"/>
        <c:axId val="-410499136"/>
      </c:lineChart>
      <c:catAx>
        <c:axId val="-4104299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800" dirty="0"/>
                  <a:t>Array size (N)</a:t>
                </a:r>
              </a:p>
            </c:rich>
          </c:tx>
          <c:layout>
            <c:manualLayout>
              <c:xMode val="edge"/>
              <c:yMode val="edge"/>
              <c:x val="0.437037037037037"/>
              <c:y val="0.93464052287581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10499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41049913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800" dirty="0"/>
                  <a:t>Cycles per inner loop iteration</a:t>
                </a:r>
              </a:p>
            </c:rich>
          </c:tx>
          <c:layout>
            <c:manualLayout>
              <c:xMode val="edge"/>
              <c:yMode val="edge"/>
              <c:x val="0"/>
              <c:y val="0.1763097817470800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10429984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2444444444444396"/>
          <c:y val="0.33986928104575198"/>
          <c:w val="6.9629629629629597E-2"/>
          <c:h val="0.23747276688453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8"/>
          <c:y val="3.9215686274509803E-2"/>
          <c:w val="0.832592592592592"/>
          <c:h val="0.83660130718954195"/>
        </c:manualLayout>
      </c:layout>
      <c:lineChart>
        <c:grouping val="standard"/>
        <c:varyColors val="0"/>
        <c:ser>
          <c:idx val="4"/>
          <c:order val="0"/>
          <c:tx>
            <c:strRef>
              <c:f>corei7mmdata!$F$1</c:f>
              <c:strCache>
                <c:ptCount val="1"/>
                <c:pt idx="0">
                  <c:v>jki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star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corei7mmdata!$F$2:$F$16</c:f>
              <c:numCache>
                <c:formatCode>General</c:formatCode>
                <c:ptCount val="15"/>
                <c:pt idx="0">
                  <c:v>6.4</c:v>
                </c:pt>
                <c:pt idx="1">
                  <c:v>6.87</c:v>
                </c:pt>
                <c:pt idx="2">
                  <c:v>4.1399999999999997</c:v>
                </c:pt>
                <c:pt idx="3">
                  <c:v>5.53</c:v>
                </c:pt>
                <c:pt idx="4">
                  <c:v>10.93</c:v>
                </c:pt>
                <c:pt idx="5">
                  <c:v>33.229999999999997</c:v>
                </c:pt>
                <c:pt idx="6">
                  <c:v>49.43</c:v>
                </c:pt>
                <c:pt idx="7">
                  <c:v>51.49</c:v>
                </c:pt>
                <c:pt idx="8">
                  <c:v>52.06</c:v>
                </c:pt>
                <c:pt idx="9">
                  <c:v>52.06</c:v>
                </c:pt>
                <c:pt idx="10">
                  <c:v>52.07</c:v>
                </c:pt>
                <c:pt idx="11">
                  <c:v>52.09</c:v>
                </c:pt>
                <c:pt idx="12">
                  <c:v>52.12</c:v>
                </c:pt>
                <c:pt idx="13">
                  <c:v>52.17</c:v>
                </c:pt>
                <c:pt idx="14">
                  <c:v>52.2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BC7-BE43-BC16-D34E148F8450}"/>
            </c:ext>
          </c:extLst>
        </c:ser>
        <c:ser>
          <c:idx val="5"/>
          <c:order val="1"/>
          <c:tx>
            <c:strRef>
              <c:f>corei7mmdata!$G$1</c:f>
              <c:strCache>
                <c:ptCount val="1"/>
                <c:pt idx="0">
                  <c:v>kji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square"/>
            <c:size val="12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corei7mmdata!$G$2:$G$16</c:f>
              <c:numCache>
                <c:formatCode>General</c:formatCode>
                <c:ptCount val="15"/>
                <c:pt idx="0">
                  <c:v>6.4</c:v>
                </c:pt>
                <c:pt idx="1">
                  <c:v>6.8199999999999976</c:v>
                </c:pt>
                <c:pt idx="2">
                  <c:v>4.01</c:v>
                </c:pt>
                <c:pt idx="3">
                  <c:v>5.33</c:v>
                </c:pt>
                <c:pt idx="4">
                  <c:v>11.04</c:v>
                </c:pt>
                <c:pt idx="5">
                  <c:v>33.21</c:v>
                </c:pt>
                <c:pt idx="6">
                  <c:v>49.42</c:v>
                </c:pt>
                <c:pt idx="7">
                  <c:v>51.5</c:v>
                </c:pt>
                <c:pt idx="8">
                  <c:v>52.07</c:v>
                </c:pt>
                <c:pt idx="9">
                  <c:v>52.08</c:v>
                </c:pt>
                <c:pt idx="10">
                  <c:v>52.09</c:v>
                </c:pt>
                <c:pt idx="11">
                  <c:v>52.1</c:v>
                </c:pt>
                <c:pt idx="12">
                  <c:v>52.14</c:v>
                </c:pt>
                <c:pt idx="13">
                  <c:v>52.19</c:v>
                </c:pt>
                <c:pt idx="14">
                  <c:v>52.23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C7-BE43-BC16-D34E148F8450}"/>
            </c:ext>
          </c:extLst>
        </c:ser>
        <c:ser>
          <c:idx val="2"/>
          <c:order val="2"/>
          <c:tx>
            <c:strRef>
              <c:f>corei7mmdata!$D$1</c:f>
              <c:strCache>
                <c:ptCount val="1"/>
                <c:pt idx="0">
                  <c:v>ijk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x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corei7mmdata!$D$2:$D$16</c:f>
              <c:numCache>
                <c:formatCode>General</c:formatCode>
                <c:ptCount val="15"/>
                <c:pt idx="0">
                  <c:v>5.31</c:v>
                </c:pt>
                <c:pt idx="1">
                  <c:v>6.35</c:v>
                </c:pt>
                <c:pt idx="2">
                  <c:v>6.29</c:v>
                </c:pt>
                <c:pt idx="3">
                  <c:v>3.7</c:v>
                </c:pt>
                <c:pt idx="4">
                  <c:v>3.72</c:v>
                </c:pt>
                <c:pt idx="5">
                  <c:v>3.71</c:v>
                </c:pt>
                <c:pt idx="6">
                  <c:v>3.72</c:v>
                </c:pt>
                <c:pt idx="7">
                  <c:v>3.83</c:v>
                </c:pt>
                <c:pt idx="8">
                  <c:v>4.5999999999999996</c:v>
                </c:pt>
                <c:pt idx="9">
                  <c:v>7.74</c:v>
                </c:pt>
                <c:pt idx="10">
                  <c:v>11.71</c:v>
                </c:pt>
                <c:pt idx="11">
                  <c:v>16.54</c:v>
                </c:pt>
                <c:pt idx="12">
                  <c:v>20.57</c:v>
                </c:pt>
                <c:pt idx="13">
                  <c:v>23.85</c:v>
                </c:pt>
                <c:pt idx="14">
                  <c:v>23.86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BC7-BE43-BC16-D34E148F8450}"/>
            </c:ext>
          </c:extLst>
        </c:ser>
        <c:ser>
          <c:idx val="3"/>
          <c:order val="3"/>
          <c:tx>
            <c:strRef>
              <c:f>corei7mmdata!$E$1</c:f>
              <c:strCache>
                <c:ptCount val="1"/>
                <c:pt idx="0">
                  <c:v>jik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circle"/>
            <c:size val="10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corei7mmdata!$E$2:$E$16</c:f>
              <c:numCache>
                <c:formatCode>General</c:formatCode>
                <c:ptCount val="15"/>
                <c:pt idx="0">
                  <c:v>5.4</c:v>
                </c:pt>
                <c:pt idx="1">
                  <c:v>6.23</c:v>
                </c:pt>
                <c:pt idx="2">
                  <c:v>3.64</c:v>
                </c:pt>
                <c:pt idx="3">
                  <c:v>3.71</c:v>
                </c:pt>
                <c:pt idx="4">
                  <c:v>3.61</c:v>
                </c:pt>
                <c:pt idx="5">
                  <c:v>3.6</c:v>
                </c:pt>
                <c:pt idx="6">
                  <c:v>3.63</c:v>
                </c:pt>
                <c:pt idx="7">
                  <c:v>3.74</c:v>
                </c:pt>
                <c:pt idx="8">
                  <c:v>4.6399999999999997</c:v>
                </c:pt>
                <c:pt idx="9">
                  <c:v>7.57</c:v>
                </c:pt>
                <c:pt idx="10">
                  <c:v>11.62</c:v>
                </c:pt>
                <c:pt idx="11">
                  <c:v>16.440000000000001</c:v>
                </c:pt>
                <c:pt idx="12">
                  <c:v>20.440000000000001</c:v>
                </c:pt>
                <c:pt idx="13">
                  <c:v>23.68</c:v>
                </c:pt>
                <c:pt idx="14">
                  <c:v>23.66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BC7-BE43-BC16-D34E148F8450}"/>
            </c:ext>
          </c:extLst>
        </c:ser>
        <c:ser>
          <c:idx val="0"/>
          <c:order val="4"/>
          <c:tx>
            <c:strRef>
              <c:f>corei7mmdata!$B$1</c:f>
              <c:strCache>
                <c:ptCount val="1"/>
                <c:pt idx="0">
                  <c:v>kij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plus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corei7mmdata!$B$2:$B$16</c:f>
              <c:numCache>
                <c:formatCode>General</c:formatCode>
                <c:ptCount val="15"/>
                <c:pt idx="0">
                  <c:v>4.37</c:v>
                </c:pt>
                <c:pt idx="1">
                  <c:v>5.3599999999999977</c:v>
                </c:pt>
                <c:pt idx="2">
                  <c:v>3.23</c:v>
                </c:pt>
                <c:pt idx="3">
                  <c:v>3.32</c:v>
                </c:pt>
                <c:pt idx="4">
                  <c:v>3.29</c:v>
                </c:pt>
                <c:pt idx="5">
                  <c:v>3.24</c:v>
                </c:pt>
                <c:pt idx="6">
                  <c:v>3.2</c:v>
                </c:pt>
                <c:pt idx="7">
                  <c:v>3.17</c:v>
                </c:pt>
                <c:pt idx="8">
                  <c:v>3.16</c:v>
                </c:pt>
                <c:pt idx="9">
                  <c:v>3.14</c:v>
                </c:pt>
                <c:pt idx="10">
                  <c:v>3.13</c:v>
                </c:pt>
                <c:pt idx="11">
                  <c:v>3.12</c:v>
                </c:pt>
                <c:pt idx="12">
                  <c:v>3.1</c:v>
                </c:pt>
                <c:pt idx="13">
                  <c:v>3.1</c:v>
                </c:pt>
                <c:pt idx="14">
                  <c:v>3.08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BC7-BE43-BC16-D34E148F8450}"/>
            </c:ext>
          </c:extLst>
        </c:ser>
        <c:ser>
          <c:idx val="1"/>
          <c:order val="5"/>
          <c:tx>
            <c:strRef>
              <c:f>corei7mmdata!$C$1</c:f>
              <c:strCache>
                <c:ptCount val="1"/>
                <c:pt idx="0">
                  <c:v>ikj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triangle"/>
            <c:size val="10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corei7mmdata!$C$2:$C$16</c:f>
              <c:numCache>
                <c:formatCode>General</c:formatCode>
                <c:ptCount val="15"/>
                <c:pt idx="0">
                  <c:v>3.58</c:v>
                </c:pt>
                <c:pt idx="1">
                  <c:v>5.31</c:v>
                </c:pt>
                <c:pt idx="2">
                  <c:v>3.19</c:v>
                </c:pt>
                <c:pt idx="3">
                  <c:v>3.18</c:v>
                </c:pt>
                <c:pt idx="4">
                  <c:v>3.15</c:v>
                </c:pt>
                <c:pt idx="5">
                  <c:v>3.12</c:v>
                </c:pt>
                <c:pt idx="6">
                  <c:v>3.1</c:v>
                </c:pt>
                <c:pt idx="7">
                  <c:v>3.1</c:v>
                </c:pt>
                <c:pt idx="8">
                  <c:v>3.11</c:v>
                </c:pt>
                <c:pt idx="9">
                  <c:v>3.09</c:v>
                </c:pt>
                <c:pt idx="10">
                  <c:v>3.07</c:v>
                </c:pt>
                <c:pt idx="11">
                  <c:v>3.06</c:v>
                </c:pt>
                <c:pt idx="12">
                  <c:v>3.02</c:v>
                </c:pt>
                <c:pt idx="13">
                  <c:v>3.02</c:v>
                </c:pt>
                <c:pt idx="14">
                  <c:v>3.01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BC7-BE43-BC16-D34E148F84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410429984"/>
        <c:axId val="-410499136"/>
      </c:lineChart>
      <c:catAx>
        <c:axId val="-4104299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800" dirty="0"/>
                  <a:t>Array size (N)</a:t>
                </a:r>
              </a:p>
            </c:rich>
          </c:tx>
          <c:layout>
            <c:manualLayout>
              <c:xMode val="edge"/>
              <c:yMode val="edge"/>
              <c:x val="0.437037037037037"/>
              <c:y val="0.93464052287581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10499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41049913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800" dirty="0"/>
                  <a:t>Cycles per inner loop iteration</a:t>
                </a:r>
              </a:p>
            </c:rich>
          </c:tx>
          <c:layout>
            <c:manualLayout>
              <c:xMode val="edge"/>
              <c:yMode val="edge"/>
              <c:x val="0"/>
              <c:y val="0.1763097817470800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10429984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2444444444444396"/>
          <c:y val="0.33986928104575198"/>
          <c:w val="6.9629629629629597E-2"/>
          <c:h val="0.23747276688453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16" name="chart">
          <a:extLst xmlns:a="http://schemas.openxmlformats.org/drawingml/2006/main">
            <a:ext uri="{FF2B5EF4-FFF2-40B4-BE49-F238E27FC236}">
              <a16:creationId xmlns:a16="http://schemas.microsoft.com/office/drawing/2014/main" id="{73772CF8-F0D9-1146-AFC2-6634874ACF9F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16" name="chart">
          <a:extLst xmlns:a="http://schemas.openxmlformats.org/drawingml/2006/main">
            <a:ext uri="{FF2B5EF4-FFF2-40B4-BE49-F238E27FC236}">
              <a16:creationId xmlns:a16="http://schemas.microsoft.com/office/drawing/2014/main" id="{73772CF8-F0D9-1146-AFC2-6634874ACF9F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16" name="chart">
          <a:extLst xmlns:a="http://schemas.openxmlformats.org/drawingml/2006/main">
            <a:ext uri="{FF2B5EF4-FFF2-40B4-BE49-F238E27FC236}">
              <a16:creationId xmlns:a16="http://schemas.microsoft.com/office/drawing/2014/main" id="{C5B98FD6-5EB6-F14E-88B1-C69A7E90E99B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16" name="chart">
          <a:extLst xmlns:a="http://schemas.openxmlformats.org/drawingml/2006/main">
            <a:ext uri="{FF2B5EF4-FFF2-40B4-BE49-F238E27FC236}">
              <a16:creationId xmlns:a16="http://schemas.microsoft.com/office/drawing/2014/main" id="{1374CE02-0698-854E-82DB-FE3F8E62357A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Approximate: nothing else in cache</a:t>
            </a:r>
          </a:p>
          <a:p>
            <a:r>
              <a:rPr lang="en-US" dirty="0"/>
              <a:t>Blue bits depend on replacement</a:t>
            </a:r>
            <a:r>
              <a:rPr lang="en-US" baseline="0" dirty="0"/>
              <a:t> policy; assume LRU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687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assume no conflict</a:t>
            </a:r>
            <a:r>
              <a:rPr lang="en-US" baseline="0" dirty="0"/>
              <a:t> misses; only capacity misses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37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278663" y="726094"/>
            <a:ext cx="4754835" cy="358260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3248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84" y="4554201"/>
            <a:ext cx="5356133" cy="4314943"/>
          </a:xfrm>
          <a:noFill/>
          <a:ln/>
        </p:spPr>
        <p:txBody>
          <a:bodyPr lIns="95683" tIns="47003" rIns="95683" bIns="47003"/>
          <a:lstStyle/>
          <a:p>
            <a:endParaRPr lang="en-US"/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4025" y="715963"/>
            <a:ext cx="6396038" cy="3598862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7281278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58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5855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DF1E10BE-C2B0-42C3-BB5A-AE38505ABA19}" type="datetime1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30F35-3AF3-4800-864B-31D583C4578E}" type="datetime1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6EBFA-1D30-423D-BEFD-69F441011390}" type="datetime1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AFCDF-C44F-45B4-ADA8-9EB32A11721B}" type="datetime1">
              <a:rPr lang="en-US" smtClean="0"/>
              <a:t>3/1/2023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390B1-3EC9-4767-816C-82AD0B4FF60E}" type="datetime1">
              <a:rPr lang="en-US" smtClean="0"/>
              <a:t>3/1/2023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84B87F-461B-45AB-8E23-A98DA7441FF5}" type="datetime1">
              <a:rPr lang="en-US" smtClean="0"/>
              <a:t>3/1/2023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48AEDF-37E6-4854-B395-85CCBB391EBD}" type="datetime1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Jack_Dongarra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13</a:t>
            </a:r>
            <a:br>
              <a:rPr lang="en-US" dirty="0"/>
            </a:br>
            <a:r>
              <a:rPr lang="en-US" dirty="0"/>
              <a:t>Cache Performance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CS213 – Intro to Computer Systems</a:t>
            </a:r>
          </a:p>
          <a:p>
            <a:r>
              <a:rPr lang="en-US" dirty="0"/>
              <a:t>Branden Ghena – Winter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St-Amour, </a:t>
            </a:r>
            <a:r>
              <a:rPr lang="en-US" sz="1600" dirty="0" err="1"/>
              <a:t>Hardavellas</a:t>
            </a:r>
            <a:r>
              <a:rPr lang="en-US" sz="1600" dirty="0"/>
              <a:t>, </a:t>
            </a:r>
            <a:r>
              <a:rPr lang="en-US" sz="1600" dirty="0" err="1"/>
              <a:t>Bustamente</a:t>
            </a:r>
            <a:r>
              <a:rPr lang="en-US" sz="1600" dirty="0"/>
              <a:t> (Northwestern), Bryant, </a:t>
            </a:r>
            <a:r>
              <a:rPr lang="en-US" sz="1600" dirty="0" err="1"/>
              <a:t>O’Hallaron</a:t>
            </a:r>
            <a:r>
              <a:rPr lang="en-US" sz="1600" dirty="0"/>
              <a:t> (CMU), Garcia, Weaver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Memory Mountain</a:t>
            </a:r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900611" y="1197678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153401" y="304801"/>
            <a:ext cx="2432915" cy="20313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Intel Core i7</a:t>
            </a:r>
          </a:p>
          <a:p>
            <a:r>
              <a:rPr lang="en-US" dirty="0">
                <a:latin typeface="Calibri" pitchFamily="34" charset="0"/>
              </a:rPr>
              <a:t>32 KB L1  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-cache</a:t>
            </a:r>
          </a:p>
          <a:p>
            <a:r>
              <a:rPr lang="en-US" dirty="0">
                <a:latin typeface="Calibri" pitchFamily="34" charset="0"/>
              </a:rPr>
              <a:t>32 KB L1 </a:t>
            </a:r>
            <a:r>
              <a:rPr lang="en-US" dirty="0" err="1">
                <a:latin typeface="Calibri" pitchFamily="34" charset="0"/>
              </a:rPr>
              <a:t>d</a:t>
            </a:r>
            <a:r>
              <a:rPr lang="en-US" dirty="0">
                <a:latin typeface="Calibri" pitchFamily="34" charset="0"/>
              </a:rPr>
              <a:t>-cache</a:t>
            </a:r>
          </a:p>
          <a:p>
            <a:r>
              <a:rPr lang="en-US" dirty="0">
                <a:latin typeface="Calibri" pitchFamily="34" charset="0"/>
              </a:rPr>
              <a:t>256 KB unified L2 cache</a:t>
            </a:r>
          </a:p>
          <a:p>
            <a:r>
              <a:rPr lang="en-US" dirty="0">
                <a:latin typeface="Calibri" pitchFamily="34" charset="0"/>
              </a:rPr>
              <a:t>8M unified L3 cache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All caches on-chip</a:t>
            </a:r>
          </a:p>
        </p:txBody>
      </p:sp>
      <p:sp>
        <p:nvSpPr>
          <p:cNvPr id="7" name="Freeform 6"/>
          <p:cNvSpPr/>
          <p:nvPr/>
        </p:nvSpPr>
        <p:spPr>
          <a:xfrm>
            <a:off x="3496980" y="3210850"/>
            <a:ext cx="886643" cy="1589450"/>
          </a:xfrm>
          <a:custGeom>
            <a:avLst/>
            <a:gdLst>
              <a:gd name="connsiteX0" fmla="*/ 0 w 886643"/>
              <a:gd name="connsiteY0" fmla="*/ 0 h 1589450"/>
              <a:gd name="connsiteX1" fmla="*/ 119817 w 886643"/>
              <a:gd name="connsiteY1" fmla="*/ 471244 h 1589450"/>
              <a:gd name="connsiteX2" fmla="*/ 303536 w 886643"/>
              <a:gd name="connsiteY2" fmla="*/ 902552 h 1589450"/>
              <a:gd name="connsiteX3" fmla="*/ 575120 w 886643"/>
              <a:gd name="connsiteY3" fmla="*/ 1301912 h 1589450"/>
              <a:gd name="connsiteX4" fmla="*/ 886643 w 886643"/>
              <a:gd name="connsiteY4" fmla="*/ 1589450 h 158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6643" h="1589450">
                <a:moveTo>
                  <a:pt x="0" y="0"/>
                </a:moveTo>
                <a:cubicBezTo>
                  <a:pt x="34614" y="160409"/>
                  <a:pt x="69228" y="320819"/>
                  <a:pt x="119817" y="471244"/>
                </a:cubicBezTo>
                <a:cubicBezTo>
                  <a:pt x="170406" y="621669"/>
                  <a:pt x="227652" y="764107"/>
                  <a:pt x="303536" y="902552"/>
                </a:cubicBezTo>
                <a:cubicBezTo>
                  <a:pt x="379420" y="1040997"/>
                  <a:pt x="477936" y="1187429"/>
                  <a:pt x="575120" y="1301912"/>
                </a:cubicBezTo>
                <a:cubicBezTo>
                  <a:pt x="672304" y="1416395"/>
                  <a:pt x="779473" y="1502922"/>
                  <a:pt x="886643" y="1589450"/>
                </a:cubicBezTo>
              </a:path>
            </a:pathLst>
          </a:custGeom>
          <a:ln w="152400">
            <a:solidFill>
              <a:srgbClr val="FF0000"/>
            </a:solidFill>
            <a:tailEnd type="triangle" w="med" len="med"/>
          </a:ln>
          <a:effectLst>
            <a:outerShdw blurRad="50800" dist="38100" dir="10800000" algn="tl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676401" y="4112328"/>
            <a:ext cx="10454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Slopes of</a:t>
            </a:r>
          </a:p>
          <a:p>
            <a:pPr algn="ctr"/>
            <a:r>
              <a:rPr lang="en-US" i="1" dirty="0">
                <a:latin typeface="Calibri" pitchFamily="34" charset="0"/>
              </a:rPr>
              <a:t>spatial </a:t>
            </a:r>
          </a:p>
          <a:p>
            <a:pPr algn="ctr"/>
            <a:r>
              <a:rPr lang="en-US" i="1" dirty="0">
                <a:latin typeface="Calibri" pitchFamily="34" charset="0"/>
              </a:rPr>
              <a:t>locality</a:t>
            </a:r>
          </a:p>
        </p:txBody>
      </p:sp>
      <p:cxnSp>
        <p:nvCxnSpPr>
          <p:cNvPr id="12" name="Straight Arrow Connector 11"/>
          <p:cNvCxnSpPr>
            <a:stCxn id="16" idx="3"/>
          </p:cNvCxnSpPr>
          <p:nvPr/>
        </p:nvCxnSpPr>
        <p:spPr bwMode="auto">
          <a:xfrm flipV="1">
            <a:off x="2721879" y="3048001"/>
            <a:ext cx="2803302" cy="152599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3" name="Straight Arrow Connector 12"/>
          <p:cNvCxnSpPr>
            <a:stCxn id="16" idx="3"/>
          </p:cNvCxnSpPr>
          <p:nvPr/>
        </p:nvCxnSpPr>
        <p:spPr bwMode="auto">
          <a:xfrm flipV="1">
            <a:off x="2721879" y="3810001"/>
            <a:ext cx="2203802" cy="76399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5" name="Straight Arrow Connector 14"/>
          <p:cNvCxnSpPr>
            <a:stCxn id="16" idx="3"/>
          </p:cNvCxnSpPr>
          <p:nvPr/>
        </p:nvCxnSpPr>
        <p:spPr bwMode="auto">
          <a:xfrm flipV="1">
            <a:off x="2721879" y="4419601"/>
            <a:ext cx="1060802" cy="15439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676401" y="5029200"/>
            <a:ext cx="12902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Throughput</a:t>
            </a:r>
          </a:p>
          <a:p>
            <a:r>
              <a:rPr lang="en-US" dirty="0">
                <a:latin typeface="Calibri" pitchFamily="34" charset="0"/>
              </a:rPr>
              <a:t>≈ inv. prop.</a:t>
            </a:r>
          </a:p>
          <a:p>
            <a:r>
              <a:rPr lang="en-US" dirty="0">
                <a:latin typeface="Calibri" pitchFamily="34" charset="0"/>
              </a:rPr>
              <a:t>to stride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86AA0A-A152-4B0A-82E1-D2DEC5A49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682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Memory Mountain</a:t>
            </a:r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900611" y="1197678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153401" y="304801"/>
            <a:ext cx="2432915" cy="20313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Intel Core i7</a:t>
            </a:r>
          </a:p>
          <a:p>
            <a:r>
              <a:rPr lang="en-US" dirty="0">
                <a:latin typeface="Calibri" pitchFamily="34" charset="0"/>
              </a:rPr>
              <a:t>32 KB L1  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-cache</a:t>
            </a:r>
          </a:p>
          <a:p>
            <a:r>
              <a:rPr lang="en-US" dirty="0">
                <a:latin typeface="Calibri" pitchFamily="34" charset="0"/>
              </a:rPr>
              <a:t>32 KB L1 d-cache</a:t>
            </a:r>
          </a:p>
          <a:p>
            <a:r>
              <a:rPr lang="en-US" dirty="0">
                <a:latin typeface="Calibri" pitchFamily="34" charset="0"/>
              </a:rPr>
              <a:t>256 KB unified L2 cache</a:t>
            </a:r>
          </a:p>
          <a:p>
            <a:r>
              <a:rPr lang="en-US" dirty="0">
                <a:latin typeface="Calibri" pitchFamily="34" charset="0"/>
              </a:rPr>
              <a:t>8M unified L3 cache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All caches on-chip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76401" y="4112328"/>
            <a:ext cx="10454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Slopes of</a:t>
            </a:r>
          </a:p>
          <a:p>
            <a:pPr algn="ctr"/>
            <a:r>
              <a:rPr lang="en-US" i="1" dirty="0">
                <a:latin typeface="Calibri" pitchFamily="34" charset="0"/>
              </a:rPr>
              <a:t>spatial </a:t>
            </a:r>
          </a:p>
          <a:p>
            <a:pPr algn="ctr"/>
            <a:r>
              <a:rPr lang="en-US" i="1" dirty="0">
                <a:latin typeface="Calibri" pitchFamily="34" charset="0"/>
              </a:rPr>
              <a:t>locality</a:t>
            </a:r>
          </a:p>
        </p:txBody>
      </p:sp>
      <p:sp>
        <p:nvSpPr>
          <p:cNvPr id="7" name="Freeform 6"/>
          <p:cNvSpPr/>
          <p:nvPr/>
        </p:nvSpPr>
        <p:spPr>
          <a:xfrm>
            <a:off x="3496980" y="3210850"/>
            <a:ext cx="886643" cy="1589450"/>
          </a:xfrm>
          <a:custGeom>
            <a:avLst/>
            <a:gdLst>
              <a:gd name="connsiteX0" fmla="*/ 0 w 886643"/>
              <a:gd name="connsiteY0" fmla="*/ 0 h 1589450"/>
              <a:gd name="connsiteX1" fmla="*/ 119817 w 886643"/>
              <a:gd name="connsiteY1" fmla="*/ 471244 h 1589450"/>
              <a:gd name="connsiteX2" fmla="*/ 303536 w 886643"/>
              <a:gd name="connsiteY2" fmla="*/ 902552 h 1589450"/>
              <a:gd name="connsiteX3" fmla="*/ 575120 w 886643"/>
              <a:gd name="connsiteY3" fmla="*/ 1301912 h 1589450"/>
              <a:gd name="connsiteX4" fmla="*/ 886643 w 886643"/>
              <a:gd name="connsiteY4" fmla="*/ 1589450 h 158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6643" h="1589450">
                <a:moveTo>
                  <a:pt x="0" y="0"/>
                </a:moveTo>
                <a:cubicBezTo>
                  <a:pt x="34614" y="160409"/>
                  <a:pt x="69228" y="320819"/>
                  <a:pt x="119817" y="471244"/>
                </a:cubicBezTo>
                <a:cubicBezTo>
                  <a:pt x="170406" y="621669"/>
                  <a:pt x="227652" y="764107"/>
                  <a:pt x="303536" y="902552"/>
                </a:cubicBezTo>
                <a:cubicBezTo>
                  <a:pt x="379420" y="1040997"/>
                  <a:pt x="477936" y="1187429"/>
                  <a:pt x="575120" y="1301912"/>
                </a:cubicBezTo>
                <a:cubicBezTo>
                  <a:pt x="672304" y="1416395"/>
                  <a:pt x="779473" y="1502922"/>
                  <a:pt x="886643" y="1589450"/>
                </a:cubicBezTo>
              </a:path>
            </a:pathLst>
          </a:custGeom>
          <a:ln w="152400">
            <a:solidFill>
              <a:srgbClr val="FF0000"/>
            </a:solidFill>
            <a:tailEnd type="triangle" w="med" len="med"/>
          </a:ln>
          <a:effectLst>
            <a:outerShdw blurRad="50800" dist="38100" dir="10800000" algn="tl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 bwMode="auto">
          <a:xfrm flipV="1">
            <a:off x="2721879" y="3048001"/>
            <a:ext cx="2803302" cy="152599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0" name="Straight Arrow Connector 9"/>
          <p:cNvCxnSpPr>
            <a:stCxn id="6" idx="3"/>
          </p:cNvCxnSpPr>
          <p:nvPr/>
        </p:nvCxnSpPr>
        <p:spPr bwMode="auto">
          <a:xfrm flipV="1">
            <a:off x="2721879" y="3810001"/>
            <a:ext cx="2203802" cy="76399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4" name="Straight Arrow Connector 13"/>
          <p:cNvCxnSpPr>
            <a:stCxn id="6" idx="3"/>
          </p:cNvCxnSpPr>
          <p:nvPr/>
        </p:nvCxnSpPr>
        <p:spPr bwMode="auto">
          <a:xfrm flipV="1">
            <a:off x="2721879" y="4419601"/>
            <a:ext cx="1060802" cy="15439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9183407" y="3341398"/>
            <a:ext cx="11737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Ridges of  </a:t>
            </a:r>
          </a:p>
          <a:p>
            <a:pPr algn="ctr"/>
            <a:r>
              <a:rPr lang="en-US" i="1" dirty="0">
                <a:latin typeface="Calibri" pitchFamily="34" charset="0"/>
              </a:rPr>
              <a:t>Temporal</a:t>
            </a:r>
          </a:p>
          <a:p>
            <a:pPr algn="ctr"/>
            <a:r>
              <a:rPr lang="en-US" i="1" dirty="0">
                <a:latin typeface="Calibri" pitchFamily="34" charset="0"/>
              </a:rPr>
              <a:t> locality</a:t>
            </a:r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6838296" y="1653636"/>
            <a:ext cx="426482" cy="338099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en-US" sz="1600" dirty="0">
                <a:solidFill>
                  <a:srgbClr val="000000"/>
                </a:solidFill>
                <a:latin typeface="Helvetica"/>
              </a:rPr>
              <a:t>L1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6496646" y="3276601"/>
            <a:ext cx="417909" cy="338099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en-US" sz="1600" dirty="0">
                <a:solidFill>
                  <a:srgbClr val="000000"/>
                </a:solidFill>
                <a:latin typeface="Helvetica"/>
              </a:rPr>
              <a:t>L2</a:t>
            </a:r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5228888" y="5045844"/>
            <a:ext cx="647224" cy="34392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600">
                <a:solidFill>
                  <a:srgbClr val="000000"/>
                </a:solidFill>
                <a:latin typeface="Helvetica"/>
              </a:rPr>
              <a:t>Mem</a:t>
            </a: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5936208" y="4003844"/>
            <a:ext cx="410368" cy="335989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en-US" sz="1600" dirty="0">
                <a:solidFill>
                  <a:srgbClr val="000000"/>
                </a:solidFill>
                <a:latin typeface="Helvetica"/>
              </a:rPr>
              <a:t>L3</a:t>
            </a:r>
          </a:p>
        </p:txBody>
      </p:sp>
      <p:sp>
        <p:nvSpPr>
          <p:cNvPr id="20" name="Freeform 19"/>
          <p:cNvSpPr/>
          <p:nvPr/>
        </p:nvSpPr>
        <p:spPr>
          <a:xfrm>
            <a:off x="5965201" y="1936885"/>
            <a:ext cx="1573591" cy="3622198"/>
          </a:xfrm>
          <a:custGeom>
            <a:avLst/>
            <a:gdLst>
              <a:gd name="connsiteX0" fmla="*/ 1573591 w 1573591"/>
              <a:gd name="connsiteY0" fmla="*/ 211669 h 3622198"/>
              <a:gd name="connsiteX1" fmla="*/ 1397860 w 1573591"/>
              <a:gd name="connsiteY1" fmla="*/ 123810 h 3622198"/>
              <a:gd name="connsiteX2" fmla="*/ 1222129 w 1573591"/>
              <a:gd name="connsiteY2" fmla="*/ 1681312 h 3622198"/>
              <a:gd name="connsiteX3" fmla="*/ 1086337 w 1573591"/>
              <a:gd name="connsiteY3" fmla="*/ 1745209 h 3622198"/>
              <a:gd name="connsiteX4" fmla="*/ 942557 w 1573591"/>
              <a:gd name="connsiteY4" fmla="*/ 2232428 h 3622198"/>
              <a:gd name="connsiteX5" fmla="*/ 447315 w 1573591"/>
              <a:gd name="connsiteY5" fmla="*/ 2567889 h 3622198"/>
              <a:gd name="connsiteX6" fmla="*/ 151768 w 1573591"/>
              <a:gd name="connsiteY6" fmla="*/ 3422519 h 3622198"/>
              <a:gd name="connsiteX7" fmla="*/ 0 w 1573591"/>
              <a:gd name="connsiteY7" fmla="*/ 3622198 h 3622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73591" h="3622198">
                <a:moveTo>
                  <a:pt x="1573591" y="211669"/>
                </a:moveTo>
                <a:cubicBezTo>
                  <a:pt x="1515014" y="45269"/>
                  <a:pt x="1456437" y="-121130"/>
                  <a:pt x="1397860" y="123810"/>
                </a:cubicBezTo>
                <a:cubicBezTo>
                  <a:pt x="1339283" y="368750"/>
                  <a:pt x="1274049" y="1411079"/>
                  <a:pt x="1222129" y="1681312"/>
                </a:cubicBezTo>
                <a:cubicBezTo>
                  <a:pt x="1170209" y="1951545"/>
                  <a:pt x="1132932" y="1653356"/>
                  <a:pt x="1086337" y="1745209"/>
                </a:cubicBezTo>
                <a:cubicBezTo>
                  <a:pt x="1039742" y="1837062"/>
                  <a:pt x="1049061" y="2095315"/>
                  <a:pt x="942557" y="2232428"/>
                </a:cubicBezTo>
                <a:cubicBezTo>
                  <a:pt x="836053" y="2369541"/>
                  <a:pt x="579113" y="2369541"/>
                  <a:pt x="447315" y="2567889"/>
                </a:cubicBezTo>
                <a:cubicBezTo>
                  <a:pt x="315517" y="2766237"/>
                  <a:pt x="226320" y="3246801"/>
                  <a:pt x="151768" y="3422519"/>
                </a:cubicBezTo>
                <a:cubicBezTo>
                  <a:pt x="77216" y="3598237"/>
                  <a:pt x="0" y="3622198"/>
                  <a:pt x="0" y="3622198"/>
                </a:cubicBezTo>
              </a:path>
            </a:pathLst>
          </a:custGeom>
          <a:ln w="127000" cap="sq">
            <a:solidFill>
              <a:srgbClr val="FF0000"/>
            </a:solidFill>
            <a:tailEnd type="triangle" w="med" len="sm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12" idx="1"/>
            <a:endCxn id="20" idx="1"/>
          </p:cNvCxnSpPr>
          <p:nvPr/>
        </p:nvCxnSpPr>
        <p:spPr bwMode="auto">
          <a:xfrm flipH="1" flipV="1">
            <a:off x="7363060" y="2060695"/>
            <a:ext cx="1820346" cy="17423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endCxn id="20" idx="3"/>
          </p:cNvCxnSpPr>
          <p:nvPr/>
        </p:nvCxnSpPr>
        <p:spPr bwMode="auto">
          <a:xfrm flipH="1" flipV="1">
            <a:off x="7051537" y="3682095"/>
            <a:ext cx="2148554" cy="1209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6629401" y="3810000"/>
            <a:ext cx="2570687" cy="5334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stCxn id="12" idx="1"/>
            <a:endCxn id="20" idx="6"/>
          </p:cNvCxnSpPr>
          <p:nvPr/>
        </p:nvCxnSpPr>
        <p:spPr bwMode="auto">
          <a:xfrm flipH="1">
            <a:off x="6116968" y="3803064"/>
            <a:ext cx="3066438" cy="1556341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676401" y="5029200"/>
            <a:ext cx="12902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Throughput</a:t>
            </a:r>
          </a:p>
          <a:p>
            <a:r>
              <a:rPr lang="en-US" dirty="0">
                <a:latin typeface="Calibri" pitchFamily="34" charset="0"/>
              </a:rPr>
              <a:t>≈ inv. prop.</a:t>
            </a:r>
          </a:p>
          <a:p>
            <a:r>
              <a:rPr lang="en-US" dirty="0">
                <a:latin typeface="Calibri" pitchFamily="34" charset="0"/>
              </a:rPr>
              <a:t>to stride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8245" y="4191000"/>
            <a:ext cx="203921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Sharp drops when</a:t>
            </a:r>
          </a:p>
          <a:p>
            <a:r>
              <a:rPr lang="en-US" dirty="0">
                <a:latin typeface="Calibri" pitchFamily="34" charset="0"/>
              </a:rPr>
              <a:t>data stops fitting in</a:t>
            </a:r>
          </a:p>
          <a:p>
            <a:r>
              <a:rPr lang="en-US" dirty="0">
                <a:latin typeface="Calibri" pitchFamily="34" charset="0"/>
              </a:rPr>
              <a:t>each cache level</a:t>
            </a:r>
          </a:p>
          <a:p>
            <a:r>
              <a:rPr lang="en-US" dirty="0">
                <a:latin typeface="Calibri" pitchFamily="34" charset="0"/>
              </a:rPr>
              <a:t>(capacity misses)</a:t>
            </a:r>
          </a:p>
          <a:p>
            <a:r>
              <a:rPr lang="en-US" dirty="0">
                <a:latin typeface="Calibri" pitchFamily="34" charset="0"/>
              </a:rPr>
              <a:t>Plateaus get wider</a:t>
            </a:r>
          </a:p>
          <a:p>
            <a:r>
              <a:rPr lang="en-US" dirty="0">
                <a:latin typeface="Calibri" pitchFamily="34" charset="0"/>
              </a:rPr>
              <a:t>as caches get larger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37946D7-9A66-4911-BE9F-4AED60155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844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Memory Mountain</a:t>
            </a:r>
          </a:p>
          <a:p>
            <a:pPr lvl="1"/>
            <a:endParaRPr lang="en-US" dirty="0"/>
          </a:p>
          <a:p>
            <a:r>
              <a:rPr lang="en-US" b="1" dirty="0"/>
              <a:t>Cache Metrics</a:t>
            </a:r>
          </a:p>
          <a:p>
            <a:pPr lvl="1"/>
            <a:endParaRPr lang="en-US" dirty="0"/>
          </a:p>
          <a:p>
            <a:r>
              <a:rPr lang="en-US" dirty="0"/>
              <a:t>Cache Performance for Arrays</a:t>
            </a:r>
          </a:p>
          <a:p>
            <a:pPr lvl="1"/>
            <a:endParaRPr lang="en-US" b="1" dirty="0"/>
          </a:p>
          <a:p>
            <a:r>
              <a:rPr lang="en-US" dirty="0"/>
              <a:t>Improving code</a:t>
            </a:r>
          </a:p>
          <a:p>
            <a:pPr lvl="1"/>
            <a:r>
              <a:rPr lang="en-US" dirty="0"/>
              <a:t>Rearranging Matrix Math</a:t>
            </a:r>
          </a:p>
          <a:p>
            <a:pPr lvl="1"/>
            <a:r>
              <a:rPr lang="en-US" dirty="0"/>
              <a:t>Matrix Math in Blocks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970962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Cache Performance Metrics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Miss Rate</a:t>
            </a:r>
          </a:p>
          <a:p>
            <a:pPr lvl="1"/>
            <a:r>
              <a:rPr lang="en-GB" dirty="0"/>
              <a:t>Fraction of memory references not found in cache (misses / accesses) = 1 – hit rate</a:t>
            </a:r>
          </a:p>
          <a:p>
            <a:pPr lvl="1"/>
            <a:r>
              <a:rPr lang="en-GB" dirty="0"/>
              <a:t>Typical numbers (in percentages):</a:t>
            </a:r>
          </a:p>
          <a:p>
            <a:pPr lvl="2"/>
            <a:r>
              <a:rPr lang="en-GB" dirty="0"/>
              <a:t>3-10% for L1</a:t>
            </a:r>
          </a:p>
          <a:p>
            <a:pPr lvl="2"/>
            <a:r>
              <a:rPr lang="en-GB" dirty="0"/>
              <a:t>Can be quite small (e.g., &lt; 1%) for L2, depending on dataset size, etc.</a:t>
            </a:r>
          </a:p>
          <a:p>
            <a:pPr lvl="2"/>
            <a:r>
              <a:rPr lang="en-GB" dirty="0"/>
              <a:t>However, many applications have &gt;30% miss rate in L2 cache</a:t>
            </a:r>
            <a:br>
              <a:rPr lang="en-GB" dirty="0"/>
            </a:br>
            <a:endParaRPr lang="en-GB" dirty="0"/>
          </a:p>
          <a:p>
            <a:r>
              <a:rPr lang="en-GB" dirty="0"/>
              <a:t>Hit Time</a:t>
            </a:r>
          </a:p>
          <a:p>
            <a:pPr lvl="1"/>
            <a:r>
              <a:rPr lang="en-GB" dirty="0"/>
              <a:t>Time to deliver a line in the cache to the processor</a:t>
            </a:r>
          </a:p>
          <a:p>
            <a:pPr lvl="2"/>
            <a:r>
              <a:rPr lang="en-GB" dirty="0"/>
              <a:t>Includes time to determine whether the line is in the cache</a:t>
            </a:r>
          </a:p>
          <a:p>
            <a:pPr lvl="2"/>
            <a:r>
              <a:rPr lang="en-GB" dirty="0"/>
              <a:t>Assumption: always check first cache </a:t>
            </a:r>
            <a:r>
              <a:rPr lang="en-GB" i="1" dirty="0"/>
              <a:t>before </a:t>
            </a:r>
            <a:r>
              <a:rPr lang="en-GB" dirty="0"/>
              <a:t>going to the next level</a:t>
            </a:r>
          </a:p>
          <a:p>
            <a:pPr lvl="1"/>
            <a:r>
              <a:rPr lang="en-GB" dirty="0"/>
              <a:t>Typical numbers:</a:t>
            </a:r>
          </a:p>
          <a:p>
            <a:pPr lvl="2"/>
            <a:r>
              <a:rPr lang="en-GB" dirty="0"/>
              <a:t>1-2 clock cycles for L1</a:t>
            </a:r>
          </a:p>
          <a:p>
            <a:pPr lvl="2"/>
            <a:r>
              <a:rPr lang="en-GB" dirty="0"/>
              <a:t>5-20 clock cycles for L2</a:t>
            </a:r>
            <a:br>
              <a:rPr lang="en-GB" dirty="0"/>
            </a:br>
            <a:endParaRPr lang="en-GB" dirty="0"/>
          </a:p>
          <a:p>
            <a:r>
              <a:rPr lang="en-GB" dirty="0"/>
              <a:t>Miss Penalty</a:t>
            </a:r>
          </a:p>
          <a:p>
            <a:pPr lvl="1"/>
            <a:r>
              <a:rPr lang="en-GB" dirty="0"/>
              <a:t>Additional time required because of a miss</a:t>
            </a:r>
          </a:p>
          <a:p>
            <a:pPr lvl="1"/>
            <a:r>
              <a:rPr lang="en-GB" dirty="0"/>
              <a:t>Typically 50-200 cycles for main memory</a:t>
            </a:r>
          </a:p>
          <a:p>
            <a:pPr lvl="2"/>
            <a:r>
              <a:rPr lang="en-GB" dirty="0"/>
              <a:t>Not really a “penalty”, just how long it takes to read from memory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7BD5C30-B024-4A25-BF9A-F580F300F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0488" tIns="44450" rIns="90488" bIns="44450" rtlCol="0" anchor="b">
            <a:normAutofit/>
          </a:bodyPr>
          <a:lstStyle/>
          <a:p>
            <a:pPr eaLnBrk="1" hangingPunct="1"/>
            <a:r>
              <a:rPr lang="en-US" dirty="0"/>
              <a:t>Let’s think about those numbers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0488" tIns="44450" rIns="90488" bIns="44450" rtlCol="0"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Huge difference between a hit and a miss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/>
              <a:t>Could be 100x, if comparing L1 and main memory</a:t>
            </a:r>
            <a:endParaRPr lang="en-US" dirty="0"/>
          </a:p>
          <a:p>
            <a:pPr>
              <a:defRPr/>
            </a:pPr>
            <a:r>
              <a:rPr lang="en-US" dirty="0"/>
              <a:t>Would you believe a 99% hit rate is twice as good as 97%?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/>
              <a:t>Consider: </a:t>
            </a:r>
            <a:br>
              <a:rPr lang="en-US" sz="1800" dirty="0"/>
            </a:br>
            <a:r>
              <a:rPr lang="en-US" sz="1800" dirty="0"/>
              <a:t>cache hit time of 1 cycle</a:t>
            </a:r>
            <a:br>
              <a:rPr lang="en-US" sz="1800" dirty="0"/>
            </a:br>
            <a:r>
              <a:rPr lang="en-US" sz="1800" dirty="0"/>
              <a:t>miss penalty of 100 cycles</a:t>
            </a:r>
          </a:p>
          <a:p>
            <a:pPr lvl="1">
              <a:defRPr/>
            </a:pPr>
            <a:r>
              <a:rPr lang="en-US" sz="1800" dirty="0"/>
              <a:t>Average access time: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 97% hits:  100 instructions: 100*1 (L1 accesses) + 3*100 (misses)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		on average: 1 cycle/instr. + 0.03 * 100 cycles/instr. =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b="1" dirty="0">
                <a:solidFill>
                  <a:srgbClr val="C00000"/>
                </a:solidFill>
              </a:rPr>
              <a:t>4 cycles/instr.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 99% hits:  	on average: 1 cycle/instr. + 0.01 * 100 cycles/instr. = </a:t>
            </a:r>
            <a:r>
              <a:rPr lang="en-US" sz="1800" b="1" dirty="0">
                <a:solidFill>
                  <a:srgbClr val="C00000"/>
                </a:solidFill>
              </a:rPr>
              <a:t>2 cycles/instr.</a:t>
            </a:r>
            <a:endParaRPr lang="en-US" sz="1600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dirty="0"/>
              <a:t>This is why “miss rate” is used instead of “hit rate”</a:t>
            </a:r>
          </a:p>
          <a:p>
            <a:pPr lvl="1">
              <a:defRPr/>
            </a:pPr>
            <a:r>
              <a:rPr lang="en-US" sz="1800" dirty="0"/>
              <a:t>In our example, 1% miss rate vs. 3% miss rate</a:t>
            </a:r>
          </a:p>
          <a:p>
            <a:pPr lvl="1">
              <a:defRPr/>
            </a:pPr>
            <a:r>
              <a:rPr lang="en-US" sz="1800" dirty="0"/>
              <a:t>Makes the radical performance difference more obvious</a:t>
            </a:r>
          </a:p>
          <a:p>
            <a:pPr lvl="1">
              <a:defRPr/>
            </a:pPr>
            <a:endParaRPr lang="en-US" sz="1800" dirty="0"/>
          </a:p>
          <a:p>
            <a:pPr>
              <a:defRPr/>
            </a:pPr>
            <a:r>
              <a:rPr lang="en-US" sz="2200" dirty="0"/>
              <a:t>“Computation is what happens between cache misses.”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50DE4E-38E3-4BF7-8F32-D535E54DB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A51EE-8659-49CA-A141-19C99DA7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Memory Access Time (AMAT)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C2187-0C6C-4D1B-97E5-E2A9B3BC5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342236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AMAT = Hit time + Miss rate × Miss penalty</a:t>
            </a:r>
          </a:p>
          <a:p>
            <a:pPr lvl="1"/>
            <a:r>
              <a:rPr lang="en-US" dirty="0"/>
              <a:t>Generalization of previous formula</a:t>
            </a:r>
          </a:p>
          <a:p>
            <a:pPr lvl="1"/>
            <a:endParaRPr lang="en-US" dirty="0"/>
          </a:p>
          <a:p>
            <a:r>
              <a:rPr lang="en-US" dirty="0"/>
              <a:t>Can extend for multiple layers of caching</a:t>
            </a:r>
          </a:p>
          <a:p>
            <a:pPr lvl="1"/>
            <a:r>
              <a:rPr lang="en-US" dirty="0"/>
              <a:t>AMAT = Hit Time L1 + Miss Rate L1 × Miss Penalty L1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Miss Penalty L1 = Hit Time L2 + Miss Rate L2 × Miss Penalty L2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Miss Penalty L2 = Hit Time Main Memory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Generally: multi-level caching helps minimize AMAT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4F9573-05A2-455E-A016-0808903BF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295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DD1EE-F704-A3F7-AA7C-7810C6EC8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Memory Access Time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9F8D3-8938-E303-E4F5-26829EA63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Computer specs: One layer of cache plus main memory</a:t>
            </a:r>
          </a:p>
          <a:p>
            <a:pPr lvl="1"/>
            <a:r>
              <a:rPr lang="en-US" dirty="0"/>
              <a:t>Cache Hit Time: 5 nanoseconds</a:t>
            </a:r>
          </a:p>
          <a:p>
            <a:pPr lvl="1"/>
            <a:r>
              <a:rPr lang="en-US" dirty="0"/>
              <a:t>Cache Miss Rate: 2%</a:t>
            </a:r>
          </a:p>
          <a:p>
            <a:pPr lvl="2"/>
            <a:r>
              <a:rPr lang="en-US" dirty="0"/>
              <a:t>Memory Access Time: 100 nanoseconds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Calculate Average Memory Access Time </a:t>
            </a:r>
            <a:r>
              <a:rPr lang="en-US" sz="2000" dirty="0"/>
              <a:t>(Hit Time + Miss Rate * Miss Penalty)</a:t>
            </a:r>
            <a:endParaRPr lang="en-US" dirty="0"/>
          </a:p>
          <a:p>
            <a:pPr lvl="1"/>
            <a:r>
              <a:rPr lang="en-US" dirty="0"/>
              <a:t>5 ns + 0.02 * 100 ns</a:t>
            </a:r>
          </a:p>
          <a:p>
            <a:pPr lvl="1"/>
            <a:r>
              <a:rPr lang="en-US" dirty="0"/>
              <a:t>= 5 ns + 2 ns</a:t>
            </a:r>
          </a:p>
          <a:p>
            <a:pPr lvl="1"/>
            <a:r>
              <a:rPr lang="en-US" dirty="0"/>
              <a:t>= 7 ns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FAB189-3D6B-AFD4-D65E-3426F0562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71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DD1EE-F704-A3F7-AA7C-7810C6EC8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9F8D3-8938-E303-E4F5-26829EA63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Computer specs: Two layers of cache plus main memory</a:t>
            </a:r>
          </a:p>
          <a:p>
            <a:pPr lvl="1"/>
            <a:r>
              <a:rPr lang="en-US" dirty="0"/>
              <a:t>L1 Cache Hit Time: 4 nanoseconds</a:t>
            </a:r>
          </a:p>
          <a:p>
            <a:pPr lvl="1"/>
            <a:r>
              <a:rPr lang="en-US" dirty="0"/>
              <a:t>L1 Cache Miss Rate: 10%</a:t>
            </a:r>
          </a:p>
          <a:p>
            <a:pPr lvl="2"/>
            <a:r>
              <a:rPr lang="en-US" dirty="0"/>
              <a:t>L2 Cache Hit Time: 8 nanoseconds</a:t>
            </a:r>
          </a:p>
          <a:p>
            <a:pPr lvl="2"/>
            <a:r>
              <a:rPr lang="en-US" dirty="0"/>
              <a:t>L2 Cache Miss Rate: 2%</a:t>
            </a:r>
          </a:p>
          <a:p>
            <a:pPr lvl="3"/>
            <a:r>
              <a:rPr lang="en-US" sz="2400" dirty="0"/>
              <a:t>Memory Access Time: 100 nanoseconds</a:t>
            </a:r>
          </a:p>
          <a:p>
            <a:pPr lvl="1"/>
            <a:endParaRPr lang="en-US" dirty="0"/>
          </a:p>
          <a:p>
            <a:r>
              <a:rPr lang="en-US" dirty="0"/>
              <a:t>Calculate Average Memory Access Time </a:t>
            </a:r>
            <a:r>
              <a:rPr lang="en-US" sz="2000" dirty="0"/>
              <a:t>(Hit Time + Miss Rate * Miss Penalty)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FAB189-3D6B-AFD4-D65E-3426F0562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9112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DD1EE-F704-A3F7-AA7C-7810C6EC8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9F8D3-8938-E303-E4F5-26829EA63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Computer specs: Two layers of cache plus main memory</a:t>
            </a:r>
          </a:p>
          <a:p>
            <a:pPr lvl="1"/>
            <a:r>
              <a:rPr lang="en-US" dirty="0"/>
              <a:t>L1 Cache Hit Time: 4 nanoseconds</a:t>
            </a:r>
          </a:p>
          <a:p>
            <a:pPr lvl="1"/>
            <a:r>
              <a:rPr lang="en-US" dirty="0"/>
              <a:t>L1 Cache Miss Rate: 10%</a:t>
            </a:r>
          </a:p>
          <a:p>
            <a:pPr lvl="2"/>
            <a:r>
              <a:rPr lang="en-US" dirty="0"/>
              <a:t>L2 Cache Hit Time: 8 nanoseconds</a:t>
            </a:r>
          </a:p>
          <a:p>
            <a:pPr lvl="2"/>
            <a:r>
              <a:rPr lang="en-US" dirty="0"/>
              <a:t>L2 Cache Miss Rate: 2%</a:t>
            </a:r>
          </a:p>
          <a:p>
            <a:pPr lvl="3"/>
            <a:r>
              <a:rPr lang="en-US" sz="2400" dirty="0"/>
              <a:t>Memory Access Time: 100 nanoseconds</a:t>
            </a:r>
          </a:p>
          <a:p>
            <a:pPr lvl="1"/>
            <a:endParaRPr lang="en-US" dirty="0"/>
          </a:p>
          <a:p>
            <a:r>
              <a:rPr lang="en-US" dirty="0"/>
              <a:t>Calculate Average Memory Access Time </a:t>
            </a:r>
            <a:r>
              <a:rPr lang="en-US" sz="2000" dirty="0"/>
              <a:t>(Hit Time + Miss Rate * Miss Penalty)</a:t>
            </a:r>
            <a:endParaRPr lang="en-US" dirty="0"/>
          </a:p>
          <a:p>
            <a:pPr lvl="1"/>
            <a:r>
              <a:rPr lang="en-US" dirty="0"/>
              <a:t>4 ns + 0.10 * (8 ns + 0.02 * 100 ns)</a:t>
            </a:r>
          </a:p>
          <a:p>
            <a:pPr lvl="1"/>
            <a:r>
              <a:rPr lang="en-US" dirty="0"/>
              <a:t>= 4 ns + 0.10 * (8 ns + 2 ns)</a:t>
            </a:r>
          </a:p>
          <a:p>
            <a:pPr lvl="1"/>
            <a:r>
              <a:rPr lang="en-US" dirty="0"/>
              <a:t>= 4 ns + 0.10 * 10 ns</a:t>
            </a:r>
          </a:p>
          <a:p>
            <a:pPr lvl="1"/>
            <a:r>
              <a:rPr lang="en-US" dirty="0"/>
              <a:t>= 5 ns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FAB189-3D6B-AFD4-D65E-3426F0562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49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Memory Mountain</a:t>
            </a:r>
          </a:p>
          <a:p>
            <a:pPr lvl="1"/>
            <a:endParaRPr lang="en-US" dirty="0"/>
          </a:p>
          <a:p>
            <a:r>
              <a:rPr lang="en-US" dirty="0"/>
              <a:t>Cache Metrics</a:t>
            </a:r>
          </a:p>
          <a:p>
            <a:pPr lvl="1"/>
            <a:endParaRPr lang="en-US" dirty="0"/>
          </a:p>
          <a:p>
            <a:r>
              <a:rPr lang="en-US" b="1" dirty="0"/>
              <a:t>Cache Performance for Arrays</a:t>
            </a:r>
          </a:p>
          <a:p>
            <a:pPr lvl="1"/>
            <a:endParaRPr lang="en-US" b="1" dirty="0"/>
          </a:p>
          <a:p>
            <a:r>
              <a:rPr lang="en-US" dirty="0"/>
              <a:t>Improving code</a:t>
            </a:r>
          </a:p>
          <a:p>
            <a:pPr lvl="1"/>
            <a:r>
              <a:rPr lang="en-US" dirty="0"/>
              <a:t>Rearranging Matrix Math</a:t>
            </a:r>
          </a:p>
          <a:p>
            <a:pPr lvl="1"/>
            <a:r>
              <a:rPr lang="en-US" dirty="0"/>
              <a:t>Matrix Math in Blocks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36192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13C46-53D1-447A-A1A1-8DF46A441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675A7-9996-4821-8751-7014382F6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Attack Lab</a:t>
            </a:r>
          </a:p>
          <a:p>
            <a:pPr lvl="1"/>
            <a:r>
              <a:rPr lang="en-US" dirty="0"/>
              <a:t>Due this week on Wednesday</a:t>
            </a:r>
          </a:p>
          <a:p>
            <a:pPr lvl="1"/>
            <a:endParaRPr lang="en-US" dirty="0"/>
          </a:p>
          <a:p>
            <a:r>
              <a:rPr lang="en-US" dirty="0"/>
              <a:t>Homework 4</a:t>
            </a:r>
          </a:p>
          <a:p>
            <a:pPr lvl="1"/>
            <a:r>
              <a:rPr lang="en-US" dirty="0"/>
              <a:t>Last homework!</a:t>
            </a:r>
          </a:p>
          <a:p>
            <a:pPr lvl="1"/>
            <a:r>
              <a:rPr lang="en-US" dirty="0"/>
              <a:t>Releases today</a:t>
            </a:r>
          </a:p>
          <a:p>
            <a:pPr lvl="1"/>
            <a:r>
              <a:rPr lang="en-US" dirty="0"/>
              <a:t>Due next week Wednesday</a:t>
            </a:r>
          </a:p>
          <a:p>
            <a:pPr lvl="1"/>
            <a:endParaRPr lang="en-US" dirty="0"/>
          </a:p>
          <a:p>
            <a:r>
              <a:rPr lang="en-US" dirty="0"/>
              <a:t>SETI Lab</a:t>
            </a:r>
          </a:p>
          <a:p>
            <a:pPr lvl="1"/>
            <a:r>
              <a:rPr lang="en-US" dirty="0"/>
              <a:t>Last lab!</a:t>
            </a:r>
          </a:p>
          <a:p>
            <a:pPr lvl="1"/>
            <a:r>
              <a:rPr lang="en-US" dirty="0"/>
              <a:t>Releases on Wednesday</a:t>
            </a:r>
          </a:p>
          <a:p>
            <a:pPr lvl="1"/>
            <a:r>
              <a:rPr lang="en-US" dirty="0"/>
              <a:t>Two weeks to complete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64AF7B-0DEC-41E1-BA1B-1144C5C96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5030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Contiguous Memory vs Indirection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rest of this lecture will focus on loops over arrays</a:t>
            </a:r>
          </a:p>
          <a:p>
            <a:pPr lvl="1"/>
            <a:r>
              <a:rPr lang="en-US" dirty="0"/>
              <a:t>I.e., operating on contiguous blocks of memory</a:t>
            </a:r>
          </a:p>
          <a:p>
            <a:pPr lvl="1"/>
            <a:endParaRPr lang="en-US" dirty="0"/>
          </a:p>
          <a:p>
            <a:r>
              <a:rPr lang="en-US" dirty="0"/>
              <a:t>Not all programs are like that</a:t>
            </a:r>
          </a:p>
          <a:p>
            <a:pPr lvl="1"/>
            <a:r>
              <a:rPr lang="en-US" dirty="0"/>
              <a:t>“Pointer-chasing” is common</a:t>
            </a:r>
          </a:p>
          <a:p>
            <a:pPr lvl="2"/>
            <a:r>
              <a:rPr lang="en-US" dirty="0"/>
              <a:t>E.g., traversing a linked list, following a pointer for every node</a:t>
            </a:r>
          </a:p>
          <a:p>
            <a:pPr lvl="1"/>
            <a:r>
              <a:rPr lang="en-US" dirty="0"/>
              <a:t>(Usually) terrible for locality</a:t>
            </a:r>
          </a:p>
          <a:p>
            <a:pPr lvl="2"/>
            <a:r>
              <a:rPr lang="en-US" dirty="0"/>
              <a:t>See earlier comment about some programs having &gt;30% L2 misses</a:t>
            </a:r>
          </a:p>
          <a:p>
            <a:pPr lvl="2"/>
            <a:r>
              <a:rPr lang="en-US" dirty="0"/>
              <a:t>A good allocator (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malloc</a:t>
            </a:r>
            <a:r>
              <a:rPr lang="en-US" dirty="0"/>
              <a:t>) can help some, but no miracles</a:t>
            </a:r>
          </a:p>
          <a:p>
            <a:pPr lvl="1"/>
            <a:endParaRPr lang="en-US" dirty="0"/>
          </a:p>
          <a:p>
            <a:r>
              <a:rPr lang="en-US" dirty="0"/>
              <a:t>Specialized data structures can improve locality while still having a linked structure, e.g., for trees</a:t>
            </a:r>
          </a:p>
          <a:p>
            <a:pPr lvl="1"/>
            <a:r>
              <a:rPr lang="en-US" dirty="0"/>
              <a:t>E.g., ropes, B-trees, HAMTs,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3D1D26-A0CD-4240-90B8-CC9366D0A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379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Layout of C Arrays in Memory (review)</a:t>
            </a:r>
          </a:p>
        </p:txBody>
      </p:sp>
      <p:sp>
        <p:nvSpPr>
          <p:cNvPr id="169991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85000"/>
              </a:lnSpc>
            </a:pPr>
            <a:r>
              <a:rPr lang="en-US" dirty="0"/>
              <a:t>C arrays allocated in row-major order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row in contiguous memory locations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Here, let’s assume we have a matrix of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long</a:t>
            </a:r>
            <a:r>
              <a:rPr lang="en-US" dirty="0">
                <a:ea typeface="Courier New" charset="0"/>
                <a:cs typeface="Courier New" charset="0"/>
              </a:rPr>
              <a:t> or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dirty="0"/>
              <a:t> (8 bytes)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That matrix is so large that we can’t even fit a whole row in the cache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Stepping through columns in one row: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latin typeface="Courier New" charset="0"/>
              </a:rPr>
              <a:t>for (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 = 0;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 &lt; N;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++)</a:t>
            </a:r>
          </a:p>
          <a:p>
            <a:pPr lvl="2">
              <a:lnSpc>
                <a:spcPct val="97000"/>
              </a:lnSpc>
              <a:buFont typeface="Wingdings" charset="2"/>
              <a:buNone/>
            </a:pPr>
            <a:r>
              <a:rPr lang="en-US" sz="2000" b="1" dirty="0">
                <a:latin typeface="Courier New" charset="0"/>
              </a:rPr>
              <a:t>sum += a[0][</a:t>
            </a:r>
            <a:r>
              <a:rPr lang="en-US" sz="2000" b="1" dirty="0" err="1">
                <a:latin typeface="Courier New" charset="0"/>
              </a:rPr>
              <a:t>i</a:t>
            </a:r>
            <a:r>
              <a:rPr lang="en-US" sz="2000" b="1" dirty="0">
                <a:latin typeface="Courier New" charset="0"/>
              </a:rPr>
              <a:t>];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accesses successive elements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cache block size (B) &gt; 8 bytes (element size), exploit spatial locality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cold/compulsory miss rate = 1 miss / Elements in Block = 1/(Block size / 8) = 8 / Block size</a:t>
            </a:r>
            <a:br>
              <a:rPr lang="en-US" dirty="0"/>
            </a:b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Stepping through rows in one column: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latin typeface="Courier New" charset="0"/>
              </a:rPr>
              <a:t>for (j = 0; j &lt; M; </a:t>
            </a:r>
            <a:r>
              <a:rPr lang="en-US" b="1" dirty="0" err="1">
                <a:latin typeface="Courier New" charset="0"/>
              </a:rPr>
              <a:t>j++</a:t>
            </a:r>
            <a:r>
              <a:rPr lang="en-US" b="1" dirty="0">
                <a:latin typeface="Courier New" charset="0"/>
              </a:rPr>
              <a:t>)</a:t>
            </a:r>
          </a:p>
          <a:p>
            <a:pPr lvl="2">
              <a:lnSpc>
                <a:spcPct val="97000"/>
              </a:lnSpc>
              <a:buFont typeface="Wingdings" charset="2"/>
              <a:buNone/>
            </a:pPr>
            <a:r>
              <a:rPr lang="en-US" sz="2000" b="1" dirty="0">
                <a:latin typeface="Courier New" charset="0"/>
              </a:rPr>
              <a:t>sum += a[j][0];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accesses distant elements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spatial locality!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cold/compulsory miss rate = 1 (i.e. 100%)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F25304-59C9-475A-A986-D40209D84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272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D613C-6CF3-45A0-9029-82D91EEE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cache performance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9BE64-7CAD-47B8-8986-E8C2E0B60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Cache parameters</a:t>
            </a:r>
          </a:p>
          <a:p>
            <a:pPr lvl="1"/>
            <a:r>
              <a:rPr lang="en-US" sz="1800" dirty="0"/>
              <a:t>Direct-mapped data cache</a:t>
            </a:r>
          </a:p>
          <a:p>
            <a:pPr lvl="1"/>
            <a:r>
              <a:rPr lang="en-US" sz="1800" dirty="0"/>
              <a:t>256-byte total size</a:t>
            </a:r>
          </a:p>
          <a:p>
            <a:pPr lvl="1"/>
            <a:r>
              <a:rPr lang="en-US" sz="1800" dirty="0"/>
              <a:t>16-byte blocks</a:t>
            </a:r>
            <a:br>
              <a:rPr lang="en-US" sz="1800" dirty="0"/>
            </a:br>
            <a:endParaRPr lang="en-US" sz="1800" dirty="0"/>
          </a:p>
          <a:p>
            <a:pPr lvl="1"/>
            <a:r>
              <a:rPr lang="en-US" sz="2000" dirty="0"/>
              <a:t>Blocks per set: 1</a:t>
            </a:r>
          </a:p>
          <a:p>
            <a:pPr lvl="1"/>
            <a:r>
              <a:rPr lang="en-US" sz="2000" dirty="0"/>
              <a:t>Sets: 256/16 = 16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Assume data starts at address 0 and cache starts empty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5345B-6496-4E31-8599-A3362F602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E7B5375-ABB3-416C-84BC-41C08650FB73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rows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</p:txBody>
      </p:sp>
    </p:spTree>
    <p:extLst>
      <p:ext uri="{BB962C8B-B14F-4D97-AF65-F5344CB8AC3E}">
        <p14:creationId xmlns:p14="http://schemas.microsoft.com/office/powerpoint/2010/main" val="195211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7F25E-5EC6-431D-834B-06CB67A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accessing elements in a row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5F8A96-C1F7-4B96-A141-49DE4D341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A50A83-AD89-43F3-AE44-37BBAEBE5A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i = 0; i &lt; 6; i = i+1)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j = 0; j &lt; 16; j = j+4)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 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mat[i][j+1]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mat[i][j+2] =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mat[i][j+3] = 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Calculate miss rate</a:t>
            </a:r>
          </a:p>
        </p:txBody>
      </p:sp>
      <p:graphicFrame>
        <p:nvGraphicFramePr>
          <p:cNvPr id="13" name="Table 9">
            <a:extLst>
              <a:ext uri="{FF2B5EF4-FFF2-40B4-BE49-F238E27FC236}">
                <a16:creationId xmlns:a16="http://schemas.microsoft.com/office/drawing/2014/main" id="{E713CFE5-2DD3-4D4F-BE21-54CA71BA40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354652"/>
              </p:ext>
            </p:extLst>
          </p:nvPr>
        </p:nvGraphicFramePr>
        <p:xfrm>
          <a:off x="866033" y="453014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951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030448"/>
                  </a:ext>
                </a:extLst>
              </a:tr>
            </a:tbl>
          </a:graphicData>
        </a:graphic>
      </p:graphicFrame>
      <p:graphicFrame>
        <p:nvGraphicFramePr>
          <p:cNvPr id="14" name="Table 9">
            <a:extLst>
              <a:ext uri="{FF2B5EF4-FFF2-40B4-BE49-F238E27FC236}">
                <a16:creationId xmlns:a16="http://schemas.microsoft.com/office/drawing/2014/main" id="{235B4573-2271-4F06-A07B-92CA384D29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707012"/>
              </p:ext>
            </p:extLst>
          </p:nvPr>
        </p:nvGraphicFramePr>
        <p:xfrm>
          <a:off x="4456952" y="453014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829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20891"/>
                  </a:ext>
                </a:extLst>
              </a:tr>
            </a:tbl>
          </a:graphicData>
        </a:graphic>
      </p:graphicFrame>
      <p:graphicFrame>
        <p:nvGraphicFramePr>
          <p:cNvPr id="15" name="Table 9">
            <a:extLst>
              <a:ext uri="{FF2B5EF4-FFF2-40B4-BE49-F238E27FC236}">
                <a16:creationId xmlns:a16="http://schemas.microsoft.com/office/drawing/2014/main" id="{F1DC94EE-8E83-4BC5-972C-D13246A623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355126"/>
              </p:ext>
            </p:extLst>
          </p:nvPr>
        </p:nvGraphicFramePr>
        <p:xfrm>
          <a:off x="7993487" y="453014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482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366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5049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7F25E-5EC6-431D-834B-06CB67A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accessing elements in a row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A50A83-AD89-43F3-AE44-37BBAEBE5A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i = 0; i &lt; 6; i = i+1)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j = 0; j &lt; 16; j = j+4)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 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mat[i][j+1]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mat[i][j+2] =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mat[i][j+3] = 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Calculate miss rate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4C8A99D4-A0D2-4C85-8AC3-7C54B27E978B}"/>
              </a:ext>
            </a:extLst>
          </p:cNvPr>
          <p:cNvSpPr txBox="1">
            <a:spLocks/>
          </p:cNvSpPr>
          <p:nvPr/>
        </p:nvSpPr>
        <p:spPr>
          <a:xfrm>
            <a:off x="607594" y="1143000"/>
            <a:ext cx="3590919" cy="3261575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400" dirty="0"/>
          </a:p>
        </p:txBody>
      </p:sp>
      <p:graphicFrame>
        <p:nvGraphicFramePr>
          <p:cNvPr id="12" name="Table 9">
            <a:extLst>
              <a:ext uri="{FF2B5EF4-FFF2-40B4-BE49-F238E27FC236}">
                <a16:creationId xmlns:a16="http://schemas.microsoft.com/office/drawing/2014/main" id="{EA171DAD-0081-45AF-8B3B-73D1C76CF5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833334"/>
              </p:ext>
            </p:extLst>
          </p:nvPr>
        </p:nvGraphicFramePr>
        <p:xfrm>
          <a:off x="866033" y="453014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  <p:graphicFrame>
        <p:nvGraphicFramePr>
          <p:cNvPr id="16" name="Table 9">
            <a:extLst>
              <a:ext uri="{FF2B5EF4-FFF2-40B4-BE49-F238E27FC236}">
                <a16:creationId xmlns:a16="http://schemas.microsoft.com/office/drawing/2014/main" id="{1FC6CEAE-4048-4FDF-B533-E0BC32F6D6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477603"/>
              </p:ext>
            </p:extLst>
          </p:nvPr>
        </p:nvGraphicFramePr>
        <p:xfrm>
          <a:off x="4456952" y="453014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41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335318"/>
                  </a:ext>
                </a:extLst>
              </a:tr>
            </a:tbl>
          </a:graphicData>
        </a:graphic>
      </p:graphicFrame>
      <p:graphicFrame>
        <p:nvGraphicFramePr>
          <p:cNvPr id="17" name="Table 9">
            <a:extLst>
              <a:ext uri="{FF2B5EF4-FFF2-40B4-BE49-F238E27FC236}">
                <a16:creationId xmlns:a16="http://schemas.microsoft.com/office/drawing/2014/main" id="{FFBB06F1-5119-4E7D-8D4C-80D7C86B43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481112"/>
              </p:ext>
            </p:extLst>
          </p:nvPr>
        </p:nvGraphicFramePr>
        <p:xfrm>
          <a:off x="7993487" y="453014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361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47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1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7F25E-5EC6-431D-834B-06CB67A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accessing elements in a row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A50A83-AD89-43F3-AE44-37BBAEBE5A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i = 0; i &lt; 6; i = i+1)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j = 0; j &lt; 16; j = j+4)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 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mat[i][j+1]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mat[i][j+2] =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mat[i][j+3] = 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Calculate miss rate</a:t>
            </a:r>
          </a:p>
          <a:p>
            <a:pPr lvl="1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All four accesses within loop fit in a cache block!</a:t>
            </a:r>
          </a:p>
          <a:p>
            <a:pPr lvl="2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1 miss, 3 hits</a:t>
            </a:r>
          </a:p>
          <a:p>
            <a:pPr lvl="1">
              <a:spcBef>
                <a:spcPts val="0"/>
              </a:spcBef>
            </a:pPr>
            <a:endParaRPr lang="nn-NO" sz="18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The next set of columns repeat pattern</a:t>
            </a:r>
          </a:p>
          <a:p>
            <a:pPr lvl="1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The next row repeats pattern</a:t>
            </a:r>
          </a:p>
          <a:p>
            <a:pPr lvl="2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Nothing already in cache from before</a:t>
            </a:r>
          </a:p>
          <a:p>
            <a:pPr lvl="2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Never reference old cells again</a:t>
            </a:r>
          </a:p>
          <a:p>
            <a:pPr lvl="1">
              <a:spcBef>
                <a:spcPts val="0"/>
              </a:spcBef>
            </a:pPr>
            <a:endParaRPr lang="nn-NO" sz="18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r>
              <a:rPr lang="nn-NO" sz="1800" b="1" dirty="0">
                <a:cs typeface="Courier New" panose="02070309020205020404" pitchFamily="49" charset="0"/>
              </a:rPr>
              <a:t>Miss rate: 25%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A7FADA98-B107-41FE-9827-00FA1ED38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8D8DF59-FB72-4563-9A29-03473C1A35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995510"/>
              </p:ext>
            </p:extLst>
          </p:nvPr>
        </p:nvGraphicFramePr>
        <p:xfrm>
          <a:off x="866033" y="4404575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951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030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81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bldLvl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7F25E-5EC6-431D-834B-06CB67A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reordering element access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A50A83-AD89-43F3-AE44-37BBAEBE5A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i = 0; i &lt; 6; i = i+1)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j = 0; j &lt; 16; j = j+4)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mat[i][j+2] =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 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mat[i][j+3] = 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mat[i][j+1]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Does this change anything?</a:t>
            </a:r>
          </a:p>
          <a:p>
            <a:pPr lvl="1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No! First access brings in entire block</a:t>
            </a:r>
          </a:p>
          <a:p>
            <a:pPr lvl="1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Later accesses within block are hits</a:t>
            </a:r>
            <a:endParaRPr lang="en-US" sz="1800" dirty="0">
              <a:cs typeface="Courier New" panose="02070309020205020404" pitchFamily="49" charset="0"/>
            </a:endParaRPr>
          </a:p>
        </p:txBody>
      </p:sp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7F903002-2BB1-4821-848B-149BE2D8AC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33899"/>
              </p:ext>
            </p:extLst>
          </p:nvPr>
        </p:nvGraphicFramePr>
        <p:xfrm>
          <a:off x="6346347" y="4496435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257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083311"/>
                  </a:ext>
                </a:extLst>
              </a:tr>
            </a:tbl>
          </a:graphicData>
        </a:graphic>
      </p:graphicFrame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6A8786AC-653C-4165-B927-AE6764A2B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E16DB9F-33C7-41BF-98E5-64F5E04337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042303"/>
              </p:ext>
            </p:extLst>
          </p:nvPr>
        </p:nvGraphicFramePr>
        <p:xfrm>
          <a:off x="1090331" y="4496435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9D7C9F9A-2BEC-4164-9F75-126CEE69E86C}"/>
              </a:ext>
            </a:extLst>
          </p:cNvPr>
          <p:cNvCxnSpPr/>
          <p:nvPr/>
        </p:nvCxnSpPr>
        <p:spPr>
          <a:xfrm>
            <a:off x="4662152" y="5555293"/>
            <a:ext cx="1183502" cy="0"/>
          </a:xfrm>
          <a:prstGeom prst="straightConnector1">
            <a:avLst/>
          </a:prstGeom>
          <a:ln w="76200">
            <a:solidFill>
              <a:schemeClr val="tx2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57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7F25E-5EC6-431D-834B-06CB67A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accessing elements by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A50A83-AD89-43F3-AE44-37BBAEBE5A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6; i = i+1) {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Calculate miss rate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809FF8FA-9108-4F03-B38E-77C98334F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88413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E3273FE-DEC7-4D8D-8A86-4FF00403C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accessing elements by column (graphically)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ABA5B4-1B7B-4139-86FA-63F146CBB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893E9D3F-CC88-46D6-B4A8-6B2979C4BA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350578"/>
              </p:ext>
            </p:extLst>
          </p:nvPr>
        </p:nvGraphicFramePr>
        <p:xfrm>
          <a:off x="607595" y="1315246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5F442BDB-9089-40E5-8F3E-F343D3C80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5081"/>
              </p:ext>
            </p:extLst>
          </p:nvPr>
        </p:nvGraphicFramePr>
        <p:xfrm>
          <a:off x="4149285" y="1315246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D080A3F7-DC70-46AD-AA78-AA8EF66B8E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546390"/>
              </p:ext>
            </p:extLst>
          </p:nvPr>
        </p:nvGraphicFramePr>
        <p:xfrm>
          <a:off x="7690975" y="1315246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8523245-CFE5-429F-991F-EFB2F52A9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23103"/>
              </p:ext>
            </p:extLst>
          </p:nvPr>
        </p:nvGraphicFramePr>
        <p:xfrm>
          <a:off x="607595" y="394113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69DEDBF-C5C4-40BB-9839-8FC5278A3527}"/>
              </a:ext>
            </a:extLst>
          </p:cNvPr>
          <p:cNvSpPr/>
          <p:nvPr/>
        </p:nvSpPr>
        <p:spPr>
          <a:xfrm>
            <a:off x="1764406" y="3554569"/>
            <a:ext cx="7366715" cy="283335"/>
          </a:xfrm>
          <a:custGeom>
            <a:avLst/>
            <a:gdLst>
              <a:gd name="connsiteX0" fmla="*/ 7366715 w 7366715"/>
              <a:gd name="connsiteY0" fmla="*/ 0 h 283335"/>
              <a:gd name="connsiteX1" fmla="*/ 6053070 w 7366715"/>
              <a:gd name="connsiteY1" fmla="*/ 154546 h 283335"/>
              <a:gd name="connsiteX2" fmla="*/ 1081825 w 7366715"/>
              <a:gd name="connsiteY2" fmla="*/ 90152 h 283335"/>
              <a:gd name="connsiteX3" fmla="*/ 0 w 7366715"/>
              <a:gd name="connsiteY3" fmla="*/ 283335 h 283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66715" h="283335">
                <a:moveTo>
                  <a:pt x="7366715" y="0"/>
                </a:moveTo>
                <a:cubicBezTo>
                  <a:pt x="7233633" y="69760"/>
                  <a:pt x="6053070" y="154546"/>
                  <a:pt x="6053070" y="154546"/>
                </a:cubicBezTo>
                <a:lnTo>
                  <a:pt x="1081825" y="90152"/>
                </a:lnTo>
                <a:cubicBezTo>
                  <a:pt x="72980" y="111617"/>
                  <a:pt x="178158" y="233966"/>
                  <a:pt x="0" y="283335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4545163-D0DD-46BD-854F-B79DD76CAD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065627"/>
              </p:ext>
            </p:extLst>
          </p:nvPr>
        </p:nvGraphicFramePr>
        <p:xfrm>
          <a:off x="4149285" y="394113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C286DF2-FD61-4774-BDC0-F1244A408D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426063"/>
              </p:ext>
            </p:extLst>
          </p:nvPr>
        </p:nvGraphicFramePr>
        <p:xfrm>
          <a:off x="7690975" y="3941329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6E5B495-9F6B-4616-93DA-139036436B0A}"/>
              </a:ext>
            </a:extLst>
          </p:cNvPr>
          <p:cNvSpPr txBox="1"/>
          <p:nvPr/>
        </p:nvSpPr>
        <p:spPr>
          <a:xfrm>
            <a:off x="607595" y="842489"/>
            <a:ext cx="849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Grey blocks are loaded into the cache, but not accessed at this time</a:t>
            </a:r>
          </a:p>
        </p:txBody>
      </p:sp>
    </p:spTree>
    <p:extLst>
      <p:ext uri="{BB962C8B-B14F-4D97-AF65-F5344CB8AC3E}">
        <p14:creationId xmlns:p14="http://schemas.microsoft.com/office/powerpoint/2010/main" val="335509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7F25E-5EC6-431D-834B-06CB67A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accessing elements by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A50A83-AD89-43F3-AE44-37BBAEBE5A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6; i = i+1) {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Calculate miss rate</a:t>
            </a:r>
          </a:p>
          <a:p>
            <a:pPr>
              <a:spcBef>
                <a:spcPts val="0"/>
              </a:spcBef>
            </a:pPr>
            <a:endParaRPr lang="nn-NO" sz="24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6 misses for 1st load of each row</a:t>
            </a: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4 misses for 2nd column in the row (2 hits)</a:t>
            </a: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4 misses for 3rd column in the row (2 hits)</a:t>
            </a: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4 misses for 4th column in the row (2 hits)</a:t>
            </a: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Repeat</a:t>
            </a:r>
          </a:p>
          <a:p>
            <a:pPr lvl="1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Miss rate = (6+4+4+4)/24 = 75%</a:t>
            </a:r>
          </a:p>
          <a:p>
            <a:pPr lvl="1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809FF8FA-9108-4F03-B38E-77C98334F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DFC2ADF-DA36-408D-A0B0-B9523D27D4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561970"/>
              </p:ext>
            </p:extLst>
          </p:nvPr>
        </p:nvGraphicFramePr>
        <p:xfrm>
          <a:off x="1097853" y="4404575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3786546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634054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041756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7964576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68711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3134477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971891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5675836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4454796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008066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0332414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718917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16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Explore impacts of cache and code design</a:t>
            </a:r>
          </a:p>
          <a:p>
            <a:endParaRPr lang="en-US" dirty="0"/>
          </a:p>
          <a:p>
            <a:r>
              <a:rPr lang="en-US" dirty="0"/>
              <a:t>Calculate cache performance based on array accesses</a:t>
            </a:r>
          </a:p>
          <a:p>
            <a:endParaRPr lang="en-US" dirty="0"/>
          </a:p>
          <a:p>
            <a:r>
              <a:rPr lang="en-US" dirty="0"/>
              <a:t>Understand what it means to write “cache-friendly code”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7F25E-5EC6-431D-834B-06CB67A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A50A83-AD89-43F3-AE44-37BBAEBE5A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</a:t>
            </a:r>
            <a:r>
              <a:rPr lang="nn-NO" sz="2000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 = i+1) { // 4!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Calculate miss rate</a:t>
            </a:r>
          </a:p>
          <a:p>
            <a:pPr>
              <a:spcBef>
                <a:spcPts val="0"/>
              </a:spcBef>
            </a:pPr>
            <a:endParaRPr lang="nn-NO" sz="24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809FF8FA-9108-4F03-B38E-77C98334F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900906" cy="47117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</a:t>
            </a:r>
            <a:r>
              <a:rPr lang="en-US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][16];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>
                <a:cs typeface="Courier New" panose="02070309020205020404" pitchFamily="49" charset="0"/>
              </a:rPr>
              <a:t>Same cache from before:</a:t>
            </a:r>
          </a:p>
          <a:p>
            <a:pPr lvl="1"/>
            <a:r>
              <a:rPr lang="en-US" sz="2600" dirty="0"/>
              <a:t>Direct-mapped data cache</a:t>
            </a:r>
          </a:p>
          <a:p>
            <a:pPr lvl="1"/>
            <a:r>
              <a:rPr lang="en-US" sz="2600" dirty="0"/>
              <a:t>256-byte total size</a:t>
            </a:r>
          </a:p>
          <a:p>
            <a:pPr lvl="1"/>
            <a:r>
              <a:rPr lang="en-US" sz="2600" dirty="0"/>
              <a:t>16-byte blocks</a:t>
            </a:r>
          </a:p>
          <a:p>
            <a:pPr lvl="1"/>
            <a:endParaRPr lang="en-US" sz="2600" dirty="0"/>
          </a:p>
          <a:p>
            <a:r>
              <a:rPr lang="en-US" sz="2600" dirty="0"/>
              <a:t>Change matrix to be 4 rows of 16 columns (not 6 rows)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771277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7F25E-5EC6-431D-834B-06CB67A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A50A83-AD89-43F3-AE44-37BBAEBE5A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</a:t>
            </a:r>
            <a:r>
              <a:rPr lang="nn-NO" sz="2000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 = i+1) { // 4!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Calculate miss rate</a:t>
            </a:r>
          </a:p>
          <a:p>
            <a:pPr>
              <a:spcBef>
                <a:spcPts val="0"/>
              </a:spcBef>
            </a:pPr>
            <a:endParaRPr lang="nn-NO" sz="24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Entire array fits in cache!</a:t>
            </a:r>
          </a:p>
          <a:p>
            <a:pPr lvl="2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No conflicts</a:t>
            </a:r>
          </a:p>
          <a:p>
            <a:pPr lvl="2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1 miss per four accesses</a:t>
            </a:r>
          </a:p>
          <a:p>
            <a:pPr lvl="1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Miss rate = 25%</a:t>
            </a:r>
          </a:p>
          <a:p>
            <a:pPr>
              <a:spcBef>
                <a:spcPts val="0"/>
              </a:spcBef>
            </a:pPr>
            <a:endParaRPr lang="nn-NO" sz="24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809FF8FA-9108-4F03-B38E-77C98334F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900906" cy="47117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</a:t>
            </a:r>
            <a:r>
              <a:rPr lang="en-US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][16];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>
                <a:cs typeface="Courier New" panose="02070309020205020404" pitchFamily="49" charset="0"/>
              </a:rPr>
              <a:t>Same cache from before:</a:t>
            </a:r>
          </a:p>
          <a:p>
            <a:pPr lvl="1"/>
            <a:r>
              <a:rPr lang="en-US" sz="2600" dirty="0"/>
              <a:t>Direct-mapped data cache</a:t>
            </a:r>
          </a:p>
          <a:p>
            <a:pPr lvl="1"/>
            <a:r>
              <a:rPr lang="en-US" sz="2600" dirty="0"/>
              <a:t>256-byte total size</a:t>
            </a:r>
          </a:p>
          <a:p>
            <a:pPr lvl="1"/>
            <a:r>
              <a:rPr lang="en-US" sz="2600" dirty="0"/>
              <a:t>16-byte blocks</a:t>
            </a:r>
          </a:p>
          <a:p>
            <a:pPr lvl="1"/>
            <a:endParaRPr lang="en-US" sz="2600" dirty="0"/>
          </a:p>
          <a:p>
            <a:r>
              <a:rPr lang="en-US" sz="2600" dirty="0"/>
              <a:t>Change matrix to be 4 rows of 16 columns (not 6 rows)</a:t>
            </a:r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B1884C4-0070-4131-8BA7-5A8541DC77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13965"/>
              </p:ext>
            </p:extLst>
          </p:nvPr>
        </p:nvGraphicFramePr>
        <p:xfrm>
          <a:off x="8551501" y="2321560"/>
          <a:ext cx="333248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3786546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634054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041756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7964576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68711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3134477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971891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5675836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4454796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008066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0332414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718917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51416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Memory Mountain</a:t>
            </a:r>
          </a:p>
          <a:p>
            <a:pPr lvl="1"/>
            <a:endParaRPr lang="en-US" dirty="0"/>
          </a:p>
          <a:p>
            <a:r>
              <a:rPr lang="en-US" dirty="0"/>
              <a:t>Cache Metrics</a:t>
            </a:r>
          </a:p>
          <a:p>
            <a:pPr lvl="1"/>
            <a:endParaRPr lang="en-US" dirty="0"/>
          </a:p>
          <a:p>
            <a:r>
              <a:rPr lang="en-US" dirty="0"/>
              <a:t>Cache Performance for Arrays</a:t>
            </a:r>
          </a:p>
          <a:p>
            <a:pPr lvl="1"/>
            <a:endParaRPr lang="en-US" b="1" dirty="0"/>
          </a:p>
          <a:p>
            <a:r>
              <a:rPr lang="en-US" b="1" dirty="0"/>
              <a:t>Improving code</a:t>
            </a:r>
          </a:p>
          <a:p>
            <a:pPr lvl="1"/>
            <a:r>
              <a:rPr lang="en-US" b="1" dirty="0"/>
              <a:t>Rearranging Matrix Math</a:t>
            </a:r>
          </a:p>
          <a:p>
            <a:pPr lvl="1"/>
            <a:r>
              <a:rPr lang="en-US" dirty="0"/>
              <a:t>Matrix Math in Blocks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4685832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Benchmark: Matrix Multiplication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from your linear algebra class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37778" y="2618235"/>
            <a:ext cx="745102" cy="120032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buAutoNum type="arabicPlain"/>
            </a:pPr>
            <a:r>
              <a:rPr lang="en-US" sz="2400" dirty="0">
                <a:latin typeface="Calibri" pitchFamily="34" charset="0"/>
              </a:rPr>
              <a:t>3</a:t>
            </a:r>
          </a:p>
          <a:p>
            <a:pPr marL="342900" indent="-342900">
              <a:buAutoNum type="arabicPlain"/>
            </a:pPr>
            <a:r>
              <a:rPr lang="en-US" sz="2400" dirty="0">
                <a:latin typeface="Calibri" pitchFamily="34" charset="0"/>
              </a:rPr>
              <a:t>4</a:t>
            </a:r>
          </a:p>
          <a:p>
            <a:pPr marL="342900" indent="-342900">
              <a:buAutoNum type="arabicPlain"/>
            </a:pPr>
            <a:endParaRPr lang="en-US" sz="2400" dirty="0"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73876" y="2624372"/>
            <a:ext cx="745102" cy="83099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defRPr/>
            </a:pPr>
            <a:r>
              <a:rPr lang="en-US" sz="2400" dirty="0">
                <a:latin typeface="Calibri" pitchFamily="34" charset="0"/>
              </a:rPr>
              <a:t>5	6</a:t>
            </a:r>
          </a:p>
          <a:p>
            <a:pPr marL="342900" indent="-342900">
              <a:defRPr/>
            </a:pPr>
            <a:r>
              <a:rPr lang="en-US" sz="2400" dirty="0">
                <a:latin typeface="Calibri" pitchFamily="34" charset="0"/>
              </a:rPr>
              <a:t>7	8</a:t>
            </a:r>
          </a:p>
        </p:txBody>
      </p:sp>
      <p:sp>
        <p:nvSpPr>
          <p:cNvPr id="6" name="Left Bracket 5"/>
          <p:cNvSpPr/>
          <p:nvPr/>
        </p:nvSpPr>
        <p:spPr bwMode="auto">
          <a:xfrm>
            <a:off x="3461578" y="2621816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ket 6"/>
          <p:cNvSpPr/>
          <p:nvPr/>
        </p:nvSpPr>
        <p:spPr bwMode="auto">
          <a:xfrm>
            <a:off x="4697676" y="2624371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ket 7"/>
          <p:cNvSpPr/>
          <p:nvPr/>
        </p:nvSpPr>
        <p:spPr bwMode="auto">
          <a:xfrm flipH="1">
            <a:off x="4155550" y="2618235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ket 8"/>
          <p:cNvSpPr/>
          <p:nvPr/>
        </p:nvSpPr>
        <p:spPr bwMode="auto">
          <a:xfrm flipH="1">
            <a:off x="5366578" y="2622837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338911" y="28029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×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70150" y="280289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=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01640" y="5128695"/>
            <a:ext cx="745102" cy="120032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buAutoNum type="arabicPlain"/>
            </a:pPr>
            <a:r>
              <a:rPr lang="en-US" sz="2400" dirty="0">
                <a:latin typeface="Calibri" pitchFamily="34" charset="0"/>
              </a:rPr>
              <a:t>3</a:t>
            </a:r>
          </a:p>
          <a:p>
            <a:pPr marL="342900" indent="-342900">
              <a:buAutoNum type="arabicPlain"/>
            </a:pPr>
            <a:r>
              <a:rPr lang="en-US" sz="2400" dirty="0">
                <a:latin typeface="Calibri" pitchFamily="34" charset="0"/>
              </a:rPr>
              <a:t>4</a:t>
            </a:r>
          </a:p>
          <a:p>
            <a:pPr marL="342900" indent="-342900">
              <a:buAutoNum type="arabicPlain"/>
            </a:pPr>
            <a:endParaRPr lang="en-US" sz="2400" dirty="0">
              <a:latin typeface="Calibri" pitchFamily="34" charset="0"/>
            </a:endParaRPr>
          </a:p>
        </p:txBody>
      </p:sp>
      <p:sp>
        <p:nvSpPr>
          <p:cNvPr id="15" name="Left Bracket 14"/>
          <p:cNvSpPr/>
          <p:nvPr/>
        </p:nvSpPr>
        <p:spPr bwMode="auto">
          <a:xfrm>
            <a:off x="3825440" y="5132276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ket 15"/>
          <p:cNvSpPr/>
          <p:nvPr/>
        </p:nvSpPr>
        <p:spPr bwMode="auto">
          <a:xfrm flipH="1">
            <a:off x="4519412" y="5128695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977448" y="4188395"/>
            <a:ext cx="745102" cy="83099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defRPr/>
            </a:pPr>
            <a:r>
              <a:rPr lang="en-US" sz="2400" dirty="0">
                <a:latin typeface="Calibri" pitchFamily="34" charset="0"/>
              </a:rPr>
              <a:t>5	6</a:t>
            </a:r>
          </a:p>
          <a:p>
            <a:pPr marL="342900" indent="-342900">
              <a:defRPr/>
            </a:pPr>
            <a:r>
              <a:rPr lang="en-US" sz="2400" dirty="0">
                <a:latin typeface="Calibri" pitchFamily="34" charset="0"/>
              </a:rPr>
              <a:t>7	8</a:t>
            </a:r>
          </a:p>
        </p:txBody>
      </p:sp>
      <p:sp>
        <p:nvSpPr>
          <p:cNvPr id="18" name="Left Bracket 17"/>
          <p:cNvSpPr/>
          <p:nvPr/>
        </p:nvSpPr>
        <p:spPr bwMode="auto">
          <a:xfrm>
            <a:off x="4901248" y="4188394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 Bracket 18"/>
          <p:cNvSpPr/>
          <p:nvPr/>
        </p:nvSpPr>
        <p:spPr bwMode="auto">
          <a:xfrm flipH="1">
            <a:off x="5570150" y="4186860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 Bracket 19"/>
          <p:cNvSpPr/>
          <p:nvPr/>
        </p:nvSpPr>
        <p:spPr bwMode="auto">
          <a:xfrm>
            <a:off x="4901248" y="5130229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Bracket 20"/>
          <p:cNvSpPr/>
          <p:nvPr/>
        </p:nvSpPr>
        <p:spPr bwMode="auto">
          <a:xfrm flipH="1">
            <a:off x="5570150" y="5128695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eft Bracket 21"/>
          <p:cNvSpPr/>
          <p:nvPr/>
        </p:nvSpPr>
        <p:spPr bwMode="auto">
          <a:xfrm>
            <a:off x="5976906" y="2619769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eft Bracket 22"/>
          <p:cNvSpPr/>
          <p:nvPr/>
        </p:nvSpPr>
        <p:spPr bwMode="auto">
          <a:xfrm flipH="1">
            <a:off x="6645808" y="2618235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 bwMode="auto">
          <a:xfrm>
            <a:off x="3910648" y="5181600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6" name="Oval 25"/>
          <p:cNvSpPr/>
          <p:nvPr/>
        </p:nvSpPr>
        <p:spPr bwMode="auto">
          <a:xfrm>
            <a:off x="4985578" y="4221358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7" name="Oval 26"/>
          <p:cNvSpPr/>
          <p:nvPr/>
        </p:nvSpPr>
        <p:spPr bwMode="auto">
          <a:xfrm>
            <a:off x="4253117" y="5181600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8" name="Oval 27"/>
          <p:cNvSpPr/>
          <p:nvPr/>
        </p:nvSpPr>
        <p:spPr bwMode="auto">
          <a:xfrm>
            <a:off x="3903718" y="5572436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9" name="Oval 28"/>
          <p:cNvSpPr/>
          <p:nvPr/>
        </p:nvSpPr>
        <p:spPr bwMode="auto">
          <a:xfrm>
            <a:off x="4253117" y="5568838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0" name="Oval 29"/>
          <p:cNvSpPr/>
          <p:nvPr/>
        </p:nvSpPr>
        <p:spPr bwMode="auto">
          <a:xfrm>
            <a:off x="5324904" y="4227844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1" name="Oval 30"/>
          <p:cNvSpPr/>
          <p:nvPr/>
        </p:nvSpPr>
        <p:spPr bwMode="auto">
          <a:xfrm>
            <a:off x="4985578" y="4608844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2" name="Oval 31"/>
          <p:cNvSpPr/>
          <p:nvPr/>
        </p:nvSpPr>
        <p:spPr bwMode="auto">
          <a:xfrm>
            <a:off x="5322461" y="4607613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4967839" y="51783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5</a:t>
            </a:r>
          </a:p>
        </p:txBody>
      </p:sp>
      <p:sp>
        <p:nvSpPr>
          <p:cNvPr id="34" name="Oval 33"/>
          <p:cNvSpPr/>
          <p:nvPr/>
        </p:nvSpPr>
        <p:spPr bwMode="auto">
          <a:xfrm>
            <a:off x="4965808" y="5175745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914749" y="4240023"/>
            <a:ext cx="693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1 × 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414498" y="4240023"/>
            <a:ext cx="1263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+ 3 × 7 = 26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04522" y="4620512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1 × 6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406368" y="4614678"/>
            <a:ext cx="1263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+ 3 × 8 = 30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02162" y="4996934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2 × 5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406368" y="4991100"/>
            <a:ext cx="1263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+ 4 × 7 = 38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99056" y="5359527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2 ×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406367" y="5359527"/>
            <a:ext cx="1263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+ 4 × 8 = 44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915601" y="51816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26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341849" y="51744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6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297872" y="517319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30</a:t>
            </a:r>
          </a:p>
        </p:txBody>
      </p:sp>
      <p:sp>
        <p:nvSpPr>
          <p:cNvPr id="49" name="Oval 48"/>
          <p:cNvSpPr/>
          <p:nvPr/>
        </p:nvSpPr>
        <p:spPr bwMode="auto">
          <a:xfrm>
            <a:off x="5343991" y="5161019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50" name="Oval 49"/>
          <p:cNvSpPr/>
          <p:nvPr/>
        </p:nvSpPr>
        <p:spPr bwMode="auto">
          <a:xfrm>
            <a:off x="4958586" y="5567858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51" name="Oval 50"/>
          <p:cNvSpPr/>
          <p:nvPr/>
        </p:nvSpPr>
        <p:spPr bwMode="auto">
          <a:xfrm>
            <a:off x="5343991" y="5563088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52" name="TextBox 51"/>
          <p:cNvSpPr txBox="1"/>
          <p:nvPr/>
        </p:nvSpPr>
        <p:spPr>
          <a:xfrm>
            <a:off x="4903757" y="55767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10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914103" y="557827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38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300623" y="557190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12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295488" y="557730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44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001665" y="266439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26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386577" y="2662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30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994592" y="303158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38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386577" y="302944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44</a:t>
            </a:r>
          </a:p>
        </p:txBody>
      </p:sp>
      <p:sp>
        <p:nvSpPr>
          <p:cNvPr id="57" name="Slide Number Placeholder 1">
            <a:extLst>
              <a:ext uri="{FF2B5EF4-FFF2-40B4-BE49-F238E27FC236}">
                <a16:creationId xmlns:a16="http://schemas.microsoft.com/office/drawing/2014/main" id="{9FAD6AE8-201F-468B-AB46-902581FC6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5AC15A1-FAB8-8A35-C01C-35537DEE6840}"/>
              </a:ext>
            </a:extLst>
          </p:cNvPr>
          <p:cNvSpPr txBox="1"/>
          <p:nvPr/>
        </p:nvSpPr>
        <p:spPr>
          <a:xfrm>
            <a:off x="7338955" y="4337586"/>
            <a:ext cx="45081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When is matrix multiplication important?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ML and AI algorithms!!</a:t>
            </a:r>
          </a:p>
        </p:txBody>
      </p:sp>
    </p:spTree>
    <p:extLst>
      <p:ext uri="{BB962C8B-B14F-4D97-AF65-F5344CB8AC3E}">
        <p14:creationId xmlns:p14="http://schemas.microsoft.com/office/powerpoint/2010/main" val="239696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6" grpId="0" animBg="1"/>
      <p:bldP spid="17" grpId="0"/>
      <p:bldP spid="18" grpId="0" animBg="1"/>
      <p:bldP spid="19" grpId="0" animBg="1"/>
      <p:bldP spid="20" grpId="0" animBg="1"/>
      <p:bldP spid="21" grpId="0" animBg="1"/>
      <p:bldP spid="25" grpId="0" animBg="1"/>
      <p:bldP spid="25" grpId="1" animBg="1"/>
      <p:bldP spid="25" grpId="2" animBg="1"/>
      <p:bldP spid="25" grpId="3" animBg="1"/>
      <p:bldP spid="26" grpId="0" animBg="1"/>
      <p:bldP spid="26" grpId="1" animBg="1"/>
      <p:bldP spid="26" grpId="2" animBg="1"/>
      <p:bldP spid="26" grpId="3" animBg="1"/>
      <p:bldP spid="27" grpId="0" animBg="1"/>
      <p:bldP spid="27" grpId="1" animBg="1"/>
      <p:bldP spid="27" grpId="2" animBg="1"/>
      <p:bldP spid="27" grpId="3" animBg="1"/>
      <p:bldP spid="28" grpId="0" animBg="1"/>
      <p:bldP spid="28" grpId="1" animBg="1"/>
      <p:bldP spid="28" grpId="2" animBg="1"/>
      <p:bldP spid="28" grpId="3" animBg="1"/>
      <p:bldP spid="29" grpId="0" animBg="1"/>
      <p:bldP spid="29" grpId="1" animBg="1"/>
      <p:bldP spid="29" grpId="2" animBg="1"/>
      <p:bldP spid="29" grpId="3" animBg="1"/>
      <p:bldP spid="30" grpId="0" animBg="1"/>
      <p:bldP spid="30" grpId="1" animBg="1"/>
      <p:bldP spid="30" grpId="2" animBg="1"/>
      <p:bldP spid="30" grpId="3" animBg="1"/>
      <p:bldP spid="31" grpId="0" animBg="1"/>
      <p:bldP spid="31" grpId="1" animBg="1"/>
      <p:bldP spid="31" grpId="2" animBg="1"/>
      <p:bldP spid="31" grpId="3" animBg="1"/>
      <p:bldP spid="31" grpId="4" animBg="1"/>
      <p:bldP spid="32" grpId="0" animBg="1"/>
      <p:bldP spid="32" grpId="1" animBg="1"/>
      <p:bldP spid="32" grpId="2" animBg="1"/>
      <p:bldP spid="32" grpId="3" animBg="1"/>
      <p:bldP spid="33" grpId="0"/>
      <p:bldP spid="33" grpId="1"/>
      <p:bldP spid="34" grpId="0" animBg="1"/>
      <p:bldP spid="34" grpId="1" animBg="1"/>
      <p:bldP spid="35" grpId="0"/>
      <p:bldP spid="37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6" grpId="1"/>
      <p:bldP spid="47" grpId="0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/>
      <p:bldP spid="52" grpId="1"/>
      <p:bldP spid="54" grpId="0"/>
      <p:bldP spid="55" grpId="0"/>
      <p:bldP spid="55" grpId="1"/>
      <p:bldP spid="56" grpId="0"/>
      <p:bldP spid="58" grpId="0"/>
      <p:bldP spid="59" grpId="0"/>
      <p:bldP spid="60" grpId="0"/>
      <p:bldP spid="61" grpId="0"/>
      <p:bldP spid="1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91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 Rate Analysis for Matrix Multiply</a:t>
            </a:r>
          </a:p>
        </p:txBody>
      </p:sp>
      <p:sp>
        <p:nvSpPr>
          <p:cNvPr id="168992" name="Rectangle 3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Assume:</a:t>
            </a:r>
          </a:p>
          <a:p>
            <a:pPr lvl="1"/>
            <a:r>
              <a:rPr lang="en-US" dirty="0"/>
              <a:t>Line size = 32B (big enough for four 64-bit longs)</a:t>
            </a:r>
          </a:p>
          <a:p>
            <a:pPr lvl="1"/>
            <a:r>
              <a:rPr lang="en-US" dirty="0"/>
              <a:t>Matrix dimension (N) is very large</a:t>
            </a:r>
          </a:p>
          <a:p>
            <a:pPr lvl="2"/>
            <a:r>
              <a:rPr lang="en-US" dirty="0"/>
              <a:t>Approximate 1/N as 0.0</a:t>
            </a:r>
          </a:p>
          <a:p>
            <a:pPr lvl="1"/>
            <a:r>
              <a:rPr lang="en-US" dirty="0"/>
              <a:t>Cache is not big enough to hold even one row</a:t>
            </a:r>
          </a:p>
          <a:p>
            <a:r>
              <a:rPr lang="en-US" dirty="0"/>
              <a:t>Analysis Method:</a:t>
            </a:r>
          </a:p>
          <a:p>
            <a:pPr lvl="1"/>
            <a:r>
              <a:rPr lang="en-US" dirty="0"/>
              <a:t>Look at access pattern of inner loop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Now we’ll see why the standard matrix multiplication is bad!</a:t>
            </a:r>
          </a:p>
          <a:p>
            <a:pPr lvl="1"/>
            <a:r>
              <a:rPr lang="en-US" dirty="0"/>
              <a:t>From a performance standpoint, that is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3352800" y="3733801"/>
            <a:ext cx="1295400" cy="1660267"/>
            <a:chOff x="1752600" y="4648200"/>
            <a:chExt cx="1295400" cy="1660267"/>
          </a:xfrm>
        </p:grpSpPr>
        <p:sp>
          <p:nvSpPr>
            <p:cNvPr id="168966" name="Rectangle 6"/>
            <p:cNvSpPr>
              <a:spLocks noChangeArrowheads="1"/>
            </p:cNvSpPr>
            <p:nvPr/>
          </p:nvSpPr>
          <p:spPr bwMode="auto">
            <a:xfrm>
              <a:off x="2139950" y="5111750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168967" name="Rectangle 7"/>
            <p:cNvSpPr>
              <a:spLocks noChangeArrowheads="1"/>
            </p:cNvSpPr>
            <p:nvPr/>
          </p:nvSpPr>
          <p:spPr bwMode="auto">
            <a:xfrm>
              <a:off x="2418650" y="5941700"/>
              <a:ext cx="336630" cy="3667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168969" name="Line 9"/>
            <p:cNvSpPr>
              <a:spLocks noChangeShapeType="1"/>
            </p:cNvSpPr>
            <p:nvPr/>
          </p:nvSpPr>
          <p:spPr bwMode="auto">
            <a:xfrm>
              <a:off x="2146300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168970" name="Rectangle 10"/>
            <p:cNvSpPr>
              <a:spLocks noChangeArrowheads="1"/>
            </p:cNvSpPr>
            <p:nvPr/>
          </p:nvSpPr>
          <p:spPr bwMode="auto">
            <a:xfrm>
              <a:off x="2271713" y="4662487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k</a:t>
              </a:r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168972" name="Line 12"/>
            <p:cNvSpPr>
              <a:spLocks noChangeShapeType="1"/>
            </p:cNvSpPr>
            <p:nvPr/>
          </p:nvSpPr>
          <p:spPr bwMode="auto">
            <a:xfrm>
              <a:off x="1752600" y="51308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168973" name="Rectangle 13"/>
            <p:cNvSpPr>
              <a:spLocks noChangeArrowheads="1"/>
            </p:cNvSpPr>
            <p:nvPr/>
          </p:nvSpPr>
          <p:spPr bwMode="auto">
            <a:xfrm>
              <a:off x="1812337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i</a:t>
              </a:r>
              <a:endParaRPr lang="en-US" dirty="0">
                <a:latin typeface="Courier New"/>
                <a:cs typeface="Courier New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465178" y="3733801"/>
            <a:ext cx="1255297" cy="1660267"/>
            <a:chOff x="3505200" y="4648200"/>
            <a:chExt cx="1255297" cy="1660267"/>
          </a:xfrm>
        </p:grpSpPr>
        <p:sp>
          <p:nvSpPr>
            <p:cNvPr id="168976" name="Rectangle 16"/>
            <p:cNvSpPr>
              <a:spLocks noChangeArrowheads="1"/>
            </p:cNvSpPr>
            <p:nvPr/>
          </p:nvSpPr>
          <p:spPr bwMode="auto">
            <a:xfrm>
              <a:off x="4114800" y="5941700"/>
              <a:ext cx="336630" cy="3667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Arial"/>
                  <a:cs typeface="Arial"/>
                </a:rPr>
                <a:t>B</a:t>
              </a:r>
            </a:p>
          </p:txBody>
        </p:sp>
        <p:sp>
          <p:nvSpPr>
            <p:cNvPr id="168978" name="Line 18"/>
            <p:cNvSpPr>
              <a:spLocks noChangeShapeType="1"/>
            </p:cNvSpPr>
            <p:nvPr/>
          </p:nvSpPr>
          <p:spPr bwMode="auto">
            <a:xfrm>
              <a:off x="3505200" y="5118101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168979" name="Rectangle 19"/>
            <p:cNvSpPr>
              <a:spLocks noChangeArrowheads="1"/>
            </p:cNvSpPr>
            <p:nvPr/>
          </p:nvSpPr>
          <p:spPr bwMode="auto">
            <a:xfrm>
              <a:off x="3567113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k</a:t>
              </a:r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168982" name="Rectangle 22"/>
            <p:cNvSpPr>
              <a:spLocks noChangeArrowheads="1"/>
            </p:cNvSpPr>
            <p:nvPr/>
          </p:nvSpPr>
          <p:spPr bwMode="auto">
            <a:xfrm>
              <a:off x="3948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j</a:t>
              </a:r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35" name="Rectangle 6"/>
            <p:cNvSpPr>
              <a:spLocks noChangeArrowheads="1"/>
            </p:cNvSpPr>
            <p:nvPr/>
          </p:nvSpPr>
          <p:spPr bwMode="auto">
            <a:xfrm>
              <a:off x="3852447" y="5111749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37" name="Line 9"/>
            <p:cNvSpPr>
              <a:spLocks noChangeShapeType="1"/>
            </p:cNvSpPr>
            <p:nvPr/>
          </p:nvSpPr>
          <p:spPr bwMode="auto">
            <a:xfrm>
              <a:off x="3852447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7537450" y="3733801"/>
            <a:ext cx="1301750" cy="1606291"/>
            <a:chOff x="5334000" y="4648200"/>
            <a:chExt cx="1301750" cy="1606291"/>
          </a:xfrm>
        </p:grpSpPr>
        <p:sp>
          <p:nvSpPr>
            <p:cNvPr id="168964" name="Rectangle 4"/>
            <p:cNvSpPr>
              <a:spLocks noChangeArrowheads="1"/>
            </p:cNvSpPr>
            <p:nvPr/>
          </p:nvSpPr>
          <p:spPr bwMode="auto">
            <a:xfrm>
              <a:off x="6019800" y="5887724"/>
              <a:ext cx="349454" cy="3667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Arial"/>
                  <a:cs typeface="Arial"/>
                </a:rPr>
                <a:t>C</a:t>
              </a:r>
            </a:p>
          </p:txBody>
        </p:sp>
        <p:sp>
          <p:nvSpPr>
            <p:cNvPr id="168986" name="Line 26"/>
            <p:cNvSpPr>
              <a:spLocks noChangeShapeType="1"/>
            </p:cNvSpPr>
            <p:nvPr/>
          </p:nvSpPr>
          <p:spPr bwMode="auto">
            <a:xfrm>
              <a:off x="5334000" y="51181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168987" name="Rectangle 27"/>
            <p:cNvSpPr>
              <a:spLocks noChangeArrowheads="1"/>
            </p:cNvSpPr>
            <p:nvPr/>
          </p:nvSpPr>
          <p:spPr bwMode="auto">
            <a:xfrm>
              <a:off x="5395913" y="5205413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>
                  <a:latin typeface="Courier New"/>
                  <a:cs typeface="Courier New"/>
                </a:rPr>
                <a:t>i</a:t>
              </a:r>
            </a:p>
          </p:txBody>
        </p:sp>
        <p:sp>
          <p:nvSpPr>
            <p:cNvPr id="168990" name="Rectangle 30"/>
            <p:cNvSpPr>
              <a:spLocks noChangeArrowheads="1"/>
            </p:cNvSpPr>
            <p:nvPr/>
          </p:nvSpPr>
          <p:spPr bwMode="auto">
            <a:xfrm>
              <a:off x="5853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j</a:t>
              </a:r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5727700" y="5053425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38" name="Line 9"/>
            <p:cNvSpPr>
              <a:spLocks noChangeShapeType="1"/>
            </p:cNvSpPr>
            <p:nvPr/>
          </p:nvSpPr>
          <p:spPr bwMode="auto">
            <a:xfrm>
              <a:off x="5727700" y="4662487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</p:grpSp>
      <p:sp>
        <p:nvSpPr>
          <p:cNvPr id="3" name="Multiply 2"/>
          <p:cNvSpPr/>
          <p:nvPr/>
        </p:nvSpPr>
        <p:spPr bwMode="auto">
          <a:xfrm>
            <a:off x="4867629" y="4240552"/>
            <a:ext cx="457200" cy="527051"/>
          </a:xfrm>
          <a:prstGeom prst="mathMultiply">
            <a:avLst/>
          </a:prstGeom>
          <a:solidFill>
            <a:srgbClr val="3366FF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4" name="Equal 3"/>
          <p:cNvSpPr/>
          <p:nvPr/>
        </p:nvSpPr>
        <p:spPr bwMode="auto">
          <a:xfrm>
            <a:off x="6889236" y="4309779"/>
            <a:ext cx="457200" cy="348002"/>
          </a:xfrm>
          <a:prstGeom prst="mathEqual">
            <a:avLst/>
          </a:prstGeom>
          <a:solidFill>
            <a:srgbClr val="3366FF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1F7CC8-2A2C-4813-8CF0-DE591A264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67582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302250" y="1676401"/>
            <a:ext cx="4984750" cy="5064125"/>
            <a:chOff x="3778250" y="1676400"/>
            <a:chExt cx="4984750" cy="5064125"/>
          </a:xfrm>
        </p:grpSpPr>
        <p:sp>
          <p:nvSpPr>
            <p:cNvPr id="4" name="Slide Number Placeholder 3"/>
            <p:cNvSpPr txBox="1">
              <a:spLocks/>
            </p:cNvSpPr>
            <p:nvPr/>
          </p:nvSpPr>
          <p:spPr>
            <a:xfrm>
              <a:off x="6856412" y="6283325"/>
              <a:ext cx="1905000" cy="457200"/>
            </a:xfrm>
            <a:prstGeom prst="rect">
              <a:avLst/>
            </a:prstGeom>
            <a:noFill/>
            <a:ln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+mn-cs"/>
                </a:defRPr>
              </a:lvl5pPr>
              <a:lvl6pPr marL="2514600" indent="-228600" algn="l" defTabSz="914400" rtl="0" eaLnBrk="0" fontAlgn="base" latinLnBrk="0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+mn-cs"/>
                </a:defRPr>
              </a:lvl6pPr>
              <a:lvl7pPr marL="2971800" indent="-228600" algn="l" defTabSz="914400" rtl="0" eaLnBrk="0" fontAlgn="base" latinLnBrk="0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+mn-cs"/>
                </a:defRPr>
              </a:lvl7pPr>
              <a:lvl8pPr marL="3429000" indent="-228600" algn="l" defTabSz="914400" rtl="0" eaLnBrk="0" fontAlgn="base" latinLnBrk="0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+mn-cs"/>
                </a:defRPr>
              </a:lvl8pPr>
              <a:lvl9pPr marL="3886200" indent="-228600" algn="l" defTabSz="914400" rtl="0" eaLnBrk="0" fontAlgn="base" latinLnBrk="0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+mn-cs"/>
                </a:defRPr>
              </a:lvl9pPr>
            </a:lstStyle>
            <a:p>
              <a:pPr eaLnBrk="1" hangingPunct="1"/>
              <a:fld id="{DF16C12B-8751-0243-98F0-BD581EAEDC7D}" type="slidenum">
                <a:rPr lang="en-US">
                  <a:solidFill>
                    <a:srgbClr val="000000"/>
                  </a:solidFill>
                  <a:latin typeface="Times New Roman" charset="0"/>
                </a:rPr>
                <a:pPr eaLnBrk="1" hangingPunct="1"/>
                <a:t>35</a:t>
              </a:fld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3779837" y="4195763"/>
              <a:ext cx="2468563" cy="246856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b="1" dirty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6292850" y="1681163"/>
              <a:ext cx="2468562" cy="246856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dirty="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6292850" y="4195763"/>
              <a:ext cx="2468562" cy="246856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b="1" dirty="0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7664450" y="1681163"/>
              <a:ext cx="53975" cy="2468562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7720012" y="4149725"/>
              <a:ext cx="1588" cy="1417638"/>
            </a:xfrm>
            <a:prstGeom prst="line">
              <a:avLst/>
            </a:prstGeom>
            <a:noFill/>
            <a:ln w="9360">
              <a:solidFill>
                <a:srgbClr val="969696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7664450" y="4119563"/>
              <a:ext cx="1587" cy="1417637"/>
            </a:xfrm>
            <a:prstGeom prst="line">
              <a:avLst/>
            </a:prstGeom>
            <a:noFill/>
            <a:ln w="9360">
              <a:solidFill>
                <a:srgbClr val="969696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H="1">
              <a:off x="6291262" y="6515100"/>
              <a:ext cx="2471738" cy="1588"/>
            </a:xfrm>
            <a:prstGeom prst="line">
              <a:avLst/>
            </a:prstGeom>
            <a:noFill/>
            <a:ln w="6480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3779837" y="5567363"/>
              <a:ext cx="2468563" cy="55562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7641432" y="5537247"/>
              <a:ext cx="112712" cy="106351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6237287" y="5567363"/>
              <a:ext cx="1417638" cy="1587"/>
            </a:xfrm>
            <a:prstGeom prst="line">
              <a:avLst/>
            </a:prstGeom>
            <a:noFill/>
            <a:ln w="9360">
              <a:solidFill>
                <a:srgbClr val="969696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6237287" y="5621338"/>
              <a:ext cx="1417638" cy="1587"/>
            </a:xfrm>
            <a:prstGeom prst="line">
              <a:avLst/>
            </a:prstGeom>
            <a:noFill/>
            <a:ln w="9360">
              <a:solidFill>
                <a:srgbClr val="969696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H="1" flipV="1">
              <a:off x="8609012" y="1676400"/>
              <a:ext cx="7938" cy="2471738"/>
            </a:xfrm>
            <a:prstGeom prst="line">
              <a:avLst/>
            </a:prstGeom>
            <a:noFill/>
            <a:ln w="6480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 flipH="1" flipV="1">
              <a:off x="8609012" y="4194175"/>
              <a:ext cx="7938" cy="2471738"/>
            </a:xfrm>
            <a:prstGeom prst="line">
              <a:avLst/>
            </a:prstGeom>
            <a:noFill/>
            <a:ln w="6480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 flipH="1">
              <a:off x="3778250" y="6515100"/>
              <a:ext cx="2471737" cy="1588"/>
            </a:xfrm>
            <a:prstGeom prst="line">
              <a:avLst/>
            </a:prstGeom>
            <a:noFill/>
            <a:ln w="6480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 rot="16200000">
              <a:off x="8368497" y="2723636"/>
              <a:ext cx="2222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algn="ctr" eaLnBrk="1" hangingPunct="1">
                <a:buClr>
                  <a:srgbClr val="FFFFFF"/>
                </a:buClr>
                <a:buSzPct val="100000"/>
                <a:buFont typeface="Times New Roman" charset="0"/>
                <a:buNone/>
              </a:pPr>
              <a:r>
                <a:rPr lang="en-US" b="1" dirty="0">
                  <a:solidFill>
                    <a:srgbClr val="000000"/>
                  </a:solidFill>
                  <a:latin typeface="Times New Roman" charset="0"/>
                </a:rPr>
                <a:t>N</a:t>
              </a: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 rot="16200000">
              <a:off x="8368497" y="5238236"/>
              <a:ext cx="2222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algn="ctr" eaLnBrk="1" hangingPunct="1">
                <a:buClr>
                  <a:srgbClr val="FFFFFF"/>
                </a:buClr>
                <a:buSzPct val="100000"/>
                <a:buFont typeface="Times New Roman" charset="0"/>
                <a:buNone/>
              </a:pPr>
              <a:r>
                <a:rPr lang="en-US" b="1" dirty="0">
                  <a:solidFill>
                    <a:srgbClr val="000000"/>
                  </a:solidFill>
                  <a:latin typeface="Times New Roman" charset="0"/>
                </a:rPr>
                <a:t>N</a:t>
              </a:r>
            </a:p>
          </p:txBody>
        </p:sp>
        <p:sp>
          <p:nvSpPr>
            <p:cNvPr id="21" name="Text Box 19"/>
            <p:cNvSpPr txBox="1">
              <a:spLocks noChangeArrowheads="1"/>
            </p:cNvSpPr>
            <p:nvPr/>
          </p:nvSpPr>
          <p:spPr bwMode="auto">
            <a:xfrm>
              <a:off x="4892666" y="6172200"/>
              <a:ext cx="2222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algn="ctr" eaLnBrk="1" hangingPunct="1">
                <a:buClr>
                  <a:srgbClr val="FFFFFF"/>
                </a:buClr>
                <a:buSzPct val="100000"/>
                <a:buFont typeface="Times New Roman" charset="0"/>
                <a:buNone/>
              </a:pPr>
              <a:r>
                <a:rPr lang="en-US" b="1" dirty="0">
                  <a:solidFill>
                    <a:srgbClr val="000000"/>
                  </a:solidFill>
                  <a:latin typeface="Times New Roman" charset="0"/>
                </a:rPr>
                <a:t>N</a:t>
              </a:r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7350116" y="6172200"/>
              <a:ext cx="2222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algn="ctr" eaLnBrk="1" hangingPunct="1">
                <a:buClr>
                  <a:srgbClr val="FFFFFF"/>
                </a:buClr>
                <a:buSzPct val="100000"/>
                <a:buFont typeface="Times New Roman" charset="0"/>
                <a:buNone/>
              </a:pPr>
              <a:r>
                <a:rPr lang="en-US" b="1" dirty="0">
                  <a:solidFill>
                    <a:srgbClr val="000000"/>
                  </a:solidFill>
                  <a:latin typeface="Times New Roman" charset="0"/>
                </a:rPr>
                <a:t>N</a:t>
              </a:r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4646612" y="4225925"/>
              <a:ext cx="1588" cy="12954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4606925" y="4573588"/>
              <a:ext cx="271526" cy="46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3808412" y="5749925"/>
              <a:ext cx="838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Text Box 25"/>
            <p:cNvSpPr txBox="1">
              <a:spLocks noChangeArrowheads="1"/>
            </p:cNvSpPr>
            <p:nvPr/>
          </p:nvSpPr>
          <p:spPr bwMode="auto">
            <a:xfrm>
              <a:off x="4013200" y="5640388"/>
              <a:ext cx="353280" cy="46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>
              <a:off x="7796212" y="1711325"/>
              <a:ext cx="1588" cy="9144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Text Box 27"/>
            <p:cNvSpPr txBox="1">
              <a:spLocks noChangeArrowheads="1"/>
            </p:cNvSpPr>
            <p:nvPr/>
          </p:nvSpPr>
          <p:spPr bwMode="auto">
            <a:xfrm>
              <a:off x="7772400" y="1982788"/>
              <a:ext cx="353280" cy="46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dirty="0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6246812" y="2701925"/>
              <a:ext cx="14478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Text Box 29"/>
            <p:cNvSpPr txBox="1">
              <a:spLocks noChangeArrowheads="1"/>
            </p:cNvSpPr>
            <p:nvPr/>
          </p:nvSpPr>
          <p:spPr bwMode="auto">
            <a:xfrm>
              <a:off x="6661150" y="2619375"/>
              <a:ext cx="253893" cy="46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>
                  <a:solidFill>
                    <a:srgbClr val="000000"/>
                  </a:solidFill>
                </a:rPr>
                <a:t>j</a:t>
              </a:r>
            </a:p>
          </p:txBody>
        </p:sp>
        <p:sp>
          <p:nvSpPr>
            <p:cNvPr id="31" name="Line 22"/>
            <p:cNvSpPr>
              <a:spLocks noChangeShapeType="1"/>
            </p:cNvSpPr>
            <p:nvPr/>
          </p:nvSpPr>
          <p:spPr bwMode="auto">
            <a:xfrm>
              <a:off x="7694612" y="4225925"/>
              <a:ext cx="1588" cy="12954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Text Box 23"/>
            <p:cNvSpPr txBox="1">
              <a:spLocks noChangeArrowheads="1"/>
            </p:cNvSpPr>
            <p:nvPr/>
          </p:nvSpPr>
          <p:spPr bwMode="auto">
            <a:xfrm>
              <a:off x="7654925" y="4573588"/>
              <a:ext cx="271526" cy="46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33" name="Line 28"/>
            <p:cNvSpPr>
              <a:spLocks noChangeShapeType="1"/>
            </p:cNvSpPr>
            <p:nvPr/>
          </p:nvSpPr>
          <p:spPr bwMode="auto">
            <a:xfrm>
              <a:off x="6170612" y="5597525"/>
              <a:ext cx="14478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Text Box 29"/>
            <p:cNvSpPr txBox="1">
              <a:spLocks noChangeArrowheads="1"/>
            </p:cNvSpPr>
            <p:nvPr/>
          </p:nvSpPr>
          <p:spPr bwMode="auto">
            <a:xfrm>
              <a:off x="6584950" y="5514975"/>
              <a:ext cx="253893" cy="46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>
                  <a:solidFill>
                    <a:srgbClr val="000000"/>
                  </a:solidFill>
                </a:rPr>
                <a:t>j</a:t>
              </a:r>
            </a:p>
          </p:txBody>
        </p:sp>
      </p:grp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1752601" y="762000"/>
            <a:ext cx="4492625" cy="298222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9144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ijk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=0;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&lt;n;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for (k=0; k&lt;n; k++)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sum += a[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c[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][j]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 </a:t>
            </a:r>
          </a:p>
        </p:txBody>
      </p:sp>
      <p:sp>
        <p:nvSpPr>
          <p:cNvPr id="3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Example</a:t>
            </a:r>
          </a:p>
        </p:txBody>
      </p:sp>
      <p:sp>
        <p:nvSpPr>
          <p:cNvPr id="37" name="Rectangle 9"/>
          <p:cNvSpPr txBox="1">
            <a:spLocks noChangeArrowheads="1"/>
          </p:cNvSpPr>
          <p:nvPr/>
        </p:nvSpPr>
        <p:spPr bwMode="auto">
          <a:xfrm>
            <a:off x="1676401" y="3942393"/>
            <a:ext cx="3641725" cy="2799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0" dirty="0"/>
              <a:t>Multiply N x N matrices</a:t>
            </a:r>
          </a:p>
          <a:p>
            <a:r>
              <a:rPr lang="en-US" b="0" dirty="0"/>
              <a:t>O(N</a:t>
            </a:r>
            <a:r>
              <a:rPr lang="en-US" b="0" baseline="30000" dirty="0"/>
              <a:t>3</a:t>
            </a:r>
            <a:r>
              <a:rPr lang="en-US" b="0" dirty="0"/>
              <a:t>) total operations</a:t>
            </a:r>
          </a:p>
          <a:p>
            <a:r>
              <a:rPr lang="en-US" b="0" dirty="0"/>
              <a:t>Each source element read N times</a:t>
            </a:r>
          </a:p>
          <a:p>
            <a:r>
              <a:rPr lang="en-US" b="0" dirty="0"/>
              <a:t>N values summed per destination</a:t>
            </a: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6503282" y="838200"/>
            <a:ext cx="1587100" cy="643766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Variable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sum</a:t>
            </a:r>
            <a:endParaRPr lang="en-US" dirty="0">
              <a:solidFill>
                <a:srgbClr val="FF0000"/>
              </a:solidFill>
              <a:latin typeface="Comic Sans MS" charset="0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held in register</a:t>
            </a:r>
          </a:p>
        </p:txBody>
      </p:sp>
      <p:sp>
        <p:nvSpPr>
          <p:cNvPr id="39" name="Freeform 38"/>
          <p:cNvSpPr/>
          <p:nvPr/>
        </p:nvSpPr>
        <p:spPr>
          <a:xfrm>
            <a:off x="3799045" y="1184228"/>
            <a:ext cx="2750309" cy="728553"/>
          </a:xfrm>
          <a:custGeom>
            <a:avLst/>
            <a:gdLst>
              <a:gd name="connsiteX0" fmla="*/ 2750309 w 2750309"/>
              <a:gd name="connsiteY0" fmla="*/ 0 h 728553"/>
              <a:gd name="connsiteX1" fmla="*/ 1269973 w 2750309"/>
              <a:gd name="connsiteY1" fmla="*/ 662233 h 728553"/>
              <a:gd name="connsiteX2" fmla="*/ 0 w 2750309"/>
              <a:gd name="connsiteY2" fmla="*/ 670023 h 728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50309" h="728553">
                <a:moveTo>
                  <a:pt x="2750309" y="0"/>
                </a:moveTo>
                <a:cubicBezTo>
                  <a:pt x="2239333" y="275281"/>
                  <a:pt x="1728358" y="550563"/>
                  <a:pt x="1269973" y="662233"/>
                </a:cubicBezTo>
                <a:cubicBezTo>
                  <a:pt x="811588" y="773904"/>
                  <a:pt x="405794" y="721963"/>
                  <a:pt x="0" y="670023"/>
                </a:cubicBezTo>
              </a:path>
            </a:pathLst>
          </a:custGeom>
          <a:ln w="38100">
            <a:solidFill>
              <a:srgbClr val="FF0000"/>
            </a:solidFill>
            <a:tailEnd type="triangle" w="lg" len="lg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Slide Number Placeholder 39">
            <a:extLst>
              <a:ext uri="{FF2B5EF4-FFF2-40B4-BE49-F238E27FC236}">
                <a16:creationId xmlns:a16="http://schemas.microsoft.com/office/drawing/2014/main" id="{BA03A98B-9E27-43FD-ACC3-CB91EBA93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4092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/>
              <a:t>ijk</a:t>
            </a:r>
            <a:r>
              <a:rPr lang="en-US" dirty="0"/>
              <a:t>)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2051051" y="1765300"/>
            <a:ext cx="4492625" cy="288989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9144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ijk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=0;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&lt;</a:t>
            </a:r>
            <a:r>
              <a:rPr lang="en-US" dirty="0" err="1">
                <a:latin typeface="Courier New" charset="0"/>
              </a:rPr>
              <a:t>n</a:t>
            </a:r>
            <a:r>
              <a:rPr lang="en-US" dirty="0">
                <a:latin typeface="Courier New" charset="0"/>
              </a:rPr>
              <a:t>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=0;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&lt;</a:t>
            </a:r>
            <a:r>
              <a:rPr lang="en-US" dirty="0" err="1">
                <a:latin typeface="Courier New" charset="0"/>
              </a:rPr>
              <a:t>n</a:t>
            </a:r>
            <a:r>
              <a:rPr lang="en-US" dirty="0">
                <a:latin typeface="Courier New" charset="0"/>
              </a:rPr>
              <a:t>;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Courier New" charset="0"/>
              </a:rPr>
              <a:t>    for (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k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=0;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k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&lt;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n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;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k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sum +=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b[k][j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</a:t>
            </a:r>
            <a:r>
              <a:rPr lang="en-US" dirty="0" err="1">
                <a:latin typeface="Courier New" charset="0"/>
              </a:rPr>
              <a:t>c[i][j</a:t>
            </a:r>
            <a:r>
              <a:rPr lang="en-US" dirty="0">
                <a:latin typeface="Courier New" charset="0"/>
              </a:rPr>
              <a:t>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 </a:t>
            </a: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1814513" y="4964113"/>
            <a:ext cx="5729287" cy="1893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u="sng" dirty="0">
                <a:latin typeface="Calibri"/>
                <a:cs typeface="Calibri"/>
              </a:rPr>
              <a:t>Misses </a:t>
            </a:r>
            <a:r>
              <a:rPr lang="en-US" u="sng" dirty="0">
                <a:latin typeface="Calibri"/>
                <a:cs typeface="Calibri"/>
              </a:rPr>
              <a:t>per inner loop iteration</a:t>
            </a:r>
            <a:r>
              <a:rPr lang="en-US" sz="2400" u="sng" dirty="0">
                <a:latin typeface="Calibri"/>
                <a:cs typeface="Calibri"/>
              </a:rPr>
              <a:t>:</a:t>
            </a:r>
          </a:p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dirty="0">
                <a:latin typeface="Calibri"/>
                <a:cs typeface="Calibri"/>
              </a:rPr>
              <a:t>		</a:t>
            </a:r>
            <a:r>
              <a:rPr lang="en-US" sz="2400" u="sng" dirty="0">
                <a:latin typeface="Calibri"/>
                <a:cs typeface="Calibri"/>
              </a:rPr>
              <a:t>A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B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C</a:t>
            </a:r>
            <a:endParaRPr lang="en-US" sz="2400" dirty="0">
              <a:latin typeface="Calibri"/>
              <a:cs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53200" y="5388114"/>
            <a:ext cx="381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Remember: Line size = 32B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(big enough for four 64-bit longs)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890134" y="914400"/>
            <a:ext cx="3353200" cy="3780156"/>
            <a:chOff x="5366134" y="914400"/>
            <a:chExt cx="3353200" cy="3780156"/>
          </a:xfrm>
        </p:grpSpPr>
        <p:sp>
          <p:nvSpPr>
            <p:cNvPr id="171024" name="Rectangle 16"/>
            <p:cNvSpPr>
              <a:spLocks noChangeArrowheads="1"/>
            </p:cNvSpPr>
            <p:nvPr/>
          </p:nvSpPr>
          <p:spPr bwMode="auto">
            <a:xfrm>
              <a:off x="5405721" y="1311883"/>
              <a:ext cx="132463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Inner loop:</a:t>
              </a: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5366134" y="914400"/>
              <a:ext cx="3353200" cy="3780156"/>
              <a:chOff x="6313317" y="1451283"/>
              <a:chExt cx="1368277" cy="1904292"/>
            </a:xfrm>
          </p:grpSpPr>
          <p:sp>
            <p:nvSpPr>
              <p:cNvPr id="27" name="Text Box 3"/>
              <p:cNvSpPr txBox="1">
                <a:spLocks noChangeArrowheads="1"/>
              </p:cNvSpPr>
              <p:nvPr/>
            </p:nvSpPr>
            <p:spPr bwMode="auto">
              <a:xfrm>
                <a:off x="6313317" y="2412225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b="1" dirty="0">
                    <a:solidFill>
                      <a:srgbClr val="000000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28" name="Text Box 4"/>
              <p:cNvSpPr txBox="1">
                <a:spLocks noChangeArrowheads="1"/>
              </p:cNvSpPr>
              <p:nvPr/>
            </p:nvSpPr>
            <p:spPr bwMode="auto">
              <a:xfrm>
                <a:off x="7003560" y="1451283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</a:rPr>
                  <a:t>B</a:t>
                </a:r>
                <a:endParaRPr lang="en-US" sz="180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9" name="Text Box 5"/>
              <p:cNvSpPr txBox="1">
                <a:spLocks noChangeArrowheads="1"/>
              </p:cNvSpPr>
              <p:nvPr/>
            </p:nvSpPr>
            <p:spPr bwMode="auto">
              <a:xfrm>
                <a:off x="7003560" y="2412225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b="1" dirty="0">
                    <a:solidFill>
                      <a:srgbClr val="000000"/>
                    </a:solidFill>
                    <a:latin typeface="Arial" charset="0"/>
                  </a:rPr>
                  <a:t>C</a:t>
                </a:r>
              </a:p>
            </p:txBody>
          </p:sp>
          <p:sp>
            <p:nvSpPr>
              <p:cNvPr id="30" name="Text Box 6"/>
              <p:cNvSpPr txBox="1">
                <a:spLocks noChangeArrowheads="1"/>
              </p:cNvSpPr>
              <p:nvPr/>
            </p:nvSpPr>
            <p:spPr bwMode="auto">
              <a:xfrm>
                <a:off x="7380294" y="1451283"/>
                <a:ext cx="14825" cy="943350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4" name="Text Box 10"/>
              <p:cNvSpPr txBox="1">
                <a:spLocks noChangeArrowheads="1"/>
              </p:cNvSpPr>
              <p:nvPr/>
            </p:nvSpPr>
            <p:spPr bwMode="auto">
              <a:xfrm>
                <a:off x="6313317" y="2936376"/>
                <a:ext cx="678034" cy="21233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5" name="Text Box 11"/>
              <p:cNvSpPr txBox="1">
                <a:spLocks noChangeArrowheads="1"/>
              </p:cNvSpPr>
              <p:nvPr/>
            </p:nvSpPr>
            <p:spPr bwMode="auto">
              <a:xfrm>
                <a:off x="7364751" y="2922765"/>
                <a:ext cx="49639" cy="61968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lIns="0" tIns="91440" rIns="0" bIns="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45" name="Line 22"/>
              <p:cNvSpPr>
                <a:spLocks noChangeShapeType="1"/>
              </p:cNvSpPr>
              <p:nvPr/>
            </p:nvSpPr>
            <p:spPr bwMode="auto">
              <a:xfrm>
                <a:off x="6551392" y="2423752"/>
                <a:ext cx="436" cy="49503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Text Box 23"/>
              <p:cNvSpPr txBox="1">
                <a:spLocks noChangeArrowheads="1"/>
              </p:cNvSpPr>
              <p:nvPr/>
            </p:nvSpPr>
            <p:spPr bwMode="auto">
              <a:xfrm>
                <a:off x="6540493" y="2556610"/>
                <a:ext cx="132835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 err="1">
                    <a:solidFill>
                      <a:srgbClr val="000000"/>
                    </a:solidFill>
                  </a:rPr>
                  <a:t>i</a:t>
                </a:r>
                <a:endParaRPr lang="en-US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7" name="Line 24"/>
              <p:cNvSpPr>
                <a:spLocks noChangeShapeType="1"/>
              </p:cNvSpPr>
              <p:nvPr/>
            </p:nvSpPr>
            <p:spPr bwMode="auto">
              <a:xfrm>
                <a:off x="6321166" y="3006142"/>
                <a:ext cx="519684" cy="607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Text Box 25"/>
              <p:cNvSpPr txBox="1">
                <a:spLocks noChangeArrowheads="1"/>
              </p:cNvSpPr>
              <p:nvPr/>
            </p:nvSpPr>
            <p:spPr bwMode="auto">
              <a:xfrm>
                <a:off x="6439393" y="2981202"/>
                <a:ext cx="140653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49" name="Line 26"/>
              <p:cNvSpPr>
                <a:spLocks noChangeShapeType="1"/>
              </p:cNvSpPr>
              <p:nvPr/>
            </p:nvSpPr>
            <p:spPr bwMode="auto">
              <a:xfrm>
                <a:off x="7456363" y="1462810"/>
                <a:ext cx="436" cy="826673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Text Box 27"/>
              <p:cNvSpPr txBox="1">
                <a:spLocks noChangeArrowheads="1"/>
              </p:cNvSpPr>
              <p:nvPr/>
            </p:nvSpPr>
            <p:spPr bwMode="auto">
              <a:xfrm>
                <a:off x="7496896" y="1655606"/>
                <a:ext cx="161411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51" name="Line 28"/>
              <p:cNvSpPr>
                <a:spLocks noChangeShapeType="1"/>
              </p:cNvSpPr>
              <p:nvPr/>
            </p:nvSpPr>
            <p:spPr bwMode="auto">
              <a:xfrm>
                <a:off x="6990915" y="1841362"/>
                <a:ext cx="397664" cy="60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Text Box 29"/>
              <p:cNvSpPr txBox="1">
                <a:spLocks noChangeArrowheads="1"/>
              </p:cNvSpPr>
              <p:nvPr/>
            </p:nvSpPr>
            <p:spPr bwMode="auto">
              <a:xfrm>
                <a:off x="7104720" y="1809818"/>
                <a:ext cx="128290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>
                    <a:solidFill>
                      <a:srgbClr val="000000"/>
                    </a:solidFill>
                  </a:rPr>
                  <a:t>j</a:t>
                </a:r>
              </a:p>
            </p:txBody>
          </p:sp>
          <p:sp>
            <p:nvSpPr>
              <p:cNvPr id="53" name="Line 22"/>
              <p:cNvSpPr>
                <a:spLocks noChangeShapeType="1"/>
              </p:cNvSpPr>
              <p:nvPr/>
            </p:nvSpPr>
            <p:spPr bwMode="auto">
              <a:xfrm>
                <a:off x="7388578" y="2423752"/>
                <a:ext cx="436" cy="49503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Text Box 23"/>
              <p:cNvSpPr txBox="1">
                <a:spLocks noChangeArrowheads="1"/>
              </p:cNvSpPr>
              <p:nvPr/>
            </p:nvSpPr>
            <p:spPr bwMode="auto">
              <a:xfrm>
                <a:off x="7377678" y="2556610"/>
                <a:ext cx="119218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>
                    <a:solidFill>
                      <a:srgbClr val="000000"/>
                    </a:solidFill>
                  </a:rPr>
                  <a:t>i</a:t>
                </a:r>
              </a:p>
            </p:txBody>
          </p:sp>
          <p:sp>
            <p:nvSpPr>
              <p:cNvPr id="55" name="Line 28"/>
              <p:cNvSpPr>
                <a:spLocks noChangeShapeType="1"/>
              </p:cNvSpPr>
              <p:nvPr/>
            </p:nvSpPr>
            <p:spPr bwMode="auto">
              <a:xfrm>
                <a:off x="6969985" y="2947902"/>
                <a:ext cx="397664" cy="60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Text Box 29"/>
              <p:cNvSpPr txBox="1">
                <a:spLocks noChangeArrowheads="1"/>
              </p:cNvSpPr>
              <p:nvPr/>
            </p:nvSpPr>
            <p:spPr bwMode="auto">
              <a:xfrm>
                <a:off x="7083791" y="2916357"/>
                <a:ext cx="118125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</a:rPr>
                  <a:t>j</a:t>
                </a:r>
              </a:p>
            </p:txBody>
          </p:sp>
        </p:grpSp>
        <p:sp>
          <p:nvSpPr>
            <p:cNvPr id="171028" name="Rectangle 20"/>
            <p:cNvSpPr>
              <a:spLocks noChangeArrowheads="1"/>
            </p:cNvSpPr>
            <p:nvPr/>
          </p:nvSpPr>
          <p:spPr bwMode="auto">
            <a:xfrm>
              <a:off x="5466579" y="4291334"/>
              <a:ext cx="1171666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171031" name="Rectangle 23"/>
            <p:cNvSpPr>
              <a:spLocks noChangeArrowheads="1"/>
            </p:cNvSpPr>
            <p:nvPr/>
          </p:nvSpPr>
          <p:spPr bwMode="auto">
            <a:xfrm>
              <a:off x="7805367" y="4196444"/>
              <a:ext cx="7192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171026" name="Rectangle 18"/>
            <p:cNvSpPr>
              <a:spLocks noChangeArrowheads="1"/>
            </p:cNvSpPr>
            <p:nvPr/>
          </p:nvSpPr>
          <p:spPr bwMode="auto">
            <a:xfrm>
              <a:off x="6781800" y="1981200"/>
              <a:ext cx="1113583" cy="70532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Column-</a:t>
              </a:r>
            </a:p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wise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2505005" y="5727271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0.25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073218" y="57272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libri" pitchFamily="34" charset="0"/>
              </a:rPr>
              <a:t>1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09274" y="57272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libri" pitchFamily="34" charset="0"/>
              </a:rPr>
              <a:t>0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814514" y="6188936"/>
            <a:ext cx="31402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dirty="0">
                <a:latin typeface="Calibri"/>
                <a:cs typeface="Calibri"/>
              </a:rPr>
              <a:t>Total </a:t>
            </a:r>
            <a:r>
              <a:rPr lang="en-US" sz="2000" dirty="0">
                <a:latin typeface="Calibri"/>
                <a:cs typeface="Calibri"/>
              </a:rPr>
              <a:t>misses</a:t>
            </a:r>
            <a:r>
              <a:rPr lang="en-US" dirty="0">
                <a:latin typeface="Calibri"/>
                <a:cs typeface="Calibri"/>
              </a:rPr>
              <a:t>/iteration: 1.25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C8BD39-52F6-4382-B57A-BB9AEECBC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879794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/>
              <a:t>jik</a:t>
            </a:r>
            <a:r>
              <a:rPr lang="en-US" dirty="0"/>
              <a:t>)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2051051" y="1765300"/>
            <a:ext cx="4492625" cy="288989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9144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jik</a:t>
            </a:r>
            <a:r>
              <a:rPr lang="en-US" dirty="0">
                <a:latin typeface="Courier New" charset="0"/>
              </a:rPr>
              <a:t> */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(j=0; j&lt;n; j++) 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=0;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&lt;n;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sum = 0.0;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Courier New" charset="0"/>
              </a:rPr>
              <a:t>    for (k=0; k&lt;n; k++) 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sum += a[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][k] * b[k][j];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c[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][j] = sum;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1814513" y="4964113"/>
            <a:ext cx="5073650" cy="1893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u="sng" dirty="0">
                <a:latin typeface="Calibri"/>
                <a:cs typeface="Calibri"/>
              </a:rPr>
              <a:t>Misses </a:t>
            </a:r>
            <a:r>
              <a:rPr lang="en-US" u="sng" dirty="0">
                <a:latin typeface="Calibri"/>
                <a:cs typeface="Calibri"/>
              </a:rPr>
              <a:t>per inner loop iteration</a:t>
            </a:r>
            <a:r>
              <a:rPr lang="en-US" sz="2400" u="sng" dirty="0">
                <a:latin typeface="Calibri"/>
                <a:cs typeface="Calibri"/>
              </a:rPr>
              <a:t>:</a:t>
            </a:r>
          </a:p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dirty="0">
                <a:latin typeface="Calibri"/>
                <a:cs typeface="Calibri"/>
              </a:rPr>
              <a:t>		</a:t>
            </a:r>
            <a:r>
              <a:rPr lang="en-US" sz="2400" u="sng" dirty="0">
                <a:latin typeface="Calibri"/>
                <a:cs typeface="Calibri"/>
              </a:rPr>
              <a:t>A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B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C</a:t>
            </a:r>
            <a:endParaRPr lang="en-US" sz="2400" dirty="0">
              <a:latin typeface="Calibri"/>
              <a:cs typeface="Calibri"/>
            </a:endParaRPr>
          </a:p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dirty="0">
                <a:latin typeface="Calibri"/>
                <a:cs typeface="Calibri"/>
              </a:rPr>
              <a:t>				</a:t>
            </a:r>
          </a:p>
        </p:txBody>
      </p:sp>
      <p:sp>
        <p:nvSpPr>
          <p:cNvPr id="2" name="Rectangle 1"/>
          <p:cNvSpPr/>
          <p:nvPr/>
        </p:nvSpPr>
        <p:spPr>
          <a:xfrm>
            <a:off x="6553200" y="5388114"/>
            <a:ext cx="381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Remember: Line size = 32B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(big enough for four 64-bit longs)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890134" y="914400"/>
            <a:ext cx="3353200" cy="3780156"/>
            <a:chOff x="5366134" y="914400"/>
            <a:chExt cx="3353200" cy="3780156"/>
          </a:xfrm>
        </p:grpSpPr>
        <p:sp>
          <p:nvSpPr>
            <p:cNvPr id="171024" name="Rectangle 16"/>
            <p:cNvSpPr>
              <a:spLocks noChangeArrowheads="1"/>
            </p:cNvSpPr>
            <p:nvPr/>
          </p:nvSpPr>
          <p:spPr bwMode="auto">
            <a:xfrm>
              <a:off x="5405721" y="1311883"/>
              <a:ext cx="132463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Inner loop:</a:t>
              </a: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5366134" y="914400"/>
              <a:ext cx="3353200" cy="3780156"/>
              <a:chOff x="6313317" y="1451283"/>
              <a:chExt cx="1368277" cy="1904292"/>
            </a:xfrm>
          </p:grpSpPr>
          <p:sp>
            <p:nvSpPr>
              <p:cNvPr id="27" name="Text Box 3"/>
              <p:cNvSpPr txBox="1">
                <a:spLocks noChangeArrowheads="1"/>
              </p:cNvSpPr>
              <p:nvPr/>
            </p:nvSpPr>
            <p:spPr bwMode="auto">
              <a:xfrm>
                <a:off x="6313317" y="2412225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b="1" dirty="0">
                    <a:solidFill>
                      <a:srgbClr val="000000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28" name="Text Box 4"/>
              <p:cNvSpPr txBox="1">
                <a:spLocks noChangeArrowheads="1"/>
              </p:cNvSpPr>
              <p:nvPr/>
            </p:nvSpPr>
            <p:spPr bwMode="auto">
              <a:xfrm>
                <a:off x="7003560" y="1451283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</a:rPr>
                  <a:t>B</a:t>
                </a:r>
                <a:endParaRPr lang="en-US" sz="180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9" name="Text Box 5"/>
              <p:cNvSpPr txBox="1">
                <a:spLocks noChangeArrowheads="1"/>
              </p:cNvSpPr>
              <p:nvPr/>
            </p:nvSpPr>
            <p:spPr bwMode="auto">
              <a:xfrm>
                <a:off x="7003560" y="2412225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b="1" dirty="0">
                    <a:solidFill>
                      <a:srgbClr val="000000"/>
                    </a:solidFill>
                    <a:latin typeface="Arial" charset="0"/>
                  </a:rPr>
                  <a:t>C</a:t>
                </a:r>
              </a:p>
            </p:txBody>
          </p:sp>
          <p:sp>
            <p:nvSpPr>
              <p:cNvPr id="30" name="Text Box 6"/>
              <p:cNvSpPr txBox="1">
                <a:spLocks noChangeArrowheads="1"/>
              </p:cNvSpPr>
              <p:nvPr/>
            </p:nvSpPr>
            <p:spPr bwMode="auto">
              <a:xfrm>
                <a:off x="7380294" y="1451283"/>
                <a:ext cx="14825" cy="943350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4" name="Text Box 10"/>
              <p:cNvSpPr txBox="1">
                <a:spLocks noChangeArrowheads="1"/>
              </p:cNvSpPr>
              <p:nvPr/>
            </p:nvSpPr>
            <p:spPr bwMode="auto">
              <a:xfrm>
                <a:off x="6313317" y="2936376"/>
                <a:ext cx="678034" cy="21233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5" name="Text Box 11"/>
              <p:cNvSpPr txBox="1">
                <a:spLocks noChangeArrowheads="1"/>
              </p:cNvSpPr>
              <p:nvPr/>
            </p:nvSpPr>
            <p:spPr bwMode="auto">
              <a:xfrm>
                <a:off x="7364751" y="2922765"/>
                <a:ext cx="49639" cy="61968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lIns="0" tIns="91440" rIns="0" bIns="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45" name="Line 22"/>
              <p:cNvSpPr>
                <a:spLocks noChangeShapeType="1"/>
              </p:cNvSpPr>
              <p:nvPr/>
            </p:nvSpPr>
            <p:spPr bwMode="auto">
              <a:xfrm>
                <a:off x="6551392" y="2423752"/>
                <a:ext cx="436" cy="49503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Text Box 23"/>
              <p:cNvSpPr txBox="1">
                <a:spLocks noChangeArrowheads="1"/>
              </p:cNvSpPr>
              <p:nvPr/>
            </p:nvSpPr>
            <p:spPr bwMode="auto">
              <a:xfrm>
                <a:off x="6540493" y="2556610"/>
                <a:ext cx="132835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 err="1">
                    <a:solidFill>
                      <a:srgbClr val="000000"/>
                    </a:solidFill>
                  </a:rPr>
                  <a:t>i</a:t>
                </a:r>
                <a:endParaRPr lang="en-US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7" name="Line 24"/>
              <p:cNvSpPr>
                <a:spLocks noChangeShapeType="1"/>
              </p:cNvSpPr>
              <p:nvPr/>
            </p:nvSpPr>
            <p:spPr bwMode="auto">
              <a:xfrm>
                <a:off x="6321166" y="3006142"/>
                <a:ext cx="519684" cy="607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Text Box 25"/>
              <p:cNvSpPr txBox="1">
                <a:spLocks noChangeArrowheads="1"/>
              </p:cNvSpPr>
              <p:nvPr/>
            </p:nvSpPr>
            <p:spPr bwMode="auto">
              <a:xfrm>
                <a:off x="6439393" y="2981202"/>
                <a:ext cx="140653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49" name="Line 26"/>
              <p:cNvSpPr>
                <a:spLocks noChangeShapeType="1"/>
              </p:cNvSpPr>
              <p:nvPr/>
            </p:nvSpPr>
            <p:spPr bwMode="auto">
              <a:xfrm>
                <a:off x="7456363" y="1462810"/>
                <a:ext cx="436" cy="826673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Text Box 27"/>
              <p:cNvSpPr txBox="1">
                <a:spLocks noChangeArrowheads="1"/>
              </p:cNvSpPr>
              <p:nvPr/>
            </p:nvSpPr>
            <p:spPr bwMode="auto">
              <a:xfrm>
                <a:off x="7496896" y="1655606"/>
                <a:ext cx="161411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51" name="Line 28"/>
              <p:cNvSpPr>
                <a:spLocks noChangeShapeType="1"/>
              </p:cNvSpPr>
              <p:nvPr/>
            </p:nvSpPr>
            <p:spPr bwMode="auto">
              <a:xfrm>
                <a:off x="6990915" y="1841362"/>
                <a:ext cx="397664" cy="60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Text Box 29"/>
              <p:cNvSpPr txBox="1">
                <a:spLocks noChangeArrowheads="1"/>
              </p:cNvSpPr>
              <p:nvPr/>
            </p:nvSpPr>
            <p:spPr bwMode="auto">
              <a:xfrm>
                <a:off x="7104720" y="1809818"/>
                <a:ext cx="128290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>
                    <a:solidFill>
                      <a:srgbClr val="000000"/>
                    </a:solidFill>
                  </a:rPr>
                  <a:t>j</a:t>
                </a:r>
              </a:p>
            </p:txBody>
          </p:sp>
          <p:sp>
            <p:nvSpPr>
              <p:cNvPr id="53" name="Line 22"/>
              <p:cNvSpPr>
                <a:spLocks noChangeShapeType="1"/>
              </p:cNvSpPr>
              <p:nvPr/>
            </p:nvSpPr>
            <p:spPr bwMode="auto">
              <a:xfrm>
                <a:off x="7388578" y="2423752"/>
                <a:ext cx="436" cy="49503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Text Box 23"/>
              <p:cNvSpPr txBox="1">
                <a:spLocks noChangeArrowheads="1"/>
              </p:cNvSpPr>
              <p:nvPr/>
            </p:nvSpPr>
            <p:spPr bwMode="auto">
              <a:xfrm>
                <a:off x="7377678" y="2556610"/>
                <a:ext cx="119218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>
                    <a:solidFill>
                      <a:srgbClr val="000000"/>
                    </a:solidFill>
                  </a:rPr>
                  <a:t>i</a:t>
                </a:r>
              </a:p>
            </p:txBody>
          </p:sp>
          <p:sp>
            <p:nvSpPr>
              <p:cNvPr id="55" name="Line 28"/>
              <p:cNvSpPr>
                <a:spLocks noChangeShapeType="1"/>
              </p:cNvSpPr>
              <p:nvPr/>
            </p:nvSpPr>
            <p:spPr bwMode="auto">
              <a:xfrm>
                <a:off x="6969985" y="2947902"/>
                <a:ext cx="397664" cy="60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Text Box 29"/>
              <p:cNvSpPr txBox="1">
                <a:spLocks noChangeArrowheads="1"/>
              </p:cNvSpPr>
              <p:nvPr/>
            </p:nvSpPr>
            <p:spPr bwMode="auto">
              <a:xfrm>
                <a:off x="7083791" y="2916357"/>
                <a:ext cx="118125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</a:rPr>
                  <a:t>j</a:t>
                </a:r>
              </a:p>
            </p:txBody>
          </p:sp>
        </p:grpSp>
        <p:sp>
          <p:nvSpPr>
            <p:cNvPr id="31" name="Rectangle 20"/>
            <p:cNvSpPr>
              <a:spLocks noChangeArrowheads="1"/>
            </p:cNvSpPr>
            <p:nvPr/>
          </p:nvSpPr>
          <p:spPr bwMode="auto">
            <a:xfrm>
              <a:off x="5466579" y="4291334"/>
              <a:ext cx="1171666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32" name="Rectangle 18"/>
            <p:cNvSpPr>
              <a:spLocks noChangeArrowheads="1"/>
            </p:cNvSpPr>
            <p:nvPr/>
          </p:nvSpPr>
          <p:spPr bwMode="auto">
            <a:xfrm>
              <a:off x="6781800" y="1981200"/>
              <a:ext cx="1113583" cy="70532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Column-</a:t>
              </a:r>
            </a:p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wise</a:t>
              </a:r>
            </a:p>
          </p:txBody>
        </p:sp>
        <p:sp>
          <p:nvSpPr>
            <p:cNvPr id="33" name="Rectangle 23"/>
            <p:cNvSpPr>
              <a:spLocks noChangeArrowheads="1"/>
            </p:cNvSpPr>
            <p:nvPr/>
          </p:nvSpPr>
          <p:spPr bwMode="auto">
            <a:xfrm>
              <a:off x="7805367" y="4196444"/>
              <a:ext cx="7192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Fixed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505005" y="5727271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0.25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073218" y="57272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libri" pitchFamily="34" charset="0"/>
              </a:rPr>
              <a:t>1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409274" y="57272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libri" pitchFamily="34" charset="0"/>
              </a:rPr>
              <a:t>0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14514" y="6188936"/>
            <a:ext cx="3066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dirty="0">
                <a:latin typeface="Calibri"/>
                <a:cs typeface="Calibri"/>
              </a:rPr>
              <a:t>Total misses/iteration: 1.25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8A8799B-8D00-4531-9A3B-8DD902F17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2166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6" grpId="0"/>
      <p:bldP spid="37" grpId="0"/>
      <p:bldP spid="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/>
              <a:t>kij</a:t>
            </a:r>
            <a:r>
              <a:rPr lang="en-US" dirty="0"/>
              <a:t>)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2051051" y="1765301"/>
            <a:ext cx="4492625" cy="25713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9144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kij</a:t>
            </a:r>
            <a:r>
              <a:rPr lang="en-US" dirty="0">
                <a:latin typeface="Courier New" charset="0"/>
              </a:rPr>
              <a:t> */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(k=0; k&lt;n; k++)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=0;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&lt;n;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r = a[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][k];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Courier New" charset="0"/>
              </a:rPr>
              <a:t>    for (j=0; j&lt;n; j++)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][j] += r * b[k][j];</a:t>
            </a:r>
            <a:r>
              <a:rPr lang="en-US" dirty="0">
                <a:latin typeface="Courier New" charset="0"/>
              </a:rPr>
              <a:t>   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1814513" y="4964113"/>
            <a:ext cx="5073650" cy="1893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u="sng" dirty="0">
                <a:latin typeface="Calibri"/>
                <a:cs typeface="Calibri"/>
              </a:rPr>
              <a:t>Misses </a:t>
            </a:r>
            <a:r>
              <a:rPr lang="en-US" u="sng" dirty="0">
                <a:latin typeface="Calibri"/>
                <a:cs typeface="Calibri"/>
              </a:rPr>
              <a:t>per inner loop iteration</a:t>
            </a:r>
            <a:r>
              <a:rPr lang="en-US" sz="2400" u="sng" dirty="0">
                <a:latin typeface="Calibri"/>
                <a:cs typeface="Calibri"/>
              </a:rPr>
              <a:t>:</a:t>
            </a:r>
          </a:p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dirty="0">
                <a:latin typeface="Calibri"/>
                <a:cs typeface="Calibri"/>
              </a:rPr>
              <a:t>		</a:t>
            </a:r>
            <a:r>
              <a:rPr lang="en-US" sz="2400" u="sng" dirty="0">
                <a:latin typeface="Calibri"/>
                <a:cs typeface="Calibri"/>
              </a:rPr>
              <a:t>A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B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C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53200" y="5388114"/>
            <a:ext cx="381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Remember: Line size = 32B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(big enough for four 64-bit longs)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890135" y="914401"/>
            <a:ext cx="3359707" cy="3787393"/>
            <a:chOff x="5366134" y="914400"/>
            <a:chExt cx="3359707" cy="3787393"/>
          </a:xfrm>
        </p:grpSpPr>
        <p:sp>
          <p:nvSpPr>
            <p:cNvPr id="171024" name="Rectangle 16"/>
            <p:cNvSpPr>
              <a:spLocks noChangeArrowheads="1"/>
            </p:cNvSpPr>
            <p:nvPr/>
          </p:nvSpPr>
          <p:spPr bwMode="auto">
            <a:xfrm>
              <a:off x="5405721" y="1311883"/>
              <a:ext cx="132463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Inner loop:</a:t>
              </a:r>
            </a:p>
          </p:txBody>
        </p:sp>
        <p:sp>
          <p:nvSpPr>
            <p:cNvPr id="27" name="Text Box 3"/>
            <p:cNvSpPr txBox="1">
              <a:spLocks noChangeArrowheads="1"/>
            </p:cNvSpPr>
            <p:nvPr/>
          </p:nvSpPr>
          <p:spPr bwMode="auto">
            <a:xfrm>
              <a:off x="536613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28" name="Text Box 4"/>
            <p:cNvSpPr txBox="1">
              <a:spLocks noChangeArrowheads="1"/>
            </p:cNvSpPr>
            <p:nvPr/>
          </p:nvSpPr>
          <p:spPr bwMode="auto">
            <a:xfrm>
              <a:off x="7057694" y="914400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sz="18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9" name="Text Box 5"/>
            <p:cNvSpPr txBox="1">
              <a:spLocks noChangeArrowheads="1"/>
            </p:cNvSpPr>
            <p:nvPr/>
          </p:nvSpPr>
          <p:spPr bwMode="auto">
            <a:xfrm>
              <a:off x="705769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34" name="Text Box 10"/>
            <p:cNvSpPr txBox="1">
              <a:spLocks noChangeArrowheads="1"/>
            </p:cNvSpPr>
            <p:nvPr/>
          </p:nvSpPr>
          <p:spPr bwMode="auto">
            <a:xfrm>
              <a:off x="7055204" y="3844352"/>
              <a:ext cx="1661640" cy="42149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35" name="Text Box 11"/>
            <p:cNvSpPr txBox="1">
              <a:spLocks noChangeArrowheads="1"/>
            </p:cNvSpPr>
            <p:nvPr/>
          </p:nvSpPr>
          <p:spPr bwMode="auto">
            <a:xfrm>
              <a:off x="5864691" y="3835397"/>
              <a:ext cx="121649" cy="123011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5" name="Line 22"/>
            <p:cNvSpPr>
              <a:spLocks noChangeShapeType="1"/>
            </p:cNvSpPr>
            <p:nvPr/>
          </p:nvSpPr>
          <p:spPr bwMode="auto">
            <a:xfrm>
              <a:off x="5949578" y="2844821"/>
              <a:ext cx="1068" cy="98267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 Box 23"/>
            <p:cNvSpPr txBox="1">
              <a:spLocks noChangeArrowheads="1"/>
            </p:cNvSpPr>
            <p:nvPr/>
          </p:nvSpPr>
          <p:spPr bwMode="auto">
            <a:xfrm>
              <a:off x="5922868" y="3108553"/>
              <a:ext cx="32553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 err="1">
                  <a:solidFill>
                    <a:srgbClr val="000000"/>
                  </a:solidFill>
                </a:rPr>
                <a:t>i</a:t>
              </a: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47" name="Line 24"/>
            <p:cNvSpPr>
              <a:spLocks noChangeShapeType="1"/>
            </p:cNvSpPr>
            <p:nvPr/>
          </p:nvSpPr>
          <p:spPr bwMode="auto">
            <a:xfrm>
              <a:off x="7064201" y="1708223"/>
              <a:ext cx="1273576" cy="12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Text Box 25"/>
            <p:cNvSpPr txBox="1">
              <a:spLocks noChangeArrowheads="1"/>
            </p:cNvSpPr>
            <p:nvPr/>
          </p:nvSpPr>
          <p:spPr bwMode="auto">
            <a:xfrm>
              <a:off x="5457670" y="3885296"/>
              <a:ext cx="34469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/>
                <a:t>k</a:t>
              </a:r>
            </a:p>
          </p:txBody>
        </p:sp>
        <p:sp>
          <p:nvSpPr>
            <p:cNvPr id="50" name="Text Box 27"/>
            <p:cNvSpPr txBox="1">
              <a:spLocks noChangeArrowheads="1"/>
            </p:cNvSpPr>
            <p:nvPr/>
          </p:nvSpPr>
          <p:spPr bwMode="auto">
            <a:xfrm>
              <a:off x="8009581" y="985092"/>
              <a:ext cx="395566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52" name="Text Box 29"/>
            <p:cNvSpPr txBox="1">
              <a:spLocks noChangeArrowheads="1"/>
            </p:cNvSpPr>
            <p:nvPr/>
          </p:nvSpPr>
          <p:spPr bwMode="auto">
            <a:xfrm>
              <a:off x="7462802" y="1723794"/>
              <a:ext cx="314397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>
                  <a:solidFill>
                    <a:srgbClr val="FF0000"/>
                  </a:solidFill>
                </a:rPr>
                <a:t>j</a:t>
              </a:r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>
              <a:off x="8001247" y="2844821"/>
              <a:ext cx="1068" cy="977856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Text Box 23"/>
            <p:cNvSpPr txBox="1">
              <a:spLocks noChangeArrowheads="1"/>
            </p:cNvSpPr>
            <p:nvPr/>
          </p:nvSpPr>
          <p:spPr bwMode="auto">
            <a:xfrm>
              <a:off x="7974535" y="3108553"/>
              <a:ext cx="292164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56" name="Text Box 29"/>
            <p:cNvSpPr txBox="1">
              <a:spLocks noChangeArrowheads="1"/>
            </p:cNvSpPr>
            <p:nvPr/>
          </p:nvSpPr>
          <p:spPr bwMode="auto">
            <a:xfrm>
              <a:off x="7391400" y="3962167"/>
              <a:ext cx="289486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FF0000"/>
                  </a:solidFill>
                </a:rPr>
                <a:t>j</a:t>
              </a:r>
            </a:p>
          </p:txBody>
        </p:sp>
        <p:sp>
          <p:nvSpPr>
            <p:cNvPr id="171028" name="Rectangle 20"/>
            <p:cNvSpPr>
              <a:spLocks noChangeArrowheads="1"/>
            </p:cNvSpPr>
            <p:nvPr/>
          </p:nvSpPr>
          <p:spPr bwMode="auto">
            <a:xfrm>
              <a:off x="7227542" y="4299890"/>
              <a:ext cx="1171666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171031" name="Rectangle 23"/>
            <p:cNvSpPr>
              <a:spLocks noChangeArrowheads="1"/>
            </p:cNvSpPr>
            <p:nvPr/>
          </p:nvSpPr>
          <p:spPr bwMode="auto">
            <a:xfrm>
              <a:off x="5559801" y="4304248"/>
              <a:ext cx="7192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171026" name="Rectangle 18"/>
            <p:cNvSpPr>
              <a:spLocks noChangeArrowheads="1"/>
            </p:cNvSpPr>
            <p:nvPr/>
          </p:nvSpPr>
          <p:spPr bwMode="auto">
            <a:xfrm>
              <a:off x="7227542" y="2095306"/>
              <a:ext cx="12024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31" name="Line 28"/>
            <p:cNvSpPr>
              <a:spLocks noChangeShapeType="1"/>
            </p:cNvSpPr>
            <p:nvPr/>
          </p:nvSpPr>
          <p:spPr bwMode="auto">
            <a:xfrm flipV="1">
              <a:off x="5366135" y="3885296"/>
              <a:ext cx="501266" cy="120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22"/>
            <p:cNvSpPr>
              <a:spLocks noChangeShapeType="1"/>
            </p:cNvSpPr>
            <p:nvPr/>
          </p:nvSpPr>
          <p:spPr bwMode="auto">
            <a:xfrm>
              <a:off x="7973467" y="914400"/>
              <a:ext cx="0" cy="6096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Text Box 10"/>
            <p:cNvSpPr txBox="1">
              <a:spLocks noChangeArrowheads="1"/>
            </p:cNvSpPr>
            <p:nvPr/>
          </p:nvSpPr>
          <p:spPr bwMode="auto">
            <a:xfrm>
              <a:off x="7064201" y="1583969"/>
              <a:ext cx="1661640" cy="42149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36" name="Line 24"/>
            <p:cNvSpPr>
              <a:spLocks noChangeShapeType="1"/>
            </p:cNvSpPr>
            <p:nvPr/>
          </p:nvSpPr>
          <p:spPr bwMode="auto">
            <a:xfrm>
              <a:off x="7064201" y="3953558"/>
              <a:ext cx="1273576" cy="12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681357" y="572727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894350" y="5727271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0.25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257800" y="5727271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0.25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814514" y="6188936"/>
            <a:ext cx="30232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dirty="0">
                <a:latin typeface="Calibri"/>
                <a:cs typeface="Calibri"/>
              </a:rPr>
              <a:t>Total </a:t>
            </a:r>
            <a:r>
              <a:rPr lang="en-US" sz="2000" dirty="0">
                <a:latin typeface="Calibri"/>
                <a:cs typeface="Calibri"/>
              </a:rPr>
              <a:t>misses</a:t>
            </a:r>
            <a:r>
              <a:rPr lang="en-US" dirty="0">
                <a:latin typeface="Calibri"/>
                <a:cs typeface="Calibri"/>
              </a:rPr>
              <a:t>/iteration: 0.5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DCA443-4938-4FF7-8E58-BF0218457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6098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7" grpId="0"/>
      <p:bldP spid="38" grpId="0"/>
      <p:bldP spid="39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/>
              <a:t>ikj</a:t>
            </a:r>
            <a:r>
              <a:rPr lang="en-US" dirty="0"/>
              <a:t>)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2051051" y="1765301"/>
            <a:ext cx="4492625" cy="25713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9144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ikj</a:t>
            </a:r>
            <a:r>
              <a:rPr lang="en-US" dirty="0">
                <a:latin typeface="Courier New" charset="0"/>
              </a:rPr>
              <a:t> */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=0;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&lt;n;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(k=0; k&lt;n; k++)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r = a[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][k];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Courier New" charset="0"/>
              </a:rPr>
              <a:t>    for (j=0; j&lt;n; j++)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][j] += r * b[k][j];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1814513" y="4964113"/>
            <a:ext cx="5073650" cy="1893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u="sng" dirty="0">
                <a:latin typeface="Calibri"/>
                <a:cs typeface="Calibri"/>
              </a:rPr>
              <a:t>Misses </a:t>
            </a:r>
            <a:r>
              <a:rPr lang="en-US" u="sng" dirty="0">
                <a:latin typeface="Calibri"/>
                <a:cs typeface="Calibri"/>
              </a:rPr>
              <a:t>per inner loop iteration</a:t>
            </a:r>
            <a:r>
              <a:rPr lang="en-US" sz="2400" u="sng" dirty="0">
                <a:latin typeface="Calibri"/>
                <a:cs typeface="Calibri"/>
              </a:rPr>
              <a:t>:</a:t>
            </a:r>
          </a:p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dirty="0">
                <a:latin typeface="Calibri"/>
                <a:cs typeface="Calibri"/>
              </a:rPr>
              <a:t>		</a:t>
            </a:r>
            <a:r>
              <a:rPr lang="en-US" sz="2400" u="sng" dirty="0">
                <a:latin typeface="Calibri"/>
                <a:cs typeface="Calibri"/>
              </a:rPr>
              <a:t>A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B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C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53200" y="5388114"/>
            <a:ext cx="381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Remember: Line size = 32B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(big enough for four 64-bit longs)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890135" y="914401"/>
            <a:ext cx="3359707" cy="3787393"/>
            <a:chOff x="5366134" y="914400"/>
            <a:chExt cx="3359707" cy="3787393"/>
          </a:xfrm>
        </p:grpSpPr>
        <p:sp>
          <p:nvSpPr>
            <p:cNvPr id="171024" name="Rectangle 16"/>
            <p:cNvSpPr>
              <a:spLocks noChangeArrowheads="1"/>
            </p:cNvSpPr>
            <p:nvPr/>
          </p:nvSpPr>
          <p:spPr bwMode="auto">
            <a:xfrm>
              <a:off x="5405721" y="1311883"/>
              <a:ext cx="132463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Inner loop:</a:t>
              </a:r>
            </a:p>
          </p:txBody>
        </p:sp>
        <p:sp>
          <p:nvSpPr>
            <p:cNvPr id="27" name="Text Box 3"/>
            <p:cNvSpPr txBox="1">
              <a:spLocks noChangeArrowheads="1"/>
            </p:cNvSpPr>
            <p:nvPr/>
          </p:nvSpPr>
          <p:spPr bwMode="auto">
            <a:xfrm>
              <a:off x="536613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28" name="Text Box 4"/>
            <p:cNvSpPr txBox="1">
              <a:spLocks noChangeArrowheads="1"/>
            </p:cNvSpPr>
            <p:nvPr/>
          </p:nvSpPr>
          <p:spPr bwMode="auto">
            <a:xfrm>
              <a:off x="7057694" y="914400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sz="18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9" name="Text Box 5"/>
            <p:cNvSpPr txBox="1">
              <a:spLocks noChangeArrowheads="1"/>
            </p:cNvSpPr>
            <p:nvPr/>
          </p:nvSpPr>
          <p:spPr bwMode="auto">
            <a:xfrm>
              <a:off x="705769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34" name="Text Box 10"/>
            <p:cNvSpPr txBox="1">
              <a:spLocks noChangeArrowheads="1"/>
            </p:cNvSpPr>
            <p:nvPr/>
          </p:nvSpPr>
          <p:spPr bwMode="auto">
            <a:xfrm>
              <a:off x="7055204" y="3844352"/>
              <a:ext cx="1661640" cy="42149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35" name="Text Box 11"/>
            <p:cNvSpPr txBox="1">
              <a:spLocks noChangeArrowheads="1"/>
            </p:cNvSpPr>
            <p:nvPr/>
          </p:nvSpPr>
          <p:spPr bwMode="auto">
            <a:xfrm>
              <a:off x="5864691" y="3835397"/>
              <a:ext cx="121649" cy="123011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5" name="Line 22"/>
            <p:cNvSpPr>
              <a:spLocks noChangeShapeType="1"/>
            </p:cNvSpPr>
            <p:nvPr/>
          </p:nvSpPr>
          <p:spPr bwMode="auto">
            <a:xfrm>
              <a:off x="5949578" y="2844821"/>
              <a:ext cx="1068" cy="98267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 Box 23"/>
            <p:cNvSpPr txBox="1">
              <a:spLocks noChangeArrowheads="1"/>
            </p:cNvSpPr>
            <p:nvPr/>
          </p:nvSpPr>
          <p:spPr bwMode="auto">
            <a:xfrm>
              <a:off x="5922868" y="3108553"/>
              <a:ext cx="32553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 err="1">
                  <a:solidFill>
                    <a:srgbClr val="000000"/>
                  </a:solidFill>
                </a:rPr>
                <a:t>i</a:t>
              </a: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47" name="Line 24"/>
            <p:cNvSpPr>
              <a:spLocks noChangeShapeType="1"/>
            </p:cNvSpPr>
            <p:nvPr/>
          </p:nvSpPr>
          <p:spPr bwMode="auto">
            <a:xfrm>
              <a:off x="7064201" y="1708223"/>
              <a:ext cx="1273576" cy="12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Text Box 25"/>
            <p:cNvSpPr txBox="1">
              <a:spLocks noChangeArrowheads="1"/>
            </p:cNvSpPr>
            <p:nvPr/>
          </p:nvSpPr>
          <p:spPr bwMode="auto">
            <a:xfrm>
              <a:off x="5457670" y="3885296"/>
              <a:ext cx="34469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/>
                <a:t>k</a:t>
              </a:r>
            </a:p>
          </p:txBody>
        </p:sp>
        <p:sp>
          <p:nvSpPr>
            <p:cNvPr id="50" name="Text Box 27"/>
            <p:cNvSpPr txBox="1">
              <a:spLocks noChangeArrowheads="1"/>
            </p:cNvSpPr>
            <p:nvPr/>
          </p:nvSpPr>
          <p:spPr bwMode="auto">
            <a:xfrm>
              <a:off x="8009581" y="985092"/>
              <a:ext cx="395566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52" name="Text Box 29"/>
            <p:cNvSpPr txBox="1">
              <a:spLocks noChangeArrowheads="1"/>
            </p:cNvSpPr>
            <p:nvPr/>
          </p:nvSpPr>
          <p:spPr bwMode="auto">
            <a:xfrm>
              <a:off x="7462802" y="1723794"/>
              <a:ext cx="314397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>
                  <a:solidFill>
                    <a:srgbClr val="FF0000"/>
                  </a:solidFill>
                </a:rPr>
                <a:t>j</a:t>
              </a:r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>
              <a:off x="8001247" y="2844821"/>
              <a:ext cx="1068" cy="977856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Text Box 23"/>
            <p:cNvSpPr txBox="1">
              <a:spLocks noChangeArrowheads="1"/>
            </p:cNvSpPr>
            <p:nvPr/>
          </p:nvSpPr>
          <p:spPr bwMode="auto">
            <a:xfrm>
              <a:off x="7974535" y="3108553"/>
              <a:ext cx="292164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56" name="Text Box 29"/>
            <p:cNvSpPr txBox="1">
              <a:spLocks noChangeArrowheads="1"/>
            </p:cNvSpPr>
            <p:nvPr/>
          </p:nvSpPr>
          <p:spPr bwMode="auto">
            <a:xfrm>
              <a:off x="7391400" y="3962167"/>
              <a:ext cx="289486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FF0000"/>
                  </a:solidFill>
                </a:rPr>
                <a:t>j</a:t>
              </a:r>
            </a:p>
          </p:txBody>
        </p:sp>
        <p:sp>
          <p:nvSpPr>
            <p:cNvPr id="171028" name="Rectangle 20"/>
            <p:cNvSpPr>
              <a:spLocks noChangeArrowheads="1"/>
            </p:cNvSpPr>
            <p:nvPr/>
          </p:nvSpPr>
          <p:spPr bwMode="auto">
            <a:xfrm>
              <a:off x="7227542" y="4299890"/>
              <a:ext cx="1171666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171031" name="Rectangle 23"/>
            <p:cNvSpPr>
              <a:spLocks noChangeArrowheads="1"/>
            </p:cNvSpPr>
            <p:nvPr/>
          </p:nvSpPr>
          <p:spPr bwMode="auto">
            <a:xfrm>
              <a:off x="5559801" y="4304248"/>
              <a:ext cx="7192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171026" name="Rectangle 18"/>
            <p:cNvSpPr>
              <a:spLocks noChangeArrowheads="1"/>
            </p:cNvSpPr>
            <p:nvPr/>
          </p:nvSpPr>
          <p:spPr bwMode="auto">
            <a:xfrm>
              <a:off x="7227542" y="2095306"/>
              <a:ext cx="12024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31" name="Line 28"/>
            <p:cNvSpPr>
              <a:spLocks noChangeShapeType="1"/>
            </p:cNvSpPr>
            <p:nvPr/>
          </p:nvSpPr>
          <p:spPr bwMode="auto">
            <a:xfrm flipV="1">
              <a:off x="5366135" y="3885296"/>
              <a:ext cx="501266" cy="120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22"/>
            <p:cNvSpPr>
              <a:spLocks noChangeShapeType="1"/>
            </p:cNvSpPr>
            <p:nvPr/>
          </p:nvSpPr>
          <p:spPr bwMode="auto">
            <a:xfrm>
              <a:off x="7973467" y="914400"/>
              <a:ext cx="0" cy="6096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Text Box 10"/>
            <p:cNvSpPr txBox="1">
              <a:spLocks noChangeArrowheads="1"/>
            </p:cNvSpPr>
            <p:nvPr/>
          </p:nvSpPr>
          <p:spPr bwMode="auto">
            <a:xfrm>
              <a:off x="7064201" y="1583969"/>
              <a:ext cx="1661640" cy="42149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36" name="Line 24"/>
            <p:cNvSpPr>
              <a:spLocks noChangeShapeType="1"/>
            </p:cNvSpPr>
            <p:nvPr/>
          </p:nvSpPr>
          <p:spPr bwMode="auto">
            <a:xfrm>
              <a:off x="7064201" y="3953558"/>
              <a:ext cx="1273576" cy="12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681357" y="572727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894350" y="5727271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0.25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257800" y="5727271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0.25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814514" y="6188936"/>
            <a:ext cx="29495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dirty="0">
                <a:latin typeface="Calibri"/>
                <a:cs typeface="Calibri"/>
              </a:rPr>
              <a:t>Total misses/iteration: 0.5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C18FEE-9D51-4C94-82A5-25988C831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638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7" grpId="0"/>
      <p:bldP spid="38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Memory Mountain</a:t>
            </a:r>
          </a:p>
          <a:p>
            <a:pPr lvl="1"/>
            <a:endParaRPr lang="en-US" dirty="0"/>
          </a:p>
          <a:p>
            <a:r>
              <a:rPr lang="en-US" dirty="0"/>
              <a:t>Cache Metrics</a:t>
            </a:r>
          </a:p>
          <a:p>
            <a:pPr lvl="1"/>
            <a:endParaRPr lang="en-US" dirty="0"/>
          </a:p>
          <a:p>
            <a:r>
              <a:rPr lang="en-US" dirty="0"/>
              <a:t>Cache Performance for Arrays</a:t>
            </a:r>
          </a:p>
          <a:p>
            <a:pPr lvl="1"/>
            <a:endParaRPr lang="en-US" b="1" dirty="0"/>
          </a:p>
          <a:p>
            <a:r>
              <a:rPr lang="en-US" dirty="0"/>
              <a:t>Improving code</a:t>
            </a:r>
          </a:p>
          <a:p>
            <a:pPr lvl="1"/>
            <a:r>
              <a:rPr lang="en-US" dirty="0"/>
              <a:t>Rearranging Matrix Math</a:t>
            </a:r>
          </a:p>
          <a:p>
            <a:pPr lvl="1"/>
            <a:r>
              <a:rPr lang="en-US" dirty="0"/>
              <a:t>Matrix Math in Blocks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8025912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/>
              <a:t>jki</a:t>
            </a:r>
            <a:r>
              <a:rPr lang="en-US" dirty="0"/>
              <a:t>)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2051051" y="1765301"/>
            <a:ext cx="4492625" cy="25713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9144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jki</a:t>
            </a:r>
            <a:r>
              <a:rPr lang="en-US" dirty="0">
                <a:latin typeface="Courier New" charset="0"/>
              </a:rPr>
              <a:t> */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(j=0; j&lt;n; j++)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(k=0; k&lt;n; k++)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r = b[k][j];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Courier New" charset="0"/>
              </a:rPr>
              <a:t>    for (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=0;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&lt;n;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++)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][j] += a[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][k] * r;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1814513" y="4964113"/>
            <a:ext cx="5073650" cy="1893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u="sng" dirty="0">
                <a:latin typeface="Calibri"/>
                <a:cs typeface="Calibri"/>
              </a:rPr>
              <a:t>Misses </a:t>
            </a:r>
            <a:r>
              <a:rPr lang="en-US" u="sng" dirty="0">
                <a:latin typeface="Calibri"/>
                <a:cs typeface="Calibri"/>
              </a:rPr>
              <a:t>per inner loop iteration</a:t>
            </a:r>
            <a:r>
              <a:rPr lang="en-US" sz="2400" u="sng" dirty="0">
                <a:latin typeface="Calibri"/>
                <a:cs typeface="Calibri"/>
              </a:rPr>
              <a:t>:</a:t>
            </a:r>
          </a:p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dirty="0">
                <a:latin typeface="Calibri"/>
                <a:cs typeface="Calibri"/>
              </a:rPr>
              <a:t>		</a:t>
            </a:r>
            <a:r>
              <a:rPr lang="en-US" sz="2400" u="sng" dirty="0">
                <a:latin typeface="Calibri"/>
                <a:cs typeface="Calibri"/>
              </a:rPr>
              <a:t>A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B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C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53200" y="5388114"/>
            <a:ext cx="381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Remember: Line size = 32B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(big enough for four 64-bit longs)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890134" y="914401"/>
            <a:ext cx="3353200" cy="3787393"/>
            <a:chOff x="5366134" y="914400"/>
            <a:chExt cx="3353200" cy="3787393"/>
          </a:xfrm>
        </p:grpSpPr>
        <p:sp>
          <p:nvSpPr>
            <p:cNvPr id="31" name="Rectangle 16"/>
            <p:cNvSpPr>
              <a:spLocks noChangeArrowheads="1"/>
            </p:cNvSpPr>
            <p:nvPr/>
          </p:nvSpPr>
          <p:spPr bwMode="auto">
            <a:xfrm>
              <a:off x="5405721" y="1311883"/>
              <a:ext cx="132463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Inner loop:</a:t>
              </a:r>
            </a:p>
          </p:txBody>
        </p:sp>
        <p:sp>
          <p:nvSpPr>
            <p:cNvPr id="32" name="Text Box 3"/>
            <p:cNvSpPr txBox="1">
              <a:spLocks noChangeArrowheads="1"/>
            </p:cNvSpPr>
            <p:nvPr/>
          </p:nvSpPr>
          <p:spPr bwMode="auto">
            <a:xfrm>
              <a:off x="536613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33" name="Text Box 4"/>
            <p:cNvSpPr txBox="1">
              <a:spLocks noChangeArrowheads="1"/>
            </p:cNvSpPr>
            <p:nvPr/>
          </p:nvSpPr>
          <p:spPr bwMode="auto">
            <a:xfrm>
              <a:off x="7057694" y="914400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sz="18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6" name="Text Box 5"/>
            <p:cNvSpPr txBox="1">
              <a:spLocks noChangeArrowheads="1"/>
            </p:cNvSpPr>
            <p:nvPr/>
          </p:nvSpPr>
          <p:spPr bwMode="auto">
            <a:xfrm>
              <a:off x="705769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38" name="Text Box 11"/>
            <p:cNvSpPr txBox="1">
              <a:spLocks noChangeArrowheads="1"/>
            </p:cNvSpPr>
            <p:nvPr/>
          </p:nvSpPr>
          <p:spPr bwMode="auto">
            <a:xfrm>
              <a:off x="7906389" y="1576178"/>
              <a:ext cx="121649" cy="123011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 dirty="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 dirty="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 dirty="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0" name="Text Box 23"/>
            <p:cNvSpPr txBox="1">
              <a:spLocks noChangeArrowheads="1"/>
            </p:cNvSpPr>
            <p:nvPr/>
          </p:nvSpPr>
          <p:spPr bwMode="auto">
            <a:xfrm>
              <a:off x="6116987" y="3108553"/>
              <a:ext cx="32553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 err="1">
                  <a:solidFill>
                    <a:srgbClr val="FF0000"/>
                  </a:solidFill>
                </a:rPr>
                <a:t>i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42" name="Text Box 25"/>
            <p:cNvSpPr txBox="1">
              <a:spLocks noChangeArrowheads="1"/>
            </p:cNvSpPr>
            <p:nvPr/>
          </p:nvSpPr>
          <p:spPr bwMode="auto">
            <a:xfrm>
              <a:off x="5457670" y="3885296"/>
              <a:ext cx="34469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/>
                <a:t>k</a:t>
              </a:r>
            </a:p>
          </p:txBody>
        </p:sp>
        <p:sp>
          <p:nvSpPr>
            <p:cNvPr id="43" name="Text Box 27"/>
            <p:cNvSpPr txBox="1">
              <a:spLocks noChangeArrowheads="1"/>
            </p:cNvSpPr>
            <p:nvPr/>
          </p:nvSpPr>
          <p:spPr bwMode="auto">
            <a:xfrm>
              <a:off x="8009581" y="985092"/>
              <a:ext cx="395566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44" name="Text Box 29"/>
            <p:cNvSpPr txBox="1">
              <a:spLocks noChangeArrowheads="1"/>
            </p:cNvSpPr>
            <p:nvPr/>
          </p:nvSpPr>
          <p:spPr bwMode="auto">
            <a:xfrm>
              <a:off x="7462802" y="1723794"/>
              <a:ext cx="314397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/>
                <a:t>j</a:t>
              </a:r>
            </a:p>
          </p:txBody>
        </p:sp>
        <p:sp>
          <p:nvSpPr>
            <p:cNvPr id="59" name="Text Box 29"/>
            <p:cNvSpPr txBox="1">
              <a:spLocks noChangeArrowheads="1"/>
            </p:cNvSpPr>
            <p:nvPr/>
          </p:nvSpPr>
          <p:spPr bwMode="auto">
            <a:xfrm>
              <a:off x="7391400" y="3962167"/>
              <a:ext cx="289486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000000"/>
                  </a:solidFill>
                </a:rPr>
                <a:t>j</a:t>
              </a:r>
            </a:p>
          </p:txBody>
        </p:sp>
        <p:sp>
          <p:nvSpPr>
            <p:cNvPr id="60" name="Rectangle 20"/>
            <p:cNvSpPr>
              <a:spLocks noChangeArrowheads="1"/>
            </p:cNvSpPr>
            <p:nvPr/>
          </p:nvSpPr>
          <p:spPr bwMode="auto">
            <a:xfrm>
              <a:off x="6095681" y="3533840"/>
              <a:ext cx="1053172" cy="70532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Column-</a:t>
              </a:r>
            </a:p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wise</a:t>
              </a:r>
            </a:p>
          </p:txBody>
        </p:sp>
        <p:sp>
          <p:nvSpPr>
            <p:cNvPr id="61" name="Rectangle 23"/>
            <p:cNvSpPr>
              <a:spLocks noChangeArrowheads="1"/>
            </p:cNvSpPr>
            <p:nvPr/>
          </p:nvSpPr>
          <p:spPr bwMode="auto">
            <a:xfrm>
              <a:off x="7504247" y="2209800"/>
              <a:ext cx="7192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63" name="Line 28"/>
            <p:cNvSpPr>
              <a:spLocks noChangeShapeType="1"/>
            </p:cNvSpPr>
            <p:nvPr/>
          </p:nvSpPr>
          <p:spPr bwMode="auto">
            <a:xfrm flipV="1">
              <a:off x="5366134" y="3886500"/>
              <a:ext cx="58451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22"/>
            <p:cNvSpPr>
              <a:spLocks noChangeShapeType="1"/>
            </p:cNvSpPr>
            <p:nvPr/>
          </p:nvSpPr>
          <p:spPr bwMode="auto">
            <a:xfrm>
              <a:off x="7973467" y="914400"/>
              <a:ext cx="0" cy="6096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26"/>
            <p:cNvSpPr>
              <a:spLocks noChangeShapeType="1"/>
            </p:cNvSpPr>
            <p:nvPr/>
          </p:nvSpPr>
          <p:spPr bwMode="auto">
            <a:xfrm>
              <a:off x="6096000" y="2821939"/>
              <a:ext cx="1068" cy="16410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Text Box 6"/>
            <p:cNvSpPr txBox="1">
              <a:spLocks noChangeArrowheads="1"/>
            </p:cNvSpPr>
            <p:nvPr/>
          </p:nvSpPr>
          <p:spPr bwMode="auto">
            <a:xfrm>
              <a:off x="5950645" y="2829176"/>
              <a:ext cx="36331" cy="1872617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51" name="Line 28"/>
            <p:cNvSpPr>
              <a:spLocks noChangeShapeType="1"/>
            </p:cNvSpPr>
            <p:nvPr/>
          </p:nvSpPr>
          <p:spPr bwMode="auto">
            <a:xfrm>
              <a:off x="7072687" y="1620169"/>
              <a:ext cx="83370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28"/>
            <p:cNvSpPr>
              <a:spLocks noChangeShapeType="1"/>
            </p:cNvSpPr>
            <p:nvPr/>
          </p:nvSpPr>
          <p:spPr bwMode="auto">
            <a:xfrm flipV="1">
              <a:off x="7057694" y="3885296"/>
              <a:ext cx="915773" cy="120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Text Box 23"/>
            <p:cNvSpPr txBox="1">
              <a:spLocks noChangeArrowheads="1"/>
            </p:cNvSpPr>
            <p:nvPr/>
          </p:nvSpPr>
          <p:spPr bwMode="auto">
            <a:xfrm>
              <a:off x="8147828" y="3108553"/>
              <a:ext cx="32553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 err="1">
                  <a:solidFill>
                    <a:srgbClr val="FF0000"/>
                  </a:solidFill>
                </a:rPr>
                <a:t>i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71" name="Line 26"/>
            <p:cNvSpPr>
              <a:spLocks noChangeShapeType="1"/>
            </p:cNvSpPr>
            <p:nvPr/>
          </p:nvSpPr>
          <p:spPr bwMode="auto">
            <a:xfrm>
              <a:off x="8125773" y="2821939"/>
              <a:ext cx="1068" cy="16410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Text Box 6"/>
            <p:cNvSpPr txBox="1">
              <a:spLocks noChangeArrowheads="1"/>
            </p:cNvSpPr>
            <p:nvPr/>
          </p:nvSpPr>
          <p:spPr bwMode="auto">
            <a:xfrm>
              <a:off x="7955301" y="2829176"/>
              <a:ext cx="36331" cy="1872617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73" name="Rectangle 20"/>
          <p:cNvSpPr>
            <a:spLocks noChangeArrowheads="1"/>
          </p:cNvSpPr>
          <p:nvPr/>
        </p:nvSpPr>
        <p:spPr bwMode="auto">
          <a:xfrm>
            <a:off x="9677950" y="3561880"/>
            <a:ext cx="1053172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i="1" dirty="0">
                <a:latin typeface="Calibri"/>
                <a:cs typeface="Calibri"/>
              </a:rPr>
              <a:t>Column-</a:t>
            </a:r>
          </a:p>
          <a:p>
            <a:pPr algn="l">
              <a:lnSpc>
                <a:spcPct val="100000"/>
              </a:lnSpc>
            </a:pPr>
            <a:r>
              <a:rPr lang="en-US" sz="2000" i="1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681357" y="572727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064194" y="572727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391139" y="572727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814514" y="6188936"/>
            <a:ext cx="27747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dirty="0">
                <a:latin typeface="Calibri"/>
                <a:cs typeface="Calibri"/>
              </a:rPr>
              <a:t>Total misses/iteration: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517D5D-430C-410C-B875-2CDF55A90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013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4" grpId="0"/>
      <p:bldP spid="3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/>
              <a:t>kji</a:t>
            </a:r>
            <a:r>
              <a:rPr lang="en-US" dirty="0"/>
              <a:t>)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2051051" y="1765301"/>
            <a:ext cx="4492625" cy="25713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9144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kji</a:t>
            </a:r>
            <a:r>
              <a:rPr lang="en-US" dirty="0">
                <a:latin typeface="Courier New" charset="0"/>
              </a:rPr>
              <a:t> */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(k=0; k&lt;n; k++)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(j=0; j&lt;n; j++)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r = b[k][j];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Courier New" charset="0"/>
              </a:rPr>
              <a:t>    for (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=0;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&lt;n;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++)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][j] += a[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][k] * r;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1814513" y="4964113"/>
            <a:ext cx="5073650" cy="1893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u="sng" dirty="0">
                <a:latin typeface="Calibri"/>
                <a:cs typeface="Calibri"/>
              </a:rPr>
              <a:t>Misses </a:t>
            </a:r>
            <a:r>
              <a:rPr lang="en-US" u="sng" dirty="0">
                <a:latin typeface="Calibri"/>
                <a:cs typeface="Calibri"/>
              </a:rPr>
              <a:t>per inner loop iteration</a:t>
            </a:r>
            <a:r>
              <a:rPr lang="en-US" sz="2400" u="sng" dirty="0">
                <a:latin typeface="Calibri"/>
                <a:cs typeface="Calibri"/>
              </a:rPr>
              <a:t>:</a:t>
            </a:r>
          </a:p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dirty="0">
                <a:latin typeface="Calibri"/>
                <a:cs typeface="Calibri"/>
              </a:rPr>
              <a:t>		</a:t>
            </a:r>
            <a:r>
              <a:rPr lang="en-US" sz="2400" u="sng" dirty="0">
                <a:latin typeface="Calibri"/>
                <a:cs typeface="Calibri"/>
              </a:rPr>
              <a:t>A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B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C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53200" y="5388114"/>
            <a:ext cx="381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Remember: Line size = 32B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(big enough for four 64-bit longs)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890134" y="914401"/>
            <a:ext cx="3353200" cy="3787393"/>
            <a:chOff x="5366134" y="914400"/>
            <a:chExt cx="3353200" cy="3787393"/>
          </a:xfrm>
        </p:grpSpPr>
        <p:sp>
          <p:nvSpPr>
            <p:cNvPr id="31" name="Rectangle 16"/>
            <p:cNvSpPr>
              <a:spLocks noChangeArrowheads="1"/>
            </p:cNvSpPr>
            <p:nvPr/>
          </p:nvSpPr>
          <p:spPr bwMode="auto">
            <a:xfrm>
              <a:off x="5405721" y="1311883"/>
              <a:ext cx="132463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Inner loop:</a:t>
              </a:r>
            </a:p>
          </p:txBody>
        </p:sp>
        <p:sp>
          <p:nvSpPr>
            <p:cNvPr id="32" name="Text Box 3"/>
            <p:cNvSpPr txBox="1">
              <a:spLocks noChangeArrowheads="1"/>
            </p:cNvSpPr>
            <p:nvPr/>
          </p:nvSpPr>
          <p:spPr bwMode="auto">
            <a:xfrm>
              <a:off x="536613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33" name="Text Box 4"/>
            <p:cNvSpPr txBox="1">
              <a:spLocks noChangeArrowheads="1"/>
            </p:cNvSpPr>
            <p:nvPr/>
          </p:nvSpPr>
          <p:spPr bwMode="auto">
            <a:xfrm>
              <a:off x="7057694" y="914400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sz="18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6" name="Text Box 5"/>
            <p:cNvSpPr txBox="1">
              <a:spLocks noChangeArrowheads="1"/>
            </p:cNvSpPr>
            <p:nvPr/>
          </p:nvSpPr>
          <p:spPr bwMode="auto">
            <a:xfrm>
              <a:off x="705769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38" name="Text Box 11"/>
            <p:cNvSpPr txBox="1">
              <a:spLocks noChangeArrowheads="1"/>
            </p:cNvSpPr>
            <p:nvPr/>
          </p:nvSpPr>
          <p:spPr bwMode="auto">
            <a:xfrm>
              <a:off x="7906389" y="1576178"/>
              <a:ext cx="121649" cy="123011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 dirty="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 dirty="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 dirty="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0" name="Text Box 23"/>
            <p:cNvSpPr txBox="1">
              <a:spLocks noChangeArrowheads="1"/>
            </p:cNvSpPr>
            <p:nvPr/>
          </p:nvSpPr>
          <p:spPr bwMode="auto">
            <a:xfrm>
              <a:off x="6116987" y="3108553"/>
              <a:ext cx="32553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 err="1">
                  <a:solidFill>
                    <a:srgbClr val="FF0000"/>
                  </a:solidFill>
                </a:rPr>
                <a:t>i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42" name="Text Box 25"/>
            <p:cNvSpPr txBox="1">
              <a:spLocks noChangeArrowheads="1"/>
            </p:cNvSpPr>
            <p:nvPr/>
          </p:nvSpPr>
          <p:spPr bwMode="auto">
            <a:xfrm>
              <a:off x="5457670" y="3885296"/>
              <a:ext cx="34469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/>
                <a:t>k</a:t>
              </a:r>
            </a:p>
          </p:txBody>
        </p:sp>
        <p:sp>
          <p:nvSpPr>
            <p:cNvPr id="43" name="Text Box 27"/>
            <p:cNvSpPr txBox="1">
              <a:spLocks noChangeArrowheads="1"/>
            </p:cNvSpPr>
            <p:nvPr/>
          </p:nvSpPr>
          <p:spPr bwMode="auto">
            <a:xfrm>
              <a:off x="8009581" y="985092"/>
              <a:ext cx="395566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44" name="Text Box 29"/>
            <p:cNvSpPr txBox="1">
              <a:spLocks noChangeArrowheads="1"/>
            </p:cNvSpPr>
            <p:nvPr/>
          </p:nvSpPr>
          <p:spPr bwMode="auto">
            <a:xfrm>
              <a:off x="7462802" y="1723794"/>
              <a:ext cx="314397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/>
                <a:t>j</a:t>
              </a:r>
            </a:p>
          </p:txBody>
        </p:sp>
        <p:sp>
          <p:nvSpPr>
            <p:cNvPr id="59" name="Text Box 29"/>
            <p:cNvSpPr txBox="1">
              <a:spLocks noChangeArrowheads="1"/>
            </p:cNvSpPr>
            <p:nvPr/>
          </p:nvSpPr>
          <p:spPr bwMode="auto">
            <a:xfrm>
              <a:off x="7391400" y="3962167"/>
              <a:ext cx="289486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000000"/>
                  </a:solidFill>
                </a:rPr>
                <a:t>j</a:t>
              </a:r>
            </a:p>
          </p:txBody>
        </p:sp>
        <p:sp>
          <p:nvSpPr>
            <p:cNvPr id="60" name="Rectangle 20"/>
            <p:cNvSpPr>
              <a:spLocks noChangeArrowheads="1"/>
            </p:cNvSpPr>
            <p:nvPr/>
          </p:nvSpPr>
          <p:spPr bwMode="auto">
            <a:xfrm>
              <a:off x="6095681" y="3533840"/>
              <a:ext cx="1053172" cy="70532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Column-</a:t>
              </a:r>
            </a:p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wise</a:t>
              </a:r>
            </a:p>
          </p:txBody>
        </p:sp>
        <p:sp>
          <p:nvSpPr>
            <p:cNvPr id="61" name="Rectangle 23"/>
            <p:cNvSpPr>
              <a:spLocks noChangeArrowheads="1"/>
            </p:cNvSpPr>
            <p:nvPr/>
          </p:nvSpPr>
          <p:spPr bwMode="auto">
            <a:xfrm>
              <a:off x="7504247" y="2209800"/>
              <a:ext cx="7192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63" name="Line 28"/>
            <p:cNvSpPr>
              <a:spLocks noChangeShapeType="1"/>
            </p:cNvSpPr>
            <p:nvPr/>
          </p:nvSpPr>
          <p:spPr bwMode="auto">
            <a:xfrm flipV="1">
              <a:off x="5366134" y="3886500"/>
              <a:ext cx="58451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22"/>
            <p:cNvSpPr>
              <a:spLocks noChangeShapeType="1"/>
            </p:cNvSpPr>
            <p:nvPr/>
          </p:nvSpPr>
          <p:spPr bwMode="auto">
            <a:xfrm>
              <a:off x="7973467" y="914400"/>
              <a:ext cx="0" cy="6096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26"/>
            <p:cNvSpPr>
              <a:spLocks noChangeShapeType="1"/>
            </p:cNvSpPr>
            <p:nvPr/>
          </p:nvSpPr>
          <p:spPr bwMode="auto">
            <a:xfrm>
              <a:off x="6096000" y="2821939"/>
              <a:ext cx="1068" cy="16410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Text Box 6"/>
            <p:cNvSpPr txBox="1">
              <a:spLocks noChangeArrowheads="1"/>
            </p:cNvSpPr>
            <p:nvPr/>
          </p:nvSpPr>
          <p:spPr bwMode="auto">
            <a:xfrm>
              <a:off x="5950645" y="2829176"/>
              <a:ext cx="36331" cy="1872617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51" name="Line 28"/>
            <p:cNvSpPr>
              <a:spLocks noChangeShapeType="1"/>
            </p:cNvSpPr>
            <p:nvPr/>
          </p:nvSpPr>
          <p:spPr bwMode="auto">
            <a:xfrm>
              <a:off x="7072687" y="1620169"/>
              <a:ext cx="83370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28"/>
            <p:cNvSpPr>
              <a:spLocks noChangeShapeType="1"/>
            </p:cNvSpPr>
            <p:nvPr/>
          </p:nvSpPr>
          <p:spPr bwMode="auto">
            <a:xfrm flipV="1">
              <a:off x="7057694" y="3885296"/>
              <a:ext cx="915773" cy="120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Text Box 23"/>
            <p:cNvSpPr txBox="1">
              <a:spLocks noChangeArrowheads="1"/>
            </p:cNvSpPr>
            <p:nvPr/>
          </p:nvSpPr>
          <p:spPr bwMode="auto">
            <a:xfrm>
              <a:off x="8147828" y="3108553"/>
              <a:ext cx="32553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 err="1">
                  <a:solidFill>
                    <a:srgbClr val="FF0000"/>
                  </a:solidFill>
                </a:rPr>
                <a:t>i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71" name="Line 26"/>
            <p:cNvSpPr>
              <a:spLocks noChangeShapeType="1"/>
            </p:cNvSpPr>
            <p:nvPr/>
          </p:nvSpPr>
          <p:spPr bwMode="auto">
            <a:xfrm>
              <a:off x="8125773" y="2821939"/>
              <a:ext cx="1068" cy="16410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Text Box 6"/>
            <p:cNvSpPr txBox="1">
              <a:spLocks noChangeArrowheads="1"/>
            </p:cNvSpPr>
            <p:nvPr/>
          </p:nvSpPr>
          <p:spPr bwMode="auto">
            <a:xfrm>
              <a:off x="7955301" y="2829176"/>
              <a:ext cx="36331" cy="1872617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73" name="Rectangle 20"/>
          <p:cNvSpPr>
            <a:spLocks noChangeArrowheads="1"/>
          </p:cNvSpPr>
          <p:nvPr/>
        </p:nvSpPr>
        <p:spPr bwMode="auto">
          <a:xfrm>
            <a:off x="9677950" y="3561880"/>
            <a:ext cx="1053172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i="1" dirty="0">
                <a:latin typeface="Calibri"/>
                <a:cs typeface="Calibri"/>
              </a:rPr>
              <a:t>Column-</a:t>
            </a:r>
          </a:p>
          <a:p>
            <a:pPr algn="l">
              <a:lnSpc>
                <a:spcPct val="100000"/>
              </a:lnSpc>
            </a:pPr>
            <a:r>
              <a:rPr lang="en-US" sz="2000" i="1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681357" y="572727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064194" y="572727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391139" y="572727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814514" y="6188936"/>
            <a:ext cx="27747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dirty="0">
                <a:latin typeface="Calibri"/>
                <a:cs typeface="Calibri"/>
              </a:rPr>
              <a:t>Total misses/iteration: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163CFA-DADC-4A41-B4EA-CC77D2574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4105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4" grpId="0"/>
      <p:bldP spid="3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6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Matrix Multiplication</a:t>
            </a:r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5638801" y="1143000"/>
            <a:ext cx="2324353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ijk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jik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2 loads, 0 stores</a:t>
            </a:r>
          </a:p>
          <a:p>
            <a:pPr marL="114300" lvl="1"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misses/</a:t>
            </a:r>
            <a:r>
              <a:rPr lang="en-US" sz="2000" dirty="0" err="1">
                <a:latin typeface="Calibri"/>
                <a:cs typeface="Calibri"/>
              </a:rPr>
              <a:t>iter</a:t>
            </a:r>
            <a:r>
              <a:rPr lang="en-US" sz="2000" dirty="0">
                <a:latin typeface="Calibri"/>
                <a:cs typeface="Calibri"/>
              </a:rPr>
              <a:t> = 1.25</a:t>
            </a: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5638801" y="3200400"/>
            <a:ext cx="2196113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kij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ikj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2 loads, 1 store</a:t>
            </a:r>
          </a:p>
          <a:p>
            <a:pPr marL="114300" lvl="1"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misses/</a:t>
            </a:r>
            <a:r>
              <a:rPr lang="en-US" sz="2000" dirty="0" err="1">
                <a:latin typeface="Calibri"/>
                <a:cs typeface="Calibri"/>
              </a:rPr>
              <a:t>iter</a:t>
            </a:r>
            <a:r>
              <a:rPr lang="en-US" sz="2000" dirty="0">
                <a:latin typeface="Calibri"/>
                <a:cs typeface="Calibri"/>
              </a:rPr>
              <a:t> = 0.5</a:t>
            </a:r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5638800" y="5463902"/>
            <a:ext cx="2082942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jki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kji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2 loads, 1 store</a:t>
            </a:r>
          </a:p>
          <a:p>
            <a:pPr marL="114300" lvl="1"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misses/</a:t>
            </a:r>
            <a:r>
              <a:rPr lang="en-US" sz="2000" dirty="0" err="1">
                <a:latin typeface="Calibri"/>
                <a:cs typeface="Calibri"/>
              </a:rPr>
              <a:t>iter</a:t>
            </a:r>
            <a:r>
              <a:rPr lang="en-US" sz="2000" dirty="0">
                <a:latin typeface="Calibri"/>
                <a:cs typeface="Calibri"/>
              </a:rPr>
              <a:t> = 2</a:t>
            </a:r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1852612" y="814590"/>
            <a:ext cx="3481388" cy="2082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for 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for (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sum = 0.0;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for (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++)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     sum += </a:t>
            </a:r>
            <a:r>
              <a:rPr lang="en-US" sz="1400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sz="1400" dirty="0" err="1">
                <a:solidFill>
                  <a:srgbClr val="FF0000"/>
                </a:solidFill>
                <a:latin typeface="Courier New" charset="0"/>
              </a:rPr>
              <a:t>b[k][j</a:t>
            </a: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</a:t>
            </a:r>
            <a:r>
              <a:rPr lang="en-US" sz="1400" dirty="0" err="1">
                <a:latin typeface="Courier New" charset="0"/>
              </a:rPr>
              <a:t>c[i][j</a:t>
            </a:r>
            <a:r>
              <a:rPr lang="en-US" sz="1400" dirty="0">
                <a:latin typeface="Courier New" charset="0"/>
              </a:rPr>
              <a:t>] = sum;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 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1852612" y="2997559"/>
            <a:ext cx="3481388" cy="18025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for 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&lt;n;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r = a[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][k];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for (j=0; j&lt;n; j++)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   c[</a:t>
            </a:r>
            <a:r>
              <a:rPr lang="en-US" sz="1400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][j] += r * b[k][j];  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1852612" y="4875727"/>
            <a:ext cx="3481388" cy="18025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for (j=0; j&lt;n; j++)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r = b[k][j];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for 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&lt;n;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    c[</a:t>
            </a:r>
            <a:r>
              <a:rPr lang="en-US" sz="1400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][j] += a[</a:t>
            </a:r>
            <a:r>
              <a:rPr lang="en-US" sz="1400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][k] * r;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8153402" y="533401"/>
            <a:ext cx="1838287" cy="1962661"/>
            <a:chOff x="5366134" y="914400"/>
            <a:chExt cx="3353200" cy="3786826"/>
          </a:xfrm>
        </p:grpSpPr>
        <p:grpSp>
          <p:nvGrpSpPr>
            <p:cNvPr id="11" name="Group 10"/>
            <p:cNvGrpSpPr/>
            <p:nvPr/>
          </p:nvGrpSpPr>
          <p:grpSpPr>
            <a:xfrm>
              <a:off x="5366134" y="914400"/>
              <a:ext cx="3353200" cy="3780156"/>
              <a:chOff x="6313317" y="1451283"/>
              <a:chExt cx="1368277" cy="1904292"/>
            </a:xfrm>
          </p:grpSpPr>
          <p:sp>
            <p:nvSpPr>
              <p:cNvPr id="15" name="Text Box 3"/>
              <p:cNvSpPr txBox="1">
                <a:spLocks noChangeArrowheads="1"/>
              </p:cNvSpPr>
              <p:nvPr/>
            </p:nvSpPr>
            <p:spPr bwMode="auto">
              <a:xfrm>
                <a:off x="6313317" y="2412225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050" b="1" dirty="0">
                    <a:solidFill>
                      <a:srgbClr val="000000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16" name="Text Box 4"/>
              <p:cNvSpPr txBox="1">
                <a:spLocks noChangeArrowheads="1"/>
              </p:cNvSpPr>
              <p:nvPr/>
            </p:nvSpPr>
            <p:spPr bwMode="auto">
              <a:xfrm>
                <a:off x="7003560" y="1451283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050" dirty="0">
                    <a:solidFill>
                      <a:srgbClr val="000000"/>
                    </a:solidFill>
                    <a:latin typeface="Arial" charset="0"/>
                  </a:rPr>
                  <a:t>B</a:t>
                </a:r>
                <a:endParaRPr lang="en-US" sz="105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7" name="Text Box 5"/>
              <p:cNvSpPr txBox="1">
                <a:spLocks noChangeArrowheads="1"/>
              </p:cNvSpPr>
              <p:nvPr/>
            </p:nvSpPr>
            <p:spPr bwMode="auto">
              <a:xfrm>
                <a:off x="7003560" y="2412225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050" b="1" dirty="0">
                    <a:solidFill>
                      <a:srgbClr val="000000"/>
                    </a:solidFill>
                    <a:latin typeface="Arial" charset="0"/>
                  </a:rPr>
                  <a:t>C</a:t>
                </a:r>
              </a:p>
            </p:txBody>
          </p:sp>
          <p:sp>
            <p:nvSpPr>
              <p:cNvPr id="18" name="Text Box 6"/>
              <p:cNvSpPr txBox="1">
                <a:spLocks noChangeArrowheads="1"/>
              </p:cNvSpPr>
              <p:nvPr/>
            </p:nvSpPr>
            <p:spPr bwMode="auto">
              <a:xfrm>
                <a:off x="7380294" y="1451283"/>
                <a:ext cx="14825" cy="943350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050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Text Box 10"/>
              <p:cNvSpPr txBox="1">
                <a:spLocks noChangeArrowheads="1"/>
              </p:cNvSpPr>
              <p:nvPr/>
            </p:nvSpPr>
            <p:spPr bwMode="auto">
              <a:xfrm>
                <a:off x="6313317" y="2936376"/>
                <a:ext cx="678034" cy="21233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050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Text Box 11"/>
              <p:cNvSpPr txBox="1">
                <a:spLocks noChangeArrowheads="1"/>
              </p:cNvSpPr>
              <p:nvPr/>
            </p:nvSpPr>
            <p:spPr bwMode="auto">
              <a:xfrm>
                <a:off x="7364751" y="2922765"/>
                <a:ext cx="49639" cy="61968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lIns="0" tIns="91440" rIns="0" bIns="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050">
                  <a:solidFill>
                    <a:srgbClr val="000000"/>
                  </a:solidFill>
                  <a:latin typeface="Times New Roman" charset="0"/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050">
                  <a:solidFill>
                    <a:srgbClr val="000000"/>
                  </a:solidFill>
                  <a:latin typeface="Times New Roman" charset="0"/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05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21" name="Line 22"/>
              <p:cNvSpPr>
                <a:spLocks noChangeShapeType="1"/>
              </p:cNvSpPr>
              <p:nvPr/>
            </p:nvSpPr>
            <p:spPr bwMode="auto">
              <a:xfrm>
                <a:off x="6551392" y="2423752"/>
                <a:ext cx="436" cy="49503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2" name="Text Box 23"/>
              <p:cNvSpPr txBox="1">
                <a:spLocks noChangeArrowheads="1"/>
              </p:cNvSpPr>
              <p:nvPr/>
            </p:nvSpPr>
            <p:spPr bwMode="auto">
              <a:xfrm>
                <a:off x="6540493" y="2556610"/>
                <a:ext cx="132835" cy="2489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050" dirty="0" err="1">
                    <a:solidFill>
                      <a:srgbClr val="000000"/>
                    </a:solidFill>
                  </a:rPr>
                  <a:t>i</a:t>
                </a:r>
                <a:endParaRPr lang="en-US" sz="10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Line 24"/>
              <p:cNvSpPr>
                <a:spLocks noChangeShapeType="1"/>
              </p:cNvSpPr>
              <p:nvPr/>
            </p:nvSpPr>
            <p:spPr bwMode="auto">
              <a:xfrm>
                <a:off x="6321166" y="3006142"/>
                <a:ext cx="519684" cy="607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4" name="Text Box 25"/>
              <p:cNvSpPr txBox="1">
                <a:spLocks noChangeArrowheads="1"/>
              </p:cNvSpPr>
              <p:nvPr/>
            </p:nvSpPr>
            <p:spPr bwMode="auto">
              <a:xfrm>
                <a:off x="6439393" y="2981202"/>
                <a:ext cx="140653" cy="2489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05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25" name="Line 26"/>
              <p:cNvSpPr>
                <a:spLocks noChangeShapeType="1"/>
              </p:cNvSpPr>
              <p:nvPr/>
            </p:nvSpPr>
            <p:spPr bwMode="auto">
              <a:xfrm>
                <a:off x="7456363" y="1462810"/>
                <a:ext cx="436" cy="826673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6" name="Text Box 27"/>
              <p:cNvSpPr txBox="1">
                <a:spLocks noChangeArrowheads="1"/>
              </p:cNvSpPr>
              <p:nvPr/>
            </p:nvSpPr>
            <p:spPr bwMode="auto">
              <a:xfrm>
                <a:off x="7496896" y="1655606"/>
                <a:ext cx="161411" cy="2489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05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27" name="Line 28"/>
              <p:cNvSpPr>
                <a:spLocks noChangeShapeType="1"/>
              </p:cNvSpPr>
              <p:nvPr/>
            </p:nvSpPr>
            <p:spPr bwMode="auto">
              <a:xfrm>
                <a:off x="6990915" y="1841362"/>
                <a:ext cx="397664" cy="60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8" name="Text Box 29"/>
              <p:cNvSpPr txBox="1">
                <a:spLocks noChangeArrowheads="1"/>
              </p:cNvSpPr>
              <p:nvPr/>
            </p:nvSpPr>
            <p:spPr bwMode="auto">
              <a:xfrm>
                <a:off x="7104720" y="1809818"/>
                <a:ext cx="128290" cy="2489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050">
                    <a:solidFill>
                      <a:srgbClr val="000000"/>
                    </a:solidFill>
                  </a:rPr>
                  <a:t>j</a:t>
                </a:r>
              </a:p>
            </p:txBody>
          </p:sp>
          <p:sp>
            <p:nvSpPr>
              <p:cNvPr id="29" name="Line 22"/>
              <p:cNvSpPr>
                <a:spLocks noChangeShapeType="1"/>
              </p:cNvSpPr>
              <p:nvPr/>
            </p:nvSpPr>
            <p:spPr bwMode="auto">
              <a:xfrm>
                <a:off x="7388578" y="2423752"/>
                <a:ext cx="436" cy="49503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30" name="Text Box 23"/>
              <p:cNvSpPr txBox="1">
                <a:spLocks noChangeArrowheads="1"/>
              </p:cNvSpPr>
              <p:nvPr/>
            </p:nvSpPr>
            <p:spPr bwMode="auto">
              <a:xfrm>
                <a:off x="7377678" y="2556610"/>
                <a:ext cx="119218" cy="2489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050">
                    <a:solidFill>
                      <a:srgbClr val="000000"/>
                    </a:solidFill>
                  </a:rPr>
                  <a:t>i</a:t>
                </a:r>
              </a:p>
            </p:txBody>
          </p:sp>
          <p:sp>
            <p:nvSpPr>
              <p:cNvPr id="31" name="Line 28"/>
              <p:cNvSpPr>
                <a:spLocks noChangeShapeType="1"/>
              </p:cNvSpPr>
              <p:nvPr/>
            </p:nvSpPr>
            <p:spPr bwMode="auto">
              <a:xfrm>
                <a:off x="6969985" y="2947902"/>
                <a:ext cx="397664" cy="60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32" name="Text Box 29"/>
              <p:cNvSpPr txBox="1">
                <a:spLocks noChangeArrowheads="1"/>
              </p:cNvSpPr>
              <p:nvPr/>
            </p:nvSpPr>
            <p:spPr bwMode="auto">
              <a:xfrm>
                <a:off x="7083791" y="2916357"/>
                <a:ext cx="118125" cy="2489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050" dirty="0">
                    <a:solidFill>
                      <a:srgbClr val="000000"/>
                    </a:solidFill>
                  </a:rPr>
                  <a:t>j</a:t>
                </a:r>
              </a:p>
            </p:txBody>
          </p:sp>
        </p:grpSp>
        <p:sp>
          <p:nvSpPr>
            <p:cNvPr id="12" name="Rectangle 20"/>
            <p:cNvSpPr>
              <a:spLocks noChangeArrowheads="1"/>
            </p:cNvSpPr>
            <p:nvPr/>
          </p:nvSpPr>
          <p:spPr bwMode="auto">
            <a:xfrm>
              <a:off x="5466579" y="4201416"/>
              <a:ext cx="1333351" cy="4998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13" name="Rectangle 23"/>
            <p:cNvSpPr>
              <a:spLocks noChangeArrowheads="1"/>
            </p:cNvSpPr>
            <p:nvPr/>
          </p:nvSpPr>
          <p:spPr bwMode="auto">
            <a:xfrm>
              <a:off x="7805367" y="4196442"/>
              <a:ext cx="874281" cy="4998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14" name="Rectangle 18"/>
            <p:cNvSpPr>
              <a:spLocks noChangeArrowheads="1"/>
            </p:cNvSpPr>
            <p:nvPr/>
          </p:nvSpPr>
          <p:spPr bwMode="auto">
            <a:xfrm>
              <a:off x="6527570" y="1981202"/>
              <a:ext cx="1367810" cy="82641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Column-</a:t>
              </a:r>
            </a:p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wise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8153401" y="2772917"/>
            <a:ext cx="1822663" cy="1909069"/>
            <a:chOff x="5366134" y="914400"/>
            <a:chExt cx="3359707" cy="3870454"/>
          </a:xfrm>
        </p:grpSpPr>
        <p:sp>
          <p:nvSpPr>
            <p:cNvPr id="35" name="Text Box 3"/>
            <p:cNvSpPr txBox="1">
              <a:spLocks noChangeArrowheads="1"/>
            </p:cNvSpPr>
            <p:nvPr/>
          </p:nvSpPr>
          <p:spPr bwMode="auto">
            <a:xfrm>
              <a:off x="536613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050" b="1" dirty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36" name="Text Box 4"/>
            <p:cNvSpPr txBox="1">
              <a:spLocks noChangeArrowheads="1"/>
            </p:cNvSpPr>
            <p:nvPr/>
          </p:nvSpPr>
          <p:spPr bwMode="auto">
            <a:xfrm>
              <a:off x="7057694" y="914400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050" dirty="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sz="105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7" name="Text Box 5"/>
            <p:cNvSpPr txBox="1">
              <a:spLocks noChangeArrowheads="1"/>
            </p:cNvSpPr>
            <p:nvPr/>
          </p:nvSpPr>
          <p:spPr bwMode="auto">
            <a:xfrm>
              <a:off x="705769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050" b="1" dirty="0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38" name="Text Box 10"/>
            <p:cNvSpPr txBox="1">
              <a:spLocks noChangeArrowheads="1"/>
            </p:cNvSpPr>
            <p:nvPr/>
          </p:nvSpPr>
          <p:spPr bwMode="auto">
            <a:xfrm>
              <a:off x="7055204" y="3844352"/>
              <a:ext cx="1661640" cy="42149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050">
                <a:solidFill>
                  <a:srgbClr val="000000"/>
                </a:solidFill>
              </a:endParaRPr>
            </a:p>
          </p:txBody>
        </p:sp>
        <p:sp>
          <p:nvSpPr>
            <p:cNvPr id="39" name="Text Box 11"/>
            <p:cNvSpPr txBox="1">
              <a:spLocks noChangeArrowheads="1"/>
            </p:cNvSpPr>
            <p:nvPr/>
          </p:nvSpPr>
          <p:spPr bwMode="auto">
            <a:xfrm>
              <a:off x="5864691" y="3835397"/>
              <a:ext cx="121649" cy="123011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05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05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05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0" name="Line 22"/>
            <p:cNvSpPr>
              <a:spLocks noChangeShapeType="1"/>
            </p:cNvSpPr>
            <p:nvPr/>
          </p:nvSpPr>
          <p:spPr bwMode="auto">
            <a:xfrm>
              <a:off x="5949578" y="2844821"/>
              <a:ext cx="1068" cy="98267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41" name="Text Box 23"/>
            <p:cNvSpPr txBox="1">
              <a:spLocks noChangeArrowheads="1"/>
            </p:cNvSpPr>
            <p:nvPr/>
          </p:nvSpPr>
          <p:spPr bwMode="auto">
            <a:xfrm>
              <a:off x="5922868" y="3108554"/>
              <a:ext cx="325533" cy="519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 err="1">
                  <a:solidFill>
                    <a:srgbClr val="000000"/>
                  </a:solidFill>
                </a:rPr>
                <a:t>i</a:t>
              </a:r>
              <a:endParaRPr lang="en-US" sz="1050" dirty="0">
                <a:solidFill>
                  <a:srgbClr val="000000"/>
                </a:solidFill>
              </a:endParaRPr>
            </a:p>
          </p:txBody>
        </p:sp>
        <p:sp>
          <p:nvSpPr>
            <p:cNvPr id="42" name="Line 24"/>
            <p:cNvSpPr>
              <a:spLocks noChangeShapeType="1"/>
            </p:cNvSpPr>
            <p:nvPr/>
          </p:nvSpPr>
          <p:spPr bwMode="auto">
            <a:xfrm>
              <a:off x="7064201" y="1708223"/>
              <a:ext cx="1273576" cy="12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43" name="Text Box 25"/>
            <p:cNvSpPr txBox="1">
              <a:spLocks noChangeArrowheads="1"/>
            </p:cNvSpPr>
            <p:nvPr/>
          </p:nvSpPr>
          <p:spPr bwMode="auto">
            <a:xfrm>
              <a:off x="5457670" y="3885297"/>
              <a:ext cx="344694" cy="519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/>
                <a:t>k</a:t>
              </a:r>
            </a:p>
          </p:txBody>
        </p:sp>
        <p:sp>
          <p:nvSpPr>
            <p:cNvPr id="44" name="Text Box 27"/>
            <p:cNvSpPr txBox="1">
              <a:spLocks noChangeArrowheads="1"/>
            </p:cNvSpPr>
            <p:nvPr/>
          </p:nvSpPr>
          <p:spPr bwMode="auto">
            <a:xfrm>
              <a:off x="8009581" y="985092"/>
              <a:ext cx="395566" cy="519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45" name="Text Box 29"/>
            <p:cNvSpPr txBox="1">
              <a:spLocks noChangeArrowheads="1"/>
            </p:cNvSpPr>
            <p:nvPr/>
          </p:nvSpPr>
          <p:spPr bwMode="auto">
            <a:xfrm>
              <a:off x="7462802" y="1723792"/>
              <a:ext cx="314396" cy="519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>
                  <a:solidFill>
                    <a:srgbClr val="FF0000"/>
                  </a:solidFill>
                </a:rPr>
                <a:t>j</a:t>
              </a:r>
            </a:p>
          </p:txBody>
        </p:sp>
        <p:sp>
          <p:nvSpPr>
            <p:cNvPr id="46" name="Line 22"/>
            <p:cNvSpPr>
              <a:spLocks noChangeShapeType="1"/>
            </p:cNvSpPr>
            <p:nvPr/>
          </p:nvSpPr>
          <p:spPr bwMode="auto">
            <a:xfrm>
              <a:off x="8001247" y="2844821"/>
              <a:ext cx="1068" cy="977856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47" name="Text Box 23"/>
            <p:cNvSpPr txBox="1">
              <a:spLocks noChangeArrowheads="1"/>
            </p:cNvSpPr>
            <p:nvPr/>
          </p:nvSpPr>
          <p:spPr bwMode="auto">
            <a:xfrm>
              <a:off x="7974536" y="3108554"/>
              <a:ext cx="292164" cy="519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48" name="Text Box 29"/>
            <p:cNvSpPr txBox="1">
              <a:spLocks noChangeArrowheads="1"/>
            </p:cNvSpPr>
            <p:nvPr/>
          </p:nvSpPr>
          <p:spPr bwMode="auto">
            <a:xfrm>
              <a:off x="7391400" y="3962166"/>
              <a:ext cx="289486" cy="519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>
                  <a:solidFill>
                    <a:srgbClr val="FF0000"/>
                  </a:solidFill>
                </a:rPr>
                <a:t>j</a:t>
              </a:r>
            </a:p>
          </p:txBody>
        </p:sp>
        <p:sp>
          <p:nvSpPr>
            <p:cNvPr id="49" name="Rectangle 20"/>
            <p:cNvSpPr>
              <a:spLocks noChangeArrowheads="1"/>
            </p:cNvSpPr>
            <p:nvPr/>
          </p:nvSpPr>
          <p:spPr bwMode="auto">
            <a:xfrm>
              <a:off x="7227542" y="4259665"/>
              <a:ext cx="1347390" cy="5251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50" name="Rectangle 23"/>
            <p:cNvSpPr>
              <a:spLocks noChangeArrowheads="1"/>
            </p:cNvSpPr>
            <p:nvPr/>
          </p:nvSpPr>
          <p:spPr bwMode="auto">
            <a:xfrm>
              <a:off x="5559800" y="4196086"/>
              <a:ext cx="883486" cy="5251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51" name="Rectangle 18"/>
            <p:cNvSpPr>
              <a:spLocks noChangeArrowheads="1"/>
            </p:cNvSpPr>
            <p:nvPr/>
          </p:nvSpPr>
          <p:spPr bwMode="auto">
            <a:xfrm>
              <a:off x="7227542" y="2095306"/>
              <a:ext cx="1419644" cy="5251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52" name="Line 28"/>
            <p:cNvSpPr>
              <a:spLocks noChangeShapeType="1"/>
            </p:cNvSpPr>
            <p:nvPr/>
          </p:nvSpPr>
          <p:spPr bwMode="auto">
            <a:xfrm flipV="1">
              <a:off x="5366135" y="3885296"/>
              <a:ext cx="501266" cy="120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>
              <a:off x="7973467" y="914400"/>
              <a:ext cx="0" cy="6096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54" name="Text Box 10"/>
            <p:cNvSpPr txBox="1">
              <a:spLocks noChangeArrowheads="1"/>
            </p:cNvSpPr>
            <p:nvPr/>
          </p:nvSpPr>
          <p:spPr bwMode="auto">
            <a:xfrm>
              <a:off x="7064201" y="1583969"/>
              <a:ext cx="1661640" cy="42149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050">
                <a:solidFill>
                  <a:srgbClr val="000000"/>
                </a:solidFill>
              </a:endParaRPr>
            </a:p>
          </p:txBody>
        </p:sp>
        <p:sp>
          <p:nvSpPr>
            <p:cNvPr id="55" name="Line 24"/>
            <p:cNvSpPr>
              <a:spLocks noChangeShapeType="1"/>
            </p:cNvSpPr>
            <p:nvPr/>
          </p:nvSpPr>
          <p:spPr bwMode="auto">
            <a:xfrm>
              <a:off x="7064201" y="3953558"/>
              <a:ext cx="1273576" cy="12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8153401" y="4876752"/>
            <a:ext cx="1791087" cy="1828848"/>
            <a:chOff x="5366134" y="914400"/>
            <a:chExt cx="3353200" cy="3787393"/>
          </a:xfrm>
        </p:grpSpPr>
        <p:sp>
          <p:nvSpPr>
            <p:cNvPr id="58" name="Text Box 3"/>
            <p:cNvSpPr txBox="1">
              <a:spLocks noChangeArrowheads="1"/>
            </p:cNvSpPr>
            <p:nvPr/>
          </p:nvSpPr>
          <p:spPr bwMode="auto">
            <a:xfrm>
              <a:off x="536613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050" b="1" dirty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59" name="Text Box 4"/>
            <p:cNvSpPr txBox="1">
              <a:spLocks noChangeArrowheads="1"/>
            </p:cNvSpPr>
            <p:nvPr/>
          </p:nvSpPr>
          <p:spPr bwMode="auto">
            <a:xfrm>
              <a:off x="7057694" y="914400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050" dirty="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sz="105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60" name="Text Box 5"/>
            <p:cNvSpPr txBox="1">
              <a:spLocks noChangeArrowheads="1"/>
            </p:cNvSpPr>
            <p:nvPr/>
          </p:nvSpPr>
          <p:spPr bwMode="auto">
            <a:xfrm>
              <a:off x="705769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050" b="1" dirty="0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61" name="Text Box 11"/>
            <p:cNvSpPr txBox="1">
              <a:spLocks noChangeArrowheads="1"/>
            </p:cNvSpPr>
            <p:nvPr/>
          </p:nvSpPr>
          <p:spPr bwMode="auto">
            <a:xfrm>
              <a:off x="7906389" y="1576178"/>
              <a:ext cx="121649" cy="123011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050" dirty="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050" dirty="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050" dirty="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62" name="Text Box 23"/>
            <p:cNvSpPr txBox="1">
              <a:spLocks noChangeArrowheads="1"/>
            </p:cNvSpPr>
            <p:nvPr/>
          </p:nvSpPr>
          <p:spPr bwMode="auto">
            <a:xfrm>
              <a:off x="6116986" y="3108553"/>
              <a:ext cx="325536" cy="546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 err="1">
                  <a:solidFill>
                    <a:srgbClr val="FF0000"/>
                  </a:solidFill>
                </a:rPr>
                <a:t>i</a:t>
              </a:r>
              <a:endParaRPr lang="en-US" sz="1050" dirty="0">
                <a:solidFill>
                  <a:srgbClr val="FF0000"/>
                </a:solidFill>
              </a:endParaRPr>
            </a:p>
          </p:txBody>
        </p:sp>
        <p:sp>
          <p:nvSpPr>
            <p:cNvPr id="63" name="Text Box 25"/>
            <p:cNvSpPr txBox="1">
              <a:spLocks noChangeArrowheads="1"/>
            </p:cNvSpPr>
            <p:nvPr/>
          </p:nvSpPr>
          <p:spPr bwMode="auto">
            <a:xfrm>
              <a:off x="5457671" y="3885297"/>
              <a:ext cx="344696" cy="546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/>
                <a:t>k</a:t>
              </a:r>
            </a:p>
          </p:txBody>
        </p:sp>
        <p:sp>
          <p:nvSpPr>
            <p:cNvPr id="64" name="Text Box 27"/>
            <p:cNvSpPr txBox="1">
              <a:spLocks noChangeArrowheads="1"/>
            </p:cNvSpPr>
            <p:nvPr/>
          </p:nvSpPr>
          <p:spPr bwMode="auto">
            <a:xfrm>
              <a:off x="8009581" y="985093"/>
              <a:ext cx="395566" cy="546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65" name="Text Box 29"/>
            <p:cNvSpPr txBox="1">
              <a:spLocks noChangeArrowheads="1"/>
            </p:cNvSpPr>
            <p:nvPr/>
          </p:nvSpPr>
          <p:spPr bwMode="auto">
            <a:xfrm>
              <a:off x="7462803" y="1723793"/>
              <a:ext cx="314396" cy="546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/>
                <a:t>j</a:t>
              </a:r>
            </a:p>
          </p:txBody>
        </p:sp>
        <p:sp>
          <p:nvSpPr>
            <p:cNvPr id="66" name="Text Box 29"/>
            <p:cNvSpPr txBox="1">
              <a:spLocks noChangeArrowheads="1"/>
            </p:cNvSpPr>
            <p:nvPr/>
          </p:nvSpPr>
          <p:spPr bwMode="auto">
            <a:xfrm>
              <a:off x="7391400" y="3962167"/>
              <a:ext cx="289485" cy="546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>
                  <a:solidFill>
                    <a:srgbClr val="000000"/>
                  </a:solidFill>
                </a:rPr>
                <a:t>j</a:t>
              </a:r>
            </a:p>
          </p:txBody>
        </p:sp>
        <p:sp>
          <p:nvSpPr>
            <p:cNvPr id="67" name="Rectangle 20"/>
            <p:cNvSpPr>
              <a:spLocks noChangeArrowheads="1"/>
            </p:cNvSpPr>
            <p:nvPr/>
          </p:nvSpPr>
          <p:spPr bwMode="auto">
            <a:xfrm>
              <a:off x="6095681" y="3533839"/>
              <a:ext cx="1236441" cy="88701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Column-</a:t>
              </a:r>
            </a:p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wise</a:t>
              </a:r>
            </a:p>
          </p:txBody>
        </p:sp>
        <p:sp>
          <p:nvSpPr>
            <p:cNvPr id="68" name="Rectangle 23"/>
            <p:cNvSpPr>
              <a:spLocks noChangeArrowheads="1"/>
            </p:cNvSpPr>
            <p:nvPr/>
          </p:nvSpPr>
          <p:spPr bwMode="auto">
            <a:xfrm>
              <a:off x="7504247" y="2209800"/>
              <a:ext cx="897320" cy="536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69" name="Line 28"/>
            <p:cNvSpPr>
              <a:spLocks noChangeShapeType="1"/>
            </p:cNvSpPr>
            <p:nvPr/>
          </p:nvSpPr>
          <p:spPr bwMode="auto">
            <a:xfrm flipV="1">
              <a:off x="5366134" y="3886500"/>
              <a:ext cx="58451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70" name="Line 22"/>
            <p:cNvSpPr>
              <a:spLocks noChangeShapeType="1"/>
            </p:cNvSpPr>
            <p:nvPr/>
          </p:nvSpPr>
          <p:spPr bwMode="auto">
            <a:xfrm>
              <a:off x="7973467" y="914400"/>
              <a:ext cx="0" cy="6096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71" name="Line 26"/>
            <p:cNvSpPr>
              <a:spLocks noChangeShapeType="1"/>
            </p:cNvSpPr>
            <p:nvPr/>
          </p:nvSpPr>
          <p:spPr bwMode="auto">
            <a:xfrm>
              <a:off x="6096000" y="2821939"/>
              <a:ext cx="1068" cy="16410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72" name="Text Box 6"/>
            <p:cNvSpPr txBox="1">
              <a:spLocks noChangeArrowheads="1"/>
            </p:cNvSpPr>
            <p:nvPr/>
          </p:nvSpPr>
          <p:spPr bwMode="auto">
            <a:xfrm>
              <a:off x="5950645" y="2829176"/>
              <a:ext cx="36331" cy="1872617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050">
                <a:solidFill>
                  <a:srgbClr val="000000"/>
                </a:solidFill>
              </a:endParaRPr>
            </a:p>
          </p:txBody>
        </p:sp>
        <p:sp>
          <p:nvSpPr>
            <p:cNvPr id="73" name="Line 28"/>
            <p:cNvSpPr>
              <a:spLocks noChangeShapeType="1"/>
            </p:cNvSpPr>
            <p:nvPr/>
          </p:nvSpPr>
          <p:spPr bwMode="auto">
            <a:xfrm>
              <a:off x="7072687" y="1620169"/>
              <a:ext cx="83370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74" name="Line 28"/>
            <p:cNvSpPr>
              <a:spLocks noChangeShapeType="1"/>
            </p:cNvSpPr>
            <p:nvPr/>
          </p:nvSpPr>
          <p:spPr bwMode="auto">
            <a:xfrm flipV="1">
              <a:off x="7057694" y="3885296"/>
              <a:ext cx="915773" cy="120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75" name="Text Box 23"/>
            <p:cNvSpPr txBox="1">
              <a:spLocks noChangeArrowheads="1"/>
            </p:cNvSpPr>
            <p:nvPr/>
          </p:nvSpPr>
          <p:spPr bwMode="auto">
            <a:xfrm>
              <a:off x="8147829" y="3108553"/>
              <a:ext cx="325536" cy="546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 err="1">
                  <a:solidFill>
                    <a:srgbClr val="FF0000"/>
                  </a:solidFill>
                </a:rPr>
                <a:t>i</a:t>
              </a:r>
              <a:endParaRPr lang="en-US" sz="1050" dirty="0">
                <a:solidFill>
                  <a:srgbClr val="FF0000"/>
                </a:solidFill>
              </a:endParaRPr>
            </a:p>
          </p:txBody>
        </p:sp>
        <p:sp>
          <p:nvSpPr>
            <p:cNvPr id="76" name="Line 26"/>
            <p:cNvSpPr>
              <a:spLocks noChangeShapeType="1"/>
            </p:cNvSpPr>
            <p:nvPr/>
          </p:nvSpPr>
          <p:spPr bwMode="auto">
            <a:xfrm>
              <a:off x="8125773" y="2821939"/>
              <a:ext cx="1068" cy="16410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77" name="Text Box 6"/>
            <p:cNvSpPr txBox="1">
              <a:spLocks noChangeArrowheads="1"/>
            </p:cNvSpPr>
            <p:nvPr/>
          </p:nvSpPr>
          <p:spPr bwMode="auto">
            <a:xfrm>
              <a:off x="7955301" y="2829176"/>
              <a:ext cx="36331" cy="1872617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050">
                <a:solidFill>
                  <a:srgbClr val="000000"/>
                </a:solidFill>
              </a:endParaRP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22777A-538E-4789-85BE-F333DFBAB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740882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i7 Matrix Multiply Performance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1676400" y="1181100"/>
          <a:ext cx="8991600" cy="567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934201" y="1524000"/>
            <a:ext cx="2723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jki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kji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(2.0 misses/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iter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85762" y="3790890"/>
            <a:ext cx="2839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ijk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jik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(1.25 misses/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iter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96200" y="5467290"/>
            <a:ext cx="26264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kij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ikj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(0.5 misses/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iter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11243" y="763369"/>
            <a:ext cx="65219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Essentially the same algorithm, just different data access patterns!</a:t>
            </a:r>
          </a:p>
          <a:p>
            <a:pPr algn="ctr"/>
            <a:r>
              <a:rPr lang="en-US" dirty="0">
                <a:latin typeface="Calibri" pitchFamily="34" charset="0"/>
              </a:rPr>
              <a:t>The most natural way to write code may not be the best one!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06485B-3000-4977-BCA9-8C79F1091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6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i7 Matrix Multiply Performance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1676400" y="1181100"/>
          <a:ext cx="8991600" cy="567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934201" y="1524000"/>
            <a:ext cx="2723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jki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kji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(2.0 misses/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iter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85762" y="3790890"/>
            <a:ext cx="2839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ijk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jik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(1.25 misses/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iter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96200" y="5467290"/>
            <a:ext cx="26264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kij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ikj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(0.5 misses/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iter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11243" y="763369"/>
            <a:ext cx="65219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Essentially the same algorithm, just different data access patterns!</a:t>
            </a:r>
          </a:p>
          <a:p>
            <a:pPr algn="ctr"/>
            <a:r>
              <a:rPr lang="en-US" dirty="0">
                <a:latin typeface="Calibri" pitchFamily="34" charset="0"/>
              </a:rPr>
              <a:t>The most natural way to write code may not be the best one!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06485B-3000-4977-BCA9-8C79F1091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0269700-F008-4094-8020-C8F9DB78C758}"/>
              </a:ext>
            </a:extLst>
          </p:cNvPr>
          <p:cNvSpPr/>
          <p:nvPr/>
        </p:nvSpPr>
        <p:spPr>
          <a:xfrm>
            <a:off x="1996225" y="4829577"/>
            <a:ext cx="2499576" cy="1799823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B6A2AC-F7CB-4A4C-8542-7232ACF64905}"/>
              </a:ext>
            </a:extLst>
          </p:cNvPr>
          <p:cNvSpPr txBox="1"/>
          <p:nvPr/>
        </p:nvSpPr>
        <p:spPr>
          <a:xfrm>
            <a:off x="2064253" y="4127947"/>
            <a:ext cx="370911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For a sufficiently small N, any implementation is “good enough”</a:t>
            </a:r>
          </a:p>
        </p:txBody>
      </p:sp>
    </p:spTree>
    <p:extLst>
      <p:ext uri="{BB962C8B-B14F-4D97-AF65-F5344CB8AC3E}">
        <p14:creationId xmlns:p14="http://schemas.microsoft.com/office/powerpoint/2010/main" val="45365944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F281F82-BF66-4672-BDBA-D93DC5DB9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77A4DD7-CD1D-42FF-84B5-C286396EC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about those writes? Do they have additional costs?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BFFFF4-6845-44D7-97D7-E0A785D4D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137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F281F82-BF66-4672-BDBA-D93DC5DB9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77A4DD7-CD1D-42FF-84B5-C286396EC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about those writes? Do they have additional costs?</a:t>
            </a:r>
          </a:p>
          <a:p>
            <a:pPr lvl="1"/>
            <a:r>
              <a:rPr lang="en-US" dirty="0"/>
              <a:t>Assumption: write-back cache such that they don’t cost more than reads until evicted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As long as evictions of modified (dirty) data happen once per array cell, we’re equivalent to the one write outside of the for loop</a:t>
            </a:r>
          </a:p>
          <a:p>
            <a:pPr lvl="2"/>
            <a:r>
              <a:rPr lang="en-US" dirty="0"/>
              <a:t>This is not the case here since entire row doesn’t fit in cache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If evictions of modified (dirty) data happen multiple times per array cell,</a:t>
            </a:r>
            <a:br>
              <a:rPr lang="en-US" dirty="0"/>
            </a:br>
            <a:r>
              <a:rPr lang="en-US" dirty="0"/>
              <a:t>question becomes complicated</a:t>
            </a:r>
          </a:p>
          <a:p>
            <a:pPr lvl="2"/>
            <a:r>
              <a:rPr lang="en-US" dirty="0"/>
              <a:t>How much does that hurt compared to extra cache misses?</a:t>
            </a:r>
          </a:p>
          <a:p>
            <a:pPr lvl="2"/>
            <a:r>
              <a:rPr lang="en-US" dirty="0"/>
              <a:t>Writes can happen in the background (while processor is running)</a:t>
            </a:r>
          </a:p>
          <a:p>
            <a:pPr lvl="2"/>
            <a:r>
              <a:rPr lang="en-US" dirty="0"/>
              <a:t>Likely need to measure real-world performance to understand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BFFFF4-6845-44D7-97D7-E0A785D4D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4248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Memory Mountain</a:t>
            </a:r>
          </a:p>
          <a:p>
            <a:pPr lvl="1"/>
            <a:endParaRPr lang="en-US" dirty="0"/>
          </a:p>
          <a:p>
            <a:r>
              <a:rPr lang="en-US" dirty="0"/>
              <a:t>Cache Metrics</a:t>
            </a:r>
          </a:p>
          <a:p>
            <a:pPr lvl="1"/>
            <a:endParaRPr lang="en-US" dirty="0"/>
          </a:p>
          <a:p>
            <a:r>
              <a:rPr lang="en-US" dirty="0"/>
              <a:t>Cache Performance for Arrays</a:t>
            </a:r>
          </a:p>
          <a:p>
            <a:pPr lvl="1"/>
            <a:endParaRPr lang="en-US" b="1" dirty="0"/>
          </a:p>
          <a:p>
            <a:r>
              <a:rPr lang="en-US" b="1" dirty="0"/>
              <a:t>Improving code</a:t>
            </a:r>
          </a:p>
          <a:p>
            <a:pPr lvl="1"/>
            <a:r>
              <a:rPr lang="en-US" dirty="0"/>
              <a:t>Rearranging Matrix Math</a:t>
            </a:r>
          </a:p>
          <a:p>
            <a:pPr lvl="1"/>
            <a:r>
              <a:rPr lang="en-US" b="1" dirty="0"/>
              <a:t>Matrix Math in Blocks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92987802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Matrix Multiplication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690133" y="5029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290333" y="5029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3690133" y="5884863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5400000">
            <a:off x="5403839" y="55999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3493028" y="5699773"/>
            <a:ext cx="24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75867" y="4648200"/>
            <a:ext cx="243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j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75466" y="5443492"/>
            <a:ext cx="38904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905000" y="5029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71250" y="5334001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590800" y="5867400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38859" y="1067378"/>
            <a:ext cx="6755053" cy="3229089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700" dirty="0">
                <a:latin typeface="Courier New" pitchFamily="49" charset="0"/>
              </a:rPr>
              <a:t>double *c = (double *) </a:t>
            </a:r>
            <a:r>
              <a:rPr lang="en-US" sz="1700" dirty="0" err="1">
                <a:latin typeface="Courier New" pitchFamily="49" charset="0"/>
              </a:rPr>
              <a:t>malloc</a:t>
            </a:r>
            <a:r>
              <a:rPr lang="en-US" sz="1700" dirty="0">
                <a:latin typeface="Courier New" pitchFamily="49" charset="0"/>
              </a:rPr>
              <a:t>(</a:t>
            </a:r>
            <a:r>
              <a:rPr lang="en-US" sz="1700" dirty="0" err="1">
                <a:latin typeface="Courier New" pitchFamily="49" charset="0"/>
              </a:rPr>
              <a:t>sizeof</a:t>
            </a:r>
            <a:r>
              <a:rPr lang="en-US" sz="1700" dirty="0">
                <a:latin typeface="Courier New" pitchFamily="49" charset="0"/>
              </a:rPr>
              <a:t>(double)*n*n);</a:t>
            </a:r>
          </a:p>
          <a:p>
            <a:pPr algn="l">
              <a:lnSpc>
                <a:spcPct val="100000"/>
              </a:lnSpc>
            </a:pPr>
            <a:endParaRPr lang="en-US" sz="17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700" dirty="0">
                <a:solidFill>
                  <a:srgbClr val="FF0000"/>
                </a:solidFill>
                <a:latin typeface="Courier New" pitchFamily="49" charset="0"/>
              </a:rPr>
              <a:t>/* Multiply n x n matrices a and b  */</a:t>
            </a:r>
          </a:p>
          <a:p>
            <a:pPr algn="l">
              <a:lnSpc>
                <a:spcPct val="100000"/>
              </a:lnSpc>
            </a:pPr>
            <a:r>
              <a:rPr lang="en-US" sz="1700" dirty="0">
                <a:latin typeface="Courier New" pitchFamily="49" charset="0"/>
              </a:rPr>
              <a:t>void mmm(double *a, double *b, double *c, </a:t>
            </a:r>
            <a:r>
              <a:rPr lang="en-US" sz="1700" dirty="0" err="1">
                <a:latin typeface="Courier New" pitchFamily="49" charset="0"/>
              </a:rPr>
              <a:t>int</a:t>
            </a:r>
            <a:r>
              <a:rPr lang="en-US" sz="1700" dirty="0">
                <a:latin typeface="Courier New" pitchFamily="49" charset="0"/>
              </a:rPr>
              <a:t> n) {</a:t>
            </a:r>
          </a:p>
          <a:p>
            <a:pPr algn="l">
              <a:lnSpc>
                <a:spcPct val="100000"/>
              </a:lnSpc>
            </a:pPr>
            <a:r>
              <a:rPr lang="en-US" sz="1700" dirty="0">
                <a:latin typeface="Courier New" pitchFamily="49" charset="0"/>
              </a:rPr>
              <a:t>  for (int </a:t>
            </a:r>
            <a:r>
              <a:rPr lang="en-US" sz="1700" dirty="0" err="1">
                <a:latin typeface="Courier New" pitchFamily="49" charset="0"/>
              </a:rPr>
              <a:t>i</a:t>
            </a:r>
            <a:r>
              <a:rPr lang="en-US" sz="1700" dirty="0">
                <a:latin typeface="Courier New" pitchFamily="49" charset="0"/>
              </a:rPr>
              <a:t> = 0; </a:t>
            </a:r>
            <a:r>
              <a:rPr lang="en-US" sz="1700" dirty="0" err="1">
                <a:latin typeface="Courier New" pitchFamily="49" charset="0"/>
              </a:rPr>
              <a:t>i</a:t>
            </a:r>
            <a:r>
              <a:rPr lang="en-US" sz="1700" dirty="0">
                <a:latin typeface="Courier New" pitchFamily="49" charset="0"/>
              </a:rPr>
              <a:t> &lt; n; </a:t>
            </a:r>
            <a:r>
              <a:rPr lang="en-US" sz="1700" dirty="0" err="1">
                <a:latin typeface="Courier New" pitchFamily="49" charset="0"/>
              </a:rPr>
              <a:t>i</a:t>
            </a:r>
            <a:r>
              <a:rPr lang="en-US" sz="17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700" dirty="0">
                <a:latin typeface="Courier New" pitchFamily="49" charset="0"/>
              </a:rPr>
              <a:t>    for (int j = 0; j &lt; n; j++) {</a:t>
            </a:r>
          </a:p>
          <a:p>
            <a:pPr algn="l">
              <a:lnSpc>
                <a:spcPct val="100000"/>
              </a:lnSpc>
            </a:pPr>
            <a:r>
              <a:rPr lang="en-US" sz="1700" dirty="0">
                <a:latin typeface="Courier New" pitchFamily="49" charset="0"/>
              </a:rPr>
              <a:t>      double sum = 0.0;</a:t>
            </a:r>
          </a:p>
          <a:p>
            <a:pPr algn="l">
              <a:lnSpc>
                <a:spcPct val="100000"/>
              </a:lnSpc>
            </a:pPr>
            <a:r>
              <a:rPr lang="en-US" sz="1700" dirty="0">
                <a:latin typeface="Courier New" pitchFamily="49" charset="0"/>
              </a:rPr>
              <a:t>      for (int k = 0; k &lt; n; k++) {</a:t>
            </a:r>
          </a:p>
          <a:p>
            <a:pPr algn="l">
              <a:lnSpc>
                <a:spcPct val="100000"/>
              </a:lnSpc>
            </a:pPr>
            <a:r>
              <a:rPr lang="en-US" sz="1700" dirty="0">
                <a:latin typeface="Courier New" pitchFamily="49" charset="0"/>
              </a:rPr>
              <a:t>        sum += a[</a:t>
            </a:r>
            <a:r>
              <a:rPr lang="en-US" sz="1700" dirty="0" err="1">
                <a:latin typeface="Courier New" pitchFamily="49" charset="0"/>
              </a:rPr>
              <a:t>i</a:t>
            </a:r>
            <a:r>
              <a:rPr lang="en-US" sz="1700" dirty="0">
                <a:latin typeface="Courier New" pitchFamily="49" charset="0"/>
              </a:rPr>
              <a:t>*n + k] * b[k*n + j];</a:t>
            </a:r>
          </a:p>
          <a:p>
            <a:pPr algn="l">
              <a:lnSpc>
                <a:spcPct val="100000"/>
              </a:lnSpc>
            </a:pPr>
            <a:r>
              <a:rPr lang="en-US" sz="1700" dirty="0">
                <a:latin typeface="Courier New" pitchFamily="49" charset="0"/>
              </a:rPr>
              <a:t>      }</a:t>
            </a:r>
          </a:p>
          <a:p>
            <a:r>
              <a:rPr lang="en-US" sz="1700" dirty="0">
                <a:latin typeface="Courier New" pitchFamily="49" charset="0"/>
              </a:rPr>
              <a:t>      c[</a:t>
            </a:r>
            <a:r>
              <a:rPr lang="en-US" sz="1700" dirty="0" err="1">
                <a:latin typeface="Courier New" pitchFamily="49" charset="0"/>
              </a:rPr>
              <a:t>i</a:t>
            </a:r>
            <a:r>
              <a:rPr lang="en-US" sz="1700" dirty="0">
                <a:latin typeface="Courier New" pitchFamily="49" charset="0"/>
              </a:rPr>
              <a:t>*</a:t>
            </a:r>
            <a:r>
              <a:rPr lang="en-US" sz="1700" dirty="0" err="1">
                <a:latin typeface="Courier New" pitchFamily="49" charset="0"/>
              </a:rPr>
              <a:t>n+j</a:t>
            </a:r>
            <a:r>
              <a:rPr lang="en-US" sz="1700" dirty="0">
                <a:latin typeface="Courier New" pitchFamily="49" charset="0"/>
              </a:rPr>
              <a:t>] = sum;</a:t>
            </a:r>
          </a:p>
          <a:p>
            <a:r>
              <a:rPr lang="en-US" sz="1700" dirty="0">
                <a:latin typeface="Courier New" pitchFamily="49" charset="0"/>
              </a:rPr>
              <a:t>} } }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920876" y="5562600"/>
            <a:ext cx="7896225" cy="771525"/>
          </a:xfrm>
          <a:prstGeom prst="rect">
            <a:avLst/>
          </a:prstGeom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endParaRPr lang="en-US" sz="2000" kern="0" dirty="0">
              <a:latin typeface="Calibri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973927" y="2553968"/>
            <a:ext cx="3353200" cy="3780156"/>
            <a:chOff x="5366134" y="914400"/>
            <a:chExt cx="3353200" cy="3780156"/>
          </a:xfrm>
        </p:grpSpPr>
        <p:grpSp>
          <p:nvGrpSpPr>
            <p:cNvPr id="19" name="Group 18"/>
            <p:cNvGrpSpPr/>
            <p:nvPr/>
          </p:nvGrpSpPr>
          <p:grpSpPr>
            <a:xfrm>
              <a:off x="5366134" y="914400"/>
              <a:ext cx="3353200" cy="3780156"/>
              <a:chOff x="6313317" y="1451283"/>
              <a:chExt cx="1368277" cy="1904292"/>
            </a:xfrm>
          </p:grpSpPr>
          <p:sp>
            <p:nvSpPr>
              <p:cNvPr id="23" name="Text Box 3"/>
              <p:cNvSpPr txBox="1">
                <a:spLocks noChangeArrowheads="1"/>
              </p:cNvSpPr>
              <p:nvPr/>
            </p:nvSpPr>
            <p:spPr bwMode="auto">
              <a:xfrm>
                <a:off x="6313317" y="2412225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b="1" dirty="0">
                    <a:solidFill>
                      <a:srgbClr val="000000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24" name="Text Box 4"/>
              <p:cNvSpPr txBox="1">
                <a:spLocks noChangeArrowheads="1"/>
              </p:cNvSpPr>
              <p:nvPr/>
            </p:nvSpPr>
            <p:spPr bwMode="auto">
              <a:xfrm>
                <a:off x="7003560" y="1451283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</a:rPr>
                  <a:t>B</a:t>
                </a:r>
                <a:endParaRPr lang="en-US" sz="180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5" name="Text Box 5"/>
              <p:cNvSpPr txBox="1">
                <a:spLocks noChangeArrowheads="1"/>
              </p:cNvSpPr>
              <p:nvPr/>
            </p:nvSpPr>
            <p:spPr bwMode="auto">
              <a:xfrm>
                <a:off x="7003560" y="2412225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b="1" dirty="0">
                    <a:solidFill>
                      <a:srgbClr val="000000"/>
                    </a:solidFill>
                    <a:latin typeface="Arial" charset="0"/>
                  </a:rPr>
                  <a:t>C</a:t>
                </a:r>
              </a:p>
            </p:txBody>
          </p:sp>
          <p:sp>
            <p:nvSpPr>
              <p:cNvPr id="26" name="Text Box 6"/>
              <p:cNvSpPr txBox="1">
                <a:spLocks noChangeArrowheads="1"/>
              </p:cNvSpPr>
              <p:nvPr/>
            </p:nvSpPr>
            <p:spPr bwMode="auto">
              <a:xfrm>
                <a:off x="7380294" y="1451283"/>
                <a:ext cx="14825" cy="943350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Text Box 10"/>
              <p:cNvSpPr txBox="1">
                <a:spLocks noChangeArrowheads="1"/>
              </p:cNvSpPr>
              <p:nvPr/>
            </p:nvSpPr>
            <p:spPr bwMode="auto">
              <a:xfrm>
                <a:off x="6313317" y="2936376"/>
                <a:ext cx="678034" cy="21233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7364751" y="2922765"/>
                <a:ext cx="49639" cy="61968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lIns="0" tIns="91440" rIns="0" bIns="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29" name="Line 22"/>
              <p:cNvSpPr>
                <a:spLocks noChangeShapeType="1"/>
              </p:cNvSpPr>
              <p:nvPr/>
            </p:nvSpPr>
            <p:spPr bwMode="auto">
              <a:xfrm>
                <a:off x="6551392" y="2423752"/>
                <a:ext cx="436" cy="49503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Text Box 23"/>
              <p:cNvSpPr txBox="1">
                <a:spLocks noChangeArrowheads="1"/>
              </p:cNvSpPr>
              <p:nvPr/>
            </p:nvSpPr>
            <p:spPr bwMode="auto">
              <a:xfrm>
                <a:off x="6540493" y="2556610"/>
                <a:ext cx="132835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 err="1">
                    <a:solidFill>
                      <a:srgbClr val="000000"/>
                    </a:solidFill>
                  </a:rPr>
                  <a:t>i</a:t>
                </a:r>
                <a:endParaRPr lang="en-US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1" name="Line 24"/>
              <p:cNvSpPr>
                <a:spLocks noChangeShapeType="1"/>
              </p:cNvSpPr>
              <p:nvPr/>
            </p:nvSpPr>
            <p:spPr bwMode="auto">
              <a:xfrm>
                <a:off x="6321166" y="3006142"/>
                <a:ext cx="519684" cy="607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Text Box 25"/>
              <p:cNvSpPr txBox="1">
                <a:spLocks noChangeArrowheads="1"/>
              </p:cNvSpPr>
              <p:nvPr/>
            </p:nvSpPr>
            <p:spPr bwMode="auto">
              <a:xfrm>
                <a:off x="6439393" y="2981202"/>
                <a:ext cx="140653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33" name="Line 26"/>
              <p:cNvSpPr>
                <a:spLocks noChangeShapeType="1"/>
              </p:cNvSpPr>
              <p:nvPr/>
            </p:nvSpPr>
            <p:spPr bwMode="auto">
              <a:xfrm>
                <a:off x="7456363" y="1462810"/>
                <a:ext cx="436" cy="826673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Text Box 27"/>
              <p:cNvSpPr txBox="1">
                <a:spLocks noChangeArrowheads="1"/>
              </p:cNvSpPr>
              <p:nvPr/>
            </p:nvSpPr>
            <p:spPr bwMode="auto">
              <a:xfrm>
                <a:off x="7496896" y="1655606"/>
                <a:ext cx="161411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35" name="Line 28"/>
              <p:cNvSpPr>
                <a:spLocks noChangeShapeType="1"/>
              </p:cNvSpPr>
              <p:nvPr/>
            </p:nvSpPr>
            <p:spPr bwMode="auto">
              <a:xfrm>
                <a:off x="6990915" y="1841362"/>
                <a:ext cx="397664" cy="60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Text Box 29"/>
              <p:cNvSpPr txBox="1">
                <a:spLocks noChangeArrowheads="1"/>
              </p:cNvSpPr>
              <p:nvPr/>
            </p:nvSpPr>
            <p:spPr bwMode="auto">
              <a:xfrm>
                <a:off x="7104720" y="1809818"/>
                <a:ext cx="128290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>
                    <a:solidFill>
                      <a:srgbClr val="000000"/>
                    </a:solidFill>
                  </a:rPr>
                  <a:t>j</a:t>
                </a:r>
              </a:p>
            </p:txBody>
          </p:sp>
          <p:sp>
            <p:nvSpPr>
              <p:cNvPr id="37" name="Line 22"/>
              <p:cNvSpPr>
                <a:spLocks noChangeShapeType="1"/>
              </p:cNvSpPr>
              <p:nvPr/>
            </p:nvSpPr>
            <p:spPr bwMode="auto">
              <a:xfrm>
                <a:off x="7388578" y="2423752"/>
                <a:ext cx="436" cy="49503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Text Box 23"/>
              <p:cNvSpPr txBox="1">
                <a:spLocks noChangeArrowheads="1"/>
              </p:cNvSpPr>
              <p:nvPr/>
            </p:nvSpPr>
            <p:spPr bwMode="auto">
              <a:xfrm>
                <a:off x="7377678" y="2556610"/>
                <a:ext cx="119218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>
                    <a:solidFill>
                      <a:srgbClr val="000000"/>
                    </a:solidFill>
                  </a:rPr>
                  <a:t>i</a:t>
                </a:r>
              </a:p>
            </p:txBody>
          </p:sp>
          <p:sp>
            <p:nvSpPr>
              <p:cNvPr id="39" name="Line 28"/>
              <p:cNvSpPr>
                <a:spLocks noChangeShapeType="1"/>
              </p:cNvSpPr>
              <p:nvPr/>
            </p:nvSpPr>
            <p:spPr bwMode="auto">
              <a:xfrm>
                <a:off x="6969985" y="2947902"/>
                <a:ext cx="397664" cy="60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Text Box 29"/>
              <p:cNvSpPr txBox="1">
                <a:spLocks noChangeArrowheads="1"/>
              </p:cNvSpPr>
              <p:nvPr/>
            </p:nvSpPr>
            <p:spPr bwMode="auto">
              <a:xfrm>
                <a:off x="7083791" y="2916357"/>
                <a:ext cx="118125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</a:rPr>
                  <a:t>j</a:t>
                </a:r>
              </a:p>
            </p:txBody>
          </p:sp>
        </p:grp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5466579" y="4291334"/>
              <a:ext cx="1171666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21" name="Rectangle 23"/>
            <p:cNvSpPr>
              <a:spLocks noChangeArrowheads="1"/>
            </p:cNvSpPr>
            <p:nvPr/>
          </p:nvSpPr>
          <p:spPr bwMode="auto">
            <a:xfrm>
              <a:off x="7805367" y="4196444"/>
              <a:ext cx="7192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22" name="Rectangle 18"/>
            <p:cNvSpPr>
              <a:spLocks noChangeArrowheads="1"/>
            </p:cNvSpPr>
            <p:nvPr/>
          </p:nvSpPr>
          <p:spPr bwMode="auto">
            <a:xfrm>
              <a:off x="6781800" y="1981200"/>
              <a:ext cx="1113583" cy="70532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Column-</a:t>
              </a:r>
            </a:p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wise</a:t>
              </a:r>
            </a:p>
          </p:txBody>
        </p:sp>
      </p:grp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07196094-489F-47E8-BEE5-C587E1CFA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3420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roup 85"/>
          <p:cNvGrpSpPr/>
          <p:nvPr/>
        </p:nvGrpSpPr>
        <p:grpSpPr>
          <a:xfrm>
            <a:off x="7935999" y="3232165"/>
            <a:ext cx="2796466" cy="3152534"/>
            <a:chOff x="5974114" y="3476866"/>
            <a:chExt cx="2796466" cy="3152534"/>
          </a:xfrm>
        </p:grpSpPr>
        <p:sp>
          <p:nvSpPr>
            <p:cNvPr id="75" name="Text Box 3"/>
            <p:cNvSpPr txBox="1">
              <a:spLocks noChangeArrowheads="1"/>
            </p:cNvSpPr>
            <p:nvPr/>
          </p:nvSpPr>
          <p:spPr bwMode="auto">
            <a:xfrm>
              <a:off x="5974114" y="5067695"/>
              <a:ext cx="1385757" cy="15617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endParaRPr lang="en-US" sz="1800" b="1" dirty="0">
                <a:solidFill>
                  <a:srgbClr val="000000"/>
                </a:solidFill>
                <a:latin typeface="Arial" charset="0"/>
              </a:endParaRPr>
            </a:p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endParaRPr lang="en-US" sz="1800" b="1" dirty="0">
                <a:solidFill>
                  <a:srgbClr val="000000"/>
                </a:solidFill>
                <a:latin typeface="Arial" charset="0"/>
              </a:endParaRPr>
            </a:p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</a:rPr>
                <a:t>        </a:t>
              </a: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76" name="Text Box 4"/>
            <p:cNvSpPr txBox="1">
              <a:spLocks noChangeArrowheads="1"/>
            </p:cNvSpPr>
            <p:nvPr/>
          </p:nvSpPr>
          <p:spPr bwMode="auto">
            <a:xfrm>
              <a:off x="7384823" y="3476866"/>
              <a:ext cx="1385757" cy="15617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endParaRPr lang="en-US" sz="1800" dirty="0">
                <a:solidFill>
                  <a:srgbClr val="000000"/>
                </a:solidFill>
                <a:latin typeface="Arial" charset="0"/>
              </a:endParaRPr>
            </a:p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endParaRPr lang="en-US" sz="1800" dirty="0">
                <a:solidFill>
                  <a:srgbClr val="000000"/>
                </a:solidFill>
                <a:latin typeface="Arial" charset="0"/>
              </a:endParaRPr>
            </a:p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</a:rPr>
                <a:t>        B</a:t>
              </a:r>
              <a:endParaRPr lang="en-US" sz="18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7" name="Text Box 5"/>
            <p:cNvSpPr txBox="1">
              <a:spLocks noChangeArrowheads="1"/>
            </p:cNvSpPr>
            <p:nvPr/>
          </p:nvSpPr>
          <p:spPr bwMode="auto">
            <a:xfrm>
              <a:off x="7384823" y="5067695"/>
              <a:ext cx="1385757" cy="15617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endParaRPr lang="en-US" sz="1800" dirty="0">
                <a:solidFill>
                  <a:srgbClr val="000000"/>
                </a:solidFill>
                <a:latin typeface="Arial" charset="0"/>
              </a:endParaRPr>
            </a:p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endParaRPr lang="en-US" sz="1800" b="1" dirty="0">
                <a:solidFill>
                  <a:srgbClr val="000000"/>
                </a:solidFill>
                <a:latin typeface="Arial" charset="0"/>
              </a:endParaRPr>
            </a:p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</a:rPr>
                <a:t>        </a:t>
              </a: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78" name="Text Box 6"/>
            <p:cNvSpPr txBox="1">
              <a:spLocks noChangeArrowheads="1"/>
            </p:cNvSpPr>
            <p:nvPr/>
          </p:nvSpPr>
          <p:spPr bwMode="auto">
            <a:xfrm>
              <a:off x="7388352" y="3476866"/>
              <a:ext cx="30299" cy="1561705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79" name="Text Box 10"/>
            <p:cNvSpPr txBox="1">
              <a:spLocks noChangeArrowheads="1"/>
            </p:cNvSpPr>
            <p:nvPr/>
          </p:nvSpPr>
          <p:spPr bwMode="auto">
            <a:xfrm>
              <a:off x="5974114" y="5065776"/>
              <a:ext cx="1385757" cy="45720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81" name="Line 24"/>
            <p:cNvSpPr>
              <a:spLocks noChangeShapeType="1"/>
            </p:cNvSpPr>
            <p:nvPr/>
          </p:nvSpPr>
          <p:spPr bwMode="auto">
            <a:xfrm>
              <a:off x="5990158" y="5191311"/>
              <a:ext cx="799225" cy="0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Text Box 25"/>
            <p:cNvSpPr txBox="1">
              <a:spLocks noChangeArrowheads="1"/>
            </p:cNvSpPr>
            <p:nvPr/>
          </p:nvSpPr>
          <p:spPr bwMode="auto">
            <a:xfrm>
              <a:off x="6088053" y="5208400"/>
              <a:ext cx="287465" cy="37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FF0000"/>
                  </a:solidFill>
                </a:rPr>
                <a:t>k</a:t>
              </a:r>
            </a:p>
          </p:txBody>
        </p:sp>
        <p:sp>
          <p:nvSpPr>
            <p:cNvPr id="83" name="Line 26"/>
            <p:cNvSpPr>
              <a:spLocks noChangeShapeType="1"/>
            </p:cNvSpPr>
            <p:nvPr/>
          </p:nvSpPr>
          <p:spPr bwMode="auto">
            <a:xfrm>
              <a:off x="7551380" y="3476866"/>
              <a:ext cx="0" cy="1076051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Text Box 27"/>
            <p:cNvSpPr txBox="1">
              <a:spLocks noChangeArrowheads="1"/>
            </p:cNvSpPr>
            <p:nvPr/>
          </p:nvSpPr>
          <p:spPr bwMode="auto">
            <a:xfrm>
              <a:off x="7512180" y="3932396"/>
              <a:ext cx="329890" cy="37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FF0000"/>
                  </a:solidFill>
                </a:rPr>
                <a:t>k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 (approximate)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Matrix elements are doubles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&lt;&lt;&lt; n (much smaller than n)</a:t>
            </a:r>
          </a:p>
          <a:p>
            <a:pPr lvl="1"/>
            <a:endParaRPr lang="en-US" dirty="0"/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iteration (</a:t>
            </a:r>
            <a:r>
              <a:rPr lang="en-US" dirty="0" err="1"/>
              <a:t>i,j,k</a:t>
            </a:r>
            <a:r>
              <a:rPr lang="en-US" dirty="0"/>
              <a:t>=0,0,*):</a:t>
            </a:r>
          </a:p>
          <a:p>
            <a:pPr lvl="1"/>
            <a:r>
              <a:rPr lang="en-US" dirty="0"/>
              <a:t>How many misses?</a:t>
            </a:r>
          </a:p>
          <a:p>
            <a:pPr lvl="1"/>
            <a:r>
              <a:rPr lang="en-US" dirty="0"/>
              <a:t>n/8 + n + 1 = </a:t>
            </a:r>
            <a:br>
              <a:rPr lang="en-US" dirty="0"/>
            </a:br>
            <a:r>
              <a:rPr lang="en-US" dirty="0"/>
              <a:t>9n/8+1 misses</a:t>
            </a: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3938112" y="4822995"/>
            <a:ext cx="1385757" cy="1561705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b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b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 </a:t>
            </a:r>
            <a:r>
              <a:rPr lang="en-US" sz="1800" b="1" dirty="0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5348821" y="3232166"/>
            <a:ext cx="1385757" cy="1561705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 B</a:t>
            </a:r>
            <a:endParaRPr lang="en-US" sz="18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5348821" y="4822995"/>
            <a:ext cx="1385757" cy="1561705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b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 </a:t>
            </a:r>
            <a:r>
              <a:rPr lang="en-US" sz="1800" b="1" dirty="0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5358151" y="3232166"/>
            <a:ext cx="30299" cy="1561705"/>
          </a:xfrm>
          <a:prstGeom prst="rect">
            <a:avLst/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/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3938112" y="4830835"/>
            <a:ext cx="1385757" cy="35151"/>
          </a:xfrm>
          <a:prstGeom prst="rect">
            <a:avLst/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/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5350424" y="4827660"/>
            <a:ext cx="45719" cy="45719"/>
          </a:xfrm>
          <a:prstGeom prst="rect">
            <a:avLst/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</p:spPr>
        <p:txBody>
          <a:bodyPr lIns="0" tIns="91440" rIns="0" bIns="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40" name="Line 24"/>
          <p:cNvSpPr>
            <a:spLocks noChangeShapeType="1"/>
          </p:cNvSpPr>
          <p:nvPr/>
        </p:nvSpPr>
        <p:spPr bwMode="auto">
          <a:xfrm>
            <a:off x="3954156" y="4946610"/>
            <a:ext cx="799225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Text Box 25"/>
          <p:cNvSpPr txBox="1">
            <a:spLocks noChangeArrowheads="1"/>
          </p:cNvSpPr>
          <p:nvPr/>
        </p:nvSpPr>
        <p:spPr bwMode="auto">
          <a:xfrm>
            <a:off x="4052051" y="4963700"/>
            <a:ext cx="287465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Palatino" charset="0"/>
              <a:buNone/>
            </a:pPr>
            <a:r>
              <a:rPr lang="en-US" sz="1800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42" name="Line 26"/>
          <p:cNvSpPr>
            <a:spLocks noChangeShapeType="1"/>
          </p:cNvSpPr>
          <p:nvPr/>
        </p:nvSpPr>
        <p:spPr bwMode="auto">
          <a:xfrm>
            <a:off x="5515377" y="3232166"/>
            <a:ext cx="0" cy="1076051"/>
          </a:xfrm>
          <a:prstGeom prst="line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Text Box 27"/>
          <p:cNvSpPr txBox="1">
            <a:spLocks noChangeArrowheads="1"/>
          </p:cNvSpPr>
          <p:nvPr/>
        </p:nvSpPr>
        <p:spPr bwMode="auto">
          <a:xfrm>
            <a:off x="5476177" y="3687696"/>
            <a:ext cx="329890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Palatino" charset="0"/>
              <a:buNone/>
            </a:pPr>
            <a:r>
              <a:rPr lang="en-US" sz="1800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74142" y="3237435"/>
            <a:ext cx="2273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dirty="0"/>
              <a:t>Afterwards </a:t>
            </a:r>
            <a:r>
              <a:rPr lang="en-US" dirty="0">
                <a:solidFill>
                  <a:srgbClr val="0000FF"/>
                </a:solidFill>
              </a:rPr>
              <a:t>in cache: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8170736" y="3805567"/>
            <a:ext cx="841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alibri" pitchFamily="34" charset="0"/>
              </a:rPr>
              <a:t>8-wide</a:t>
            </a:r>
          </a:p>
        </p:txBody>
      </p:sp>
      <p:sp>
        <p:nvSpPr>
          <p:cNvPr id="74" name="Freeform 73"/>
          <p:cNvSpPr/>
          <p:nvPr/>
        </p:nvSpPr>
        <p:spPr>
          <a:xfrm>
            <a:off x="8591285" y="4174899"/>
            <a:ext cx="730471" cy="457200"/>
          </a:xfrm>
          <a:custGeom>
            <a:avLst/>
            <a:gdLst>
              <a:gd name="connsiteX0" fmla="*/ 0 w 1042676"/>
              <a:gd name="connsiteY0" fmla="*/ 0 h 517437"/>
              <a:gd name="connsiteX1" fmla="*/ 423342 w 1042676"/>
              <a:gd name="connsiteY1" fmla="*/ 407678 h 517437"/>
              <a:gd name="connsiteX2" fmla="*/ 1042676 w 1042676"/>
              <a:gd name="connsiteY2" fmla="*/ 517437 h 517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2676" h="517437">
                <a:moveTo>
                  <a:pt x="0" y="0"/>
                </a:moveTo>
                <a:cubicBezTo>
                  <a:pt x="124781" y="160719"/>
                  <a:pt x="249563" y="321439"/>
                  <a:pt x="423342" y="407678"/>
                </a:cubicBezTo>
                <a:cubicBezTo>
                  <a:pt x="597121" y="493917"/>
                  <a:pt x="1042676" y="517437"/>
                  <a:pt x="1042676" y="517437"/>
                </a:cubicBezTo>
              </a:path>
            </a:pathLst>
          </a:custGeom>
          <a:ln w="38100">
            <a:solidFill>
              <a:srgbClr val="0000FF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 bwMode="auto">
          <a:xfrm>
            <a:off x="9351550" y="4454541"/>
            <a:ext cx="62758" cy="342505"/>
          </a:xfrm>
          <a:prstGeom prst="rect">
            <a:avLst/>
          </a:prstGeom>
          <a:solidFill>
            <a:srgbClr val="0000FF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8896085" y="4821552"/>
            <a:ext cx="431980" cy="54864"/>
          </a:xfrm>
          <a:prstGeom prst="rect">
            <a:avLst/>
          </a:prstGeom>
          <a:solidFill>
            <a:srgbClr val="0000FF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9346708" y="4454497"/>
            <a:ext cx="164890" cy="342505"/>
          </a:xfrm>
          <a:prstGeom prst="rect">
            <a:avLst/>
          </a:prstGeom>
          <a:solidFill>
            <a:srgbClr val="0000FF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Text Box 11"/>
          <p:cNvSpPr txBox="1">
            <a:spLocks noChangeArrowheads="1"/>
          </p:cNvSpPr>
          <p:nvPr/>
        </p:nvSpPr>
        <p:spPr bwMode="auto">
          <a:xfrm>
            <a:off x="9353286" y="4821076"/>
            <a:ext cx="45719" cy="45719"/>
          </a:xfrm>
          <a:prstGeom prst="rect">
            <a:avLst/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</p:spPr>
        <p:txBody>
          <a:bodyPr lIns="0" tIns="91440" rIns="0" bIns="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9346708" y="4821075"/>
            <a:ext cx="164890" cy="54864"/>
          </a:xfrm>
          <a:prstGeom prst="rect">
            <a:avLst/>
          </a:prstGeom>
          <a:solidFill>
            <a:srgbClr val="0000FF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826A18-BC32-43AC-84AA-8C6F4750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3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3" grpId="0"/>
      <p:bldP spid="74" grpId="0" animBg="1"/>
      <p:bldP spid="70" grpId="0" animBg="1"/>
      <p:bldP spid="72" grpId="0" animBg="1"/>
      <p:bldP spid="89" grpId="0" animBg="1"/>
      <p:bldP spid="9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Cache-Friendly Code</a:t>
            </a:r>
          </a:p>
        </p:txBody>
      </p:sp>
      <p:sp>
        <p:nvSpPr>
          <p:cNvPr id="160777" name="Rectangle 9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Caches are key to program performance</a:t>
            </a:r>
          </a:p>
          <a:p>
            <a:pPr lvl="1"/>
            <a:r>
              <a:rPr lang="en-US" dirty="0"/>
              <a:t>CPU accessing main memory = CPU twiddling its thumbs = bad</a:t>
            </a:r>
          </a:p>
          <a:p>
            <a:pPr lvl="1"/>
            <a:r>
              <a:rPr lang="en-US" dirty="0"/>
              <a:t>Want to avoid as much as possible</a:t>
            </a:r>
          </a:p>
          <a:p>
            <a:pPr lvl="1"/>
            <a:endParaRPr lang="en-US" dirty="0"/>
          </a:p>
          <a:p>
            <a:r>
              <a:rPr lang="en-US" dirty="0"/>
              <a:t>Minimize cache misses in the inner loops of core functions</a:t>
            </a:r>
          </a:p>
          <a:p>
            <a:pPr lvl="1"/>
            <a:r>
              <a:rPr lang="en-US" dirty="0"/>
              <a:t>That’s usually where your program spends most of its time (“hot” code)</a:t>
            </a:r>
          </a:p>
          <a:p>
            <a:pPr lvl="2"/>
            <a:r>
              <a:rPr lang="en-US" dirty="0"/>
              <a:t>Programmers are notoriously bad at guessing these spots</a:t>
            </a:r>
          </a:p>
          <a:p>
            <a:pPr lvl="2"/>
            <a:r>
              <a:rPr lang="en-US" dirty="0"/>
              <a:t>Use a profiler to find them (e.g.,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gprof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Repeated references to variables are good (</a:t>
            </a:r>
            <a:r>
              <a:rPr lang="en-US" b="1" i="1" dirty="0"/>
              <a:t>temporal locality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Stride-1 reference patterns are good (</a:t>
            </a:r>
            <a:r>
              <a:rPr lang="en-US" b="1" i="1" dirty="0"/>
              <a:t>spatial locality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I.e., accessing array elements in sequence, not jumping around</a:t>
            </a:r>
          </a:p>
          <a:p>
            <a:pPr lvl="2"/>
            <a:endParaRPr lang="en-US" dirty="0"/>
          </a:p>
          <a:p>
            <a:r>
              <a:rPr lang="en-US" dirty="0"/>
              <a:t>Now that we know how cache memories work</a:t>
            </a:r>
          </a:p>
          <a:p>
            <a:pPr lvl="1"/>
            <a:r>
              <a:rPr lang="en-US" dirty="0"/>
              <a:t>We can quantify the effect of locality on performance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7986259-EE40-40AF-B571-1B77DD96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14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 (approximate)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Matrix elements are doubles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&lt;&lt;&lt; n (much smaller than n)</a:t>
            </a:r>
          </a:p>
          <a:p>
            <a:pPr lvl="1"/>
            <a:endParaRPr lang="en-US" dirty="0"/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iteration (</a:t>
            </a:r>
            <a:r>
              <a:rPr lang="en-US" dirty="0" err="1"/>
              <a:t>i,j,k</a:t>
            </a:r>
            <a:r>
              <a:rPr lang="en-US" dirty="0"/>
              <a:t>=0,1,*):</a:t>
            </a:r>
          </a:p>
          <a:p>
            <a:pPr lvl="1"/>
            <a:r>
              <a:rPr lang="en-US" dirty="0"/>
              <a:t>Again:</a:t>
            </a:r>
            <a:br>
              <a:rPr lang="en-US" dirty="0"/>
            </a:br>
            <a:r>
              <a:rPr lang="en-US" dirty="0"/>
              <a:t>n/8 + n + 1 = </a:t>
            </a:r>
            <a:br>
              <a:rPr lang="en-US" dirty="0"/>
            </a:br>
            <a:r>
              <a:rPr lang="en-US" dirty="0"/>
              <a:t>9n/8+1 misses</a:t>
            </a:r>
          </a:p>
        </p:txBody>
      </p:sp>
      <p:sp>
        <p:nvSpPr>
          <p:cNvPr id="39" name="Content Placeholder 2"/>
          <p:cNvSpPr txBox="1">
            <a:spLocks/>
          </p:cNvSpPr>
          <p:nvPr/>
        </p:nvSpPr>
        <p:spPr bwMode="auto">
          <a:xfrm>
            <a:off x="6934200" y="1066800"/>
            <a:ext cx="3733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Total misses:</a:t>
            </a:r>
          </a:p>
          <a:p>
            <a:pPr lvl="1"/>
            <a:r>
              <a:rPr lang="en-US" dirty="0"/>
              <a:t>Every iteration: 9n/8 + 1</a:t>
            </a:r>
          </a:p>
          <a:p>
            <a:pPr lvl="1"/>
            <a:r>
              <a:rPr lang="en-US"/>
              <a:t># iterations</a:t>
            </a:r>
            <a:r>
              <a:rPr lang="en-US" dirty="0"/>
              <a:t>: n</a:t>
            </a:r>
            <a:r>
              <a:rPr lang="en-US" baseline="30000" dirty="0"/>
              <a:t>2</a:t>
            </a:r>
          </a:p>
          <a:p>
            <a:pPr lvl="1"/>
            <a:r>
              <a:rPr lang="en-US" dirty="0"/>
              <a:t>(9n/8+1)*n</a:t>
            </a:r>
            <a:r>
              <a:rPr lang="en-US" baseline="30000" dirty="0"/>
              <a:t>2</a:t>
            </a:r>
            <a:r>
              <a:rPr lang="en-US" dirty="0"/>
              <a:t> = (9/8)*n</a:t>
            </a:r>
            <a:r>
              <a:rPr lang="en-US" baseline="30000" dirty="0"/>
              <a:t>3</a:t>
            </a:r>
            <a:r>
              <a:rPr lang="en-US" dirty="0"/>
              <a:t> +n</a:t>
            </a:r>
            <a:r>
              <a:rPr lang="en-US" baseline="30000" dirty="0"/>
              <a:t>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A31EBB-1881-4CC6-8FE9-7B3C62B66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  <p:sp>
        <p:nvSpPr>
          <p:cNvPr id="55" name="Text Box 3">
            <a:extLst>
              <a:ext uri="{FF2B5EF4-FFF2-40B4-BE49-F238E27FC236}">
                <a16:creationId xmlns:a16="http://schemas.microsoft.com/office/drawing/2014/main" id="{3933A9BF-085D-4B97-81B5-54CD55D5E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8110" y="4822996"/>
            <a:ext cx="1385757" cy="1561705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b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b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 </a:t>
            </a:r>
            <a:r>
              <a:rPr lang="en-US" sz="1800" b="1" dirty="0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56" name="Text Box 4">
            <a:extLst>
              <a:ext uri="{FF2B5EF4-FFF2-40B4-BE49-F238E27FC236}">
                <a16:creationId xmlns:a16="http://schemas.microsoft.com/office/drawing/2014/main" id="{C5F1FD5D-3F74-4BE6-B934-36E2E22F6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8819" y="3232167"/>
            <a:ext cx="1385757" cy="1561705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 B</a:t>
            </a:r>
            <a:endParaRPr lang="en-US" sz="18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7" name="Text Box 5">
            <a:extLst>
              <a:ext uri="{FF2B5EF4-FFF2-40B4-BE49-F238E27FC236}">
                <a16:creationId xmlns:a16="http://schemas.microsoft.com/office/drawing/2014/main" id="{030FEA11-EAA1-44BE-AB41-270BE9217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8819" y="4822996"/>
            <a:ext cx="1385757" cy="1561705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b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 </a:t>
            </a:r>
            <a:r>
              <a:rPr lang="en-US" sz="1800" b="1" dirty="0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58" name="Text Box 6">
            <a:extLst>
              <a:ext uri="{FF2B5EF4-FFF2-40B4-BE49-F238E27FC236}">
                <a16:creationId xmlns:a16="http://schemas.microsoft.com/office/drawing/2014/main" id="{41895323-1AD0-4C3E-9A99-51EA55377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8877" y="3232167"/>
            <a:ext cx="30299" cy="1561705"/>
          </a:xfrm>
          <a:prstGeom prst="rect">
            <a:avLst/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/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59" name="Text Box 10">
            <a:extLst>
              <a:ext uri="{FF2B5EF4-FFF2-40B4-BE49-F238E27FC236}">
                <a16:creationId xmlns:a16="http://schemas.microsoft.com/office/drawing/2014/main" id="{F8CE7F8E-3F4E-451D-A1F4-B61D2AD47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8110" y="4830836"/>
            <a:ext cx="1385757" cy="35151"/>
          </a:xfrm>
          <a:prstGeom prst="rect">
            <a:avLst/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/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60" name="Text Box 11">
            <a:extLst>
              <a:ext uri="{FF2B5EF4-FFF2-40B4-BE49-F238E27FC236}">
                <a16:creationId xmlns:a16="http://schemas.microsoft.com/office/drawing/2014/main" id="{56DDC0F3-ABB4-4BE8-940E-914F179D9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1297" y="4827661"/>
            <a:ext cx="45719" cy="45719"/>
          </a:xfrm>
          <a:prstGeom prst="rect">
            <a:avLst/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</p:spPr>
        <p:txBody>
          <a:bodyPr lIns="0" tIns="91440" rIns="0" bIns="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61" name="Line 24">
            <a:extLst>
              <a:ext uri="{FF2B5EF4-FFF2-40B4-BE49-F238E27FC236}">
                <a16:creationId xmlns:a16="http://schemas.microsoft.com/office/drawing/2014/main" id="{0153EDE2-118F-4B42-B036-3DBDB9D0C5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4154" y="4946611"/>
            <a:ext cx="799225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Text Box 25">
            <a:extLst>
              <a:ext uri="{FF2B5EF4-FFF2-40B4-BE49-F238E27FC236}">
                <a16:creationId xmlns:a16="http://schemas.microsoft.com/office/drawing/2014/main" id="{18A83E2F-FA1F-498E-A598-1AEEFAF1A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2049" y="4963701"/>
            <a:ext cx="287465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Palatino" charset="0"/>
              <a:buNone/>
            </a:pPr>
            <a:r>
              <a:rPr lang="en-US" sz="1800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63" name="Line 26">
            <a:extLst>
              <a:ext uri="{FF2B5EF4-FFF2-40B4-BE49-F238E27FC236}">
                <a16:creationId xmlns:a16="http://schemas.microsoft.com/office/drawing/2014/main" id="{7A26797D-560A-497C-969E-A6CAB4EDC107}"/>
              </a:ext>
            </a:extLst>
          </p:cNvPr>
          <p:cNvSpPr>
            <a:spLocks noChangeShapeType="1"/>
          </p:cNvSpPr>
          <p:nvPr/>
        </p:nvSpPr>
        <p:spPr bwMode="auto">
          <a:xfrm>
            <a:off x="5521015" y="3232167"/>
            <a:ext cx="0" cy="1076051"/>
          </a:xfrm>
          <a:prstGeom prst="line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Text Box 27">
            <a:extLst>
              <a:ext uri="{FF2B5EF4-FFF2-40B4-BE49-F238E27FC236}">
                <a16:creationId xmlns:a16="http://schemas.microsoft.com/office/drawing/2014/main" id="{66B0B71E-6522-4A01-927D-6F6C5F7A6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0285" y="3687697"/>
            <a:ext cx="329890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Palatino" charset="0"/>
              <a:buNone/>
            </a:pPr>
            <a:r>
              <a:rPr lang="en-US" sz="1800" dirty="0">
                <a:solidFill>
                  <a:srgbClr val="FF0000"/>
                </a:solidFill>
              </a:rPr>
              <a:t>k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62D5E8FA-DD84-4377-8E83-5214AFCE7C06}"/>
              </a:ext>
            </a:extLst>
          </p:cNvPr>
          <p:cNvGrpSpPr/>
          <p:nvPr/>
        </p:nvGrpSpPr>
        <p:grpSpPr>
          <a:xfrm>
            <a:off x="7935994" y="3232166"/>
            <a:ext cx="2796466" cy="3152534"/>
            <a:chOff x="5974114" y="3476866"/>
            <a:chExt cx="2796466" cy="3152534"/>
          </a:xfrm>
        </p:grpSpPr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D78E04C6-23A3-4602-A40B-F98D204EF1BD}"/>
                </a:ext>
              </a:extLst>
            </p:cNvPr>
            <p:cNvGrpSpPr/>
            <p:nvPr/>
          </p:nvGrpSpPr>
          <p:grpSpPr>
            <a:xfrm>
              <a:off x="5974114" y="3476866"/>
              <a:ext cx="2796466" cy="3152534"/>
              <a:chOff x="5974114" y="3476866"/>
              <a:chExt cx="2796466" cy="3152534"/>
            </a:xfrm>
          </p:grpSpPr>
          <p:sp>
            <p:nvSpPr>
              <p:cNvPr id="91" name="Text Box 3">
                <a:extLst>
                  <a:ext uri="{FF2B5EF4-FFF2-40B4-BE49-F238E27FC236}">
                    <a16:creationId xmlns:a16="http://schemas.microsoft.com/office/drawing/2014/main" id="{A4A2CA37-67D5-4074-8A9B-AAFA9864345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74114" y="5067695"/>
                <a:ext cx="1385757" cy="156170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endParaRPr lang="en-US" sz="1800" b="1" dirty="0">
                  <a:solidFill>
                    <a:srgbClr val="000000"/>
                  </a:solidFill>
                  <a:latin typeface="Arial" charset="0"/>
                </a:endParaRPr>
              </a:p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endParaRPr lang="en-US" sz="1800" b="1" dirty="0">
                  <a:solidFill>
                    <a:srgbClr val="000000"/>
                  </a:solidFill>
                  <a:latin typeface="Arial" charset="0"/>
                </a:endParaRPr>
              </a:p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</a:rPr>
                  <a:t>        </a:t>
                </a:r>
                <a:r>
                  <a:rPr lang="en-US" sz="1800" b="1" dirty="0">
                    <a:solidFill>
                      <a:srgbClr val="000000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92" name="Text Box 4">
                <a:extLst>
                  <a:ext uri="{FF2B5EF4-FFF2-40B4-BE49-F238E27FC236}">
                    <a16:creationId xmlns:a16="http://schemas.microsoft.com/office/drawing/2014/main" id="{880337C7-E90C-450C-9AEB-36DC52F0EB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84823" y="3476866"/>
                <a:ext cx="1385757" cy="156170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endParaRPr lang="en-US" sz="1800" dirty="0">
                  <a:solidFill>
                    <a:srgbClr val="000000"/>
                  </a:solidFill>
                  <a:latin typeface="Arial" charset="0"/>
                </a:endParaRPr>
              </a:p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endParaRPr lang="en-US" sz="1800" dirty="0">
                  <a:solidFill>
                    <a:srgbClr val="000000"/>
                  </a:solidFill>
                  <a:latin typeface="Arial" charset="0"/>
                </a:endParaRPr>
              </a:p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</a:rPr>
                  <a:t>        B</a:t>
                </a:r>
                <a:endParaRPr lang="en-US" sz="180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93" name="Text Box 5">
                <a:extLst>
                  <a:ext uri="{FF2B5EF4-FFF2-40B4-BE49-F238E27FC236}">
                    <a16:creationId xmlns:a16="http://schemas.microsoft.com/office/drawing/2014/main" id="{446DBFD0-45FE-4DC0-9435-A5CA5F6DFFD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84823" y="5067695"/>
                <a:ext cx="1385757" cy="156170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endParaRPr lang="en-US" sz="1800" dirty="0">
                  <a:solidFill>
                    <a:srgbClr val="000000"/>
                  </a:solidFill>
                  <a:latin typeface="Arial" charset="0"/>
                </a:endParaRPr>
              </a:p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endParaRPr lang="en-US" sz="1800" b="1" dirty="0">
                  <a:solidFill>
                    <a:srgbClr val="000000"/>
                  </a:solidFill>
                  <a:latin typeface="Arial" charset="0"/>
                </a:endParaRPr>
              </a:p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</a:rPr>
                  <a:t>        </a:t>
                </a:r>
                <a:r>
                  <a:rPr lang="en-US" sz="1800" b="1" dirty="0">
                    <a:solidFill>
                      <a:srgbClr val="000000"/>
                    </a:solidFill>
                    <a:latin typeface="Arial" charset="0"/>
                  </a:rPr>
                  <a:t>C</a:t>
                </a:r>
              </a:p>
            </p:txBody>
          </p:sp>
          <p:sp>
            <p:nvSpPr>
              <p:cNvPr id="94" name="Text Box 6">
                <a:extLst>
                  <a:ext uri="{FF2B5EF4-FFF2-40B4-BE49-F238E27FC236}">
                    <a16:creationId xmlns:a16="http://schemas.microsoft.com/office/drawing/2014/main" id="{8FAAAD91-EDD5-4B22-A9D2-FBC13A66ED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37301" y="3476866"/>
                <a:ext cx="30299" cy="1561705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95" name="Text Box 10">
                <a:extLst>
                  <a:ext uri="{FF2B5EF4-FFF2-40B4-BE49-F238E27FC236}">
                    <a16:creationId xmlns:a16="http://schemas.microsoft.com/office/drawing/2014/main" id="{B03F27F2-1EDB-4747-BE9B-0009CAC73A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74114" y="5075535"/>
                <a:ext cx="1385757" cy="35151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96" name="Line 24">
                <a:extLst>
                  <a:ext uri="{FF2B5EF4-FFF2-40B4-BE49-F238E27FC236}">
                    <a16:creationId xmlns:a16="http://schemas.microsoft.com/office/drawing/2014/main" id="{6F2E39DB-8CEA-483F-A8FE-89404BCA71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90158" y="5191311"/>
                <a:ext cx="799225" cy="0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Text Box 25">
                <a:extLst>
                  <a:ext uri="{FF2B5EF4-FFF2-40B4-BE49-F238E27FC236}">
                    <a16:creationId xmlns:a16="http://schemas.microsoft.com/office/drawing/2014/main" id="{CEA27CDC-48B4-4E2D-A631-A67723BB32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88053" y="5208400"/>
                <a:ext cx="287465" cy="371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98" name="Line 26">
                <a:extLst>
                  <a:ext uri="{FF2B5EF4-FFF2-40B4-BE49-F238E27FC236}">
                    <a16:creationId xmlns:a16="http://schemas.microsoft.com/office/drawing/2014/main" id="{4C5AB703-EB26-44B2-B546-AAF3CC983D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74900" y="3476866"/>
                <a:ext cx="0" cy="1076051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Text Box 27">
                <a:extLst>
                  <a:ext uri="{FF2B5EF4-FFF2-40B4-BE49-F238E27FC236}">
                    <a16:creationId xmlns:a16="http://schemas.microsoft.com/office/drawing/2014/main" id="{268BDD63-4BD4-48FC-AF50-49A7EBAF404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47870" y="3932396"/>
                <a:ext cx="329890" cy="371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</p:grpSp>
        <p:sp>
          <p:nvSpPr>
            <p:cNvPr id="85" name="Text Box 11">
              <a:extLst>
                <a:ext uri="{FF2B5EF4-FFF2-40B4-BE49-F238E27FC236}">
                  <a16:creationId xmlns:a16="http://schemas.microsoft.com/office/drawing/2014/main" id="{4095E435-6E8A-4455-B326-81FA7A397C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29721" y="5065776"/>
              <a:ext cx="45719" cy="45719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sp>
        <p:nvSpPr>
          <p:cNvPr id="101" name="TextBox 100">
            <a:extLst>
              <a:ext uri="{FF2B5EF4-FFF2-40B4-BE49-F238E27FC236}">
                <a16:creationId xmlns:a16="http://schemas.microsoft.com/office/drawing/2014/main" id="{C9B80815-3E62-4C05-9FDB-58895E92B8FD}"/>
              </a:ext>
            </a:extLst>
          </p:cNvPr>
          <p:cNvSpPr txBox="1"/>
          <p:nvPr/>
        </p:nvSpPr>
        <p:spPr>
          <a:xfrm>
            <a:off x="8170731" y="3805568"/>
            <a:ext cx="841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alibri" pitchFamily="34" charset="0"/>
              </a:rPr>
              <a:t>8-wide</a:t>
            </a:r>
          </a:p>
        </p:txBody>
      </p:sp>
      <p:sp>
        <p:nvSpPr>
          <p:cNvPr id="102" name="Freeform 73">
            <a:extLst>
              <a:ext uri="{FF2B5EF4-FFF2-40B4-BE49-F238E27FC236}">
                <a16:creationId xmlns:a16="http://schemas.microsoft.com/office/drawing/2014/main" id="{9D17E53B-6412-4DE3-8F47-AA9C1F4EAC16}"/>
              </a:ext>
            </a:extLst>
          </p:cNvPr>
          <p:cNvSpPr/>
          <p:nvPr/>
        </p:nvSpPr>
        <p:spPr>
          <a:xfrm>
            <a:off x="8591280" y="4174900"/>
            <a:ext cx="730471" cy="457200"/>
          </a:xfrm>
          <a:custGeom>
            <a:avLst/>
            <a:gdLst>
              <a:gd name="connsiteX0" fmla="*/ 0 w 1042676"/>
              <a:gd name="connsiteY0" fmla="*/ 0 h 517437"/>
              <a:gd name="connsiteX1" fmla="*/ 423342 w 1042676"/>
              <a:gd name="connsiteY1" fmla="*/ 407678 h 517437"/>
              <a:gd name="connsiteX2" fmla="*/ 1042676 w 1042676"/>
              <a:gd name="connsiteY2" fmla="*/ 517437 h 517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2676" h="517437">
                <a:moveTo>
                  <a:pt x="0" y="0"/>
                </a:moveTo>
                <a:cubicBezTo>
                  <a:pt x="124781" y="160719"/>
                  <a:pt x="249563" y="321439"/>
                  <a:pt x="423342" y="407678"/>
                </a:cubicBezTo>
                <a:cubicBezTo>
                  <a:pt x="597121" y="493917"/>
                  <a:pt x="1042676" y="517437"/>
                  <a:pt x="1042676" y="517437"/>
                </a:cubicBezTo>
              </a:path>
            </a:pathLst>
          </a:custGeom>
          <a:ln w="38100">
            <a:solidFill>
              <a:srgbClr val="0000FF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47E54134-899F-4D7E-A06F-9FEB2B128913}"/>
              </a:ext>
            </a:extLst>
          </p:cNvPr>
          <p:cNvSpPr/>
          <p:nvPr/>
        </p:nvSpPr>
        <p:spPr bwMode="auto">
          <a:xfrm>
            <a:off x="8896080" y="4821553"/>
            <a:ext cx="431980" cy="54864"/>
          </a:xfrm>
          <a:prstGeom prst="rect">
            <a:avLst/>
          </a:prstGeom>
          <a:solidFill>
            <a:srgbClr val="0000FF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88AFD303-AE89-4261-B8BA-CCA362E91007}"/>
              </a:ext>
            </a:extLst>
          </p:cNvPr>
          <p:cNvSpPr/>
          <p:nvPr/>
        </p:nvSpPr>
        <p:spPr bwMode="auto">
          <a:xfrm>
            <a:off x="9354875" y="4454542"/>
            <a:ext cx="164890" cy="342505"/>
          </a:xfrm>
          <a:prstGeom prst="rect">
            <a:avLst/>
          </a:prstGeom>
          <a:solidFill>
            <a:srgbClr val="0000FF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34A8D2E9-53FE-468C-B368-9BB5DBEA5F2D}"/>
              </a:ext>
            </a:extLst>
          </p:cNvPr>
          <p:cNvSpPr/>
          <p:nvPr/>
        </p:nvSpPr>
        <p:spPr bwMode="auto">
          <a:xfrm>
            <a:off x="9354875" y="4821076"/>
            <a:ext cx="164890" cy="54864"/>
          </a:xfrm>
          <a:prstGeom prst="rect">
            <a:avLst/>
          </a:prstGeom>
          <a:solidFill>
            <a:srgbClr val="0000FF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DE05A9E7-A0DA-4BB5-9C9C-E0231D1A968D}"/>
              </a:ext>
            </a:extLst>
          </p:cNvPr>
          <p:cNvSpPr txBox="1"/>
          <p:nvPr/>
        </p:nvSpPr>
        <p:spPr>
          <a:xfrm>
            <a:off x="7068617" y="3236614"/>
            <a:ext cx="2273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dirty="0"/>
              <a:t>Afterwards </a:t>
            </a:r>
            <a:r>
              <a:rPr lang="en-US" dirty="0">
                <a:solidFill>
                  <a:srgbClr val="0000FF"/>
                </a:solidFill>
              </a:rPr>
              <a:t>in cache: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46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/>
      <p:bldP spid="102" grpId="0" animBg="1"/>
      <p:bldP spid="103" grpId="0" animBg="1"/>
      <p:bldP spid="104" grpId="0" animBg="1"/>
      <p:bldP spid="105" grpId="0" animBg="1"/>
      <p:bldP spid="106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 Blocking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Special class of algorithms designed specifically to have excellent temporal and spatial locality</a:t>
            </a:r>
          </a:p>
          <a:p>
            <a:r>
              <a:rPr lang="en-US" dirty="0"/>
              <a:t>Key idea: don’t operate on individual elements; instead operate on </a:t>
            </a:r>
            <a:r>
              <a:rPr lang="en-US" i="1" dirty="0"/>
              <a:t>blocks 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Treat the overall matrices as containing submatrices as elements</a:t>
            </a:r>
          </a:p>
          <a:p>
            <a:pPr lvl="2"/>
            <a:r>
              <a:rPr lang="en-US" dirty="0"/>
              <a:t>See next slide</a:t>
            </a:r>
          </a:p>
          <a:p>
            <a:r>
              <a:rPr lang="en-US" dirty="0"/>
              <a:t>General principle: use a piece of data as much as we can</a:t>
            </a:r>
          </a:p>
          <a:p>
            <a:pPr lvl="1"/>
            <a:r>
              <a:rPr lang="en-US" dirty="0"/>
              <a:t>Then it’s ok to kick it out of the cache</a:t>
            </a:r>
          </a:p>
          <a:p>
            <a:pPr lvl="1"/>
            <a:r>
              <a:rPr lang="en-US" dirty="0"/>
              <a:t>As opposed to using, kicking out, using again later, and so on</a:t>
            </a:r>
          </a:p>
          <a:p>
            <a:r>
              <a:rPr lang="en-US" dirty="0"/>
              <a:t>Same result, but much nicer locality!</a:t>
            </a:r>
          </a:p>
          <a:p>
            <a:pPr lvl="1"/>
            <a:r>
              <a:rPr lang="en-US" dirty="0"/>
              <a:t>And thus can leverage the cache better (more hits, fewer misses)</a:t>
            </a:r>
          </a:p>
          <a:p>
            <a:pPr lvl="1"/>
            <a:r>
              <a:rPr lang="en-US" dirty="0"/>
              <a:t>Still same computational complexity</a:t>
            </a:r>
          </a:p>
          <a:p>
            <a:r>
              <a:rPr lang="en-US" dirty="0"/>
              <a:t>May get a bit mind bending</a:t>
            </a:r>
          </a:p>
          <a:p>
            <a:pPr lvl="1"/>
            <a:r>
              <a:rPr lang="en-US" dirty="0"/>
              <a:t>I want you to understand the general principle</a:t>
            </a:r>
          </a:p>
          <a:p>
            <a:pPr lvl="1"/>
            <a:r>
              <a:rPr lang="en-US" dirty="0"/>
              <a:t>But you don’t need to fully understand the details of the algorithm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1BD6F5-9C88-406C-BA0B-4A60B9D12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87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Matrices as Matrices of Submatrices</a:t>
            </a:r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Elements of are not scalars anymore</a:t>
            </a:r>
          </a:p>
          <a:p>
            <a:pPr lvl="1"/>
            <a:r>
              <a:rPr lang="en-US" dirty="0"/>
              <a:t>But rather smaller matrices</a:t>
            </a:r>
          </a:p>
          <a:p>
            <a:r>
              <a:rPr lang="en-US" dirty="0"/>
              <a:t>To compute a result submatrix</a:t>
            </a:r>
          </a:p>
          <a:p>
            <a:pPr lvl="1"/>
            <a:r>
              <a:rPr lang="en-US" dirty="0"/>
              <a:t>Just do a smaller matrix multiplication!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4648200" y="3962400"/>
            <a:ext cx="2667000" cy="2667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7543800" y="1091821"/>
            <a:ext cx="2667000" cy="2667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6" name="Rectangle 5"/>
          <p:cNvSpPr/>
          <p:nvPr/>
        </p:nvSpPr>
        <p:spPr bwMode="auto">
          <a:xfrm>
            <a:off x="7543800" y="3962400"/>
            <a:ext cx="2667000" cy="2667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9" name="Rectangle 8"/>
          <p:cNvSpPr/>
          <p:nvPr/>
        </p:nvSpPr>
        <p:spPr bwMode="auto">
          <a:xfrm>
            <a:off x="4825621" y="4178490"/>
            <a:ext cx="990600" cy="990600"/>
          </a:xfrm>
          <a:prstGeom prst="rect">
            <a:avLst/>
          </a:prstGeom>
          <a:solidFill>
            <a:srgbClr val="EBAFA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6093157" y="4189294"/>
            <a:ext cx="990600" cy="990600"/>
          </a:xfrm>
          <a:prstGeom prst="rect">
            <a:avLst/>
          </a:prstGeom>
          <a:solidFill>
            <a:srgbClr val="F7F5C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4825621" y="5394277"/>
            <a:ext cx="9906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6093157" y="5394277"/>
            <a:ext cx="9906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7772400" y="1331794"/>
            <a:ext cx="990600" cy="990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039936" y="1342598"/>
            <a:ext cx="9906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7772400" y="2547581"/>
            <a:ext cx="990600" cy="990600"/>
          </a:xfrm>
          <a:prstGeom prst="rect">
            <a:avLst/>
          </a:prstGeom>
          <a:solidFill>
            <a:srgbClr val="ACE3A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9039936" y="2547581"/>
            <a:ext cx="9906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7772400" y="4178490"/>
            <a:ext cx="990600" cy="990600"/>
          </a:xfrm>
          <a:prstGeom prst="rect">
            <a:avLst/>
          </a:prstGeom>
          <a:solidFill>
            <a:srgbClr val="D882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9039936" y="4189294"/>
            <a:ext cx="9906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7772400" y="5394277"/>
            <a:ext cx="9906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9039936" y="5394277"/>
            <a:ext cx="9906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4883341" y="4269096"/>
            <a:ext cx="100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lain"/>
            </a:pPr>
            <a:r>
              <a:rPr lang="en-US" dirty="0">
                <a:latin typeface="Calibri" pitchFamily="34" charset="0"/>
              </a:rPr>
              <a:t>3</a:t>
            </a:r>
          </a:p>
          <a:p>
            <a:pPr marL="457200" indent="-457200">
              <a:buAutoNum type="arabicPlain"/>
            </a:pPr>
            <a:r>
              <a:rPr lang="en-US" dirty="0">
                <a:latin typeface="Calibri" pitchFamily="34" charset="0"/>
              </a:rPr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89261" y="4269096"/>
            <a:ext cx="100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lain" startAt="5"/>
              <a:defRPr/>
            </a:pPr>
            <a:r>
              <a:rPr lang="en-US" dirty="0">
                <a:latin typeface="Calibri" pitchFamily="34" charset="0"/>
              </a:rPr>
              <a:t>7</a:t>
            </a:r>
          </a:p>
          <a:p>
            <a:pPr marL="457200" indent="-457200">
              <a:buFontTx/>
              <a:buAutoNum type="arabicPlain" startAt="5"/>
              <a:defRPr/>
            </a:pPr>
            <a:r>
              <a:rPr lang="en-US" dirty="0">
                <a:latin typeface="Calibri" pitchFamily="34" charset="0"/>
              </a:rPr>
              <a:t>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897557" y="5498153"/>
            <a:ext cx="100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lain" startAt="9"/>
              <a:defRPr/>
            </a:pPr>
            <a:r>
              <a:rPr lang="en-US" dirty="0">
                <a:latin typeface="Calibri" pitchFamily="34" charset="0"/>
              </a:rPr>
              <a:t>11</a:t>
            </a:r>
          </a:p>
          <a:p>
            <a:pPr marL="457200" indent="-457200">
              <a:buFontTx/>
              <a:buAutoNum type="arabicPlain" startAt="9"/>
              <a:defRPr/>
            </a:pPr>
            <a:r>
              <a:rPr lang="en-US" dirty="0">
                <a:latin typeface="Calibri" pitchFamily="34" charset="0"/>
              </a:rPr>
              <a:t>12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144906" y="5505167"/>
            <a:ext cx="100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lain" startAt="13"/>
              <a:defRPr/>
            </a:pPr>
            <a:r>
              <a:rPr lang="en-US" dirty="0">
                <a:latin typeface="Calibri" pitchFamily="34" charset="0"/>
              </a:rPr>
              <a:t>15</a:t>
            </a:r>
          </a:p>
          <a:p>
            <a:pPr marL="457200" indent="-457200">
              <a:buFontTx/>
              <a:buAutoNum type="arabicPlain" startAt="13"/>
              <a:defRPr/>
            </a:pPr>
            <a:r>
              <a:rPr lang="en-US" dirty="0">
                <a:latin typeface="Calibri" pitchFamily="34" charset="0"/>
              </a:rPr>
              <a:t>16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45190" y="1438323"/>
            <a:ext cx="100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lain" startAt="17"/>
              <a:defRPr/>
            </a:pPr>
            <a:r>
              <a:rPr lang="en-US" dirty="0">
                <a:latin typeface="Calibri" pitchFamily="34" charset="0"/>
              </a:rPr>
              <a:t>19</a:t>
            </a:r>
          </a:p>
          <a:p>
            <a:pPr marL="457200" indent="-457200">
              <a:buFontTx/>
              <a:buAutoNum type="arabicPlain" startAt="17"/>
              <a:defRPr/>
            </a:pPr>
            <a:r>
              <a:rPr lang="en-US" dirty="0">
                <a:latin typeface="Calibri" pitchFamily="34" charset="0"/>
              </a:rPr>
              <a:t>20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111872" y="1438323"/>
            <a:ext cx="100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defRPr/>
            </a:pPr>
            <a:r>
              <a:rPr lang="en-US" dirty="0">
                <a:latin typeface="Calibri" pitchFamily="34" charset="0"/>
              </a:rPr>
              <a:t>21	23</a:t>
            </a:r>
          </a:p>
          <a:p>
            <a:pPr marL="457200" indent="-457200">
              <a:defRPr/>
            </a:pPr>
            <a:r>
              <a:rPr lang="en-US" dirty="0">
                <a:latin typeface="Calibri" pitchFamily="34" charset="0"/>
              </a:rPr>
              <a:t>22	24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845190" y="2651458"/>
            <a:ext cx="100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lain"/>
            </a:pPr>
            <a:r>
              <a:rPr lang="en-US" dirty="0">
                <a:latin typeface="Calibri" pitchFamily="34" charset="0"/>
              </a:rPr>
              <a:t>3</a:t>
            </a:r>
          </a:p>
          <a:p>
            <a:pPr marL="457200" indent="-457200">
              <a:buAutoNum type="arabicPlain"/>
            </a:pPr>
            <a:r>
              <a:rPr lang="en-US" dirty="0">
                <a:latin typeface="Calibri" pitchFamily="34" charset="0"/>
              </a:rPr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111871" y="2651457"/>
            <a:ext cx="100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lain" startAt="25"/>
              <a:defRPr/>
            </a:pPr>
            <a:r>
              <a:rPr lang="en-US" dirty="0">
                <a:latin typeface="Calibri" pitchFamily="34" charset="0"/>
              </a:rPr>
              <a:t>27</a:t>
            </a:r>
          </a:p>
          <a:p>
            <a:pPr marL="457200" indent="-457200">
              <a:buFontTx/>
              <a:buAutoNum type="arabicPlain" startAt="25"/>
              <a:defRPr/>
            </a:pPr>
            <a:r>
              <a:rPr lang="en-US" dirty="0">
                <a:latin typeface="Calibri" pitchFamily="34" charset="0"/>
              </a:rPr>
              <a:t>28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771546" y="4258292"/>
            <a:ext cx="1081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defRPr/>
            </a:pPr>
            <a:r>
              <a:rPr lang="en-US" dirty="0">
                <a:latin typeface="Calibri" pitchFamily="34" charset="0"/>
              </a:rPr>
              <a:t>(A*B) </a:t>
            </a:r>
          </a:p>
          <a:p>
            <a:pPr marL="457200" indent="-457200">
              <a:defRPr/>
            </a:pPr>
            <a:r>
              <a:rPr lang="en-US" dirty="0">
                <a:latin typeface="Calibri" pitchFamily="34" charset="0"/>
              </a:rPr>
              <a:t>+(C*D)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058716" y="3215016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A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838910" y="1442113"/>
            <a:ext cx="442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B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373718" y="3215016"/>
            <a:ext cx="428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C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824771" y="2739788"/>
            <a:ext cx="476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D</a:t>
            </a:r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5291312" y="3758822"/>
            <a:ext cx="0" cy="430473"/>
          </a:xfrm>
          <a:prstGeom prst="straightConnector1">
            <a:avLst/>
          </a:prstGeom>
          <a:noFill/>
          <a:ln w="635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6587879" y="3747164"/>
            <a:ext cx="0" cy="430473"/>
          </a:xfrm>
          <a:prstGeom prst="straightConnector1">
            <a:avLst/>
          </a:prstGeom>
          <a:noFill/>
          <a:ln w="635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7240738" y="1740592"/>
            <a:ext cx="530809" cy="0"/>
          </a:xfrm>
          <a:prstGeom prst="straightConnector1">
            <a:avLst/>
          </a:prstGeom>
          <a:noFill/>
          <a:ln w="635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7240737" y="3062952"/>
            <a:ext cx="530809" cy="0"/>
          </a:xfrm>
          <a:prstGeom prst="straightConnector1">
            <a:avLst/>
          </a:prstGeom>
          <a:noFill/>
          <a:ln w="635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pic>
        <p:nvPicPr>
          <p:cNvPr id="1026" name="Picture 2" descr="o Dawg - Yo Dawg I heard you like matrices So I put a matrix in your matrix so you can m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469" y="3062952"/>
            <a:ext cx="3004342" cy="1942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It's an old meme, but it checks out - 9GAG">
            <a:extLst>
              <a:ext uri="{FF2B5EF4-FFF2-40B4-BE49-F238E27FC236}">
                <a16:creationId xmlns:a16="http://schemas.microsoft.com/office/drawing/2014/main" id="{BFE19FA2-4B13-4741-92E9-DBE4F0371D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971" y="5114041"/>
            <a:ext cx="1938840" cy="1551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2F47AC-090E-4CF4-86BB-CF4907B3A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11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Blocked Matrix Multiplication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607595" y="788310"/>
            <a:ext cx="6475785" cy="4029308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double * c = (double *) </a:t>
            </a:r>
            <a:r>
              <a:rPr lang="en-US" sz="1600" dirty="0" err="1">
                <a:latin typeface="Courier New" pitchFamily="49" charset="0"/>
              </a:rPr>
              <a:t>malloc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sizeof</a:t>
            </a:r>
            <a:r>
              <a:rPr lang="en-US" sz="1600" dirty="0">
                <a:latin typeface="Courier New" pitchFamily="49" charset="0"/>
              </a:rPr>
              <a:t>(double)*n*n);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Multiply n x n matrices a and b  */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mmm</a:t>
            </a:r>
            <a:r>
              <a:rPr lang="en-US" sz="1600" dirty="0">
                <a:latin typeface="Courier New" pitchFamily="49" charset="0"/>
              </a:rPr>
              <a:t>(double *a, double *b, double *c,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n)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for (int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+=B)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for (int j = 0; j &lt; n; j+=B)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for (int k = 0; k &lt; n; k+=B)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       /* B x B mini matrix multiplications */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 for (int i1 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 i1 &lt; </a:t>
            </a:r>
            <a:r>
              <a:rPr lang="en-US" sz="1600" dirty="0" err="1">
                <a:latin typeface="Courier New" pitchFamily="49" charset="0"/>
              </a:rPr>
              <a:t>i+B</a:t>
            </a:r>
            <a:r>
              <a:rPr lang="en-US" sz="1600" dirty="0">
                <a:latin typeface="Courier New" pitchFamily="49" charset="0"/>
              </a:rPr>
              <a:t>; i1++)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   for (int j1 = j; j1 &lt; </a:t>
            </a:r>
            <a:r>
              <a:rPr lang="en-US" sz="1600" dirty="0" err="1">
                <a:latin typeface="Courier New" pitchFamily="49" charset="0"/>
              </a:rPr>
              <a:t>j+B</a:t>
            </a:r>
            <a:r>
              <a:rPr lang="en-US" sz="1600" dirty="0">
                <a:latin typeface="Courier New" pitchFamily="49" charset="0"/>
              </a:rPr>
              <a:t>; j1++)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     double sum = 0.0;</a:t>
            </a:r>
          </a:p>
          <a:p>
            <a:r>
              <a:rPr lang="en-US" sz="1600" dirty="0">
                <a:latin typeface="Courier New" pitchFamily="49" charset="0"/>
              </a:rPr>
              <a:t>            for (int k1 = k; k1 &lt; </a:t>
            </a:r>
            <a:r>
              <a:rPr lang="en-US" sz="1600" dirty="0" err="1">
                <a:latin typeface="Courier New" pitchFamily="49" charset="0"/>
              </a:rPr>
              <a:t>k+B</a:t>
            </a:r>
            <a:r>
              <a:rPr lang="en-US" sz="1600" dirty="0">
                <a:latin typeface="Courier New" pitchFamily="49" charset="0"/>
              </a:rPr>
              <a:t>; k1++)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       sum += a[i1*n + k1] * b[k1*n + j1];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     }</a:t>
            </a:r>
          </a:p>
          <a:p>
            <a:r>
              <a:rPr lang="en-US" sz="1600" dirty="0">
                <a:latin typeface="Courier New" pitchFamily="49" charset="0"/>
              </a:rPr>
              <a:t>            c[i1*n + j1] = sum;</a:t>
            </a:r>
          </a:p>
          <a:p>
            <a:r>
              <a:rPr lang="en-US" sz="1600" dirty="0">
                <a:latin typeface="Courier New" pitchFamily="49" charset="0"/>
              </a:rPr>
              <a:t>} } } } } }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556627" y="4939275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7156827" y="4939275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53162" y="5609848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66158" y="4558275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j1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41959" y="5353568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771494" y="4939275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37744" y="5244076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414962" y="5726676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684896" y="6298719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34" name="Straight Arrow Connector 33"/>
          <p:cNvCxnSpPr>
            <a:stCxn id="32" idx="0"/>
          </p:cNvCxnSpPr>
          <p:nvPr/>
        </p:nvCxnSpPr>
        <p:spPr bwMode="auto">
          <a:xfrm flipH="1" flipV="1">
            <a:off x="4495747" y="5982251"/>
            <a:ext cx="3090" cy="3164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Rectangle 30"/>
          <p:cNvSpPr/>
          <p:nvPr/>
        </p:nvSpPr>
        <p:spPr bwMode="auto">
          <a:xfrm>
            <a:off x="5557962" y="5731939"/>
            <a:ext cx="173736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749519" y="5731939"/>
            <a:ext cx="173736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942137" y="5731939"/>
            <a:ext cx="173736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6132637" y="5731939"/>
            <a:ext cx="173736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6324194" y="5731939"/>
            <a:ext cx="173736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6514694" y="5731939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732776" y="4944539"/>
            <a:ext cx="186268" cy="17373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733894" y="5137157"/>
            <a:ext cx="186268" cy="17373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733894" y="5328714"/>
            <a:ext cx="186268" cy="17373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733894" y="5518157"/>
            <a:ext cx="186268" cy="17373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733894" y="5709714"/>
            <a:ext cx="186268" cy="17373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733894" y="5899157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518E6B7-8D7D-4841-BCBE-54AC5C3A1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49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 (approximate)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&lt;&lt;&lt; n (much smaller than n)</a:t>
            </a:r>
          </a:p>
          <a:p>
            <a:pPr lvl="1"/>
            <a:r>
              <a:rPr lang="en-US" dirty="0"/>
              <a:t>Three blocks       fit into cache: 3B</a:t>
            </a:r>
            <a:r>
              <a:rPr lang="en-US" baseline="30000" dirty="0"/>
              <a:t>2</a:t>
            </a:r>
            <a:r>
              <a:rPr lang="en-US" dirty="0"/>
              <a:t> &lt; Cache size</a:t>
            </a:r>
          </a:p>
          <a:p>
            <a:endParaRPr lang="en-US" dirty="0"/>
          </a:p>
          <a:p>
            <a:r>
              <a:rPr lang="en-US" dirty="0"/>
              <a:t>First (block) iteration:</a:t>
            </a:r>
          </a:p>
          <a:p>
            <a:pPr lvl="1"/>
            <a:r>
              <a:rPr lang="en-US" dirty="0"/>
              <a:t>B</a:t>
            </a:r>
            <a:r>
              <a:rPr lang="en-US" baseline="30000" dirty="0"/>
              <a:t>2</a:t>
            </a:r>
            <a:r>
              <a:rPr lang="en-US" dirty="0"/>
              <a:t>/8 misses for any given block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2B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/8</a:t>
            </a:r>
            <a:r>
              <a:rPr lang="en-US" dirty="0"/>
              <a:t> misses for each </a:t>
            </a:r>
            <a:br>
              <a:rPr lang="en-US" dirty="0"/>
            </a:br>
            <a:r>
              <a:rPr lang="en-US" dirty="0" err="1"/>
              <a:t>BxB</a:t>
            </a:r>
            <a:r>
              <a:rPr lang="en-US" dirty="0"/>
              <a:t>-block multiplication</a:t>
            </a:r>
            <a:br>
              <a:rPr lang="en-US" dirty="0"/>
            </a:br>
            <a:r>
              <a:rPr lang="en-US" dirty="0"/>
              <a:t>(only counting A, B misses)</a:t>
            </a:r>
          </a:p>
          <a:p>
            <a:pPr lvl="1"/>
            <a:r>
              <a:rPr lang="en-US" dirty="0"/>
              <a:t># </a:t>
            </a:r>
            <a:r>
              <a:rPr lang="en-US" dirty="0" err="1"/>
              <a:t>BxB</a:t>
            </a:r>
            <a:r>
              <a:rPr lang="en-US" dirty="0"/>
              <a:t> multiplications: </a:t>
            </a:r>
            <a:r>
              <a:rPr lang="en-US" dirty="0">
                <a:solidFill>
                  <a:srgbClr val="3366FF"/>
                </a:solidFill>
              </a:rPr>
              <a:t>n/B</a:t>
            </a:r>
          </a:p>
          <a:p>
            <a:pPr lvl="1"/>
            <a:r>
              <a:rPr lang="en-US" dirty="0">
                <a:solidFill>
                  <a:srgbClr val="8DBA84"/>
                </a:solidFill>
              </a:rPr>
              <a:t>B</a:t>
            </a:r>
            <a:r>
              <a:rPr lang="en-US" baseline="30000" dirty="0">
                <a:solidFill>
                  <a:srgbClr val="8DBA84"/>
                </a:solidFill>
              </a:rPr>
              <a:t>2</a:t>
            </a:r>
            <a:r>
              <a:rPr lang="en-US" dirty="0">
                <a:solidFill>
                  <a:srgbClr val="8DBA84"/>
                </a:solidFill>
              </a:rPr>
              <a:t>/8</a:t>
            </a:r>
            <a:r>
              <a:rPr lang="en-US" dirty="0"/>
              <a:t> misses for C[ ] block total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2B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/8</a:t>
            </a:r>
            <a:r>
              <a:rPr lang="en-US" dirty="0"/>
              <a:t>*</a:t>
            </a:r>
            <a:r>
              <a:rPr lang="en-US" dirty="0">
                <a:solidFill>
                  <a:srgbClr val="3366FF"/>
                </a:solidFill>
              </a:rPr>
              <a:t>n/B</a:t>
            </a:r>
            <a:r>
              <a:rPr lang="en-US" dirty="0"/>
              <a:t>+</a:t>
            </a:r>
            <a:r>
              <a:rPr lang="en-US" dirty="0">
                <a:solidFill>
                  <a:srgbClr val="8DBA84"/>
                </a:solidFill>
              </a:rPr>
              <a:t>B</a:t>
            </a:r>
            <a:r>
              <a:rPr lang="en-US" baseline="30000" dirty="0">
                <a:solidFill>
                  <a:srgbClr val="8DBA84"/>
                </a:solidFill>
              </a:rPr>
              <a:t>2</a:t>
            </a:r>
            <a:r>
              <a:rPr lang="en-US" dirty="0">
                <a:solidFill>
                  <a:srgbClr val="8DBA84"/>
                </a:solidFill>
              </a:rPr>
              <a:t>/8</a:t>
            </a:r>
            <a:r>
              <a:rPr lang="en-US" dirty="0"/>
              <a:t> = </a:t>
            </a:r>
            <a:r>
              <a:rPr lang="en-US" dirty="0" err="1"/>
              <a:t>nB</a:t>
            </a:r>
            <a:r>
              <a:rPr lang="en-US" dirty="0"/>
              <a:t>/4+B</a:t>
            </a:r>
            <a:r>
              <a:rPr lang="en-US" baseline="30000" dirty="0"/>
              <a:t>2</a:t>
            </a:r>
            <a:r>
              <a:rPr lang="en-US" dirty="0"/>
              <a:t>/8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Afterwards in cache</a:t>
            </a:r>
          </a:p>
          <a:p>
            <a:pPr lvl="2"/>
            <a:r>
              <a:rPr lang="en-US" dirty="0"/>
              <a:t>No waste! We used all that we brought in!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7881133" y="4450724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9481333" y="4450724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066465" y="4865017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6096000" y="4450724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362250" y="475552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6096000" y="4450724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881133" y="4448858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9010818" y="490792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8444710" y="4553897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8681777" y="4553897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7980631" y="4553897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8209231" y="4553897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9222484" y="4916391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0" name="Rectangle 49"/>
          <p:cNvSpPr/>
          <p:nvPr/>
        </p:nvSpPr>
        <p:spPr bwMode="auto">
          <a:xfrm>
            <a:off x="3202546" y="2121794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8810309" y="4445794"/>
            <a:ext cx="213826" cy="223198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881133" y="2621924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A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9481333" y="2621924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B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9066465" y="3036217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6096000" y="2621924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C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362250" y="292672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6096000" y="2621924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881133" y="2620058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 rot="5400000">
            <a:off x="9028685" y="307912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63" name="Straight Connector 62"/>
          <p:cNvCxnSpPr/>
          <p:nvPr/>
        </p:nvCxnSpPr>
        <p:spPr bwMode="auto">
          <a:xfrm rot="5400000">
            <a:off x="8444710" y="2725097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rot="5400000">
            <a:off x="8681777" y="2725097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rot="5400000">
            <a:off x="7980631" y="2725097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rot="5400000">
            <a:off x="8209231" y="2725097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" name="Group 30"/>
          <p:cNvGrpSpPr/>
          <p:nvPr/>
        </p:nvGrpSpPr>
        <p:grpSpPr>
          <a:xfrm rot="5400000">
            <a:off x="9248977" y="3087591"/>
            <a:ext cx="702734" cy="228600"/>
            <a:chOff x="2650069" y="6316133"/>
            <a:chExt cx="702734" cy="228600"/>
          </a:xfrm>
        </p:grpSpPr>
        <p:cxnSp>
          <p:nvCxnSpPr>
            <p:cNvPr id="68" name="Straight Connector 67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2" name="TextBox 71"/>
          <p:cNvSpPr txBox="1"/>
          <p:nvPr/>
        </p:nvSpPr>
        <p:spPr>
          <a:xfrm>
            <a:off x="8795936" y="4042437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73" name="Straight Arrow Connector 72"/>
          <p:cNvCxnSpPr/>
          <p:nvPr/>
        </p:nvCxnSpPr>
        <p:spPr bwMode="auto">
          <a:xfrm rot="16200000" flipV="1">
            <a:off x="9411389" y="3948613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AutoShape 16"/>
          <p:cNvSpPr>
            <a:spLocks/>
          </p:cNvSpPr>
          <p:nvPr/>
        </p:nvSpPr>
        <p:spPr bwMode="auto">
          <a:xfrm rot="5400000" flipV="1">
            <a:off x="8337160" y="1848256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218625" y="1936124"/>
            <a:ext cx="118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n/B blocks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6096002" y="4452432"/>
            <a:ext cx="186267" cy="184561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3F55D1-A273-4016-9B79-70BB8E981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4C086BE-FB34-441E-8495-03E0F0B657D7}"/>
              </a:ext>
            </a:extLst>
          </p:cNvPr>
          <p:cNvSpPr/>
          <p:nvPr/>
        </p:nvSpPr>
        <p:spPr bwMode="auto">
          <a:xfrm>
            <a:off x="9469631" y="5395913"/>
            <a:ext cx="224438" cy="197811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74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31" grpId="0"/>
      <p:bldP spid="32" grpId="0" animBg="1"/>
      <p:bldP spid="33" grpId="0"/>
      <p:bldP spid="34" grpId="0" animBg="1"/>
      <p:bldP spid="37" grpId="0" animBg="1"/>
      <p:bldP spid="38" grpId="0" animBg="1"/>
      <p:bldP spid="53" grpId="0" animBg="1"/>
      <p:bldP spid="48" grpId="0" animBg="1"/>
      <p:bldP spid="49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 (approximate)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&lt;&lt; n (much smaller than n)</a:t>
            </a:r>
          </a:p>
          <a:p>
            <a:pPr lvl="1"/>
            <a:r>
              <a:rPr lang="en-US" dirty="0"/>
              <a:t>Three blocks       fit into cache: 3B</a:t>
            </a:r>
            <a:r>
              <a:rPr lang="en-US" baseline="30000" dirty="0"/>
              <a:t>2</a:t>
            </a:r>
            <a:r>
              <a:rPr lang="en-US" dirty="0"/>
              <a:t> &lt; Cache size</a:t>
            </a:r>
          </a:p>
          <a:p>
            <a:endParaRPr lang="en-US" dirty="0"/>
          </a:p>
          <a:p>
            <a:r>
              <a:rPr lang="en-US" dirty="0"/>
              <a:t>Second (block) iteration:</a:t>
            </a:r>
          </a:p>
          <a:p>
            <a:pPr lvl="1"/>
            <a:r>
              <a:rPr lang="en-US" dirty="0"/>
              <a:t>Same as first iteration</a:t>
            </a:r>
          </a:p>
          <a:p>
            <a:pPr lvl="1"/>
            <a:r>
              <a:rPr lang="en-US" dirty="0"/>
              <a:t>misses = </a:t>
            </a:r>
            <a:r>
              <a:rPr lang="en-US" dirty="0" err="1"/>
              <a:t>nB</a:t>
            </a:r>
            <a:r>
              <a:rPr lang="en-US" dirty="0"/>
              <a:t>/4+B</a:t>
            </a:r>
            <a:r>
              <a:rPr lang="en-US" baseline="30000" dirty="0"/>
              <a:t>2</a:t>
            </a:r>
            <a:r>
              <a:rPr lang="en-US" dirty="0"/>
              <a:t>/8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r>
              <a:rPr lang="en-US" dirty="0"/>
              <a:t>Total misses:</a:t>
            </a:r>
          </a:p>
          <a:p>
            <a:pPr lvl="1"/>
            <a:r>
              <a:rPr lang="en-US" dirty="0"/>
              <a:t>#block iterations: (n/B)</a:t>
            </a:r>
            <a:r>
              <a:rPr lang="en-US" baseline="30000" dirty="0"/>
              <a:t>2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nB</a:t>
            </a:r>
            <a:r>
              <a:rPr lang="en-US" dirty="0"/>
              <a:t>/4 +B</a:t>
            </a:r>
            <a:r>
              <a:rPr lang="en-US" baseline="30000" dirty="0"/>
              <a:t>2</a:t>
            </a:r>
            <a:r>
              <a:rPr lang="en-US" dirty="0"/>
              <a:t>/8)* (n/B)</a:t>
            </a:r>
            <a:r>
              <a:rPr lang="en-US" baseline="30000" dirty="0"/>
              <a:t>2</a:t>
            </a:r>
            <a:r>
              <a:rPr lang="en-US" dirty="0"/>
              <a:t> = n</a:t>
            </a:r>
            <a:r>
              <a:rPr lang="en-US" baseline="30000" dirty="0"/>
              <a:t>3</a:t>
            </a:r>
            <a:r>
              <a:rPr lang="en-US" dirty="0"/>
              <a:t>/(4B) + n</a:t>
            </a:r>
            <a:r>
              <a:rPr lang="en-US" baseline="30000" dirty="0"/>
              <a:t>2</a:t>
            </a:r>
            <a:r>
              <a:rPr lang="en-US" dirty="0"/>
              <a:t>/8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74239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90241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609265" y="4148093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5638800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905050" y="4038601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5833532" y="3733800"/>
            <a:ext cx="186268" cy="186268"/>
          </a:xfrm>
          <a:prstGeom prst="rect">
            <a:avLst/>
          </a:prstGeom>
          <a:solidFill>
            <a:srgbClr val="C0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423933" y="374056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8788401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7987510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8224577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75234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77520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9000067" y="4199467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8" name="TextBox 47"/>
          <p:cNvSpPr txBox="1"/>
          <p:nvPr/>
        </p:nvSpPr>
        <p:spPr>
          <a:xfrm>
            <a:off x="8540583" y="5252534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49" name="Straight Arrow Connector 48"/>
          <p:cNvCxnSpPr>
            <a:stCxn id="48" idx="0"/>
          </p:cNvCxnSpPr>
          <p:nvPr/>
        </p:nvCxnSpPr>
        <p:spPr bwMode="auto">
          <a:xfrm rot="16200000" flipV="1">
            <a:off x="9162479" y="5060489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Rectangle 49"/>
          <p:cNvSpPr/>
          <p:nvPr/>
        </p:nvSpPr>
        <p:spPr bwMode="auto">
          <a:xfrm>
            <a:off x="3135682" y="2267211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1" name="AutoShape 16"/>
          <p:cNvSpPr>
            <a:spLocks/>
          </p:cNvSpPr>
          <p:nvPr/>
        </p:nvSpPr>
        <p:spPr bwMode="auto">
          <a:xfrm rot="5400000" flipV="1">
            <a:off x="7879960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761425" y="3048000"/>
            <a:ext cx="118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n/B blocks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8354860" y="3739020"/>
            <a:ext cx="212074" cy="219206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 rot="5400000">
            <a:off x="9263677" y="4662101"/>
            <a:ext cx="194154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4825FF-190B-4FBF-B14E-1CB1F6475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99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Impact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Misses without blocking:	(9/8) * n</a:t>
                </a:r>
                <a:r>
                  <a:rPr lang="en-US" baseline="30000" dirty="0"/>
                  <a:t>3</a:t>
                </a:r>
                <a:r>
                  <a:rPr lang="en-US" dirty="0"/>
                  <a:t> + n</a:t>
                </a:r>
                <a:r>
                  <a:rPr lang="en-US" baseline="30000" dirty="0"/>
                  <a:t>2 </a:t>
                </a:r>
              </a:p>
              <a:p>
                <a:r>
                  <a:rPr lang="en-US" dirty="0"/>
                  <a:t>Misses with blocking:	1/(4B) * n</a:t>
                </a:r>
                <a:r>
                  <a:rPr lang="en-US" baseline="30000" dirty="0"/>
                  <a:t>3</a:t>
                </a:r>
                <a:r>
                  <a:rPr lang="en-US" dirty="0"/>
                  <a:t> + 1/8 * n</a:t>
                </a:r>
                <a:r>
                  <a:rPr lang="en-US" baseline="30000" dirty="0"/>
                  <a:t>2 </a:t>
                </a:r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Largest possible block size B, but limit 3B</a:t>
                </a:r>
                <a:r>
                  <a:rPr lang="en-US" baseline="30000" dirty="0"/>
                  <a:t>2</a:t>
                </a:r>
                <a:r>
                  <a:rPr lang="en-US" dirty="0"/>
                  <a:t> &lt; C </a:t>
                </a:r>
                <a:r>
                  <a:rPr lang="is-IS" dirty="0"/>
                  <a:t>→ B = </a:t>
                </a:r>
                <a14:m>
                  <m:oMath xmlns:m="http://schemas.openxmlformats.org/officeDocument/2006/math">
                    <m:d>
                      <m:dPr>
                        <m:begChr m:val="⌊"/>
                        <m:endChr m:val="⌋"/>
                        <m:ctrlPr>
                          <a:rPr lang="is-I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is-I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/3</m:t>
                            </m:r>
                          </m:e>
                        </m:rad>
                      </m:e>
                    </m:d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r>
                  <a:rPr lang="en-US" sz="500" b="0" dirty="0"/>
                  <a:t> </a:t>
                </a:r>
                <a:endParaRPr lang="en-US" b="0" dirty="0"/>
              </a:p>
              <a:p>
                <a:pPr lvl="1"/>
                <a:r>
                  <a:rPr lang="en-US" b="0" dirty="0"/>
                  <a:t>e.g., Cache size = 32K = 32,768 Bytes, then pick B = 104 (note: 104=13*8)</a:t>
                </a:r>
              </a:p>
              <a:p>
                <a:pPr lvl="1"/>
                <a:r>
                  <a:rPr lang="en-US" b="0" dirty="0"/>
                  <a:t>No blocking: 1.125*n</a:t>
                </a:r>
                <a:r>
                  <a:rPr lang="en-US" b="0" baseline="30000" dirty="0"/>
                  <a:t>3</a:t>
                </a:r>
                <a:r>
                  <a:rPr lang="en-US" b="0" dirty="0"/>
                  <a:t> + n</a:t>
                </a:r>
                <a:r>
                  <a:rPr lang="en-US" b="0" baseline="30000" dirty="0"/>
                  <a:t>2</a:t>
                </a:r>
              </a:p>
              <a:p>
                <a:pPr lvl="1"/>
                <a:endParaRPr lang="en-US" b="0" dirty="0"/>
              </a:p>
              <a:p>
                <a:pPr lvl="1"/>
                <a:endParaRPr lang="en-US" b="0" dirty="0"/>
              </a:p>
              <a:p>
                <a:pPr lvl="1"/>
                <a:r>
                  <a:rPr lang="en-US" b="0" dirty="0"/>
                  <a:t>Blocking: 0.0024*n</a:t>
                </a:r>
                <a:r>
                  <a:rPr lang="en-US" b="0" baseline="30000" dirty="0"/>
                  <a:t>3</a:t>
                </a:r>
                <a:r>
                  <a:rPr lang="en-US" b="0" dirty="0"/>
                  <a:t> + 0.125*n</a:t>
                </a:r>
                <a:r>
                  <a:rPr lang="en-US" b="0" baseline="30000" dirty="0"/>
                  <a:t>2</a:t>
                </a:r>
              </a:p>
              <a:p>
                <a:endParaRPr lang="en-US" dirty="0"/>
              </a:p>
              <a:p>
                <a:r>
                  <a:rPr lang="en-US" dirty="0"/>
                  <a:t>Reason for dramatic difference:</a:t>
                </a:r>
              </a:p>
              <a:p>
                <a:pPr lvl="1"/>
                <a:r>
                  <a:rPr lang="en-US" dirty="0"/>
                  <a:t>Matrix multiplication has inherent temporal locality</a:t>
                </a:r>
              </a:p>
              <a:p>
                <a:pPr lvl="1"/>
                <a:r>
                  <a:rPr lang="en-US" dirty="0"/>
                  <a:t>But program has to be written properly to take advantage of it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89" t="-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630652" y="3504088"/>
            <a:ext cx="698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468x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71516" y="3568040"/>
            <a:ext cx="6244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8x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7" name="Straight Arrow Connector 6"/>
          <p:cNvCxnSpPr>
            <a:cxnSpLocks/>
            <a:stCxn id="4" idx="3"/>
          </p:cNvCxnSpPr>
          <p:nvPr/>
        </p:nvCxnSpPr>
        <p:spPr bwMode="auto">
          <a:xfrm flipV="1">
            <a:off x="3329330" y="3429000"/>
            <a:ext cx="164421" cy="275143"/>
          </a:xfrm>
          <a:prstGeom prst="straightConnector1">
            <a:avLst/>
          </a:prstGeom>
          <a:noFill/>
          <a:ln w="38100" cmpd="sng">
            <a:solidFill>
              <a:srgbClr val="FF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>
            <a:cxnSpLocks/>
            <a:stCxn id="4" idx="3"/>
          </p:cNvCxnSpPr>
          <p:nvPr/>
        </p:nvCxnSpPr>
        <p:spPr bwMode="auto">
          <a:xfrm>
            <a:off x="3329330" y="3704143"/>
            <a:ext cx="0" cy="264007"/>
          </a:xfrm>
          <a:prstGeom prst="straightConnector1">
            <a:avLst/>
          </a:prstGeom>
          <a:noFill/>
          <a:ln w="38100" cmpd="sng">
            <a:solidFill>
              <a:srgbClr val="FF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 flipH="1" flipV="1">
            <a:off x="4575791" y="3429000"/>
            <a:ext cx="895725" cy="383234"/>
          </a:xfrm>
          <a:prstGeom prst="straightConnector1">
            <a:avLst/>
          </a:prstGeom>
          <a:noFill/>
          <a:ln w="38100" cmpd="sng">
            <a:solidFill>
              <a:srgbClr val="FF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 flipH="1">
            <a:off x="4972031" y="3812234"/>
            <a:ext cx="499485" cy="155916"/>
          </a:xfrm>
          <a:prstGeom prst="straightConnector1">
            <a:avLst/>
          </a:prstGeom>
          <a:noFill/>
          <a:ln w="38100" cmpd="sng">
            <a:solidFill>
              <a:srgbClr val="FF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AECEA-A36A-408E-A1DC-5EFECD4F6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02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D25BA-B6BD-5286-DD3A-A405B0CA5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DDB33-A2C5-576F-E2FE-7A76F3F59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Writing code to take advantage of the cache is challenging</a:t>
            </a:r>
          </a:p>
          <a:p>
            <a:pPr lvl="1"/>
            <a:r>
              <a:rPr lang="en-US" dirty="0"/>
              <a:t>It’s totally possible, but high effort</a:t>
            </a:r>
          </a:p>
          <a:p>
            <a:pPr lvl="1"/>
            <a:endParaRPr lang="en-US" dirty="0"/>
          </a:p>
          <a:p>
            <a:r>
              <a:rPr lang="en-US" dirty="0"/>
              <a:t>Generally: maximize spatial and temporal locality</a:t>
            </a:r>
          </a:p>
          <a:p>
            <a:pPr lvl="1"/>
            <a:r>
              <a:rPr lang="en-US" dirty="0"/>
              <a:t>Use elements close to each other (moving horizontally in 2D array)</a:t>
            </a:r>
          </a:p>
          <a:p>
            <a:pPr lvl="1"/>
            <a:r>
              <a:rPr lang="en-US" dirty="0"/>
              <a:t>Use the same element as many times as possible in a row (output)</a:t>
            </a:r>
          </a:p>
          <a:p>
            <a:pPr lvl="1"/>
            <a:endParaRPr lang="en-US" dirty="0"/>
          </a:p>
          <a:p>
            <a:r>
              <a:rPr lang="en-US" dirty="0"/>
              <a:t>Well-designed math libraries will do this for you!</a:t>
            </a:r>
          </a:p>
          <a:p>
            <a:pPr lvl="1"/>
            <a:r>
              <a:rPr lang="en-US" dirty="0"/>
              <a:t>MATLAB, Mathematica, R, SciPy, etc.</a:t>
            </a:r>
          </a:p>
          <a:p>
            <a:pPr lvl="1"/>
            <a:r>
              <a:rPr lang="en-US" dirty="0">
                <a:hlinkClick r:id="rId2"/>
              </a:rPr>
              <a:t>Jack </a:t>
            </a:r>
            <a:r>
              <a:rPr lang="en-US" dirty="0" err="1">
                <a:hlinkClick r:id="rId2"/>
              </a:rPr>
              <a:t>Dongarra</a:t>
            </a:r>
            <a:r>
              <a:rPr lang="en-US" dirty="0"/>
              <a:t> won a Turing award for this!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79C1CB-B34B-3124-0F9D-7AD4276C6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2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Memory Mountain</a:t>
            </a:r>
          </a:p>
          <a:p>
            <a:pPr lvl="1"/>
            <a:endParaRPr lang="en-US" dirty="0"/>
          </a:p>
          <a:p>
            <a:r>
              <a:rPr lang="en-US" dirty="0"/>
              <a:t>Cache Metrics</a:t>
            </a:r>
          </a:p>
          <a:p>
            <a:pPr lvl="1"/>
            <a:endParaRPr lang="en-US" dirty="0"/>
          </a:p>
          <a:p>
            <a:r>
              <a:rPr lang="en-US" dirty="0"/>
              <a:t>Cache Performance for Arrays</a:t>
            </a:r>
          </a:p>
          <a:p>
            <a:pPr lvl="1"/>
            <a:endParaRPr lang="en-US" b="1" dirty="0"/>
          </a:p>
          <a:p>
            <a:r>
              <a:rPr lang="en-US" dirty="0"/>
              <a:t>Improving code</a:t>
            </a:r>
          </a:p>
          <a:p>
            <a:pPr lvl="1"/>
            <a:r>
              <a:rPr lang="en-US" dirty="0"/>
              <a:t>Rearranging Matrix Math</a:t>
            </a:r>
          </a:p>
          <a:p>
            <a:pPr lvl="1"/>
            <a:r>
              <a:rPr lang="en-US" dirty="0"/>
              <a:t>Matrix Math in Blocks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045015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Memory Mountain</a:t>
            </a:r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900611" y="1197678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153401" y="304801"/>
            <a:ext cx="2432915" cy="20313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Intel Core i7</a:t>
            </a:r>
          </a:p>
          <a:p>
            <a:r>
              <a:rPr lang="en-US" dirty="0">
                <a:latin typeface="Calibri" pitchFamily="34" charset="0"/>
              </a:rPr>
              <a:t>32 KB L1  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-cache</a:t>
            </a:r>
          </a:p>
          <a:p>
            <a:r>
              <a:rPr lang="en-US" dirty="0">
                <a:latin typeface="Calibri" pitchFamily="34" charset="0"/>
              </a:rPr>
              <a:t>32 KB L1 </a:t>
            </a:r>
            <a:r>
              <a:rPr lang="en-US" dirty="0" err="1">
                <a:latin typeface="Calibri" pitchFamily="34" charset="0"/>
              </a:rPr>
              <a:t>d</a:t>
            </a:r>
            <a:r>
              <a:rPr lang="en-US" dirty="0">
                <a:latin typeface="Calibri" pitchFamily="34" charset="0"/>
              </a:rPr>
              <a:t>-cache</a:t>
            </a:r>
          </a:p>
          <a:p>
            <a:r>
              <a:rPr lang="en-US" dirty="0">
                <a:latin typeface="Calibri" pitchFamily="34" charset="0"/>
              </a:rPr>
              <a:t>256 KB unified L2 cache</a:t>
            </a:r>
          </a:p>
          <a:p>
            <a:r>
              <a:rPr lang="en-US" dirty="0">
                <a:latin typeface="Calibri" pitchFamily="34" charset="0"/>
              </a:rPr>
              <a:t>8M unified L3 cache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All caches on-chip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C45D1-A4CB-4F73-A37E-13819C91E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407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Memory Mountain</a:t>
            </a:r>
          </a:p>
        </p:txBody>
      </p:sp>
      <p:sp>
        <p:nvSpPr>
          <p:cNvPr id="16179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/>
              <a:t>Read throughput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(read bandwidth)</a:t>
            </a:r>
          </a:p>
          <a:p>
            <a:pPr lvl="1"/>
            <a:r>
              <a:rPr lang="en-US" dirty="0"/>
              <a:t>Number of bytes read from the memory subsystem per second (MB/s)</a:t>
            </a:r>
          </a:p>
          <a:p>
            <a:pPr lvl="1"/>
            <a:r>
              <a:rPr lang="en-US" dirty="0"/>
              <a:t>The higher it is, the less likely your CPU is to be waiting on memory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r>
              <a:rPr lang="en-US" i="1" dirty="0"/>
              <a:t>Memory mountain</a:t>
            </a:r>
            <a:r>
              <a:rPr lang="en-US" dirty="0"/>
              <a:t>: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Measures read throughput as a function of spatial and temporal locality.</a:t>
            </a:r>
          </a:p>
          <a:p>
            <a:pPr lvl="1"/>
            <a:r>
              <a:rPr lang="en-US" dirty="0"/>
              <a:t>We run variants of the same program with different levels of spatial and temporal locality, then measure read throughput</a:t>
            </a:r>
          </a:p>
          <a:p>
            <a:pPr lvl="1"/>
            <a:r>
              <a:rPr lang="en-US" dirty="0"/>
              <a:t>Compact way to characterize memory system performance</a:t>
            </a:r>
          </a:p>
          <a:p>
            <a:pPr lvl="1"/>
            <a:r>
              <a:rPr lang="en-US" dirty="0"/>
              <a:t>Different systems (with different caches) have different mountains!</a:t>
            </a:r>
          </a:p>
          <a:p>
            <a:pPr lvl="1"/>
            <a:endParaRPr lang="en-US" dirty="0"/>
          </a:p>
          <a:p>
            <a:r>
              <a:rPr lang="en-US" dirty="0"/>
              <a:t>Observation: if you decrease locality, bandwidth drops</a:t>
            </a:r>
          </a:p>
          <a:p>
            <a:pPr lvl="1"/>
            <a:r>
              <a:rPr lang="en-US" dirty="0"/>
              <a:t>As we’d expect; locality is key to having the right data in the cache</a:t>
            </a:r>
          </a:p>
          <a:p>
            <a:pPr lvl="1"/>
            <a:r>
              <a:rPr lang="en-US" dirty="0"/>
              <a:t>And if data is not in the cache, need to get it from next level down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8752BBB-4DA1-4BA2-A1BB-DA33C94A7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09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the Memory Mountain</a:t>
            </a:r>
          </a:p>
        </p:txBody>
      </p:sp>
      <p:sp>
        <p:nvSpPr>
          <p:cNvPr id="162819" name="Text Box 3"/>
          <p:cNvSpPr txBox="1">
            <a:spLocks noChangeArrowheads="1"/>
          </p:cNvSpPr>
          <p:nvPr/>
        </p:nvSpPr>
        <p:spPr bwMode="auto">
          <a:xfrm>
            <a:off x="1828800" y="1435100"/>
            <a:ext cx="7924801" cy="4939814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/* The test function */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void test(</a:t>
            </a:r>
            <a:r>
              <a:rPr lang="en-US" sz="1500" dirty="0" err="1">
                <a:latin typeface="Courier New" charset="0"/>
              </a:rPr>
              <a:t>int</a:t>
            </a:r>
            <a:r>
              <a:rPr lang="en-US" sz="1500" dirty="0">
                <a:latin typeface="Courier New" charset="0"/>
              </a:rPr>
              <a:t> </a:t>
            </a:r>
            <a:r>
              <a:rPr lang="en-US" sz="1500" dirty="0" err="1">
                <a:latin typeface="Courier New" charset="0"/>
              </a:rPr>
              <a:t>elems</a:t>
            </a:r>
            <a:r>
              <a:rPr lang="en-US" sz="1500" dirty="0">
                <a:latin typeface="Courier New" charset="0"/>
              </a:rPr>
              <a:t>, </a:t>
            </a:r>
            <a:r>
              <a:rPr lang="en-US" sz="1500" dirty="0" err="1">
                <a:latin typeface="Courier New" charset="0"/>
              </a:rPr>
              <a:t>int</a:t>
            </a:r>
            <a:r>
              <a:rPr lang="en-US" sz="1500" dirty="0">
                <a:latin typeface="Courier New" charset="0"/>
              </a:rPr>
              <a:t> stride) {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</a:t>
            </a:r>
            <a:r>
              <a:rPr lang="en-US" sz="1500" dirty="0" err="1">
                <a:latin typeface="Courier New" charset="0"/>
              </a:rPr>
              <a:t>int</a:t>
            </a:r>
            <a:r>
              <a:rPr lang="en-US" sz="1500" dirty="0">
                <a:latin typeface="Courier New" charset="0"/>
              </a:rPr>
              <a:t> </a:t>
            </a:r>
            <a:r>
              <a:rPr lang="en-US" sz="1500" dirty="0" err="1">
                <a:latin typeface="Courier New" charset="0"/>
              </a:rPr>
              <a:t>i</a:t>
            </a:r>
            <a:r>
              <a:rPr lang="en-US" sz="1500" dirty="0">
                <a:latin typeface="Courier New" charset="0"/>
              </a:rPr>
              <a:t>, result = 0; 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volatile </a:t>
            </a:r>
            <a:r>
              <a:rPr lang="en-US" sz="1500" dirty="0" err="1">
                <a:latin typeface="Courier New" charset="0"/>
              </a:rPr>
              <a:t>int</a:t>
            </a:r>
            <a:r>
              <a:rPr lang="en-US" sz="1500" dirty="0">
                <a:latin typeface="Courier New" charset="0"/>
              </a:rPr>
              <a:t> sink; </a:t>
            </a:r>
          </a:p>
          <a:p>
            <a:pPr algn="l">
              <a:lnSpc>
                <a:spcPct val="100000"/>
              </a:lnSpc>
            </a:pPr>
            <a:endParaRPr lang="en-US" sz="15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for (</a:t>
            </a:r>
            <a:r>
              <a:rPr lang="en-US" sz="1500" dirty="0" err="1">
                <a:latin typeface="Courier New" charset="0"/>
              </a:rPr>
              <a:t>i</a:t>
            </a:r>
            <a:r>
              <a:rPr lang="en-US" sz="1500" dirty="0">
                <a:latin typeface="Courier New" charset="0"/>
              </a:rPr>
              <a:t> = 0; </a:t>
            </a:r>
            <a:r>
              <a:rPr lang="en-US" sz="1500" dirty="0" err="1">
                <a:latin typeface="Courier New" charset="0"/>
              </a:rPr>
              <a:t>i</a:t>
            </a:r>
            <a:r>
              <a:rPr lang="en-US" sz="1500" dirty="0">
                <a:latin typeface="Courier New" charset="0"/>
              </a:rPr>
              <a:t> &lt; </a:t>
            </a:r>
            <a:r>
              <a:rPr lang="en-US" sz="1500" dirty="0" err="1">
                <a:solidFill>
                  <a:srgbClr val="FF0000"/>
                </a:solidFill>
                <a:latin typeface="Courier New" charset="0"/>
              </a:rPr>
              <a:t>elems</a:t>
            </a:r>
            <a:r>
              <a:rPr lang="en-US" sz="1500" dirty="0">
                <a:latin typeface="Courier New" charset="0"/>
              </a:rPr>
              <a:t>; </a:t>
            </a:r>
            <a:r>
              <a:rPr lang="en-US" sz="1500" dirty="0" err="1">
                <a:latin typeface="Courier New" charset="0"/>
              </a:rPr>
              <a:t>i</a:t>
            </a:r>
            <a:r>
              <a:rPr lang="en-US" sz="1500" dirty="0">
                <a:latin typeface="Courier New" charset="0"/>
              </a:rPr>
              <a:t> += </a:t>
            </a:r>
            <a:r>
              <a:rPr lang="en-US" sz="1500" dirty="0">
                <a:solidFill>
                  <a:srgbClr val="FF0000"/>
                </a:solidFill>
                <a:latin typeface="Courier New" charset="0"/>
              </a:rPr>
              <a:t>stride</a:t>
            </a:r>
            <a:r>
              <a:rPr lang="en-US" sz="1500" dirty="0">
                <a:latin typeface="Courier New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	result += data[</a:t>
            </a:r>
            <a:r>
              <a:rPr lang="en-US" sz="1500" dirty="0" err="1">
                <a:latin typeface="Courier New" charset="0"/>
              </a:rPr>
              <a:t>i</a:t>
            </a:r>
            <a:r>
              <a:rPr lang="en-US" sz="1500" dirty="0">
                <a:latin typeface="Courier New" charset="0"/>
              </a:rPr>
              <a:t>];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sink = result; /* So compiler doesn't optimize away the loop */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5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/* Run test(</a:t>
            </a:r>
            <a:r>
              <a:rPr lang="en-US" sz="1500" dirty="0" err="1">
                <a:latin typeface="Courier New" charset="0"/>
              </a:rPr>
              <a:t>elems</a:t>
            </a:r>
            <a:r>
              <a:rPr lang="en-US" sz="1500" dirty="0">
                <a:latin typeface="Courier New" charset="0"/>
              </a:rPr>
              <a:t>, stride) and return read throughput (MB/s) */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double run(</a:t>
            </a:r>
            <a:r>
              <a:rPr lang="en-US" sz="1500" dirty="0" err="1">
                <a:latin typeface="Courier New" charset="0"/>
              </a:rPr>
              <a:t>int</a:t>
            </a:r>
            <a:r>
              <a:rPr lang="en-US" sz="1500" dirty="0">
                <a:latin typeface="Courier New" charset="0"/>
              </a:rPr>
              <a:t> size, </a:t>
            </a:r>
            <a:r>
              <a:rPr lang="en-US" sz="1500" dirty="0" err="1">
                <a:latin typeface="Courier New" charset="0"/>
              </a:rPr>
              <a:t>int</a:t>
            </a:r>
            <a:r>
              <a:rPr lang="en-US" sz="1500" dirty="0">
                <a:latin typeface="Courier New" charset="0"/>
              </a:rPr>
              <a:t> stride, double </a:t>
            </a:r>
            <a:r>
              <a:rPr lang="en-US" sz="1500" dirty="0" err="1">
                <a:latin typeface="Courier New" charset="0"/>
              </a:rPr>
              <a:t>Mhz</a:t>
            </a:r>
            <a:r>
              <a:rPr lang="en-US" sz="1500" dirty="0">
                <a:latin typeface="Courier New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double cycles;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</a:t>
            </a:r>
            <a:r>
              <a:rPr lang="en-US" sz="1500" dirty="0" err="1">
                <a:latin typeface="Courier New" charset="0"/>
              </a:rPr>
              <a:t>int</a:t>
            </a:r>
            <a:r>
              <a:rPr lang="en-US" sz="1500" dirty="0">
                <a:latin typeface="Courier New" charset="0"/>
              </a:rPr>
              <a:t> </a:t>
            </a:r>
            <a:r>
              <a:rPr lang="en-US" sz="1500" dirty="0" err="1">
                <a:latin typeface="Courier New" charset="0"/>
              </a:rPr>
              <a:t>elems</a:t>
            </a:r>
            <a:r>
              <a:rPr lang="en-US" sz="1500" dirty="0">
                <a:latin typeface="Courier New" charset="0"/>
              </a:rPr>
              <a:t> = size / </a:t>
            </a:r>
            <a:r>
              <a:rPr lang="en-US" sz="1500" dirty="0" err="1">
                <a:latin typeface="Courier New" charset="0"/>
              </a:rPr>
              <a:t>sizeof</a:t>
            </a:r>
            <a:r>
              <a:rPr lang="en-US" sz="1500" dirty="0">
                <a:latin typeface="Courier New" charset="0"/>
              </a:rPr>
              <a:t>(</a:t>
            </a:r>
            <a:r>
              <a:rPr lang="en-US" sz="1500" dirty="0" err="1">
                <a:latin typeface="Courier New" charset="0"/>
              </a:rPr>
              <a:t>int</a:t>
            </a:r>
            <a:r>
              <a:rPr lang="en-US" sz="1500" dirty="0">
                <a:latin typeface="Courier New" charset="0"/>
              </a:rPr>
              <a:t>); </a:t>
            </a:r>
          </a:p>
          <a:p>
            <a:pPr algn="l">
              <a:lnSpc>
                <a:spcPct val="100000"/>
              </a:lnSpc>
            </a:pPr>
            <a:endParaRPr lang="en-US" sz="15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test(</a:t>
            </a:r>
            <a:r>
              <a:rPr lang="en-US" sz="1500" dirty="0" err="1">
                <a:latin typeface="Courier New" charset="0"/>
              </a:rPr>
              <a:t>elems</a:t>
            </a:r>
            <a:r>
              <a:rPr lang="en-US" sz="1500" dirty="0">
                <a:latin typeface="Courier New" charset="0"/>
              </a:rPr>
              <a:t>, stride);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cycles = fcyc2(test, </a:t>
            </a:r>
            <a:r>
              <a:rPr lang="en-US" sz="1500" dirty="0" err="1">
                <a:latin typeface="Courier New" charset="0"/>
              </a:rPr>
              <a:t>elems</a:t>
            </a:r>
            <a:r>
              <a:rPr lang="en-US" sz="1500" dirty="0">
                <a:latin typeface="Courier New" charset="0"/>
              </a:rPr>
              <a:t>, stride, 0);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return (size / stride) / (cycles / </a:t>
            </a:r>
            <a:r>
              <a:rPr lang="en-US" sz="1500" dirty="0" err="1">
                <a:latin typeface="Courier New" charset="0"/>
              </a:rPr>
              <a:t>Mhz</a:t>
            </a:r>
            <a:r>
              <a:rPr lang="en-US" sz="1500" dirty="0">
                <a:latin typeface="Courier New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500" dirty="0">
              <a:latin typeface="Courier New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>
            <a:off x="6400800" y="2743200"/>
            <a:ext cx="838200" cy="0"/>
          </a:xfrm>
          <a:prstGeom prst="straightConnector1">
            <a:avLst/>
          </a:prstGeom>
          <a:noFill/>
          <a:ln w="635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7315201" y="2129135"/>
            <a:ext cx="2927789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Lower = more spatial locality</a:t>
            </a:r>
          </a:p>
          <a:p>
            <a:r>
              <a:rPr lang="en-US" dirty="0">
                <a:latin typeface="Calibri" pitchFamily="34" charset="0"/>
              </a:rPr>
              <a:t>(we visit close-by addresses</a:t>
            </a:r>
          </a:p>
          <a:p>
            <a:r>
              <a:rPr lang="en-US" dirty="0">
                <a:latin typeface="Calibri" pitchFamily="34" charset="0"/>
              </a:rPr>
              <a:t>one after the other)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19901" y="1097855"/>
            <a:ext cx="3169073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Lower = more temporal locality</a:t>
            </a:r>
          </a:p>
          <a:p>
            <a:r>
              <a:rPr lang="en-US" dirty="0">
                <a:latin typeface="Calibri" pitchFamily="34" charset="0"/>
              </a:rPr>
              <a:t>(fewer elements = less likely to</a:t>
            </a:r>
          </a:p>
          <a:p>
            <a:r>
              <a:rPr lang="en-US" dirty="0">
                <a:latin typeface="Calibri" pitchFamily="34" charset="0"/>
              </a:rPr>
              <a:t>get kicked out by conflicts)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4572000" y="1636415"/>
            <a:ext cx="2133600" cy="943012"/>
          </a:xfrm>
          <a:prstGeom prst="straightConnector1">
            <a:avLst/>
          </a:prstGeom>
          <a:noFill/>
          <a:ln w="635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901588" y="792550"/>
            <a:ext cx="41776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Basically: a ton of memory reads in a loop</a:t>
            </a:r>
          </a:p>
          <a:p>
            <a:r>
              <a:rPr lang="en-US" dirty="0">
                <a:latin typeface="Calibri" pitchFamily="34" charset="0"/>
              </a:rPr>
              <a:t>and nothing else (that takes much time)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58001" y="4286072"/>
            <a:ext cx="3652923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Harness code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>
                <a:latin typeface="Calibri" pitchFamily="34" charset="0"/>
              </a:rPr>
              <a:t>Warms up cache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(don’t want to count cold misses)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>
                <a:latin typeface="Calibri" pitchFamily="34" charset="0"/>
              </a:rPr>
              <a:t>Measures read throughput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B37E6C-DABF-42A2-AB82-ACAFD2AA7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644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Memory Mountain</a:t>
            </a:r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900611" y="1197678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153401" y="304801"/>
            <a:ext cx="2432915" cy="20313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Intel Core i7</a:t>
            </a:r>
          </a:p>
          <a:p>
            <a:r>
              <a:rPr lang="en-US" dirty="0">
                <a:latin typeface="Calibri" pitchFamily="34" charset="0"/>
              </a:rPr>
              <a:t>32 KB L1  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-cache</a:t>
            </a:r>
          </a:p>
          <a:p>
            <a:r>
              <a:rPr lang="en-US" dirty="0">
                <a:latin typeface="Calibri" pitchFamily="34" charset="0"/>
              </a:rPr>
              <a:t>32 KB L1 </a:t>
            </a:r>
            <a:r>
              <a:rPr lang="en-US" dirty="0" err="1">
                <a:latin typeface="Calibri" pitchFamily="34" charset="0"/>
              </a:rPr>
              <a:t>d</a:t>
            </a:r>
            <a:r>
              <a:rPr lang="en-US" dirty="0">
                <a:latin typeface="Calibri" pitchFamily="34" charset="0"/>
              </a:rPr>
              <a:t>-cache</a:t>
            </a:r>
          </a:p>
          <a:p>
            <a:r>
              <a:rPr lang="en-US" dirty="0">
                <a:latin typeface="Calibri" pitchFamily="34" charset="0"/>
              </a:rPr>
              <a:t>256 KB unified L2 cache</a:t>
            </a:r>
          </a:p>
          <a:p>
            <a:r>
              <a:rPr lang="en-US" dirty="0">
                <a:latin typeface="Calibri" pitchFamily="34" charset="0"/>
              </a:rPr>
              <a:t>8M unified L3 cache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All caches on-chip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C45D1-A4CB-4F73-A37E-13819C91E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725536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346_template.potx" id="{01D7DB3A-C6B7-43B3-8B0D-AE4B5EAE26AA}" vid="{73879976-79F9-4556-B0E5-A15670A28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cs213_template</Template>
  <TotalTime>956</TotalTime>
  <Words>6071</Words>
  <Application>Microsoft Office PowerPoint</Application>
  <PresentationFormat>Widescreen</PresentationFormat>
  <Paragraphs>1221</Paragraphs>
  <Slides>58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70" baseType="lpstr">
      <vt:lpstr>Arial</vt:lpstr>
      <vt:lpstr>Calibri</vt:lpstr>
      <vt:lpstr>Cambria Math</vt:lpstr>
      <vt:lpstr>Comic Sans MS</vt:lpstr>
      <vt:lpstr>Courier New</vt:lpstr>
      <vt:lpstr>Helvetica</vt:lpstr>
      <vt:lpstr>Palatino</vt:lpstr>
      <vt:lpstr>Tahoma</vt:lpstr>
      <vt:lpstr>Times New Roman</vt:lpstr>
      <vt:lpstr>Wingdings</vt:lpstr>
      <vt:lpstr>Wingdings 2</vt:lpstr>
      <vt:lpstr>Class Slides</vt:lpstr>
      <vt:lpstr>Lecture 13 Cache Performance</vt:lpstr>
      <vt:lpstr>Administrivia</vt:lpstr>
      <vt:lpstr>Today’s Goals</vt:lpstr>
      <vt:lpstr>Outline</vt:lpstr>
      <vt:lpstr>Writing Cache-Friendly Code</vt:lpstr>
      <vt:lpstr>A Memory Mountain</vt:lpstr>
      <vt:lpstr>The Memory Mountain</vt:lpstr>
      <vt:lpstr>Mapping the Memory Mountain</vt:lpstr>
      <vt:lpstr>A Memory Mountain</vt:lpstr>
      <vt:lpstr>A Memory Mountain</vt:lpstr>
      <vt:lpstr>A Memory Mountain</vt:lpstr>
      <vt:lpstr>Outline</vt:lpstr>
      <vt:lpstr>Cache Performance Metrics</vt:lpstr>
      <vt:lpstr>Let’s think about those numbers</vt:lpstr>
      <vt:lpstr>Average Memory Access Time (AMAT)</vt:lpstr>
      <vt:lpstr>Example Memory Access Time Problem</vt:lpstr>
      <vt:lpstr>Break + Practice</vt:lpstr>
      <vt:lpstr>Break + Practice</vt:lpstr>
      <vt:lpstr>Outline</vt:lpstr>
      <vt:lpstr>Contiguous Memory vs Indirection</vt:lpstr>
      <vt:lpstr>Layout of C Arrays in Memory (review)</vt:lpstr>
      <vt:lpstr>Example cache performance problem</vt:lpstr>
      <vt:lpstr>Example: accessing elements in a row</vt:lpstr>
      <vt:lpstr>Example: accessing elements in a row</vt:lpstr>
      <vt:lpstr>Example: accessing elements in a row</vt:lpstr>
      <vt:lpstr>Example: reordering element access</vt:lpstr>
      <vt:lpstr>Example: accessing elements by column</vt:lpstr>
      <vt:lpstr>Example: accessing elements by column (graphically)</vt:lpstr>
      <vt:lpstr>Example: accessing elements by column</vt:lpstr>
      <vt:lpstr>Break + Question</vt:lpstr>
      <vt:lpstr>Break + Question</vt:lpstr>
      <vt:lpstr>Outline</vt:lpstr>
      <vt:lpstr>Our Benchmark: Matrix Multiplication</vt:lpstr>
      <vt:lpstr>Miss Rate Analysis for Matrix Multiply</vt:lpstr>
      <vt:lpstr>Matrix Multiplication Example</vt:lpstr>
      <vt:lpstr>Matrix Multiplication (ijk)</vt:lpstr>
      <vt:lpstr>Matrix Multiplication (jik)</vt:lpstr>
      <vt:lpstr>Matrix Multiplication (kij)</vt:lpstr>
      <vt:lpstr>Matrix Multiplication (ikj)</vt:lpstr>
      <vt:lpstr>Matrix Multiplication (jki)</vt:lpstr>
      <vt:lpstr>Matrix Multiplication (kji)</vt:lpstr>
      <vt:lpstr>Summary of Matrix Multiplication</vt:lpstr>
      <vt:lpstr>Core i7 Matrix Multiply Performance</vt:lpstr>
      <vt:lpstr>Core i7 Matrix Multiply Performance</vt:lpstr>
      <vt:lpstr>Break + Open Question</vt:lpstr>
      <vt:lpstr>Break + Open Question</vt:lpstr>
      <vt:lpstr>Outline</vt:lpstr>
      <vt:lpstr>Example: Matrix Multiplication</vt:lpstr>
      <vt:lpstr>Cache Miss Analysis (approximate)</vt:lpstr>
      <vt:lpstr>Cache Miss Analysis (approximate)</vt:lpstr>
      <vt:lpstr>Enter Blocking Algorithms</vt:lpstr>
      <vt:lpstr>Matrices as Matrices of Submatrices</vt:lpstr>
      <vt:lpstr>Blocked Matrix Multiplication</vt:lpstr>
      <vt:lpstr>Cache Miss Analysis (approximate)</vt:lpstr>
      <vt:lpstr>Cache Miss Analysis (approximate)</vt:lpstr>
      <vt:lpstr>Performance Impact</vt:lpstr>
      <vt:lpstr>Takeaways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14 Cache-Friendly Code</dc:title>
  <dc:creator>Branden Ghena</dc:creator>
  <cp:lastModifiedBy>Branden Ghena</cp:lastModifiedBy>
  <cp:revision>49</cp:revision>
  <dcterms:created xsi:type="dcterms:W3CDTF">2021-05-20T14:07:33Z</dcterms:created>
  <dcterms:modified xsi:type="dcterms:W3CDTF">2023-03-01T23:04:12Z</dcterms:modified>
</cp:coreProperties>
</file>